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comments/comment1.xml" ContentType="application/vnd.openxmlformats-officedocument.presentationml.comments+xml"/>
  <Override PartName="/ppt/slides/slide69.xml" ContentType="application/vnd.openxmlformats-officedocument.presentationml.slide+xml"/>
  <Override PartName="/ppt/comments/comment2.xml" ContentType="application/vnd.openxmlformats-officedocument.presentationml.comments+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comments/comment3.xml" ContentType="application/vnd.openxmlformats-officedocument.presentationml.comments+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comments/comment4.xml" ContentType="application/vnd.openxmlformats-officedocument.presentationml.comments+xml"/>
  <Override PartName="/ppt/slides/slide115.xml" ContentType="application/vnd.openxmlformats-officedocument.presentationml.slide+xml"/>
  <Override PartName="/ppt/comments/comment5.xml" ContentType="application/vnd.openxmlformats-officedocument.presentationml.comments+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comments/comment6.xml" ContentType="application/vnd.openxmlformats-officedocument.presentationml.comments+xml"/>
  <Override PartName="/ppt/slides/slide162.xml" ContentType="application/vnd.openxmlformats-officedocument.presentationml.slide+xml"/>
  <Override PartName="/ppt/slides/slide163.xml" ContentType="application/vnd.openxmlformats-officedocument.presentationml.slide+xml"/>
  <Override PartName="/ppt/comments/comment7.xml" ContentType="application/vnd.openxmlformats-officedocument.presentationml.comments+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comments/comment8.xml" ContentType="application/vnd.openxmlformats-officedocument.presentationml.comments+xml"/>
  <Override PartName="/ppt/slides/slide167.xml" ContentType="application/vnd.openxmlformats-officedocument.presentationml.slide+xml"/>
  <Override PartName="/ppt/comments/comment9.xml" ContentType="application/vnd.openxmlformats-officedocument.presentationml.comments+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comments/comment10.xml" ContentType="application/vnd.openxmlformats-officedocument.presentationml.comments+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media/image2.jpeg" ContentType="image/jpeg"/>
  <Override PartName="/ppt/media/image3.jpeg" ContentType="image/jpeg"/>
  <Override PartName="/ppt/notesSlides/notesSlide2.xml" ContentType="application/vnd.openxmlformats-officedocument.presentationml.notesSlide+xml"/>
  <Override PartName="/ppt/media/image4.jpeg" ContentType="image/jpeg"/>
  <Override PartName="/ppt/media/media1.mp4" ContentType="video/unknown"/>
  <Override PartName="/ppt/notesSlides/notesSlide3.xml" ContentType="application/vnd.openxmlformats-officedocument.presentationml.notesSlide+xml"/>
  <Override PartName="/ppt/media/image5.jpeg" ContentType="image/jpeg"/>
  <Override PartName="/ppt/media/image6.jpeg" ContentType="image/jpeg"/>
  <Override PartName="/ppt/notesSlides/notesSlide4.xml" ContentType="application/vnd.openxmlformats-officedocument.presentationml.notesSlide+xml"/>
  <Override PartName="/ppt/media/image7.jpeg" ContentType="image/jpeg"/>
  <Override PartName="/ppt/media/image8.jpeg" ContentType="image/jpeg"/>
  <Override PartName="/ppt/media/image9.jpeg" ContentType="image/jpeg"/>
  <Override PartName="/ppt/notesSlides/notesSlide5.xml" ContentType="application/vnd.openxmlformats-officedocument.presentationml.notesSlide+xml"/>
  <Override PartName="/ppt/media/media1.mov" ContentType="video/unknown"/>
  <Override PartName="/ppt/media/image10.jpeg" ContentType="image/jpeg"/>
  <Override PartName="/ppt/media/media2.mov" ContentType="video/unknown"/>
  <Override PartName="/ppt/media/media3.mov" ContentType="video/unknown"/>
  <Override PartName="/ppt/notesSlides/notesSlide6.xml" ContentType="application/vnd.openxmlformats-officedocument.presentationml.notesSlide+xml"/>
  <Override PartName="/ppt/media/image11.jpeg" ContentType="image/jpeg"/>
  <Override PartName="/ppt/media/image12.jpeg" ContentType="image/jpeg"/>
  <Override PartName="/ppt/media/image13.jpeg" ContentType="image/jpe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14.jpeg" ContentType="image/jpe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15.jpeg" ContentType="image/jpeg"/>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media/media4.mov" ContentType="video/unknown"/>
  <Override PartName="/ppt/media/media5.mov" ContentType="video/unknown"/>
  <Override PartName="/ppt/media/media6.mov" ContentType="video/unknown"/>
  <Override PartName="/ppt/media/media7.mov" ContentType="video/unknown"/>
  <Override PartName="/ppt/media/media8.mov" ContentType="video/unknown"/>
  <Override PartName="/ppt/media/media9.mov" ContentType="video/unknown"/>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7"/>
    <p:sldId id="325" r:id="rId79"/>
    <p:sldId id="326" r:id="rId80"/>
    <p:sldId id="327" r:id="rId81"/>
    <p:sldId id="328" r:id="rId82"/>
    <p:sldId id="329" r:id="rId83"/>
    <p:sldId id="330" r:id="rId84"/>
    <p:sldId id="331" r:id="rId85"/>
    <p:sldId id="332" r:id="rId86"/>
    <p:sldId id="333" r:id="rId87"/>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4" r:id="rId109"/>
    <p:sldId id="355" r:id="rId110"/>
    <p:sldId id="356" r:id="rId111"/>
    <p:sldId id="357" r:id="rId112"/>
    <p:sldId id="358" r:id="rId113"/>
    <p:sldId id="359" r:id="rId114"/>
    <p:sldId id="360" r:id="rId115"/>
    <p:sldId id="361" r:id="rId116"/>
    <p:sldId id="362" r:id="rId117"/>
    <p:sldId id="363" r:id="rId118"/>
    <p:sldId id="364" r:id="rId119"/>
    <p:sldId id="365" r:id="rId120"/>
    <p:sldId id="366" r:id="rId121"/>
    <p:sldId id="367" r:id="rId122"/>
    <p:sldId id="368" r:id="rId123"/>
    <p:sldId id="369" r:id="rId124"/>
    <p:sldId id="370" r:id="rId126"/>
    <p:sldId id="371" r:id="rId128"/>
    <p:sldId id="372" r:id="rId129"/>
    <p:sldId id="373" r:id="rId130"/>
    <p:sldId id="374" r:id="rId131"/>
    <p:sldId id="375" r:id="rId132"/>
    <p:sldId id="376" r:id="rId133"/>
    <p:sldId id="377" r:id="rId134"/>
    <p:sldId id="378" r:id="rId135"/>
    <p:sldId id="379" r:id="rId136"/>
    <p:sldId id="380" r:id="rId137"/>
    <p:sldId id="381" r:id="rId138"/>
    <p:sldId id="382" r:id="rId139"/>
    <p:sldId id="383" r:id="rId140"/>
    <p:sldId id="384" r:id="rId141"/>
    <p:sldId id="385" r:id="rId142"/>
    <p:sldId id="386" r:id="rId143"/>
    <p:sldId id="387" r:id="rId144"/>
    <p:sldId id="388" r:id="rId145"/>
    <p:sldId id="389" r:id="rId146"/>
    <p:sldId id="390" r:id="rId147"/>
    <p:sldId id="391" r:id="rId148"/>
    <p:sldId id="392" r:id="rId149"/>
    <p:sldId id="393" r:id="rId150"/>
    <p:sldId id="394" r:id="rId151"/>
    <p:sldId id="395" r:id="rId152"/>
    <p:sldId id="396" r:id="rId153"/>
    <p:sldId id="397" r:id="rId154"/>
    <p:sldId id="398" r:id="rId155"/>
    <p:sldId id="399" r:id="rId156"/>
    <p:sldId id="400" r:id="rId157"/>
    <p:sldId id="401" r:id="rId158"/>
    <p:sldId id="402" r:id="rId159"/>
    <p:sldId id="403" r:id="rId160"/>
    <p:sldId id="404" r:id="rId161"/>
    <p:sldId id="405" r:id="rId162"/>
    <p:sldId id="406" r:id="rId163"/>
    <p:sldId id="407" r:id="rId164"/>
    <p:sldId id="408" r:id="rId165"/>
    <p:sldId id="409" r:id="rId166"/>
    <p:sldId id="410" r:id="rId167"/>
    <p:sldId id="411" r:id="rId168"/>
    <p:sldId id="412" r:id="rId169"/>
    <p:sldId id="413" r:id="rId170"/>
    <p:sldId id="414" r:id="rId171"/>
    <p:sldId id="415" r:id="rId172"/>
    <p:sldId id="416" r:id="rId173"/>
    <p:sldId id="417" r:id="rId175"/>
    <p:sldId id="418" r:id="rId176"/>
    <p:sldId id="419" r:id="rId178"/>
    <p:sldId id="420" r:id="rId179"/>
    <p:sldId id="421" r:id="rId180"/>
    <p:sldId id="422" r:id="rId182"/>
    <p:sldId id="423" r:id="rId184"/>
    <p:sldId id="424" r:id="rId185"/>
    <p:sldId id="425" r:id="rId186"/>
    <p:sldId id="426" r:id="rId187"/>
    <p:sldId id="427" r:id="rId188"/>
    <p:sldId id="428" r:id="rId189"/>
    <p:sldId id="429" r:id="rId190"/>
    <p:sldId id="430" r:id="rId191"/>
    <p:sldId id="431" r:id="rId192"/>
    <p:sldId id="432" r:id="rId193"/>
    <p:sldId id="433" r:id="rId194"/>
    <p:sldId id="434" r:id="rId195"/>
    <p:sldId id="435" r:id="rId196"/>
    <p:sldId id="436" r:id="rId197"/>
    <p:sldId id="437" r:id="rId198"/>
    <p:sldId id="438" r:id="rId199"/>
    <p:sldId id="439" r:id="rId200"/>
    <p:sldId id="440" r:id="rId201"/>
    <p:sldId id="441" r:id="rId202"/>
    <p:sldId id="442" r:id="rId203"/>
    <p:sldId id="443" r:id="rId204"/>
    <p:sldId id="444" r:id="rId205"/>
    <p:sldId id="445" r:id="rId206"/>
    <p:sldId id="446" r:id="rId207"/>
    <p:sldId id="447" r:id="rId208"/>
    <p:sldId id="448" r:id="rId209"/>
    <p:sldId id="449" r:id="rId210"/>
    <p:sldId id="450" r:id="rId211"/>
    <p:sldId id="451" r:id="rId212"/>
    <p:sldId id="452" r:id="rId213"/>
    <p:sldId id="453" r:id="rId214"/>
    <p:sldId id="454" r:id="rId215"/>
    <p:sldId id="455" r:id="rId217"/>
    <p:sldId id="456" r:id="rId218"/>
    <p:sldId id="457" r:id="rId219"/>
    <p:sldId id="458" r:id="rId220"/>
    <p:sldId id="459" r:id="rId221"/>
    <p:sldId id="460" r:id="rId222"/>
    <p:sldId id="461" r:id="rId223"/>
    <p:sldId id="462" r:id="rId224"/>
    <p:sldId id="463" r:id="rId225"/>
    <p:sldId id="464" r:id="rId226"/>
    <p:sldId id="465" r:id="rId227"/>
    <p:sldId id="466" r:id="rId228"/>
    <p:sldId id="467" r:id="rId229"/>
    <p:sldId id="468" r:id="rId230"/>
    <p:sldId id="469" r:id="rId231"/>
    <p:sldId id="470" r:id="rId232"/>
    <p:sldId id="471" r:id="rId233"/>
    <p:sldId id="472" r:id="rId234"/>
    <p:sldId id="473" r:id="rId235"/>
    <p:sldId id="474" r:id="rId236"/>
    <p:sldId id="475" r:id="rId237"/>
    <p:sldId id="476" r:id="rId238"/>
    <p:sldId id="477" r:id="rId239"/>
    <p:sldId id="478" r:id="rId240"/>
    <p:sldId id="479" r:id="rId241"/>
    <p:sldId id="480" r:id="rId242"/>
    <p:sldId id="481" r:id="rId243"/>
    <p:sldId id="482" r:id="rId244"/>
    <p:sldId id="483" r:id="rId245"/>
    <p:sldId id="484" r:id="rId246"/>
    <p:sldId id="485" r:id="rId247"/>
    <p:sldId id="486" r:id="rId248"/>
    <p:sldId id="487" r:id="rId249"/>
    <p:sldId id="488" r:id="rId250"/>
    <p:sldId id="489" r:id="rId251"/>
    <p:sldId id="490" r:id="rId252"/>
    <p:sldId id="491" r:id="rId253"/>
    <p:sldId id="492" r:id="rId254"/>
    <p:sldId id="493" r:id="rId255"/>
    <p:sldId id="494" r:id="rId256"/>
    <p:sldId id="495" r:id="rId257"/>
    <p:sldId id="496" r:id="rId258"/>
    <p:sldId id="497" r:id="rId259"/>
    <p:sldId id="498" r:id="rId260"/>
    <p:sldId id="499" r:id="rId261"/>
    <p:sldId id="500" r:id="rId262"/>
    <p:sldId id="501" r:id="rId263"/>
    <p:sldId id="502" r:id="rId264"/>
    <p:sldId id="503" r:id="rId265"/>
    <p:sldId id="504" r:id="rId266"/>
    <p:sldId id="505" r:id="rId267"/>
    <p:sldId id="506" r:id="rId268"/>
    <p:sldId id="507" r:id="rId269"/>
    <p:sldId id="508" r:id="rId270"/>
    <p:sldId id="509" r:id="rId271"/>
    <p:sldId id="510" r:id="rId272"/>
    <p:sldId id="511" r:id="rId273"/>
    <p:sldId id="512" r:id="rId274"/>
    <p:sldId id="513" r:id="rId275"/>
    <p:sldId id="514" r:id="rId276"/>
    <p:sldId id="515" r:id="rId277"/>
    <p:sldId id="516" r:id="rId278"/>
    <p:sldId id="517" r:id="rId279"/>
    <p:sldId id="518" r:id="rId280"/>
    <p:sldId id="519" r:id="rId281"/>
    <p:sldId id="520" r:id="rId282"/>
    <p:sldId id="521" r:id="rId283"/>
    <p:sldId id="522" r:id="rId284"/>
    <p:sldId id="523" r:id="rId285"/>
    <p:sldId id="524" r:id="rId286"/>
    <p:sldId id="525" r:id="rId287"/>
    <p:sldId id="526" r:id="rId288"/>
    <p:sldId id="527" r:id="rId28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lvl1pPr>
    <a:lvl2pPr marL="0" marR="0" indent="34290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lvl2pPr>
    <a:lvl3pPr marL="0" marR="0" indent="68580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lvl3pPr>
    <a:lvl4pPr marL="0" marR="0" indent="102870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lvl4pPr>
    <a:lvl5pPr marL="0" marR="0" indent="137160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lvl5pPr>
    <a:lvl6pPr marL="0" marR="0" indent="171450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lvl6pPr>
    <a:lvl7pPr marL="0" marR="0" indent="205740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lvl7pPr>
    <a:lvl8pPr marL="0" marR="0" indent="240030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lvl8pPr>
    <a:lvl9pPr marL="0" marR="0" indent="274320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Author id="0" name="Imported Author" initials="IA" lastIdx="10" clrIdx="0"/>
</p:cmAuthorLst>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b="def" i="def"/>
      <a:tcStyle>
        <a:tcBdr/>
        <a:fill>
          <a:solidFill>
            <a:srgbClr val="EFF1F3"/>
          </a:solidFill>
        </a:fill>
      </a:tcStyle>
    </a:band2H>
    <a:firstCol>
      <a:tcTxStyle b="off" i="off">
        <a:font>
          <a:latin typeface="Gill Sans"/>
          <a:ea typeface="Gill Sans"/>
          <a:cs typeface="Gill Sans"/>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firstCol>
    <a:lastRow>
      <a:tcTxStyle b="off" i="off">
        <a:font>
          <a:latin typeface="Gill Sans"/>
          <a:ea typeface="Gill Sans"/>
          <a:cs typeface="Gill Sans"/>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lastRow>
    <a:firstRow>
      <a:tcTxStyle b="off" i="off">
        <a:font>
          <a:latin typeface="Gill Sans"/>
          <a:ea typeface="Gill Sans"/>
          <a:cs typeface="Gill Sans"/>
        </a:font>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b="def" i="def"/>
      <a:tcStyle>
        <a:tcBdr/>
        <a:fill>
          <a:solidFill>
            <a:srgbClr val="C3C2C2"/>
          </a:solidFill>
        </a:fill>
      </a:tcStyle>
    </a:band2H>
    <a:firstCol>
      <a:tcTxStyle b="on" i="de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comments" Target="comments/comment1.xml"/><Relationship Id="rId77" Type="http://schemas.openxmlformats.org/officeDocument/2006/relationships/slide" Target="slides/slide69.xml"/><Relationship Id="rId78" Type="http://schemas.openxmlformats.org/officeDocument/2006/relationships/comments" Target="comments/comment2.xml"/><Relationship Id="rId79" Type="http://schemas.openxmlformats.org/officeDocument/2006/relationships/slide" Target="slides/slide70.xml"/><Relationship Id="rId80" Type="http://schemas.openxmlformats.org/officeDocument/2006/relationships/slide" Target="slides/slide71.xml"/><Relationship Id="rId81" Type="http://schemas.openxmlformats.org/officeDocument/2006/relationships/slide" Target="slides/slide72.xml"/><Relationship Id="rId82" Type="http://schemas.openxmlformats.org/officeDocument/2006/relationships/slide" Target="slides/slide73.xml"/><Relationship Id="rId83" Type="http://schemas.openxmlformats.org/officeDocument/2006/relationships/slide" Target="slides/slide74.xml"/><Relationship Id="rId84" Type="http://schemas.openxmlformats.org/officeDocument/2006/relationships/slide" Target="slides/slide75.xml"/><Relationship Id="rId85" Type="http://schemas.openxmlformats.org/officeDocument/2006/relationships/slide" Target="slides/slide76.xml"/><Relationship Id="rId86" Type="http://schemas.openxmlformats.org/officeDocument/2006/relationships/slide" Target="slides/slide77.xml"/><Relationship Id="rId87" Type="http://schemas.openxmlformats.org/officeDocument/2006/relationships/slide" Target="slides/slide78.xml"/><Relationship Id="rId88" Type="http://schemas.openxmlformats.org/officeDocument/2006/relationships/comments" Target="comments/comment3.xml"/><Relationship Id="rId89" Type="http://schemas.openxmlformats.org/officeDocument/2006/relationships/slide" Target="slides/slide79.xml"/><Relationship Id="rId90" Type="http://schemas.openxmlformats.org/officeDocument/2006/relationships/slide" Target="slides/slide80.xml"/><Relationship Id="rId91" Type="http://schemas.openxmlformats.org/officeDocument/2006/relationships/slide" Target="slides/slide81.xml"/><Relationship Id="rId92" Type="http://schemas.openxmlformats.org/officeDocument/2006/relationships/slide" Target="slides/slide82.xml"/><Relationship Id="rId93" Type="http://schemas.openxmlformats.org/officeDocument/2006/relationships/slide" Target="slides/slide83.xml"/><Relationship Id="rId94" Type="http://schemas.openxmlformats.org/officeDocument/2006/relationships/slide" Target="slides/slide84.xml"/><Relationship Id="rId95" Type="http://schemas.openxmlformats.org/officeDocument/2006/relationships/slide" Target="slides/slide85.xml"/><Relationship Id="rId96" Type="http://schemas.openxmlformats.org/officeDocument/2006/relationships/slide" Target="slides/slide86.xml"/><Relationship Id="rId97" Type="http://schemas.openxmlformats.org/officeDocument/2006/relationships/slide" Target="slides/slide87.xml"/><Relationship Id="rId98" Type="http://schemas.openxmlformats.org/officeDocument/2006/relationships/slide" Target="slides/slide88.xml"/><Relationship Id="rId99" Type="http://schemas.openxmlformats.org/officeDocument/2006/relationships/slide" Target="slides/slide89.xml"/><Relationship Id="rId100" Type="http://schemas.openxmlformats.org/officeDocument/2006/relationships/slide" Target="slides/slide90.xml"/><Relationship Id="rId101" Type="http://schemas.openxmlformats.org/officeDocument/2006/relationships/slide" Target="slides/slide91.xml"/><Relationship Id="rId102" Type="http://schemas.openxmlformats.org/officeDocument/2006/relationships/slide" Target="slides/slide92.xml"/><Relationship Id="rId103" Type="http://schemas.openxmlformats.org/officeDocument/2006/relationships/slide" Target="slides/slide93.xml"/><Relationship Id="rId104" Type="http://schemas.openxmlformats.org/officeDocument/2006/relationships/slide" Target="slides/slide94.xml"/><Relationship Id="rId105" Type="http://schemas.openxmlformats.org/officeDocument/2006/relationships/slide" Target="slides/slide95.xml"/><Relationship Id="rId106" Type="http://schemas.openxmlformats.org/officeDocument/2006/relationships/slide" Target="slides/slide96.xml"/><Relationship Id="rId107" Type="http://schemas.openxmlformats.org/officeDocument/2006/relationships/slide" Target="slides/slide97.xml"/><Relationship Id="rId108" Type="http://schemas.openxmlformats.org/officeDocument/2006/relationships/slide" Target="slides/slide98.xml"/><Relationship Id="rId109" Type="http://schemas.openxmlformats.org/officeDocument/2006/relationships/slide" Target="slides/slide99.xml"/><Relationship Id="rId110" Type="http://schemas.openxmlformats.org/officeDocument/2006/relationships/slide" Target="slides/slide100.xml"/><Relationship Id="rId111" Type="http://schemas.openxmlformats.org/officeDocument/2006/relationships/slide" Target="slides/slide101.xml"/><Relationship Id="rId112" Type="http://schemas.openxmlformats.org/officeDocument/2006/relationships/slide" Target="slides/slide102.xml"/><Relationship Id="rId113" Type="http://schemas.openxmlformats.org/officeDocument/2006/relationships/slide" Target="slides/slide103.xml"/><Relationship Id="rId114" Type="http://schemas.openxmlformats.org/officeDocument/2006/relationships/slide" Target="slides/slide104.xml"/><Relationship Id="rId115" Type="http://schemas.openxmlformats.org/officeDocument/2006/relationships/slide" Target="slides/slide105.xml"/><Relationship Id="rId116" Type="http://schemas.openxmlformats.org/officeDocument/2006/relationships/slide" Target="slides/slide106.xml"/><Relationship Id="rId117" Type="http://schemas.openxmlformats.org/officeDocument/2006/relationships/slide" Target="slides/slide107.xml"/><Relationship Id="rId118" Type="http://schemas.openxmlformats.org/officeDocument/2006/relationships/slide" Target="slides/slide108.xml"/><Relationship Id="rId119" Type="http://schemas.openxmlformats.org/officeDocument/2006/relationships/slide" Target="slides/slide109.xml"/><Relationship Id="rId120" Type="http://schemas.openxmlformats.org/officeDocument/2006/relationships/slide" Target="slides/slide110.xml"/><Relationship Id="rId121" Type="http://schemas.openxmlformats.org/officeDocument/2006/relationships/slide" Target="slides/slide111.xml"/><Relationship Id="rId122" Type="http://schemas.openxmlformats.org/officeDocument/2006/relationships/slide" Target="slides/slide112.xml"/><Relationship Id="rId123" Type="http://schemas.openxmlformats.org/officeDocument/2006/relationships/slide" Target="slides/slide113.xml"/><Relationship Id="rId124" Type="http://schemas.openxmlformats.org/officeDocument/2006/relationships/slide" Target="slides/slide114.xml"/><Relationship Id="rId125" Type="http://schemas.openxmlformats.org/officeDocument/2006/relationships/comments" Target="comments/comment4.xml"/><Relationship Id="rId126" Type="http://schemas.openxmlformats.org/officeDocument/2006/relationships/slide" Target="slides/slide115.xml"/><Relationship Id="rId127" Type="http://schemas.openxmlformats.org/officeDocument/2006/relationships/comments" Target="comments/comment5.xml"/><Relationship Id="rId128" Type="http://schemas.openxmlformats.org/officeDocument/2006/relationships/slide" Target="slides/slide116.xml"/><Relationship Id="rId129" Type="http://schemas.openxmlformats.org/officeDocument/2006/relationships/slide" Target="slides/slide117.xml"/><Relationship Id="rId130" Type="http://schemas.openxmlformats.org/officeDocument/2006/relationships/slide" Target="slides/slide118.xml"/><Relationship Id="rId131" Type="http://schemas.openxmlformats.org/officeDocument/2006/relationships/slide" Target="slides/slide119.xml"/><Relationship Id="rId132" Type="http://schemas.openxmlformats.org/officeDocument/2006/relationships/slide" Target="slides/slide120.xml"/><Relationship Id="rId133" Type="http://schemas.openxmlformats.org/officeDocument/2006/relationships/slide" Target="slides/slide121.xml"/><Relationship Id="rId134" Type="http://schemas.openxmlformats.org/officeDocument/2006/relationships/slide" Target="slides/slide122.xml"/><Relationship Id="rId135" Type="http://schemas.openxmlformats.org/officeDocument/2006/relationships/slide" Target="slides/slide123.xml"/><Relationship Id="rId136" Type="http://schemas.openxmlformats.org/officeDocument/2006/relationships/slide" Target="slides/slide124.xml"/><Relationship Id="rId137" Type="http://schemas.openxmlformats.org/officeDocument/2006/relationships/slide" Target="slides/slide125.xml"/><Relationship Id="rId138" Type="http://schemas.openxmlformats.org/officeDocument/2006/relationships/slide" Target="slides/slide126.xml"/><Relationship Id="rId139" Type="http://schemas.openxmlformats.org/officeDocument/2006/relationships/slide" Target="slides/slide127.xml"/><Relationship Id="rId140" Type="http://schemas.openxmlformats.org/officeDocument/2006/relationships/slide" Target="slides/slide128.xml"/><Relationship Id="rId141" Type="http://schemas.openxmlformats.org/officeDocument/2006/relationships/slide" Target="slides/slide129.xml"/><Relationship Id="rId142" Type="http://schemas.openxmlformats.org/officeDocument/2006/relationships/slide" Target="slides/slide130.xml"/><Relationship Id="rId143" Type="http://schemas.openxmlformats.org/officeDocument/2006/relationships/slide" Target="slides/slide131.xml"/><Relationship Id="rId144" Type="http://schemas.openxmlformats.org/officeDocument/2006/relationships/slide" Target="slides/slide132.xml"/><Relationship Id="rId145" Type="http://schemas.openxmlformats.org/officeDocument/2006/relationships/slide" Target="slides/slide133.xml"/><Relationship Id="rId146" Type="http://schemas.openxmlformats.org/officeDocument/2006/relationships/slide" Target="slides/slide134.xml"/><Relationship Id="rId147" Type="http://schemas.openxmlformats.org/officeDocument/2006/relationships/slide" Target="slides/slide135.xml"/><Relationship Id="rId148" Type="http://schemas.openxmlformats.org/officeDocument/2006/relationships/slide" Target="slides/slide136.xml"/><Relationship Id="rId149" Type="http://schemas.openxmlformats.org/officeDocument/2006/relationships/slide" Target="slides/slide137.xml"/><Relationship Id="rId150" Type="http://schemas.openxmlformats.org/officeDocument/2006/relationships/slide" Target="slides/slide138.xml"/><Relationship Id="rId151" Type="http://schemas.openxmlformats.org/officeDocument/2006/relationships/slide" Target="slides/slide139.xml"/><Relationship Id="rId152" Type="http://schemas.openxmlformats.org/officeDocument/2006/relationships/slide" Target="slides/slide140.xml"/><Relationship Id="rId153" Type="http://schemas.openxmlformats.org/officeDocument/2006/relationships/slide" Target="slides/slide141.xml"/><Relationship Id="rId154" Type="http://schemas.openxmlformats.org/officeDocument/2006/relationships/slide" Target="slides/slide142.xml"/><Relationship Id="rId155" Type="http://schemas.openxmlformats.org/officeDocument/2006/relationships/slide" Target="slides/slide143.xml"/><Relationship Id="rId156" Type="http://schemas.openxmlformats.org/officeDocument/2006/relationships/slide" Target="slides/slide144.xml"/><Relationship Id="rId157" Type="http://schemas.openxmlformats.org/officeDocument/2006/relationships/slide" Target="slides/slide145.xml"/><Relationship Id="rId158" Type="http://schemas.openxmlformats.org/officeDocument/2006/relationships/slide" Target="slides/slide146.xml"/><Relationship Id="rId159" Type="http://schemas.openxmlformats.org/officeDocument/2006/relationships/slide" Target="slides/slide147.xml"/><Relationship Id="rId160" Type="http://schemas.openxmlformats.org/officeDocument/2006/relationships/slide" Target="slides/slide148.xml"/><Relationship Id="rId161" Type="http://schemas.openxmlformats.org/officeDocument/2006/relationships/slide" Target="slides/slide149.xml"/><Relationship Id="rId162" Type="http://schemas.openxmlformats.org/officeDocument/2006/relationships/slide" Target="slides/slide150.xml"/><Relationship Id="rId163" Type="http://schemas.openxmlformats.org/officeDocument/2006/relationships/slide" Target="slides/slide151.xml"/><Relationship Id="rId164" Type="http://schemas.openxmlformats.org/officeDocument/2006/relationships/slide" Target="slides/slide152.xml"/><Relationship Id="rId165" Type="http://schemas.openxmlformats.org/officeDocument/2006/relationships/slide" Target="slides/slide153.xml"/><Relationship Id="rId166" Type="http://schemas.openxmlformats.org/officeDocument/2006/relationships/slide" Target="slides/slide154.xml"/><Relationship Id="rId167" Type="http://schemas.openxmlformats.org/officeDocument/2006/relationships/slide" Target="slides/slide155.xml"/><Relationship Id="rId168" Type="http://schemas.openxmlformats.org/officeDocument/2006/relationships/slide" Target="slides/slide156.xml"/><Relationship Id="rId169" Type="http://schemas.openxmlformats.org/officeDocument/2006/relationships/slide" Target="slides/slide157.xml"/><Relationship Id="rId170" Type="http://schemas.openxmlformats.org/officeDocument/2006/relationships/slide" Target="slides/slide158.xml"/><Relationship Id="rId171" Type="http://schemas.openxmlformats.org/officeDocument/2006/relationships/slide" Target="slides/slide159.xml"/><Relationship Id="rId172" Type="http://schemas.openxmlformats.org/officeDocument/2006/relationships/slide" Target="slides/slide160.xml"/><Relationship Id="rId173" Type="http://schemas.openxmlformats.org/officeDocument/2006/relationships/slide" Target="slides/slide161.xml"/><Relationship Id="rId174" Type="http://schemas.openxmlformats.org/officeDocument/2006/relationships/comments" Target="comments/comment6.xml"/><Relationship Id="rId175" Type="http://schemas.openxmlformats.org/officeDocument/2006/relationships/slide" Target="slides/slide162.xml"/><Relationship Id="rId176" Type="http://schemas.openxmlformats.org/officeDocument/2006/relationships/slide" Target="slides/slide163.xml"/><Relationship Id="rId177" Type="http://schemas.openxmlformats.org/officeDocument/2006/relationships/comments" Target="comments/comment7.xml"/><Relationship Id="rId178" Type="http://schemas.openxmlformats.org/officeDocument/2006/relationships/slide" Target="slides/slide164.xml"/><Relationship Id="rId179" Type="http://schemas.openxmlformats.org/officeDocument/2006/relationships/slide" Target="slides/slide165.xml"/><Relationship Id="rId180" Type="http://schemas.openxmlformats.org/officeDocument/2006/relationships/slide" Target="slides/slide166.xml"/><Relationship Id="rId181" Type="http://schemas.openxmlformats.org/officeDocument/2006/relationships/comments" Target="comments/comment8.xml"/><Relationship Id="rId182" Type="http://schemas.openxmlformats.org/officeDocument/2006/relationships/slide" Target="slides/slide167.xml"/><Relationship Id="rId183" Type="http://schemas.openxmlformats.org/officeDocument/2006/relationships/comments" Target="comments/comment9.xml"/><Relationship Id="rId184" Type="http://schemas.openxmlformats.org/officeDocument/2006/relationships/slide" Target="slides/slide168.xml"/><Relationship Id="rId185" Type="http://schemas.openxmlformats.org/officeDocument/2006/relationships/slide" Target="slides/slide169.xml"/><Relationship Id="rId186" Type="http://schemas.openxmlformats.org/officeDocument/2006/relationships/slide" Target="slides/slide170.xml"/><Relationship Id="rId187" Type="http://schemas.openxmlformats.org/officeDocument/2006/relationships/slide" Target="slides/slide171.xml"/><Relationship Id="rId188" Type="http://schemas.openxmlformats.org/officeDocument/2006/relationships/slide" Target="slides/slide172.xml"/><Relationship Id="rId189" Type="http://schemas.openxmlformats.org/officeDocument/2006/relationships/slide" Target="slides/slide173.xml"/><Relationship Id="rId190" Type="http://schemas.openxmlformats.org/officeDocument/2006/relationships/slide" Target="slides/slide174.xml"/><Relationship Id="rId191" Type="http://schemas.openxmlformats.org/officeDocument/2006/relationships/slide" Target="slides/slide175.xml"/><Relationship Id="rId192" Type="http://schemas.openxmlformats.org/officeDocument/2006/relationships/slide" Target="slides/slide176.xml"/><Relationship Id="rId193" Type="http://schemas.openxmlformats.org/officeDocument/2006/relationships/slide" Target="slides/slide177.xml"/><Relationship Id="rId194" Type="http://schemas.openxmlformats.org/officeDocument/2006/relationships/slide" Target="slides/slide178.xml"/><Relationship Id="rId195" Type="http://schemas.openxmlformats.org/officeDocument/2006/relationships/slide" Target="slides/slide179.xml"/><Relationship Id="rId196" Type="http://schemas.openxmlformats.org/officeDocument/2006/relationships/slide" Target="slides/slide180.xml"/><Relationship Id="rId197" Type="http://schemas.openxmlformats.org/officeDocument/2006/relationships/slide" Target="slides/slide181.xml"/><Relationship Id="rId198" Type="http://schemas.openxmlformats.org/officeDocument/2006/relationships/slide" Target="slides/slide182.xml"/><Relationship Id="rId199" Type="http://schemas.openxmlformats.org/officeDocument/2006/relationships/slide" Target="slides/slide183.xml"/><Relationship Id="rId200" Type="http://schemas.openxmlformats.org/officeDocument/2006/relationships/slide" Target="slides/slide184.xml"/><Relationship Id="rId201" Type="http://schemas.openxmlformats.org/officeDocument/2006/relationships/slide" Target="slides/slide185.xml"/><Relationship Id="rId202" Type="http://schemas.openxmlformats.org/officeDocument/2006/relationships/slide" Target="slides/slide186.xml"/><Relationship Id="rId203" Type="http://schemas.openxmlformats.org/officeDocument/2006/relationships/slide" Target="slides/slide187.xml"/><Relationship Id="rId204" Type="http://schemas.openxmlformats.org/officeDocument/2006/relationships/slide" Target="slides/slide188.xml"/><Relationship Id="rId205" Type="http://schemas.openxmlformats.org/officeDocument/2006/relationships/slide" Target="slides/slide189.xml"/><Relationship Id="rId206" Type="http://schemas.openxmlformats.org/officeDocument/2006/relationships/slide" Target="slides/slide190.xml"/><Relationship Id="rId207" Type="http://schemas.openxmlformats.org/officeDocument/2006/relationships/slide" Target="slides/slide191.xml"/><Relationship Id="rId208" Type="http://schemas.openxmlformats.org/officeDocument/2006/relationships/slide" Target="slides/slide192.xml"/><Relationship Id="rId209" Type="http://schemas.openxmlformats.org/officeDocument/2006/relationships/slide" Target="slides/slide193.xml"/><Relationship Id="rId210" Type="http://schemas.openxmlformats.org/officeDocument/2006/relationships/slide" Target="slides/slide194.xml"/><Relationship Id="rId211" Type="http://schemas.openxmlformats.org/officeDocument/2006/relationships/slide" Target="slides/slide195.xml"/><Relationship Id="rId212" Type="http://schemas.openxmlformats.org/officeDocument/2006/relationships/slide" Target="slides/slide196.xml"/><Relationship Id="rId213" Type="http://schemas.openxmlformats.org/officeDocument/2006/relationships/slide" Target="slides/slide197.xml"/><Relationship Id="rId214" Type="http://schemas.openxmlformats.org/officeDocument/2006/relationships/slide" Target="slides/slide198.xml"/><Relationship Id="rId215" Type="http://schemas.openxmlformats.org/officeDocument/2006/relationships/slide" Target="slides/slide199.xml"/><Relationship Id="rId216" Type="http://schemas.openxmlformats.org/officeDocument/2006/relationships/comments" Target="comments/comment10.xml"/><Relationship Id="rId217" Type="http://schemas.openxmlformats.org/officeDocument/2006/relationships/slide" Target="slides/slide200.xml"/><Relationship Id="rId218" Type="http://schemas.openxmlformats.org/officeDocument/2006/relationships/slide" Target="slides/slide201.xml"/><Relationship Id="rId219" Type="http://schemas.openxmlformats.org/officeDocument/2006/relationships/slide" Target="slides/slide202.xml"/><Relationship Id="rId220" Type="http://schemas.openxmlformats.org/officeDocument/2006/relationships/slide" Target="slides/slide203.xml"/><Relationship Id="rId221" Type="http://schemas.openxmlformats.org/officeDocument/2006/relationships/slide" Target="slides/slide204.xml"/><Relationship Id="rId222" Type="http://schemas.openxmlformats.org/officeDocument/2006/relationships/slide" Target="slides/slide205.xml"/><Relationship Id="rId223" Type="http://schemas.openxmlformats.org/officeDocument/2006/relationships/slide" Target="slides/slide206.xml"/><Relationship Id="rId224" Type="http://schemas.openxmlformats.org/officeDocument/2006/relationships/slide" Target="slides/slide207.xml"/><Relationship Id="rId225" Type="http://schemas.openxmlformats.org/officeDocument/2006/relationships/slide" Target="slides/slide208.xml"/><Relationship Id="rId226" Type="http://schemas.openxmlformats.org/officeDocument/2006/relationships/slide" Target="slides/slide209.xml"/><Relationship Id="rId227" Type="http://schemas.openxmlformats.org/officeDocument/2006/relationships/slide" Target="slides/slide210.xml"/><Relationship Id="rId228" Type="http://schemas.openxmlformats.org/officeDocument/2006/relationships/slide" Target="slides/slide211.xml"/><Relationship Id="rId229" Type="http://schemas.openxmlformats.org/officeDocument/2006/relationships/slide" Target="slides/slide212.xml"/><Relationship Id="rId230" Type="http://schemas.openxmlformats.org/officeDocument/2006/relationships/slide" Target="slides/slide213.xml"/><Relationship Id="rId231" Type="http://schemas.openxmlformats.org/officeDocument/2006/relationships/slide" Target="slides/slide214.xml"/><Relationship Id="rId232" Type="http://schemas.openxmlformats.org/officeDocument/2006/relationships/slide" Target="slides/slide215.xml"/><Relationship Id="rId233" Type="http://schemas.openxmlformats.org/officeDocument/2006/relationships/slide" Target="slides/slide216.xml"/><Relationship Id="rId234" Type="http://schemas.openxmlformats.org/officeDocument/2006/relationships/slide" Target="slides/slide217.xml"/><Relationship Id="rId235" Type="http://schemas.openxmlformats.org/officeDocument/2006/relationships/slide" Target="slides/slide218.xml"/><Relationship Id="rId236" Type="http://schemas.openxmlformats.org/officeDocument/2006/relationships/slide" Target="slides/slide219.xml"/><Relationship Id="rId237" Type="http://schemas.openxmlformats.org/officeDocument/2006/relationships/slide" Target="slides/slide220.xml"/><Relationship Id="rId238" Type="http://schemas.openxmlformats.org/officeDocument/2006/relationships/slide" Target="slides/slide221.xml"/><Relationship Id="rId239" Type="http://schemas.openxmlformats.org/officeDocument/2006/relationships/slide" Target="slides/slide222.xml"/><Relationship Id="rId240" Type="http://schemas.openxmlformats.org/officeDocument/2006/relationships/slide" Target="slides/slide223.xml"/><Relationship Id="rId241" Type="http://schemas.openxmlformats.org/officeDocument/2006/relationships/slide" Target="slides/slide224.xml"/><Relationship Id="rId242" Type="http://schemas.openxmlformats.org/officeDocument/2006/relationships/slide" Target="slides/slide225.xml"/><Relationship Id="rId243" Type="http://schemas.openxmlformats.org/officeDocument/2006/relationships/slide" Target="slides/slide226.xml"/><Relationship Id="rId244" Type="http://schemas.openxmlformats.org/officeDocument/2006/relationships/slide" Target="slides/slide227.xml"/><Relationship Id="rId245" Type="http://schemas.openxmlformats.org/officeDocument/2006/relationships/slide" Target="slides/slide228.xml"/><Relationship Id="rId246" Type="http://schemas.openxmlformats.org/officeDocument/2006/relationships/slide" Target="slides/slide229.xml"/><Relationship Id="rId247" Type="http://schemas.openxmlformats.org/officeDocument/2006/relationships/slide" Target="slides/slide230.xml"/><Relationship Id="rId248" Type="http://schemas.openxmlformats.org/officeDocument/2006/relationships/slide" Target="slides/slide231.xml"/><Relationship Id="rId249" Type="http://schemas.openxmlformats.org/officeDocument/2006/relationships/slide" Target="slides/slide232.xml"/><Relationship Id="rId250" Type="http://schemas.openxmlformats.org/officeDocument/2006/relationships/slide" Target="slides/slide233.xml"/><Relationship Id="rId251" Type="http://schemas.openxmlformats.org/officeDocument/2006/relationships/slide" Target="slides/slide234.xml"/><Relationship Id="rId252" Type="http://schemas.openxmlformats.org/officeDocument/2006/relationships/slide" Target="slides/slide235.xml"/><Relationship Id="rId253" Type="http://schemas.openxmlformats.org/officeDocument/2006/relationships/slide" Target="slides/slide236.xml"/><Relationship Id="rId254" Type="http://schemas.openxmlformats.org/officeDocument/2006/relationships/slide" Target="slides/slide237.xml"/><Relationship Id="rId255" Type="http://schemas.openxmlformats.org/officeDocument/2006/relationships/slide" Target="slides/slide238.xml"/><Relationship Id="rId256" Type="http://schemas.openxmlformats.org/officeDocument/2006/relationships/slide" Target="slides/slide239.xml"/><Relationship Id="rId257" Type="http://schemas.openxmlformats.org/officeDocument/2006/relationships/slide" Target="slides/slide240.xml"/><Relationship Id="rId258" Type="http://schemas.openxmlformats.org/officeDocument/2006/relationships/slide" Target="slides/slide241.xml"/><Relationship Id="rId259" Type="http://schemas.openxmlformats.org/officeDocument/2006/relationships/slide" Target="slides/slide242.xml"/><Relationship Id="rId260" Type="http://schemas.openxmlformats.org/officeDocument/2006/relationships/slide" Target="slides/slide243.xml"/><Relationship Id="rId261" Type="http://schemas.openxmlformats.org/officeDocument/2006/relationships/slide" Target="slides/slide244.xml"/><Relationship Id="rId262" Type="http://schemas.openxmlformats.org/officeDocument/2006/relationships/slide" Target="slides/slide245.xml"/><Relationship Id="rId263" Type="http://schemas.openxmlformats.org/officeDocument/2006/relationships/slide" Target="slides/slide246.xml"/><Relationship Id="rId264" Type="http://schemas.openxmlformats.org/officeDocument/2006/relationships/slide" Target="slides/slide247.xml"/><Relationship Id="rId265" Type="http://schemas.openxmlformats.org/officeDocument/2006/relationships/slide" Target="slides/slide248.xml"/><Relationship Id="rId266" Type="http://schemas.openxmlformats.org/officeDocument/2006/relationships/slide" Target="slides/slide249.xml"/><Relationship Id="rId267" Type="http://schemas.openxmlformats.org/officeDocument/2006/relationships/slide" Target="slides/slide250.xml"/><Relationship Id="rId268" Type="http://schemas.openxmlformats.org/officeDocument/2006/relationships/slide" Target="slides/slide251.xml"/><Relationship Id="rId269" Type="http://schemas.openxmlformats.org/officeDocument/2006/relationships/slide" Target="slides/slide252.xml"/><Relationship Id="rId270" Type="http://schemas.openxmlformats.org/officeDocument/2006/relationships/slide" Target="slides/slide253.xml"/><Relationship Id="rId271" Type="http://schemas.openxmlformats.org/officeDocument/2006/relationships/slide" Target="slides/slide254.xml"/><Relationship Id="rId272" Type="http://schemas.openxmlformats.org/officeDocument/2006/relationships/slide" Target="slides/slide255.xml"/><Relationship Id="rId273" Type="http://schemas.openxmlformats.org/officeDocument/2006/relationships/slide" Target="slides/slide256.xml"/><Relationship Id="rId274" Type="http://schemas.openxmlformats.org/officeDocument/2006/relationships/slide" Target="slides/slide257.xml"/><Relationship Id="rId275" Type="http://schemas.openxmlformats.org/officeDocument/2006/relationships/slide" Target="slides/slide258.xml"/><Relationship Id="rId276" Type="http://schemas.openxmlformats.org/officeDocument/2006/relationships/slide" Target="slides/slide259.xml"/><Relationship Id="rId277" Type="http://schemas.openxmlformats.org/officeDocument/2006/relationships/slide" Target="slides/slide260.xml"/><Relationship Id="rId278" Type="http://schemas.openxmlformats.org/officeDocument/2006/relationships/slide" Target="slides/slide261.xml"/><Relationship Id="rId279" Type="http://schemas.openxmlformats.org/officeDocument/2006/relationships/slide" Target="slides/slide262.xml"/><Relationship Id="rId280" Type="http://schemas.openxmlformats.org/officeDocument/2006/relationships/slide" Target="slides/slide263.xml"/><Relationship Id="rId281" Type="http://schemas.openxmlformats.org/officeDocument/2006/relationships/slide" Target="slides/slide264.xml"/><Relationship Id="rId282" Type="http://schemas.openxmlformats.org/officeDocument/2006/relationships/slide" Target="slides/slide265.xml"/><Relationship Id="rId283" Type="http://schemas.openxmlformats.org/officeDocument/2006/relationships/slide" Target="slides/slide266.xml"/><Relationship Id="rId284" Type="http://schemas.openxmlformats.org/officeDocument/2006/relationships/slide" Target="slides/slide267.xml"/><Relationship Id="rId285" Type="http://schemas.openxmlformats.org/officeDocument/2006/relationships/slide" Target="slides/slide268.xml"/><Relationship Id="rId286" Type="http://schemas.openxmlformats.org/officeDocument/2006/relationships/slide" Target="slides/slide269.xml"/><Relationship Id="rId287" Type="http://schemas.openxmlformats.org/officeDocument/2006/relationships/slide" Target="slides/slide270.xml"/><Relationship Id="rId288" Type="http://schemas.openxmlformats.org/officeDocument/2006/relationships/slide" Target="slides/slide271.xml"/><Relationship Id="rId289" Type="http://schemas.openxmlformats.org/officeDocument/2006/relationships/slide" Target="slides/slide272.xml"/></Relationships>

</file>

<file path=ppt/comments/comment1.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7T09:44:45.756" idx="1">
    <p:pos x="-455" y="8083"/>
    <p:text>Fredo: more emphasis in delivery would help</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7T09:44:45.789" idx="2">
    <p:pos x="-239" y="8371"/>
    <p:text>Sylvain: lots of speech for no text</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7T09:44:45.933" idx="3">
    <p:pos x="-127" y="6217"/>
    <p:text>Fredo: legal - mention side effects?
XXX: trim sub-bullets?</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7T09:44:47.306" idx="4">
    <p:pos x="-575" y="8099"/>
    <p:text>Fredo: show fusion visually?
change title?
add more labels?</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7T09:44:47.372" idx="5">
    <p:pos x="-575" y="8099"/>
    <p:text>Fredo: show fusion visually?
change title?
add more labels?</p:text>
    <p:extLst>
      <p:ext uri="{C676402C-5697-4E1C-873F-D02D1690AC5C}">
        <p15:threadingInfo xmlns:p15="http://schemas.microsoft.com/office/powerpoint/2012/main" timeZoneBias="240"/>
      </p:ext>
    </p:extLst>
  </p:cm>
</p:cmLst>
</file>

<file path=ppt/comments/comment6.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7T09:44:52.515" idx="6">
    <p:pos x="-279" y="8219"/>
    <p:text>Fredo: tighten</p:text>
    <p:extLst>
      <p:ext uri="{C676402C-5697-4E1C-873F-D02D1690AC5C}">
        <p15:threadingInfo xmlns:p15="http://schemas.microsoft.com/office/powerpoint/2012/main" timeZoneBias="240"/>
      </p:ext>
    </p:extLst>
  </p:cm>
</p:cmLst>
</file>

<file path=ppt/comments/comment7.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7T09:44:54.961" idx="7">
    <p:pos x="169" y="8155"/>
    <p:text>Fredo: tighten</p:text>
    <p:extLst>
      <p:ext uri="{C676402C-5697-4E1C-873F-D02D1690AC5C}">
        <p15:threadingInfo xmlns:p15="http://schemas.microsoft.com/office/powerpoint/2012/main" timeZoneBias="240"/>
      </p:ext>
    </p:extLst>
  </p:cm>
</p:cmLst>
</file>

<file path=ppt/comments/comment8.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7T09:44:56.046" idx="8">
    <p:pos x="119" y="6018"/>
    <p:text>Fredo XXX: remind two (three)  big messages</p:text>
    <p:extLst>
      <p:ext uri="{C676402C-5697-4E1C-873F-D02D1690AC5C}">
        <p15:threadingInfo xmlns:p15="http://schemas.microsoft.com/office/powerpoint/2012/main" timeZoneBias="240"/>
      </p:ext>
    </p:extLst>
  </p:cm>
</p:cmLst>
</file>

<file path=ppt/comments/comment9.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7T09:44:56.064" idx="9">
    <p:pos x="-239" y="8371"/>
    <p:text>Sylvain: lots of speech for no text</p:text>
    <p:extLst>
      <p:ext uri="{C676402C-5697-4E1C-873F-D02D1690AC5C}">
        <p15:threadingInfo xmlns:p15="http://schemas.microsoft.com/office/powerpoint/2012/main" timeZoneBias="240"/>
      </p:ext>
    </p:extLst>
  </p:cm>
</p:cmLst>
</file>

<file path=ppt/comments/comment10.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4-08T12:43:13.458" idx="10">
    <p:pos x="-239" y="8371"/>
    <p:text>Sylvain: lots of speech for no text</p:text>
    <p:extLst>
      <p:ext uri="{C676402C-5697-4E1C-873F-D02D1690AC5C}">
        <p15:threadingInfo xmlns:p15="http://schemas.microsoft.com/office/powerpoint/2012/main" timeZoneBias="240"/>
      </p:ext>
    </p:extLst>
  </p:cm>
</p:cmLst>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69" name="Shape 69"/>
          <p:cNvSpPr/>
          <p:nvPr>
            <p:ph type="sldImg"/>
          </p:nvPr>
        </p:nvSpPr>
        <p:spPr>
          <a:xfrm>
            <a:off x="1143000" y="685800"/>
            <a:ext cx="4572000" cy="3429000"/>
          </a:xfrm>
          <a:prstGeom prst="rect">
            <a:avLst/>
          </a:prstGeom>
        </p:spPr>
        <p:txBody>
          <a:bodyPr/>
          <a:lstStyle/>
          <a:p>
            <a:pPr/>
          </a:p>
        </p:txBody>
      </p:sp>
      <p:sp>
        <p:nvSpPr>
          <p:cNvPr id="70" name="Shape 7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647700" latinLnBrk="0">
      <a:defRPr sz="2000">
        <a:latin typeface="Lucida Grande"/>
        <a:ea typeface="Lucida Grande"/>
        <a:cs typeface="Lucida Grande"/>
        <a:sym typeface="Lucida Grande"/>
      </a:defRPr>
    </a:lvl1pPr>
    <a:lvl2pPr indent="228600" defTabSz="647700" latinLnBrk="0">
      <a:defRPr sz="2000">
        <a:latin typeface="Lucida Grande"/>
        <a:ea typeface="Lucida Grande"/>
        <a:cs typeface="Lucida Grande"/>
        <a:sym typeface="Lucida Grande"/>
      </a:defRPr>
    </a:lvl2pPr>
    <a:lvl3pPr indent="457200" defTabSz="647700" latinLnBrk="0">
      <a:defRPr sz="2000">
        <a:latin typeface="Lucida Grande"/>
        <a:ea typeface="Lucida Grande"/>
        <a:cs typeface="Lucida Grande"/>
        <a:sym typeface="Lucida Grande"/>
      </a:defRPr>
    </a:lvl3pPr>
    <a:lvl4pPr indent="685800" defTabSz="647700" latinLnBrk="0">
      <a:defRPr sz="2000">
        <a:latin typeface="Lucida Grande"/>
        <a:ea typeface="Lucida Grande"/>
        <a:cs typeface="Lucida Grande"/>
        <a:sym typeface="Lucida Grande"/>
      </a:defRPr>
    </a:lvl4pPr>
    <a:lvl5pPr indent="914400" defTabSz="647700" latinLnBrk="0">
      <a:defRPr sz="2000">
        <a:latin typeface="Lucida Grande"/>
        <a:ea typeface="Lucida Grande"/>
        <a:cs typeface="Lucida Grande"/>
        <a:sym typeface="Lucida Grande"/>
      </a:defRPr>
    </a:lvl5pPr>
    <a:lvl6pPr indent="1143000" defTabSz="647700" latinLnBrk="0">
      <a:defRPr sz="2000">
        <a:latin typeface="Lucida Grande"/>
        <a:ea typeface="Lucida Grande"/>
        <a:cs typeface="Lucida Grande"/>
        <a:sym typeface="Lucida Grande"/>
      </a:defRPr>
    </a:lvl6pPr>
    <a:lvl7pPr indent="1371600" defTabSz="647700" latinLnBrk="0">
      <a:defRPr sz="2000">
        <a:latin typeface="Lucida Grande"/>
        <a:ea typeface="Lucida Grande"/>
        <a:cs typeface="Lucida Grande"/>
        <a:sym typeface="Lucida Grande"/>
      </a:defRPr>
    </a:lvl7pPr>
    <a:lvl8pPr indent="1600200" defTabSz="647700" latinLnBrk="0">
      <a:defRPr sz="2000">
        <a:latin typeface="Lucida Grande"/>
        <a:ea typeface="Lucida Grande"/>
        <a:cs typeface="Lucida Grande"/>
        <a:sym typeface="Lucida Grande"/>
      </a:defRPr>
    </a:lvl8pPr>
    <a:lvl9pPr indent="1828800" defTabSz="647700" latinLnBrk="0">
      <a:defRPr sz="2000">
        <a:latin typeface="Lucida Grande"/>
        <a:ea typeface="Lucida Grande"/>
        <a:cs typeface="Lucida Grande"/>
        <a:sym typeface="Lucida Grand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77.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78.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79.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80.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81.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82.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83.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89.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90.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91.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92.xml"/><Relationship Id="rId2" Type="http://schemas.openxmlformats.org/officeDocument/2006/relationships/notesMaster" Target="../notesMasters/notesMaster1.xml"/></Relationships>

</file>

<file path=ppt/notesSlides/_rels/notesSlide33.xml.rels><?xml version="1.0" encoding="UTF-8"?>
<Relationships xmlns="http://schemas.openxmlformats.org/package/2006/relationships"><Relationship Id="rId1" Type="http://schemas.openxmlformats.org/officeDocument/2006/relationships/slide" Target="../slides/slide93.xml"/><Relationship Id="rId2" Type="http://schemas.openxmlformats.org/officeDocument/2006/relationships/notesMaster" Target="../notesMasters/notesMaster1.xml"/></Relationships>

</file>

<file path=ppt/notesSlides/_rels/notesSlide34.xml.rels><?xml version="1.0" encoding="UTF-8"?>
<Relationships xmlns="http://schemas.openxmlformats.org/package/2006/relationships"><Relationship Id="rId1" Type="http://schemas.openxmlformats.org/officeDocument/2006/relationships/slide" Target="../slides/slide94.xml"/><Relationship Id="rId2" Type="http://schemas.openxmlformats.org/officeDocument/2006/relationships/notesMaster" Target="../notesMasters/notesMaster1.xml"/></Relationships>

</file>

<file path=ppt/notesSlides/_rels/notesSlide35.xml.rels><?xml version="1.0" encoding="UTF-8"?>
<Relationships xmlns="http://schemas.openxmlformats.org/package/2006/relationships"><Relationship Id="rId1" Type="http://schemas.openxmlformats.org/officeDocument/2006/relationships/slide" Target="../slides/slide95.xml"/><Relationship Id="rId2" Type="http://schemas.openxmlformats.org/officeDocument/2006/relationships/notesMaster" Target="../notesMasters/notesMaster1.xml"/></Relationships>

</file>

<file path=ppt/notesSlides/_rels/notesSlide36.xml.rels><?xml version="1.0" encoding="UTF-8"?>
<Relationships xmlns="http://schemas.openxmlformats.org/package/2006/relationships"><Relationship Id="rId1" Type="http://schemas.openxmlformats.org/officeDocument/2006/relationships/slide" Target="../slides/slide96.xml"/><Relationship Id="rId2" Type="http://schemas.openxmlformats.org/officeDocument/2006/relationships/notesMaster" Target="../notesMasters/notesMaster1.xml"/></Relationships>

</file>

<file path=ppt/notesSlides/_rels/notesSlide37.xml.rels><?xml version="1.0" encoding="UTF-8"?>
<Relationships xmlns="http://schemas.openxmlformats.org/package/2006/relationships"><Relationship Id="rId1" Type="http://schemas.openxmlformats.org/officeDocument/2006/relationships/slide" Target="../slides/slide97.xml"/><Relationship Id="rId2" Type="http://schemas.openxmlformats.org/officeDocument/2006/relationships/notesMaster" Target="../notesMasters/notesMaster1.xml"/></Relationships>

</file>

<file path=ppt/notesSlides/_rels/notesSlide38.xml.rels><?xml version="1.0" encoding="UTF-8"?>
<Relationships xmlns="http://schemas.openxmlformats.org/package/2006/relationships"><Relationship Id="rId1" Type="http://schemas.openxmlformats.org/officeDocument/2006/relationships/slide" Target="../slides/slide98.xml"/><Relationship Id="rId2" Type="http://schemas.openxmlformats.org/officeDocument/2006/relationships/notesMaster" Target="../notesMasters/notesMaster1.xml"/></Relationships>

</file>

<file path=ppt/notesSlides/_rels/notesSlide39.xml.rels><?xml version="1.0" encoding="UTF-8"?>
<Relationships xmlns="http://schemas.openxmlformats.org/package/2006/relationships"><Relationship Id="rId1" Type="http://schemas.openxmlformats.org/officeDocument/2006/relationships/slide" Target="../slides/slide99.xml"/><Relationship Id="rId2" Type="http://schemas.openxmlformats.org/officeDocument/2006/relationships/notesMaster" Target="../notesMasters/notesMaster1.xml"/></Relationships>

</file>

<file path=ppt/notesSlides/_rels/notesSlide40.xml.rels><?xml version="1.0" encoding="UTF-8"?>
<Relationships xmlns="http://schemas.openxmlformats.org/package/2006/relationships"><Relationship Id="rId1" Type="http://schemas.openxmlformats.org/officeDocument/2006/relationships/slide" Target="../slides/slide100.xml"/><Relationship Id="rId2" Type="http://schemas.openxmlformats.org/officeDocument/2006/relationships/notesMaster" Target="../notesMasters/notesMaster1.xml"/></Relationships>

</file>

<file path=ppt/notesSlides/_rels/notesSlide41.xml.rels><?xml version="1.0" encoding="UTF-8"?>
<Relationships xmlns="http://schemas.openxmlformats.org/package/2006/relationships"><Relationship Id="rId1" Type="http://schemas.openxmlformats.org/officeDocument/2006/relationships/slide" Target="../slides/slide101.xml"/><Relationship Id="rId2" Type="http://schemas.openxmlformats.org/officeDocument/2006/relationships/notesMaster" Target="../notesMasters/notesMaster1.xml"/></Relationships>

</file>

<file path=ppt/notesSlides/_rels/notesSlide42.xml.rels><?xml version="1.0" encoding="UTF-8"?>
<Relationships xmlns="http://schemas.openxmlformats.org/package/2006/relationships"><Relationship Id="rId1" Type="http://schemas.openxmlformats.org/officeDocument/2006/relationships/slide" Target="../slides/slide102.xml"/><Relationship Id="rId2" Type="http://schemas.openxmlformats.org/officeDocument/2006/relationships/notesMaster" Target="../notesMasters/notesMaster1.xml"/></Relationships>

</file>

<file path=ppt/notesSlides/_rels/notesSlide43.xml.rels><?xml version="1.0" encoding="UTF-8"?>
<Relationships xmlns="http://schemas.openxmlformats.org/package/2006/relationships"><Relationship Id="rId1" Type="http://schemas.openxmlformats.org/officeDocument/2006/relationships/slide" Target="../slides/slide103.xml"/><Relationship Id="rId2" Type="http://schemas.openxmlformats.org/officeDocument/2006/relationships/notesMaster" Target="../notesMasters/notesMaster1.xml"/></Relationships>

</file>

<file path=ppt/notesSlides/_rels/notesSlide44.xml.rels><?xml version="1.0" encoding="UTF-8"?>
<Relationships xmlns="http://schemas.openxmlformats.org/package/2006/relationships"><Relationship Id="rId1" Type="http://schemas.openxmlformats.org/officeDocument/2006/relationships/slide" Target="../slides/slide104.xml"/><Relationship Id="rId2" Type="http://schemas.openxmlformats.org/officeDocument/2006/relationships/notesMaster" Target="../notesMasters/notesMaster1.xml"/></Relationships>

</file>

<file path=ppt/notesSlides/_rels/notesSlide45.xml.rels><?xml version="1.0" encoding="UTF-8"?>
<Relationships xmlns="http://schemas.openxmlformats.org/package/2006/relationships"><Relationship Id="rId1" Type="http://schemas.openxmlformats.org/officeDocument/2006/relationships/slide" Target="../slides/slide105.xml"/><Relationship Id="rId2" Type="http://schemas.openxmlformats.org/officeDocument/2006/relationships/notesMaster" Target="../notesMasters/notesMaster1.xml"/></Relationships>

</file>

<file path=ppt/notesSlides/_rels/notesSlide46.xml.rels><?xml version="1.0" encoding="UTF-8"?>
<Relationships xmlns="http://schemas.openxmlformats.org/package/2006/relationships"><Relationship Id="rId1" Type="http://schemas.openxmlformats.org/officeDocument/2006/relationships/slide" Target="../slides/slide106.xml"/><Relationship Id="rId2" Type="http://schemas.openxmlformats.org/officeDocument/2006/relationships/notesMaster" Target="../notesMasters/notesMaster1.xml"/></Relationships>

</file>

<file path=ppt/notesSlides/_rels/notesSlide47.xml.rels><?xml version="1.0" encoding="UTF-8"?>
<Relationships xmlns="http://schemas.openxmlformats.org/package/2006/relationships"><Relationship Id="rId1" Type="http://schemas.openxmlformats.org/officeDocument/2006/relationships/slide" Target="../slides/slide107.xml"/><Relationship Id="rId2" Type="http://schemas.openxmlformats.org/officeDocument/2006/relationships/notesMaster" Target="../notesMasters/notesMaster1.xml"/></Relationships>

</file>

<file path=ppt/notesSlides/_rels/notesSlide48.xml.rels><?xml version="1.0" encoding="UTF-8"?>
<Relationships xmlns="http://schemas.openxmlformats.org/package/2006/relationships"><Relationship Id="rId1" Type="http://schemas.openxmlformats.org/officeDocument/2006/relationships/slide" Target="../slides/slide108.xml"/><Relationship Id="rId2" Type="http://schemas.openxmlformats.org/officeDocument/2006/relationships/notesMaster" Target="../notesMasters/notesMaster1.xml"/></Relationships>

</file>

<file path=ppt/notesSlides/_rels/notesSlide49.xml.rels><?xml version="1.0" encoding="UTF-8"?>
<Relationships xmlns="http://schemas.openxmlformats.org/package/2006/relationships"><Relationship Id="rId1" Type="http://schemas.openxmlformats.org/officeDocument/2006/relationships/slide" Target="../slides/slide109.xml"/><Relationship Id="rId2" Type="http://schemas.openxmlformats.org/officeDocument/2006/relationships/notesMaster" Target="../notesMasters/notesMaster1.xml"/></Relationships>

</file>

<file path=ppt/notesSlides/_rels/notesSlide50.xml.rels><?xml version="1.0" encoding="UTF-8"?>
<Relationships xmlns="http://schemas.openxmlformats.org/package/2006/relationships"><Relationship Id="rId1" Type="http://schemas.openxmlformats.org/officeDocument/2006/relationships/slide" Target="../slides/slide110.xml"/><Relationship Id="rId2" Type="http://schemas.openxmlformats.org/officeDocument/2006/relationships/notesMaster" Target="../notesMasters/notesMaster1.xml"/></Relationships>

</file>

<file path=ppt/notesSlides/_rels/notesSlide51.xml.rels><?xml version="1.0" encoding="UTF-8"?>
<Relationships xmlns="http://schemas.openxmlformats.org/package/2006/relationships"><Relationship Id="rId1" Type="http://schemas.openxmlformats.org/officeDocument/2006/relationships/slide" Target="../slides/slide111.xml"/><Relationship Id="rId2" Type="http://schemas.openxmlformats.org/officeDocument/2006/relationships/notesMaster" Target="../notesMasters/notesMaster1.xml"/></Relationships>

</file>

<file path=ppt/notesSlides/_rels/notesSlide52.xml.rels><?xml version="1.0" encoding="UTF-8"?>
<Relationships xmlns="http://schemas.openxmlformats.org/package/2006/relationships"><Relationship Id="rId1" Type="http://schemas.openxmlformats.org/officeDocument/2006/relationships/slide" Target="../slides/slide112.xml"/><Relationship Id="rId2" Type="http://schemas.openxmlformats.org/officeDocument/2006/relationships/notesMaster" Target="../notesMasters/notesMaster1.xml"/></Relationships>

</file>

<file path=ppt/notesSlides/_rels/notesSlide53.xml.rels><?xml version="1.0" encoding="UTF-8"?>
<Relationships xmlns="http://schemas.openxmlformats.org/package/2006/relationships"><Relationship Id="rId1" Type="http://schemas.openxmlformats.org/officeDocument/2006/relationships/slide" Target="../slides/slide113.xml"/><Relationship Id="rId2" Type="http://schemas.openxmlformats.org/officeDocument/2006/relationships/notesMaster" Target="../notesMasters/notesMaster1.xml"/></Relationships>

</file>

<file path=ppt/notesSlides/_rels/notesSlide54.xml.rels><?xml version="1.0" encoding="UTF-8"?>
<Relationships xmlns="http://schemas.openxmlformats.org/package/2006/relationships"><Relationship Id="rId1" Type="http://schemas.openxmlformats.org/officeDocument/2006/relationships/slide" Target="../slides/slide114.xml"/><Relationship Id="rId2" Type="http://schemas.openxmlformats.org/officeDocument/2006/relationships/notesMaster" Target="../notesMasters/notesMaster1.xml"/></Relationships>

</file>

<file path=ppt/notesSlides/_rels/notesSlide55.xml.rels><?xml version="1.0" encoding="UTF-8"?>
<Relationships xmlns="http://schemas.openxmlformats.org/package/2006/relationships"><Relationship Id="rId1" Type="http://schemas.openxmlformats.org/officeDocument/2006/relationships/slide" Target="../slides/slide115.xml"/><Relationship Id="rId2" Type="http://schemas.openxmlformats.org/officeDocument/2006/relationships/notesMaster" Target="../notesMasters/notesMaster1.xml"/></Relationships>

</file>

<file path=ppt/notesSlides/_rels/notesSlide56.xml.rels><?xml version="1.0" encoding="UTF-8"?>
<Relationships xmlns="http://schemas.openxmlformats.org/package/2006/relationships"><Relationship Id="rId1" Type="http://schemas.openxmlformats.org/officeDocument/2006/relationships/slide" Target="../slides/slide116.xml"/><Relationship Id="rId2" Type="http://schemas.openxmlformats.org/officeDocument/2006/relationships/notesMaster" Target="../notesMasters/notesMaster1.xml"/></Relationships>

</file>

<file path=ppt/notesSlides/_rels/notesSlide57.xml.rels><?xml version="1.0" encoding="UTF-8"?>
<Relationships xmlns="http://schemas.openxmlformats.org/package/2006/relationships"><Relationship Id="rId1" Type="http://schemas.openxmlformats.org/officeDocument/2006/relationships/slide" Target="../slides/slide117.xml"/><Relationship Id="rId2" Type="http://schemas.openxmlformats.org/officeDocument/2006/relationships/notesMaster" Target="../notesMasters/notesMaster1.xml"/></Relationships>

</file>

<file path=ppt/notesSlides/_rels/notesSlide58.xml.rels><?xml version="1.0" encoding="UTF-8"?>
<Relationships xmlns="http://schemas.openxmlformats.org/package/2006/relationships"><Relationship Id="rId1" Type="http://schemas.openxmlformats.org/officeDocument/2006/relationships/slide" Target="../slides/slide118.xml"/><Relationship Id="rId2" Type="http://schemas.openxmlformats.org/officeDocument/2006/relationships/notesMaster" Target="../notesMasters/notesMaster1.xml"/></Relationships>

</file>

<file path=ppt/notesSlides/_rels/notesSlide59.xml.rels><?xml version="1.0" encoding="UTF-8"?>
<Relationships xmlns="http://schemas.openxmlformats.org/package/2006/relationships"><Relationship Id="rId1" Type="http://schemas.openxmlformats.org/officeDocument/2006/relationships/slide" Target="../slides/slide119.xml"/><Relationship Id="rId2" Type="http://schemas.openxmlformats.org/officeDocument/2006/relationships/notesMaster" Target="../notesMasters/notesMaster1.xml"/></Relationships>

</file>

<file path=ppt/notesSlides/_rels/notesSlide60.xml.rels><?xml version="1.0" encoding="UTF-8"?>
<Relationships xmlns="http://schemas.openxmlformats.org/package/2006/relationships"><Relationship Id="rId1" Type="http://schemas.openxmlformats.org/officeDocument/2006/relationships/slide" Target="../slides/slide120.xml"/><Relationship Id="rId2" Type="http://schemas.openxmlformats.org/officeDocument/2006/relationships/notesMaster" Target="../notesMasters/notesMaster1.xml"/></Relationships>

</file>

<file path=ppt/notesSlides/_rels/notesSlide61.xml.rels><?xml version="1.0" encoding="UTF-8"?>
<Relationships xmlns="http://schemas.openxmlformats.org/package/2006/relationships"><Relationship Id="rId1" Type="http://schemas.openxmlformats.org/officeDocument/2006/relationships/slide" Target="../slides/slide121.xml"/><Relationship Id="rId2" Type="http://schemas.openxmlformats.org/officeDocument/2006/relationships/notesMaster" Target="../notesMasters/notesMaster1.xml"/></Relationships>

</file>

<file path=ppt/notesSlides/_rels/notesSlide62.xml.rels><?xml version="1.0" encoding="UTF-8"?>
<Relationships xmlns="http://schemas.openxmlformats.org/package/2006/relationships"><Relationship Id="rId1" Type="http://schemas.openxmlformats.org/officeDocument/2006/relationships/slide" Target="../slides/slide122.xml"/><Relationship Id="rId2" Type="http://schemas.openxmlformats.org/officeDocument/2006/relationships/notesMaster" Target="../notesMasters/notesMaster1.xml"/></Relationships>

</file>

<file path=ppt/notesSlides/_rels/notesSlide63.xml.rels><?xml version="1.0" encoding="UTF-8"?>
<Relationships xmlns="http://schemas.openxmlformats.org/package/2006/relationships"><Relationship Id="rId1" Type="http://schemas.openxmlformats.org/officeDocument/2006/relationships/slide" Target="../slides/slide123.xml"/><Relationship Id="rId2" Type="http://schemas.openxmlformats.org/officeDocument/2006/relationships/notesMaster" Target="../notesMasters/notesMaster1.xml"/></Relationships>

</file>

<file path=ppt/notesSlides/_rels/notesSlide64.xml.rels><?xml version="1.0" encoding="UTF-8"?>
<Relationships xmlns="http://schemas.openxmlformats.org/package/2006/relationships"><Relationship Id="rId1" Type="http://schemas.openxmlformats.org/officeDocument/2006/relationships/slide" Target="../slides/slide124.xml"/><Relationship Id="rId2" Type="http://schemas.openxmlformats.org/officeDocument/2006/relationships/notesMaster" Target="../notesMasters/notesMaster1.xml"/></Relationships>

</file>

<file path=ppt/notesSlides/_rels/notesSlide65.xml.rels><?xml version="1.0" encoding="UTF-8"?>
<Relationships xmlns="http://schemas.openxmlformats.org/package/2006/relationships"><Relationship Id="rId1" Type="http://schemas.openxmlformats.org/officeDocument/2006/relationships/slide" Target="../slides/slide125.xml"/><Relationship Id="rId2" Type="http://schemas.openxmlformats.org/officeDocument/2006/relationships/notesMaster" Target="../notesMasters/notesMaster1.xml"/></Relationships>

</file>

<file path=ppt/notesSlides/_rels/notesSlide66.xml.rels><?xml version="1.0" encoding="UTF-8"?>
<Relationships xmlns="http://schemas.openxmlformats.org/package/2006/relationships"><Relationship Id="rId1" Type="http://schemas.openxmlformats.org/officeDocument/2006/relationships/slide" Target="../slides/slide126.xml"/><Relationship Id="rId2" Type="http://schemas.openxmlformats.org/officeDocument/2006/relationships/notesMaster" Target="../notesMasters/notesMaster1.xml"/></Relationships>

</file>

<file path=ppt/notesSlides/_rels/notesSlide67.xml.rels><?xml version="1.0" encoding="UTF-8"?>
<Relationships xmlns="http://schemas.openxmlformats.org/package/2006/relationships"><Relationship Id="rId1" Type="http://schemas.openxmlformats.org/officeDocument/2006/relationships/slide" Target="../slides/slide127.xml"/><Relationship Id="rId2" Type="http://schemas.openxmlformats.org/officeDocument/2006/relationships/notesMaster" Target="../notesMasters/notesMaster1.xml"/></Relationships>

</file>

<file path=ppt/notesSlides/_rels/notesSlide68.xml.rels><?xml version="1.0" encoding="UTF-8"?>
<Relationships xmlns="http://schemas.openxmlformats.org/package/2006/relationships"><Relationship Id="rId1" Type="http://schemas.openxmlformats.org/officeDocument/2006/relationships/slide" Target="../slides/slide128.xml"/><Relationship Id="rId2" Type="http://schemas.openxmlformats.org/officeDocument/2006/relationships/notesMaster" Target="../notesMasters/notesMaster1.xml"/></Relationships>

</file>

<file path=ppt/notesSlides/_rels/notesSlide69.xml.rels><?xml version="1.0" encoding="UTF-8"?>
<Relationships xmlns="http://schemas.openxmlformats.org/package/2006/relationships"><Relationship Id="rId1" Type="http://schemas.openxmlformats.org/officeDocument/2006/relationships/slide" Target="../slides/slide129.xml"/><Relationship Id="rId2" Type="http://schemas.openxmlformats.org/officeDocument/2006/relationships/notesMaster" Target="../notesMasters/notesMaster1.xml"/></Relationships>

</file>

<file path=ppt/notesSlides/_rels/notesSlide70.xml.rels><?xml version="1.0" encoding="UTF-8"?>
<Relationships xmlns="http://schemas.openxmlformats.org/package/2006/relationships"><Relationship Id="rId1" Type="http://schemas.openxmlformats.org/officeDocument/2006/relationships/slide" Target="../slides/slide130.xml"/><Relationship Id="rId2" Type="http://schemas.openxmlformats.org/officeDocument/2006/relationships/notesMaster" Target="../notesMasters/notesMaster1.xml"/></Relationships>

</file>

<file path=ppt/notesSlides/_rels/notesSlide71.xml.rels><?xml version="1.0" encoding="UTF-8"?>
<Relationships xmlns="http://schemas.openxmlformats.org/package/2006/relationships"><Relationship Id="rId1" Type="http://schemas.openxmlformats.org/officeDocument/2006/relationships/slide" Target="../slides/slide131.xml"/><Relationship Id="rId2" Type="http://schemas.openxmlformats.org/officeDocument/2006/relationships/notesMaster" Target="../notesMasters/notesMaster1.xml"/></Relationships>

</file>

<file path=ppt/notesSlides/_rels/notesSlide72.xml.rels><?xml version="1.0" encoding="UTF-8"?>
<Relationships xmlns="http://schemas.openxmlformats.org/package/2006/relationships"><Relationship Id="rId1" Type="http://schemas.openxmlformats.org/officeDocument/2006/relationships/slide" Target="../slides/slide132.xml"/><Relationship Id="rId2" Type="http://schemas.openxmlformats.org/officeDocument/2006/relationships/notesMaster" Target="../notesMasters/notesMaster1.xml"/></Relationships>

</file>

<file path=ppt/notesSlides/_rels/notesSlide73.xml.rels><?xml version="1.0" encoding="UTF-8"?>
<Relationships xmlns="http://schemas.openxmlformats.org/package/2006/relationships"><Relationship Id="rId1" Type="http://schemas.openxmlformats.org/officeDocument/2006/relationships/slide" Target="../slides/slide133.xml"/><Relationship Id="rId2" Type="http://schemas.openxmlformats.org/officeDocument/2006/relationships/notesMaster" Target="../notesMasters/notesMaster1.xml"/></Relationships>

</file>

<file path=ppt/notesSlides/_rels/notesSlide74.xml.rels><?xml version="1.0" encoding="UTF-8"?>
<Relationships xmlns="http://schemas.openxmlformats.org/package/2006/relationships"><Relationship Id="rId1" Type="http://schemas.openxmlformats.org/officeDocument/2006/relationships/slide" Target="../slides/slide134.xml"/><Relationship Id="rId2" Type="http://schemas.openxmlformats.org/officeDocument/2006/relationships/notesMaster" Target="../notesMasters/notesMaster1.xml"/></Relationships>

</file>

<file path=ppt/notesSlides/_rels/notesSlide75.xml.rels><?xml version="1.0" encoding="UTF-8"?>
<Relationships xmlns="http://schemas.openxmlformats.org/package/2006/relationships"><Relationship Id="rId1" Type="http://schemas.openxmlformats.org/officeDocument/2006/relationships/slide" Target="../slides/slide135.xml"/><Relationship Id="rId2" Type="http://schemas.openxmlformats.org/officeDocument/2006/relationships/notesMaster" Target="../notesMasters/notesMaster1.xml"/></Relationships>

</file>

<file path=ppt/notesSlides/_rels/notesSlide76.xml.rels><?xml version="1.0" encoding="UTF-8"?>
<Relationships xmlns="http://schemas.openxmlformats.org/package/2006/relationships"><Relationship Id="rId1" Type="http://schemas.openxmlformats.org/officeDocument/2006/relationships/slide" Target="../slides/slide136.xml"/><Relationship Id="rId2" Type="http://schemas.openxmlformats.org/officeDocument/2006/relationships/notesMaster" Target="../notesMasters/notesMaster1.xml"/></Relationships>

</file>

<file path=ppt/notesSlides/_rels/notesSlide77.xml.rels><?xml version="1.0" encoding="UTF-8"?>
<Relationships xmlns="http://schemas.openxmlformats.org/package/2006/relationships"><Relationship Id="rId1" Type="http://schemas.openxmlformats.org/officeDocument/2006/relationships/slide" Target="../slides/slide137.xml"/><Relationship Id="rId2" Type="http://schemas.openxmlformats.org/officeDocument/2006/relationships/notesMaster" Target="../notesMasters/notesMaster1.xml"/></Relationships>

</file>

<file path=ppt/notesSlides/_rels/notesSlide78.xml.rels><?xml version="1.0" encoding="UTF-8"?>
<Relationships xmlns="http://schemas.openxmlformats.org/package/2006/relationships"><Relationship Id="rId1" Type="http://schemas.openxmlformats.org/officeDocument/2006/relationships/slide" Target="../slides/slide138.xml"/><Relationship Id="rId2" Type="http://schemas.openxmlformats.org/officeDocument/2006/relationships/notesMaster" Target="../notesMasters/notesMaster1.xml"/></Relationships>

</file>

<file path=ppt/notesSlides/_rels/notesSlide79.xml.rels><?xml version="1.0" encoding="UTF-8"?>
<Relationships xmlns="http://schemas.openxmlformats.org/package/2006/relationships"><Relationship Id="rId1" Type="http://schemas.openxmlformats.org/officeDocument/2006/relationships/slide" Target="../slides/slide139.xml"/><Relationship Id="rId2" Type="http://schemas.openxmlformats.org/officeDocument/2006/relationships/notesMaster" Target="../notesMasters/notesMaster1.xml"/></Relationships>

</file>

<file path=ppt/notesSlides/_rels/notesSlide80.xml.rels><?xml version="1.0" encoding="UTF-8"?>
<Relationships xmlns="http://schemas.openxmlformats.org/package/2006/relationships"><Relationship Id="rId1" Type="http://schemas.openxmlformats.org/officeDocument/2006/relationships/slide" Target="../slides/slide140.xml"/><Relationship Id="rId2" Type="http://schemas.openxmlformats.org/officeDocument/2006/relationships/notesMaster" Target="../notesMasters/notesMaster1.xml"/></Relationships>

</file>

<file path=ppt/notesSlides/_rels/notesSlide81.xml.rels><?xml version="1.0" encoding="UTF-8"?>
<Relationships xmlns="http://schemas.openxmlformats.org/package/2006/relationships"><Relationship Id="rId1" Type="http://schemas.openxmlformats.org/officeDocument/2006/relationships/slide" Target="../slides/slide141.xml"/><Relationship Id="rId2" Type="http://schemas.openxmlformats.org/officeDocument/2006/relationships/notesMaster" Target="../notesMasters/notesMaster1.xml"/></Relationships>

</file>

<file path=ppt/notesSlides/_rels/notesSlide82.xml.rels><?xml version="1.0" encoding="UTF-8"?>
<Relationships xmlns="http://schemas.openxmlformats.org/package/2006/relationships"><Relationship Id="rId1" Type="http://schemas.openxmlformats.org/officeDocument/2006/relationships/slide" Target="../slides/slide142.xml"/><Relationship Id="rId2" Type="http://schemas.openxmlformats.org/officeDocument/2006/relationships/notesMaster" Target="../notesMasters/notesMaster1.xml"/></Relationships>

</file>

<file path=ppt/notesSlides/_rels/notesSlide83.xml.rels><?xml version="1.0" encoding="UTF-8"?>
<Relationships xmlns="http://schemas.openxmlformats.org/package/2006/relationships"><Relationship Id="rId1" Type="http://schemas.openxmlformats.org/officeDocument/2006/relationships/slide" Target="../slides/slide143.xml"/><Relationship Id="rId2" Type="http://schemas.openxmlformats.org/officeDocument/2006/relationships/notesMaster" Target="../notesMasters/notesMaster1.xml"/></Relationships>

</file>

<file path=ppt/notesSlides/_rels/notesSlide84.xml.rels><?xml version="1.0" encoding="UTF-8"?>
<Relationships xmlns="http://schemas.openxmlformats.org/package/2006/relationships"><Relationship Id="rId1" Type="http://schemas.openxmlformats.org/officeDocument/2006/relationships/slide" Target="../slides/slide144.xml"/><Relationship Id="rId2" Type="http://schemas.openxmlformats.org/officeDocument/2006/relationships/notesMaster" Target="../notesMasters/notesMaster1.xml"/></Relationships>

</file>

<file path=ppt/notesSlides/_rels/notesSlide85.xml.rels><?xml version="1.0" encoding="UTF-8"?>
<Relationships xmlns="http://schemas.openxmlformats.org/package/2006/relationships"><Relationship Id="rId1" Type="http://schemas.openxmlformats.org/officeDocument/2006/relationships/slide" Target="../slides/slide145.xml"/><Relationship Id="rId2" Type="http://schemas.openxmlformats.org/officeDocument/2006/relationships/notesMaster" Target="../notesMasters/notesMaster1.xml"/></Relationships>

</file>

<file path=ppt/notesSlides/_rels/notesSlide86.xml.rels><?xml version="1.0" encoding="UTF-8"?>
<Relationships xmlns="http://schemas.openxmlformats.org/package/2006/relationships"><Relationship Id="rId1" Type="http://schemas.openxmlformats.org/officeDocument/2006/relationships/slide" Target="../slides/slide146.xml"/><Relationship Id="rId2" Type="http://schemas.openxmlformats.org/officeDocument/2006/relationships/notesMaster" Target="../notesMasters/notesMaster1.xml"/></Relationships>

</file>

<file path=ppt/notesSlides/_rels/notesSlide87.xml.rels><?xml version="1.0" encoding="UTF-8"?>
<Relationships xmlns="http://schemas.openxmlformats.org/package/2006/relationships"><Relationship Id="rId1" Type="http://schemas.openxmlformats.org/officeDocument/2006/relationships/slide" Target="../slides/slide147.xml"/><Relationship Id="rId2" Type="http://schemas.openxmlformats.org/officeDocument/2006/relationships/notesMaster" Target="../notesMasters/notesMaster1.xml"/></Relationships>

</file>

<file path=ppt/notesSlides/_rels/notesSlide88.xml.rels><?xml version="1.0" encoding="UTF-8"?>
<Relationships xmlns="http://schemas.openxmlformats.org/package/2006/relationships"><Relationship Id="rId1" Type="http://schemas.openxmlformats.org/officeDocument/2006/relationships/slide" Target="../slides/slide148.xml"/><Relationship Id="rId2" Type="http://schemas.openxmlformats.org/officeDocument/2006/relationships/notesMaster" Target="../notesMasters/notesMaster1.xml"/></Relationships>

</file>

<file path=ppt/notesSlides/_rels/notesSlide89.xml.rels><?xml version="1.0" encoding="UTF-8"?>
<Relationships xmlns="http://schemas.openxmlformats.org/package/2006/relationships"><Relationship Id="rId1" Type="http://schemas.openxmlformats.org/officeDocument/2006/relationships/slide" Target="../slides/slide149.xml"/><Relationship Id="rId2" Type="http://schemas.openxmlformats.org/officeDocument/2006/relationships/notesMaster" Target="../notesMasters/notesMaster1.xml"/></Relationships>

</file>

<file path=ppt/notesSlides/_rels/notesSlide90.xml.rels><?xml version="1.0" encoding="UTF-8"?>
<Relationships xmlns="http://schemas.openxmlformats.org/package/2006/relationships"><Relationship Id="rId1" Type="http://schemas.openxmlformats.org/officeDocument/2006/relationships/slide" Target="../slides/slide150.xml"/><Relationship Id="rId2" Type="http://schemas.openxmlformats.org/officeDocument/2006/relationships/notesMaster" Target="../notesMasters/notesMaster1.xml"/></Relationships>

</file>

<file path=ppt/notesSlides/_rels/notesSlide91.xml.rels><?xml version="1.0" encoding="UTF-8"?>
<Relationships xmlns="http://schemas.openxmlformats.org/package/2006/relationships"><Relationship Id="rId1" Type="http://schemas.openxmlformats.org/officeDocument/2006/relationships/slide" Target="../slides/slide151.xml"/><Relationship Id="rId2" Type="http://schemas.openxmlformats.org/officeDocument/2006/relationships/notesMaster" Target="../notesMasters/notesMaster1.xml"/></Relationships>

</file>

<file path=ppt/notesSlides/_rels/notesSlide92.xml.rels><?xml version="1.0" encoding="UTF-8"?>
<Relationships xmlns="http://schemas.openxmlformats.org/package/2006/relationships"><Relationship Id="rId1" Type="http://schemas.openxmlformats.org/officeDocument/2006/relationships/slide" Target="../slides/slide152.xml"/><Relationship Id="rId2" Type="http://schemas.openxmlformats.org/officeDocument/2006/relationships/notesMaster" Target="../notesMasters/notesMaster1.xml"/></Relationships>

</file>

<file path=ppt/notesSlides/_rels/notesSlide93.xml.rels><?xml version="1.0" encoding="UTF-8"?>
<Relationships xmlns="http://schemas.openxmlformats.org/package/2006/relationships"><Relationship Id="rId1" Type="http://schemas.openxmlformats.org/officeDocument/2006/relationships/slide" Target="../slides/slide153.xml"/><Relationship Id="rId2" Type="http://schemas.openxmlformats.org/officeDocument/2006/relationships/notesMaster" Target="../notesMasters/notesMaster1.xml"/></Relationships>

</file>

<file path=ppt/notesSlides/_rels/notesSlide94.xml.rels><?xml version="1.0" encoding="UTF-8"?>
<Relationships xmlns="http://schemas.openxmlformats.org/package/2006/relationships"><Relationship Id="rId1" Type="http://schemas.openxmlformats.org/officeDocument/2006/relationships/slide" Target="../slides/slide154.xml"/><Relationship Id="rId2" Type="http://schemas.openxmlformats.org/officeDocument/2006/relationships/notesMaster" Target="../notesMasters/notesMaster1.xml"/></Relationships>

</file>

<file path=ppt/notesSlides/_rels/notesSlide95.xml.rels><?xml version="1.0" encoding="UTF-8"?>
<Relationships xmlns="http://schemas.openxmlformats.org/package/2006/relationships"><Relationship Id="rId1" Type="http://schemas.openxmlformats.org/officeDocument/2006/relationships/slide" Target="../slides/slide155.xml"/><Relationship Id="rId2" Type="http://schemas.openxmlformats.org/officeDocument/2006/relationships/notesMaster" Target="../notesMasters/notesMaster1.xml"/></Relationships>

</file>

<file path=ppt/notesSlides/_rels/notesSlide96.xml.rels><?xml version="1.0" encoding="UTF-8"?>
<Relationships xmlns="http://schemas.openxmlformats.org/package/2006/relationships"><Relationship Id="rId1" Type="http://schemas.openxmlformats.org/officeDocument/2006/relationships/slide" Target="../slides/slide156.xml"/><Relationship Id="rId2" Type="http://schemas.openxmlformats.org/officeDocument/2006/relationships/notesMaster" Target="../notesMasters/notesMaster1.xml"/></Relationships>

</file>

<file path=ppt/notesSlides/_rels/notesSlide97.xml.rels><?xml version="1.0" encoding="UTF-8"?>
<Relationships xmlns="http://schemas.openxmlformats.org/package/2006/relationships"><Relationship Id="rId1" Type="http://schemas.openxmlformats.org/officeDocument/2006/relationships/slide" Target="../slides/slide157.xml"/><Relationship Id="rId2" Type="http://schemas.openxmlformats.org/officeDocument/2006/relationships/notesMaster" Target="../notesMasters/notesMaster1.xml"/></Relationships>

</file>

<file path=ppt/notesSlides/_rels/notesSlide98.xml.rels><?xml version="1.0" encoding="UTF-8"?>
<Relationships xmlns="http://schemas.openxmlformats.org/package/2006/relationships"><Relationship Id="rId1" Type="http://schemas.openxmlformats.org/officeDocument/2006/relationships/slide" Target="../slides/slide158.xml"/><Relationship Id="rId2" Type="http://schemas.openxmlformats.org/officeDocument/2006/relationships/notesMaster" Target="../notesMasters/notesMaster1.xml"/></Relationships>

</file>

<file path=ppt/notesSlides/_rels/notesSlide99.xml.rels><?xml version="1.0" encoding="UTF-8"?>
<Relationships xmlns="http://schemas.openxmlformats.org/package/2006/relationships"><Relationship Id="rId1" Type="http://schemas.openxmlformats.org/officeDocument/2006/relationships/slide" Target="../slides/slide159.xml"/><Relationship Id="rId2" Type="http://schemas.openxmlformats.org/officeDocument/2006/relationships/notesMaster" Target="../notesMasters/notesMaster1.xml"/></Relationships>

</file>

<file path=ppt/notesSlides/_rels/notesSlide100.xml.rels><?xml version="1.0" encoding="UTF-8"?>
<Relationships xmlns="http://schemas.openxmlformats.org/package/2006/relationships"><Relationship Id="rId1" Type="http://schemas.openxmlformats.org/officeDocument/2006/relationships/slide" Target="../slides/slide160.xml"/><Relationship Id="rId2" Type="http://schemas.openxmlformats.org/officeDocument/2006/relationships/notesMaster" Target="../notesMasters/notesMaster1.xml"/></Relationships>

</file>

<file path=ppt/notesSlides/_rels/notesSlide101.xml.rels><?xml version="1.0" encoding="UTF-8"?>
<Relationships xmlns="http://schemas.openxmlformats.org/package/2006/relationships"><Relationship Id="rId1" Type="http://schemas.openxmlformats.org/officeDocument/2006/relationships/slide" Target="../slides/slide161.xml"/><Relationship Id="rId2" Type="http://schemas.openxmlformats.org/officeDocument/2006/relationships/notesMaster" Target="../notesMasters/notesMaster1.xml"/></Relationships>

</file>

<file path=ppt/notesSlides/_rels/notesSlide102.xml.rels><?xml version="1.0" encoding="UTF-8"?>
<Relationships xmlns="http://schemas.openxmlformats.org/package/2006/relationships"><Relationship Id="rId1" Type="http://schemas.openxmlformats.org/officeDocument/2006/relationships/slide" Target="../slides/slide163.xml"/><Relationship Id="rId2" Type="http://schemas.openxmlformats.org/officeDocument/2006/relationships/notesMaster" Target="../notesMasters/notesMaster1.xml"/></Relationships>

</file>

<file path=ppt/notesSlides/_rels/notesSlide103.xml.rels><?xml version="1.0" encoding="UTF-8"?>
<Relationships xmlns="http://schemas.openxmlformats.org/package/2006/relationships"><Relationship Id="rId1" Type="http://schemas.openxmlformats.org/officeDocument/2006/relationships/slide" Target="../slides/slide164.xml"/><Relationship Id="rId2" Type="http://schemas.openxmlformats.org/officeDocument/2006/relationships/notesMaster" Target="../notesMasters/notesMaster1.xml"/></Relationships>

</file>

<file path=ppt/notesSlides/_rels/notesSlide104.xml.rels><?xml version="1.0" encoding="UTF-8"?>
<Relationships xmlns="http://schemas.openxmlformats.org/package/2006/relationships"><Relationship Id="rId1" Type="http://schemas.openxmlformats.org/officeDocument/2006/relationships/slide" Target="../slides/slide165.xml"/><Relationship Id="rId2" Type="http://schemas.openxmlformats.org/officeDocument/2006/relationships/notesMaster" Target="../notesMasters/notesMaster1.xml"/></Relationships>

</file>

<file path=ppt/notesSlides/_rels/notesSlide105.xml.rels><?xml version="1.0" encoding="UTF-8"?>
<Relationships xmlns="http://schemas.openxmlformats.org/package/2006/relationships"><Relationship Id="rId1" Type="http://schemas.openxmlformats.org/officeDocument/2006/relationships/slide" Target="../slides/slide166.xml"/><Relationship Id="rId2" Type="http://schemas.openxmlformats.org/officeDocument/2006/relationships/notesMaster" Target="../notesMasters/notesMaster1.xml"/></Relationships>

</file>

<file path=ppt/notesSlides/_rels/notesSlide106.xml.rels><?xml version="1.0" encoding="UTF-8"?>
<Relationships xmlns="http://schemas.openxmlformats.org/package/2006/relationships"><Relationship Id="rId1" Type="http://schemas.openxmlformats.org/officeDocument/2006/relationships/slide" Target="../slides/slide167.xml"/><Relationship Id="rId2" Type="http://schemas.openxmlformats.org/officeDocument/2006/relationships/notesMaster" Target="../notesMasters/notesMaster1.xml"/></Relationships>

</file>

<file path=ppt/notesSlides/_rels/notesSlide107.xml.rels><?xml version="1.0" encoding="UTF-8"?>
<Relationships xmlns="http://schemas.openxmlformats.org/package/2006/relationships"><Relationship Id="rId1" Type="http://schemas.openxmlformats.org/officeDocument/2006/relationships/slide" Target="../slides/slide168.xml"/><Relationship Id="rId2" Type="http://schemas.openxmlformats.org/officeDocument/2006/relationships/notesMaster" Target="../notesMasters/notesMaster1.xml"/></Relationships>

</file>

<file path=ppt/notesSlides/_rels/notesSlide108.xml.rels><?xml version="1.0" encoding="UTF-8"?>
<Relationships xmlns="http://schemas.openxmlformats.org/package/2006/relationships"><Relationship Id="rId1" Type="http://schemas.openxmlformats.org/officeDocument/2006/relationships/slide" Target="../slides/slide169.xml"/><Relationship Id="rId2" Type="http://schemas.openxmlformats.org/officeDocument/2006/relationships/notesMaster" Target="../notesMasters/notesMaster1.xml"/></Relationships>

</file>

<file path=ppt/notesSlides/_rels/notesSlide109.xml.rels><?xml version="1.0" encoding="UTF-8"?>
<Relationships xmlns="http://schemas.openxmlformats.org/package/2006/relationships"><Relationship Id="rId1" Type="http://schemas.openxmlformats.org/officeDocument/2006/relationships/slide" Target="../slides/slide172.xml"/><Relationship Id="rId2" Type="http://schemas.openxmlformats.org/officeDocument/2006/relationships/notesMaster" Target="../notesMasters/notesMaster1.xml"/></Relationships>

</file>

<file path=ppt/notesSlides/_rels/notesSlide110.xml.rels><?xml version="1.0" encoding="UTF-8"?>
<Relationships xmlns="http://schemas.openxmlformats.org/package/2006/relationships"><Relationship Id="rId1" Type="http://schemas.openxmlformats.org/officeDocument/2006/relationships/slide" Target="../slides/slide182.xml"/><Relationship Id="rId2" Type="http://schemas.openxmlformats.org/officeDocument/2006/relationships/notesMaster" Target="../notesMasters/notesMaster1.xml"/></Relationships>

</file>

<file path=ppt/notesSlides/_rels/notesSlide111.xml.rels><?xml version="1.0" encoding="UTF-8"?>
<Relationships xmlns="http://schemas.openxmlformats.org/package/2006/relationships"><Relationship Id="rId1" Type="http://schemas.openxmlformats.org/officeDocument/2006/relationships/slide" Target="../slides/slide184.xml"/><Relationship Id="rId2" Type="http://schemas.openxmlformats.org/officeDocument/2006/relationships/notesMaster" Target="../notesMasters/notesMaster1.xml"/></Relationships>

</file>

<file path=ppt/notesSlides/_rels/notesSlide112.xml.rels><?xml version="1.0" encoding="UTF-8"?>
<Relationships xmlns="http://schemas.openxmlformats.org/package/2006/relationships"><Relationship Id="rId1" Type="http://schemas.openxmlformats.org/officeDocument/2006/relationships/slide" Target="../slides/slide191.xml"/><Relationship Id="rId2" Type="http://schemas.openxmlformats.org/officeDocument/2006/relationships/notesMaster" Target="../notesMasters/notesMaster1.xml"/></Relationships>

</file>

<file path=ppt/notesSlides/_rels/notesSlide113.xml.rels><?xml version="1.0" encoding="UTF-8"?>
<Relationships xmlns="http://schemas.openxmlformats.org/package/2006/relationships"><Relationship Id="rId1" Type="http://schemas.openxmlformats.org/officeDocument/2006/relationships/slide" Target="../slides/slide199.xml"/><Relationship Id="rId2" Type="http://schemas.openxmlformats.org/officeDocument/2006/relationships/notesMaster" Target="../notesMasters/notesMaster1.xml"/></Relationships>

</file>

<file path=ppt/notesSlides/_rels/notesSlide114.xml.rels><?xml version="1.0" encoding="UTF-8"?>
<Relationships xmlns="http://schemas.openxmlformats.org/package/2006/relationships"><Relationship Id="rId1" Type="http://schemas.openxmlformats.org/officeDocument/2006/relationships/slide" Target="../slides/slide250.xml"/><Relationship Id="rId2" Type="http://schemas.openxmlformats.org/officeDocument/2006/relationships/notesMaster" Target="../notesMasters/notesMaster1.xml"/></Relationships>

</file>

<file path=ppt/notesSlides/_rels/notesSlide115.xml.rels><?xml version="1.0" encoding="UTF-8"?>
<Relationships xmlns="http://schemas.openxmlformats.org/package/2006/relationships"><Relationship Id="rId1" Type="http://schemas.openxmlformats.org/officeDocument/2006/relationships/slide" Target="../slides/slide26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 name="Shape 74"/>
          <p:cNvSpPr/>
          <p:nvPr>
            <p:ph type="sldImg"/>
          </p:nvPr>
        </p:nvSpPr>
        <p:spPr>
          <a:prstGeom prst="rect">
            <a:avLst/>
          </a:prstGeom>
        </p:spPr>
        <p:txBody>
          <a:bodyPr/>
          <a:lstStyle/>
          <a:p>
            <a:pPr/>
          </a:p>
        </p:txBody>
      </p:sp>
      <p:sp>
        <p:nvSpPr>
          <p:cNvPr id="75" name="Shape 75"/>
          <p:cNvSpPr/>
          <p:nvPr>
            <p:ph type="body" sz="quarter" idx="1"/>
          </p:nvPr>
        </p:nvSpPr>
        <p:spPr>
          <a:prstGeom prst="rect">
            <a:avLst/>
          </a:prstGeom>
        </p:spPr>
        <p:txBody>
          <a:bodyPr/>
          <a:lstStyle>
            <a:lvl1pPr defTabSz="457200">
              <a:defRPr sz="2400">
                <a:latin typeface="Helvetica Neue"/>
                <a:ea typeface="Helvetica Neue"/>
                <a:cs typeface="Helvetica Neue"/>
                <a:sym typeface="Helvetica Neue"/>
              </a:defRPr>
            </a:lvl1pPr>
          </a:lstStyle>
          <a:p>
            <a:pPr/>
            <a:r>
              <a:t>Hi. Thanks for having me, and thanks for coming.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Shape 151"/>
          <p:cNvSpPr/>
          <p:nvPr>
            <p:ph type="sldImg"/>
          </p:nvPr>
        </p:nvSpPr>
        <p:spPr>
          <a:prstGeom prst="rect">
            <a:avLst/>
          </a:prstGeom>
        </p:spPr>
        <p:txBody>
          <a:bodyPr/>
          <a:lstStyle/>
          <a:p>
            <a:pPr/>
          </a:p>
        </p:txBody>
      </p:sp>
      <p:sp>
        <p:nvSpPr>
          <p:cNvPr id="152" name="Shape 15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Lightfield cameras are exciting.</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By capturing and computationally re-integrating a 4D array of light,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you can refocus photographs after they’re taken,</a:t>
            </a:r>
          </a:p>
          <a:p>
            <a:pPr>
              <a:defRPr sz="2400">
                <a:latin typeface="Helvetica Neue"/>
                <a:ea typeface="Helvetica Neue"/>
                <a:cs typeface="Helvetica Neue"/>
                <a:sym typeface="Helvetica Neue"/>
              </a:defRPr>
            </a:pPr>
            <a:r>
              <a:t>correct for aberrations in the lens,</a:t>
            </a:r>
          </a:p>
          <a:p>
            <a:pPr>
              <a:defRPr sz="2400">
                <a:latin typeface="Helvetica Neue"/>
                <a:ea typeface="Helvetica Neue"/>
                <a:cs typeface="Helvetica Neue"/>
                <a:sym typeface="Helvetica Neue"/>
              </a:defRPr>
            </a:pPr>
            <a:r>
              <a:t>and extract high quality depth from a single shot.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if we wanted to produce 8 megapixel, 4K lightfield video at 60 frames per second,</a:t>
            </a:r>
          </a:p>
          <a:p>
            <a:pPr>
              <a:defRPr sz="2400">
                <a:latin typeface="Helvetica Neue"/>
                <a:ea typeface="Helvetica Neue"/>
                <a:cs typeface="Helvetica Neue"/>
                <a:sym typeface="Helvetica Neue"/>
              </a:defRPr>
            </a:pPr>
            <a:r>
              <a:t>current software would take an hour to for each second of lightfield video.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Shape 168"/>
          <p:cNvSpPr/>
          <p:nvPr>
            <p:ph type="sldImg"/>
          </p:nvPr>
        </p:nvSpPr>
        <p:spPr>
          <a:prstGeom prst="rect">
            <a:avLst/>
          </a:prstGeom>
        </p:spPr>
        <p:txBody>
          <a:bodyPr/>
          <a:lstStyle/>
          <a:p>
            <a:pPr/>
          </a:p>
        </p:txBody>
      </p:sp>
      <p:sp>
        <p:nvSpPr>
          <p:cNvPr id="169" name="Shape 16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In rendering, even using the </a:t>
            </a:r>
            <a:r>
              <a:rPr b="1"/>
              <a:t>same GPU’s</a:t>
            </a:r>
            <a:r>
              <a:t> used to play PC games,</a:t>
            </a:r>
          </a:p>
          <a:p>
            <a:pPr>
              <a:defRPr sz="2400">
                <a:latin typeface="Helvetica Neue"/>
                <a:ea typeface="Helvetica Neue"/>
                <a:cs typeface="Helvetica Neue"/>
                <a:sym typeface="Helvetica Neue"/>
              </a:defRPr>
            </a:pPr>
            <a:r>
              <a:t>a movie frame is still </a:t>
            </a:r>
            <a:r>
              <a:rPr b="1"/>
              <a:t>six orders of magnitude</a:t>
            </a:r>
            <a:r>
              <a:t> from real-time.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Shape 179"/>
          <p:cNvSpPr/>
          <p:nvPr>
            <p:ph type="sldImg"/>
          </p:nvPr>
        </p:nvSpPr>
        <p:spPr>
          <a:prstGeom prst="rect">
            <a:avLst/>
          </a:prstGeom>
        </p:spPr>
        <p:txBody>
          <a:bodyPr/>
          <a:lstStyle/>
          <a:p>
            <a:pPr/>
          </a:p>
        </p:txBody>
      </p:sp>
      <p:sp>
        <p:nvSpPr>
          <p:cNvPr id="180" name="Shape 18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Multi-material 3D printing has huge potential to transform everything from art,</a:t>
            </a:r>
          </a:p>
          <a:p>
            <a:pPr>
              <a:defRPr sz="2400">
                <a:latin typeface="Helvetica Neue"/>
                <a:ea typeface="Helvetica Neue"/>
                <a:cs typeface="Helvetica Neue"/>
                <a:sym typeface="Helvetica Neue"/>
              </a:defRPr>
            </a:pPr>
            <a:r>
              <a:t>like the sculptures Carlo Sequin makes,</a:t>
            </a:r>
          </a:p>
          <a:p>
            <a:pPr>
              <a:defRPr sz="2400">
                <a:latin typeface="Helvetica Neue"/>
                <a:ea typeface="Helvetica Neue"/>
                <a:cs typeface="Helvetica Neue"/>
                <a:sym typeface="Helvetica Neue"/>
              </a:defRPr>
            </a:pPr>
            <a:r>
              <a:t>to manufacturing.</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to directly print production-quality quality objects,</a:t>
            </a:r>
          </a:p>
          <a:p>
            <a:pPr>
              <a:defRPr sz="2400">
                <a:latin typeface="Helvetica Neue"/>
                <a:ea typeface="Helvetica Neue"/>
                <a:cs typeface="Helvetica Neue"/>
                <a:sym typeface="Helvetica Neue"/>
              </a:defRPr>
            </a:pPr>
            <a:r>
              <a:t>we’d need about a </a:t>
            </a:r>
            <a:r>
              <a:rPr b="1"/>
              <a:t>trillion</a:t>
            </a:r>
            <a:r>
              <a:t> voxels in something the size of this shoe.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printing hardware is almost ready to do this,</a:t>
            </a:r>
          </a:p>
          <a:p>
            <a:pPr>
              <a:defRPr sz="2400">
                <a:latin typeface="Helvetica Neue"/>
                <a:ea typeface="Helvetica Neue"/>
                <a:cs typeface="Helvetica Neue"/>
                <a:sym typeface="Helvetica Neue"/>
              </a:defRPr>
            </a:pPr>
            <a:r>
              <a:t>but it's a ton of computation and data.</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If we wanted to finish 10 shoes an hour,</a:t>
            </a:r>
          </a:p>
          <a:p>
            <a:pPr>
              <a:defRPr sz="2400">
                <a:latin typeface="Helvetica Neue"/>
                <a:ea typeface="Helvetica Neue"/>
                <a:cs typeface="Helvetica Neue"/>
                <a:sym typeface="Helvetica Neue"/>
              </a:defRPr>
            </a:pPr>
            <a:r>
              <a:t>we’d need to synthesize over 4 billion voxels per second just to keep the printer busy.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Shape 194"/>
          <p:cNvSpPr/>
          <p:nvPr>
            <p:ph type="sldImg"/>
          </p:nvPr>
        </p:nvSpPr>
        <p:spPr>
          <a:prstGeom prst="rect">
            <a:avLst/>
          </a:prstGeom>
        </p:spPr>
        <p:txBody>
          <a:bodyPr/>
          <a:lstStyle/>
          <a:p>
            <a:pPr/>
          </a:p>
        </p:txBody>
      </p:sp>
      <p:sp>
        <p:nvSpPr>
          <p:cNvPr id="195" name="Shape 19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Always-on image sensors are going to be all around us,</a:t>
            </a:r>
          </a:p>
          <a:p>
            <a:pPr>
              <a:defRPr sz="2400">
                <a:latin typeface="Helvetica Neue"/>
                <a:ea typeface="Helvetica Neue"/>
                <a:cs typeface="Helvetica Neue"/>
                <a:sym typeface="Helvetica Neue"/>
              </a:defRPr>
            </a:pPr>
            <a:r>
              <a:t>But we need to figure out what to do with the data they produce.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Just sending it to the cloud isn’t enough,</a:t>
            </a:r>
          </a:p>
          <a:p>
            <a:pPr>
              <a:defRPr sz="2400">
                <a:latin typeface="Helvetica Neue"/>
                <a:ea typeface="Helvetica Neue"/>
                <a:cs typeface="Helvetica Neue"/>
                <a:sym typeface="Helvetica Neue"/>
              </a:defRPr>
            </a:pPr>
            <a:r>
              <a:t>since the best cellular radio would take at least </a:t>
            </a:r>
            <a:r>
              <a:rPr b="1"/>
              <a:t>1000 times</a:t>
            </a:r>
            <a:r>
              <a:t> more energy</a:t>
            </a:r>
          </a:p>
          <a:p>
            <a:pPr>
              <a:defRPr sz="2400">
                <a:latin typeface="Helvetica Neue"/>
                <a:ea typeface="Helvetica Neue"/>
                <a:cs typeface="Helvetica Neue"/>
                <a:sym typeface="Helvetica Neue"/>
              </a:defRPr>
            </a:pPr>
            <a:r>
              <a:t>to send each frame</a:t>
            </a:r>
          </a:p>
          <a:p>
            <a:pPr>
              <a:defRPr sz="2400">
                <a:latin typeface="Helvetica Neue"/>
                <a:ea typeface="Helvetica Neue"/>
                <a:cs typeface="Helvetica Neue"/>
                <a:sym typeface="Helvetica Neue"/>
              </a:defRPr>
            </a:pPr>
            <a:r>
              <a:t>than we needed to capture it.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---[cut]---</a:t>
            </a:r>
          </a:p>
          <a:p>
            <a:pPr>
              <a:defRPr i="1" sz="2400">
                <a:latin typeface="Helvetica Neue"/>
                <a:ea typeface="Helvetica Neue"/>
                <a:cs typeface="Helvetica Neue"/>
                <a:sym typeface="Helvetica Neue"/>
              </a:defRPr>
            </a:pPr>
            <a:r>
              <a:t>And this isn’t just about pretty stuff.</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Another exciting area is </a:t>
            </a:r>
            <a:r>
              <a:rPr b="1"/>
              <a:t>pervasive sensing</a:t>
            </a:r>
            <a:r>
              <a:t>, using imaging to monitor and understand the world.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example, from my colleagues at MIT, shows how subtle changes in video</a:t>
            </a:r>
          </a:p>
          <a:p>
            <a:pPr>
              <a:defRPr sz="2400">
                <a:latin typeface="Helvetica Neue"/>
                <a:ea typeface="Helvetica Neue"/>
                <a:cs typeface="Helvetica Neue"/>
                <a:sym typeface="Helvetica Neue"/>
              </a:defRPr>
            </a:pPr>
            <a:r>
              <a:t>- can be amplified to monitor the exact *heart rate*</a:t>
            </a:r>
          </a:p>
          <a:p>
            <a:pPr>
              <a:defRPr sz="2400">
                <a:latin typeface="Helvetica Neue"/>
                <a:ea typeface="Helvetica Neue"/>
                <a:cs typeface="Helvetica Neue"/>
                <a:sym typeface="Helvetica Neue"/>
              </a:defRPr>
            </a:pPr>
            <a:r>
              <a:t>- and *respiration rate*, without placing any sensors on the baby.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Vision-based sensing is also going to be central to augmented reality and wearable computing.</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need to radically rethink how we design systems to minimize this expensive communication.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Shape 208"/>
          <p:cNvSpPr/>
          <p:nvPr>
            <p:ph type="sldImg"/>
          </p:nvPr>
        </p:nvSpPr>
        <p:spPr>
          <a:prstGeom prst="rect">
            <a:avLst/>
          </a:prstGeom>
        </p:spPr>
        <p:txBody>
          <a:bodyPr/>
          <a:lstStyle/>
          <a:p>
            <a:pPr/>
          </a:p>
        </p:txBody>
      </p:sp>
      <p:sp>
        <p:nvSpPr>
          <p:cNvPr id="209" name="Shape 20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These days, </a:t>
            </a:r>
            <a:r>
              <a:rPr b="1"/>
              <a:t>most</a:t>
            </a:r>
            <a:r>
              <a:t> complex sensing uses imaging under the hood.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From high throughput gene sequencing,</a:t>
            </a:r>
          </a:p>
          <a:p>
            <a:pPr>
              <a:defRPr sz="2400">
                <a:latin typeface="Helvetica Neue"/>
                <a:ea typeface="Helvetica Neue"/>
                <a:cs typeface="Helvetica Neue"/>
                <a:sym typeface="Helvetica Neue"/>
              </a:defRPr>
            </a:pPr>
            <a:r>
              <a:t>to automated cell biology experiments,</a:t>
            </a:r>
          </a:p>
          <a:p>
            <a:pPr>
              <a:defRPr sz="2400">
                <a:latin typeface="Helvetica Neue"/>
                <a:ea typeface="Helvetica Neue"/>
                <a:cs typeface="Helvetica Neue"/>
                <a:sym typeface="Helvetica Neue"/>
              </a:defRPr>
            </a:pPr>
            <a:r>
              <a:t>to neural scanning and and connectomics.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Today, it takes a large supercomputer just to process the scan</a:t>
            </a:r>
          </a:p>
          <a:p>
            <a:pPr>
              <a:defRPr sz="2400">
                <a:latin typeface="Helvetica Neue"/>
                <a:ea typeface="Helvetica Neue"/>
                <a:cs typeface="Helvetica Neue"/>
                <a:sym typeface="Helvetica Neue"/>
              </a:defRPr>
            </a:pPr>
            <a:r>
              <a:t>of a single cubic millimeter of mouse brain.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there’s hope that major increases in throughput</a:t>
            </a:r>
          </a:p>
          <a:p>
            <a:pPr>
              <a:defRPr sz="2400">
                <a:latin typeface="Helvetica Neue"/>
                <a:ea typeface="Helvetica Neue"/>
                <a:cs typeface="Helvetica Neue"/>
                <a:sym typeface="Helvetica Neue"/>
              </a:defRPr>
            </a:pPr>
            <a:r>
              <a:t>will eventually let us scan and study the connections in an entire human brain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Shape 212"/>
          <p:cNvSpPr/>
          <p:nvPr>
            <p:ph type="sldImg"/>
          </p:nvPr>
        </p:nvSpPr>
        <p:spPr>
          <a:prstGeom prst="rect">
            <a:avLst/>
          </a:prstGeom>
        </p:spPr>
        <p:txBody>
          <a:bodyPr/>
          <a:lstStyle/>
          <a:p>
            <a:pPr/>
          </a:p>
        </p:txBody>
      </p:sp>
      <p:sp>
        <p:nvSpPr>
          <p:cNvPr id="213" name="Shape 213"/>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Really, lots of what I’m going to say applies to almost </a:t>
            </a:r>
            <a:r>
              <a:rPr b="1"/>
              <a:t>any</a:t>
            </a:r>
            <a:r>
              <a:t> data-intensive application,</a:t>
            </a:r>
          </a:p>
          <a:p>
            <a:pPr>
              <a:defRPr sz="2400">
                <a:latin typeface="Helvetica Neue"/>
                <a:ea typeface="Helvetica Neue"/>
                <a:cs typeface="Helvetica Neue"/>
                <a:sym typeface="Helvetica Neue"/>
              </a:defRPr>
            </a:pPr>
            <a:r>
              <a:t>not just those involving pixels.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---[cut]---</a:t>
            </a:r>
          </a:p>
          <a:p>
            <a:pPr>
              <a:defRPr sz="2400">
                <a:latin typeface="Helvetica Neue"/>
                <a:ea typeface="Helvetica Neue"/>
                <a:cs typeface="Helvetica Neue"/>
                <a:sym typeface="Helvetica Neue"/>
              </a:defRPr>
            </a:pPr>
            <a:r>
              <a:t>All these applications need orders of magnitude more </a:t>
            </a:r>
            <a:r>
              <a:rPr b="1"/>
              <a:t>computational power</a:t>
            </a:r>
            <a:r>
              <a:t> and </a:t>
            </a:r>
            <a:r>
              <a:rPr b="1"/>
              <a:t>energy efficiency</a:t>
            </a:r>
            <a:r>
              <a:t> to reach their potential.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Shape 302"/>
          <p:cNvSpPr/>
          <p:nvPr>
            <p:ph type="sldImg"/>
          </p:nvPr>
        </p:nvSpPr>
        <p:spPr>
          <a:prstGeom prst="rect">
            <a:avLst/>
          </a:prstGeom>
        </p:spPr>
        <p:txBody>
          <a:bodyPr/>
          <a:lstStyle/>
          <a:p>
            <a:pPr/>
          </a:p>
        </p:txBody>
      </p:sp>
      <p:sp>
        <p:nvSpPr>
          <p:cNvPr id="303" name="Shape 303"/>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So,</a:t>
            </a:r>
          </a:p>
          <a:p>
            <a:pPr>
              <a:defRPr sz="2400">
                <a:latin typeface="Helvetica Neue"/>
                <a:ea typeface="Helvetica Neue"/>
                <a:cs typeface="Helvetica Neue"/>
                <a:sym typeface="Helvetica Neue"/>
              </a:defRPr>
            </a:pPr>
            <a:r>
              <a:t>To see what I mean by the </a:t>
            </a:r>
            <a:r>
              <a:rPr b="1"/>
              <a:t>organization of computation</a:t>
            </a:r>
            <a:r>
              <a:t>, it’s useful to look at an example.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If we want to do a simple, 3x3 box filter as 2 3x1 passes, we could write C++ code like this.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It’s just a series of two </a:t>
            </a:r>
            <a:r>
              <a:rPr b="1"/>
              <a:t>sets</a:t>
            </a:r>
            <a:r>
              <a:t> of loops over the image.</a:t>
            </a:r>
          </a:p>
          <a:p>
            <a:pPr>
              <a:defRPr sz="2400">
                <a:latin typeface="Helvetica Neue"/>
                <a:ea typeface="Helvetica Neue"/>
                <a:cs typeface="Helvetica Neue"/>
                <a:sym typeface="Helvetica Neue"/>
              </a:defRPr>
            </a:pPr>
            <a:r>
              <a:t>The first computes a horizontal 3x1 blur and stores it in a temporary buffer.</a:t>
            </a:r>
          </a:p>
          <a:p>
            <a:pPr>
              <a:defRPr sz="2400">
                <a:latin typeface="Helvetica Neue"/>
                <a:ea typeface="Helvetica Neue"/>
                <a:cs typeface="Helvetica Neue"/>
                <a:sym typeface="Helvetica Neue"/>
              </a:defRPr>
            </a:pPr>
            <a:r>
              <a:t>The second computes a vertical 1x3 blur of that to produce the output.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Now, what if we exchange the loops in each loop nest?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Shape 320"/>
          <p:cNvSpPr/>
          <p:nvPr>
            <p:ph type="sldImg"/>
          </p:nvPr>
        </p:nvSpPr>
        <p:spPr>
          <a:prstGeom prst="rect">
            <a:avLst/>
          </a:prstGeom>
        </p:spPr>
        <p:txBody>
          <a:bodyPr/>
          <a:lstStyle/>
          <a:p>
            <a:pPr/>
          </a:p>
        </p:txBody>
      </p:sp>
      <p:sp>
        <p:nvSpPr>
          <p:cNvPr id="321" name="Shape 32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Today, relative to the energy cost of doing some arithmetic operation on a piece of data,</a:t>
            </a:r>
          </a:p>
          <a:p>
            <a:pPr>
              <a:defRPr sz="2400">
                <a:latin typeface="Helvetica Neue"/>
                <a:ea typeface="Helvetica Neue"/>
                <a:cs typeface="Helvetica Neue"/>
                <a:sym typeface="Helvetica Neue"/>
              </a:defRPr>
            </a:pPr>
            <a:r>
              <a:t>- Loading or storing that data in a small local SRAM like a cache can be several times more expensive;</a:t>
            </a:r>
          </a:p>
          <a:p>
            <a:pPr>
              <a:defRPr sz="2400">
                <a:latin typeface="Helvetica Neue"/>
                <a:ea typeface="Helvetica Neue"/>
                <a:cs typeface="Helvetica Neue"/>
                <a:sym typeface="Helvetica Neue"/>
              </a:defRPr>
            </a:pPr>
            <a:r>
              <a:t>- Moving the result 10 millimeters across the chip is an order of magnitude more expensive;</a:t>
            </a:r>
          </a:p>
          <a:p>
            <a:pPr>
              <a:defRPr sz="2400">
                <a:latin typeface="Helvetica Neue"/>
                <a:ea typeface="Helvetica Neue"/>
                <a:cs typeface="Helvetica Neue"/>
                <a:sym typeface="Helvetica Neue"/>
              </a:defRPr>
            </a:pPr>
            <a:r>
              <a:t>- And moving it to or from off-chip RAM is 3-4 orders of magnitude more expensive</a:t>
            </a:r>
          </a:p>
          <a:p>
            <a:pPr>
              <a:defRPr sz="2400">
                <a:latin typeface="Helvetica Neue"/>
                <a:ea typeface="Helvetica Neue"/>
                <a:cs typeface="Helvetica Neue"/>
                <a:sym typeface="Helvetica Neue"/>
              </a:defRPr>
            </a:pPr>
            <a:r>
              <a:t>than computing the value in the first place.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this disparity is only growing over time.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Shape 329"/>
          <p:cNvSpPr/>
          <p:nvPr>
            <p:ph type="sldImg"/>
          </p:nvPr>
        </p:nvSpPr>
        <p:spPr>
          <a:prstGeom prst="rect">
            <a:avLst/>
          </a:prstGeom>
        </p:spPr>
        <p:txBody>
          <a:bodyPr/>
          <a:lstStyle/>
          <a:p>
            <a:pPr/>
          </a:p>
        </p:txBody>
      </p:sp>
      <p:sp>
        <p:nvSpPr>
          <p:cNvPr id="330" name="Shape 33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Today, relative to the energy cost of doing some arithmetic operation on a piece of data,</a:t>
            </a:r>
          </a:p>
          <a:p>
            <a:pPr>
              <a:defRPr sz="2400">
                <a:latin typeface="Helvetica Neue"/>
                <a:ea typeface="Helvetica Neue"/>
                <a:cs typeface="Helvetica Neue"/>
                <a:sym typeface="Helvetica Neue"/>
              </a:defRPr>
            </a:pPr>
            <a:r>
              <a:t>- Loading or storing that data in a small local SRAM like a cache can be several times more expensive;</a:t>
            </a:r>
          </a:p>
          <a:p>
            <a:pPr>
              <a:defRPr sz="2400">
                <a:latin typeface="Helvetica Neue"/>
                <a:ea typeface="Helvetica Neue"/>
                <a:cs typeface="Helvetica Neue"/>
                <a:sym typeface="Helvetica Neue"/>
              </a:defRPr>
            </a:pPr>
            <a:r>
              <a:t>- Moving the result 10 millimeters across the chip is an order of magnitude more expensive;</a:t>
            </a:r>
          </a:p>
          <a:p>
            <a:pPr>
              <a:defRPr sz="2400">
                <a:latin typeface="Helvetica Neue"/>
                <a:ea typeface="Helvetica Neue"/>
                <a:cs typeface="Helvetica Neue"/>
                <a:sym typeface="Helvetica Neue"/>
              </a:defRPr>
            </a:pPr>
            <a:r>
              <a:t>- And moving it to or from off-chip RAM is 3-4 orders of magnitude more expensive</a:t>
            </a:r>
          </a:p>
          <a:p>
            <a:pPr>
              <a:defRPr sz="2400">
                <a:latin typeface="Helvetica Neue"/>
                <a:ea typeface="Helvetica Neue"/>
                <a:cs typeface="Helvetica Neue"/>
                <a:sym typeface="Helvetica Neue"/>
              </a:defRPr>
            </a:pPr>
            <a:r>
              <a:t>than computing the value in the first place.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this disparity is only growing over time.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0" name="Shape 360"/>
          <p:cNvSpPr/>
          <p:nvPr>
            <p:ph type="sldImg"/>
          </p:nvPr>
        </p:nvSpPr>
        <p:spPr>
          <a:prstGeom prst="rect">
            <a:avLst/>
          </a:prstGeom>
        </p:spPr>
        <p:txBody>
          <a:bodyPr/>
          <a:lstStyle/>
          <a:p>
            <a:pPr/>
          </a:p>
        </p:txBody>
      </p:sp>
      <p:sp>
        <p:nvSpPr>
          <p:cNvPr id="361" name="Shape 36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I'll show an example of how we can deliver </a:t>
            </a:r>
            <a:r>
              <a:rPr b="1"/>
              <a:t>20 times</a:t>
            </a:r>
            <a:r>
              <a:t> the performance of everyday 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or </a:t>
            </a:r>
            <a:r>
              <a:rPr b="1"/>
              <a:t>double</a:t>
            </a:r>
            <a:r>
              <a:t> the performance</a:t>
            </a:r>
          </a:p>
          <a:p>
            <a:pPr>
              <a:defRPr sz="2400">
                <a:latin typeface="Helvetica Neue"/>
                <a:ea typeface="Helvetica Neue"/>
                <a:cs typeface="Helvetica Neue"/>
                <a:sym typeface="Helvetica Neue"/>
              </a:defRPr>
            </a:pPr>
            <a:r>
              <a:t>of a hand-tuned, parallel, and vectorized imaging pipeline,</a:t>
            </a:r>
          </a:p>
          <a:p>
            <a:pPr>
              <a:defRPr sz="2400">
                <a:latin typeface="Helvetica Neue"/>
                <a:ea typeface="Helvetica Neue"/>
                <a:cs typeface="Helvetica Neue"/>
                <a:sym typeface="Helvetica Neue"/>
              </a:defRPr>
            </a:pPr>
            <a:r>
              <a:t>optimized over 3 months by an expert working on Photoshop,</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while using </a:t>
            </a:r>
            <a:r>
              <a:rPr b="1"/>
              <a:t>25 times</a:t>
            </a:r>
            <a:r>
              <a:t> less code, written in a single day.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And I’ll show how we can generate a completely different organization, on a GPU,</a:t>
            </a:r>
          </a:p>
          <a:p>
            <a:pPr>
              <a:defRPr sz="2400">
                <a:latin typeface="Helvetica Neue"/>
                <a:ea typeface="Helvetica Neue"/>
                <a:cs typeface="Helvetica Neue"/>
                <a:sym typeface="Helvetica Neue"/>
              </a:defRPr>
            </a:pPr>
            <a:r>
              <a:t>delivering several times more performance, without rewriting a single line.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8" name="Shape 368"/>
          <p:cNvSpPr/>
          <p:nvPr>
            <p:ph type="sldImg"/>
          </p:nvPr>
        </p:nvSpPr>
        <p:spPr>
          <a:prstGeom prst="rect">
            <a:avLst/>
          </a:prstGeom>
        </p:spPr>
        <p:txBody>
          <a:bodyPr/>
          <a:lstStyle/>
          <a:p>
            <a:pPr/>
          </a:p>
        </p:txBody>
      </p:sp>
      <p:sp>
        <p:nvSpPr>
          <p:cNvPr id="369" name="Shape 36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I'll show an example of how we can deliver </a:t>
            </a:r>
            <a:r>
              <a:rPr b="1"/>
              <a:t>20 times</a:t>
            </a:r>
            <a:r>
              <a:t> the performance of everyday 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or </a:t>
            </a:r>
            <a:r>
              <a:rPr b="1"/>
              <a:t>double</a:t>
            </a:r>
            <a:r>
              <a:t> the performance</a:t>
            </a:r>
          </a:p>
          <a:p>
            <a:pPr>
              <a:defRPr sz="2400">
                <a:latin typeface="Helvetica Neue"/>
                <a:ea typeface="Helvetica Neue"/>
                <a:cs typeface="Helvetica Neue"/>
                <a:sym typeface="Helvetica Neue"/>
              </a:defRPr>
            </a:pPr>
            <a:r>
              <a:t>of a hand-tuned, parallel, and vectorized imaging pipeline,</a:t>
            </a:r>
          </a:p>
          <a:p>
            <a:pPr>
              <a:defRPr sz="2400">
                <a:latin typeface="Helvetica Neue"/>
                <a:ea typeface="Helvetica Neue"/>
                <a:cs typeface="Helvetica Neue"/>
                <a:sym typeface="Helvetica Neue"/>
              </a:defRPr>
            </a:pPr>
            <a:r>
              <a:t>optimized over 3 months by an expert working on Photoshop,</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while using </a:t>
            </a:r>
            <a:r>
              <a:rPr b="1"/>
              <a:t>25 times</a:t>
            </a:r>
            <a:r>
              <a:t> less code, written in a single day.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And I’ll show how we can generate a completely different organization, on a GPU,</a:t>
            </a:r>
          </a:p>
          <a:p>
            <a:pPr>
              <a:defRPr sz="2400">
                <a:latin typeface="Helvetica Neue"/>
                <a:ea typeface="Helvetica Neue"/>
                <a:cs typeface="Helvetica Neue"/>
                <a:sym typeface="Helvetica Neue"/>
              </a:defRPr>
            </a:pPr>
            <a:r>
              <a:t>delivering several times more performance, without rewriting a single line.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Shape 378"/>
          <p:cNvSpPr/>
          <p:nvPr>
            <p:ph type="sldImg"/>
          </p:nvPr>
        </p:nvSpPr>
        <p:spPr>
          <a:prstGeom prst="rect">
            <a:avLst/>
          </a:prstGeom>
        </p:spPr>
        <p:txBody>
          <a:bodyPr/>
          <a:lstStyle/>
          <a:p>
            <a:pPr/>
          </a:p>
        </p:txBody>
      </p:sp>
      <p:sp>
        <p:nvSpPr>
          <p:cNvPr id="379" name="Shape 37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I'll show an example of how we can deliver </a:t>
            </a:r>
            <a:r>
              <a:rPr b="1"/>
              <a:t>20 times</a:t>
            </a:r>
            <a:r>
              <a:t> the performance of everyday 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or </a:t>
            </a:r>
            <a:r>
              <a:rPr b="1"/>
              <a:t>double</a:t>
            </a:r>
            <a:r>
              <a:t> the performance</a:t>
            </a:r>
          </a:p>
          <a:p>
            <a:pPr>
              <a:defRPr sz="2400">
                <a:latin typeface="Helvetica Neue"/>
                <a:ea typeface="Helvetica Neue"/>
                <a:cs typeface="Helvetica Neue"/>
                <a:sym typeface="Helvetica Neue"/>
              </a:defRPr>
            </a:pPr>
            <a:r>
              <a:t>of a hand-tuned, parallel, and vectorized imaging pipeline,</a:t>
            </a:r>
          </a:p>
          <a:p>
            <a:pPr>
              <a:defRPr sz="2400">
                <a:latin typeface="Helvetica Neue"/>
                <a:ea typeface="Helvetica Neue"/>
                <a:cs typeface="Helvetica Neue"/>
                <a:sym typeface="Helvetica Neue"/>
              </a:defRPr>
            </a:pPr>
            <a:r>
              <a:t>optimized over 3 months by an expert working on Photoshop,</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while using </a:t>
            </a:r>
            <a:r>
              <a:rPr b="1"/>
              <a:t>25 times</a:t>
            </a:r>
            <a:r>
              <a:t> less code, written in a single day.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And I’ll show how we can generate a completely different organization, on a GPU,</a:t>
            </a:r>
          </a:p>
          <a:p>
            <a:pPr>
              <a:defRPr sz="2400">
                <a:latin typeface="Helvetica Neue"/>
                <a:ea typeface="Helvetica Neue"/>
                <a:cs typeface="Helvetica Neue"/>
                <a:sym typeface="Helvetica Neue"/>
              </a:defRPr>
            </a:pPr>
            <a:r>
              <a:t>delivering several times more performance, without rewriting a single line.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2" name="Shape 402"/>
          <p:cNvSpPr/>
          <p:nvPr>
            <p:ph type="sldImg"/>
          </p:nvPr>
        </p:nvSpPr>
        <p:spPr>
          <a:prstGeom prst="rect">
            <a:avLst/>
          </a:prstGeom>
        </p:spPr>
        <p:txBody>
          <a:bodyPr/>
          <a:lstStyle/>
          <a:p>
            <a:pPr/>
          </a:p>
        </p:txBody>
      </p:sp>
      <p:sp>
        <p:nvSpPr>
          <p:cNvPr id="403" name="Shape 403"/>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And it’s being used heavily in the real world.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It’s open source, being actively improved</a:t>
            </a:r>
          </a:p>
          <a:p>
            <a:pPr>
              <a:defRPr sz="2400">
                <a:latin typeface="Helvetica Neue"/>
                <a:ea typeface="Helvetica Neue"/>
                <a:cs typeface="Helvetica Neue"/>
                <a:sym typeface="Helvetica Neue"/>
              </a:defRPr>
            </a:pPr>
            <a:r>
              <a:t>by at least a half-dozen companies.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At Google, there are hundreds of pipelines and 10s of thousands of lines of Halide code in production.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Among lots of other things, this code processes every video uploaded to YouTube—all 400 hours a minute—</a:t>
            </a:r>
          </a:p>
          <a:p>
            <a:pPr>
              <a:defRPr sz="2400">
                <a:latin typeface="Helvetica Neue"/>
                <a:ea typeface="Helvetica Neue"/>
                <a:cs typeface="Helvetica Neue"/>
                <a:sym typeface="Helvetica Neue"/>
              </a:defRPr>
            </a:pPr>
            <a:r>
              <a:t>where performance improvements eliminate megawatts of data center capacity.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all, Halide code is running in production on at least tens of thousands of servers</a:t>
            </a:r>
          </a:p>
          <a:p>
            <a:pPr>
              <a:defRPr sz="2400">
                <a:latin typeface="Helvetica Neue"/>
                <a:ea typeface="Helvetica Neue"/>
                <a:cs typeface="Helvetica Neue"/>
                <a:sym typeface="Helvetica Neue"/>
              </a:defRPr>
            </a:pPr>
            <a:r>
              <a:t>and hundreds of millions of devices,</a:t>
            </a:r>
          </a:p>
          <a:p>
            <a:pPr>
              <a:defRPr sz="2400">
                <a:latin typeface="Helvetica Neue"/>
                <a:ea typeface="Helvetica Neue"/>
                <a:cs typeface="Helvetica Neue"/>
                <a:sym typeface="Helvetica Neue"/>
              </a:defRPr>
            </a:pPr>
            <a:r>
              <a:t>including most of the phones in your pockets right now.</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Shape 407"/>
          <p:cNvSpPr/>
          <p:nvPr>
            <p:ph type="sldImg"/>
          </p:nvPr>
        </p:nvSpPr>
        <p:spPr>
          <a:prstGeom prst="rect">
            <a:avLst/>
          </a:prstGeom>
        </p:spPr>
        <p:txBody>
          <a:bodyPr/>
          <a:lstStyle/>
          <a:p>
            <a:pPr/>
          </a:p>
        </p:txBody>
      </p:sp>
      <p:sp>
        <p:nvSpPr>
          <p:cNvPr id="408" name="Shape 40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The good news is: Moore’s Law is continuing to give us exponentially more computational resources.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But, as we’ve been told for the past decade, one of the major challenges we face will be exposing more and more parallelism for this hardware to exploit.</a:t>
            </a:r>
          </a:p>
          <a:p>
            <a:pPr>
              <a:defRPr sz="2400">
                <a:latin typeface="Helvetica Neue"/>
                <a:ea typeface="Helvetica Neue"/>
                <a:cs typeface="Helvetica Neue"/>
                <a:sym typeface="Helvetica Neue"/>
              </a:defRPr>
            </a:pPr>
            <a:r>
              <a:t>Superficially, this seems easy. All these applications are enormously data-parallel.</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[It’s the </a:t>
            </a:r>
            <a:r>
              <a:rPr b="1"/>
              <a:t>scale</a:t>
            </a:r>
            <a:r>
              <a:t> of data-parallelism which makes these problems intensive in the first place.]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 </a:t>
            </a:r>
            <a:r>
              <a:rPr b="1"/>
              <a:t>real challenge</a:t>
            </a:r>
            <a:r>
              <a:t> is that these millions of data-parallel computations </a:t>
            </a:r>
            <a:r>
              <a:rPr b="1"/>
              <a:t>aren’t independent</a:t>
            </a:r>
            <a:r>
              <a:t>—they need to be able to </a:t>
            </a:r>
            <a:r>
              <a:rPr b="1"/>
              <a:t>communicate with each other</a:t>
            </a:r>
            <a:r>
              <a:t>.</a:t>
            </a:r>
          </a:p>
          <a:p>
            <a:pPr>
              <a:defRPr sz="2400">
                <a:latin typeface="Helvetica Neue"/>
                <a:ea typeface="Helvetica Neue"/>
                <a:cs typeface="Helvetica Neue"/>
                <a:sym typeface="Helvetica Neue"/>
              </a:defRPr>
            </a:pPr>
            <a:r>
              <a:t>The same hardware trends which have pushed us from uniprocessors to lots of parallel cores have made </a:t>
            </a:r>
            <a:r>
              <a:rPr b="1"/>
              <a:t>communication &amp; data movement</a:t>
            </a:r>
            <a:r>
              <a:t> dominate the cost of computation.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By communication, I don’t even mean over networks—I mean inside the computer, even inside each chip.</a:t>
            </a:r>
          </a:p>
          <a:p>
            <a:pPr>
              <a:defRPr sz="2400">
                <a:latin typeface="Helvetica Neue"/>
                <a:ea typeface="Helvetica Neue"/>
                <a:cs typeface="Helvetica Neue"/>
                <a:sym typeface="Helvetica Neue"/>
              </a:defRPr>
            </a:pPr>
          </a:p>
          <a:p>
            <a:pPr>
              <a:defRPr b="1" sz="2400">
                <a:latin typeface="Helvetica Neue"/>
                <a:ea typeface="Helvetica Neue"/>
                <a:cs typeface="Helvetica Neue"/>
                <a:sym typeface="Helvetica Neue"/>
              </a:defRPr>
            </a:pPr>
            <a:r>
              <a:rPr b="0"/>
              <a:t>- As a result, Locality—moving data around as little as possible—is </a:t>
            </a:r>
            <a:r>
              <a:t>at least as big a problem </a:t>
            </a:r>
            <a:r>
              <a:rPr b="0"/>
              <a:t>for future programs </a:t>
            </a:r>
            <a:r>
              <a:t>as parallelism!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9" name="Shape 419"/>
          <p:cNvSpPr/>
          <p:nvPr>
            <p:ph type="sldImg"/>
          </p:nvPr>
        </p:nvSpPr>
        <p:spPr>
          <a:prstGeom prst="rect">
            <a:avLst/>
          </a:prstGeom>
        </p:spPr>
        <p:txBody>
          <a:bodyPr/>
          <a:lstStyle/>
          <a:p>
            <a:pPr/>
          </a:p>
        </p:txBody>
      </p:sp>
      <p:sp>
        <p:nvSpPr>
          <p:cNvPr id="420" name="Shape 42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Because of this,</a:t>
            </a:r>
          </a:p>
          <a:p>
            <a:pPr>
              <a:defRPr sz="2400">
                <a:latin typeface="Helvetica Neue"/>
                <a:ea typeface="Helvetica Neue"/>
                <a:cs typeface="Helvetica Neue"/>
                <a:sym typeface="Helvetica Neue"/>
              </a:defRPr>
            </a:pPr>
            <a:r>
              <a:t>it can often be most efficient to make surprising tradeoffs,</a:t>
            </a:r>
          </a:p>
          <a:p>
            <a:pPr>
              <a:defRPr sz="2400">
                <a:latin typeface="Helvetica Neue"/>
                <a:ea typeface="Helvetica Neue"/>
                <a:cs typeface="Helvetica Neue"/>
                <a:sym typeface="Helvetica Neue"/>
              </a:defRPr>
            </a:pPr>
            <a:r>
              <a:t>like </a:t>
            </a:r>
            <a:r>
              <a:rPr b="1"/>
              <a:t>redundantly recomputing values</a:t>
            </a:r>
            <a:r>
              <a:t> used in multiple places,</a:t>
            </a:r>
          </a:p>
          <a:p>
            <a:pPr>
              <a:defRPr sz="2400">
                <a:latin typeface="Helvetica Neue"/>
                <a:ea typeface="Helvetica Neue"/>
                <a:cs typeface="Helvetica Neue"/>
                <a:sym typeface="Helvetica Neue"/>
              </a:defRPr>
            </a:pPr>
            <a:r>
              <a:t>instead of storing and reloading them from memory.</a:t>
            </a: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[pause] This is the first key message I want you to take away from this talk:</a:t>
            </a:r>
            <a:endParaRPr i="0"/>
          </a:p>
          <a:p>
            <a:pPr>
              <a:defRPr i="1" sz="2400">
                <a:latin typeface="Helvetica Neue"/>
                <a:ea typeface="Helvetica Neue"/>
                <a:cs typeface="Helvetica Neue"/>
                <a:sym typeface="Helvetica Neue"/>
              </a:defRPr>
            </a:pPr>
            <a:r>
              <a:rPr i="0"/>
              <a:t>parallelism, locality, and the total amount of work performed</a:t>
            </a:r>
            <a:endParaRPr i="0"/>
          </a:p>
          <a:p>
            <a:pPr>
              <a:defRPr i="1" sz="2400">
                <a:latin typeface="Helvetica Neue"/>
                <a:ea typeface="Helvetica Neue"/>
                <a:cs typeface="Helvetica Neue"/>
                <a:sym typeface="Helvetica Neue"/>
              </a:defRPr>
            </a:pPr>
            <a:r>
              <a:rPr i="0"/>
              <a:t>interact in complex ways.</a:t>
            </a:r>
            <a:endParaRPr i="0"/>
          </a:p>
          <a:p>
            <a:pPr>
              <a:defRPr i="1" sz="2400">
                <a:latin typeface="Helvetica Neue"/>
                <a:ea typeface="Helvetica Neue"/>
                <a:cs typeface="Helvetica Neue"/>
                <a:sym typeface="Helvetica Neue"/>
              </a:defRPr>
            </a:pPr>
            <a:endParaRPr i="0"/>
          </a:p>
          <a:p>
            <a:pPr>
              <a:defRPr i="1" sz="2400">
                <a:latin typeface="Helvetica Neue"/>
                <a:ea typeface="Helvetica Neue"/>
                <a:cs typeface="Helvetica Neue"/>
                <a:sym typeface="Helvetica Neue"/>
              </a:defRPr>
            </a:pPr>
            <a:r>
              <a:rPr i="0"/>
              <a:t>They often need to be traded off against each other</a:t>
            </a:r>
            <a:endParaRPr i="0"/>
          </a:p>
          <a:p>
            <a:pPr>
              <a:defRPr i="1" sz="2400">
                <a:latin typeface="Helvetica Neue"/>
                <a:ea typeface="Helvetica Neue"/>
                <a:cs typeface="Helvetica Neue"/>
                <a:sym typeface="Helvetica Neue"/>
              </a:defRPr>
            </a:pPr>
            <a:r>
              <a:rPr i="0"/>
              <a:t>to maximize the performance and efficiency</a:t>
            </a:r>
            <a:endParaRPr i="0"/>
          </a:p>
          <a:p>
            <a:pPr>
              <a:defRPr i="1" sz="2400">
                <a:latin typeface="Helvetica Neue"/>
                <a:ea typeface="Helvetica Neue"/>
                <a:cs typeface="Helvetica Neue"/>
                <a:sym typeface="Helvetica Neue"/>
              </a:defRPr>
            </a:pPr>
            <a:r>
              <a:rPr i="0"/>
              <a:t>of an application on a particular machine.</a:t>
            </a:r>
            <a:endParaRPr i="0"/>
          </a:p>
          <a:p>
            <a:pPr>
              <a:defRPr i="1" sz="2400">
                <a:latin typeface="Helvetica Neue"/>
                <a:ea typeface="Helvetica Neue"/>
                <a:cs typeface="Helvetica Neue"/>
                <a:sym typeface="Helvetica Neue"/>
              </a:defRPr>
            </a:pPr>
            <a:endParaRPr i="0"/>
          </a:p>
          <a:p>
            <a:pPr>
              <a:defRPr sz="2400">
                <a:latin typeface="Helvetica Neue"/>
                <a:ea typeface="Helvetica Neue"/>
                <a:cs typeface="Helvetica Neue"/>
                <a:sym typeface="Helvetica Neue"/>
              </a:defRPr>
            </a:pPr>
            <a:r>
              <a:t>The architecture community is well aware of these pressures.</a:t>
            </a:r>
          </a:p>
          <a:p>
            <a:pPr>
              <a:defRPr sz="2400">
                <a:latin typeface="Helvetica Neue"/>
                <a:ea typeface="Helvetica Neue"/>
                <a:cs typeface="Helvetica Neue"/>
                <a:sym typeface="Helvetica Neue"/>
              </a:defRPr>
            </a:pPr>
            <a:r>
              <a:t>They’re trying to exploit locality and parallelism to improve energy efficiency in hardware designs.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the software community recognizes the need to expose increasing parallelism in applications,</a:t>
            </a:r>
          </a:p>
          <a:p>
            <a:pPr>
              <a:defRPr sz="2400">
                <a:latin typeface="Helvetica Neue"/>
                <a:ea typeface="Helvetica Neue"/>
                <a:cs typeface="Helvetica Neue"/>
                <a:sym typeface="Helvetica Neue"/>
              </a:defRPr>
            </a:pPr>
            <a:r>
              <a:t>But these challenges are still acute in how we design software</a:t>
            </a:r>
          </a:p>
          <a:p>
            <a:pPr>
              <a:defRPr sz="2400">
                <a:latin typeface="Helvetica Neue"/>
                <a:ea typeface="Helvetica Neue"/>
                <a:cs typeface="Helvetica Neue"/>
                <a:sym typeface="Helvetica Neue"/>
              </a:defRPr>
            </a:pPr>
            <a:r>
              <a:t>—especially </a:t>
            </a:r>
            <a:r>
              <a:rPr b="1"/>
              <a:t>locality</a:t>
            </a:r>
            <a:r>
              <a:t>, at least as much as parallelism.</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Shape 434"/>
          <p:cNvSpPr/>
          <p:nvPr>
            <p:ph type="sldImg"/>
          </p:nvPr>
        </p:nvSpPr>
        <p:spPr>
          <a:prstGeom prst="rect">
            <a:avLst/>
          </a:prstGeom>
        </p:spPr>
        <p:txBody>
          <a:bodyPr/>
          <a:lstStyle/>
          <a:p>
            <a:pPr/>
          </a:p>
        </p:txBody>
      </p:sp>
      <p:sp>
        <p:nvSpPr>
          <p:cNvPr id="435" name="Shape 43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Given these pressures, where does performance come from?</a:t>
            </a:r>
          </a:p>
          <a:p>
            <a:pPr>
              <a:defRPr sz="2400">
                <a:latin typeface="Helvetica Neue"/>
                <a:ea typeface="Helvetica Neue"/>
                <a:cs typeface="Helvetica Neue"/>
                <a:sym typeface="Helvetica Neue"/>
              </a:defRPr>
            </a:pPr>
            <a:r>
              <a:t>- We usually think of it in terms of two factors: the </a:t>
            </a:r>
            <a:r>
              <a:rPr b="1"/>
              <a:t>hardware</a:t>
            </a:r>
            <a:r>
              <a:t> and the </a:t>
            </a:r>
            <a:r>
              <a:rPr b="1"/>
              <a:t>program</a:t>
            </a:r>
            <a:r>
              <a:t> running on it.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the competing pressures on locality, parallelism, and redundant work</a:t>
            </a:r>
          </a:p>
          <a:p>
            <a:pPr>
              <a:defRPr sz="2400">
                <a:latin typeface="Helvetica Neue"/>
                <a:ea typeface="Helvetica Neue"/>
                <a:cs typeface="Helvetica Neue"/>
                <a:sym typeface="Helvetica Neue"/>
              </a:defRPr>
            </a:pPr>
            <a:r>
              <a:t>depend heavily on how a </a:t>
            </a:r>
            <a:r>
              <a:rPr b="1"/>
              <a:t>program</a:t>
            </a:r>
            <a:r>
              <a:t> is </a:t>
            </a:r>
            <a:r>
              <a:rPr b="1"/>
              <a:t>mapped to</a:t>
            </a:r>
            <a:r>
              <a:t> the </a:t>
            </a:r>
            <a:r>
              <a:rPr b="1"/>
              <a:t>hardware</a:t>
            </a:r>
            <a:r>
              <a:t>.</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The second key message I want you to take away from this talk is that:</a:t>
            </a:r>
          </a:p>
          <a:p>
            <a:pPr>
              <a:defRPr sz="2400">
                <a:latin typeface="Helvetica Neue"/>
                <a:ea typeface="Helvetica Neue"/>
                <a:cs typeface="Helvetica Neue"/>
                <a:sym typeface="Helvetica Neue"/>
              </a:defRPr>
            </a:pPr>
            <a:r>
              <a:t>Because of this,</a:t>
            </a:r>
          </a:p>
          <a:p>
            <a:pPr>
              <a:defRPr sz="2400">
                <a:latin typeface="Helvetica Neue"/>
                <a:ea typeface="Helvetica Neue"/>
                <a:cs typeface="Helvetica Neue"/>
                <a:sym typeface="Helvetica Neue"/>
              </a:defRPr>
            </a:pPr>
            <a:r>
              <a:t>it’s </a:t>
            </a:r>
            <a:r>
              <a:rPr b="1"/>
              <a:t>useful</a:t>
            </a:r>
            <a:r>
              <a:t> to think of the program</a:t>
            </a:r>
          </a:p>
          <a:p>
            <a:pPr>
              <a:defRPr sz="2400">
                <a:latin typeface="Helvetica Neue"/>
                <a:ea typeface="Helvetica Neue"/>
                <a:cs typeface="Helvetica Neue"/>
                <a:sym typeface="Helvetica Neue"/>
              </a:defRPr>
            </a:pPr>
            <a:r>
              <a:rPr b="1"/>
              <a:t>actually</a:t>
            </a:r>
            <a:r>
              <a:t> as </a:t>
            </a:r>
            <a:r>
              <a:rPr b="1"/>
              <a:t>two separate concerns</a:t>
            </a:r>
            <a:r>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 name="Shape 454"/>
          <p:cNvSpPr/>
          <p:nvPr>
            <p:ph type="sldImg"/>
          </p:nvPr>
        </p:nvSpPr>
        <p:spPr>
          <a:prstGeom prst="rect">
            <a:avLst/>
          </a:prstGeom>
        </p:spPr>
        <p:txBody>
          <a:bodyPr/>
          <a:lstStyle/>
          <a:p>
            <a:pPr/>
          </a:p>
        </p:txBody>
      </p:sp>
      <p:sp>
        <p:nvSpPr>
          <p:cNvPr id="455" name="Shape 45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 the algorithm - the fundamental operations which need to be performed;</a:t>
            </a:r>
          </a:p>
          <a:p>
            <a:pPr>
              <a:defRPr sz="2400">
                <a:latin typeface="Helvetica Neue"/>
                <a:ea typeface="Helvetica Neue"/>
                <a:cs typeface="Helvetica Neue"/>
                <a:sym typeface="Helvetica Neue"/>
              </a:defRPr>
            </a:pPr>
            <a:r>
              <a:t>* and the organization of the computation - including where and when those operations are performed, and where their results are stored and loaded.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My work focuses on enabling and exploiting the </a:t>
            </a:r>
            <a:r>
              <a:rPr b="1"/>
              <a:t>reorganization</a:t>
            </a:r>
            <a:r>
              <a:t> of computation,</a:t>
            </a:r>
          </a:p>
          <a:p>
            <a:pPr>
              <a:defRPr sz="2400">
                <a:latin typeface="Helvetica Neue"/>
                <a:ea typeface="Helvetica Neue"/>
                <a:cs typeface="Helvetica Neue"/>
                <a:sym typeface="Helvetica Neue"/>
              </a:defRPr>
            </a:pPr>
            <a:r>
              <a:t>and its interaction with hardware and algorithms.</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 </a:t>
            </a:r>
            <a:r>
              <a:rPr i="0"/>
              <a:t>In this talk I’m going to show that organizing computation</a:t>
            </a:r>
            <a:endParaRPr i="0"/>
          </a:p>
          <a:p>
            <a:pPr>
              <a:defRPr i="1" sz="2400">
                <a:latin typeface="Helvetica Neue"/>
                <a:ea typeface="Helvetica Neue"/>
                <a:cs typeface="Helvetica Neue"/>
                <a:sym typeface="Helvetica Neue"/>
              </a:defRPr>
            </a:pPr>
            <a:r>
              <a:rPr i="0"/>
              <a:t>is key to the things we need, to optimize performance and efficiency.</a:t>
            </a:r>
            <a:endParaRPr i="0"/>
          </a:p>
          <a:p>
            <a:pPr>
              <a:defRPr i="1" sz="2400">
                <a:latin typeface="Helvetica Neue"/>
                <a:ea typeface="Helvetica Neue"/>
                <a:cs typeface="Helvetica Neue"/>
                <a:sym typeface="Helvetica Neue"/>
              </a:defRPr>
            </a:pPr>
            <a:r>
              <a:rPr i="0"/>
              <a:t>But it’s challenging because of fundamental </a:t>
            </a:r>
            <a:r>
              <a:rPr b="1"/>
              <a:t>tensions</a:t>
            </a:r>
            <a:r>
              <a:rPr i="0"/>
              <a:t> between them.</a:t>
            </a:r>
            <a:endParaRPr i="0"/>
          </a:p>
          <a:p>
            <a:pPr>
              <a:defRPr i="1" sz="2400">
                <a:latin typeface="Helvetica Neue"/>
                <a:ea typeface="Helvetica Neue"/>
                <a:cs typeface="Helvetica Neue"/>
                <a:sym typeface="Helvetica Neue"/>
              </a:defRPr>
            </a:pPr>
            <a:endParaRPr i="0"/>
          </a:p>
          <a:p>
            <a:pPr>
              <a:defRPr i="1" sz="2400">
                <a:latin typeface="Helvetica Neue"/>
                <a:ea typeface="Helvetica Neue"/>
                <a:cs typeface="Helvetica Neue"/>
                <a:sym typeface="Helvetica Neue"/>
              </a:defRPr>
            </a:pPr>
            <a:r>
              <a:rPr i="0"/>
              <a:t>Again, parallelism, locality, and the total amount of work performed interact in complex ways,</a:t>
            </a:r>
            <a:endParaRPr i="0"/>
          </a:p>
          <a:p>
            <a:pPr>
              <a:defRPr i="1" sz="2400">
                <a:latin typeface="Helvetica Neue"/>
                <a:ea typeface="Helvetica Neue"/>
                <a:cs typeface="Helvetica Neue"/>
                <a:sym typeface="Helvetica Neue"/>
              </a:defRPr>
            </a:pPr>
            <a:r>
              <a:rPr i="0"/>
              <a:t>and </a:t>
            </a:r>
            <a:r>
              <a:rPr b="1" i="0"/>
              <a:t>how </a:t>
            </a:r>
            <a:r>
              <a:rPr i="0"/>
              <a:t>they do is determined by the way the computation is </a:t>
            </a:r>
            <a:r>
              <a:rPr b="1" i="0"/>
              <a:t>organized</a:t>
            </a:r>
            <a:r>
              <a:rPr i="0"/>
              <a:t>.</a:t>
            </a:r>
            <a:endParaRPr i="0"/>
          </a:p>
          <a:p>
            <a:pPr>
              <a:defRPr i="1" sz="2400">
                <a:latin typeface="Helvetica Neue"/>
                <a:ea typeface="Helvetica Neue"/>
                <a:cs typeface="Helvetica Neue"/>
                <a:sym typeface="Helvetica Neue"/>
              </a:defRPr>
            </a:pPr>
            <a:endParaRPr i="0"/>
          </a:p>
          <a:p>
            <a:pPr>
              <a:defRPr i="1" sz="2400">
                <a:latin typeface="Helvetica Neue"/>
                <a:ea typeface="Helvetica Neue"/>
                <a:cs typeface="Helvetica Neue"/>
                <a:sym typeface="Helvetica Neue"/>
              </a:defRPr>
            </a:pPr>
            <a:r>
              <a:t>If we want to keep scaling with Moore’s Law, we need to treat the organization of computation as a first-class issue.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Shape 470"/>
          <p:cNvSpPr/>
          <p:nvPr>
            <p:ph type="sldImg"/>
          </p:nvPr>
        </p:nvSpPr>
        <p:spPr>
          <a:prstGeom prst="rect">
            <a:avLst/>
          </a:prstGeom>
        </p:spPr>
        <p:txBody>
          <a:bodyPr/>
          <a:lstStyle/>
          <a:p>
            <a:pPr/>
          </a:p>
        </p:txBody>
      </p:sp>
      <p:sp>
        <p:nvSpPr>
          <p:cNvPr id="471" name="Shape 47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Halide is a programming language and compiler</a:t>
            </a:r>
          </a:p>
          <a:p>
            <a:pPr>
              <a:defRPr sz="2400">
                <a:latin typeface="Helvetica Neue"/>
                <a:ea typeface="Helvetica Neue"/>
                <a:cs typeface="Helvetica Neue"/>
                <a:sym typeface="Helvetica Neue"/>
              </a:defRPr>
            </a:pPr>
            <a:r>
              <a:t>for modeling and exploiting this exact set of tradeoffs</a:t>
            </a:r>
          </a:p>
          <a:p>
            <a:pPr>
              <a:defRPr sz="2400">
                <a:latin typeface="Helvetica Neue"/>
                <a:ea typeface="Helvetica Neue"/>
                <a:cs typeface="Helvetica Neue"/>
                <a:sym typeface="Helvetica Neue"/>
              </a:defRPr>
            </a:pPr>
            <a:r>
              <a:t>in image processing pipelines.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joint work with a number of people,</a:t>
            </a:r>
          </a:p>
          <a:p>
            <a:pPr>
              <a:defRPr sz="2400">
                <a:latin typeface="Helvetica Neue"/>
                <a:ea typeface="Helvetica Neue"/>
                <a:cs typeface="Helvetica Neue"/>
                <a:sym typeface="Helvetica Neue"/>
              </a:defRPr>
            </a:pPr>
            <a:r>
              <a:t>but most significantly Andrew Adams,</a:t>
            </a:r>
          </a:p>
          <a:p>
            <a:pPr>
              <a:defRPr sz="2400">
                <a:latin typeface="Helvetica Neue"/>
                <a:ea typeface="Helvetica Neue"/>
                <a:cs typeface="Helvetica Neue"/>
                <a:sym typeface="Helvetica Neue"/>
              </a:defRPr>
            </a:pPr>
            <a:r>
              <a:t>who was my day to day collaborator for the past two years at MIT.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There are papers covering different parts of this work at both SIGGRAPH and PLDI.</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1" name="Shape 481"/>
          <p:cNvSpPr/>
          <p:nvPr>
            <p:ph type="sldImg"/>
          </p:nvPr>
        </p:nvSpPr>
        <p:spPr>
          <a:prstGeom prst="rect">
            <a:avLst/>
          </a:prstGeom>
        </p:spPr>
        <p:txBody>
          <a:bodyPr/>
          <a:lstStyle/>
          <a:p>
            <a:pPr/>
          </a:p>
        </p:txBody>
      </p:sp>
      <p:sp>
        <p:nvSpPr>
          <p:cNvPr id="482" name="Shape 48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So,</a:t>
            </a:r>
          </a:p>
          <a:p>
            <a:pPr>
              <a:defRPr sz="2400">
                <a:latin typeface="Helvetica Neue"/>
                <a:ea typeface="Helvetica Neue"/>
                <a:cs typeface="Helvetica Neue"/>
                <a:sym typeface="Helvetica Neue"/>
              </a:defRPr>
            </a:pPr>
            <a:r>
              <a:t>To see what I mean by the </a:t>
            </a:r>
            <a:r>
              <a:rPr b="1"/>
              <a:t>organization of computation</a:t>
            </a:r>
            <a:r>
              <a:t>, it’s useful to look at an example.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If we want to do a simple, 3x3 box filter as 2 3x1 passes, we could write C++ code like this.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It’s just a series of two </a:t>
            </a:r>
            <a:r>
              <a:rPr b="1"/>
              <a:t>sets</a:t>
            </a:r>
            <a:r>
              <a:t> of loops over the image.</a:t>
            </a:r>
          </a:p>
          <a:p>
            <a:pPr>
              <a:defRPr sz="2400">
                <a:latin typeface="Helvetica Neue"/>
                <a:ea typeface="Helvetica Neue"/>
                <a:cs typeface="Helvetica Neue"/>
                <a:sym typeface="Helvetica Neue"/>
              </a:defRPr>
            </a:pPr>
            <a:r>
              <a:t>The first computes a horizontal 3x1 blur and stores it in a temporary buffer.</a:t>
            </a:r>
          </a:p>
          <a:p>
            <a:pPr>
              <a:defRPr sz="2400">
                <a:latin typeface="Helvetica Neue"/>
                <a:ea typeface="Helvetica Neue"/>
                <a:cs typeface="Helvetica Neue"/>
                <a:sym typeface="Helvetica Neue"/>
              </a:defRPr>
            </a:pPr>
            <a:r>
              <a:t>The second computes a vertical 1x3 blur of that to produce the output.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Now, what if we exchange the loops in each loop nest?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2" name="Shape 492"/>
          <p:cNvSpPr/>
          <p:nvPr>
            <p:ph type="sldImg"/>
          </p:nvPr>
        </p:nvSpPr>
        <p:spPr>
          <a:prstGeom prst="rect">
            <a:avLst/>
          </a:prstGeom>
        </p:spPr>
        <p:txBody>
          <a:bodyPr/>
          <a:lstStyle/>
          <a:p>
            <a:pPr/>
          </a:p>
        </p:txBody>
      </p:sp>
      <p:sp>
        <p:nvSpPr>
          <p:cNvPr id="493" name="Shape 493"/>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 Now, what if exchange the loops in each loop nest?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 lot of compilers would say </a:t>
            </a:r>
            <a:r>
              <a:rPr b="1"/>
              <a:t>these are the same algorithm</a:t>
            </a:r>
            <a:r>
              <a:t>.</a:t>
            </a:r>
          </a:p>
          <a:p>
            <a:pPr>
              <a:defRPr sz="2400">
                <a:latin typeface="Helvetica Neue"/>
                <a:ea typeface="Helvetica Neue"/>
                <a:cs typeface="Helvetica Neue"/>
                <a:sym typeface="Helvetica Neue"/>
              </a:defRPr>
            </a:pPr>
            <a:r>
              <a:t>This loop reordering is something most compilers could do today.</a:t>
            </a:r>
          </a:p>
          <a:p>
            <a:pPr>
              <a:defRPr sz="2400">
                <a:latin typeface="Helvetica Neue"/>
                <a:ea typeface="Helvetica Neue"/>
                <a:cs typeface="Helvetica Neue"/>
                <a:sym typeface="Helvetica Neue"/>
              </a:defRPr>
            </a:pPr>
            <a:r>
              <a:t>It’s easy because the operations within the loops are </a:t>
            </a:r>
            <a:r>
              <a:rPr b="1"/>
              <a:t>independent</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And it’s important.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Because of poor locality,</a:t>
            </a:r>
          </a:p>
          <a:p>
            <a:pPr>
              <a:defRPr sz="2400">
                <a:latin typeface="Helvetica Neue"/>
                <a:ea typeface="Helvetica Neue"/>
                <a:cs typeface="Helvetica Neue"/>
                <a:sym typeface="Helvetica Neue"/>
              </a:defRPr>
            </a:pPr>
            <a:r>
              <a:t>the column-major order is </a:t>
            </a:r>
            <a:r>
              <a:rPr b="1"/>
              <a:t>15 times slower</a:t>
            </a:r>
            <a:r>
              <a:t> than the row-major version.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just a trivial example </a:t>
            </a:r>
            <a:r>
              <a:rPr b="1"/>
              <a:t>of reorganizing the computation</a:t>
            </a:r>
            <a:r>
              <a:t>—something compilers easily do</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talk, we’re going to take this to the next level. Our inspiration is </a:t>
            </a:r>
            <a:r>
              <a:rPr b="1"/>
              <a:t>what expert programmers currently do by hand</a:t>
            </a:r>
            <a:r>
              <a:t>.</a:t>
            </a:r>
          </a:p>
          <a:p>
            <a:pPr>
              <a:defRPr sz="2400">
                <a:latin typeface="Helvetica Neue"/>
                <a:ea typeface="Helvetica Neue"/>
                <a:cs typeface="Helvetica Neue"/>
                <a:sym typeface="Helvetica Neue"/>
              </a:defRPr>
            </a:pPr>
            <a:r>
              <a:t>The key thing will be applying a </a:t>
            </a:r>
            <a:r>
              <a:rPr b="1"/>
              <a:t>domain-specific </a:t>
            </a:r>
            <a:r>
              <a:t>understanding of the more </a:t>
            </a:r>
            <a:r>
              <a:rPr b="1"/>
              <a:t>complex dependence </a:t>
            </a:r>
            <a:r>
              <a:rPr b="1" u="sng"/>
              <a:t>across</a:t>
            </a:r>
            <a:r>
              <a:rPr b="1"/>
              <a:t> the two blur loops</a:t>
            </a:r>
            <a:r>
              <a:t>, not just within each one.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7" name="Shape 507"/>
          <p:cNvSpPr/>
          <p:nvPr>
            <p:ph type="sldImg"/>
          </p:nvPr>
        </p:nvSpPr>
        <p:spPr>
          <a:prstGeom prst="rect">
            <a:avLst/>
          </a:prstGeom>
        </p:spPr>
        <p:txBody>
          <a:bodyPr/>
          <a:lstStyle/>
          <a:p>
            <a:pPr/>
          </a:p>
        </p:txBody>
      </p:sp>
      <p:sp>
        <p:nvSpPr>
          <p:cNvPr id="508" name="Shape 50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is a hand-optimized version of the same blur function.</a:t>
            </a:r>
          </a:p>
          <a:p>
            <a:pPr>
              <a:defRPr sz="2400">
                <a:latin typeface="Helvetica Neue"/>
                <a:ea typeface="Helvetica Neue"/>
                <a:cs typeface="Helvetica Neue"/>
                <a:sym typeface="Helvetica Neue"/>
              </a:defRPr>
            </a:pPr>
            <a:r>
              <a:t>It’s tiled, multithreaded, vectorized, and fused.</a:t>
            </a:r>
          </a:p>
          <a:p>
            <a:pPr>
              <a:defRPr sz="2400">
                <a:latin typeface="Helvetica Neue"/>
                <a:ea typeface="Helvetica Neue"/>
                <a:cs typeface="Helvetica Neue"/>
                <a:sym typeface="Helvetica Neue"/>
              </a:defRPr>
            </a:pPr>
            <a:r>
              <a:t>The loops are restructured, and the developer had to introduce </a:t>
            </a:r>
            <a:r>
              <a:rPr b="1"/>
              <a:t>redundant computation </a:t>
            </a:r>
            <a:r>
              <a:t>on the tile boundaries, and change the storage layout.</a:t>
            </a:r>
          </a:p>
          <a:p>
            <a:pPr>
              <a:defRPr sz="2400">
                <a:latin typeface="Helvetica Neue"/>
                <a:ea typeface="Helvetica Neue"/>
                <a:cs typeface="Helvetica Neue"/>
                <a:sym typeface="Helvetica Neue"/>
              </a:defRPr>
            </a:pPr>
          </a:p>
          <a:p>
            <a:pPr>
              <a:defRPr b="1" sz="2400">
                <a:latin typeface="Helvetica Neue"/>
                <a:ea typeface="Helvetica Neue"/>
                <a:cs typeface="Helvetica Neue"/>
                <a:sym typeface="Helvetica Neue"/>
              </a:defRPr>
            </a:pPr>
            <a:r>
              <a:rPr b="0"/>
              <a:t>It’s </a:t>
            </a:r>
            <a:r>
              <a:t>a big mess</a:t>
            </a:r>
            <a:r>
              <a:rPr b="0"/>
              <a:t>, given that </a:t>
            </a:r>
            <a:r>
              <a:t>all we’re doing</a:t>
            </a:r>
            <a:r>
              <a:rPr b="0"/>
              <a:t> is averaging together 3x3 pixels,</a:t>
            </a:r>
            <a:endParaRPr b="0"/>
          </a:p>
          <a:p>
            <a:pPr>
              <a:defRPr sz="2400">
                <a:latin typeface="Helvetica Neue"/>
                <a:ea typeface="Helvetica Neue"/>
                <a:cs typeface="Helvetica Neue"/>
                <a:sym typeface="Helvetica Neue"/>
              </a:defRPr>
            </a:pPr>
            <a:r>
              <a:t>- </a:t>
            </a:r>
            <a:r>
              <a:t>But the end result is an </a:t>
            </a:r>
            <a:r>
              <a:rPr b="1"/>
              <a:t>order of magnitude faster</a:t>
            </a:r>
            <a:r>
              <a:t> than the previous version,</a:t>
            </a:r>
          </a:p>
          <a:p>
            <a:pPr>
              <a:defRPr sz="2400">
                <a:latin typeface="Helvetica Neue"/>
                <a:ea typeface="Helvetica Neue"/>
                <a:cs typeface="Helvetica Neue"/>
                <a:sym typeface="Helvetica Neue"/>
              </a:defRPr>
            </a:pPr>
            <a:r>
              <a:t>and runs near the peak throughput for this machine.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takes less than 1 millisecond per megapixel processed on a quad-core x86,</a:t>
            </a:r>
          </a:p>
          <a:p>
            <a:pPr>
              <a:defRPr sz="2400">
                <a:latin typeface="Helvetica Neue"/>
                <a:ea typeface="Helvetica Neue"/>
                <a:cs typeface="Helvetica Neue"/>
                <a:sym typeface="Helvetica Neue"/>
              </a:defRPr>
            </a:pPr>
            <a:r>
              <a:t>vs. about 10 milliseconds for the clean version, optimized with the latest GCC.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talk,</a:t>
            </a:r>
          </a:p>
          <a:p>
            <a:pPr>
              <a:defRPr sz="2400">
                <a:latin typeface="Helvetica Neue"/>
                <a:ea typeface="Helvetica Neue"/>
                <a:cs typeface="Helvetica Neue"/>
                <a:sym typeface="Helvetica Neue"/>
              </a:defRPr>
            </a:pPr>
            <a:r>
              <a:t>We’re going to </a:t>
            </a:r>
            <a:r>
              <a:rPr b="1"/>
              <a:t>deconstruct</a:t>
            </a:r>
            <a:r>
              <a:t> the </a:t>
            </a:r>
            <a:r>
              <a:rPr b="1"/>
              <a:t>fundamental things</a:t>
            </a:r>
            <a:r>
              <a:t> this optimized version </a:t>
            </a:r>
            <a:r>
              <a:rPr b="1"/>
              <a:t>actually does</a:t>
            </a:r>
            <a:r>
              <a:t>—where its performance </a:t>
            </a:r>
            <a:r>
              <a:rPr b="1"/>
              <a:t>comes from</a:t>
            </a:r>
            <a:r>
              <a:t>, and what expert programmers do by hand.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First, I’ll focus on introducing a theory of the problem and its challenges,</a:t>
            </a:r>
          </a:p>
          <a:p>
            <a:pPr>
              <a:defRPr sz="2400">
                <a:latin typeface="Helvetica Neue"/>
                <a:ea typeface="Helvetica Neue"/>
                <a:cs typeface="Helvetica Neue"/>
                <a:sym typeface="Helvetica Neue"/>
              </a:defRPr>
            </a:pPr>
            <a:r>
              <a:t>and then I’ll show how we apply this to build a model from which we actually generate code.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3" name="Shape 513"/>
          <p:cNvSpPr/>
          <p:nvPr>
            <p:ph type="sldImg"/>
          </p:nvPr>
        </p:nvSpPr>
        <p:spPr>
          <a:prstGeom prst="rect">
            <a:avLst/>
          </a:prstGeom>
        </p:spPr>
        <p:txBody>
          <a:bodyPr/>
          <a:lstStyle/>
          <a:p>
            <a:pPr/>
          </a:p>
        </p:txBody>
      </p:sp>
      <p:sp>
        <p:nvSpPr>
          <p:cNvPr id="514" name="Shape 514"/>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kind of optimization is hard to do automatically—or even manually—because getting parallelism and locality requires </a:t>
            </a:r>
            <a:r>
              <a:rPr b="1"/>
              <a:t>transforming</a:t>
            </a:r>
            <a:r>
              <a:t> program and data structure.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what transformations are </a:t>
            </a:r>
            <a:r>
              <a:rPr b="1"/>
              <a:t>legal</a:t>
            </a:r>
            <a:r>
              <a:t>?</a:t>
            </a:r>
          </a:p>
          <a:p>
            <a:pPr>
              <a:defRPr i="1" sz="2400">
                <a:latin typeface="Helvetica Neue"/>
                <a:ea typeface="Helvetica Neue"/>
                <a:cs typeface="Helvetica Neue"/>
                <a:sym typeface="Helvetica Neue"/>
              </a:defRPr>
            </a:pPr>
            <a:endParaRPr i="0"/>
          </a:p>
          <a:p>
            <a:pPr>
              <a:defRPr i="1" sz="2400">
                <a:latin typeface="Helvetica Neue"/>
                <a:ea typeface="Helvetica Neue"/>
                <a:cs typeface="Helvetica Neue"/>
                <a:sym typeface="Helvetica Neue"/>
              </a:defRPr>
            </a:pPr>
            <a:r>
              <a:rPr i="0"/>
              <a:t>And even when we know something is legal, it’s hard to know whether it’s a good idea.</a:t>
            </a:r>
            <a:endParaRPr i="0"/>
          </a:p>
          <a:p>
            <a:pPr>
              <a:defRPr i="1" sz="2400">
                <a:latin typeface="Helvetica Neue"/>
                <a:ea typeface="Helvetica Neue"/>
                <a:cs typeface="Helvetica Neue"/>
                <a:sym typeface="Helvetica Neue"/>
              </a:defRPr>
            </a:pPr>
            <a:r>
              <a:rPr i="0"/>
              <a:t>The things we want to optimize are often at odds with each other,</a:t>
            </a:r>
            <a:endParaRPr i="0"/>
          </a:p>
          <a:p>
            <a:pPr>
              <a:defRPr i="1" sz="2400">
                <a:latin typeface="Helvetica Neue"/>
                <a:ea typeface="Helvetica Neue"/>
                <a:cs typeface="Helvetica Neue"/>
                <a:sym typeface="Helvetica Neue"/>
              </a:defRPr>
            </a:pPr>
            <a:r>
              <a:rPr i="0"/>
              <a:t>and the optimal balance is often extremely subtle and complex.</a:t>
            </a:r>
            <a:endParaRPr i="0"/>
          </a:p>
          <a:p>
            <a:pPr>
              <a:defRPr i="1" sz="2400">
                <a:latin typeface="Helvetica Neue"/>
                <a:ea typeface="Helvetica Neue"/>
                <a:cs typeface="Helvetica Neue"/>
                <a:sym typeface="Helvetica Neue"/>
              </a:defRPr>
            </a:pPr>
            <a:endParaRPr i="0"/>
          </a:p>
          <a:p>
            <a:pPr>
              <a:defRPr sz="2400">
                <a:latin typeface="Helvetica Neue"/>
                <a:ea typeface="Helvetica Neue"/>
                <a:cs typeface="Helvetica Neue"/>
                <a:sym typeface="Helvetica Neue"/>
              </a:defRPr>
            </a:pPr>
            <a:r>
              <a:t>- And </a:t>
            </a:r>
            <a:r>
              <a:rPr b="1"/>
              <a:t>libraries of optimized routines</a:t>
            </a:r>
            <a:r>
              <a:t> </a:t>
            </a:r>
            <a:r>
              <a:rPr b="1"/>
              <a:t>don’t solve this</a:t>
            </a:r>
            <a:r>
              <a:t>.</a:t>
            </a:r>
          </a:p>
          <a:p>
            <a:pPr>
              <a:defRPr sz="2400">
                <a:latin typeface="Helvetica Neue"/>
                <a:ea typeface="Helvetica Neue"/>
                <a:cs typeface="Helvetica Neue"/>
                <a:sym typeface="Helvetica Neue"/>
              </a:defRPr>
            </a:pPr>
            <a:r>
              <a:t>Intel Performance Primitives, for example, is extremely fast at individual operations, but no matter how much Intel’s optimization teams tune the assembly inner loops of the Math Kernel Library,</a:t>
            </a:r>
          </a:p>
          <a:p>
            <a:pPr>
              <a:defRPr sz="2400">
                <a:latin typeface="Helvetica Neue"/>
                <a:ea typeface="Helvetica Neue"/>
                <a:cs typeface="Helvetica Neue"/>
                <a:sym typeface="Helvetica Neue"/>
              </a:defRPr>
            </a:pPr>
            <a:r>
              <a:rPr b="1"/>
              <a:t>individually optimized kernels</a:t>
            </a:r>
            <a:r>
              <a:t> still </a:t>
            </a:r>
            <a:r>
              <a:rPr b="1"/>
              <a:t>compose</a:t>
            </a:r>
            <a:r>
              <a:t> into </a:t>
            </a:r>
            <a:r>
              <a:rPr b="1"/>
              <a:t>inefficient pipelines</a:t>
            </a:r>
            <a:r>
              <a:t>, since they </a:t>
            </a:r>
            <a:r>
              <a:rPr b="1"/>
              <a:t>can not interleave stages</a:t>
            </a:r>
            <a:r>
              <a:t> for </a:t>
            </a:r>
            <a:r>
              <a:rPr b="1"/>
              <a:t>locality across function boundaries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---[cut]---</a:t>
            </a:r>
          </a:p>
          <a:p>
            <a:pPr>
              <a:defRPr sz="2400">
                <a:latin typeface="Helvetica Neue"/>
                <a:ea typeface="Helvetica Neue"/>
                <a:cs typeface="Helvetica Neue"/>
                <a:sym typeface="Helvetica Neue"/>
              </a:defRPr>
            </a:pPr>
            <a:r>
              <a:t>Is it safe to go from the simple C loops that compute blur to the fully optimized version?</a:t>
            </a:r>
          </a:p>
          <a:p>
            <a:pPr>
              <a:defRPr i="1" sz="2400">
                <a:latin typeface="Helvetica Neue"/>
                <a:ea typeface="Helvetica Neue"/>
                <a:cs typeface="Helvetica Neue"/>
                <a:sym typeface="Helvetica Neue"/>
              </a:defRPr>
            </a:pPr>
            <a:r>
              <a:t>Particularly the stencil-fusion transformation I showed is </a:t>
            </a:r>
            <a:r>
              <a:rPr b="1"/>
              <a:t>not legal</a:t>
            </a:r>
            <a:r>
              <a:t> in languages like C or Fortran,</a:t>
            </a:r>
          </a:p>
          <a:p>
            <a:pPr>
              <a:defRPr i="1" sz="2400">
                <a:latin typeface="Helvetica Neue"/>
                <a:ea typeface="Helvetica Neue"/>
                <a:cs typeface="Helvetica Neue"/>
                <a:sym typeface="Helvetica Neue"/>
              </a:defRPr>
            </a:pPr>
            <a:r>
              <a:t>where values are conflated with specific memory locations.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7" name="Shape 517"/>
          <p:cNvSpPr/>
          <p:nvPr>
            <p:ph type="sldImg"/>
          </p:nvPr>
        </p:nvSpPr>
        <p:spPr>
          <a:prstGeom prst="rect">
            <a:avLst/>
          </a:prstGeom>
        </p:spPr>
        <p:txBody>
          <a:bodyPr/>
          <a:lstStyle/>
          <a:p>
            <a:pPr/>
          </a:p>
        </p:txBody>
      </p:sp>
      <p:sp>
        <p:nvSpPr>
          <p:cNvPr id="518" name="Shape 518"/>
          <p:cNvSpPr/>
          <p:nvPr>
            <p:ph type="body" sz="quarter" idx="1"/>
          </p:nvPr>
        </p:nvSpPr>
        <p:spPr>
          <a:prstGeom prst="rect">
            <a:avLst/>
          </a:prstGeom>
        </p:spPr>
        <p:txBody>
          <a:bodyPr/>
          <a:lstStyle/>
          <a:p>
            <a:pPr>
              <a:defRPr b="1" sz="2400">
                <a:latin typeface="Helvetica Neue"/>
                <a:ea typeface="Helvetica Neue"/>
                <a:cs typeface="Helvetica Neue"/>
                <a:sym typeface="Helvetica Neue"/>
              </a:defRPr>
            </a:pPr>
            <a:r>
              <a:t>[pause, breathe]</a:t>
            </a:r>
          </a:p>
          <a:p>
            <a:pPr>
              <a:defRPr sz="2400">
                <a:latin typeface="Helvetica Neue"/>
                <a:ea typeface="Helvetica Neue"/>
                <a:cs typeface="Helvetica Neue"/>
                <a:sym typeface="Helvetica Neue"/>
              </a:defRPr>
            </a:pPr>
            <a:r>
              <a:t>I believe the right answer is to explicitly </a:t>
            </a:r>
            <a:r>
              <a:rPr b="1"/>
              <a:t>decouple</a:t>
            </a:r>
            <a:r>
              <a:t> the definition of the </a:t>
            </a:r>
            <a:r>
              <a:rPr b="1"/>
              <a:t>algorithm</a:t>
            </a:r>
            <a:r>
              <a:t> from the </a:t>
            </a:r>
            <a:r>
              <a:rPr b="1"/>
              <a:t>organization of computation</a:t>
            </a:r>
            <a:r>
              <a:t>, which we call the </a:t>
            </a:r>
            <a:r>
              <a:rPr b="1"/>
              <a:t>schedule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Halide, the </a:t>
            </a:r>
            <a:r>
              <a:rPr b="1"/>
              <a:t>algorithm </a:t>
            </a:r>
            <a:r>
              <a:t>defines </a:t>
            </a:r>
            <a:r>
              <a:rPr b="1"/>
              <a:t>what values</a:t>
            </a:r>
            <a:r>
              <a:t> are computed for each pipeline stage,</a:t>
            </a:r>
          </a:p>
          <a:p>
            <a:pPr>
              <a:defRPr sz="2400">
                <a:latin typeface="Helvetica Neue"/>
                <a:ea typeface="Helvetica Neue"/>
                <a:cs typeface="Helvetica Neue"/>
                <a:sym typeface="Helvetica Neue"/>
              </a:defRPr>
            </a:pPr>
            <a:r>
              <a:t>while the </a:t>
            </a:r>
            <a:r>
              <a:rPr b="1"/>
              <a:t>schedule</a:t>
            </a:r>
            <a:r>
              <a:t> defines </a:t>
            </a:r>
            <a:r>
              <a:rPr b="1"/>
              <a:t>where</a:t>
            </a:r>
            <a:r>
              <a:t> and </a:t>
            </a:r>
            <a:r>
              <a:rPr b="1"/>
              <a:t>when</a:t>
            </a:r>
            <a:r>
              <a:t> they’re computed.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makes it </a:t>
            </a:r>
            <a:r>
              <a:rPr b="1"/>
              <a:t>easier</a:t>
            </a:r>
            <a:r>
              <a:t> for the programmer to </a:t>
            </a:r>
            <a:r>
              <a:rPr b="1"/>
              <a:t>write algorithms</a:t>
            </a:r>
            <a:r>
              <a:t>, with lots of unnecessary details stripped away, and to </a:t>
            </a:r>
            <a:r>
              <a:rPr b="1"/>
              <a:t>compose</a:t>
            </a:r>
            <a:r>
              <a:t> them into pipelines.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makes it </a:t>
            </a:r>
            <a:r>
              <a:rPr b="1"/>
              <a:t>easy</a:t>
            </a:r>
            <a:r>
              <a:t> for </a:t>
            </a:r>
            <a:r>
              <a:rPr b="1"/>
              <a:t>either</a:t>
            </a:r>
            <a:r>
              <a:t> a programmer </a:t>
            </a:r>
            <a:r>
              <a:rPr b="1"/>
              <a:t>or</a:t>
            </a:r>
            <a:r>
              <a:t> a compiler to </a:t>
            </a:r>
            <a:r>
              <a:rPr b="1"/>
              <a:t>specify</a:t>
            </a:r>
            <a:r>
              <a:t> and </a:t>
            </a:r>
            <a:r>
              <a:rPr b="1"/>
              <a:t>explore</a:t>
            </a:r>
            <a:r>
              <a:t> </a:t>
            </a:r>
            <a:r>
              <a:rPr b="1"/>
              <a:t>optimizations</a:t>
            </a:r>
            <a:r>
              <a:t>.</a:t>
            </a:r>
          </a:p>
          <a:p>
            <a:pPr>
              <a:defRPr sz="2400">
                <a:latin typeface="Helvetica Neue"/>
                <a:ea typeface="Helvetica Neue"/>
                <a:cs typeface="Helvetica Neue"/>
                <a:sym typeface="Helvetica Neue"/>
              </a:defRPr>
            </a:pPr>
            <a:r>
              <a:t>Unlike in C, </a:t>
            </a:r>
            <a:r>
              <a:rPr b="1"/>
              <a:t>changing</a:t>
            </a:r>
            <a:r>
              <a:t> the </a:t>
            </a:r>
            <a:r>
              <a:rPr b="1"/>
              <a:t>schedule</a:t>
            </a:r>
            <a:r>
              <a:t> </a:t>
            </a:r>
            <a:r>
              <a:rPr b="1"/>
              <a:t>can not change the meaning</a:t>
            </a:r>
            <a:r>
              <a:t> of the algorithm.</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it leaves the compiler free to do the</a:t>
            </a:r>
            <a:r>
              <a:rPr b="1"/>
              <a:t> painful but deterministic</a:t>
            </a:r>
            <a:r>
              <a:t> work of </a:t>
            </a:r>
            <a:r>
              <a:rPr b="1"/>
              <a:t>generating fast code</a:t>
            </a:r>
            <a:r>
              <a:t> which </a:t>
            </a:r>
            <a:r>
              <a:rPr b="1"/>
              <a:t>implements</a:t>
            </a:r>
            <a:r>
              <a:t> the </a:t>
            </a:r>
            <a:r>
              <a:rPr b="1"/>
              <a:t>pipeline</a:t>
            </a:r>
            <a:r>
              <a:t> given a </a:t>
            </a:r>
            <a:r>
              <a:rPr b="1"/>
              <a:t>defined schedule</a:t>
            </a:r>
            <a:r>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2" name="Shape 522"/>
          <p:cNvSpPr/>
          <p:nvPr>
            <p:ph type="sldImg"/>
          </p:nvPr>
        </p:nvSpPr>
        <p:spPr>
          <a:prstGeom prst="rect">
            <a:avLst/>
          </a:prstGeom>
        </p:spPr>
        <p:txBody>
          <a:bodyPr/>
          <a:lstStyle/>
          <a:p>
            <a:pPr/>
          </a:p>
        </p:txBody>
      </p:sp>
      <p:sp>
        <p:nvSpPr>
          <p:cNvPr id="523" name="Shape 523"/>
          <p:cNvSpPr/>
          <p:nvPr>
            <p:ph type="body" sz="quarter" idx="1"/>
          </p:nvPr>
        </p:nvSpPr>
        <p:spPr>
          <a:prstGeom prst="rect">
            <a:avLst/>
          </a:prstGeom>
        </p:spPr>
        <p:txBody>
          <a:bodyPr/>
          <a:lstStyle/>
          <a:p>
            <a:pPr>
              <a:defRPr b="1" sz="2400">
                <a:latin typeface="Helvetica Neue"/>
                <a:ea typeface="Helvetica Neue"/>
                <a:cs typeface="Helvetica Neue"/>
                <a:sym typeface="Helvetica Neue"/>
              </a:defRPr>
            </a:pPr>
            <a:r>
              <a:t>[pause, breathe]</a:t>
            </a:r>
          </a:p>
          <a:p>
            <a:pPr>
              <a:defRPr sz="2400">
                <a:latin typeface="Helvetica Neue"/>
                <a:ea typeface="Helvetica Neue"/>
                <a:cs typeface="Helvetica Neue"/>
                <a:sym typeface="Helvetica Neue"/>
              </a:defRPr>
            </a:pPr>
            <a:r>
              <a:t>I believe the right answer is to explicitly </a:t>
            </a:r>
            <a:r>
              <a:rPr b="1"/>
              <a:t>decouple</a:t>
            </a:r>
            <a:r>
              <a:t> the definition of the </a:t>
            </a:r>
            <a:r>
              <a:rPr b="1"/>
              <a:t>algorithm</a:t>
            </a:r>
            <a:r>
              <a:t> from the </a:t>
            </a:r>
            <a:r>
              <a:rPr b="1"/>
              <a:t>organization of computation</a:t>
            </a:r>
            <a:r>
              <a:t>, which we call the </a:t>
            </a:r>
            <a:r>
              <a:rPr b="1"/>
              <a:t>schedule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Halide, the </a:t>
            </a:r>
            <a:r>
              <a:rPr b="1"/>
              <a:t>algorithm </a:t>
            </a:r>
            <a:r>
              <a:t>defines </a:t>
            </a:r>
            <a:r>
              <a:rPr b="1"/>
              <a:t>what values</a:t>
            </a:r>
            <a:r>
              <a:t> are computed for each pipeline stage,</a:t>
            </a:r>
          </a:p>
          <a:p>
            <a:pPr>
              <a:defRPr sz="2400">
                <a:latin typeface="Helvetica Neue"/>
                <a:ea typeface="Helvetica Neue"/>
                <a:cs typeface="Helvetica Neue"/>
                <a:sym typeface="Helvetica Neue"/>
              </a:defRPr>
            </a:pPr>
            <a:r>
              <a:t>while the </a:t>
            </a:r>
            <a:r>
              <a:rPr b="1"/>
              <a:t>schedule</a:t>
            </a:r>
            <a:r>
              <a:t> defines </a:t>
            </a:r>
            <a:r>
              <a:rPr b="1"/>
              <a:t>where</a:t>
            </a:r>
            <a:r>
              <a:t> and </a:t>
            </a:r>
            <a:r>
              <a:rPr b="1"/>
              <a:t>when</a:t>
            </a:r>
            <a:r>
              <a:t> they’re computed.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makes it </a:t>
            </a:r>
            <a:r>
              <a:rPr b="1"/>
              <a:t>easier</a:t>
            </a:r>
            <a:r>
              <a:t> for the programmer to </a:t>
            </a:r>
            <a:r>
              <a:rPr b="1"/>
              <a:t>write algorithms</a:t>
            </a:r>
            <a:r>
              <a:t>, with lots of unnecessary details stripped away, and to </a:t>
            </a:r>
            <a:r>
              <a:rPr b="1"/>
              <a:t>compose</a:t>
            </a:r>
            <a:r>
              <a:t> them into pipelines.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makes it </a:t>
            </a:r>
            <a:r>
              <a:rPr b="1"/>
              <a:t>easy</a:t>
            </a:r>
            <a:r>
              <a:t> for </a:t>
            </a:r>
            <a:r>
              <a:rPr b="1"/>
              <a:t>either</a:t>
            </a:r>
            <a:r>
              <a:t> a programmer </a:t>
            </a:r>
            <a:r>
              <a:rPr b="1"/>
              <a:t>or</a:t>
            </a:r>
            <a:r>
              <a:t> a compiler to </a:t>
            </a:r>
            <a:r>
              <a:rPr b="1"/>
              <a:t>specify</a:t>
            </a:r>
            <a:r>
              <a:t> and </a:t>
            </a:r>
            <a:r>
              <a:rPr b="1"/>
              <a:t>explore</a:t>
            </a:r>
            <a:r>
              <a:t> </a:t>
            </a:r>
            <a:r>
              <a:rPr b="1"/>
              <a:t>optimizations</a:t>
            </a:r>
            <a:r>
              <a:t>.</a:t>
            </a:r>
          </a:p>
          <a:p>
            <a:pPr>
              <a:defRPr sz="2400">
                <a:latin typeface="Helvetica Neue"/>
                <a:ea typeface="Helvetica Neue"/>
                <a:cs typeface="Helvetica Neue"/>
                <a:sym typeface="Helvetica Neue"/>
              </a:defRPr>
            </a:pPr>
            <a:r>
              <a:t>Unlike in C, </a:t>
            </a:r>
            <a:r>
              <a:rPr b="1"/>
              <a:t>changing</a:t>
            </a:r>
            <a:r>
              <a:t> the </a:t>
            </a:r>
            <a:r>
              <a:rPr b="1"/>
              <a:t>schedule</a:t>
            </a:r>
            <a:r>
              <a:t> </a:t>
            </a:r>
            <a:r>
              <a:rPr b="1"/>
              <a:t>can not change the meaning</a:t>
            </a:r>
            <a:r>
              <a:t> of the algorithm.</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it leaves the compiler free to do the</a:t>
            </a:r>
            <a:r>
              <a:rPr b="1"/>
              <a:t> painful but deterministic</a:t>
            </a:r>
            <a:r>
              <a:t> work of </a:t>
            </a:r>
            <a:r>
              <a:rPr b="1"/>
              <a:t>generating fast code</a:t>
            </a:r>
            <a:r>
              <a:t> which </a:t>
            </a:r>
            <a:r>
              <a:rPr b="1"/>
              <a:t>implements</a:t>
            </a:r>
            <a:r>
              <a:t> the </a:t>
            </a:r>
            <a:r>
              <a:rPr b="1"/>
              <a:t>pipeline</a:t>
            </a:r>
            <a:r>
              <a:t> given a </a:t>
            </a:r>
            <a:r>
              <a:rPr b="1"/>
              <a:t>defined schedule</a:t>
            </a:r>
            <a:r>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6" name="Shape 526"/>
          <p:cNvSpPr/>
          <p:nvPr>
            <p:ph type="sldImg"/>
          </p:nvPr>
        </p:nvSpPr>
        <p:spPr>
          <a:prstGeom prst="rect">
            <a:avLst/>
          </a:prstGeom>
        </p:spPr>
        <p:txBody>
          <a:bodyPr/>
          <a:lstStyle/>
          <a:p>
            <a:pPr/>
          </a:p>
        </p:txBody>
      </p:sp>
      <p:sp>
        <p:nvSpPr>
          <p:cNvPr id="527" name="Shape 527"/>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That will let us do the </a:t>
            </a:r>
            <a:r>
              <a:rPr b="1"/>
              <a:t>same thing </a:t>
            </a:r>
            <a:r>
              <a:t>as the hand-optimized version,</a:t>
            </a:r>
          </a:p>
          <a:p>
            <a:pPr>
              <a:defRPr sz="2400">
                <a:latin typeface="Helvetica Neue"/>
                <a:ea typeface="Helvetica Neue"/>
                <a:cs typeface="Helvetica Neue"/>
                <a:sym typeface="Helvetica Neue"/>
              </a:defRPr>
            </a:pPr>
            <a:r>
              <a:t>with just </a:t>
            </a:r>
            <a:r>
              <a:rPr b="1"/>
              <a:t>four lines</a:t>
            </a:r>
            <a:r>
              <a:t> of code</a:t>
            </a:r>
          </a:p>
          <a:p>
            <a:pPr>
              <a:defRPr sz="2400">
                <a:latin typeface="Helvetica Neue"/>
                <a:ea typeface="Helvetica Neue"/>
                <a:cs typeface="Helvetica Neue"/>
                <a:sym typeface="Helvetica Neue"/>
              </a:defRPr>
            </a:pPr>
            <a:r>
              <a:t>—or just </a:t>
            </a:r>
            <a:r>
              <a:rPr b="1"/>
              <a:t>two</a:t>
            </a:r>
            <a:r>
              <a:t>, if we use autotuning to find a good schedule.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even though I’m going to </a:t>
            </a:r>
            <a:r>
              <a:rPr b="1"/>
              <a:t>focus</a:t>
            </a:r>
            <a:r>
              <a:t> on Halide,</a:t>
            </a:r>
          </a:p>
          <a:p>
            <a:pPr>
              <a:defRPr sz="2400">
                <a:latin typeface="Helvetica Neue"/>
                <a:ea typeface="Helvetica Neue"/>
                <a:cs typeface="Helvetica Neue"/>
                <a:sym typeface="Helvetica Neue"/>
              </a:defRPr>
            </a:pPr>
            <a:r>
              <a:t>a lot of the </a:t>
            </a:r>
            <a:r>
              <a:rPr b="1"/>
              <a:t>lessons &amp; principles</a:t>
            </a:r>
            <a:r>
              <a:t> apply </a:t>
            </a:r>
            <a:r>
              <a:rPr b="1"/>
              <a:t>throughout</a:t>
            </a:r>
            <a:r>
              <a:t> graphics &amp; imaging.</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Shape 531"/>
          <p:cNvSpPr/>
          <p:nvPr>
            <p:ph type="sldImg"/>
          </p:nvPr>
        </p:nvSpPr>
        <p:spPr>
          <a:prstGeom prst="rect">
            <a:avLst/>
          </a:prstGeom>
        </p:spPr>
        <p:txBody>
          <a:bodyPr/>
          <a:lstStyle/>
          <a:p>
            <a:pPr/>
          </a:p>
        </p:txBody>
      </p:sp>
      <p:sp>
        <p:nvSpPr>
          <p:cNvPr id="532" name="Shape 53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That will let us do the </a:t>
            </a:r>
            <a:r>
              <a:rPr b="1"/>
              <a:t>same thing </a:t>
            </a:r>
            <a:r>
              <a:t>as the hand-optimized version,</a:t>
            </a:r>
          </a:p>
          <a:p>
            <a:pPr>
              <a:defRPr sz="2400">
                <a:latin typeface="Helvetica Neue"/>
                <a:ea typeface="Helvetica Neue"/>
                <a:cs typeface="Helvetica Neue"/>
                <a:sym typeface="Helvetica Neue"/>
              </a:defRPr>
            </a:pPr>
            <a:r>
              <a:t>with just </a:t>
            </a:r>
            <a:r>
              <a:rPr b="1"/>
              <a:t>four lines</a:t>
            </a:r>
            <a:r>
              <a:t> of code</a:t>
            </a:r>
          </a:p>
          <a:p>
            <a:pPr>
              <a:defRPr sz="2400">
                <a:latin typeface="Helvetica Neue"/>
                <a:ea typeface="Helvetica Neue"/>
                <a:cs typeface="Helvetica Neue"/>
                <a:sym typeface="Helvetica Neue"/>
              </a:defRPr>
            </a:pPr>
            <a:r>
              <a:t>—or just </a:t>
            </a:r>
            <a:r>
              <a:rPr b="1"/>
              <a:t>two</a:t>
            </a:r>
            <a:r>
              <a:t>, if we use autotuning to find a good schedule.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even though I’m going to </a:t>
            </a:r>
            <a:r>
              <a:rPr b="1"/>
              <a:t>focus</a:t>
            </a:r>
            <a:r>
              <a:t> on Halide,</a:t>
            </a:r>
          </a:p>
          <a:p>
            <a:pPr>
              <a:defRPr sz="2400">
                <a:latin typeface="Helvetica Neue"/>
                <a:ea typeface="Helvetica Neue"/>
                <a:cs typeface="Helvetica Neue"/>
                <a:sym typeface="Helvetica Neue"/>
              </a:defRPr>
            </a:pPr>
            <a:r>
              <a:t>a lot of the </a:t>
            </a:r>
            <a:r>
              <a:rPr b="1"/>
              <a:t>lessons &amp; principles</a:t>
            </a:r>
            <a:r>
              <a:t> apply </a:t>
            </a:r>
            <a:r>
              <a:rPr b="1"/>
              <a:t>throughout</a:t>
            </a:r>
            <a:r>
              <a:t> graphics &amp; imaging.</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0" name="Shape 540"/>
          <p:cNvSpPr/>
          <p:nvPr>
            <p:ph type="sldImg"/>
          </p:nvPr>
        </p:nvSpPr>
        <p:spPr>
          <a:prstGeom prst="rect">
            <a:avLst/>
          </a:prstGeom>
        </p:spPr>
        <p:txBody>
          <a:bodyPr/>
          <a:lstStyle/>
          <a:p>
            <a:pPr/>
          </a:p>
        </p:txBody>
      </p:sp>
      <p:sp>
        <p:nvSpPr>
          <p:cNvPr id="541" name="Shape 54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is a hand-optimized version of the same blur function.</a:t>
            </a:r>
          </a:p>
          <a:p>
            <a:pPr>
              <a:defRPr sz="2400">
                <a:latin typeface="Helvetica Neue"/>
                <a:ea typeface="Helvetica Neue"/>
                <a:cs typeface="Helvetica Neue"/>
                <a:sym typeface="Helvetica Neue"/>
              </a:defRPr>
            </a:pPr>
            <a:r>
              <a:t>It’s tiled, multithreaded, vectorized, and fused.</a:t>
            </a:r>
          </a:p>
          <a:p>
            <a:pPr>
              <a:defRPr sz="2400">
                <a:latin typeface="Helvetica Neue"/>
                <a:ea typeface="Helvetica Neue"/>
                <a:cs typeface="Helvetica Neue"/>
                <a:sym typeface="Helvetica Neue"/>
              </a:defRPr>
            </a:pPr>
            <a:r>
              <a:t>The loops are restructured, and the developer had to introduce </a:t>
            </a:r>
            <a:r>
              <a:rPr b="1"/>
              <a:t>redundant computation </a:t>
            </a:r>
            <a:r>
              <a:t>on the tile boundaries, and change the storage layout.</a:t>
            </a:r>
          </a:p>
          <a:p>
            <a:pPr>
              <a:defRPr sz="2400">
                <a:latin typeface="Helvetica Neue"/>
                <a:ea typeface="Helvetica Neue"/>
                <a:cs typeface="Helvetica Neue"/>
                <a:sym typeface="Helvetica Neue"/>
              </a:defRPr>
            </a:pPr>
          </a:p>
          <a:p>
            <a:pPr>
              <a:defRPr b="1" sz="2400">
                <a:latin typeface="Helvetica Neue"/>
                <a:ea typeface="Helvetica Neue"/>
                <a:cs typeface="Helvetica Neue"/>
                <a:sym typeface="Helvetica Neue"/>
              </a:defRPr>
            </a:pPr>
            <a:r>
              <a:rPr b="0"/>
              <a:t>It’s </a:t>
            </a:r>
            <a:r>
              <a:t>a big mess</a:t>
            </a:r>
            <a:r>
              <a:rPr b="0"/>
              <a:t>, given that </a:t>
            </a:r>
            <a:r>
              <a:t>all we’re doing</a:t>
            </a:r>
            <a:r>
              <a:rPr b="0"/>
              <a:t> is averaging together 3x3 pixels,</a:t>
            </a:r>
            <a:endParaRPr b="0"/>
          </a:p>
          <a:p>
            <a:pPr>
              <a:defRPr sz="2400">
                <a:latin typeface="Helvetica Neue"/>
                <a:ea typeface="Helvetica Neue"/>
                <a:cs typeface="Helvetica Neue"/>
                <a:sym typeface="Helvetica Neue"/>
              </a:defRPr>
            </a:pPr>
            <a:r>
              <a:t>- </a:t>
            </a:r>
            <a:r>
              <a:t>But the end result is an </a:t>
            </a:r>
            <a:r>
              <a:rPr b="1"/>
              <a:t>order of magnitude faster</a:t>
            </a:r>
            <a:r>
              <a:t> than the previous version,</a:t>
            </a:r>
          </a:p>
          <a:p>
            <a:pPr>
              <a:defRPr sz="2400">
                <a:latin typeface="Helvetica Neue"/>
                <a:ea typeface="Helvetica Neue"/>
                <a:cs typeface="Helvetica Neue"/>
                <a:sym typeface="Helvetica Neue"/>
              </a:defRPr>
            </a:pPr>
            <a:r>
              <a:t>and runs near the peak throughput for this machine.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takes less than 1 millisecond per megapixel processed on a quad-core x86,</a:t>
            </a:r>
          </a:p>
          <a:p>
            <a:pPr>
              <a:defRPr sz="2400">
                <a:latin typeface="Helvetica Neue"/>
                <a:ea typeface="Helvetica Neue"/>
                <a:cs typeface="Helvetica Neue"/>
                <a:sym typeface="Helvetica Neue"/>
              </a:defRPr>
            </a:pPr>
            <a:r>
              <a:t>vs. about 10 milliseconds for the clean version, optimized with the latest GCC.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talk,</a:t>
            </a:r>
          </a:p>
          <a:p>
            <a:pPr>
              <a:defRPr sz="2400">
                <a:latin typeface="Helvetica Neue"/>
                <a:ea typeface="Helvetica Neue"/>
                <a:cs typeface="Helvetica Neue"/>
                <a:sym typeface="Helvetica Neue"/>
              </a:defRPr>
            </a:pPr>
            <a:r>
              <a:t>We’re going to </a:t>
            </a:r>
            <a:r>
              <a:rPr b="1"/>
              <a:t>deconstruct</a:t>
            </a:r>
            <a:r>
              <a:t> the </a:t>
            </a:r>
            <a:r>
              <a:rPr b="1"/>
              <a:t>fundamental things</a:t>
            </a:r>
            <a:r>
              <a:t> this optimized version </a:t>
            </a:r>
            <a:r>
              <a:rPr b="1"/>
              <a:t>actually does</a:t>
            </a:r>
            <a:r>
              <a:t>—where its performance </a:t>
            </a:r>
            <a:r>
              <a:rPr b="1"/>
              <a:t>comes from</a:t>
            </a:r>
            <a:r>
              <a:t>, and what expert programmers do by hand.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First, I’ll focus on introducing a theory of the problem and its challenges,</a:t>
            </a:r>
          </a:p>
          <a:p>
            <a:pPr>
              <a:defRPr sz="2400">
                <a:latin typeface="Helvetica Neue"/>
                <a:ea typeface="Helvetica Neue"/>
                <a:cs typeface="Helvetica Neue"/>
                <a:sym typeface="Helvetica Neue"/>
              </a:defRPr>
            </a:pPr>
            <a:r>
              <a:t>and then I’ll show how we apply this to build a model from which we actually generate code.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4" name="Shape 564"/>
          <p:cNvSpPr/>
          <p:nvPr>
            <p:ph type="sldImg"/>
          </p:nvPr>
        </p:nvSpPr>
        <p:spPr>
          <a:prstGeom prst="rect">
            <a:avLst/>
          </a:prstGeom>
        </p:spPr>
        <p:txBody>
          <a:bodyPr/>
          <a:lstStyle/>
          <a:p>
            <a:pPr/>
          </a:p>
        </p:txBody>
      </p:sp>
      <p:sp>
        <p:nvSpPr>
          <p:cNvPr id="565" name="Shape 56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is a hand-optimized version of the same blur function.</a:t>
            </a:r>
          </a:p>
          <a:p>
            <a:pPr>
              <a:defRPr sz="2400">
                <a:latin typeface="Helvetica Neue"/>
                <a:ea typeface="Helvetica Neue"/>
                <a:cs typeface="Helvetica Neue"/>
                <a:sym typeface="Helvetica Neue"/>
              </a:defRPr>
            </a:pPr>
            <a:r>
              <a:t>It’s tiled, multithreaded, vectorized, and fused.</a:t>
            </a:r>
          </a:p>
          <a:p>
            <a:pPr>
              <a:defRPr sz="2400">
                <a:latin typeface="Helvetica Neue"/>
                <a:ea typeface="Helvetica Neue"/>
                <a:cs typeface="Helvetica Neue"/>
                <a:sym typeface="Helvetica Neue"/>
              </a:defRPr>
            </a:pPr>
            <a:r>
              <a:t>The loops are restructured, and the developer had to introduce </a:t>
            </a:r>
            <a:r>
              <a:rPr b="1"/>
              <a:t>redundant computation </a:t>
            </a:r>
            <a:r>
              <a:t>on the tile boundaries, and change the storage layout.</a:t>
            </a:r>
          </a:p>
          <a:p>
            <a:pPr>
              <a:defRPr sz="2400">
                <a:latin typeface="Helvetica Neue"/>
                <a:ea typeface="Helvetica Neue"/>
                <a:cs typeface="Helvetica Neue"/>
                <a:sym typeface="Helvetica Neue"/>
              </a:defRPr>
            </a:pPr>
          </a:p>
          <a:p>
            <a:pPr>
              <a:defRPr b="1" sz="2400">
                <a:latin typeface="Helvetica Neue"/>
                <a:ea typeface="Helvetica Neue"/>
                <a:cs typeface="Helvetica Neue"/>
                <a:sym typeface="Helvetica Neue"/>
              </a:defRPr>
            </a:pPr>
            <a:r>
              <a:rPr b="0"/>
              <a:t>It’s </a:t>
            </a:r>
            <a:r>
              <a:t>a big mess</a:t>
            </a:r>
            <a:r>
              <a:rPr b="0"/>
              <a:t>, given that </a:t>
            </a:r>
            <a:r>
              <a:t>all we’re doing</a:t>
            </a:r>
            <a:r>
              <a:rPr b="0"/>
              <a:t> is averaging together 3x3 pixels,</a:t>
            </a:r>
            <a:endParaRPr b="0"/>
          </a:p>
          <a:p>
            <a:pPr>
              <a:defRPr sz="2400">
                <a:latin typeface="Helvetica Neue"/>
                <a:ea typeface="Helvetica Neue"/>
                <a:cs typeface="Helvetica Neue"/>
                <a:sym typeface="Helvetica Neue"/>
              </a:defRPr>
            </a:pPr>
            <a:r>
              <a:t>- </a:t>
            </a:r>
            <a:r>
              <a:t>But the end result is an </a:t>
            </a:r>
            <a:r>
              <a:rPr b="1"/>
              <a:t>order of magnitude faster</a:t>
            </a:r>
            <a:r>
              <a:t> than the previous version,</a:t>
            </a:r>
          </a:p>
          <a:p>
            <a:pPr>
              <a:defRPr sz="2400">
                <a:latin typeface="Helvetica Neue"/>
                <a:ea typeface="Helvetica Neue"/>
                <a:cs typeface="Helvetica Neue"/>
                <a:sym typeface="Helvetica Neue"/>
              </a:defRPr>
            </a:pPr>
            <a:r>
              <a:t>and runs near the peak throughput for this machine.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takes less than 1 millisecond per megapixel processed on a quad-core x86,</a:t>
            </a:r>
          </a:p>
          <a:p>
            <a:pPr>
              <a:defRPr sz="2400">
                <a:latin typeface="Helvetica Neue"/>
                <a:ea typeface="Helvetica Neue"/>
                <a:cs typeface="Helvetica Neue"/>
                <a:sym typeface="Helvetica Neue"/>
              </a:defRPr>
            </a:pPr>
            <a:r>
              <a:t>vs. about 10 milliseconds for the clean version, optimized with the latest GCC.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talk,</a:t>
            </a:r>
          </a:p>
          <a:p>
            <a:pPr>
              <a:defRPr sz="2400">
                <a:latin typeface="Helvetica Neue"/>
                <a:ea typeface="Helvetica Neue"/>
                <a:cs typeface="Helvetica Neue"/>
                <a:sym typeface="Helvetica Neue"/>
              </a:defRPr>
            </a:pPr>
            <a:r>
              <a:t>We’re going to </a:t>
            </a:r>
            <a:r>
              <a:rPr b="1"/>
              <a:t>deconstruct</a:t>
            </a:r>
            <a:r>
              <a:t> the </a:t>
            </a:r>
            <a:r>
              <a:rPr b="1"/>
              <a:t>fundamental things</a:t>
            </a:r>
            <a:r>
              <a:t> this optimized version </a:t>
            </a:r>
            <a:r>
              <a:rPr b="1"/>
              <a:t>actually does</a:t>
            </a:r>
            <a:r>
              <a:t>—where its performance </a:t>
            </a:r>
            <a:r>
              <a:rPr b="1"/>
              <a:t>comes from</a:t>
            </a:r>
            <a:r>
              <a:t>, and what expert programmers do by hand.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First, I’ll focus on introducing a theory of the problem and its challenges,</a:t>
            </a:r>
          </a:p>
          <a:p>
            <a:pPr>
              <a:defRPr sz="2400">
                <a:latin typeface="Helvetica Neue"/>
                <a:ea typeface="Helvetica Neue"/>
                <a:cs typeface="Helvetica Neue"/>
                <a:sym typeface="Helvetica Neue"/>
              </a:defRPr>
            </a:pPr>
            <a:r>
              <a:t>and then I’ll show how we apply this to build a model from which we actually generate code.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1" name="Shape 571"/>
          <p:cNvSpPr/>
          <p:nvPr>
            <p:ph type="sldImg"/>
          </p:nvPr>
        </p:nvSpPr>
        <p:spPr>
          <a:prstGeom prst="rect">
            <a:avLst/>
          </a:prstGeom>
        </p:spPr>
        <p:txBody>
          <a:bodyPr/>
          <a:lstStyle/>
          <a:p>
            <a:pPr/>
          </a:p>
        </p:txBody>
      </p:sp>
      <p:sp>
        <p:nvSpPr>
          <p:cNvPr id="572" name="Shape 57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example, and the work I’m going to focus on, is at the intersection of stream programs and stencil computation.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it also draws heavily on ideas from loop optimization,</a:t>
            </a:r>
          </a:p>
          <a:p>
            <a:pPr>
              <a:defRPr sz="2400">
                <a:latin typeface="Helvetica Neue"/>
                <a:ea typeface="Helvetica Neue"/>
                <a:cs typeface="Helvetica Neue"/>
                <a:sym typeface="Helvetica Neue"/>
              </a:defRPr>
            </a:pPr>
            <a:r>
              <a:t>parallel work scheduling,</a:t>
            </a:r>
          </a:p>
          <a:p>
            <a:pPr>
              <a:defRPr sz="2400">
                <a:latin typeface="Helvetica Neue"/>
                <a:ea typeface="Helvetica Neue"/>
                <a:cs typeface="Helvetica Neue"/>
                <a:sym typeface="Helvetica Neue"/>
              </a:defRPr>
            </a:pPr>
            <a:r>
              <a:t>and region based languages.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Even this is just a tiny sample.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Relative to most prior languages and compilers,</a:t>
            </a:r>
          </a:p>
          <a:p>
            <a:pPr>
              <a:defRPr sz="2400">
                <a:latin typeface="Helvetica Neue"/>
                <a:ea typeface="Helvetica Neue"/>
                <a:cs typeface="Helvetica Neue"/>
                <a:sym typeface="Helvetica Neue"/>
              </a:defRPr>
            </a:pPr>
            <a:r>
              <a:t>the two biggest differences are that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focus on </a:t>
            </a:r>
            <a:r>
              <a:rPr b="1"/>
              <a:t>explicitly decoupling algorithms from organization</a:t>
            </a:r>
            <a:r>
              <a:t>,</a:t>
            </a:r>
          </a:p>
          <a:p>
            <a:pPr>
              <a:defRPr sz="2400">
                <a:latin typeface="Helvetica Neue"/>
                <a:ea typeface="Helvetica Neue"/>
                <a:cs typeface="Helvetica Neue"/>
                <a:sym typeface="Helvetica Neue"/>
              </a:defRPr>
            </a:pPr>
            <a:r>
              <a:t>similar to the split design of languages like Sequoia and SPIRAL,</a:t>
            </a:r>
          </a:p>
          <a:p>
            <a:pPr>
              <a:defRPr sz="2400">
                <a:latin typeface="Helvetica Neue"/>
                <a:ea typeface="Helvetica Neue"/>
                <a:cs typeface="Helvetica Neue"/>
                <a:sym typeface="Helvetica Neue"/>
              </a:defRPr>
            </a:pPr>
            <a:r>
              <a:t>while treating </a:t>
            </a:r>
            <a:r>
              <a:rPr b="1"/>
              <a:t>organization</a:t>
            </a:r>
            <a:r>
              <a:t> as a first-class part of the programming models.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we don’t just optimize parallelism and locality,</a:t>
            </a:r>
          </a:p>
          <a:p>
            <a:pPr>
              <a:defRPr sz="2400">
                <a:latin typeface="Helvetica Neue"/>
                <a:ea typeface="Helvetica Neue"/>
                <a:cs typeface="Helvetica Neue"/>
                <a:sym typeface="Helvetica Neue"/>
              </a:defRPr>
            </a:pPr>
            <a:r>
              <a:t>but we put particular emphasis on the potential value of </a:t>
            </a:r>
            <a:r>
              <a:rPr b="1"/>
              <a:t>introducing redundant computation</a:t>
            </a:r>
          </a:p>
          <a:p>
            <a:pPr>
              <a:defRPr sz="2400">
                <a:latin typeface="Helvetica Neue"/>
                <a:ea typeface="Helvetica Neue"/>
                <a:cs typeface="Helvetica Neue"/>
                <a:sym typeface="Helvetica Neue"/>
              </a:defRPr>
            </a:pPr>
            <a:r>
              <a:t>to optimize the overall organization.</a:t>
            </a: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---[cut]---</a:t>
            </a:r>
          </a:p>
          <a:p>
            <a:pPr>
              <a:defRPr i="1" sz="2400">
                <a:latin typeface="Helvetica Neue"/>
                <a:ea typeface="Helvetica Neue"/>
                <a:cs typeface="Helvetica Neue"/>
                <a:sym typeface="Helvetica Neue"/>
              </a:defRPr>
            </a:pPr>
            <a:r>
              <a:t>All the work I’m going to show is standing on the shoulders of</a:t>
            </a:r>
          </a:p>
          <a:p>
            <a:pPr>
              <a:defRPr i="1" sz="2400">
                <a:latin typeface="Helvetica Neue"/>
                <a:ea typeface="Helvetica Neue"/>
                <a:cs typeface="Helvetica Neue"/>
                <a:sym typeface="Helvetica Neue"/>
              </a:defRPr>
            </a:pPr>
            <a:r>
              <a:t>literally thousands who’ve come before.</a:t>
            </a:r>
          </a:p>
          <a:p>
            <a:pPr>
              <a:defRPr i="1"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domain experts have known how to hand code the sorts of optimizations I’m going to show for a long time.</a:t>
            </a:r>
          </a:p>
          <a:p>
            <a:pPr>
              <a:defRPr sz="2400">
                <a:latin typeface="Helvetica Neue"/>
                <a:ea typeface="Helvetica Neue"/>
                <a:cs typeface="Helvetica Neue"/>
                <a:sym typeface="Helvetica Neue"/>
              </a:defRPr>
            </a:pPr>
            <a:r>
              <a:t>I’m going to focus on modeling and automating what used to be mostly hand-coded optimizations.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8" name="Shape 598"/>
          <p:cNvSpPr/>
          <p:nvPr>
            <p:ph type="sldImg"/>
          </p:nvPr>
        </p:nvSpPr>
        <p:spPr>
          <a:prstGeom prst="rect">
            <a:avLst/>
          </a:prstGeom>
        </p:spPr>
        <p:txBody>
          <a:bodyPr/>
          <a:lstStyle/>
          <a:p>
            <a:pPr/>
          </a:p>
        </p:txBody>
      </p:sp>
      <p:sp>
        <p:nvSpPr>
          <p:cNvPr id="599" name="Shape 59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For the type of data parallel application I’m focussed on,</a:t>
            </a:r>
          </a:p>
          <a:p>
            <a:pPr>
              <a:defRPr sz="2400">
                <a:latin typeface="Helvetica Neue"/>
                <a:ea typeface="Helvetica Neue"/>
                <a:cs typeface="Helvetica Neue"/>
                <a:sym typeface="Helvetica Neue"/>
              </a:defRPr>
            </a:pPr>
            <a:r>
              <a:t>it’s often easier to understand the organization of computation if we look at it as a pipeline.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For our simple blur example,</a:t>
            </a:r>
          </a:p>
          <a:p>
            <a:pPr>
              <a:defRPr sz="2400">
                <a:latin typeface="Helvetica Neue"/>
                <a:ea typeface="Helvetica Neue"/>
                <a:cs typeface="Helvetica Neue"/>
                <a:sym typeface="Helvetica Neue"/>
              </a:defRPr>
            </a:pPr>
            <a:r>
              <a:t>the execution of the pipeline looks like this.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I’ve reduced it to 1D, but the problems are the same.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input image is at the top, flowing down through the blurx and blury stages below.</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I’m showing the actual pixels on the right.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I’m going to use this to introduce a theory of the types of reorganization we do in Halide.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8" name="Shape 638"/>
          <p:cNvSpPr/>
          <p:nvPr>
            <p:ph type="sldImg"/>
          </p:nvPr>
        </p:nvSpPr>
        <p:spPr>
          <a:prstGeom prst="rect">
            <a:avLst/>
          </a:prstGeom>
        </p:spPr>
        <p:txBody>
          <a:bodyPr/>
          <a:lstStyle/>
          <a:p>
            <a:pPr/>
          </a:p>
        </p:txBody>
      </p:sp>
      <p:sp>
        <p:nvSpPr>
          <p:cNvPr id="639" name="Shape 63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So, what’s </a:t>
            </a:r>
            <a:r>
              <a:rPr b="1"/>
              <a:t>most significant</a:t>
            </a:r>
            <a:r>
              <a:t> here is </a:t>
            </a:r>
            <a:r>
              <a:rPr b="1"/>
              <a:t>not</a:t>
            </a:r>
            <a:r>
              <a:t> what happens </a:t>
            </a:r>
            <a:r>
              <a:rPr b="1"/>
              <a:t>within</a:t>
            </a:r>
            <a:r>
              <a:t> each stage,</a:t>
            </a:r>
          </a:p>
          <a:p>
            <a:pPr>
              <a:defRPr sz="2400">
                <a:latin typeface="Helvetica Neue"/>
                <a:ea typeface="Helvetica Neue"/>
                <a:cs typeface="Helvetica Neue"/>
                <a:sym typeface="Helvetica Neue"/>
              </a:defRPr>
            </a:pPr>
            <a:r>
              <a:t>but what happens </a:t>
            </a:r>
            <a:r>
              <a:rPr b="1"/>
              <a:t>across</a:t>
            </a:r>
            <a:r>
              <a:t> the stages.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versions we’ve looked at so far execute each stage </a:t>
            </a:r>
            <a:r>
              <a:rPr b="1"/>
              <a:t>bread-first</a:t>
            </a:r>
            <a:r>
              <a:t>.</a:t>
            </a:r>
          </a:p>
          <a:p>
            <a:pPr>
              <a:defRPr sz="2400">
                <a:latin typeface="Helvetica Neue"/>
                <a:ea typeface="Helvetica Neue"/>
                <a:cs typeface="Helvetica Neue"/>
                <a:sym typeface="Helvetica Neue"/>
              </a:defRPr>
            </a:pPr>
            <a:endParaRPr b="1"/>
          </a:p>
          <a:p>
            <a:pPr>
              <a:defRPr sz="2400">
                <a:latin typeface="Helvetica Neue"/>
                <a:ea typeface="Helvetica Neue"/>
                <a:cs typeface="Helvetica Neue"/>
                <a:sym typeface="Helvetica Neue"/>
              </a:defRPr>
            </a:pPr>
            <a:r>
              <a:t>- So they first compute every pixel in the first stage</a:t>
            </a:r>
          </a:p>
          <a:p>
            <a:pPr>
              <a:defRPr sz="2400">
                <a:latin typeface="Helvetica Neue"/>
                <a:ea typeface="Helvetica Neue"/>
                <a:cs typeface="Helvetica Neue"/>
                <a:sym typeface="Helvetica Neue"/>
              </a:defRPr>
            </a:pPr>
            <a:r>
              <a:t>- before computing anything in the second stage.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6" name="Shape 686"/>
          <p:cNvSpPr/>
          <p:nvPr>
            <p:ph type="sldImg"/>
          </p:nvPr>
        </p:nvSpPr>
        <p:spPr>
          <a:prstGeom prst="rect">
            <a:avLst/>
          </a:prstGeom>
        </p:spPr>
        <p:txBody>
          <a:bodyPr/>
          <a:lstStyle/>
          <a:p>
            <a:pPr/>
          </a:p>
        </p:txBody>
      </p:sp>
      <p:sp>
        <p:nvSpPr>
          <p:cNvPr id="687" name="Shape 687"/>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That means the first stage produces </a:t>
            </a:r>
            <a:r>
              <a:rPr b="1"/>
              <a:t>lots of intermediate data</a:t>
            </a:r>
            <a:r>
              <a:t>,</a:t>
            </a:r>
          </a:p>
          <a:p>
            <a:pPr>
              <a:defRPr sz="2400">
                <a:latin typeface="Helvetica Neue"/>
                <a:ea typeface="Helvetica Neue"/>
                <a:cs typeface="Helvetica Neue"/>
                <a:sym typeface="Helvetica Neue"/>
              </a:defRPr>
            </a:pPr>
            <a:r>
              <a:t>before it ever gets </a:t>
            </a:r>
            <a:r>
              <a:rPr b="1"/>
              <a:t>used</a:t>
            </a:r>
            <a:r>
              <a:t> in the second stage.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As a result,</a:t>
            </a:r>
          </a:p>
          <a:p>
            <a:pPr>
              <a:defRPr sz="2400">
                <a:latin typeface="Helvetica Neue"/>
                <a:ea typeface="Helvetica Neue"/>
                <a:cs typeface="Helvetica Neue"/>
                <a:sym typeface="Helvetica Neue"/>
              </a:defRPr>
            </a:pPr>
            <a:r>
              <a:t>- it has to be sent </a:t>
            </a:r>
            <a:r>
              <a:rPr b="1"/>
              <a:t>far away,</a:t>
            </a:r>
            <a:r>
              <a:t> and written to memory…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before computing the next stage, which has to slowly read it back in.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1" name="Shape 721"/>
          <p:cNvSpPr/>
          <p:nvPr>
            <p:ph type="sldImg"/>
          </p:nvPr>
        </p:nvSpPr>
        <p:spPr>
          <a:prstGeom prst="rect">
            <a:avLst/>
          </a:prstGeom>
        </p:spPr>
        <p:txBody>
          <a:bodyPr/>
          <a:lstStyle/>
          <a:p>
            <a:pPr/>
          </a:p>
        </p:txBody>
      </p:sp>
      <p:sp>
        <p:nvSpPr>
          <p:cNvPr id="722" name="Shape 72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is because the </a:t>
            </a:r>
            <a:r>
              <a:rPr b="1"/>
              <a:t>way</a:t>
            </a:r>
            <a:r>
              <a:t> we’ve</a:t>
            </a:r>
            <a:r>
              <a:rPr b="1"/>
              <a:t> organized</a:t>
            </a:r>
            <a:r>
              <a:t> the</a:t>
            </a:r>
            <a:r>
              <a:rPr b="1"/>
              <a:t> computation</a:t>
            </a:r>
            <a:r>
              <a:t> has </a:t>
            </a:r>
            <a:r>
              <a:rPr b="1"/>
              <a:t>poor locality</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a:t>
            </a:r>
          </a:p>
          <a:p>
            <a:pPr>
              <a:defRPr sz="2400">
                <a:latin typeface="Helvetica Neue"/>
                <a:ea typeface="Helvetica Neue"/>
                <a:cs typeface="Helvetica Neue"/>
                <a:sym typeface="Helvetica Neue"/>
              </a:defRPr>
            </a:pPr>
            <a:r>
              <a:t>- once we </a:t>
            </a:r>
            <a:r>
              <a:rPr b="1"/>
              <a:t>compute</a:t>
            </a:r>
            <a:r>
              <a:t> a given value in the first stage,</a:t>
            </a:r>
          </a:p>
          <a:p>
            <a:pPr>
              <a:defRPr sz="2400">
                <a:latin typeface="Helvetica Neue"/>
                <a:ea typeface="Helvetica Neue"/>
                <a:cs typeface="Helvetica Neue"/>
                <a:sym typeface="Helvetica Neue"/>
              </a:defRPr>
            </a:pPr>
            <a:r>
              <a:t>- we have to compute </a:t>
            </a:r>
            <a:r>
              <a:rPr b="1"/>
              <a:t>lots</a:t>
            </a:r>
            <a:r>
              <a:t> of other, unrelated values</a:t>
            </a:r>
          </a:p>
          <a:p>
            <a:pPr>
              <a:defRPr sz="2400">
                <a:latin typeface="Helvetica Neue"/>
                <a:ea typeface="Helvetica Neue"/>
                <a:cs typeface="Helvetica Neue"/>
                <a:sym typeface="Helvetica Neue"/>
              </a:defRPr>
            </a:pPr>
            <a:r>
              <a:t>before we actually need to use it in the second stage.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In this view, </a:t>
            </a:r>
            <a:r>
              <a:rPr b="1"/>
              <a:t>locality</a:t>
            </a:r>
            <a:r>
              <a:t> is a function of the </a:t>
            </a:r>
            <a:r>
              <a:rPr b="1"/>
              <a:t>reuse distance</a:t>
            </a:r>
          </a:p>
          <a:p>
            <a:pPr>
              <a:defRPr sz="2400">
                <a:latin typeface="Helvetica Neue"/>
                <a:ea typeface="Helvetica Neue"/>
                <a:cs typeface="Helvetica Neue"/>
                <a:sym typeface="Helvetica Neue"/>
              </a:defRPr>
            </a:pPr>
            <a:r>
              <a:t>along this red path we take through our computation.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9" name="Shape 779"/>
          <p:cNvSpPr/>
          <p:nvPr>
            <p:ph type="sldImg"/>
          </p:nvPr>
        </p:nvSpPr>
        <p:spPr>
          <a:prstGeom prst="rect">
            <a:avLst/>
          </a:prstGeom>
        </p:spPr>
        <p:txBody>
          <a:bodyPr/>
          <a:lstStyle/>
          <a:p>
            <a:pPr/>
          </a:p>
        </p:txBody>
      </p:sp>
      <p:sp>
        <p:nvSpPr>
          <p:cNvPr id="780" name="Shape 78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We can </a:t>
            </a:r>
            <a:r>
              <a:rPr b="1"/>
              <a:t>improve</a:t>
            </a:r>
            <a:r>
              <a:t> locality by </a:t>
            </a:r>
            <a:r>
              <a:rPr b="1"/>
              <a:t>interleaving</a:t>
            </a:r>
            <a:r>
              <a:t> the stages instead.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I’m gonna give you a cartoon version, ignoring the dependencies, and we’ll take care of the details later.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organization,</a:t>
            </a:r>
          </a:p>
          <a:p>
            <a:pPr>
              <a:defRPr sz="2400">
                <a:latin typeface="Helvetica Neue"/>
                <a:ea typeface="Helvetica Neue"/>
                <a:cs typeface="Helvetica Neue"/>
                <a:sym typeface="Helvetica Neue"/>
              </a:defRPr>
            </a:pPr>
            <a:r>
              <a:t>- We first compute a </a:t>
            </a:r>
            <a:r>
              <a:rPr b="1"/>
              <a:t>small piece</a:t>
            </a:r>
            <a:r>
              <a:t> of </a:t>
            </a:r>
            <a:r>
              <a:rPr b="1"/>
              <a:t>blurx</a:t>
            </a:r>
            <a:r>
              <a:t>,</a:t>
            </a:r>
          </a:p>
          <a:p>
            <a:pPr>
              <a:defRPr sz="2400">
                <a:latin typeface="Helvetica Neue"/>
                <a:ea typeface="Helvetica Neue"/>
                <a:cs typeface="Helvetica Neue"/>
                <a:sym typeface="Helvetica Neue"/>
              </a:defRPr>
            </a:pPr>
            <a:r>
              <a:t>- and then </a:t>
            </a:r>
            <a:r>
              <a:rPr b="1"/>
              <a:t>immediately</a:t>
            </a:r>
            <a:r>
              <a:t> send the results down…</a:t>
            </a:r>
          </a:p>
          <a:p>
            <a:pPr>
              <a:defRPr sz="2400">
                <a:latin typeface="Helvetica Neue"/>
                <a:ea typeface="Helvetica Neue"/>
                <a:cs typeface="Helvetica Neue"/>
                <a:sym typeface="Helvetica Neue"/>
              </a:defRPr>
            </a:pPr>
            <a:r>
              <a:t>- to compute the corresponding piece of </a:t>
            </a:r>
            <a:r>
              <a:rPr b="1"/>
              <a:t>blury</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After we’re done, we can </a:t>
            </a:r>
            <a:r>
              <a:rPr b="1"/>
              <a:t>throw away</a:t>
            </a:r>
            <a:r>
              <a:t> the </a:t>
            </a:r>
            <a:r>
              <a:rPr b="1"/>
              <a:t>intermediate </a:t>
            </a:r>
            <a:r>
              <a:t>results,</a:t>
            </a:r>
          </a:p>
          <a:p>
            <a:pPr>
              <a:defRPr sz="2400">
                <a:latin typeface="Helvetica Neue"/>
                <a:ea typeface="Helvetica Neue"/>
                <a:cs typeface="Helvetica Neue"/>
                <a:sym typeface="Helvetica Neue"/>
              </a:defRPr>
            </a:pPr>
            <a:r>
              <a:t>and move on to the </a:t>
            </a:r>
            <a:r>
              <a:rPr b="1"/>
              <a:t>next piece</a:t>
            </a:r>
            <a:r>
              <a:t> of blurx.</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There, we repeat the same process</a:t>
            </a:r>
          </a:p>
          <a:p>
            <a:pPr>
              <a:defRPr sz="2400">
                <a:latin typeface="Helvetica Neue"/>
                <a:ea typeface="Helvetica Neue"/>
                <a:cs typeface="Helvetica Neue"/>
                <a:sym typeface="Helvetica Neue"/>
              </a:defRPr>
            </a:pPr>
            <a:r>
              <a:t>to </a:t>
            </a:r>
            <a:r>
              <a:rPr b="1"/>
              <a:t>compute </a:t>
            </a:r>
            <a:r>
              <a:t>the </a:t>
            </a:r>
            <a:r>
              <a:rPr b="1"/>
              <a:t>two stages</a:t>
            </a:r>
          </a:p>
          <a:p>
            <a:pPr>
              <a:defRPr sz="2400">
                <a:latin typeface="Helvetica Neue"/>
                <a:ea typeface="Helvetica Neue"/>
                <a:cs typeface="Helvetica Neue"/>
                <a:sym typeface="Helvetica Neue"/>
              </a:defRPr>
            </a:pPr>
            <a:r>
              <a:t>on the </a:t>
            </a:r>
            <a:r>
              <a:rPr b="1"/>
              <a:t>next</a:t>
            </a:r>
            <a:r>
              <a:t> part of the image.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1" name="Shape 831"/>
          <p:cNvSpPr/>
          <p:nvPr>
            <p:ph type="sldImg"/>
          </p:nvPr>
        </p:nvSpPr>
        <p:spPr>
          <a:prstGeom prst="rect">
            <a:avLst/>
          </a:prstGeom>
        </p:spPr>
        <p:txBody>
          <a:bodyPr/>
          <a:lstStyle/>
          <a:p>
            <a:pPr/>
          </a:p>
        </p:txBody>
      </p:sp>
      <p:sp>
        <p:nvSpPr>
          <p:cNvPr id="832" name="Shape 83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Repeating this interleaving across the whole image</a:t>
            </a:r>
          </a:p>
          <a:p>
            <a:pPr>
              <a:defRPr sz="2400">
                <a:latin typeface="Helvetica Neue"/>
                <a:ea typeface="Helvetica Neue"/>
                <a:cs typeface="Helvetica Neue"/>
                <a:sym typeface="Helvetica Neue"/>
              </a:defRPr>
            </a:pPr>
            <a:r>
              <a:t>improves producer-consumer locality.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It does this by </a:t>
            </a:r>
            <a:r>
              <a:rPr b="1"/>
              <a:t>reducing the reuse distance</a:t>
            </a:r>
            <a:r>
              <a:t> between where values are </a:t>
            </a:r>
            <a:r>
              <a:rPr b="1"/>
              <a:t>produced</a:t>
            </a:r>
            <a:r>
              <a:t> in the first stage,</a:t>
            </a:r>
          </a:p>
          <a:p>
            <a:pPr>
              <a:defRPr sz="2400">
                <a:latin typeface="Helvetica Neue"/>
                <a:ea typeface="Helvetica Neue"/>
                <a:cs typeface="Helvetica Neue"/>
                <a:sym typeface="Helvetica Neue"/>
              </a:defRPr>
            </a:pPr>
            <a:r>
              <a:t>to when they’re </a:t>
            </a:r>
            <a:r>
              <a:rPr b="1"/>
              <a:t>consumed</a:t>
            </a:r>
            <a:r>
              <a:t> in the second stage.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practice, this means they can be kept nearby,</a:t>
            </a:r>
          </a:p>
          <a:p>
            <a:pPr>
              <a:defRPr sz="2400">
                <a:latin typeface="Helvetica Neue"/>
                <a:ea typeface="Helvetica Neue"/>
                <a:cs typeface="Helvetica Neue"/>
                <a:sym typeface="Helvetica Neue"/>
              </a:defRPr>
            </a:pPr>
            <a:r>
              <a:t>like in </a:t>
            </a:r>
            <a:r>
              <a:rPr b="1"/>
              <a:t>registers</a:t>
            </a:r>
            <a:r>
              <a:t> or a </a:t>
            </a:r>
            <a:r>
              <a:rPr b="1"/>
              <a:t>cache</a:t>
            </a:r>
            <a:r>
              <a:t>,</a:t>
            </a:r>
          </a:p>
          <a:p>
            <a:pPr>
              <a:defRPr sz="2400">
                <a:latin typeface="Helvetica Neue"/>
                <a:ea typeface="Helvetica Neue"/>
                <a:cs typeface="Helvetica Neue"/>
                <a:sym typeface="Helvetica Neue"/>
              </a:defRPr>
            </a:pPr>
            <a:r>
              <a:t>rather than having to move long distances</a:t>
            </a:r>
          </a:p>
          <a:p>
            <a:pPr>
              <a:defRPr sz="2400">
                <a:latin typeface="Helvetica Neue"/>
                <a:ea typeface="Helvetica Neue"/>
                <a:cs typeface="Helvetica Neue"/>
                <a:sym typeface="Helvetica Neue"/>
              </a:defRPr>
            </a:pPr>
            <a:r>
              <a:t>to and from </a:t>
            </a:r>
            <a:r>
              <a:rPr b="1"/>
              <a:t>main memory</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This </a:t>
            </a:r>
            <a:r>
              <a:rPr b="1"/>
              <a:t>reorganization</a:t>
            </a:r>
            <a:r>
              <a:t> of the computation is often called </a:t>
            </a:r>
            <a:r>
              <a:rPr b="1"/>
              <a:t>fusion</a:t>
            </a:r>
            <a:r>
              <a:t>,</a:t>
            </a:r>
          </a:p>
          <a:p>
            <a:pPr>
              <a:defRPr sz="2400">
                <a:latin typeface="Helvetica Neue"/>
                <a:ea typeface="Helvetica Neue"/>
                <a:cs typeface="Helvetica Neue"/>
                <a:sym typeface="Helvetica Neue"/>
              </a:defRPr>
            </a:pPr>
            <a:r>
              <a:t>because we’ve </a:t>
            </a:r>
            <a:r>
              <a:rPr b="1"/>
              <a:t>merged</a:t>
            </a:r>
            <a:r>
              <a:t> the computation of the two stages.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In practice, it makes optimization a </a:t>
            </a:r>
            <a:r>
              <a:rPr b="1"/>
              <a:t>global problem</a:t>
            </a:r>
            <a:r>
              <a:t> of carefully </a:t>
            </a:r>
            <a:r>
              <a:rPr b="1"/>
              <a:t>interleaving</a:t>
            </a:r>
            <a:r>
              <a:t> the computation and storage of the </a:t>
            </a:r>
            <a:r>
              <a:rPr b="1"/>
              <a:t>entire pipeline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 I want to emphasize:</a:t>
            </a:r>
          </a:p>
          <a:p>
            <a:pPr>
              <a:defRPr i="1" sz="2400">
                <a:latin typeface="Helvetica Neue"/>
                <a:ea typeface="Helvetica Neue"/>
                <a:cs typeface="Helvetica Neue"/>
                <a:sym typeface="Helvetica Neue"/>
              </a:defRPr>
            </a:pPr>
            <a:r>
              <a:t>You can </a:t>
            </a:r>
            <a:r>
              <a:rPr b="1"/>
              <a:t>not</a:t>
            </a:r>
            <a:r>
              <a:t> address locality by just </a:t>
            </a:r>
            <a:r>
              <a:rPr b="1"/>
              <a:t>locally</a:t>
            </a:r>
            <a:r>
              <a:t> </a:t>
            </a:r>
            <a:r>
              <a:rPr b="1"/>
              <a:t>tweaking</a:t>
            </a:r>
            <a:r>
              <a:t> operations in your </a:t>
            </a:r>
            <a:r>
              <a:rPr b="1"/>
              <a:t>inner loops</a:t>
            </a:r>
            <a:r>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3" name="Shape 883"/>
          <p:cNvSpPr/>
          <p:nvPr>
            <p:ph type="sldImg"/>
          </p:nvPr>
        </p:nvSpPr>
        <p:spPr>
          <a:prstGeom prst="rect">
            <a:avLst/>
          </a:prstGeom>
        </p:spPr>
        <p:txBody>
          <a:bodyPr/>
          <a:lstStyle/>
          <a:p>
            <a:pPr/>
          </a:p>
        </p:txBody>
      </p:sp>
      <p:sp>
        <p:nvSpPr>
          <p:cNvPr id="884" name="Shape 884"/>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Repeating this interleaving across the whole image</a:t>
            </a:r>
          </a:p>
          <a:p>
            <a:pPr>
              <a:defRPr sz="2400">
                <a:latin typeface="Helvetica Neue"/>
                <a:ea typeface="Helvetica Neue"/>
                <a:cs typeface="Helvetica Neue"/>
                <a:sym typeface="Helvetica Neue"/>
              </a:defRPr>
            </a:pPr>
            <a:r>
              <a:t>improves producer-consumer locality.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It does this by </a:t>
            </a:r>
            <a:r>
              <a:rPr b="1"/>
              <a:t>reducing the reuse distance</a:t>
            </a:r>
            <a:r>
              <a:t> between where values are </a:t>
            </a:r>
            <a:r>
              <a:rPr b="1"/>
              <a:t>produced</a:t>
            </a:r>
            <a:r>
              <a:t> in the first stage,</a:t>
            </a:r>
          </a:p>
          <a:p>
            <a:pPr>
              <a:defRPr sz="2400">
                <a:latin typeface="Helvetica Neue"/>
                <a:ea typeface="Helvetica Neue"/>
                <a:cs typeface="Helvetica Neue"/>
                <a:sym typeface="Helvetica Neue"/>
              </a:defRPr>
            </a:pPr>
            <a:r>
              <a:t>to when they’re </a:t>
            </a:r>
            <a:r>
              <a:rPr b="1"/>
              <a:t>consumed</a:t>
            </a:r>
            <a:r>
              <a:t> in the second stage.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practice, this means they can be kept nearby,</a:t>
            </a:r>
          </a:p>
          <a:p>
            <a:pPr>
              <a:defRPr sz="2400">
                <a:latin typeface="Helvetica Neue"/>
                <a:ea typeface="Helvetica Neue"/>
                <a:cs typeface="Helvetica Neue"/>
                <a:sym typeface="Helvetica Neue"/>
              </a:defRPr>
            </a:pPr>
            <a:r>
              <a:t>like in </a:t>
            </a:r>
            <a:r>
              <a:rPr b="1"/>
              <a:t>registers</a:t>
            </a:r>
            <a:r>
              <a:t> or a </a:t>
            </a:r>
            <a:r>
              <a:rPr b="1"/>
              <a:t>cache</a:t>
            </a:r>
            <a:r>
              <a:t>,</a:t>
            </a:r>
          </a:p>
          <a:p>
            <a:pPr>
              <a:defRPr sz="2400">
                <a:latin typeface="Helvetica Neue"/>
                <a:ea typeface="Helvetica Neue"/>
                <a:cs typeface="Helvetica Neue"/>
                <a:sym typeface="Helvetica Neue"/>
              </a:defRPr>
            </a:pPr>
            <a:r>
              <a:t>rather than having to move long distances</a:t>
            </a:r>
          </a:p>
          <a:p>
            <a:pPr>
              <a:defRPr sz="2400">
                <a:latin typeface="Helvetica Neue"/>
                <a:ea typeface="Helvetica Neue"/>
                <a:cs typeface="Helvetica Neue"/>
                <a:sym typeface="Helvetica Neue"/>
              </a:defRPr>
            </a:pPr>
            <a:r>
              <a:t>to and from </a:t>
            </a:r>
            <a:r>
              <a:rPr b="1"/>
              <a:t>main memory</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This </a:t>
            </a:r>
            <a:r>
              <a:rPr b="1"/>
              <a:t>reorganization</a:t>
            </a:r>
            <a:r>
              <a:t> of the computation is often called </a:t>
            </a:r>
            <a:r>
              <a:rPr b="1"/>
              <a:t>fusion</a:t>
            </a:r>
            <a:r>
              <a:t>,</a:t>
            </a:r>
          </a:p>
          <a:p>
            <a:pPr>
              <a:defRPr sz="2400">
                <a:latin typeface="Helvetica Neue"/>
                <a:ea typeface="Helvetica Neue"/>
                <a:cs typeface="Helvetica Neue"/>
                <a:sym typeface="Helvetica Neue"/>
              </a:defRPr>
            </a:pPr>
            <a:r>
              <a:t>because we’ve </a:t>
            </a:r>
            <a:r>
              <a:rPr b="1"/>
              <a:t>merged</a:t>
            </a:r>
            <a:r>
              <a:t> the computation of the two stages.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In practice, it makes optimization a </a:t>
            </a:r>
            <a:r>
              <a:rPr b="1"/>
              <a:t>global problem</a:t>
            </a:r>
            <a:r>
              <a:t> of carefully </a:t>
            </a:r>
            <a:r>
              <a:rPr b="1"/>
              <a:t>interleaving</a:t>
            </a:r>
            <a:r>
              <a:t> the computation and storage of the </a:t>
            </a:r>
            <a:r>
              <a:rPr b="1"/>
              <a:t>entire pipeline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 I want to emphasize:</a:t>
            </a:r>
          </a:p>
          <a:p>
            <a:pPr>
              <a:defRPr i="1" sz="2400">
                <a:latin typeface="Helvetica Neue"/>
                <a:ea typeface="Helvetica Neue"/>
                <a:cs typeface="Helvetica Neue"/>
                <a:sym typeface="Helvetica Neue"/>
              </a:defRPr>
            </a:pPr>
            <a:r>
              <a:t>You can </a:t>
            </a:r>
            <a:r>
              <a:rPr b="1"/>
              <a:t>not</a:t>
            </a:r>
            <a:r>
              <a:t> address locality by just </a:t>
            </a:r>
            <a:r>
              <a:rPr b="1"/>
              <a:t>locally</a:t>
            </a:r>
            <a:r>
              <a:t> </a:t>
            </a:r>
            <a:r>
              <a:rPr b="1"/>
              <a:t>tweaking</a:t>
            </a:r>
            <a:r>
              <a:t> operations in your </a:t>
            </a:r>
            <a:r>
              <a:rPr b="1"/>
              <a:t>inner loops</a:t>
            </a:r>
            <a:r>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5" name="Shape 915"/>
          <p:cNvSpPr/>
          <p:nvPr>
            <p:ph type="sldImg"/>
          </p:nvPr>
        </p:nvSpPr>
        <p:spPr>
          <a:prstGeom prst="rect">
            <a:avLst/>
          </a:prstGeom>
        </p:spPr>
        <p:txBody>
          <a:bodyPr/>
          <a:lstStyle/>
          <a:p>
            <a:pPr/>
          </a:p>
        </p:txBody>
      </p:sp>
      <p:sp>
        <p:nvSpPr>
          <p:cNvPr id="916" name="Shape 91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Now, fusion is something the compiler community has done for decades,</a:t>
            </a:r>
          </a:p>
          <a:p>
            <a:pPr>
              <a:defRPr sz="2400">
                <a:latin typeface="Helvetica Neue"/>
                <a:ea typeface="Helvetica Neue"/>
                <a:cs typeface="Helvetica Neue"/>
                <a:sym typeface="Helvetica Neue"/>
              </a:defRPr>
            </a:pPr>
            <a:r>
              <a:t>but I’ll show in a second how this type of pipeline is actually more complex than most what people traditionally do.</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To understand exactly </a:t>
            </a:r>
            <a:r>
              <a:rPr b="1"/>
              <a:t>how</a:t>
            </a:r>
            <a:r>
              <a:t> we can fuse a given computation,</a:t>
            </a:r>
          </a:p>
          <a:p>
            <a:pPr>
              <a:defRPr sz="2400">
                <a:latin typeface="Helvetica Neue"/>
                <a:ea typeface="Helvetica Neue"/>
                <a:cs typeface="Helvetica Neue"/>
                <a:sym typeface="Helvetica Neue"/>
              </a:defRPr>
            </a:pPr>
            <a:r>
              <a:t>we have to look at the </a:t>
            </a:r>
            <a:r>
              <a:rPr b="1"/>
              <a:t>dependencies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These are the details I was ignoring in the cartoon version.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dependencies are a </a:t>
            </a:r>
            <a:r>
              <a:rPr b="1"/>
              <a:t>fundamental characteristic</a:t>
            </a:r>
            <a:r>
              <a:t> of the </a:t>
            </a:r>
            <a:r>
              <a:rPr b="1"/>
              <a:t>algorithm</a:t>
            </a:r>
            <a:r>
              <a:t> we’ve defined.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case,</a:t>
            </a:r>
          </a:p>
          <a:p>
            <a:pPr>
              <a:defRPr sz="2400">
                <a:latin typeface="Helvetica Neue"/>
                <a:ea typeface="Helvetica Neue"/>
                <a:cs typeface="Helvetica Neue"/>
                <a:sym typeface="Helvetica Neue"/>
              </a:defRPr>
            </a:pPr>
            <a:r>
              <a:t>- Looking at one pixel in </a:t>
            </a:r>
            <a:r>
              <a:rPr b="1"/>
              <a:t>blury</a:t>
            </a:r>
            <a:r>
              <a:t>,</a:t>
            </a:r>
          </a:p>
          <a:p>
            <a:pPr>
              <a:defRPr sz="2400">
                <a:latin typeface="Helvetica Neue"/>
                <a:ea typeface="Helvetica Neue"/>
                <a:cs typeface="Helvetica Neue"/>
                <a:sym typeface="Helvetica Neue"/>
              </a:defRPr>
            </a:pPr>
            <a:r>
              <a:t>- it depends on </a:t>
            </a:r>
            <a:r>
              <a:rPr b="1"/>
              <a:t>three</a:t>
            </a:r>
            <a:r>
              <a:t> neighboring pixels in </a:t>
            </a:r>
            <a:r>
              <a:rPr b="1"/>
              <a:t>blurx</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It’s </a:t>
            </a:r>
            <a:r>
              <a:rPr b="1"/>
              <a:t>neighbor</a:t>
            </a:r>
            <a:r>
              <a:t> depends on an </a:t>
            </a:r>
            <a:r>
              <a:rPr b="1"/>
              <a:t>overlapping set</a:t>
            </a:r>
            <a:r>
              <a:t> of pixels.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1" name="Shape 961"/>
          <p:cNvSpPr/>
          <p:nvPr>
            <p:ph type="sldImg"/>
          </p:nvPr>
        </p:nvSpPr>
        <p:spPr>
          <a:prstGeom prst="rect">
            <a:avLst/>
          </a:prstGeom>
        </p:spPr>
        <p:txBody>
          <a:bodyPr/>
          <a:lstStyle/>
          <a:p>
            <a:pPr/>
          </a:p>
        </p:txBody>
      </p:sp>
      <p:sp>
        <p:nvSpPr>
          <p:cNvPr id="962" name="Shape 96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means that,</a:t>
            </a:r>
          </a:p>
          <a:p>
            <a:pPr>
              <a:defRPr sz="2400">
                <a:latin typeface="Helvetica Neue"/>
                <a:ea typeface="Helvetica Neue"/>
                <a:cs typeface="Helvetica Neue"/>
                <a:sym typeface="Helvetica Neue"/>
              </a:defRPr>
            </a:pPr>
            <a:r>
              <a:t>- the </a:t>
            </a:r>
            <a:r>
              <a:rPr b="1"/>
              <a:t>pieces</a:t>
            </a:r>
            <a:r>
              <a:t>, or </a:t>
            </a:r>
            <a:r>
              <a:rPr b="1"/>
              <a:t>tiles</a:t>
            </a:r>
            <a:r>
              <a:t>, that we interleaved during </a:t>
            </a:r>
            <a:r>
              <a:rPr b="1"/>
              <a:t>fusion</a:t>
            </a:r>
            <a:r>
              <a:t>,</a:t>
            </a:r>
          </a:p>
          <a:p>
            <a:pPr>
              <a:defRPr sz="2400">
                <a:latin typeface="Helvetica Neue"/>
                <a:ea typeface="Helvetica Neue"/>
                <a:cs typeface="Helvetica Neue"/>
                <a:sym typeface="Helvetica Neue"/>
              </a:defRPr>
            </a:pPr>
            <a:r>
              <a:t>- actually depend on </a:t>
            </a:r>
            <a:r>
              <a:rPr b="1"/>
              <a:t>overlapping</a:t>
            </a:r>
            <a:r>
              <a:t> tiles further up the pipeline.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usually want want to </a:t>
            </a:r>
            <a:r>
              <a:rPr b="1"/>
              <a:t>decouple</a:t>
            </a:r>
            <a:r>
              <a:t> the execution of the tiles—both to </a:t>
            </a:r>
            <a:r>
              <a:rPr b="1"/>
              <a:t>minimize</a:t>
            </a:r>
            <a:r>
              <a:t> the </a:t>
            </a:r>
            <a:r>
              <a:rPr b="1"/>
              <a:t>reuse distance</a:t>
            </a:r>
            <a:r>
              <a:t> across tiles,</a:t>
            </a:r>
          </a:p>
          <a:p>
            <a:pPr>
              <a:defRPr b="1" sz="2400">
                <a:latin typeface="Helvetica Neue"/>
                <a:ea typeface="Helvetica Neue"/>
                <a:cs typeface="Helvetica Neue"/>
                <a:sym typeface="Helvetica Neue"/>
              </a:defRPr>
            </a:pPr>
            <a:r>
              <a:rPr b="0"/>
              <a:t>and to </a:t>
            </a:r>
            <a:r>
              <a:t>execute</a:t>
            </a:r>
            <a:r>
              <a:rPr b="0"/>
              <a:t> them </a:t>
            </a:r>
            <a:r>
              <a:t>in parallel</a:t>
            </a:r>
            <a:r>
              <a:rPr b="0"/>
              <a:t>.</a:t>
            </a: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r>
              <a:rPr b="0"/>
              <a:t>- To do this, we need to </a:t>
            </a:r>
            <a:r>
              <a:t>break the dependencies</a:t>
            </a:r>
            <a:r>
              <a:rPr b="0"/>
              <a:t> between them.</a:t>
            </a: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r>
              <a:rPr b="0"/>
              <a:t>But splitting them up means,</a:t>
            </a:r>
            <a:endParaRPr b="0"/>
          </a:p>
          <a:p>
            <a:pPr>
              <a:defRPr b="1" sz="2400">
                <a:latin typeface="Helvetica Neue"/>
                <a:ea typeface="Helvetica Neue"/>
                <a:cs typeface="Helvetica Neue"/>
                <a:sym typeface="Helvetica Neue"/>
              </a:defRPr>
            </a:pPr>
            <a:r>
              <a:rPr b="0"/>
              <a:t>- we need to </a:t>
            </a:r>
            <a:r>
              <a:t>duplicate</a:t>
            </a:r>
            <a:r>
              <a:rPr b="0"/>
              <a:t> the shared computations along the boundary,</a:t>
            </a:r>
            <a:endParaRPr b="0"/>
          </a:p>
          <a:p>
            <a:pPr>
              <a:defRPr b="1" sz="2400">
                <a:latin typeface="Helvetica Neue"/>
                <a:ea typeface="Helvetica Neue"/>
                <a:cs typeface="Helvetica Neue"/>
                <a:sym typeface="Helvetica Neue"/>
              </a:defRPr>
            </a:pPr>
            <a:r>
              <a:rPr b="0"/>
              <a:t>introducing </a:t>
            </a:r>
            <a:r>
              <a:t>redundant work</a:t>
            </a:r>
            <a:r>
              <a:rPr b="0"/>
              <a:t>.</a:t>
            </a: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r>
              <a:rPr b="0"/>
              <a:t>This is a key tradeoff experts make when hand-optimizing this sort of pipeline,</a:t>
            </a:r>
            <a:endParaRPr b="0"/>
          </a:p>
          <a:p>
            <a:pPr>
              <a:defRPr b="1" sz="2400">
                <a:latin typeface="Helvetica Neue"/>
                <a:ea typeface="Helvetica Neue"/>
                <a:cs typeface="Helvetica Neue"/>
                <a:sym typeface="Helvetica Neue"/>
              </a:defRPr>
            </a:pPr>
            <a:r>
              <a:rPr b="0"/>
              <a:t>but it’s not something most compilers can consider.</a:t>
            </a: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r>
              <a:rPr b="0"/>
              <a:t>---[cut]---</a:t>
            </a:r>
            <a:endParaRPr b="0"/>
          </a:p>
          <a:p>
            <a:pPr>
              <a:defRPr b="1" sz="2400">
                <a:latin typeface="Helvetica Neue"/>
                <a:ea typeface="Helvetica Neue"/>
                <a:cs typeface="Helvetica Neue"/>
                <a:sym typeface="Helvetica Neue"/>
              </a:defRPr>
            </a:pPr>
            <a:r>
              <a:rPr b="0"/>
              <a:t>For this domain, it’s extremely important, and it’s a key part of our design.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7" name="Shape 1007"/>
          <p:cNvSpPr/>
          <p:nvPr>
            <p:ph type="sldImg"/>
          </p:nvPr>
        </p:nvSpPr>
        <p:spPr>
          <a:prstGeom prst="rect">
            <a:avLst/>
          </a:prstGeom>
        </p:spPr>
        <p:txBody>
          <a:bodyPr/>
          <a:lstStyle/>
          <a:p>
            <a:pPr/>
          </a:p>
        </p:txBody>
      </p:sp>
      <p:sp>
        <p:nvSpPr>
          <p:cNvPr id="1008" name="Shape 100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means that,</a:t>
            </a:r>
          </a:p>
          <a:p>
            <a:pPr>
              <a:defRPr sz="2400">
                <a:latin typeface="Helvetica Neue"/>
                <a:ea typeface="Helvetica Neue"/>
                <a:cs typeface="Helvetica Neue"/>
                <a:sym typeface="Helvetica Neue"/>
              </a:defRPr>
            </a:pPr>
            <a:r>
              <a:t>- the </a:t>
            </a:r>
            <a:r>
              <a:rPr b="1"/>
              <a:t>pieces</a:t>
            </a:r>
            <a:r>
              <a:t>, or </a:t>
            </a:r>
            <a:r>
              <a:rPr b="1"/>
              <a:t>tiles</a:t>
            </a:r>
            <a:r>
              <a:t>, that we interleaved during </a:t>
            </a:r>
            <a:r>
              <a:rPr b="1"/>
              <a:t>fusion</a:t>
            </a:r>
            <a:r>
              <a:t>,</a:t>
            </a:r>
          </a:p>
          <a:p>
            <a:pPr>
              <a:defRPr sz="2400">
                <a:latin typeface="Helvetica Neue"/>
                <a:ea typeface="Helvetica Neue"/>
                <a:cs typeface="Helvetica Neue"/>
                <a:sym typeface="Helvetica Neue"/>
              </a:defRPr>
            </a:pPr>
            <a:r>
              <a:t>- actually depend on </a:t>
            </a:r>
            <a:r>
              <a:rPr b="1"/>
              <a:t>overlapping</a:t>
            </a:r>
            <a:r>
              <a:t> tiles further up the pipeline.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usually want want to </a:t>
            </a:r>
            <a:r>
              <a:rPr b="1"/>
              <a:t>decouple</a:t>
            </a:r>
            <a:r>
              <a:t> the execution of the tiles—both to </a:t>
            </a:r>
            <a:r>
              <a:rPr b="1"/>
              <a:t>minimize</a:t>
            </a:r>
            <a:r>
              <a:t> the </a:t>
            </a:r>
            <a:r>
              <a:rPr b="1"/>
              <a:t>reuse distance</a:t>
            </a:r>
            <a:r>
              <a:t> across tiles,</a:t>
            </a:r>
          </a:p>
          <a:p>
            <a:pPr>
              <a:defRPr b="1" sz="2400">
                <a:latin typeface="Helvetica Neue"/>
                <a:ea typeface="Helvetica Neue"/>
                <a:cs typeface="Helvetica Neue"/>
                <a:sym typeface="Helvetica Neue"/>
              </a:defRPr>
            </a:pPr>
            <a:r>
              <a:rPr b="0"/>
              <a:t>and to </a:t>
            </a:r>
            <a:r>
              <a:t>execute</a:t>
            </a:r>
            <a:r>
              <a:rPr b="0"/>
              <a:t> them </a:t>
            </a:r>
            <a:r>
              <a:t>in parallel</a:t>
            </a:r>
            <a:r>
              <a:rPr b="0"/>
              <a:t>.</a:t>
            </a: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r>
              <a:rPr b="0"/>
              <a:t>- To do this, we need to </a:t>
            </a:r>
            <a:r>
              <a:t>break the dependencies</a:t>
            </a:r>
            <a:r>
              <a:rPr b="0"/>
              <a:t> between them.</a:t>
            </a: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r>
              <a:rPr b="0"/>
              <a:t>But splitting them up means,</a:t>
            </a:r>
            <a:endParaRPr b="0"/>
          </a:p>
          <a:p>
            <a:pPr>
              <a:defRPr b="1" sz="2400">
                <a:latin typeface="Helvetica Neue"/>
                <a:ea typeface="Helvetica Neue"/>
                <a:cs typeface="Helvetica Neue"/>
                <a:sym typeface="Helvetica Neue"/>
              </a:defRPr>
            </a:pPr>
            <a:r>
              <a:rPr b="0"/>
              <a:t>- we need to </a:t>
            </a:r>
            <a:r>
              <a:t>duplicate</a:t>
            </a:r>
            <a:r>
              <a:rPr b="0"/>
              <a:t> the shared computations along the boundary,</a:t>
            </a:r>
            <a:endParaRPr b="0"/>
          </a:p>
          <a:p>
            <a:pPr>
              <a:defRPr b="1" sz="2400">
                <a:latin typeface="Helvetica Neue"/>
                <a:ea typeface="Helvetica Neue"/>
                <a:cs typeface="Helvetica Neue"/>
                <a:sym typeface="Helvetica Neue"/>
              </a:defRPr>
            </a:pPr>
            <a:r>
              <a:rPr b="0"/>
              <a:t>introducing </a:t>
            </a:r>
            <a:r>
              <a:t>redundant work</a:t>
            </a:r>
            <a:r>
              <a:rPr b="0"/>
              <a:t>.</a:t>
            </a: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r>
              <a:rPr b="0"/>
              <a:t>This is a key tradeoff experts make when hand-optimizing this sort of pipeline,</a:t>
            </a:r>
            <a:endParaRPr b="0"/>
          </a:p>
          <a:p>
            <a:pPr>
              <a:defRPr b="1" sz="2400">
                <a:latin typeface="Helvetica Neue"/>
                <a:ea typeface="Helvetica Neue"/>
                <a:cs typeface="Helvetica Neue"/>
                <a:sym typeface="Helvetica Neue"/>
              </a:defRPr>
            </a:pPr>
            <a:r>
              <a:rPr b="0"/>
              <a:t>but it’s not something most compilers can consider.</a:t>
            </a: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endParaRPr b="0"/>
          </a:p>
          <a:p>
            <a:pPr>
              <a:defRPr b="1" sz="2400">
                <a:latin typeface="Helvetica Neue"/>
                <a:ea typeface="Helvetica Neue"/>
                <a:cs typeface="Helvetica Neue"/>
                <a:sym typeface="Helvetica Neue"/>
              </a:defRPr>
            </a:pPr>
            <a:r>
              <a:rPr b="0"/>
              <a:t>---[cut]---</a:t>
            </a:r>
            <a:endParaRPr b="0"/>
          </a:p>
          <a:p>
            <a:pPr>
              <a:defRPr b="1" sz="2400">
                <a:latin typeface="Helvetica Neue"/>
                <a:ea typeface="Helvetica Neue"/>
                <a:cs typeface="Helvetica Neue"/>
                <a:sym typeface="Helvetica Neue"/>
              </a:defRPr>
            </a:pPr>
            <a:r>
              <a:rPr b="0"/>
              <a:t>For this domain, it’s extremely important, and it’s a key part of our design.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5" name="Shape 1095"/>
          <p:cNvSpPr/>
          <p:nvPr>
            <p:ph type="sldImg"/>
          </p:nvPr>
        </p:nvSpPr>
        <p:spPr>
          <a:prstGeom prst="rect">
            <a:avLst/>
          </a:prstGeom>
        </p:spPr>
        <p:txBody>
          <a:bodyPr/>
          <a:lstStyle/>
          <a:p>
            <a:pPr/>
          </a:p>
        </p:txBody>
      </p:sp>
      <p:sp>
        <p:nvSpPr>
          <p:cNvPr id="1096" name="Shape 109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By removing the dependency,</a:t>
            </a:r>
          </a:p>
          <a:p>
            <a:pPr>
              <a:defRPr sz="2400">
                <a:latin typeface="Helvetica Neue"/>
                <a:ea typeface="Helvetica Neue"/>
                <a:cs typeface="Helvetica Neue"/>
                <a:sym typeface="Helvetica Neue"/>
              </a:defRPr>
            </a:pPr>
            <a:r>
              <a:t>we can execute in parallel both </a:t>
            </a:r>
            <a:r>
              <a:rPr b="1"/>
              <a:t>within</a:t>
            </a:r>
            <a:r>
              <a:t> each tile of each stage,</a:t>
            </a:r>
          </a:p>
          <a:p>
            <a:pPr>
              <a:defRPr sz="2400">
                <a:latin typeface="Helvetica Neue"/>
                <a:ea typeface="Helvetica Neue"/>
                <a:cs typeface="Helvetica Neue"/>
                <a:sym typeface="Helvetica Neue"/>
              </a:defRPr>
            </a:pPr>
            <a:r>
              <a:t>and </a:t>
            </a:r>
            <a:r>
              <a:rPr b="1"/>
              <a:t>across </a:t>
            </a:r>
            <a:r>
              <a:t>tiles.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Now, we can </a:t>
            </a:r>
            <a:r>
              <a:rPr b="1"/>
              <a:t>independently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compute a tile of the first stage,</a:t>
            </a:r>
          </a:p>
          <a:p>
            <a:pPr>
              <a:defRPr sz="2400">
                <a:latin typeface="Helvetica Neue"/>
                <a:ea typeface="Helvetica Neue"/>
                <a:cs typeface="Helvetica Neue"/>
                <a:sym typeface="Helvetica Neue"/>
              </a:defRPr>
            </a:pPr>
            <a:r>
              <a:t>- send it down,</a:t>
            </a:r>
          </a:p>
          <a:p>
            <a:pPr>
              <a:defRPr sz="2400">
                <a:latin typeface="Helvetica Neue"/>
                <a:ea typeface="Helvetica Neue"/>
                <a:cs typeface="Helvetica Neue"/>
                <a:sym typeface="Helvetica Neue"/>
              </a:defRPr>
            </a:pPr>
            <a:r>
              <a:t>- and immediately compute a tile of the second stage.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Then each of these </a:t>
            </a:r>
            <a:r>
              <a:rPr b="1"/>
              <a:t>independent computations</a:t>
            </a:r>
          </a:p>
          <a:p>
            <a:pPr>
              <a:defRPr sz="2400">
                <a:latin typeface="Helvetica Neue"/>
                <a:ea typeface="Helvetica Neue"/>
                <a:cs typeface="Helvetica Neue"/>
                <a:sym typeface="Helvetica Neue"/>
              </a:defRPr>
            </a:pPr>
            <a:r>
              <a:t>- can </a:t>
            </a:r>
            <a:r>
              <a:rPr b="1"/>
              <a:t>throw out</a:t>
            </a:r>
            <a:r>
              <a:t> its intermediate data,</a:t>
            </a:r>
          </a:p>
          <a:p>
            <a:pPr>
              <a:defRPr sz="2400">
                <a:latin typeface="Helvetica Neue"/>
                <a:ea typeface="Helvetica Neue"/>
                <a:cs typeface="Helvetica Neue"/>
                <a:sym typeface="Helvetica Neue"/>
              </a:defRPr>
            </a:pPr>
            <a:r>
              <a:t>before moving on to the </a:t>
            </a:r>
            <a:r>
              <a:rPr b="1"/>
              <a:t>next tile </a:t>
            </a:r>
            <a:r>
              <a:t>it needs to process.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So we not only have parallelism,</a:t>
            </a:r>
          </a:p>
          <a:p>
            <a:pPr>
              <a:defRPr sz="2400">
                <a:latin typeface="Helvetica Neue"/>
                <a:ea typeface="Helvetica Neue"/>
                <a:cs typeface="Helvetica Neue"/>
                <a:sym typeface="Helvetica Neue"/>
              </a:defRPr>
            </a:pPr>
            <a:r>
              <a:t>We also get good </a:t>
            </a:r>
            <a:r>
              <a:rPr b="1"/>
              <a:t>locality</a:t>
            </a:r>
            <a:endParaRPr b="1"/>
          </a:p>
          <a:p>
            <a:pPr>
              <a:defRPr sz="2400">
                <a:latin typeface="Helvetica Neue"/>
                <a:ea typeface="Helvetica Neue"/>
                <a:cs typeface="Helvetica Neue"/>
                <a:sym typeface="Helvetica Neue"/>
              </a:defRPr>
            </a:pPr>
            <a:r>
              <a:t>from the </a:t>
            </a:r>
            <a:r>
              <a:rPr b="1"/>
              <a:t>short</a:t>
            </a:r>
            <a:r>
              <a:t>, </a:t>
            </a:r>
            <a:r>
              <a:rPr b="1"/>
              <a:t>fixed</a:t>
            </a:r>
            <a:r>
              <a:t> </a:t>
            </a:r>
            <a:r>
              <a:rPr b="1"/>
              <a:t>reuse distance</a:t>
            </a:r>
            <a:r>
              <a:t> in each of these computations.</a:t>
            </a:r>
          </a:p>
          <a:p>
            <a:pPr>
              <a:defRPr b="1" sz="2400">
                <a:latin typeface="Helvetica Neue"/>
                <a:ea typeface="Helvetica Neue"/>
                <a:cs typeface="Helvetica Neue"/>
                <a:sym typeface="Helvetica Neue"/>
              </a:defRPr>
            </a:pPr>
            <a:endParaRPr b="0"/>
          </a:p>
          <a:p>
            <a:pPr>
              <a:defRPr b="1" i="1" sz="2400">
                <a:latin typeface="Helvetica Neue"/>
                <a:ea typeface="Helvetica Neue"/>
                <a:cs typeface="Helvetica Neue"/>
                <a:sym typeface="Helvetica Neue"/>
              </a:defRPr>
            </a:pPr>
            <a:r>
              <a:rPr b="0" i="0"/>
              <a:t>But to get there, we had to </a:t>
            </a:r>
            <a:r>
              <a:rPr i="0"/>
              <a:t>make a tradeoff:</a:t>
            </a:r>
            <a:endParaRPr i="0"/>
          </a:p>
          <a:p>
            <a:pPr>
              <a:defRPr b="1" i="1" sz="2400">
                <a:latin typeface="Helvetica Neue"/>
                <a:ea typeface="Helvetica Neue"/>
                <a:cs typeface="Helvetica Neue"/>
                <a:sym typeface="Helvetica Neue"/>
              </a:defRPr>
            </a:pPr>
            <a:r>
              <a:rPr b="0" i="0"/>
              <a:t>we had to introduce </a:t>
            </a:r>
            <a:r>
              <a:rPr i="0"/>
              <a:t>redundant work</a:t>
            </a:r>
            <a:endParaRPr b="0" i="0"/>
          </a:p>
          <a:p>
            <a:pPr>
              <a:defRPr b="1" i="1" sz="2400">
                <a:latin typeface="Helvetica Neue"/>
                <a:ea typeface="Helvetica Neue"/>
                <a:cs typeface="Helvetica Neue"/>
                <a:sym typeface="Helvetica Neue"/>
              </a:defRPr>
            </a:pPr>
            <a:r>
              <a:rPr b="0" i="0"/>
              <a:t>to </a:t>
            </a:r>
            <a:r>
              <a:rPr i="0"/>
              <a:t>break </a:t>
            </a:r>
            <a:r>
              <a:rPr b="0" i="0"/>
              <a:t>the </a:t>
            </a:r>
            <a:r>
              <a:rPr i="0"/>
              <a:t>dependencies</a:t>
            </a:r>
            <a:r>
              <a:rPr b="0" i="0"/>
              <a:t> in the </a:t>
            </a:r>
            <a:r>
              <a:rPr i="0"/>
              <a:t>algorithm</a:t>
            </a:r>
            <a:r>
              <a:rPr b="0" i="0"/>
              <a:t>,</a:t>
            </a:r>
            <a:endParaRPr b="0" i="0"/>
          </a:p>
          <a:p>
            <a:pPr>
              <a:defRPr b="1" i="1" sz="2400">
                <a:latin typeface="Helvetica Neue"/>
                <a:ea typeface="Helvetica Neue"/>
                <a:cs typeface="Helvetica Neue"/>
                <a:sym typeface="Helvetica Neue"/>
              </a:defRPr>
            </a:pPr>
            <a:r>
              <a:rPr b="0" i="0"/>
              <a:t>and </a:t>
            </a:r>
            <a:r>
              <a:rPr i="0"/>
              <a:t>enable</a:t>
            </a:r>
            <a:r>
              <a:rPr b="0" i="0"/>
              <a:t> this </a:t>
            </a:r>
            <a:r>
              <a:rPr i="0"/>
              <a:t>reorganization</a:t>
            </a:r>
            <a:r>
              <a:rPr b="0" i="0"/>
              <a:t> of the </a:t>
            </a:r>
            <a:r>
              <a:rPr i="0"/>
              <a:t>computation</a:t>
            </a:r>
            <a:r>
              <a:rPr b="0" i="0"/>
              <a:t>.</a:t>
            </a:r>
            <a:endParaRPr b="0" i="0"/>
          </a:p>
          <a:p>
            <a:pPr>
              <a:defRPr b="1" i="1" sz="2400">
                <a:latin typeface="Helvetica Neue"/>
                <a:ea typeface="Helvetica Neue"/>
                <a:cs typeface="Helvetica Neue"/>
                <a:sym typeface="Helvetica Neue"/>
              </a:defRPr>
            </a:pPr>
            <a:endParaRPr b="0" i="0"/>
          </a:p>
          <a:p>
            <a:pPr>
              <a:defRPr sz="2400">
                <a:latin typeface="Helvetica Neue"/>
                <a:ea typeface="Helvetica Neue"/>
                <a:cs typeface="Helvetica Neue"/>
                <a:sym typeface="Helvetica Neue"/>
              </a:defRPr>
            </a:pPr>
            <a:r>
              <a:t>In </a:t>
            </a:r>
            <a:r>
              <a:rPr b="1"/>
              <a:t>this</a:t>
            </a:r>
            <a:r>
              <a:t> case, that made sense.</a:t>
            </a:r>
          </a:p>
          <a:p>
            <a:pPr>
              <a:defRPr i="1" sz="2400">
                <a:latin typeface="Helvetica Neue"/>
                <a:ea typeface="Helvetica Neue"/>
                <a:cs typeface="Helvetica Neue"/>
                <a:sym typeface="Helvetica Neue"/>
              </a:defRPr>
            </a:pPr>
            <a:r>
              <a:t>But this isn’t always the right choice.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7" name="Shape 1127"/>
          <p:cNvSpPr/>
          <p:nvPr>
            <p:ph type="sldImg"/>
          </p:nvPr>
        </p:nvSpPr>
        <p:spPr>
          <a:prstGeom prst="rect">
            <a:avLst/>
          </a:prstGeom>
        </p:spPr>
        <p:txBody>
          <a:bodyPr/>
          <a:lstStyle/>
          <a:p>
            <a:pPr/>
          </a:p>
        </p:txBody>
      </p:sp>
      <p:sp>
        <p:nvSpPr>
          <p:cNvPr id="1128" name="Shape 112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Blur is a trivial 2-stage pipeline,</a:t>
            </a:r>
          </a:p>
          <a:p>
            <a:pPr>
              <a:defRPr sz="2400">
                <a:latin typeface="Helvetica Neue"/>
                <a:ea typeface="Helvetica Neue"/>
                <a:cs typeface="Helvetica Neue"/>
                <a:sym typeface="Helvetica Neue"/>
              </a:defRPr>
            </a:pPr>
            <a:r>
              <a:t>but a more realistic pipeline looks like </a:t>
            </a:r>
            <a:r>
              <a:rPr b="1"/>
              <a:t>this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Local Laplacian filters has about 100 stages, in a complex graph.</a:t>
            </a:r>
          </a:p>
          <a:p>
            <a:pPr>
              <a:defRPr sz="2400">
                <a:latin typeface="Helvetica Neue"/>
                <a:ea typeface="Helvetica Neue"/>
                <a:cs typeface="Helvetica Neue"/>
                <a:sym typeface="Helvetica Neue"/>
              </a:defRPr>
            </a:pPr>
            <a:r>
              <a:t>- Locally, most of the </a:t>
            </a:r>
            <a:r>
              <a:rPr b="1"/>
              <a:t>dependencies</a:t>
            </a:r>
            <a:r>
              <a:t> are </a:t>
            </a:r>
            <a:r>
              <a:rPr b="1"/>
              <a:t>simple</a:t>
            </a:r>
            <a:r>
              <a:t>, like in our blur.</a:t>
            </a:r>
          </a:p>
          <a:p>
            <a:pPr>
              <a:defRPr sz="2400">
                <a:latin typeface="Helvetica Neue"/>
                <a:ea typeface="Helvetica Neue"/>
                <a:cs typeface="Helvetica Neue"/>
                <a:sym typeface="Helvetica Neue"/>
              </a:defRPr>
            </a:pPr>
            <a:r>
              <a:t>But globally they're extremely far reaching and complex.</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gives us </a:t>
            </a:r>
            <a:r>
              <a:rPr b="1"/>
              <a:t>lots of choices</a:t>
            </a:r>
            <a:r>
              <a:t> about the </a:t>
            </a:r>
            <a:r>
              <a:rPr b="1"/>
              <a:t>organization</a:t>
            </a:r>
            <a:r>
              <a:t> and </a:t>
            </a:r>
            <a:r>
              <a:rPr b="1"/>
              <a:t>degree of fusion</a:t>
            </a:r>
            <a:r>
              <a:t> at </a:t>
            </a:r>
            <a:r>
              <a:rPr b="1"/>
              <a:t>each </a:t>
            </a:r>
            <a:r>
              <a:t>of </a:t>
            </a:r>
            <a:r>
              <a:rPr b="1"/>
              <a:t>dozens of stages</a:t>
            </a:r>
            <a:r>
              <a:t>.</a:t>
            </a:r>
          </a:p>
          <a:p>
            <a:pPr>
              <a:defRPr sz="2400">
                <a:latin typeface="Helvetica Neue"/>
                <a:ea typeface="Helvetica Neue"/>
                <a:cs typeface="Helvetica Neue"/>
                <a:sym typeface="Helvetica Neue"/>
              </a:defRPr>
            </a:pPr>
            <a:r>
              <a:t>Each </a:t>
            </a:r>
            <a:r>
              <a:rPr b="1"/>
              <a:t>strategy</a:t>
            </a:r>
            <a:r>
              <a:t> can mean a </a:t>
            </a:r>
            <a:r>
              <a:rPr b="1"/>
              <a:t>totally different</a:t>
            </a:r>
            <a:r>
              <a:t> set of </a:t>
            </a:r>
            <a:r>
              <a:rPr b="1"/>
              <a:t>dozens of kernels</a:t>
            </a:r>
            <a:r>
              <a:t> or </a:t>
            </a:r>
            <a:r>
              <a:rPr b="1"/>
              <a:t>loop nests</a:t>
            </a:r>
            <a:r>
              <a:t>—completely restructuring our code—</a:t>
            </a:r>
          </a:p>
          <a:p>
            <a:pPr>
              <a:defRPr sz="2400">
                <a:latin typeface="Helvetica Neue"/>
                <a:ea typeface="Helvetica Neue"/>
                <a:cs typeface="Helvetica Neue"/>
                <a:sym typeface="Helvetica Neue"/>
              </a:defRPr>
            </a:pPr>
            <a:r>
              <a:t>and the </a:t>
            </a:r>
            <a:r>
              <a:rPr b="1"/>
              <a:t>difference</a:t>
            </a:r>
            <a:r>
              <a:t> between </a:t>
            </a:r>
            <a:r>
              <a:rPr b="1"/>
              <a:t>two plausible strategies</a:t>
            </a:r>
            <a:r>
              <a:t> can be </a:t>
            </a:r>
            <a:r>
              <a:rPr b="1"/>
              <a:t>an order of magnitude</a:t>
            </a:r>
            <a:r>
              <a:t> in efficiency.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---[cut for time]---</a:t>
            </a:r>
          </a:p>
          <a:p>
            <a:pPr>
              <a:defRPr sz="2400">
                <a:latin typeface="Helvetica Neue"/>
                <a:ea typeface="Helvetica Neue"/>
                <a:cs typeface="Helvetica Neue"/>
                <a:sym typeface="Helvetica Neue"/>
              </a:defRPr>
            </a:pPr>
            <a:r>
              <a:t>So reorganizing the computation is hard </a:t>
            </a:r>
            <a:r>
              <a:rPr b="1"/>
              <a:t>not</a:t>
            </a:r>
            <a:r>
              <a:t> just because it </a:t>
            </a:r>
            <a:r>
              <a:rPr b="1"/>
              <a:t>globally interleaves the computation</a:t>
            </a:r>
            <a:r>
              <a:t> of the whole pipeline,</a:t>
            </a:r>
          </a:p>
          <a:p>
            <a:pPr>
              <a:defRPr sz="2400">
                <a:latin typeface="Helvetica Neue"/>
                <a:ea typeface="Helvetica Neue"/>
                <a:cs typeface="Helvetica Neue"/>
                <a:sym typeface="Helvetica Neue"/>
              </a:defRPr>
            </a:pPr>
            <a:r>
              <a:t>but also because it </a:t>
            </a:r>
            <a:r>
              <a:rPr b="1"/>
              <a:t>requires tradeoffs</a:t>
            </a:r>
            <a:r>
              <a:t>—like introducing redundant computation in exchange for saving bandwidth.</a:t>
            </a:r>
          </a:p>
          <a:p>
            <a:pPr>
              <a:defRPr sz="2400">
                <a:latin typeface="Helvetica Neue"/>
                <a:ea typeface="Helvetica Neue"/>
                <a:cs typeface="Helvetica Neue"/>
                <a:sym typeface="Helvetica Neue"/>
              </a:defRPr>
            </a:pPr>
            <a:r>
              <a:t>These can be hard to reason about, and often need to be explored before you know what works best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7" name="Shape 1187"/>
          <p:cNvSpPr/>
          <p:nvPr>
            <p:ph type="sldImg"/>
          </p:nvPr>
        </p:nvSpPr>
        <p:spPr>
          <a:prstGeom prst="rect">
            <a:avLst/>
          </a:prstGeom>
        </p:spPr>
        <p:txBody>
          <a:bodyPr/>
          <a:lstStyle/>
          <a:p>
            <a:pPr/>
          </a:p>
        </p:txBody>
      </p:sp>
      <p:sp>
        <p:nvSpPr>
          <p:cNvPr id="1188" name="Shape 118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brings us back to the first message I gave you,</a:t>
            </a:r>
          </a:p>
          <a:p>
            <a:pPr>
              <a:defRPr sz="2400">
                <a:latin typeface="Helvetica Neue"/>
                <a:ea typeface="Helvetica Neue"/>
                <a:cs typeface="Helvetica Neue"/>
                <a:sym typeface="Helvetica Neue"/>
              </a:defRPr>
            </a:pPr>
            <a:r>
              <a:t>which was that: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Optimizing performance requires </a:t>
            </a:r>
            <a:r>
              <a:rPr b="1"/>
              <a:t>fundamental tradeoffs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So we saw that there’s a tension between</a:t>
            </a:r>
          </a:p>
          <a:p>
            <a:pPr>
              <a:defRPr b="1" sz="2400">
                <a:latin typeface="Helvetica Neue"/>
                <a:ea typeface="Helvetica Neue"/>
                <a:cs typeface="Helvetica Neue"/>
                <a:sym typeface="Helvetica Neue"/>
              </a:defRPr>
            </a:pPr>
            <a:r>
              <a:t>locality</a:t>
            </a:r>
            <a:r>
              <a:rPr b="0"/>
              <a:t>—or </a:t>
            </a:r>
            <a:r>
              <a:t>reuse distance</a:t>
            </a:r>
            <a:r>
              <a:rPr b="0"/>
              <a:t>,</a:t>
            </a:r>
            <a:endParaRPr b="0"/>
          </a:p>
          <a:p>
            <a:pPr>
              <a:defRPr b="1" sz="2400">
                <a:latin typeface="Helvetica Neue"/>
                <a:ea typeface="Helvetica Neue"/>
                <a:cs typeface="Helvetica Neue"/>
                <a:sym typeface="Helvetica Neue"/>
              </a:defRPr>
            </a:pPr>
            <a:r>
              <a:rPr b="0"/>
              <a:t>and </a:t>
            </a:r>
            <a:r>
              <a:t>introducing redundant work</a:t>
            </a:r>
            <a:r>
              <a:rPr b="0"/>
              <a:t> to </a:t>
            </a:r>
            <a:r>
              <a:t>break</a:t>
            </a:r>
            <a:r>
              <a:rPr b="0"/>
              <a:t> long </a:t>
            </a:r>
            <a:r>
              <a:t>dependency chains</a:t>
            </a:r>
            <a:r>
              <a:rPr b="0"/>
              <a:t>.</a:t>
            </a:r>
            <a:endParaRPr b="0"/>
          </a:p>
          <a:p>
            <a:pPr>
              <a:defRPr b="1" sz="2400">
                <a:latin typeface="Helvetica Neue"/>
                <a:ea typeface="Helvetica Neue"/>
                <a:cs typeface="Helvetica Neue"/>
                <a:sym typeface="Helvetica Neue"/>
              </a:defRPr>
            </a:pPr>
            <a:endParaRPr b="0"/>
          </a:p>
          <a:p>
            <a:pPr>
              <a:defRPr sz="2400">
                <a:latin typeface="Helvetica Neue"/>
                <a:ea typeface="Helvetica Neue"/>
                <a:cs typeface="Helvetica Neue"/>
                <a:sym typeface="Helvetica Neue"/>
              </a:defRPr>
            </a:pPr>
            <a:r>
              <a:t>- We can trade off along this axis by varying the </a:t>
            </a:r>
            <a:r>
              <a:rPr b="1"/>
              <a:t>granularity</a:t>
            </a:r>
            <a:r>
              <a:t> at which we interleave these stages,</a:t>
            </a:r>
          </a:p>
          <a:p>
            <a:pPr>
              <a:defRPr sz="2400">
                <a:latin typeface="Helvetica Neue"/>
                <a:ea typeface="Helvetica Neue"/>
                <a:cs typeface="Helvetica Neue"/>
                <a:sym typeface="Helvetica Neue"/>
              </a:defRPr>
            </a:pPr>
            <a:r>
              <a:t>using </a:t>
            </a:r>
            <a:r>
              <a:rPr b="1"/>
              <a:t>smaller tiles</a:t>
            </a:r>
            <a:r>
              <a:t> for greater </a:t>
            </a:r>
            <a:r>
              <a:rPr b="1"/>
              <a:t>locality</a:t>
            </a:r>
            <a:r>
              <a:t>,</a:t>
            </a:r>
          </a:p>
          <a:p>
            <a:pPr>
              <a:defRPr sz="2400">
                <a:latin typeface="Helvetica Neue"/>
                <a:ea typeface="Helvetica Neue"/>
                <a:cs typeface="Helvetica Neue"/>
                <a:sym typeface="Helvetica Neue"/>
              </a:defRPr>
            </a:pPr>
            <a:r>
              <a:t>or </a:t>
            </a:r>
            <a:r>
              <a:rPr b="1"/>
              <a:t>bigger tiles</a:t>
            </a:r>
            <a:r>
              <a:t> to minimize the fraction of </a:t>
            </a:r>
            <a:r>
              <a:rPr b="1"/>
              <a:t>duplicated nodes</a:t>
            </a:r>
            <a:r>
              <a:t> on the </a:t>
            </a:r>
            <a:r>
              <a:rPr b="1"/>
              <a:t>tile boundaries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There’s also a tension between these and </a:t>
            </a:r>
            <a:r>
              <a:rPr b="1"/>
              <a:t>parallelism</a:t>
            </a:r>
            <a:r>
              <a:t>,</a:t>
            </a:r>
          </a:p>
          <a:p>
            <a:pPr>
              <a:defRPr sz="2400">
                <a:latin typeface="Helvetica Neue"/>
                <a:ea typeface="Helvetica Neue"/>
                <a:cs typeface="Helvetica Neue"/>
                <a:sym typeface="Helvetica Neue"/>
              </a:defRPr>
            </a:pPr>
            <a:r>
              <a:t>which requires </a:t>
            </a:r>
            <a:r>
              <a:rPr b="1"/>
              <a:t>independent</a:t>
            </a:r>
            <a:r>
              <a:t> work, </a:t>
            </a:r>
            <a:r>
              <a:rPr b="1"/>
              <a:t>within</a:t>
            </a:r>
            <a:r>
              <a:t> or </a:t>
            </a:r>
            <a:r>
              <a:rPr b="1"/>
              <a:t>across</a:t>
            </a:r>
            <a:r>
              <a:t> stages.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----[cut]----</a:t>
            </a:r>
          </a:p>
          <a:p>
            <a:pPr>
              <a:defRPr sz="2400">
                <a:latin typeface="Helvetica Neue"/>
                <a:ea typeface="Helvetica Neue"/>
                <a:cs typeface="Helvetica Neue"/>
                <a:sym typeface="Helvetica Neue"/>
              </a:defRPr>
            </a:pPr>
            <a:r>
              <a:t>I’ll show this side of the tradeoff more later.</a:t>
            </a:r>
          </a:p>
          <a:p>
            <a:pPr>
              <a:defRPr sz="2400">
                <a:latin typeface="Helvetica Neue"/>
                <a:ea typeface="Helvetica Neue"/>
                <a:cs typeface="Helvetica Neue"/>
                <a:sym typeface="Helvetica Neue"/>
              </a:defRPr>
            </a:p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0" name="Shape 1250"/>
          <p:cNvSpPr/>
          <p:nvPr>
            <p:ph type="sldImg"/>
          </p:nvPr>
        </p:nvSpPr>
        <p:spPr>
          <a:prstGeom prst="rect">
            <a:avLst/>
          </a:prstGeom>
        </p:spPr>
        <p:txBody>
          <a:bodyPr/>
          <a:lstStyle/>
          <a:p>
            <a:pPr/>
          </a:p>
        </p:txBody>
      </p:sp>
      <p:sp>
        <p:nvSpPr>
          <p:cNvPr id="1251" name="Shape 125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The second message was that these </a:t>
            </a:r>
            <a:r>
              <a:rPr b="1"/>
              <a:t>tradeoffs</a:t>
            </a:r>
            <a:r>
              <a:t> are determined by the </a:t>
            </a:r>
            <a:r>
              <a:rPr b="1"/>
              <a:t>organization of computation</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We’ve seen that</a:t>
            </a:r>
          </a:p>
          <a:p>
            <a:pPr>
              <a:defRPr sz="2400">
                <a:latin typeface="Helvetica Neue"/>
                <a:ea typeface="Helvetica Neue"/>
                <a:cs typeface="Helvetica Neue"/>
                <a:sym typeface="Helvetica Neue"/>
              </a:defRPr>
            </a:pPr>
            <a:r>
              <a:rPr b="1"/>
              <a:t>changing</a:t>
            </a:r>
            <a:r>
              <a:t> the </a:t>
            </a:r>
            <a:r>
              <a:rPr b="1"/>
              <a:t>order</a:t>
            </a:r>
            <a:r>
              <a:t> and </a:t>
            </a:r>
            <a:r>
              <a:rPr b="1"/>
              <a:t>granularity</a:t>
            </a:r>
            <a:r>
              <a:t> of computation has a</a:t>
            </a:r>
            <a:r>
              <a:rPr b="1"/>
              <a:t> huge</a:t>
            </a:r>
            <a:r>
              <a:t> impact on </a:t>
            </a:r>
            <a:r>
              <a:rPr b="1"/>
              <a:t>performance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a:t>
            </a:r>
            <a:r>
              <a:rPr b="1"/>
              <a:t> visualization</a:t>
            </a:r>
            <a:r>
              <a:t> we’ve been using,</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these aspects of the </a:t>
            </a:r>
            <a:r>
              <a:rPr b="1"/>
              <a:t>organization</a:t>
            </a:r>
          </a:p>
          <a:p>
            <a:pPr>
              <a:defRPr sz="2400">
                <a:latin typeface="Helvetica Neue"/>
                <a:ea typeface="Helvetica Neue"/>
                <a:cs typeface="Helvetica Neue"/>
                <a:sym typeface="Helvetica Neue"/>
              </a:defRPr>
            </a:pPr>
            <a:r>
              <a:t>are given by the red </a:t>
            </a:r>
            <a:r>
              <a:rPr b="1"/>
              <a:t>path</a:t>
            </a:r>
            <a:r>
              <a:t> we take </a:t>
            </a:r>
            <a:r>
              <a:rPr b="1"/>
              <a:t>through</a:t>
            </a:r>
            <a:r>
              <a:t> the computation.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and the </a:t>
            </a:r>
            <a:r>
              <a:rPr b="1"/>
              <a:t>algorithm</a:t>
            </a:r>
            <a:r>
              <a:t> defines the </a:t>
            </a:r>
            <a:r>
              <a:rPr b="1"/>
              <a:t>dependencies</a:t>
            </a:r>
            <a:r>
              <a:t> between the individual</a:t>
            </a:r>
            <a:r>
              <a:rPr b="1"/>
              <a:t> tasks</a:t>
            </a:r>
            <a:r>
              <a:t>.</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8" name="Shape 1298"/>
          <p:cNvSpPr/>
          <p:nvPr>
            <p:ph type="sldImg"/>
          </p:nvPr>
        </p:nvSpPr>
        <p:spPr>
          <a:prstGeom prst="rect">
            <a:avLst/>
          </a:prstGeom>
        </p:spPr>
        <p:txBody>
          <a:bodyPr/>
          <a:lstStyle/>
          <a:p>
            <a:pPr/>
          </a:p>
        </p:txBody>
      </p:sp>
      <p:sp>
        <p:nvSpPr>
          <p:cNvPr id="1299" name="Shape 1299"/>
          <p:cNvSpPr/>
          <p:nvPr>
            <p:ph type="body" sz="quarter" idx="1"/>
          </p:nvPr>
        </p:nvSpPr>
        <p:spPr>
          <a:prstGeom prst="rect">
            <a:avLst/>
          </a:prstGeom>
        </p:spPr>
        <p:txBody>
          <a:bodyPr/>
          <a:lstStyle/>
          <a:p>
            <a:pPr>
              <a:defRPr i="1" sz="2400">
                <a:latin typeface="Helvetica Neue"/>
                <a:ea typeface="Helvetica Neue"/>
                <a:cs typeface="Helvetica Neue"/>
                <a:sym typeface="Helvetica Neue"/>
              </a:defRPr>
            </a:pPr>
            <a:r>
              <a:t>--- [20mins-ish?] ---</a:t>
            </a:r>
          </a:p>
          <a:p>
            <a:pPr>
              <a:defRPr i="1"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this leads to the last major message of my talk,</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Which is that: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ways we </a:t>
            </a:r>
            <a:r>
              <a:rPr b="1"/>
              <a:t>can</a:t>
            </a:r>
            <a:r>
              <a:t> reorganize this graph,</a:t>
            </a:r>
          </a:p>
          <a:p>
            <a:pPr>
              <a:defRPr sz="2400">
                <a:latin typeface="Helvetica Neue"/>
                <a:ea typeface="Helvetica Neue"/>
                <a:cs typeface="Helvetica Neue"/>
                <a:sym typeface="Helvetica Neue"/>
              </a:defRPr>
            </a:pPr>
            <a:r>
              <a:t>and the effect each choice has on locality, parallelism, and the amount of work,</a:t>
            </a:r>
          </a:p>
          <a:p>
            <a:pPr>
              <a:defRPr sz="2400">
                <a:latin typeface="Helvetica Neue"/>
                <a:ea typeface="Helvetica Neue"/>
                <a:cs typeface="Helvetica Neue"/>
                <a:sym typeface="Helvetica Neue"/>
              </a:defRPr>
            </a:pPr>
            <a:r>
              <a:t>is a function of the fundamental </a:t>
            </a:r>
            <a:r>
              <a:rPr b="1"/>
              <a:t>dependencies</a:t>
            </a:r>
            <a:r>
              <a:t> in the algorithm.</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also the place where </a:t>
            </a:r>
            <a:r>
              <a:rPr b="1"/>
              <a:t>domain-specific knowledge</a:t>
            </a:r>
            <a:r>
              <a:t> can the biggest difference.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5" name="Shape 1345"/>
          <p:cNvSpPr/>
          <p:nvPr>
            <p:ph type="sldImg"/>
          </p:nvPr>
        </p:nvSpPr>
        <p:spPr>
          <a:prstGeom prst="rect">
            <a:avLst/>
          </a:prstGeom>
        </p:spPr>
        <p:txBody>
          <a:bodyPr/>
          <a:lstStyle/>
          <a:p>
            <a:pPr/>
          </a:p>
        </p:txBody>
      </p:sp>
      <p:sp>
        <p:nvSpPr>
          <p:cNvPr id="1346" name="Shape 134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for </a:t>
            </a:r>
            <a:r>
              <a:rPr b="1"/>
              <a:t>this</a:t>
            </a:r>
            <a:r>
              <a:t> pipeline, the biggest observation is that</a:t>
            </a:r>
          </a:p>
          <a:p>
            <a:pPr>
              <a:defRPr sz="2400">
                <a:latin typeface="Helvetica Neue"/>
                <a:ea typeface="Helvetica Neue"/>
                <a:cs typeface="Helvetica Neue"/>
                <a:sym typeface="Helvetica Neue"/>
              </a:defRPr>
            </a:pPr>
            <a:r>
              <a:t>it made sense to </a:t>
            </a:r>
            <a:r>
              <a:rPr b="1"/>
              <a:t>duplicate some tasks</a:t>
            </a:r>
            <a:r>
              <a:t> and </a:t>
            </a:r>
            <a:r>
              <a:rPr b="1"/>
              <a:t>redundantly compute</a:t>
            </a:r>
            <a:r>
              <a:t> some values,</a:t>
            </a:r>
          </a:p>
          <a:p>
            <a:pPr>
              <a:defRPr sz="2400">
                <a:latin typeface="Helvetica Neue"/>
                <a:ea typeface="Helvetica Neue"/>
                <a:cs typeface="Helvetica Neue"/>
                <a:sym typeface="Helvetica Neue"/>
              </a:defRPr>
            </a:pPr>
            <a:r>
              <a:t>to break a dependency chain,</a:t>
            </a:r>
          </a:p>
          <a:p>
            <a:pPr>
              <a:defRPr sz="2400">
                <a:latin typeface="Helvetica Neue"/>
                <a:ea typeface="Helvetica Neue"/>
                <a:cs typeface="Helvetica Neue"/>
                <a:sym typeface="Helvetica Neue"/>
              </a:defRPr>
            </a:pPr>
            <a:r>
              <a:t>in exchange for the </a:t>
            </a:r>
            <a:r>
              <a:rPr b="1"/>
              <a:t>locality</a:t>
            </a:r>
            <a:r>
              <a:t> and </a:t>
            </a:r>
            <a:r>
              <a:rPr b="1"/>
              <a:t>storage improvement</a:t>
            </a:r>
            <a:r>
              <a:t>.</a:t>
            </a: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But this isn’t always the right choice.</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But for now, how does our optimized organization look in current languages?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7" name="Shape 1437"/>
          <p:cNvSpPr/>
          <p:nvPr>
            <p:ph type="sldImg"/>
          </p:nvPr>
        </p:nvSpPr>
        <p:spPr>
          <a:prstGeom prst="rect">
            <a:avLst/>
          </a:prstGeom>
        </p:spPr>
        <p:txBody>
          <a:bodyPr/>
          <a:lstStyle/>
          <a:p>
            <a:pPr/>
          </a:p>
        </p:txBody>
      </p:sp>
      <p:sp>
        <p:nvSpPr>
          <p:cNvPr id="1438" name="Shape 143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Putting it all together,</a:t>
            </a:r>
          </a:p>
          <a:p>
            <a:pPr>
              <a:defRPr sz="2400">
                <a:latin typeface="Helvetica Neue"/>
                <a:ea typeface="Helvetica Neue"/>
                <a:cs typeface="Helvetica Neue"/>
                <a:sym typeface="Helvetica Neue"/>
              </a:defRPr>
            </a:pPr>
            <a:r>
              <a:t>really,</a:t>
            </a:r>
          </a:p>
          <a:p>
            <a:pPr>
              <a:defRPr sz="2400">
                <a:latin typeface="Helvetica Neue"/>
                <a:ea typeface="Helvetica Neue"/>
                <a:cs typeface="Helvetica Neue"/>
                <a:sym typeface="Helvetica Neue"/>
              </a:defRPr>
            </a:pPr>
            <a:r>
              <a:t>this is a very general problem formulation: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What we have is a </a:t>
            </a:r>
            <a:r>
              <a:rPr b="1"/>
              <a:t>task graph</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We have the tasks </a:t>
            </a:r>
            <a:r>
              <a:rPr b="1"/>
              <a:t>themselves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Tasks are linked by their </a:t>
            </a:r>
            <a:r>
              <a:rPr b="1"/>
              <a:t>dependencies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And then we can </a:t>
            </a:r>
            <a:r>
              <a:rPr b="1"/>
              <a:t>organize</a:t>
            </a:r>
            <a:r>
              <a:t> the computation by choosing the </a:t>
            </a:r>
            <a:r>
              <a:rPr b="1"/>
              <a:t>order</a:t>
            </a:r>
            <a:r>
              <a:t> in which we traverse the graph,</a:t>
            </a:r>
          </a:p>
          <a:p>
            <a:pPr>
              <a:defRPr sz="2400">
                <a:latin typeface="Helvetica Neue"/>
                <a:ea typeface="Helvetica Neue"/>
                <a:cs typeface="Helvetica Neue"/>
                <a:sym typeface="Helvetica Neue"/>
              </a:defRPr>
            </a:pPr>
            <a:r>
              <a:t>or the </a:t>
            </a:r>
            <a:r>
              <a:rPr b="1"/>
              <a:t>task schedule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can </a:t>
            </a:r>
            <a:r>
              <a:rPr b="1"/>
              <a:t>change </a:t>
            </a:r>
            <a:r>
              <a:t>the schedule,</a:t>
            </a:r>
          </a:p>
          <a:p>
            <a:pPr>
              <a:defRPr sz="2400">
                <a:latin typeface="Helvetica Neue"/>
                <a:ea typeface="Helvetica Neue"/>
                <a:cs typeface="Helvetica Neue"/>
                <a:sym typeface="Helvetica Neue"/>
              </a:defRPr>
            </a:pPr>
            <a:r>
              <a:t>- either to </a:t>
            </a:r>
            <a:r>
              <a:rPr b="1"/>
              <a:t>minimize reuse distance</a:t>
            </a:r>
            <a:r>
              <a:t> for locality,</a:t>
            </a:r>
          </a:p>
          <a:p>
            <a:pPr>
              <a:defRPr sz="2400">
                <a:latin typeface="Helvetica Neue"/>
                <a:ea typeface="Helvetica Neue"/>
                <a:cs typeface="Helvetica Neue"/>
                <a:sym typeface="Helvetica Neue"/>
              </a:defRPr>
            </a:pPr>
            <a:r>
              <a:t>- or </a:t>
            </a:r>
            <a:r>
              <a:rPr b="1"/>
              <a:t>maximize </a:t>
            </a:r>
            <a:r>
              <a:t>the number of </a:t>
            </a:r>
            <a:r>
              <a:rPr b="1"/>
              <a:t>independent tasks </a:t>
            </a:r>
            <a:r>
              <a:t>for </a:t>
            </a:r>
            <a:r>
              <a:rPr b="1"/>
              <a:t>parallelism</a:t>
            </a:r>
            <a:r>
              <a:t>,</a:t>
            </a:r>
          </a:p>
          <a:p>
            <a:pPr>
              <a:defRPr sz="2400">
                <a:latin typeface="Helvetica Neue"/>
                <a:ea typeface="Helvetica Neue"/>
                <a:cs typeface="Helvetica Neue"/>
                <a:sym typeface="Helvetica Neue"/>
              </a:defRPr>
            </a:pPr>
            <a:r>
              <a:t>as long as we respect the dependencies.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6" name="Shape 1516"/>
          <p:cNvSpPr/>
          <p:nvPr>
            <p:ph type="sldImg"/>
          </p:nvPr>
        </p:nvSpPr>
        <p:spPr>
          <a:prstGeom prst="rect">
            <a:avLst/>
          </a:prstGeom>
        </p:spPr>
        <p:txBody>
          <a:bodyPr/>
          <a:lstStyle/>
          <a:p>
            <a:pPr/>
          </a:p>
        </p:txBody>
      </p:sp>
      <p:sp>
        <p:nvSpPr>
          <p:cNvPr id="1517" name="Shape 1517"/>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And we can also </a:t>
            </a:r>
            <a:r>
              <a:rPr b="1"/>
              <a:t>break dependencies</a:t>
            </a:r>
            <a:r>
              <a:t>,</a:t>
            </a:r>
          </a:p>
          <a:p>
            <a:pPr>
              <a:defRPr sz="2400">
                <a:latin typeface="Helvetica Neue"/>
                <a:ea typeface="Helvetica Neue"/>
                <a:cs typeface="Helvetica Neue"/>
                <a:sym typeface="Helvetica Neue"/>
              </a:defRPr>
            </a:pPr>
            <a:r>
              <a:t>- and split the graph,</a:t>
            </a:r>
          </a:p>
          <a:p>
            <a:pPr>
              <a:defRPr sz="2400">
                <a:latin typeface="Helvetica Neue"/>
                <a:ea typeface="Helvetica Neue"/>
                <a:cs typeface="Helvetica Neue"/>
                <a:sym typeface="Helvetica Neue"/>
              </a:defRPr>
            </a:pPr>
            <a:r>
              <a:t>- but this introduces </a:t>
            </a:r>
            <a:r>
              <a:rPr b="1"/>
              <a:t>redundant computation</a:t>
            </a:r>
            <a:r>
              <a:t> on the boundaries.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[pause]</a:t>
            </a:r>
          </a:p>
          <a:p>
            <a:pPr>
              <a:defRPr sz="2400">
                <a:latin typeface="Helvetica Neue"/>
                <a:ea typeface="Helvetica Neue"/>
                <a:cs typeface="Helvetica Neue"/>
                <a:sym typeface="Helvetica Neue"/>
              </a:defRPr>
            </a:pPr>
            <a:r>
              <a:t>So we have all these choices.</a:t>
            </a:r>
          </a:p>
          <a:p>
            <a:pPr>
              <a:defRPr sz="2400">
                <a:latin typeface="Helvetica Neue"/>
                <a:ea typeface="Helvetica Neue"/>
                <a:cs typeface="Helvetica Neue"/>
                <a:sym typeface="Helvetica Neue"/>
              </a:defRPr>
            </a:pPr>
            <a:r>
              <a:t>But most traditional languages</a:t>
            </a:r>
          </a:p>
          <a:p>
            <a:pPr>
              <a:defRPr sz="2400">
                <a:latin typeface="Helvetica Neue"/>
                <a:ea typeface="Helvetica Neue"/>
                <a:cs typeface="Helvetica Neue"/>
                <a:sym typeface="Helvetica Neue"/>
              </a:defRPr>
            </a:pPr>
            <a:r>
              <a:rPr b="1"/>
              <a:t>deeply conflate</a:t>
            </a:r>
            <a:r>
              <a:t> the underlying </a:t>
            </a:r>
            <a:r>
              <a:rPr b="1"/>
              <a:t>algorithm</a:t>
            </a:r>
          </a:p>
          <a:p>
            <a:pPr>
              <a:defRPr sz="2400">
                <a:latin typeface="Helvetica Neue"/>
                <a:ea typeface="Helvetica Neue"/>
                <a:cs typeface="Helvetica Neue"/>
                <a:sym typeface="Helvetica Neue"/>
              </a:defRPr>
            </a:pPr>
            <a:r>
              <a:t>with these </a:t>
            </a:r>
            <a:r>
              <a:rPr b="1"/>
              <a:t>choices</a:t>
            </a:r>
            <a:r>
              <a:t> about how to </a:t>
            </a:r>
            <a:r>
              <a:rPr b="1"/>
              <a:t>order</a:t>
            </a:r>
            <a:r>
              <a:t> and </a:t>
            </a:r>
            <a:r>
              <a:rPr b="1"/>
              <a:t>schedule</a:t>
            </a:r>
            <a:r>
              <a:t> its computation.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0" name="Shape 1610"/>
          <p:cNvSpPr/>
          <p:nvPr>
            <p:ph type="sldImg"/>
          </p:nvPr>
        </p:nvSpPr>
        <p:spPr>
          <a:prstGeom prst="rect">
            <a:avLst/>
          </a:prstGeom>
        </p:spPr>
        <p:txBody>
          <a:bodyPr/>
          <a:lstStyle/>
          <a:p>
            <a:pPr/>
          </a:p>
        </p:txBody>
      </p:sp>
      <p:sp>
        <p:nvSpPr>
          <p:cNvPr id="1611" name="Shape 161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And we can also </a:t>
            </a:r>
            <a:r>
              <a:rPr b="1"/>
              <a:t>break dependencies</a:t>
            </a:r>
            <a:r>
              <a:t>,</a:t>
            </a:r>
          </a:p>
          <a:p>
            <a:pPr>
              <a:defRPr sz="2400">
                <a:latin typeface="Helvetica Neue"/>
                <a:ea typeface="Helvetica Neue"/>
                <a:cs typeface="Helvetica Neue"/>
                <a:sym typeface="Helvetica Neue"/>
              </a:defRPr>
            </a:pPr>
            <a:r>
              <a:t>- and split the graph,</a:t>
            </a:r>
          </a:p>
          <a:p>
            <a:pPr>
              <a:defRPr sz="2400">
                <a:latin typeface="Helvetica Neue"/>
                <a:ea typeface="Helvetica Neue"/>
                <a:cs typeface="Helvetica Neue"/>
                <a:sym typeface="Helvetica Neue"/>
              </a:defRPr>
            </a:pPr>
            <a:r>
              <a:t>- but this introduces </a:t>
            </a:r>
            <a:r>
              <a:rPr b="1"/>
              <a:t>redundant computation</a:t>
            </a:r>
            <a:r>
              <a:t> on the boundaries.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[pause]</a:t>
            </a:r>
          </a:p>
          <a:p>
            <a:pPr>
              <a:defRPr sz="2400">
                <a:latin typeface="Helvetica Neue"/>
                <a:ea typeface="Helvetica Neue"/>
                <a:cs typeface="Helvetica Neue"/>
                <a:sym typeface="Helvetica Neue"/>
              </a:defRPr>
            </a:pPr>
            <a:r>
              <a:t>So we have all these choices.</a:t>
            </a:r>
          </a:p>
          <a:p>
            <a:pPr>
              <a:defRPr sz="2400">
                <a:latin typeface="Helvetica Neue"/>
                <a:ea typeface="Helvetica Neue"/>
                <a:cs typeface="Helvetica Neue"/>
                <a:sym typeface="Helvetica Neue"/>
              </a:defRPr>
            </a:pPr>
            <a:r>
              <a:t>But most traditional languages</a:t>
            </a:r>
          </a:p>
          <a:p>
            <a:pPr>
              <a:defRPr sz="2400">
                <a:latin typeface="Helvetica Neue"/>
                <a:ea typeface="Helvetica Neue"/>
                <a:cs typeface="Helvetica Neue"/>
                <a:sym typeface="Helvetica Neue"/>
              </a:defRPr>
            </a:pPr>
            <a:r>
              <a:rPr b="1"/>
              <a:t>deeply conflate</a:t>
            </a:r>
            <a:r>
              <a:t> the underlying </a:t>
            </a:r>
            <a:r>
              <a:rPr b="1"/>
              <a:t>algorithm</a:t>
            </a:r>
          </a:p>
          <a:p>
            <a:pPr>
              <a:defRPr sz="2400">
                <a:latin typeface="Helvetica Neue"/>
                <a:ea typeface="Helvetica Neue"/>
                <a:cs typeface="Helvetica Neue"/>
                <a:sym typeface="Helvetica Neue"/>
              </a:defRPr>
            </a:pPr>
            <a:r>
              <a:t>with these </a:t>
            </a:r>
            <a:r>
              <a:rPr b="1"/>
              <a:t>choices</a:t>
            </a:r>
            <a:r>
              <a:t> about how to </a:t>
            </a:r>
            <a:r>
              <a:rPr b="1"/>
              <a:t>order</a:t>
            </a:r>
            <a:r>
              <a:t> and </a:t>
            </a:r>
            <a:r>
              <a:rPr b="1"/>
              <a:t>schedule</a:t>
            </a:r>
            <a:r>
              <a:t> its computation.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5" name="Shape 1695"/>
          <p:cNvSpPr/>
          <p:nvPr>
            <p:ph type="sldImg"/>
          </p:nvPr>
        </p:nvSpPr>
        <p:spPr>
          <a:prstGeom prst="rect">
            <a:avLst/>
          </a:prstGeom>
        </p:spPr>
        <p:txBody>
          <a:bodyPr/>
          <a:lstStyle/>
          <a:p>
            <a:pPr/>
          </a:p>
        </p:txBody>
      </p:sp>
      <p:sp>
        <p:nvSpPr>
          <p:cNvPr id="1696" name="Shape 169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For the type of data parallel application I’m focussed on,</a:t>
            </a:r>
          </a:p>
          <a:p>
            <a:pPr>
              <a:defRPr sz="2400">
                <a:latin typeface="Helvetica Neue"/>
                <a:ea typeface="Helvetica Neue"/>
                <a:cs typeface="Helvetica Neue"/>
                <a:sym typeface="Helvetica Neue"/>
              </a:defRPr>
            </a:pPr>
            <a:r>
              <a:t>it’s often easier to understand the organization of computation if we look at it as a pipeline.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For our simple blur example,</a:t>
            </a:r>
          </a:p>
          <a:p>
            <a:pPr>
              <a:defRPr sz="2400">
                <a:latin typeface="Helvetica Neue"/>
                <a:ea typeface="Helvetica Neue"/>
                <a:cs typeface="Helvetica Neue"/>
                <a:sym typeface="Helvetica Neue"/>
              </a:defRPr>
            </a:pPr>
            <a:r>
              <a:t>the execution of the pipeline looks like this.</a:t>
            </a:r>
          </a:p>
          <a:p>
            <a:pPr>
              <a:defRPr sz="2400">
                <a:latin typeface="Helvetica Neue"/>
                <a:ea typeface="Helvetica Neue"/>
                <a:cs typeface="Helvetica Neue"/>
                <a:sym typeface="Helvetica Neue"/>
              </a:defRPr>
            </a:pPr>
            <a:r>
              <a:t>The input image is at the top, flowing down through the blurx and blury stages below.</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5" name="Shape 1805"/>
          <p:cNvSpPr/>
          <p:nvPr>
            <p:ph type="sldImg"/>
          </p:nvPr>
        </p:nvSpPr>
        <p:spPr>
          <a:prstGeom prst="rect">
            <a:avLst/>
          </a:prstGeom>
        </p:spPr>
        <p:txBody>
          <a:bodyPr/>
          <a:lstStyle/>
          <a:p>
            <a:pPr/>
          </a:p>
        </p:txBody>
      </p:sp>
      <p:sp>
        <p:nvSpPr>
          <p:cNvPr id="1806" name="Shape 1806"/>
          <p:cNvSpPr/>
          <p:nvPr>
            <p:ph type="body" sz="quarter" idx="1"/>
          </p:nvPr>
        </p:nvSpPr>
        <p:spPr>
          <a:prstGeom prst="rect">
            <a:avLst/>
          </a:prstGeom>
        </p:spPr>
        <p:txBody>
          <a:bodyPr/>
          <a:lstStyle>
            <a:lvl1pPr>
              <a:defRPr sz="2400">
                <a:latin typeface="Helvetica Neue"/>
                <a:ea typeface="Helvetica Neue"/>
                <a:cs typeface="Helvetica Neue"/>
                <a:sym typeface="Helvetica Neue"/>
              </a:defRPr>
            </a:lvl1pPr>
          </a:lstStyle>
          <a:p>
            <a:pPr/>
            <a:r>
              <a:t>The first version we looked at walks down the iteration space in columns.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7" name="Shape 1917"/>
          <p:cNvSpPr/>
          <p:nvPr>
            <p:ph type="sldImg"/>
          </p:nvPr>
        </p:nvSpPr>
        <p:spPr>
          <a:prstGeom prst="rect">
            <a:avLst/>
          </a:prstGeom>
        </p:spPr>
        <p:txBody>
          <a:bodyPr/>
          <a:lstStyle/>
          <a:p>
            <a:pPr/>
          </a:p>
        </p:txBody>
      </p:sp>
      <p:sp>
        <p:nvSpPr>
          <p:cNvPr id="1918" name="Shape 191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What’s most significant here is not what happens within each stage,</a:t>
            </a:r>
          </a:p>
          <a:p>
            <a:pPr>
              <a:defRPr sz="2400">
                <a:latin typeface="Helvetica Neue"/>
                <a:ea typeface="Helvetica Neue"/>
                <a:cs typeface="Helvetica Neue"/>
                <a:sym typeface="Helvetica Neue"/>
              </a:defRPr>
            </a:pPr>
            <a:r>
              <a:t>but what happens </a:t>
            </a:r>
            <a:r>
              <a:rPr b="1"/>
              <a:t>across</a:t>
            </a:r>
            <a:r>
              <a:t> the stages.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versions we’ve looked at so far execute each stage </a:t>
            </a:r>
            <a:r>
              <a:rPr b="1"/>
              <a:t>bread-first</a:t>
            </a:r>
            <a:r>
              <a:t>.</a:t>
            </a:r>
          </a:p>
          <a:p>
            <a:pPr>
              <a:defRPr sz="2400">
                <a:latin typeface="Helvetica Neue"/>
                <a:ea typeface="Helvetica Neue"/>
                <a:cs typeface="Helvetica Neue"/>
                <a:sym typeface="Helvetica Neue"/>
              </a:defRPr>
            </a:pPr>
            <a:endParaRPr b="1"/>
          </a:p>
          <a:p>
            <a:pPr>
              <a:defRPr sz="2400">
                <a:latin typeface="Helvetica Neue"/>
                <a:ea typeface="Helvetica Neue"/>
                <a:cs typeface="Helvetica Neue"/>
                <a:sym typeface="Helvetica Neue"/>
              </a:defRPr>
            </a:pPr>
            <a:r>
              <a:t>- So they compute every pixel in the first stage, writing them out to memory,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That means there’s </a:t>
            </a:r>
            <a:r>
              <a:rPr b="1"/>
              <a:t>lots of intermediate data</a:t>
            </a:r>
            <a:r>
              <a:t>, so it has to be sent </a:t>
            </a:r>
            <a:r>
              <a:rPr b="1"/>
              <a:t>far away</a:t>
            </a:r>
            <a:endParaRPr b="1"/>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before computing the next stage, which has to slowly read it back in.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5" name="Shape 2045"/>
          <p:cNvSpPr/>
          <p:nvPr>
            <p:ph type="sldImg"/>
          </p:nvPr>
        </p:nvSpPr>
        <p:spPr>
          <a:prstGeom prst="rect">
            <a:avLst/>
          </a:prstGeom>
        </p:spPr>
        <p:txBody>
          <a:bodyPr/>
          <a:lstStyle/>
          <a:p>
            <a:pPr/>
          </a:p>
        </p:txBody>
      </p:sp>
      <p:sp>
        <p:nvSpPr>
          <p:cNvPr id="2046" name="Shape 204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What’s most significant here is not what happens within each stage,</a:t>
            </a:r>
          </a:p>
          <a:p>
            <a:pPr>
              <a:defRPr sz="2400">
                <a:latin typeface="Helvetica Neue"/>
                <a:ea typeface="Helvetica Neue"/>
                <a:cs typeface="Helvetica Neue"/>
                <a:sym typeface="Helvetica Neue"/>
              </a:defRPr>
            </a:pPr>
            <a:r>
              <a:t>but what happens </a:t>
            </a:r>
            <a:r>
              <a:rPr b="1"/>
              <a:t>across</a:t>
            </a:r>
            <a:r>
              <a:t> the stages.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versions we’ve looked at so far execute each stage </a:t>
            </a:r>
            <a:r>
              <a:rPr b="1"/>
              <a:t>bread-first</a:t>
            </a:r>
            <a:r>
              <a:t>.</a:t>
            </a:r>
          </a:p>
          <a:p>
            <a:pPr>
              <a:defRPr sz="2400">
                <a:latin typeface="Helvetica Neue"/>
                <a:ea typeface="Helvetica Neue"/>
                <a:cs typeface="Helvetica Neue"/>
                <a:sym typeface="Helvetica Neue"/>
              </a:defRPr>
            </a:pPr>
            <a:endParaRPr b="1"/>
          </a:p>
          <a:p>
            <a:pPr>
              <a:defRPr sz="2400">
                <a:latin typeface="Helvetica Neue"/>
                <a:ea typeface="Helvetica Neue"/>
                <a:cs typeface="Helvetica Neue"/>
                <a:sym typeface="Helvetica Neue"/>
              </a:defRPr>
            </a:pPr>
            <a:r>
              <a:t>- So they compute every pixel in the first stage, writing them out to memory,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That means there’s </a:t>
            </a:r>
            <a:r>
              <a:rPr b="1"/>
              <a:t>lots of intermediate data</a:t>
            </a:r>
            <a:r>
              <a:t>, so it has to be sent </a:t>
            </a:r>
            <a:r>
              <a:rPr b="1"/>
              <a:t>far away</a:t>
            </a:r>
            <a:endParaRPr b="1"/>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before computing the next stage, which has to slowly read it back in.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4" name="Shape 2154"/>
          <p:cNvSpPr/>
          <p:nvPr>
            <p:ph type="sldImg"/>
          </p:nvPr>
        </p:nvSpPr>
        <p:spPr>
          <a:prstGeom prst="rect">
            <a:avLst/>
          </a:prstGeom>
        </p:spPr>
        <p:txBody>
          <a:bodyPr/>
          <a:lstStyle/>
          <a:p>
            <a:pPr/>
          </a:p>
        </p:txBody>
      </p:sp>
      <p:sp>
        <p:nvSpPr>
          <p:cNvPr id="2155" name="Shape 215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We can improve locality by </a:t>
            </a:r>
            <a:r>
              <a:rPr b="1"/>
              <a:t>interleaving</a:t>
            </a:r>
            <a:r>
              <a:t> the stages instead</a:t>
            </a:r>
          </a:p>
          <a:p>
            <a:pPr>
              <a:defRPr b="1" sz="2400">
                <a:latin typeface="Helvetica Neue"/>
                <a:ea typeface="Helvetica Neue"/>
                <a:cs typeface="Helvetica Neue"/>
                <a:sym typeface="Helvetica Neue"/>
              </a:defRPr>
            </a:pPr>
            <a:r>
              <a:rPr b="0"/>
              <a:t>- </a:t>
            </a:r>
            <a:r>
              <a:t>fusing</a:t>
            </a:r>
            <a:r>
              <a:rPr b="0"/>
              <a:t> them together, at the level of </a:t>
            </a:r>
            <a:r>
              <a:t>tiles</a:t>
            </a:r>
            <a:r>
              <a:rPr b="0"/>
              <a:t>, sized to fit into nearby caches.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organization,</a:t>
            </a:r>
          </a:p>
          <a:p>
            <a:pPr>
              <a:defRPr sz="2400">
                <a:latin typeface="Helvetica Neue"/>
                <a:ea typeface="Helvetica Neue"/>
                <a:cs typeface="Helvetica Neue"/>
                <a:sym typeface="Helvetica Neue"/>
              </a:defRPr>
            </a:pPr>
            <a:r>
              <a:t>- To compute a tile of </a:t>
            </a:r>
            <a:r>
              <a:rPr b="1"/>
              <a:t>blury</a:t>
            </a:r>
            <a:r>
              <a:t>,</a:t>
            </a:r>
          </a:p>
          <a:p>
            <a:pPr>
              <a:defRPr sz="2400">
                <a:latin typeface="Helvetica Neue"/>
                <a:ea typeface="Helvetica Neue"/>
                <a:cs typeface="Helvetica Neue"/>
                <a:sym typeface="Helvetica Neue"/>
              </a:defRPr>
            </a:pPr>
            <a:r>
              <a:t>- we first need the corresponding tile of </a:t>
            </a:r>
            <a:r>
              <a:rPr b="1"/>
              <a:t>blurx</a:t>
            </a:r>
            <a:r>
              <a:t>,</a:t>
            </a:r>
          </a:p>
          <a:p>
            <a:pPr>
              <a:defRPr sz="2400">
                <a:latin typeface="Helvetica Neue"/>
                <a:ea typeface="Helvetica Neue"/>
                <a:cs typeface="Helvetica Neue"/>
                <a:sym typeface="Helvetica Neue"/>
              </a:defRPr>
            </a:pPr>
            <a:r>
              <a:t>- which loads a tile of the input.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 blurx stage filters the input,</a:t>
            </a:r>
          </a:p>
          <a:p>
            <a:pPr>
              <a:defRPr sz="2400">
                <a:latin typeface="Helvetica Neue"/>
                <a:ea typeface="Helvetica Neue"/>
                <a:cs typeface="Helvetica Neue"/>
                <a:sym typeface="Helvetica Neue"/>
              </a:defRPr>
            </a:pPr>
            <a:r>
              <a:t>- and blury immediately consumes it to compute a tile of the output.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Next, we throw out that tile of </a:t>
            </a:r>
            <a:r>
              <a:rPr b="1"/>
              <a:t>blurx </a:t>
            </a:r>
            <a:r>
              <a:t>data…</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5" name="Shape 2275"/>
          <p:cNvSpPr/>
          <p:nvPr>
            <p:ph type="sldImg"/>
          </p:nvPr>
        </p:nvSpPr>
        <p:spPr>
          <a:prstGeom prst="rect">
            <a:avLst/>
          </a:prstGeom>
        </p:spPr>
        <p:txBody>
          <a:bodyPr/>
          <a:lstStyle/>
          <a:p>
            <a:pPr/>
          </a:p>
        </p:txBody>
      </p:sp>
      <p:sp>
        <p:nvSpPr>
          <p:cNvPr id="2276" name="Shape 227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We can improve locality by </a:t>
            </a:r>
            <a:r>
              <a:rPr b="1"/>
              <a:t>interleaving</a:t>
            </a:r>
            <a:r>
              <a:t> the stages instead</a:t>
            </a:r>
          </a:p>
          <a:p>
            <a:pPr>
              <a:defRPr b="1" sz="2400">
                <a:latin typeface="Helvetica Neue"/>
                <a:ea typeface="Helvetica Neue"/>
                <a:cs typeface="Helvetica Neue"/>
                <a:sym typeface="Helvetica Neue"/>
              </a:defRPr>
            </a:pPr>
            <a:r>
              <a:rPr b="0"/>
              <a:t>- </a:t>
            </a:r>
            <a:r>
              <a:t>fusing</a:t>
            </a:r>
            <a:r>
              <a:rPr b="0"/>
              <a:t> them together, at the level of </a:t>
            </a:r>
            <a:r>
              <a:t>tiles</a:t>
            </a:r>
            <a:r>
              <a:rPr b="0"/>
              <a:t>, sized to fit into nearby caches.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organization,</a:t>
            </a:r>
          </a:p>
          <a:p>
            <a:pPr>
              <a:defRPr sz="2400">
                <a:latin typeface="Helvetica Neue"/>
                <a:ea typeface="Helvetica Neue"/>
                <a:cs typeface="Helvetica Neue"/>
                <a:sym typeface="Helvetica Neue"/>
              </a:defRPr>
            </a:pPr>
            <a:r>
              <a:t>- To compute a tile of </a:t>
            </a:r>
            <a:r>
              <a:rPr b="1"/>
              <a:t>blury</a:t>
            </a:r>
            <a:r>
              <a:t>,</a:t>
            </a:r>
          </a:p>
          <a:p>
            <a:pPr>
              <a:defRPr sz="2400">
                <a:latin typeface="Helvetica Neue"/>
                <a:ea typeface="Helvetica Neue"/>
                <a:cs typeface="Helvetica Neue"/>
                <a:sym typeface="Helvetica Neue"/>
              </a:defRPr>
            </a:pPr>
            <a:r>
              <a:t>- we first need the corresponding tile of </a:t>
            </a:r>
            <a:r>
              <a:rPr b="1"/>
              <a:t>blurx</a:t>
            </a:r>
            <a:r>
              <a:t>,</a:t>
            </a:r>
          </a:p>
          <a:p>
            <a:pPr>
              <a:defRPr sz="2400">
                <a:latin typeface="Helvetica Neue"/>
                <a:ea typeface="Helvetica Neue"/>
                <a:cs typeface="Helvetica Neue"/>
                <a:sym typeface="Helvetica Neue"/>
              </a:defRPr>
            </a:pPr>
            <a:r>
              <a:t>- which loads a tile of the input.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 blurx stage filters the input,</a:t>
            </a:r>
          </a:p>
          <a:p>
            <a:pPr>
              <a:defRPr sz="2400">
                <a:latin typeface="Helvetica Neue"/>
                <a:ea typeface="Helvetica Neue"/>
                <a:cs typeface="Helvetica Neue"/>
                <a:sym typeface="Helvetica Neue"/>
              </a:defRPr>
            </a:pPr>
            <a:r>
              <a:t>- and blury immediately consumes it to compute a tile of the output.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Next, we throw out that tile of </a:t>
            </a:r>
            <a:r>
              <a:rPr b="1"/>
              <a:t>blurx </a:t>
            </a:r>
            <a:r>
              <a:t>data…</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0" name="Shape 2400"/>
          <p:cNvSpPr/>
          <p:nvPr>
            <p:ph type="sldImg"/>
          </p:nvPr>
        </p:nvSpPr>
        <p:spPr>
          <a:prstGeom prst="rect">
            <a:avLst/>
          </a:prstGeom>
        </p:spPr>
        <p:txBody>
          <a:bodyPr/>
          <a:lstStyle/>
          <a:p>
            <a:pPr/>
          </a:p>
        </p:txBody>
      </p:sp>
      <p:sp>
        <p:nvSpPr>
          <p:cNvPr id="2401" name="Shape 240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…Next, we throw out tile chunk of </a:t>
            </a:r>
            <a:r>
              <a:rPr b="1"/>
              <a:t>blurx </a:t>
            </a:r>
            <a:r>
              <a:t>data,</a:t>
            </a:r>
          </a:p>
          <a:p>
            <a:pPr>
              <a:defRPr sz="2400">
                <a:latin typeface="Helvetica Neue"/>
                <a:ea typeface="Helvetica Neue"/>
                <a:cs typeface="Helvetica Neue"/>
                <a:sym typeface="Helvetica Neue"/>
              </a:defRPr>
            </a:pPr>
            <a:r>
              <a:t>- load the next tile of the input,</a:t>
            </a:r>
          </a:p>
          <a:p>
            <a:pPr>
              <a:defRPr sz="2400">
                <a:latin typeface="Helvetica Neue"/>
                <a:ea typeface="Helvetica Neue"/>
                <a:cs typeface="Helvetica Neue"/>
                <a:sym typeface="Helvetica Neue"/>
              </a:defRPr>
            </a:pPr>
            <a:r>
              <a:t>- and compute the next tile of </a:t>
            </a:r>
            <a:r>
              <a:rPr b="1"/>
              <a:t>blurx</a:t>
            </a:r>
            <a:r>
              <a:t>,</a:t>
            </a:r>
          </a:p>
          <a:p>
            <a:pPr>
              <a:defRPr sz="2400">
                <a:latin typeface="Helvetica Neue"/>
                <a:ea typeface="Helvetica Neue"/>
                <a:cs typeface="Helvetica Neue"/>
                <a:sym typeface="Helvetica Neue"/>
              </a:defRPr>
            </a:pPr>
            <a:r>
              <a:t>- followed immediately by the corresponding tile of </a:t>
            </a:r>
            <a:r>
              <a:rPr b="1"/>
              <a:t>blury</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We’ve</a:t>
            </a:r>
            <a:r>
              <a:rPr b="1"/>
              <a:t> moved</a:t>
            </a:r>
            <a:r>
              <a:t> the </a:t>
            </a:r>
            <a:r>
              <a:rPr b="1"/>
              <a:t>computation</a:t>
            </a:r>
            <a:r>
              <a:t> of each tile of pixels in the consumer stage </a:t>
            </a:r>
            <a:r>
              <a:rPr b="1"/>
              <a:t>closer in time</a:t>
            </a:r>
            <a:r>
              <a:t> to the computation of its </a:t>
            </a:r>
            <a:r>
              <a:rPr b="1"/>
              <a:t>inputs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improves producer-consumer locality by keeping all the intermediate data nearby, in local caches,</a:t>
            </a:r>
          </a:p>
          <a:p>
            <a:pPr>
              <a:defRPr sz="2400">
                <a:latin typeface="Helvetica Neue"/>
                <a:ea typeface="Helvetica Neue"/>
                <a:cs typeface="Helvetica Neue"/>
                <a:sym typeface="Helvetica Neue"/>
              </a:defRPr>
            </a:pPr>
            <a:r>
              <a:t>but it makes optimization a </a:t>
            </a:r>
            <a:r>
              <a:rPr b="1"/>
              <a:t>global problem</a:t>
            </a:r>
            <a:r>
              <a:t> of carefully </a:t>
            </a:r>
            <a:r>
              <a:rPr b="1"/>
              <a:t>interleaving</a:t>
            </a:r>
            <a:r>
              <a:t> the computation and storage of the </a:t>
            </a:r>
            <a:r>
              <a:rPr b="1"/>
              <a:t>entire pipeline</a:t>
            </a:r>
            <a:r>
              <a:t>.</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You can </a:t>
            </a:r>
            <a:r>
              <a:rPr b="1"/>
              <a:t>not</a:t>
            </a:r>
            <a:r>
              <a:t> address locality by just locally tweaking operations in your inner loops.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5" name="Shape 2495"/>
          <p:cNvSpPr/>
          <p:nvPr>
            <p:ph type="sldImg"/>
          </p:nvPr>
        </p:nvSpPr>
        <p:spPr>
          <a:prstGeom prst="rect">
            <a:avLst/>
          </a:prstGeom>
        </p:spPr>
        <p:txBody>
          <a:bodyPr/>
          <a:lstStyle/>
          <a:p>
            <a:pPr/>
          </a:p>
        </p:txBody>
      </p:sp>
      <p:sp>
        <p:nvSpPr>
          <p:cNvPr id="2496" name="Shape 249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And also, we’re making a tradeoff.</a:t>
            </a:r>
          </a:p>
          <a:p>
            <a:pPr>
              <a:defRPr sz="2400">
                <a:latin typeface="Helvetica Neue"/>
                <a:ea typeface="Helvetica Neue"/>
                <a:cs typeface="Helvetica Neue"/>
                <a:sym typeface="Helvetica Neue"/>
              </a:defRPr>
            </a:pPr>
            <a:r>
              <a:t>We’re saying that, for each chunk of </a:t>
            </a:r>
            <a:r>
              <a:rPr b="1"/>
              <a:t>blury</a:t>
            </a:r>
            <a:r>
              <a:t>,</a:t>
            </a:r>
          </a:p>
          <a:p>
            <a:pPr>
              <a:defRPr sz="2400">
                <a:latin typeface="Helvetica Neue"/>
                <a:ea typeface="Helvetica Neue"/>
                <a:cs typeface="Helvetica Neue"/>
                <a:sym typeface="Helvetica Neue"/>
              </a:defRPr>
            </a:pPr>
            <a:r>
              <a:t>we should </a:t>
            </a:r>
            <a:r>
              <a:rPr b="1"/>
              <a:t>independently</a:t>
            </a:r>
            <a:r>
              <a:t> compute, consume, and throw away the required chunk of blurx.</a:t>
            </a:r>
          </a:p>
          <a:p>
            <a:pPr>
              <a:defRPr sz="2400">
                <a:latin typeface="Helvetica Neue"/>
                <a:ea typeface="Helvetica Neue"/>
                <a:cs typeface="Helvetica Neue"/>
                <a:sym typeface="Helvetica Neue"/>
              </a:defRPr>
            </a:p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1" name="Shape 2611"/>
          <p:cNvSpPr/>
          <p:nvPr>
            <p:ph type="sldImg"/>
          </p:nvPr>
        </p:nvSpPr>
        <p:spPr>
          <a:prstGeom prst="rect">
            <a:avLst/>
          </a:prstGeom>
        </p:spPr>
        <p:txBody>
          <a:bodyPr/>
          <a:lstStyle/>
          <a:p>
            <a:pPr/>
          </a:p>
        </p:txBody>
      </p:sp>
      <p:sp>
        <p:nvSpPr>
          <p:cNvPr id="2612" name="Shape 261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means that neighboring chunks,</a:t>
            </a:r>
          </a:p>
          <a:p>
            <a:pPr>
              <a:defRPr sz="2400">
                <a:latin typeface="Helvetica Neue"/>
                <a:ea typeface="Helvetica Neue"/>
                <a:cs typeface="Helvetica Neue"/>
                <a:sym typeface="Helvetica Neue"/>
              </a:defRPr>
            </a:pPr>
            <a:r>
              <a:t>- which depend on </a:t>
            </a:r>
            <a:r>
              <a:rPr b="1"/>
              <a:t>overlapping pixels </a:t>
            </a:r>
            <a:r>
              <a:t>from higher up the pipeline,</a:t>
            </a:r>
          </a:p>
          <a:p>
            <a:pPr>
              <a:defRPr sz="2400">
                <a:latin typeface="Helvetica Neue"/>
                <a:ea typeface="Helvetica Neue"/>
                <a:cs typeface="Helvetica Neue"/>
                <a:sym typeface="Helvetica Neue"/>
              </a:defRPr>
            </a:pPr>
            <a:r>
              <a:t>do </a:t>
            </a:r>
            <a:r>
              <a:rPr b="1"/>
              <a:t>redundant work</a:t>
            </a:r>
            <a:r>
              <a:t> where they </a:t>
            </a:r>
            <a:r>
              <a:rPr b="1"/>
              <a:t>overlap</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a:t>
            </a:r>
            <a:r>
              <a:rPr b="1"/>
              <a:t>one of the fundamental tradeoffs</a:t>
            </a:r>
            <a:r>
              <a:t> I described earlier: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For this pipeline, it made sense to </a:t>
            </a:r>
            <a:r>
              <a:rPr b="1"/>
              <a:t>redundantly compute</a:t>
            </a:r>
            <a:r>
              <a:t> some values, in exchange for the </a:t>
            </a:r>
            <a:r>
              <a:rPr b="1"/>
              <a:t>locality</a:t>
            </a:r>
            <a:r>
              <a:t> and </a:t>
            </a:r>
            <a:r>
              <a:rPr b="1"/>
              <a:t>storage improvement</a:t>
            </a:r>
          </a:p>
          <a:p>
            <a:pPr>
              <a:defRPr sz="2400">
                <a:latin typeface="Helvetica Neue"/>
                <a:ea typeface="Helvetica Neue"/>
                <a:cs typeface="Helvetica Neue"/>
                <a:sym typeface="Helvetica Neue"/>
              </a:defRPr>
            </a:pPr>
            <a:r>
              <a:t>[of </a:t>
            </a:r>
            <a:r>
              <a:rPr b="1"/>
              <a:t>never letting the intermediate values move out of the cache into main memory</a:t>
            </a:r>
            <a:r>
              <a:t>.]</a:t>
            </a: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But this isn’t always the right choice.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1" name="Shape 2641"/>
          <p:cNvSpPr/>
          <p:nvPr>
            <p:ph type="sldImg"/>
          </p:nvPr>
        </p:nvSpPr>
        <p:spPr>
          <a:prstGeom prst="rect">
            <a:avLst/>
          </a:prstGeom>
        </p:spPr>
        <p:txBody>
          <a:bodyPr/>
          <a:lstStyle/>
          <a:p>
            <a:pPr/>
          </a:p>
        </p:txBody>
      </p:sp>
      <p:sp>
        <p:nvSpPr>
          <p:cNvPr id="2642" name="Shape 264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Blur is a trivial 2-stage pipeline,</a:t>
            </a:r>
          </a:p>
          <a:p>
            <a:pPr>
              <a:defRPr sz="2400">
                <a:latin typeface="Helvetica Neue"/>
                <a:ea typeface="Helvetica Neue"/>
                <a:cs typeface="Helvetica Neue"/>
                <a:sym typeface="Helvetica Neue"/>
              </a:defRPr>
            </a:pPr>
            <a:r>
              <a:t>but a more realistic pipeline looks like </a:t>
            </a:r>
            <a:r>
              <a:rPr b="1"/>
              <a:t>this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Local Laplacian filters has about 100 stages, in a complex graph.</a:t>
            </a:r>
          </a:p>
          <a:p>
            <a:pPr>
              <a:defRPr sz="2400">
                <a:latin typeface="Helvetica Neue"/>
                <a:ea typeface="Helvetica Neue"/>
                <a:cs typeface="Helvetica Neue"/>
                <a:sym typeface="Helvetica Neue"/>
              </a:defRPr>
            </a:pPr>
            <a:r>
              <a:t>- Locally, most of the </a:t>
            </a:r>
            <a:r>
              <a:rPr b="1"/>
              <a:t>dependencies</a:t>
            </a:r>
            <a:r>
              <a:t> are </a:t>
            </a:r>
            <a:r>
              <a:rPr b="1"/>
              <a:t>simple</a:t>
            </a:r>
            <a:r>
              <a:t>, like in our blur.</a:t>
            </a:r>
          </a:p>
          <a:p>
            <a:pPr>
              <a:defRPr sz="2400">
                <a:latin typeface="Helvetica Neue"/>
                <a:ea typeface="Helvetica Neue"/>
                <a:cs typeface="Helvetica Neue"/>
                <a:sym typeface="Helvetica Neue"/>
              </a:defRPr>
            </a:pPr>
            <a:r>
              <a:t>But globally they're extremely far reaching and complex.</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gives us </a:t>
            </a:r>
            <a:r>
              <a:rPr b="1"/>
              <a:t>lots of choices</a:t>
            </a:r>
            <a:r>
              <a:t> about the degree of fusion at </a:t>
            </a:r>
            <a:r>
              <a:rPr b="1"/>
              <a:t>each of</a:t>
            </a:r>
            <a:r>
              <a:t> </a:t>
            </a:r>
            <a:r>
              <a:rPr b="1"/>
              <a:t>dozens of stages</a:t>
            </a:r>
            <a:r>
              <a:t>.</a:t>
            </a:r>
          </a:p>
          <a:p>
            <a:pPr>
              <a:defRPr sz="2400">
                <a:latin typeface="Helvetica Neue"/>
                <a:ea typeface="Helvetica Neue"/>
                <a:cs typeface="Helvetica Neue"/>
                <a:sym typeface="Helvetica Neue"/>
              </a:defRPr>
            </a:pPr>
            <a:r>
              <a:t>Each </a:t>
            </a:r>
            <a:r>
              <a:rPr b="1"/>
              <a:t>strategy</a:t>
            </a:r>
            <a:r>
              <a:t> can mean a </a:t>
            </a:r>
            <a:r>
              <a:rPr b="1"/>
              <a:t>totally different</a:t>
            </a:r>
            <a:r>
              <a:t> set of </a:t>
            </a:r>
            <a:r>
              <a:rPr b="1"/>
              <a:t>dozens of kernels</a:t>
            </a:r>
            <a:r>
              <a:t> or </a:t>
            </a:r>
            <a:r>
              <a:rPr b="1"/>
              <a:t>loop nests</a:t>
            </a:r>
            <a:r>
              <a:t>—completely restructuring our code—</a:t>
            </a:r>
          </a:p>
          <a:p>
            <a:pPr>
              <a:defRPr sz="2400">
                <a:latin typeface="Helvetica Neue"/>
                <a:ea typeface="Helvetica Neue"/>
                <a:cs typeface="Helvetica Neue"/>
                <a:sym typeface="Helvetica Neue"/>
              </a:defRPr>
            </a:pPr>
            <a:r>
              <a:t>and the </a:t>
            </a:r>
            <a:r>
              <a:rPr b="1"/>
              <a:t>difference</a:t>
            </a:r>
            <a:r>
              <a:t> between </a:t>
            </a:r>
            <a:r>
              <a:rPr b="1"/>
              <a:t>two plausible strategies</a:t>
            </a:r>
            <a:r>
              <a:t> can be </a:t>
            </a:r>
            <a:r>
              <a:rPr b="1"/>
              <a:t>a factor of 2 </a:t>
            </a:r>
            <a:r>
              <a:t>or more in efficiency.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 reorganizing the computation is hard </a:t>
            </a:r>
            <a:r>
              <a:rPr b="1"/>
              <a:t>not</a:t>
            </a:r>
            <a:r>
              <a:t> just because it </a:t>
            </a:r>
            <a:r>
              <a:rPr b="1"/>
              <a:t>globally interleaves the computation</a:t>
            </a:r>
            <a:r>
              <a:t> of the whole pipeline,</a:t>
            </a:r>
          </a:p>
          <a:p>
            <a:pPr>
              <a:defRPr sz="2400">
                <a:latin typeface="Helvetica Neue"/>
                <a:ea typeface="Helvetica Neue"/>
                <a:cs typeface="Helvetica Neue"/>
                <a:sym typeface="Helvetica Neue"/>
              </a:defRPr>
            </a:pPr>
            <a:r>
              <a:t>but also because it </a:t>
            </a:r>
            <a:r>
              <a:rPr b="1"/>
              <a:t>requires tradeoffs</a:t>
            </a:r>
            <a:r>
              <a:t>—like introducing redundant computation in exchange for saving bandwidth.</a:t>
            </a:r>
          </a:p>
          <a:p>
            <a:pPr>
              <a:defRPr sz="2400">
                <a:latin typeface="Helvetica Neue"/>
                <a:ea typeface="Helvetica Neue"/>
                <a:cs typeface="Helvetica Neue"/>
                <a:sym typeface="Helvetica Neue"/>
              </a:defRPr>
            </a:pPr>
            <a:r>
              <a:t>These can be hard to reason about, and often need to be explored before you know what works best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 let me recap…</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0" name="Shape 2730"/>
          <p:cNvSpPr/>
          <p:nvPr>
            <p:ph type="sldImg"/>
          </p:nvPr>
        </p:nvSpPr>
        <p:spPr>
          <a:prstGeom prst="rect">
            <a:avLst/>
          </a:prstGeom>
        </p:spPr>
        <p:txBody>
          <a:bodyPr/>
          <a:lstStyle/>
          <a:p>
            <a:pPr/>
          </a:p>
        </p:txBody>
      </p:sp>
      <p:sp>
        <p:nvSpPr>
          <p:cNvPr id="2731" name="Shape 273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We've established two things:</a:t>
            </a:r>
          </a:p>
          <a:p>
            <a:pPr>
              <a:defRPr sz="2400">
                <a:latin typeface="Helvetica Neue"/>
                <a:ea typeface="Helvetica Neue"/>
                <a:cs typeface="Helvetica Neue"/>
                <a:sym typeface="Helvetica Neue"/>
              </a:defRPr>
            </a:pPr>
            <a:r>
              <a:t>The first is that changing the order and granularity of computation has a huge impact on performance.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5" name="Shape 2855"/>
          <p:cNvSpPr/>
          <p:nvPr>
            <p:ph type="sldImg"/>
          </p:nvPr>
        </p:nvSpPr>
        <p:spPr>
          <a:prstGeom prst="rect">
            <a:avLst/>
          </a:prstGeom>
        </p:spPr>
        <p:txBody>
          <a:bodyPr/>
          <a:lstStyle/>
          <a:p>
            <a:pPr/>
          </a:p>
        </p:txBody>
      </p:sp>
      <p:sp>
        <p:nvSpPr>
          <p:cNvPr id="2856" name="Shape 285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The second is that there is a fundamental tension between locality, and introducing redundant work.</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We can trade off along this axis by varying the </a:t>
            </a:r>
            <a:r>
              <a:rPr b="1"/>
              <a:t>granularity</a:t>
            </a:r>
            <a:r>
              <a:t> at which we interleave these stages,</a:t>
            </a:r>
          </a:p>
          <a:p>
            <a:pPr>
              <a:defRPr sz="2400">
                <a:latin typeface="Helvetica Neue"/>
                <a:ea typeface="Helvetica Neue"/>
                <a:cs typeface="Helvetica Neue"/>
                <a:sym typeface="Helvetica Neue"/>
              </a:defRPr>
            </a:pPr>
            <a:r>
              <a:t>using smaller tiles for greater locality,</a:t>
            </a:r>
          </a:p>
          <a:p>
            <a:pPr>
              <a:defRPr sz="2400">
                <a:latin typeface="Helvetica Neue"/>
                <a:ea typeface="Helvetica Neue"/>
                <a:cs typeface="Helvetica Neue"/>
                <a:sym typeface="Helvetica Neue"/>
              </a:defRPr>
            </a:pPr>
            <a:r>
              <a:t>or bigger tiles to minimize the area of overlap on the tile boundaries.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Of course, we also want to execute our computation in parallel.</a:t>
            </a:r>
          </a:p>
          <a:p>
            <a:pPr>
              <a:defRPr sz="2400">
                <a:latin typeface="Helvetica Neue"/>
                <a:ea typeface="Helvetica Neue"/>
                <a:cs typeface="Helvetica Neue"/>
                <a:sym typeface="Helvetica Neue"/>
              </a:defRPr>
            </a:pPr>
            <a:r>
              <a:t>In this case, we can easily distribute tiles across parallel threads, and internally vectorize the computation of each tile.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But it turns out there’s also another axis to this tradeoff space.</a:t>
            </a:r>
          </a:p>
          <a:p>
            <a:pPr>
              <a:defRPr sz="2400">
                <a:latin typeface="Helvetica Neue"/>
                <a:ea typeface="Helvetica Neue"/>
                <a:cs typeface="Helvetica Neue"/>
                <a:sym typeface="Helvetica Neue"/>
              </a:defRPr>
            </a:pPr>
            <a:r>
              <a:t>Parallelism can be traded off to reduce redundant work while maintaining locality</a:t>
            </a:r>
          </a:p>
          <a:p>
            <a:pPr>
              <a:defRPr sz="2400">
                <a:latin typeface="Helvetica Neue"/>
                <a:ea typeface="Helvetica Neue"/>
                <a:cs typeface="Helvetica Neue"/>
                <a:sym typeface="Helvetica Neue"/>
              </a:defRPr>
            </a:pPr>
            <a:r>
              <a:t>by </a:t>
            </a:r>
            <a:r>
              <a:rPr b="1"/>
              <a:t>constraining the order</a:t>
            </a:r>
            <a:r>
              <a:t> of evaluation.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I’ll show how this works later.</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But for now, how does our optimized organization look in current languages?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9" name="Shape 2869"/>
          <p:cNvSpPr/>
          <p:nvPr>
            <p:ph type="sldImg"/>
          </p:nvPr>
        </p:nvSpPr>
        <p:spPr>
          <a:prstGeom prst="rect">
            <a:avLst/>
          </a:prstGeom>
        </p:spPr>
        <p:txBody>
          <a:bodyPr/>
          <a:lstStyle/>
          <a:p>
            <a:pPr/>
          </a:p>
        </p:txBody>
      </p:sp>
      <p:sp>
        <p:nvSpPr>
          <p:cNvPr id="2870" name="Shape 287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So again, my work focuses 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organization of computation,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its interaction with hardware architecture and algorithms,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the competing pressures for locality,</a:t>
            </a:r>
          </a:p>
          <a:p>
            <a:pPr>
              <a:defRPr sz="2400">
                <a:latin typeface="Helvetica Neue"/>
                <a:ea typeface="Helvetica Neue"/>
                <a:cs typeface="Helvetica Neue"/>
                <a:sym typeface="Helvetica Neue"/>
              </a:defRPr>
            </a:pPr>
            <a:r>
              <a:t>parallelism,</a:t>
            </a:r>
          </a:p>
          <a:p>
            <a:pPr>
              <a:defRPr sz="2400">
                <a:latin typeface="Helvetica Neue"/>
                <a:ea typeface="Helvetica Neue"/>
                <a:cs typeface="Helvetica Neue"/>
                <a:sym typeface="Helvetica Neue"/>
              </a:defRPr>
            </a:pPr>
            <a:r>
              <a:t>and minimizing work.</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0" name="Shape 2960"/>
          <p:cNvSpPr/>
          <p:nvPr>
            <p:ph type="sldImg"/>
          </p:nvPr>
        </p:nvSpPr>
        <p:spPr>
          <a:prstGeom prst="rect">
            <a:avLst/>
          </a:prstGeom>
        </p:spPr>
        <p:txBody>
          <a:bodyPr/>
          <a:lstStyle/>
          <a:p>
            <a:pPr/>
          </a:p>
        </p:txBody>
      </p:sp>
      <p:sp>
        <p:nvSpPr>
          <p:cNvPr id="2961" name="Shape 296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And this leads to the last major message of my talk,</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Which is that: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ways we </a:t>
            </a:r>
            <a:r>
              <a:rPr b="1"/>
              <a:t>can</a:t>
            </a:r>
            <a:r>
              <a:t> reorganize computation,</a:t>
            </a:r>
          </a:p>
          <a:p>
            <a:pPr>
              <a:defRPr sz="2400">
                <a:latin typeface="Helvetica Neue"/>
                <a:ea typeface="Helvetica Neue"/>
                <a:cs typeface="Helvetica Neue"/>
                <a:sym typeface="Helvetica Neue"/>
              </a:defRPr>
            </a:pPr>
            <a:r>
              <a:t>and the effect each choice has on locality, parallelism, and the amount of work,</a:t>
            </a:r>
          </a:p>
          <a:p>
            <a:pPr>
              <a:defRPr sz="2400">
                <a:latin typeface="Helvetica Neue"/>
                <a:ea typeface="Helvetica Neue"/>
                <a:cs typeface="Helvetica Neue"/>
                <a:sym typeface="Helvetica Neue"/>
              </a:defRPr>
            </a:pPr>
            <a:r>
              <a:t>is a function of the fundamental </a:t>
            </a:r>
            <a:r>
              <a:rPr b="1"/>
              <a:t>dependencies</a:t>
            </a:r>
            <a:r>
              <a:t> in the algorithm.</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also the place where </a:t>
            </a:r>
            <a:r>
              <a:rPr b="1"/>
              <a:t>domain-specific knowledge</a:t>
            </a:r>
            <a:r>
              <a:t> can the biggest difference.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7" name="Shape 2967"/>
          <p:cNvSpPr/>
          <p:nvPr>
            <p:ph type="sldImg"/>
          </p:nvPr>
        </p:nvSpPr>
        <p:spPr>
          <a:prstGeom prst="rect">
            <a:avLst/>
          </a:prstGeom>
        </p:spPr>
        <p:txBody>
          <a:bodyPr/>
          <a:lstStyle/>
          <a:p>
            <a:pPr/>
          </a:p>
        </p:txBody>
      </p:sp>
      <p:sp>
        <p:nvSpPr>
          <p:cNvPr id="2968" name="Shape 296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Looking at the optimized version, again, it’s completely different than the original.</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code uses different instructions,</a:t>
            </a:r>
          </a:p>
          <a:p>
            <a:pPr>
              <a:defRPr sz="2400">
                <a:latin typeface="Helvetica Neue"/>
                <a:ea typeface="Helvetica Neue"/>
                <a:cs typeface="Helvetica Neue"/>
                <a:sym typeface="Helvetica Neue"/>
              </a:defRPr>
            </a:pPr>
            <a:r>
              <a:t>different data layout,</a:t>
            </a:r>
          </a:p>
          <a:p>
            <a:pPr>
              <a:defRPr sz="2400">
                <a:latin typeface="Helvetica Neue"/>
                <a:ea typeface="Helvetica Neue"/>
                <a:cs typeface="Helvetica Neue"/>
                <a:sym typeface="Helvetica Neue"/>
              </a:defRPr>
            </a:pPr>
            <a:r>
              <a:t>and deeper loop nests.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It’s barely readable, and architecture specific.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shares almost no code with the initial version.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all that’s happened is the reorganization we talked about</a:t>
            </a:r>
          </a:p>
          <a:p>
            <a:pPr>
              <a:defRPr sz="2400">
                <a:latin typeface="Helvetica Neue"/>
                <a:ea typeface="Helvetica Neue"/>
                <a:cs typeface="Helvetica Neue"/>
                <a:sym typeface="Helvetica Neue"/>
              </a:defRPr>
            </a:pPr>
            <a:r>
              <a:t>to optimize for </a:t>
            </a:r>
            <a:r>
              <a:rPr b="1" i="1"/>
              <a:t>parallelism</a:t>
            </a:r>
            <a:r>
              <a:t> and </a:t>
            </a:r>
            <a:r>
              <a:rPr b="1" i="1"/>
              <a:t>locality</a:t>
            </a:r>
            <a:r>
              <a: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2" name="Shape 2982"/>
          <p:cNvSpPr/>
          <p:nvPr>
            <p:ph type="sldImg"/>
          </p:nvPr>
        </p:nvSpPr>
        <p:spPr>
          <a:prstGeom prst="rect">
            <a:avLst/>
          </a:prstGeom>
        </p:spPr>
        <p:txBody>
          <a:bodyPr/>
          <a:lstStyle/>
          <a:p>
            <a:pPr/>
          </a:p>
        </p:txBody>
      </p:sp>
      <p:sp>
        <p:nvSpPr>
          <p:cNvPr id="2983" name="Shape 2983"/>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The parallelism comes from distributing work across threads,</a:t>
            </a:r>
          </a:p>
          <a:p>
            <a:pPr>
              <a:defRPr sz="2400">
                <a:latin typeface="Helvetica Neue"/>
                <a:ea typeface="Helvetica Neue"/>
                <a:cs typeface="Helvetica Neue"/>
                <a:sym typeface="Helvetica Neue"/>
              </a:defRPr>
            </a:pPr>
            <a:r>
              <a:t>and from computing in 8-wide SIMD chunks on each core’s SSE units.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just exposing the parallelism isn’t the biggest challenge in optimizing this program.</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8" name="Shape 2998"/>
          <p:cNvSpPr/>
          <p:nvPr>
            <p:ph type="sldImg"/>
          </p:nvPr>
        </p:nvSpPr>
        <p:spPr>
          <a:prstGeom prst="rect">
            <a:avLst/>
          </a:prstGeom>
        </p:spPr>
        <p:txBody>
          <a:bodyPr/>
          <a:lstStyle/>
          <a:p>
            <a:pPr/>
          </a:p>
        </p:txBody>
      </p:sp>
      <p:sp>
        <p:nvSpPr>
          <p:cNvPr id="2999" name="Shape 299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Just as important—and often a lot</a:t>
            </a:r>
            <a:r>
              <a:rPr b="1"/>
              <a:t> harder</a:t>
            </a:r>
            <a:r>
              <a:t> to </a:t>
            </a:r>
            <a:r>
              <a:rPr b="1"/>
              <a:t>think about</a:t>
            </a:r>
            <a:r>
              <a:t> or </a:t>
            </a:r>
            <a:r>
              <a:rPr b="1"/>
              <a:t>express</a:t>
            </a:r>
            <a:r>
              <a:t>—is </a:t>
            </a:r>
            <a:r>
              <a:rPr b="1"/>
              <a:t>locality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case that meant:</a:t>
            </a:r>
          </a:p>
          <a:p>
            <a:pPr>
              <a:defRPr sz="2400">
                <a:latin typeface="Helvetica Neue"/>
                <a:ea typeface="Helvetica Neue"/>
                <a:cs typeface="Helvetica Neue"/>
                <a:sym typeface="Helvetica Neue"/>
              </a:defRPr>
            </a:pPr>
            <a:r>
              <a:t>making sure the pixels produced by the first stage</a:t>
            </a:r>
          </a:p>
          <a:p>
            <a:pPr>
              <a:defRPr sz="2400">
                <a:latin typeface="Helvetica Neue"/>
                <a:ea typeface="Helvetica Neue"/>
                <a:cs typeface="Helvetica Neue"/>
                <a:sym typeface="Helvetica Neue"/>
              </a:defRPr>
            </a:pPr>
            <a:r>
              <a:t>are still in the cache when the next stage reads them.</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rPr b="1"/>
              <a:t>Without locality</a:t>
            </a:r>
            <a:r>
              <a:t> optimization, even a well</a:t>
            </a:r>
            <a:r>
              <a:rPr b="1"/>
              <a:t> parallelized pipeline</a:t>
            </a:r>
          </a:p>
          <a:p>
            <a:pPr>
              <a:defRPr i="1" sz="2400">
                <a:latin typeface="Helvetica Neue"/>
                <a:ea typeface="Helvetica Neue"/>
                <a:cs typeface="Helvetica Neue"/>
                <a:sym typeface="Helvetica Neue"/>
              </a:defRPr>
            </a:pPr>
            <a:r>
              <a:t>will be severely </a:t>
            </a:r>
            <a:r>
              <a:rPr b="1"/>
              <a:t>bottlenecked </a:t>
            </a:r>
            <a:r>
              <a:t>by </a:t>
            </a:r>
            <a:r>
              <a:rPr b="1"/>
              <a:t>memory bandwidth</a:t>
            </a:r>
            <a:r>
              <a:t>.</a:t>
            </a:r>
          </a:p>
          <a:p>
            <a:pPr>
              <a:defRPr i="1"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Here, the optimized code improves locality by </a:t>
            </a:r>
            <a:r>
              <a:rPr b="1"/>
              <a:t>computing</a:t>
            </a:r>
            <a:r>
              <a:t> each stage in </a:t>
            </a:r>
            <a:r>
              <a:rPr b="1"/>
              <a:t>tiles</a:t>
            </a:r>
            <a:r>
              <a:t>,</a:t>
            </a:r>
          </a:p>
          <a:p>
            <a:pPr>
              <a:defRPr sz="2400">
                <a:latin typeface="Helvetica Neue"/>
                <a:ea typeface="Helvetica Neue"/>
                <a:cs typeface="Helvetica Neue"/>
                <a:sym typeface="Helvetica Neue"/>
              </a:defRPr>
            </a:pPr>
            <a:r>
              <a:rPr b="1"/>
              <a:t>interleaving</a:t>
            </a:r>
            <a:r>
              <a:t> the computation of </a:t>
            </a:r>
            <a:r>
              <a:rPr b="1"/>
              <a:t>tiles across stages</a:t>
            </a:r>
            <a:r>
              <a:t>,</a:t>
            </a:r>
          </a:p>
          <a:p>
            <a:pPr>
              <a:defRPr sz="2400">
                <a:latin typeface="Helvetica Neue"/>
                <a:ea typeface="Helvetica Neue"/>
                <a:cs typeface="Helvetica Neue"/>
                <a:sym typeface="Helvetica Neue"/>
              </a:defRPr>
            </a:pPr>
            <a:r>
              <a:t>and keeping </a:t>
            </a:r>
            <a:r>
              <a:rPr b="1"/>
              <a:t>intermediate data</a:t>
            </a:r>
            <a:r>
              <a:t> in </a:t>
            </a:r>
            <a:r>
              <a:rPr b="1"/>
              <a:t>local buffers</a:t>
            </a:r>
            <a:r>
              <a:t> which never leave the cache.</a:t>
            </a:r>
          </a:p>
          <a:p>
            <a:pPr>
              <a:defRPr sz="2400">
                <a:latin typeface="Helvetica Neue"/>
                <a:ea typeface="Helvetica Neue"/>
                <a:cs typeface="Helvetica Neue"/>
                <a:sym typeface="Helvetica Neue"/>
              </a:defRPr>
            </a:pPr>
            <a:r>
              <a:t>It </a:t>
            </a:r>
            <a:r>
              <a:rPr b="1"/>
              <a:t>redundantly recomputes</a:t>
            </a:r>
            <a:r>
              <a:t> values on the boundary of the intermediate tiles to decouple them.</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a:t>
            </a:r>
            <a:r>
              <a:rPr b="1"/>
              <a:t>complicates</a:t>
            </a:r>
            <a:r>
              <a:t> the </a:t>
            </a:r>
            <a:r>
              <a:rPr b="1"/>
              <a:t>code</a:t>
            </a:r>
            <a:r>
              <a:t> because it globally </a:t>
            </a:r>
            <a:r>
              <a:rPr b="1"/>
              <a:t>interleaves</a:t>
            </a:r>
            <a:r>
              <a:t> the computation of each stage.</a:t>
            </a: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----[cut]----</a:t>
            </a:r>
          </a:p>
          <a:p>
            <a:pPr>
              <a:defRPr sz="2400">
                <a:latin typeface="Helvetica Neue"/>
                <a:ea typeface="Helvetica Neue"/>
                <a:cs typeface="Helvetica Neue"/>
                <a:sym typeface="Helvetica Neue"/>
              </a:defRPr>
            </a:pPr>
            <a:r>
              <a:t>[These code changes are </a:t>
            </a:r>
            <a:r>
              <a:rPr b="1"/>
              <a:t>global</a:t>
            </a:r>
            <a:r>
              <a:t>,</a:t>
            </a:r>
          </a:p>
          <a:p>
            <a:pPr>
              <a:defRPr sz="2400">
                <a:latin typeface="Helvetica Neue"/>
                <a:ea typeface="Helvetica Neue"/>
                <a:cs typeface="Helvetica Neue"/>
                <a:sym typeface="Helvetica Neue"/>
              </a:defRPr>
            </a:pPr>
            <a:r>
              <a:t>and the resulting addressing math and other logic gets complicated very fast.]</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4" name="Shape 3014"/>
          <p:cNvSpPr/>
          <p:nvPr>
            <p:ph type="sldImg"/>
          </p:nvPr>
        </p:nvSpPr>
        <p:spPr>
          <a:prstGeom prst="rect">
            <a:avLst/>
          </a:prstGeom>
        </p:spPr>
        <p:txBody>
          <a:bodyPr/>
          <a:lstStyle/>
          <a:p>
            <a:pPr/>
          </a:p>
        </p:txBody>
      </p:sp>
      <p:sp>
        <p:nvSpPr>
          <p:cNvPr id="3015" name="Shape 301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As programmers, we usually think of this as a </a:t>
            </a:r>
            <a:r>
              <a:rPr b="1"/>
              <a:t>different algorithm</a:t>
            </a:r>
            <a:r>
              <a:t> from the original.</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just like the simple </a:t>
            </a:r>
            <a:r>
              <a:rPr b="1"/>
              <a:t>loop interchange</a:t>
            </a:r>
            <a:r>
              <a:t> I showed first,</a:t>
            </a:r>
          </a:p>
          <a:p>
            <a:pPr>
              <a:defRPr sz="2400">
                <a:latin typeface="Helvetica Neue"/>
                <a:ea typeface="Helvetica Neue"/>
                <a:cs typeface="Helvetica Neue"/>
                <a:sym typeface="Helvetica Neue"/>
              </a:defRPr>
            </a:pPr>
            <a:r>
              <a:t>I argue it’s </a:t>
            </a:r>
            <a:r>
              <a:rPr b="1"/>
              <a:t>more useful</a:t>
            </a:r>
            <a:r>
              <a:t> to see them as the </a:t>
            </a:r>
            <a:r>
              <a:rPr b="1"/>
              <a:t>same algorithm</a:t>
            </a:r>
            <a:r>
              <a:t>,</a:t>
            </a:r>
          </a:p>
          <a:p>
            <a:pPr>
              <a:defRPr sz="2400">
                <a:latin typeface="Helvetica Neue"/>
                <a:ea typeface="Helvetica Neue"/>
                <a:cs typeface="Helvetica Neue"/>
                <a:sym typeface="Helvetica Neue"/>
              </a:defRPr>
            </a:pPr>
            <a:r>
              <a:t>but where the </a:t>
            </a:r>
            <a:r>
              <a:rPr b="1"/>
              <a:t>computation</a:t>
            </a:r>
            <a:r>
              <a:t> has been</a:t>
            </a:r>
            <a:r>
              <a:rPr b="1"/>
              <a:t> reorganized</a:t>
            </a:r>
            <a:r>
              <a:t>.</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Now, I don’t expect everyone to agree with my choice of the word “algorithm,”</a:t>
            </a:r>
          </a:p>
          <a:p>
            <a:pPr>
              <a:defRPr i="1" sz="2400">
                <a:latin typeface="Helvetica Neue"/>
                <a:ea typeface="Helvetica Neue"/>
                <a:cs typeface="Helvetica Neue"/>
                <a:sym typeface="Helvetica Neue"/>
              </a:defRPr>
            </a:pPr>
            <a:r>
              <a:t>but I do hope you can see that this separation of concerns is useful.</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Then, for a given algorithm,</a:t>
            </a:r>
          </a:p>
          <a:p>
            <a:pPr>
              <a:defRPr sz="2400">
                <a:latin typeface="Helvetica Neue"/>
                <a:ea typeface="Helvetica Neue"/>
                <a:cs typeface="Helvetica Neue"/>
                <a:sym typeface="Helvetica Neue"/>
              </a:defRPr>
            </a:pPr>
            <a:r>
              <a:t>we want to find the organization</a:t>
            </a:r>
          </a:p>
          <a:p>
            <a:pPr>
              <a:defRPr sz="2400">
                <a:latin typeface="Helvetica Neue"/>
                <a:ea typeface="Helvetica Neue"/>
                <a:cs typeface="Helvetica Neue"/>
                <a:sym typeface="Helvetica Neue"/>
              </a:defRPr>
            </a:pPr>
            <a:r>
              <a:t>that optimizes performance and efficiency</a:t>
            </a:r>
          </a:p>
          <a:p>
            <a:pPr>
              <a:defRPr sz="2400">
                <a:latin typeface="Helvetica Neue"/>
                <a:ea typeface="Helvetica Neue"/>
                <a:cs typeface="Helvetica Neue"/>
                <a:sym typeface="Helvetica Neue"/>
              </a:defRPr>
            </a:pPr>
            <a:r>
              <a:t>by making the best overall use of</a:t>
            </a:r>
          </a:p>
          <a:p>
            <a:pPr>
              <a:defRPr sz="2400">
                <a:latin typeface="Helvetica Neue"/>
                <a:ea typeface="Helvetica Neue"/>
                <a:cs typeface="Helvetica Neue"/>
                <a:sym typeface="Helvetica Neue"/>
              </a:defRPr>
            </a:pPr>
            <a:r>
              <a:t>parallelism &amp; locality,</a:t>
            </a:r>
          </a:p>
          <a:p>
            <a:pPr>
              <a:defRPr sz="2400">
                <a:latin typeface="Helvetica Neue"/>
                <a:ea typeface="Helvetica Neue"/>
                <a:cs typeface="Helvetica Neue"/>
                <a:sym typeface="Helvetica Neue"/>
              </a:defRPr>
            </a:pPr>
            <a:r>
              <a:t>while minimizing the total amount of work.</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compiler community has done heroic work to automatically extract the necessary understanding to reorganize computation like this, but it's fundamentally hard problem.</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1" name="Shape 3021"/>
          <p:cNvSpPr/>
          <p:nvPr>
            <p:ph type="sldImg"/>
          </p:nvPr>
        </p:nvSpPr>
        <p:spPr>
          <a:prstGeom prst="rect">
            <a:avLst/>
          </a:prstGeom>
        </p:spPr>
        <p:txBody>
          <a:bodyPr/>
          <a:lstStyle/>
          <a:p>
            <a:pPr/>
          </a:p>
        </p:txBody>
      </p:sp>
      <p:sp>
        <p:nvSpPr>
          <p:cNvPr id="3022" name="Shape 302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Because of how deeply traditional languages conflate the algorithm and the organization,</a:t>
            </a:r>
          </a:p>
          <a:p>
            <a:pPr>
              <a:defRPr sz="2400">
                <a:latin typeface="Helvetica Neue"/>
                <a:ea typeface="Helvetica Neue"/>
                <a:cs typeface="Helvetica Neue"/>
                <a:sym typeface="Helvetica Neue"/>
              </a:defRPr>
            </a:pPr>
            <a:r>
              <a:t>the optimized code is hideously complex,</a:t>
            </a:r>
          </a:p>
          <a:p>
            <a:pPr>
              <a:defRPr sz="2400">
                <a:latin typeface="Helvetica Neue"/>
                <a:ea typeface="Helvetica Neue"/>
                <a:cs typeface="Helvetica Neue"/>
                <a:sym typeface="Helvetica Neue"/>
              </a:defRPr>
            </a:pPr>
            <a:r>
              <a:t>and it’s also hard-coded to a specific architecture.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most significantly, it’s really hard to change </a:t>
            </a:r>
            <a:r>
              <a:rPr i="1"/>
              <a:t>either</a:t>
            </a:r>
            <a:r>
              <a:t> algorithm </a:t>
            </a:r>
            <a:r>
              <a:rPr i="1"/>
              <a:t>or </a:t>
            </a:r>
            <a:r>
              <a:t>the organization.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destroys modularity &amp; composability.</a:t>
            </a:r>
          </a:p>
          <a:p>
            <a:pPr>
              <a:defRPr sz="2400">
                <a:latin typeface="Helvetica Neue"/>
                <a:ea typeface="Helvetica Neue"/>
                <a:cs typeface="Helvetica Neue"/>
                <a:sym typeface="Helvetica Neue"/>
              </a:defRPr>
            </a:pPr>
            <a:r>
              <a:t>—because if I want to add a new stage to the pipeline, I have to rewrite everything.</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it makes it hard to transform the organization.</a:t>
            </a:r>
          </a:p>
          <a:p>
            <a:pPr>
              <a:defRPr sz="2400">
                <a:latin typeface="Helvetica Neue"/>
                <a:ea typeface="Helvetica Neue"/>
                <a:cs typeface="Helvetica Neue"/>
                <a:sym typeface="Helvetica Neue"/>
              </a:defRPr>
            </a:pPr>
            <a:r>
              <a:t>It’s hard </a:t>
            </a:r>
            <a:r>
              <a:rPr i="1"/>
              <a:t>both</a:t>
            </a:r>
            <a:r>
              <a:t> for human programmers, </a:t>
            </a:r>
            <a:r>
              <a:rPr b="1"/>
              <a:t>and</a:t>
            </a:r>
            <a:r>
              <a:t> for </a:t>
            </a:r>
            <a:r>
              <a:rPr i="1"/>
              <a:t>compilers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 that’s how I see the problem.</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compiler community has done heroic work to analyze and optimize existing programs like this</a:t>
            </a:r>
          </a:p>
          <a:p>
            <a:pPr>
              <a:defRPr sz="2400">
                <a:latin typeface="Helvetica Neue"/>
                <a:ea typeface="Helvetica Neue"/>
                <a:cs typeface="Helvetica Neue"/>
                <a:sym typeface="Helvetica Neue"/>
              </a:defRPr>
            </a:pPr>
            <a:r>
              <a:t>but it’s just a hard problem.</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6" name="Shape 3026"/>
          <p:cNvSpPr/>
          <p:nvPr>
            <p:ph type="sldImg"/>
          </p:nvPr>
        </p:nvSpPr>
        <p:spPr>
          <a:prstGeom prst="rect">
            <a:avLst/>
          </a:prstGeom>
        </p:spPr>
        <p:txBody>
          <a:bodyPr/>
          <a:lstStyle/>
          <a:p>
            <a:pPr/>
          </a:p>
        </p:txBody>
      </p:sp>
      <p:sp>
        <p:nvSpPr>
          <p:cNvPr id="3027" name="Shape 3027"/>
          <p:cNvSpPr/>
          <p:nvPr>
            <p:ph type="body" sz="quarter" idx="1"/>
          </p:nvPr>
        </p:nvSpPr>
        <p:spPr>
          <a:prstGeom prst="rect">
            <a:avLst/>
          </a:prstGeom>
        </p:spPr>
        <p:txBody>
          <a:bodyPr/>
          <a:lstStyle/>
          <a:p>
            <a:pPr>
              <a:defRPr b="1" sz="2400">
                <a:latin typeface="Helvetica Neue"/>
                <a:ea typeface="Helvetica Neue"/>
                <a:cs typeface="Helvetica Neue"/>
                <a:sym typeface="Helvetica Neue"/>
              </a:defRPr>
            </a:pPr>
            <a:r>
              <a:t>[pause, breathe]</a:t>
            </a:r>
          </a:p>
          <a:p>
            <a:pPr>
              <a:defRPr sz="2400">
                <a:latin typeface="Helvetica Neue"/>
                <a:ea typeface="Helvetica Neue"/>
                <a:cs typeface="Helvetica Neue"/>
                <a:sym typeface="Helvetica Neue"/>
              </a:defRPr>
            </a:pPr>
            <a:r>
              <a:t>Halide’s answer is to </a:t>
            </a:r>
            <a:r>
              <a:rPr b="1"/>
              <a:t>make the problem easier</a:t>
            </a:r>
            <a:r>
              <a:t>,</a:t>
            </a:r>
          </a:p>
          <a:p>
            <a:pPr>
              <a:defRPr sz="2400">
                <a:latin typeface="Helvetica Neue"/>
                <a:ea typeface="Helvetica Neue"/>
                <a:cs typeface="Helvetica Neue"/>
                <a:sym typeface="Helvetica Neue"/>
              </a:defRPr>
            </a:pPr>
            <a:r>
              <a:t>by explicitly </a:t>
            </a:r>
            <a:r>
              <a:rPr b="1"/>
              <a:t>decoupling</a:t>
            </a:r>
            <a:r>
              <a:t> the definition of the </a:t>
            </a:r>
            <a:r>
              <a:rPr b="1"/>
              <a:t>algorithm</a:t>
            </a:r>
          </a:p>
          <a:p>
            <a:pPr>
              <a:defRPr sz="2400">
                <a:latin typeface="Helvetica Neue"/>
                <a:ea typeface="Helvetica Neue"/>
                <a:cs typeface="Helvetica Neue"/>
                <a:sym typeface="Helvetica Neue"/>
              </a:defRPr>
            </a:pPr>
            <a:r>
              <a:t>from the </a:t>
            </a:r>
            <a:r>
              <a:rPr b="1"/>
              <a:t>organization of computation</a:t>
            </a:r>
            <a:r>
              <a:t>, which we call the </a:t>
            </a:r>
            <a:r>
              <a:rPr b="1"/>
              <a:t>schedule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 the </a:t>
            </a:r>
            <a:r>
              <a:rPr b="1"/>
              <a:t>algorithm </a:t>
            </a:r>
            <a:r>
              <a:t>defines </a:t>
            </a:r>
            <a:r>
              <a:rPr b="1"/>
              <a:t>what values</a:t>
            </a:r>
            <a:r>
              <a:t> are computed for each pipeline stage, and their </a:t>
            </a:r>
            <a:r>
              <a:rPr b="1"/>
              <a:t>dependencies</a:t>
            </a:r>
            <a:r>
              <a:t>,</a:t>
            </a:r>
          </a:p>
          <a:p>
            <a:pPr>
              <a:defRPr sz="2400">
                <a:latin typeface="Helvetica Neue"/>
                <a:ea typeface="Helvetica Neue"/>
                <a:cs typeface="Helvetica Neue"/>
                <a:sym typeface="Helvetica Neue"/>
              </a:defRPr>
            </a:pPr>
            <a:r>
              <a:t>while the </a:t>
            </a:r>
            <a:r>
              <a:rPr b="1"/>
              <a:t>schedule</a:t>
            </a:r>
            <a:r>
              <a:t> defines </a:t>
            </a:r>
            <a:r>
              <a:rPr b="1"/>
              <a:t>where</a:t>
            </a:r>
            <a:r>
              <a:t> and </a:t>
            </a:r>
            <a:r>
              <a:rPr b="1"/>
              <a:t>when</a:t>
            </a:r>
            <a:r>
              <a:t> they’re computed.</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4" name="Shape 3034"/>
          <p:cNvSpPr/>
          <p:nvPr>
            <p:ph type="sldImg"/>
          </p:nvPr>
        </p:nvSpPr>
        <p:spPr>
          <a:prstGeom prst="rect">
            <a:avLst/>
          </a:prstGeom>
        </p:spPr>
        <p:txBody>
          <a:bodyPr/>
          <a:lstStyle/>
          <a:p>
            <a:pPr/>
          </a:p>
        </p:txBody>
      </p:sp>
      <p:sp>
        <p:nvSpPr>
          <p:cNvPr id="3035" name="Shape 303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The specific scope of this programming model</a:t>
            </a:r>
          </a:p>
          <a:p>
            <a:pPr>
              <a:defRPr sz="2400">
                <a:latin typeface="Helvetica Neue"/>
                <a:ea typeface="Helvetica Neue"/>
                <a:cs typeface="Helvetica Neue"/>
                <a:sym typeface="Helvetica Neue"/>
              </a:defRPr>
            </a:pPr>
            <a:r>
              <a:t>is what lets us have lots of flexibility in scheduling.</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First, we only model functions over </a:t>
            </a:r>
            <a:r>
              <a:rPr b="1"/>
              <a:t>regular grids</a:t>
            </a:r>
            <a:r>
              <a:t>—up to 4 dimensions in the current version.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Second, we focus on </a:t>
            </a:r>
            <a:r>
              <a:rPr b="1"/>
              <a:t>feed-forward pipelines</a:t>
            </a:r>
            <a:r>
              <a:t>, like the examples I’ve shown so far.</a:t>
            </a:r>
          </a:p>
          <a:p>
            <a:pPr>
              <a:defRPr sz="2400">
                <a:latin typeface="Helvetica Neue"/>
                <a:ea typeface="Helvetica Neue"/>
                <a:cs typeface="Helvetica Neue"/>
                <a:sym typeface="Helvetica Neue"/>
              </a:defRPr>
            </a:pPr>
            <a:r>
              <a:t>This is a good fit for image processing, but not everything.</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can express recursive functions and reductions, which give a partial escape hatch,</a:t>
            </a:r>
          </a:p>
          <a:p>
            <a:pPr>
              <a:defRPr sz="2400">
                <a:latin typeface="Helvetica Neue"/>
                <a:ea typeface="Helvetica Neue"/>
                <a:cs typeface="Helvetica Neue"/>
                <a:sym typeface="Helvetica Neue"/>
              </a:defRPr>
            </a:pPr>
            <a:r>
              <a:t>but these have to have bounded depth at the time they’re invoked.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This means our programming model is not technically Turing-complete,</a:t>
            </a:r>
          </a:p>
          <a:p>
            <a:pPr>
              <a:defRPr sz="2400">
                <a:latin typeface="Helvetica Neue"/>
                <a:ea typeface="Helvetica Neue"/>
                <a:cs typeface="Helvetica Neue"/>
                <a:sym typeface="Helvetica Neue"/>
              </a:defRPr>
            </a:pPr>
            <a:r>
              <a:t>because we’d need potentially </a:t>
            </a:r>
            <a:r>
              <a:rPr b="1"/>
              <a:t>infinite-sized pipelines</a:t>
            </a:r>
            <a:r>
              <a:t> to express arbitrary complexity computations.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To work well, we </a:t>
            </a:r>
            <a:r>
              <a:rPr b="1"/>
              <a:t>need to be able</a:t>
            </a:r>
            <a:r>
              <a:t> to </a:t>
            </a:r>
            <a:r>
              <a:rPr b="1"/>
              <a:t>infer</a:t>
            </a:r>
            <a:r>
              <a:t> accurate </a:t>
            </a:r>
            <a:r>
              <a:rPr b="1"/>
              <a:t>dependence</a:t>
            </a:r>
            <a:r>
              <a:t> </a:t>
            </a:r>
            <a:r>
              <a:rPr b="1"/>
              <a:t>patterns</a:t>
            </a:r>
            <a:r>
              <a:t> for how </a:t>
            </a:r>
            <a:r>
              <a:rPr b="1"/>
              <a:t>functions</a:t>
            </a:r>
            <a:r>
              <a:t> access </a:t>
            </a:r>
            <a:r>
              <a:rPr b="1"/>
              <a:t>each other</a:t>
            </a:r>
            <a:r>
              <a:t>.</a:t>
            </a:r>
          </a:p>
          <a:p>
            <a:pPr>
              <a:defRPr sz="2400">
                <a:latin typeface="Helvetica Neue"/>
                <a:ea typeface="Helvetica Neue"/>
                <a:cs typeface="Helvetica Neue"/>
                <a:sym typeface="Helvetica Neue"/>
              </a:defRPr>
            </a:pPr>
            <a:r>
              <a:t>For most patterns like stencils, our analyses are general and effective.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in some cases, the programmer might have to </a:t>
            </a:r>
            <a:r>
              <a:rPr b="1"/>
              <a:t>explicitly</a:t>
            </a:r>
            <a:r>
              <a:t> </a:t>
            </a:r>
            <a:r>
              <a:rPr b="1"/>
              <a:t>clamp</a:t>
            </a:r>
            <a:r>
              <a:t> an </a:t>
            </a:r>
            <a:r>
              <a:rPr b="1"/>
              <a:t>index expression</a:t>
            </a:r>
            <a:r>
              <a:t> to a </a:t>
            </a:r>
            <a:r>
              <a:rPr b="1"/>
              <a:t>reasonable range,</a:t>
            </a:r>
          </a:p>
          <a:p>
            <a:pPr>
              <a:defRPr sz="2400">
                <a:latin typeface="Helvetica Neue"/>
                <a:ea typeface="Helvetica Neue"/>
                <a:cs typeface="Helvetica Neue"/>
                <a:sym typeface="Helvetica Neue"/>
              </a:defRPr>
            </a:pPr>
            <a:r>
              <a:t>so we don’t allocate unnecessarily large intermediate buffers.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Finally, our problem domain is </a:t>
            </a:r>
            <a:r>
              <a:rPr b="1"/>
              <a:t>different </a:t>
            </a:r>
            <a:r>
              <a:t>than most work on stencil computations and scientific computing, because our applications are </a:t>
            </a:r>
            <a:r>
              <a:rPr b="1"/>
              <a:t>large </a:t>
            </a:r>
            <a:r>
              <a:t>graphs of </a:t>
            </a:r>
            <a:r>
              <a:rPr b="1"/>
              <a:t>heterogeneous</a:t>
            </a:r>
            <a:r>
              <a:t> computations—often 100 different stages or more, with complex and varying dependence.</a:t>
            </a:r>
          </a:p>
          <a:p>
            <a:pPr>
              <a:defRPr sz="2400">
                <a:latin typeface="Helvetica Neue"/>
                <a:ea typeface="Helvetica Neue"/>
                <a:cs typeface="Helvetica Neue"/>
                <a:sym typeface="Helvetica Neue"/>
              </a:defRPr>
            </a:pPr>
            <a:r>
              <a:t>We potentially need to schedule them all </a:t>
            </a:r>
            <a:r>
              <a:rPr b="1"/>
              <a:t>differently.</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5" name="Shape 3125"/>
          <p:cNvSpPr/>
          <p:nvPr>
            <p:ph type="sldImg"/>
          </p:nvPr>
        </p:nvSpPr>
        <p:spPr>
          <a:prstGeom prst="rect">
            <a:avLst/>
          </a:prstGeom>
        </p:spPr>
        <p:txBody>
          <a:bodyPr/>
          <a:lstStyle/>
          <a:p>
            <a:pPr/>
          </a:p>
        </p:txBody>
      </p:sp>
      <p:sp>
        <p:nvSpPr>
          <p:cNvPr id="3126" name="Shape 312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Given that, the schedule is responsible for two things.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First, for each stage, in what order should it compute its values?</a:t>
            </a:r>
          </a:p>
          <a:p>
            <a:pPr>
              <a:defRPr sz="2400">
                <a:latin typeface="Helvetica Neue"/>
                <a:ea typeface="Helvetica Neue"/>
                <a:cs typeface="Helvetica Neue"/>
                <a:sym typeface="Helvetica Neue"/>
              </a:defRPr>
            </a:pPr>
            <a:r>
              <a:t>Remember we’re computing whole grids of pixels for each function. In what order should we compute the points in this grid?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Second, when should each stage compute its inputs? —at what </a:t>
            </a:r>
            <a:r>
              <a:rPr b="1"/>
              <a:t>granularity</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defines the interleaving of evaluation </a:t>
            </a:r>
            <a:r>
              <a:rPr b="1"/>
              <a:t>between</a:t>
            </a:r>
            <a:r>
              <a:t> producers and consumers in the pipeline,</a:t>
            </a:r>
          </a:p>
          <a:p>
            <a:pPr>
              <a:defRPr sz="2400">
                <a:latin typeface="Helvetica Neue"/>
                <a:ea typeface="Helvetica Neue"/>
                <a:cs typeface="Helvetica Neue"/>
                <a:sym typeface="Helvetica Neue"/>
              </a:defRPr>
            </a:pPr>
            <a:r>
              <a:t>which determines </a:t>
            </a:r>
            <a:r>
              <a:rPr b="1"/>
              <a:t>the degree of fusion</a:t>
            </a:r>
            <a:r>
              <a:t> between stages.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9" name="Shape 3129"/>
          <p:cNvSpPr/>
          <p:nvPr>
            <p:ph type="sldImg"/>
          </p:nvPr>
        </p:nvSpPr>
        <p:spPr>
          <a:prstGeom prst="rect">
            <a:avLst/>
          </a:prstGeom>
        </p:spPr>
        <p:txBody>
          <a:bodyPr/>
          <a:lstStyle/>
          <a:p>
            <a:pPr/>
          </a:p>
        </p:txBody>
      </p:sp>
      <p:sp>
        <p:nvSpPr>
          <p:cNvPr id="3130" name="Shape 313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So first, the schedule defines the order we compute the values </a:t>
            </a:r>
            <a:r>
              <a:rPr b="1"/>
              <a:t>within</a:t>
            </a:r>
            <a:r>
              <a:t> each stage.</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6" name="Shape 3136"/>
          <p:cNvSpPr/>
          <p:nvPr>
            <p:ph type="sldImg"/>
          </p:nvPr>
        </p:nvSpPr>
        <p:spPr>
          <a:prstGeom prst="rect">
            <a:avLst/>
          </a:prstGeom>
        </p:spPr>
        <p:txBody>
          <a:bodyPr/>
          <a:lstStyle/>
          <a:p>
            <a:pPr/>
          </a:p>
        </p:txBody>
      </p:sp>
      <p:sp>
        <p:nvSpPr>
          <p:cNvPr id="3137" name="Shape 3137"/>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For example, we could traverse this 2D function </a:t>
            </a:r>
            <a:r>
              <a:rPr b="1"/>
              <a:t>sequentially</a:t>
            </a:r>
            <a:r>
              <a:t> across y, and within that </a:t>
            </a:r>
            <a:r>
              <a:rPr b="1"/>
              <a:t>sequentially</a:t>
            </a:r>
            <a:r>
              <a:t> across x.</a:t>
            </a:r>
          </a:p>
          <a:p>
            <a:pPr>
              <a:defRPr sz="2400">
                <a:latin typeface="Helvetica Neue"/>
                <a:ea typeface="Helvetica Neue"/>
                <a:cs typeface="Helvetica Neue"/>
                <a:sym typeface="Helvetica Neue"/>
              </a:defRPr>
            </a:pPr>
            <a:r>
              <a:t>This walks down columns, just like the first loops we wrote in C.</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3" name="Shape 3143"/>
          <p:cNvSpPr/>
          <p:nvPr>
            <p:ph type="sldImg"/>
          </p:nvPr>
        </p:nvSpPr>
        <p:spPr>
          <a:prstGeom prst="rect">
            <a:avLst/>
          </a:prstGeom>
        </p:spPr>
        <p:txBody>
          <a:bodyPr/>
          <a:lstStyle/>
          <a:p>
            <a:pPr/>
          </a:p>
        </p:txBody>
      </p:sp>
      <p:sp>
        <p:nvSpPr>
          <p:cNvPr id="3144" name="Shape 3144"/>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So we could process this 2D function sequentially across y, and within that sequentially across x,</a:t>
            </a:r>
          </a:p>
          <a:p>
            <a:pPr>
              <a:defRPr sz="2400">
                <a:latin typeface="Helvetica Neue"/>
                <a:ea typeface="Helvetica Neue"/>
                <a:cs typeface="Helvetica Neue"/>
                <a:sym typeface="Helvetica Neue"/>
              </a:defRPr>
            </a:pPr>
            <a:r>
              <a:t>giving a simple scanline order.</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0" name="Shape 3150"/>
          <p:cNvSpPr/>
          <p:nvPr>
            <p:ph type="sldImg"/>
          </p:nvPr>
        </p:nvSpPr>
        <p:spPr>
          <a:prstGeom prst="rect">
            <a:avLst/>
          </a:prstGeom>
        </p:spPr>
        <p:txBody>
          <a:bodyPr/>
          <a:lstStyle/>
          <a:p>
            <a:pPr/>
          </a:p>
        </p:txBody>
      </p:sp>
      <p:sp>
        <p:nvSpPr>
          <p:cNvPr id="3151" name="Shape 315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We can compute the X dimension in </a:t>
            </a:r>
            <a:r>
              <a:rPr b="1"/>
              <a:t>vectors</a:t>
            </a:r>
            <a:r>
              <a:t> of width 4.</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4" name="Shape 3164"/>
          <p:cNvSpPr/>
          <p:nvPr>
            <p:ph type="sldImg"/>
          </p:nvPr>
        </p:nvSpPr>
        <p:spPr>
          <a:prstGeom prst="rect">
            <a:avLst/>
          </a:prstGeom>
        </p:spPr>
        <p:txBody>
          <a:bodyPr/>
          <a:lstStyle/>
          <a:p>
            <a:pPr/>
          </a:p>
        </p:txBody>
      </p:sp>
      <p:sp>
        <p:nvSpPr>
          <p:cNvPr id="3165" name="Shape 3165"/>
          <p:cNvSpPr/>
          <p:nvPr>
            <p:ph type="body" sz="quarter" idx="1"/>
          </p:nvPr>
        </p:nvSpPr>
        <p:spPr>
          <a:prstGeom prst="rect">
            <a:avLst/>
          </a:prstGeom>
        </p:spPr>
        <p:txBody>
          <a:bodyPr/>
          <a:lstStyle>
            <a:lvl1pPr>
              <a:defRPr sz="2400">
                <a:latin typeface="Helvetica Neue"/>
                <a:ea typeface="Helvetica Neue"/>
                <a:cs typeface="Helvetica Neue"/>
                <a:sym typeface="Helvetica Neue"/>
              </a:defRPr>
            </a:lvl1pPr>
          </a:lstStyle>
          <a:p>
            <a:pPr/>
            <a:r>
              <a:t>We can distribute the scanlines across parallel threads.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4" name="Shape 3174"/>
          <p:cNvSpPr/>
          <p:nvPr>
            <p:ph type="sldImg"/>
          </p:nvPr>
        </p:nvSpPr>
        <p:spPr>
          <a:prstGeom prst="rect">
            <a:avLst/>
          </a:prstGeom>
        </p:spPr>
        <p:txBody>
          <a:bodyPr/>
          <a:lstStyle/>
          <a:p>
            <a:pPr/>
          </a:p>
        </p:txBody>
      </p:sp>
      <p:sp>
        <p:nvSpPr>
          <p:cNvPr id="3175" name="Shape 317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Finally, we can split the X &amp; Y dimensions into tiles,</a:t>
            </a:r>
          </a:p>
          <a:p>
            <a:pPr>
              <a:defRPr sz="2400">
                <a:latin typeface="Helvetica Neue"/>
                <a:ea typeface="Helvetica Neue"/>
                <a:cs typeface="Helvetica Neue"/>
                <a:sym typeface="Helvetica Neue"/>
              </a:defRPr>
            </a:pPr>
            <a:r>
              <a:t>which opens up further recursive choices for the order of the </a:t>
            </a:r>
            <a:r>
              <a:rPr b="1"/>
              <a:t>outer</a:t>
            </a:r>
            <a:r>
              <a:t> and </a:t>
            </a:r>
            <a:r>
              <a:rPr b="1"/>
              <a:t>inner</a:t>
            </a:r>
            <a:r>
              <a:t> components of each dimension.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By traversing the outer components outside the inner components, we get a tiled traversal over 2x2 pixel tiles.</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3" name="Shape 3183"/>
          <p:cNvSpPr/>
          <p:nvPr>
            <p:ph type="sldImg"/>
          </p:nvPr>
        </p:nvSpPr>
        <p:spPr>
          <a:prstGeom prst="rect">
            <a:avLst/>
          </a:prstGeom>
        </p:spPr>
        <p:txBody>
          <a:bodyPr/>
          <a:lstStyle/>
          <a:p>
            <a:pPr/>
          </a:p>
        </p:txBody>
      </p:sp>
      <p:sp>
        <p:nvSpPr>
          <p:cNvPr id="3184" name="Shape 3184"/>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What all these choices actually do is </a:t>
            </a:r>
            <a:r>
              <a:rPr b="1"/>
              <a:t>specify a loop nest</a:t>
            </a:r>
            <a:r>
              <a:t> to traverse the </a:t>
            </a:r>
            <a:r>
              <a:rPr b="1"/>
              <a:t>required region</a:t>
            </a:r>
            <a:r>
              <a:t> of each function.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For example, the simple serial y, serial x order defines a basic row-major loop nest over which to evaluate the required region of the function.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Putting all these ideas together, we can make a more complex schedule,</a:t>
            </a:r>
          </a:p>
          <a:p>
            <a:pPr>
              <a:defRPr sz="2400">
                <a:latin typeface="Helvetica Neue"/>
                <a:ea typeface="Helvetica Neue"/>
                <a:cs typeface="Helvetica Neue"/>
                <a:sym typeface="Helvetica Neue"/>
              </a:defRPr>
            </a:pPr>
            <a:r>
              <a:t>where we split the x &amp; y dimensions into 2x2 tiles,</a:t>
            </a:r>
          </a:p>
          <a:p>
            <a:pPr>
              <a:defRPr sz="2400">
                <a:latin typeface="Helvetica Neue"/>
                <a:ea typeface="Helvetica Neue"/>
                <a:cs typeface="Helvetica Neue"/>
                <a:sym typeface="Helvetica Neue"/>
              </a:defRPr>
            </a:pPr>
            <a:r>
              <a:t>evaluate the outer y dimension in parallel,</a:t>
            </a:r>
          </a:p>
          <a:p>
            <a:pPr>
              <a:defRPr sz="2400">
                <a:latin typeface="Helvetica Neue"/>
                <a:ea typeface="Helvetica Neue"/>
                <a:cs typeface="Helvetica Neue"/>
                <a:sym typeface="Helvetica Neue"/>
              </a:defRPr>
            </a:pPr>
            <a:r>
              <a:t>and the inner x dimension in 4-wide vectors.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specific complexities here don’t matter,</a:t>
            </a:r>
          </a:p>
          <a:p>
            <a:pPr>
              <a:defRPr sz="2400">
                <a:latin typeface="Helvetica Neue"/>
                <a:ea typeface="Helvetica Neue"/>
                <a:cs typeface="Helvetica Neue"/>
                <a:sym typeface="Helvetica Neue"/>
              </a:defRPr>
            </a:pPr>
            <a:r>
              <a:t>but I want to give a sense that the choices here are both </a:t>
            </a:r>
            <a:r>
              <a:rPr b="1"/>
              <a:t>rich</a:t>
            </a:r>
            <a:r>
              <a:t> and </a:t>
            </a:r>
            <a:r>
              <a:rPr b="1"/>
              <a:t>recursive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This synthesizes a 4-deep loop nest,</a:t>
            </a:r>
          </a:p>
          <a:p>
            <a:pPr>
              <a:defRPr sz="2400">
                <a:latin typeface="Helvetica Neue"/>
                <a:ea typeface="Helvetica Neue"/>
                <a:cs typeface="Helvetica Neue"/>
                <a:sym typeface="Helvetica Neue"/>
              </a:defRPr>
            </a:pPr>
            <a:r>
              <a:t>including a multithreaded parallel loop and an inner vector loop.</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To be clear: </a:t>
            </a:r>
            <a:r>
              <a:rPr b="1"/>
              <a:t>this isn’t code a programmer writes,</a:t>
            </a:r>
            <a:endParaRPr b="1"/>
          </a:p>
          <a:p>
            <a:pPr>
              <a:defRPr sz="2400">
                <a:latin typeface="Helvetica Neue"/>
                <a:ea typeface="Helvetica Neue"/>
                <a:cs typeface="Helvetica Neue"/>
                <a:sym typeface="Helvetica Neue"/>
              </a:defRPr>
            </a:pPr>
            <a:r>
              <a:rPr b="1"/>
              <a:t>it’s just a pseudocode to help show the structure these scheduling rules create.</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9" name="Shape 3199"/>
          <p:cNvSpPr/>
          <p:nvPr>
            <p:ph type="sldImg"/>
          </p:nvPr>
        </p:nvSpPr>
        <p:spPr>
          <a:prstGeom prst="rect">
            <a:avLst/>
          </a:prstGeom>
        </p:spPr>
        <p:txBody>
          <a:bodyPr/>
          <a:lstStyle/>
          <a:p>
            <a:pPr/>
          </a:p>
        </p:txBody>
      </p:sp>
      <p:sp>
        <p:nvSpPr>
          <p:cNvPr id="3200" name="Shape 320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Once we have the loop nests for evaluating each function’s own domain,</a:t>
            </a:r>
          </a:p>
          <a:p>
            <a:pPr>
              <a:defRPr sz="2400">
                <a:latin typeface="Helvetica Neue"/>
                <a:ea typeface="Helvetica Neue"/>
                <a:cs typeface="Helvetica Neue"/>
                <a:sym typeface="Helvetica Neue"/>
              </a:defRPr>
            </a:pPr>
            <a:r>
              <a:t>we need to decide how to interleave them with each other to compute the whole pipeline.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 the other thing the schedule defines is the order of evaluation </a:t>
            </a:r>
            <a:r>
              <a:rPr b="1"/>
              <a:t>between</a:t>
            </a:r>
            <a:r>
              <a:t> producers and consumers in the pipeline,</a:t>
            </a:r>
          </a:p>
          <a:p>
            <a:pPr>
              <a:defRPr sz="2400">
                <a:latin typeface="Helvetica Neue"/>
                <a:ea typeface="Helvetica Neue"/>
                <a:cs typeface="Helvetica Neue"/>
                <a:sym typeface="Helvetica Neue"/>
              </a:defRPr>
            </a:pPr>
            <a:r>
              <a:t>which determines </a:t>
            </a:r>
            <a:r>
              <a:rPr b="1"/>
              <a:t>the degree of fusion</a:t>
            </a:r>
            <a:r>
              <a:t> between stages.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8" name="Shape 3238"/>
          <p:cNvSpPr/>
          <p:nvPr>
            <p:ph type="sldImg"/>
          </p:nvPr>
        </p:nvSpPr>
        <p:spPr>
          <a:prstGeom prst="rect">
            <a:avLst/>
          </a:prstGeom>
        </p:spPr>
        <p:txBody>
          <a:bodyPr/>
          <a:lstStyle/>
          <a:p>
            <a:pPr/>
          </a:p>
        </p:txBody>
      </p:sp>
      <p:sp>
        <p:nvSpPr>
          <p:cNvPr id="3239" name="Shape 323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For simple </a:t>
            </a:r>
            <a:r>
              <a:rPr b="1"/>
              <a:t>point-wise operations</a:t>
            </a:r>
            <a:r>
              <a:t>, like a </a:t>
            </a:r>
            <a:r>
              <a:rPr b="1"/>
              <a:t>sequence</a:t>
            </a:r>
            <a:r>
              <a:t> of </a:t>
            </a:r>
            <a:r>
              <a:rPr b="1"/>
              <a:t>local</a:t>
            </a:r>
            <a:r>
              <a:t> tone and color </a:t>
            </a:r>
            <a:r>
              <a:rPr b="1"/>
              <a:t>adjustments</a:t>
            </a:r>
            <a:r>
              <a:t>,</a:t>
            </a:r>
          </a:p>
          <a:p>
            <a:pPr>
              <a:defRPr sz="2400">
                <a:latin typeface="Helvetica Neue"/>
                <a:ea typeface="Helvetica Neue"/>
                <a:cs typeface="Helvetica Neue"/>
                <a:sym typeface="Helvetica Neue"/>
              </a:defRPr>
            </a:pPr>
            <a:r>
              <a:t>it makes sense to </a:t>
            </a:r>
            <a:r>
              <a:rPr b="1"/>
              <a:t>fully fuse</a:t>
            </a:r>
            <a:r>
              <a:t> the pipeline by </a:t>
            </a:r>
            <a:r>
              <a:rPr b="1"/>
              <a:t>inlining</a:t>
            </a:r>
            <a:r>
              <a:t> the </a:t>
            </a:r>
            <a:r>
              <a:rPr b="1"/>
              <a:t>computation</a:t>
            </a:r>
            <a:r>
              <a:t> of </a:t>
            </a:r>
            <a:r>
              <a:rPr b="1"/>
              <a:t>each point</a:t>
            </a:r>
            <a:r>
              <a:t> in the </a:t>
            </a:r>
            <a:r>
              <a:rPr b="1"/>
              <a:t>first stage</a:t>
            </a:r>
            <a:r>
              <a:t> </a:t>
            </a:r>
            <a:r>
              <a:rPr b="1"/>
              <a:t>into</a:t>
            </a:r>
            <a:r>
              <a:t> the </a:t>
            </a:r>
            <a:r>
              <a:rPr b="1"/>
              <a:t>corresponding point</a:t>
            </a:r>
            <a:r>
              <a:t> in the </a:t>
            </a:r>
            <a:r>
              <a:rPr b="1"/>
              <a:t>second stage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On the right, I’m showing a few pixels flowing down through these two stages.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If we fully fuse, then as soon as we apply the tone adjustment to one pixel, we can immediately color correct it and then throw it away, maximizing locality.</a:t>
            </a:r>
          </a:p>
          <a:p>
            <a:pPr>
              <a:defRPr sz="2400">
                <a:latin typeface="Helvetica Neue"/>
                <a:ea typeface="Helvetica Neue"/>
                <a:cs typeface="Helvetica Neue"/>
                <a:sym typeface="Helvetica Neue"/>
              </a:defRPr>
            </a:pPr>
            <a:r>
              <a:t>- Doing this across the image, we produce and consume individual pixels down through the pipeline.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this only works because of the simple, 1-to-1 </a:t>
            </a:r>
            <a:r>
              <a:rPr b="1"/>
              <a:t>dependence</a:t>
            </a:r>
            <a:r>
              <a:t> between pixels in these two stages.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1" name="Shape 3311"/>
          <p:cNvSpPr/>
          <p:nvPr>
            <p:ph type="sldImg"/>
          </p:nvPr>
        </p:nvSpPr>
        <p:spPr>
          <a:prstGeom prst="rect">
            <a:avLst/>
          </a:prstGeom>
        </p:spPr>
        <p:txBody>
          <a:bodyPr/>
          <a:lstStyle/>
          <a:p>
            <a:pPr/>
          </a:p>
        </p:txBody>
      </p:sp>
      <p:sp>
        <p:nvSpPr>
          <p:cNvPr id="3312" name="Shape 331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If instead we had a large blur as the second stage,</a:t>
            </a:r>
          </a:p>
          <a:p>
            <a:pPr>
              <a:defRPr sz="2400">
                <a:latin typeface="Helvetica Neue"/>
                <a:ea typeface="Helvetica Neue"/>
                <a:cs typeface="Helvetica Neue"/>
                <a:sym typeface="Helvetica Neue"/>
              </a:defRPr>
            </a:pPr>
            <a:r>
              <a:t>then each pixel in the blur </a:t>
            </a:r>
            <a:r>
              <a:rPr b="1"/>
              <a:t>depends</a:t>
            </a:r>
            <a:r>
              <a:t> on lots of pixels from the first stage.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 </a:t>
            </a:r>
            <a:r>
              <a:rPr b="1"/>
              <a:t>dependence</a:t>
            </a:r>
            <a:r>
              <a:t> between even far away pixels has lots of overlap,</a:t>
            </a:r>
          </a:p>
          <a:p>
            <a:pPr>
              <a:defRPr sz="2400">
                <a:latin typeface="Helvetica Neue"/>
                <a:ea typeface="Helvetica Neue"/>
                <a:cs typeface="Helvetica Neue"/>
                <a:sym typeface="Helvetica Neue"/>
              </a:defRPr>
            </a:pPr>
            <a:r>
              <a:t>so if we fused,</a:t>
            </a:r>
          </a:p>
          <a:p>
            <a:pPr>
              <a:defRPr sz="2400">
                <a:latin typeface="Helvetica Neue"/>
                <a:ea typeface="Helvetica Neue"/>
                <a:cs typeface="Helvetica Neue"/>
                <a:sym typeface="Helvetica Neue"/>
              </a:defRPr>
            </a:pPr>
            <a:r>
              <a:t>we’d have to recompute or reload lots of the same pixels over and over again</a:t>
            </a:r>
          </a:p>
          <a:p>
            <a:pPr>
              <a:defRPr sz="2400">
                <a:latin typeface="Helvetica Neue"/>
                <a:ea typeface="Helvetica Neue"/>
                <a:cs typeface="Helvetica Neue"/>
                <a:sym typeface="Helvetica Neue"/>
              </a:defRPr>
            </a:pPr>
            <a:r>
              <a:t>for each point in the blur.</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6" name="Shape 3396"/>
          <p:cNvSpPr/>
          <p:nvPr>
            <p:ph type="sldImg"/>
          </p:nvPr>
        </p:nvSpPr>
        <p:spPr>
          <a:prstGeom prst="rect">
            <a:avLst/>
          </a:prstGeom>
        </p:spPr>
        <p:txBody>
          <a:bodyPr/>
          <a:lstStyle/>
          <a:p>
            <a:pPr/>
          </a:p>
        </p:txBody>
      </p:sp>
      <p:sp>
        <p:nvSpPr>
          <p:cNvPr id="3397" name="Shape 3397"/>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In this case, it makes more sense to</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pre-compute the entire producer stage,</a:t>
            </a:r>
          </a:p>
          <a:p>
            <a:pPr>
              <a:defRPr sz="2400">
                <a:latin typeface="Helvetica Neue"/>
                <a:ea typeface="Helvetica Neue"/>
                <a:cs typeface="Helvetica Neue"/>
                <a:sym typeface="Helvetica Neue"/>
              </a:defRPr>
            </a:pPr>
            <a:r>
              <a:t>- before evaluating the entire consumer stage.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 we sacrifice locality to avoid too much wasted work.</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99" name="Shape 3499"/>
          <p:cNvSpPr/>
          <p:nvPr>
            <p:ph type="sldImg"/>
          </p:nvPr>
        </p:nvSpPr>
        <p:spPr>
          <a:prstGeom prst="rect">
            <a:avLst/>
          </a:prstGeom>
        </p:spPr>
        <p:txBody>
          <a:bodyPr/>
          <a:lstStyle/>
          <a:p>
            <a:pPr/>
          </a:p>
        </p:txBody>
      </p:sp>
      <p:sp>
        <p:nvSpPr>
          <p:cNvPr id="3500" name="Shape 350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For stencil operations, like our 3x1 blur,</a:t>
            </a:r>
          </a:p>
          <a:p>
            <a:pPr>
              <a:defRPr sz="2400">
                <a:latin typeface="Helvetica Neue"/>
                <a:ea typeface="Helvetica Neue"/>
                <a:cs typeface="Helvetica Neue"/>
                <a:sym typeface="Helvetica Neue"/>
              </a:defRPr>
            </a:pPr>
            <a:r>
              <a:t>each point in the consumer stage </a:t>
            </a:r>
            <a:r>
              <a:rPr b="1"/>
              <a:t>depends</a:t>
            </a:r>
            <a:r>
              <a:t> on a bounded window of the previous stage.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case,</a:t>
            </a:r>
          </a:p>
          <a:p>
            <a:pPr>
              <a:defRPr sz="2400">
                <a:latin typeface="Helvetica Neue"/>
                <a:ea typeface="Helvetica Neue"/>
                <a:cs typeface="Helvetica Neue"/>
                <a:sym typeface="Helvetica Neue"/>
              </a:defRPr>
            </a:pPr>
            <a:r>
              <a:rPr b="1"/>
              <a:t>full fusion</a:t>
            </a:r>
            <a:r>
              <a:t> would </a:t>
            </a:r>
            <a:r>
              <a:rPr b="1"/>
              <a:t>inline</a:t>
            </a:r>
            <a:r>
              <a:t> lots of </a:t>
            </a:r>
            <a:r>
              <a:rPr b="1"/>
              <a:t>redundant computation</a:t>
            </a:r>
            <a:r>
              <a:t> where the </a:t>
            </a:r>
            <a:r>
              <a:rPr b="1"/>
              <a:t>stencils</a:t>
            </a:r>
            <a:r>
              <a:t> </a:t>
            </a:r>
            <a:r>
              <a:rPr b="1"/>
              <a:t>overlapped</a:t>
            </a:r>
            <a:r>
              <a:t>,</a:t>
            </a:r>
          </a:p>
          <a:p>
            <a:pPr>
              <a:defRPr sz="2400">
                <a:latin typeface="Helvetica Neue"/>
                <a:ea typeface="Helvetica Neue"/>
                <a:cs typeface="Helvetica Neue"/>
                <a:sym typeface="Helvetica Neue"/>
              </a:defRPr>
            </a:pPr>
            <a:r>
              <a:t>but computing </a:t>
            </a:r>
            <a:r>
              <a:rPr b="1"/>
              <a:t>breadth-first</a:t>
            </a:r>
            <a:r>
              <a:t> would completely </a:t>
            </a:r>
            <a:r>
              <a:rPr b="1"/>
              <a:t>sacrifice</a:t>
            </a:r>
            <a:r>
              <a:t> producer-consumer </a:t>
            </a:r>
            <a:r>
              <a:rPr b="1"/>
              <a:t>locality</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right answer is </a:t>
            </a:r>
            <a:r>
              <a:rPr b="1"/>
              <a:t>somewhere in between</a:t>
            </a:r>
            <a:r>
              <a:t>.</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1" name="Shape 3621"/>
          <p:cNvSpPr/>
          <p:nvPr>
            <p:ph type="sldImg"/>
          </p:nvPr>
        </p:nvSpPr>
        <p:spPr>
          <a:prstGeom prst="rect">
            <a:avLst/>
          </a:prstGeom>
        </p:spPr>
        <p:txBody>
          <a:bodyPr/>
          <a:lstStyle/>
          <a:p>
            <a:pPr/>
          </a:p>
        </p:txBody>
      </p:sp>
      <p:sp>
        <p:nvSpPr>
          <p:cNvPr id="3622" name="Shape 362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We can schedule the stages to be computed in smaller tiles, sized to fit into nearby caches.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We then interleave the computation of a producer tile</a:t>
            </a:r>
          </a:p>
          <a:p>
            <a:pPr>
              <a:defRPr sz="2400">
                <a:latin typeface="Helvetica Neue"/>
                <a:ea typeface="Helvetica Neue"/>
                <a:cs typeface="Helvetica Neue"/>
                <a:sym typeface="Helvetica Neue"/>
              </a:defRPr>
            </a:pPr>
            <a:r>
              <a:t>- …with the corresponding consumer tile</a:t>
            </a:r>
          </a:p>
          <a:p>
            <a:pPr>
              <a:defRPr sz="2400">
                <a:latin typeface="Helvetica Neue"/>
                <a:ea typeface="Helvetica Neue"/>
                <a:cs typeface="Helvetica Neue"/>
                <a:sym typeface="Helvetica Neue"/>
              </a:defRPr>
            </a:pPr>
            <a:r>
              <a:t>- …and so on</a:t>
            </a:r>
          </a:p>
          <a:p>
            <a:pPr>
              <a:defRPr sz="2400">
                <a:latin typeface="Helvetica Neue"/>
                <a:ea typeface="Helvetica Neue"/>
                <a:cs typeface="Helvetica Neue"/>
                <a:sym typeface="Helvetica Neue"/>
              </a:defRPr>
            </a:pPr>
            <a:r>
              <a:t>- …across the image.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the choice we saw with the optimized 3x3 blur example earlier.</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27" name="Shape 3727"/>
          <p:cNvSpPr/>
          <p:nvPr>
            <p:ph type="sldImg"/>
          </p:nvPr>
        </p:nvSpPr>
        <p:spPr>
          <a:prstGeom prst="rect">
            <a:avLst/>
          </a:prstGeom>
        </p:spPr>
        <p:txBody>
          <a:bodyPr/>
          <a:lstStyle/>
          <a:p>
            <a:pPr/>
          </a:p>
        </p:txBody>
      </p:sp>
      <p:sp>
        <p:nvSpPr>
          <p:cNvPr id="3728" name="Shape 372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We may have to redundantly compute the values on the shared boundary between tiles.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by changing the granularity of tiles,</a:t>
            </a:r>
          </a:p>
          <a:p>
            <a:pPr>
              <a:defRPr sz="2400">
                <a:latin typeface="Helvetica Neue"/>
                <a:ea typeface="Helvetica Neue"/>
                <a:cs typeface="Helvetica Neue"/>
                <a:sym typeface="Helvetica Neue"/>
              </a:defRPr>
            </a:pPr>
            <a:r>
              <a:t>we can span the space of choices between total fusion and breadth-first execution.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gets back to my first beg message:</a:t>
            </a:r>
          </a:p>
          <a:p>
            <a:pPr>
              <a:defRPr sz="2400">
                <a:latin typeface="Helvetica Neue"/>
                <a:ea typeface="Helvetica Neue"/>
                <a:cs typeface="Helvetica Neue"/>
                <a:sym typeface="Helvetica Neue"/>
              </a:defRPr>
            </a:pPr>
            <a:r>
              <a:t>it lets us </a:t>
            </a:r>
            <a:r>
              <a:rPr b="1"/>
              <a:t>trade off</a:t>
            </a:r>
            <a:r>
              <a:t> between locality and redundant work.</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3" name="Shape 3833"/>
          <p:cNvSpPr/>
          <p:nvPr>
            <p:ph type="sldImg"/>
          </p:nvPr>
        </p:nvSpPr>
        <p:spPr>
          <a:prstGeom prst="rect">
            <a:avLst/>
          </a:prstGeom>
        </p:spPr>
        <p:txBody>
          <a:bodyPr/>
          <a:lstStyle/>
          <a:p>
            <a:pPr/>
          </a:p>
        </p:txBody>
      </p:sp>
      <p:sp>
        <p:nvSpPr>
          <p:cNvPr id="3834" name="Shape 3834"/>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We may have to redundantly compute the values on the shared boundary between tiles.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by changing the granularity of tiles,</a:t>
            </a:r>
          </a:p>
          <a:p>
            <a:pPr>
              <a:defRPr sz="2400">
                <a:latin typeface="Helvetica Neue"/>
                <a:ea typeface="Helvetica Neue"/>
                <a:cs typeface="Helvetica Neue"/>
                <a:sym typeface="Helvetica Neue"/>
              </a:defRPr>
            </a:pPr>
            <a:r>
              <a:t>we can span the space of choices between total fusion and breadth-first execution.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gets back to my first beg message:</a:t>
            </a:r>
          </a:p>
          <a:p>
            <a:pPr>
              <a:defRPr sz="2400">
                <a:latin typeface="Helvetica Neue"/>
                <a:ea typeface="Helvetica Neue"/>
                <a:cs typeface="Helvetica Neue"/>
                <a:sym typeface="Helvetica Neue"/>
              </a:defRPr>
            </a:pPr>
            <a:r>
              <a:t>it lets us </a:t>
            </a:r>
            <a:r>
              <a:rPr b="1"/>
              <a:t>trade off</a:t>
            </a:r>
            <a:r>
              <a:t> between locality and redundant work.</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9" name="Shape 3939"/>
          <p:cNvSpPr/>
          <p:nvPr>
            <p:ph type="sldImg"/>
          </p:nvPr>
        </p:nvSpPr>
        <p:spPr>
          <a:prstGeom prst="rect">
            <a:avLst/>
          </a:prstGeom>
        </p:spPr>
        <p:txBody>
          <a:bodyPr/>
          <a:lstStyle/>
          <a:p>
            <a:pPr/>
          </a:p>
        </p:txBody>
      </p:sp>
      <p:sp>
        <p:nvSpPr>
          <p:cNvPr id="3940" name="Shape 394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We may have to redundantly compute the values on the shared boundary between tiles.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by changing the granularity of tiles,</a:t>
            </a:r>
          </a:p>
          <a:p>
            <a:pPr>
              <a:defRPr sz="2400">
                <a:latin typeface="Helvetica Neue"/>
                <a:ea typeface="Helvetica Neue"/>
                <a:cs typeface="Helvetica Neue"/>
                <a:sym typeface="Helvetica Neue"/>
              </a:defRPr>
            </a:pPr>
            <a:r>
              <a:t>we can span the space of choices between total fusion and breadth-first execution.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gets back to my first beg message:</a:t>
            </a:r>
          </a:p>
          <a:p>
            <a:pPr>
              <a:defRPr sz="2400">
                <a:latin typeface="Helvetica Neue"/>
                <a:ea typeface="Helvetica Neue"/>
                <a:cs typeface="Helvetica Neue"/>
                <a:sym typeface="Helvetica Neue"/>
              </a:defRPr>
            </a:pPr>
            <a:r>
              <a:t>it lets us </a:t>
            </a:r>
            <a:r>
              <a:rPr b="1"/>
              <a:t>trade off</a:t>
            </a:r>
            <a:r>
              <a:t> between locality and redundant work.</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6" name="Shape 3956"/>
          <p:cNvSpPr/>
          <p:nvPr>
            <p:ph type="sldImg"/>
          </p:nvPr>
        </p:nvSpPr>
        <p:spPr>
          <a:prstGeom prst="rect">
            <a:avLst/>
          </a:prstGeom>
        </p:spPr>
        <p:txBody>
          <a:bodyPr/>
          <a:lstStyle/>
          <a:p>
            <a:pPr/>
          </a:p>
        </p:txBody>
      </p:sp>
      <p:sp>
        <p:nvSpPr>
          <p:cNvPr id="3957" name="Shape 3957"/>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Our model of scheduling is specifically designed to span this space of </a:t>
            </a:r>
            <a:r>
              <a:rPr b="1"/>
              <a:t>locality tradeoffs</a:t>
            </a:r>
            <a:r>
              <a:t>,</a:t>
            </a:r>
          </a:p>
          <a:p>
            <a:pPr>
              <a:defRPr sz="2400">
                <a:latin typeface="Helvetica Neue"/>
                <a:ea typeface="Helvetica Neue"/>
                <a:cs typeface="Helvetica Neue"/>
                <a:sym typeface="Helvetica Neue"/>
              </a:defRPr>
            </a:pPr>
            <a:r>
              <a:t>and to describe them separately for every pair of stages in the pipeline.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64" name="Shape 3964"/>
          <p:cNvSpPr/>
          <p:nvPr>
            <p:ph type="sldImg"/>
          </p:nvPr>
        </p:nvSpPr>
        <p:spPr>
          <a:prstGeom prst="rect">
            <a:avLst/>
          </a:prstGeom>
        </p:spPr>
        <p:txBody>
          <a:bodyPr/>
          <a:lstStyle/>
          <a:p>
            <a:pPr/>
          </a:p>
        </p:txBody>
      </p:sp>
      <p:sp>
        <p:nvSpPr>
          <p:cNvPr id="3965" name="Shape 3965"/>
          <p:cNvSpPr/>
          <p:nvPr>
            <p:ph type="body" sz="quarter" idx="1"/>
          </p:nvPr>
        </p:nvSpPr>
        <p:spPr>
          <a:prstGeom prst="rect">
            <a:avLst/>
          </a:prstGeom>
        </p:spPr>
        <p:txBody>
          <a:bodyPr/>
          <a:lstStyle>
            <a:lvl1pPr>
              <a:defRPr sz="2400">
                <a:latin typeface="Helvetica Neue"/>
                <a:ea typeface="Helvetica Neue"/>
                <a:cs typeface="Helvetica Neue"/>
                <a:sym typeface="Helvetica Neue"/>
              </a:defRPr>
            </a:lvl1pPr>
          </a:lstStyle>
          <a:p>
            <a:pPr/>
            <a:r>
              <a:t>How this actually works is we specify a point in the loop nest of the caller</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91" name="Shape 3991"/>
          <p:cNvSpPr/>
          <p:nvPr>
            <p:ph type="sldImg"/>
          </p:nvPr>
        </p:nvSpPr>
        <p:spPr>
          <a:prstGeom prst="rect">
            <a:avLst/>
          </a:prstGeom>
        </p:spPr>
        <p:txBody>
          <a:bodyPr/>
          <a:lstStyle/>
          <a:p>
            <a:pPr/>
          </a:p>
        </p:txBody>
      </p:sp>
      <p:sp>
        <p:nvSpPr>
          <p:cNvPr id="3992" name="Shape 3992"/>
          <p:cNvSpPr/>
          <p:nvPr>
            <p:ph type="body" sz="quarter" idx="1"/>
          </p:nvPr>
        </p:nvSpPr>
        <p:spPr>
          <a:prstGeom prst="rect">
            <a:avLst/>
          </a:prstGeom>
        </p:spPr>
        <p:txBody>
          <a:bodyPr/>
          <a:lstStyle/>
          <a:p>
            <a:pPr>
              <a:defRPr i="1" sz="2400">
                <a:latin typeface="Helvetica Neue"/>
                <a:ea typeface="Helvetica Neue"/>
                <a:cs typeface="Helvetica Neue"/>
                <a:sym typeface="Helvetica Neue"/>
              </a:defRPr>
            </a:pPr>
            <a:r>
              <a:t>The way we actually trade this off is the most fundamental idea in Halide’s design.</a:t>
            </a:r>
          </a:p>
          <a:p>
            <a:pPr>
              <a:defRPr sz="2400">
                <a:latin typeface="Helvetica Neue"/>
                <a:ea typeface="Helvetica Neue"/>
                <a:cs typeface="Helvetica Neue"/>
                <a:sym typeface="Helvetica Neue"/>
              </a:defRPr>
            </a:pPr>
            <a:r>
              <a:t>[pause]</a:t>
            </a:r>
          </a:p>
          <a:p>
            <a:pPr>
              <a:defRPr sz="2400">
                <a:latin typeface="Helvetica Neue"/>
                <a:ea typeface="Helvetica Neue"/>
                <a:cs typeface="Helvetica Neue"/>
                <a:sym typeface="Helvetica Neue"/>
              </a:defRPr>
            </a:pPr>
            <a:r>
              <a:t>We do it by controlling the </a:t>
            </a:r>
            <a:r>
              <a:rPr b="1"/>
              <a:t>granularity</a:t>
            </a:r>
            <a:r>
              <a:t> at which the storage and computation of each stage is interleaved.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 granularity with which we interleave computation determines how soon you use values after you compute them.</a:t>
            </a:r>
          </a:p>
          <a:p>
            <a:pPr>
              <a:defRPr sz="2400">
                <a:latin typeface="Helvetica Neue"/>
                <a:ea typeface="Helvetica Neue"/>
                <a:cs typeface="Helvetica Neue"/>
                <a:sym typeface="Helvetica Neue"/>
              </a:defRPr>
            </a:pPr>
            <a:r>
              <a:t>- Fine interleaving provides high temporal locality, quickly switching back and forth between computing and consuming values.</a:t>
            </a:r>
          </a:p>
          <a:p>
            <a:pPr>
              <a:defRPr sz="2400">
                <a:latin typeface="Helvetica Neue"/>
                <a:ea typeface="Helvetica Neue"/>
                <a:cs typeface="Helvetica Neue"/>
                <a:sym typeface="Helvetica Neue"/>
              </a:defRPr>
            </a:pPr>
            <a:r>
              <a:t>- Coarse interleaving provides poor locality, computing lots of values before using any of them.</a:t>
            </a:r>
          </a:p>
          <a:p>
            <a:pPr>
              <a:defRPr sz="2400">
                <a:latin typeface="Helvetica Neue"/>
                <a:ea typeface="Helvetica Neue"/>
                <a:cs typeface="Helvetica Neue"/>
                <a:sym typeface="Helvetica Neue"/>
              </a:defRPr>
            </a:pPr>
            <a:r>
              <a:t>[pause]</a:t>
            </a:r>
          </a:p>
          <a:p>
            <a:pPr>
              <a:defRPr sz="2400">
                <a:latin typeface="Helvetica Neue"/>
                <a:ea typeface="Helvetica Neue"/>
                <a:cs typeface="Helvetica Neue"/>
                <a:sym typeface="Helvetica Neue"/>
              </a:defRPr>
            </a:pPr>
            <a:r>
              <a:t>- The storage granularity determines how long we hold onto values for potential reuse.</a:t>
            </a:r>
          </a:p>
          <a:p>
            <a:pPr>
              <a:defRPr sz="2400">
                <a:latin typeface="Helvetica Neue"/>
                <a:ea typeface="Helvetica Neue"/>
                <a:cs typeface="Helvetica Neue"/>
                <a:sym typeface="Helvetica Neue"/>
              </a:defRPr>
            </a:pPr>
            <a:r>
              <a:t>- Fine-grained storage only keeps values for a short time before throwing them away, which can cause redundant computation if they’re needed again later.</a:t>
            </a:r>
          </a:p>
          <a:p>
            <a:pPr>
              <a:defRPr sz="2400">
                <a:latin typeface="Helvetica Neue"/>
                <a:ea typeface="Helvetica Neue"/>
                <a:cs typeface="Helvetica Neue"/>
                <a:sym typeface="Helvetica Neue"/>
              </a:defRPr>
            </a:pPr>
            <a:r>
              <a:t>- Coarse-grained storage keeps values around longer to capture more potential reuse.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[pause]</a:t>
            </a:r>
          </a:p>
          <a:p>
            <a:pPr>
              <a:defRPr sz="2400">
                <a:latin typeface="Helvetica Neue"/>
                <a:ea typeface="Helvetica Neue"/>
                <a:cs typeface="Helvetica Neue"/>
                <a:sym typeface="Helvetica Neue"/>
              </a:defRPr>
            </a:pPr>
            <a:r>
              <a:t>Using the examples from the previous slide,</a:t>
            </a:r>
          </a:p>
          <a:p>
            <a:pPr>
              <a:defRPr sz="2400">
                <a:latin typeface="Helvetica Neue"/>
                <a:ea typeface="Helvetica Neue"/>
                <a:cs typeface="Helvetica Neue"/>
                <a:sym typeface="Helvetica Neue"/>
              </a:defRPr>
            </a:pPr>
            <a:r>
              <a:t>- Full fusion interleaves the storage and computation of two stages at very fine granularity. This maximizes locality, but potentially introduces lots of redundant work.</a:t>
            </a:r>
          </a:p>
          <a:p>
            <a:pPr>
              <a:defRPr sz="2400">
                <a:latin typeface="Helvetica Neue"/>
                <a:ea typeface="Helvetica Neue"/>
                <a:cs typeface="Helvetica Neue"/>
                <a:sym typeface="Helvetica Neue"/>
              </a:defRPr>
            </a:pPr>
            <a:r>
              <a:t>- Breadth-first execution avoids any redundant work, but sacrifices locality.</a:t>
            </a:r>
          </a:p>
          <a:p>
            <a:pPr>
              <a:defRPr sz="2400">
                <a:latin typeface="Helvetica Neue"/>
                <a:ea typeface="Helvetica Neue"/>
                <a:cs typeface="Helvetica Neue"/>
                <a:sym typeface="Helvetica Neue"/>
              </a:defRPr>
            </a:pPr>
            <a:r>
              <a:t>- And tile-level fusion trades off between these extremes, depending on the size of the tiles the are interleaved.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Now what about this bottom right corner?</a:t>
            </a:r>
          </a:p>
          <a:p>
            <a:pPr>
              <a:defRPr sz="2400">
                <a:latin typeface="Helvetica Neue"/>
                <a:ea typeface="Helvetica Neue"/>
                <a:cs typeface="Helvetica Neue"/>
                <a:sym typeface="Helvetica Neue"/>
              </a:defRPr>
            </a:pPr>
            <a:r>
              <a:t>- It turns out it’s </a:t>
            </a:r>
            <a:r>
              <a:rPr b="1"/>
              <a:t>also</a:t>
            </a:r>
            <a:r>
              <a:t> possible to maximize locality while doing no redundant work.</a:t>
            </a:r>
          </a:p>
          <a:p>
            <a:pPr>
              <a:defRPr i="1" sz="2400">
                <a:latin typeface="Helvetica Neue"/>
                <a:ea typeface="Helvetica Neue"/>
                <a:cs typeface="Helvetica Neue"/>
                <a:sym typeface="Helvetica Neue"/>
              </a:defRPr>
            </a:pPr>
            <a:r>
              <a:t>But doing this requires constraining the</a:t>
            </a:r>
            <a:r>
              <a:rPr b="1"/>
              <a:t> order</a:t>
            </a:r>
            <a:r>
              <a:t> of execution, which limits </a:t>
            </a:r>
            <a:r>
              <a:rPr b="1"/>
              <a:t>parallelism.</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1" name="Shape 4051"/>
          <p:cNvSpPr/>
          <p:nvPr>
            <p:ph type="sldImg"/>
          </p:nvPr>
        </p:nvSpPr>
        <p:spPr>
          <a:prstGeom prst="rect">
            <a:avLst/>
          </a:prstGeom>
        </p:spPr>
        <p:txBody>
          <a:bodyPr/>
          <a:lstStyle/>
          <a:p>
            <a:pPr/>
          </a:p>
        </p:txBody>
      </p:sp>
      <p:sp>
        <p:nvSpPr>
          <p:cNvPr id="4052" name="Shape 405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By setting the storage granularity to the coarsest level, while interleaving computation per-pixel, we get a sliding-window pattern like this.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after computing the first two values in the first stage</a:t>
            </a:r>
          </a:p>
          <a:p>
            <a:pPr>
              <a:defRPr sz="2400">
                <a:latin typeface="Helvetica Neue"/>
                <a:ea typeface="Helvetica Neue"/>
                <a:cs typeface="Helvetica Neue"/>
                <a:sym typeface="Helvetica Neue"/>
              </a:defRPr>
            </a:pPr>
            <a:r>
              <a:t>- for each new value computed,</a:t>
            </a:r>
          </a:p>
          <a:p>
            <a:pPr>
              <a:defRPr sz="2400">
                <a:latin typeface="Helvetica Neue"/>
                <a:ea typeface="Helvetica Neue"/>
                <a:cs typeface="Helvetica Neue"/>
                <a:sym typeface="Helvetica Neue"/>
              </a:defRPr>
            </a:pPr>
            <a:r>
              <a:t>we can immediately consume it to compute the corresponding value in the second stage…</a:t>
            </a:r>
          </a:p>
          <a:p>
            <a:pPr>
              <a:defRPr sz="2400">
                <a:latin typeface="Helvetica Neue"/>
                <a:ea typeface="Helvetica Neue"/>
                <a:cs typeface="Helvetica Neue"/>
                <a:sym typeface="Helvetica Neue"/>
              </a:defRPr>
            </a:pPr>
            <a:r>
              <a:t>continuing this ways across the image.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has excellent locality, </a:t>
            </a:r>
            <a:r>
              <a:rPr b="1"/>
              <a:t>and</a:t>
            </a:r>
            <a:r>
              <a:t> computes every value only once,</a:t>
            </a:r>
            <a:r>
              <a:rPr b="1"/>
              <a:t> wasting no work</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But to do this, we have to </a:t>
            </a:r>
            <a:r>
              <a:rPr b="1"/>
              <a:t>walk across the images together</a:t>
            </a:r>
            <a:r>
              <a:t> in a </a:t>
            </a:r>
            <a:r>
              <a:rPr b="1"/>
              <a:t>fixed order</a:t>
            </a:r>
            <a:r>
              <a:t>,</a:t>
            </a:r>
          </a:p>
          <a:p>
            <a:pPr>
              <a:defRPr sz="2400">
                <a:latin typeface="Helvetica Neue"/>
                <a:ea typeface="Helvetica Neue"/>
                <a:cs typeface="Helvetica Neue"/>
                <a:sym typeface="Helvetica Neue"/>
              </a:defRPr>
            </a:pPr>
            <a:r>
              <a:t>so we’ve </a:t>
            </a:r>
            <a:r>
              <a:rPr b="1"/>
              <a:t>sacrificed potential data parallelism</a:t>
            </a:r>
            <a:endParaRPr b="1"/>
          </a:p>
          <a:p>
            <a:pPr>
              <a:defRPr sz="2400">
                <a:latin typeface="Helvetica Neue"/>
                <a:ea typeface="Helvetica Neue"/>
                <a:cs typeface="Helvetica Neue"/>
                <a:sym typeface="Helvetica Neue"/>
              </a:defRPr>
            </a:pPr>
            <a:r>
              <a:t>to optimize locality and redundant work.</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[pause]</a:t>
            </a:r>
          </a:p>
          <a:p>
            <a:pPr>
              <a:defRPr i="1" sz="2400">
                <a:latin typeface="Helvetica Neue"/>
                <a:ea typeface="Helvetica Neue"/>
                <a:cs typeface="Helvetica Neue"/>
                <a:sym typeface="Helvetica Neue"/>
              </a:defRPr>
            </a:pPr>
            <a:r>
              <a:t>I want to emphasize that this is not just a laundry list of scheduling options.</a:t>
            </a:r>
          </a:p>
          <a:p>
            <a:pPr>
              <a:defRPr sz="2400">
                <a:latin typeface="Helvetica Neue"/>
                <a:ea typeface="Helvetica Neue"/>
                <a:cs typeface="Helvetica Neue"/>
                <a:sym typeface="Helvetica Neue"/>
              </a:defRPr>
            </a:pPr>
            <a:r>
              <a:t>Fundamentally, it is a </a:t>
            </a:r>
            <a:r>
              <a:rPr b="1"/>
              <a:t>parameterization</a:t>
            </a:r>
            <a:r>
              <a:t> of the space of tradeoffs.</a:t>
            </a:r>
          </a:p>
          <a:p>
            <a:pPr>
              <a:defRPr sz="2400">
                <a:latin typeface="Helvetica Neue"/>
                <a:ea typeface="Helvetica Neue"/>
                <a:cs typeface="Helvetica Neue"/>
                <a:sym typeface="Helvetica Neue"/>
              </a:defRPr>
            </a:pPr>
            <a:r>
              <a:t>Our schedules directly model and span this space.</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3" name="Shape 4063"/>
          <p:cNvSpPr/>
          <p:nvPr>
            <p:ph type="sldImg"/>
          </p:nvPr>
        </p:nvSpPr>
        <p:spPr>
          <a:prstGeom prst="rect">
            <a:avLst/>
          </a:prstGeom>
        </p:spPr>
        <p:txBody>
          <a:bodyPr/>
          <a:lstStyle/>
          <a:p>
            <a:pPr/>
          </a:p>
        </p:txBody>
      </p:sp>
      <p:sp>
        <p:nvSpPr>
          <p:cNvPr id="4064" name="Shape 4064"/>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So to pop back up,</a:t>
            </a:r>
          </a:p>
          <a:p>
            <a:pPr>
              <a:defRPr sz="2400">
                <a:latin typeface="Helvetica Neue"/>
                <a:ea typeface="Helvetica Neue"/>
                <a:cs typeface="Helvetica Neue"/>
                <a:sym typeface="Helvetica Neue"/>
              </a:defRPr>
            </a:pPr>
            <a:r>
              <a:t>For each stage in the pipeline, the schedule specifies 2 things: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First, in what order should that stage compute its values.</a:t>
            </a:r>
          </a:p>
          <a:p>
            <a:pPr>
              <a:defRPr sz="2400">
                <a:latin typeface="Helvetica Neue"/>
                <a:ea typeface="Helvetica Neue"/>
                <a:cs typeface="Helvetica Neue"/>
                <a:sym typeface="Helvetica Neue"/>
              </a:defRPr>
            </a:pPr>
            <a:r>
              <a:t>- This effectively defines a loop nest per-function, including choices like multithreaded parallelism and vectorization.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Second, the schedule defines </a:t>
            </a:r>
            <a:r>
              <a:rPr b="1"/>
              <a:t>when</a:t>
            </a:r>
            <a:r>
              <a:t> each function should compute each of its inputs.</a:t>
            </a:r>
          </a:p>
          <a:p>
            <a:pPr>
              <a:defRPr sz="2400">
                <a:latin typeface="Helvetica Neue"/>
                <a:ea typeface="Helvetica Neue"/>
                <a:cs typeface="Helvetica Neue"/>
                <a:sym typeface="Helvetica Neue"/>
              </a:defRPr>
            </a:pPr>
            <a:r>
              <a:t>- This defines an </a:t>
            </a:r>
            <a:r>
              <a:rPr b="1"/>
              <a:t>interleaving</a:t>
            </a:r>
            <a:r>
              <a:t> of the loop nests for </a:t>
            </a:r>
            <a:r>
              <a:rPr b="1"/>
              <a:t>all of the functions</a:t>
            </a:r>
            <a:r>
              <a:t> in the pipeline, </a:t>
            </a:r>
            <a:r>
              <a:rPr b="1"/>
              <a:t>within each other</a:t>
            </a:r>
            <a:r>
              <a:t>,</a:t>
            </a:r>
          </a:p>
          <a:p>
            <a:pPr>
              <a:defRPr sz="2400">
                <a:latin typeface="Helvetica Neue"/>
                <a:ea typeface="Helvetica Neue"/>
                <a:cs typeface="Helvetica Neue"/>
                <a:sym typeface="Helvetica Neue"/>
              </a:defRPr>
            </a:pPr>
            <a:r>
              <a:t>and determines the tradeoff between locality, reuse granularity, and redundant work.</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Effectively what we’ve done is create a </a:t>
            </a:r>
            <a:r>
              <a:rPr b="1"/>
              <a:t>co-language</a:t>
            </a:r>
            <a:r>
              <a:t>,</a:t>
            </a:r>
          </a:p>
          <a:p>
            <a:pPr>
              <a:defRPr sz="2400">
                <a:latin typeface="Helvetica Neue"/>
                <a:ea typeface="Helvetica Neue"/>
                <a:cs typeface="Helvetica Neue"/>
                <a:sym typeface="Helvetica Neue"/>
              </a:defRPr>
            </a:pPr>
            <a:r>
              <a:t>as part of Halide,</a:t>
            </a:r>
          </a:p>
          <a:p>
            <a:pPr>
              <a:defRPr sz="2400">
                <a:latin typeface="Helvetica Neue"/>
                <a:ea typeface="Helvetica Neue"/>
                <a:cs typeface="Helvetica Neue"/>
                <a:sym typeface="Helvetica Neue"/>
              </a:defRPr>
            </a:pPr>
            <a:r>
              <a:t>for modeling this space of scheduling choices.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Composing these choices in different ways for different stages</a:t>
            </a:r>
          </a:p>
          <a:p>
            <a:pPr>
              <a:defRPr sz="2400">
                <a:latin typeface="Helvetica Neue"/>
                <a:ea typeface="Helvetica Neue"/>
                <a:cs typeface="Helvetica Neue"/>
                <a:sym typeface="Helvetica Neue"/>
              </a:defRPr>
            </a:pPr>
            <a:r>
              <a:t>spans the space of tradeoffs, globally, for an entire pipeline.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---[cut]---</a:t>
            </a:r>
          </a:p>
          <a:p>
            <a:pPr>
              <a:defRPr sz="2400">
                <a:latin typeface="Helvetica Neue"/>
                <a:ea typeface="Helvetica Neue"/>
                <a:cs typeface="Helvetica Neue"/>
                <a:sym typeface="Helvetica Neue"/>
              </a:defRPr>
            </a:pPr>
            <a:r>
              <a:t>These choices are specified for </a:t>
            </a:r>
            <a:r>
              <a:rPr b="1"/>
              <a:t>each function</a:t>
            </a:r>
            <a:r>
              <a:t> in an entire pipeline or graph.</a:t>
            </a:r>
          </a:p>
          <a:p>
            <a:pPr>
              <a:defRPr sz="2400">
                <a:latin typeface="Helvetica Neue"/>
                <a:ea typeface="Helvetica Neue"/>
                <a:cs typeface="Helvetica Neue"/>
                <a:sym typeface="Helvetica Neue"/>
              </a:defRPr>
            </a:pPr>
            <a:r>
              <a:t>They’re orthogonal to the definition of the algorithm.</a:t>
            </a:r>
          </a:p>
          <a:p>
            <a:pPr>
              <a:defRPr sz="2400">
                <a:latin typeface="Helvetica Neue"/>
                <a:ea typeface="Helvetica Neue"/>
                <a:cs typeface="Helvetica Neue"/>
                <a:sym typeface="Helvetica Neue"/>
              </a:defRPr>
            </a:pPr>
            <a:r>
              <a:t>And they unambiguously define the organization of the resulting program for the compiler to synthesize.</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8" name="Shape 4128"/>
          <p:cNvSpPr/>
          <p:nvPr>
            <p:ph type="sldImg"/>
          </p:nvPr>
        </p:nvSpPr>
        <p:spPr>
          <a:prstGeom prst="rect">
            <a:avLst/>
          </a:prstGeom>
        </p:spPr>
        <p:txBody>
          <a:bodyPr/>
          <a:lstStyle/>
          <a:p>
            <a:pPr/>
          </a:p>
        </p:txBody>
      </p:sp>
      <p:sp>
        <p:nvSpPr>
          <p:cNvPr id="4129" name="Shape 412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Even for a pipeline as simple as the two-stage blur,</a:t>
            </a:r>
          </a:p>
          <a:p>
            <a:pPr>
              <a:defRPr sz="2400">
                <a:latin typeface="Helvetica Neue"/>
                <a:ea typeface="Helvetica Neue"/>
                <a:cs typeface="Helvetica Neue"/>
                <a:sym typeface="Helvetica Neue"/>
              </a:defRPr>
            </a:pPr>
            <a:r>
              <a:t>we can express an infinite range of choices in how to organize the computation.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You don’t have to follow what’s going on in all these,</a:t>
            </a:r>
          </a:p>
          <a:p>
            <a:pPr>
              <a:defRPr sz="2400">
                <a:latin typeface="Helvetica Neue"/>
                <a:ea typeface="Helvetica Neue"/>
                <a:cs typeface="Helvetica Neue"/>
                <a:sym typeface="Helvetica Neue"/>
              </a:defRPr>
            </a:pPr>
            <a:r>
              <a:t>but it gives a flavor of what I mean.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top three versions sit at extremes of the tradeoff space,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while the bottom three balance them all in different ways.</a:t>
            </a: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 And here’s what they actually look like running.</a:t>
            </a:r>
          </a:p>
          <a:p>
            <a:pPr>
              <a:defRPr i="1"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Different strategies will be best, depending on</a:t>
            </a:r>
          </a:p>
          <a:p>
            <a:pPr>
              <a:defRPr sz="2400">
                <a:latin typeface="Helvetica Neue"/>
                <a:ea typeface="Helvetica Neue"/>
                <a:cs typeface="Helvetica Neue"/>
                <a:sym typeface="Helvetica Neue"/>
              </a:defRPr>
            </a:pPr>
            <a:r>
              <a:t>* the exact algorithms being used,</a:t>
            </a:r>
          </a:p>
          <a:p>
            <a:pPr>
              <a:defRPr sz="2400">
                <a:latin typeface="Helvetica Neue"/>
                <a:ea typeface="Helvetica Neue"/>
                <a:cs typeface="Helvetica Neue"/>
                <a:sym typeface="Helvetica Neue"/>
              </a:defRPr>
            </a:pPr>
            <a:r>
              <a:t>* the structure of the pipeline into which they’re composed,</a:t>
            </a:r>
          </a:p>
          <a:p>
            <a:pPr>
              <a:defRPr sz="2400">
                <a:latin typeface="Helvetica Neue"/>
                <a:ea typeface="Helvetica Neue"/>
                <a:cs typeface="Helvetica Neue"/>
                <a:sym typeface="Helvetica Neue"/>
              </a:defRPr>
            </a:pPr>
            <a:r>
              <a:t>* and how they interact with the hardware architecture on which they’re running.</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and the difference between them can be more than an order of magnitude in performance and efficiency.</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6" name="Shape 4136"/>
          <p:cNvSpPr/>
          <p:nvPr>
            <p:ph type="sldImg"/>
          </p:nvPr>
        </p:nvSpPr>
        <p:spPr>
          <a:prstGeom prst="rect">
            <a:avLst/>
          </a:prstGeom>
        </p:spPr>
        <p:txBody>
          <a:bodyPr/>
          <a:lstStyle/>
          <a:p>
            <a:pPr/>
          </a:p>
        </p:txBody>
      </p:sp>
      <p:sp>
        <p:nvSpPr>
          <p:cNvPr id="4137" name="Shape 4137"/>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Putting this all together to describe an optimized blur looks like this.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the </a:t>
            </a:r>
            <a:r>
              <a:rPr b="1"/>
              <a:t>same</a:t>
            </a:r>
            <a:r>
              <a:t> </a:t>
            </a:r>
            <a:r>
              <a:rPr b="1"/>
              <a:t>blur algorithm</a:t>
            </a:r>
            <a:r>
              <a:t> from before,</a:t>
            </a:r>
          </a:p>
          <a:p>
            <a:pPr>
              <a:defRPr sz="2400">
                <a:latin typeface="Helvetica Neue"/>
                <a:ea typeface="Helvetica Neue"/>
                <a:cs typeface="Helvetica Neue"/>
                <a:sym typeface="Helvetica Neue"/>
              </a:defRPr>
            </a:pPr>
            <a:r>
              <a:rPr b="1"/>
              <a:t>annotated</a:t>
            </a:r>
            <a:r>
              <a:t> with a </a:t>
            </a:r>
            <a:r>
              <a:rPr b="1"/>
              <a:t>schedule</a:t>
            </a:r>
            <a:r>
              <a:t> equivalent to the optimized C++ from the beginning.</a:t>
            </a:r>
          </a:p>
          <a:p>
            <a:pPr>
              <a:defRPr sz="2400">
                <a:latin typeface="Helvetica Neue"/>
                <a:ea typeface="Helvetica Neue"/>
                <a:cs typeface="Helvetica Neue"/>
                <a:sym typeface="Helvetica Neue"/>
              </a:defRPr>
            </a:pPr>
            <a:br/>
            <a:r>
              <a:t>- First, it </a:t>
            </a:r>
            <a:r>
              <a:rPr b="1"/>
              <a:t>schedules</a:t>
            </a:r>
            <a:r>
              <a:t> </a:t>
            </a:r>
            <a:r>
              <a:rPr b="1"/>
              <a:t>blury </a:t>
            </a:r>
            <a:r>
              <a:t>to be evaluated in </a:t>
            </a:r>
            <a:r>
              <a:rPr b="1"/>
              <a:t>tiles</a:t>
            </a:r>
            <a:r>
              <a:t> of 256x32 pixels.</a:t>
            </a:r>
          </a:p>
          <a:p>
            <a:pPr>
              <a:defRPr sz="2400">
                <a:latin typeface="Helvetica Neue"/>
                <a:ea typeface="Helvetica Neue"/>
                <a:cs typeface="Helvetica Neue"/>
                <a:sym typeface="Helvetica Neue"/>
              </a:defRPr>
            </a:pPr>
            <a:r>
              <a:t>Each of these tiles is computed in 8-wide vectors across the x dimension,</a:t>
            </a:r>
          </a:p>
          <a:p>
            <a:pPr>
              <a:defRPr sz="2400">
                <a:latin typeface="Helvetica Neue"/>
                <a:ea typeface="Helvetica Neue"/>
                <a:cs typeface="Helvetica Neue"/>
                <a:sym typeface="Helvetica Neue"/>
              </a:defRPr>
            </a:pPr>
            <a:r>
              <a:t>and across parallel threads in the y dimension.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Then it schedules the intermediate stage, </a:t>
            </a:r>
            <a:r>
              <a:rPr b="1"/>
              <a:t>blurx</a:t>
            </a:r>
            <a:r>
              <a:t>, to computed and stored as needed at </a:t>
            </a:r>
            <a:r>
              <a:rPr b="1"/>
              <a:t>each tile</a:t>
            </a:r>
            <a:r>
              <a:t> of blury,</a:t>
            </a:r>
          </a:p>
          <a:p>
            <a:pPr>
              <a:defRPr sz="2400">
                <a:latin typeface="Helvetica Neue"/>
                <a:ea typeface="Helvetica Neue"/>
                <a:cs typeface="Helvetica Neue"/>
                <a:sym typeface="Helvetica Neue"/>
              </a:defRPr>
            </a:pPr>
            <a:r>
              <a:t>and also vectorizes it across x.</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45" name="Shape 4145"/>
          <p:cNvSpPr/>
          <p:nvPr>
            <p:ph type="sldImg"/>
          </p:nvPr>
        </p:nvSpPr>
        <p:spPr>
          <a:prstGeom prst="rect">
            <a:avLst/>
          </a:prstGeom>
        </p:spPr>
        <p:txBody>
          <a:bodyPr/>
          <a:lstStyle/>
          <a:p>
            <a:pPr/>
          </a:p>
        </p:txBody>
      </p:sp>
      <p:sp>
        <p:nvSpPr>
          <p:cNvPr id="4146" name="Shape 414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generates nearly identical machine code to the C++,</a:t>
            </a:r>
          </a:p>
          <a:p>
            <a:pPr>
              <a:defRPr sz="2400">
                <a:latin typeface="Helvetica Neue"/>
                <a:ea typeface="Helvetica Neue"/>
                <a:cs typeface="Helvetica Neue"/>
                <a:sym typeface="Helvetica Neue"/>
              </a:defRPr>
            </a:pPr>
            <a:r>
              <a:t>but with just 2 lines each of algorithm and schedule.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Unlike the C,</a:t>
            </a:r>
          </a:p>
          <a:p>
            <a:pPr>
              <a:defRPr sz="2400">
                <a:latin typeface="Helvetica Neue"/>
                <a:ea typeface="Helvetica Neue"/>
                <a:cs typeface="Helvetica Neue"/>
                <a:sym typeface="Helvetica Neue"/>
              </a:defRPr>
            </a:pPr>
            <a:r>
              <a:t>the Halide version makes it easy to add new stages,</a:t>
            </a:r>
          </a:p>
          <a:p>
            <a:pPr>
              <a:defRPr sz="2400">
                <a:latin typeface="Helvetica Neue"/>
                <a:ea typeface="Helvetica Neue"/>
                <a:cs typeface="Helvetica Neue"/>
                <a:sym typeface="Helvetica Neue"/>
              </a:defRPr>
            </a:pPr>
            <a:r>
              <a:t>change the algorithm,</a:t>
            </a:r>
          </a:p>
          <a:p>
            <a:pPr>
              <a:defRPr sz="2400">
                <a:latin typeface="Helvetica Neue"/>
                <a:ea typeface="Helvetica Neue"/>
                <a:cs typeface="Helvetica Neue"/>
                <a:sym typeface="Helvetica Neue"/>
              </a:defRPr>
            </a:pPr>
            <a:r>
              <a:t>or change the organization.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can also compile not just to x86, but to fast ARM NEON code,</a:t>
            </a:r>
          </a:p>
          <a:p>
            <a:pPr>
              <a:defRPr sz="2400">
                <a:latin typeface="Helvetica Neue"/>
                <a:ea typeface="Helvetica Neue"/>
                <a:cs typeface="Helvetica Neue"/>
                <a:sym typeface="Helvetica Neue"/>
              </a:defRPr>
            </a:pPr>
            <a:r>
              <a:t>and with a few tweaks to the schedule,</a:t>
            </a:r>
          </a:p>
          <a:p>
            <a:pPr>
              <a:defRPr sz="2400">
                <a:latin typeface="Helvetica Neue"/>
                <a:ea typeface="Helvetica Neue"/>
                <a:cs typeface="Helvetica Neue"/>
                <a:sym typeface="Helvetica Neue"/>
              </a:defRPr>
            </a:pPr>
            <a:r>
              <a:t>we can express a range of GPU implementations.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3" name="Shape 4153"/>
          <p:cNvSpPr/>
          <p:nvPr>
            <p:ph type="sldImg"/>
          </p:nvPr>
        </p:nvSpPr>
        <p:spPr>
          <a:prstGeom prst="rect">
            <a:avLst/>
          </a:prstGeom>
        </p:spPr>
        <p:txBody>
          <a:bodyPr/>
          <a:lstStyle/>
          <a:p>
            <a:pPr/>
          </a:p>
        </p:txBody>
      </p:sp>
      <p:sp>
        <p:nvSpPr>
          <p:cNvPr id="4154" name="Shape 4154"/>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Halide also has a number of language features beyond the scope of this talk,</a:t>
            </a:r>
          </a:p>
          <a:p>
            <a:pPr>
              <a:defRPr sz="2400">
                <a:latin typeface="Helvetica Neue"/>
                <a:ea typeface="Helvetica Neue"/>
                <a:cs typeface="Helvetica Neue"/>
                <a:sym typeface="Helvetica Neue"/>
              </a:defRPr>
            </a:pPr>
            <a:r>
              <a:t>to represent things more complex than simple stencils.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Functions can access other functions at arbitrary, computed, or data-dependent coordinates.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Functions can also define their own values at computed or data-dependent coordinates.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functions can be defined recursively, to encode </a:t>
            </a:r>
            <a:r>
              <a:rPr b="1"/>
              <a:t>scans computations</a:t>
            </a:r>
            <a:r>
              <a:t> like IIR filters.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Composing these last two features,</a:t>
            </a:r>
          </a:p>
          <a:p>
            <a:pPr>
              <a:defRPr sz="2400">
                <a:latin typeface="Helvetica Neue"/>
                <a:ea typeface="Helvetica Neue"/>
                <a:cs typeface="Helvetica Neue"/>
                <a:sym typeface="Helvetica Neue"/>
              </a:defRPr>
            </a:pPr>
            <a:r>
              <a:t>we can implement general reductions for things like histograms.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2" name="Shape 4172"/>
          <p:cNvSpPr/>
          <p:nvPr>
            <p:ph type="sldImg"/>
          </p:nvPr>
        </p:nvSpPr>
        <p:spPr>
          <a:prstGeom prst="rect">
            <a:avLst/>
          </a:prstGeom>
        </p:spPr>
        <p:txBody>
          <a:bodyPr/>
          <a:lstStyle/>
          <a:p>
            <a:pPr/>
          </a:p>
        </p:txBody>
      </p:sp>
      <p:sp>
        <p:nvSpPr>
          <p:cNvPr id="4173" name="Shape 4173"/>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Our current implementation is an embedded DSL in C++,</a:t>
            </a:r>
          </a:p>
          <a:p>
            <a:pPr>
              <a:defRPr sz="2400">
                <a:latin typeface="Helvetica Neue"/>
                <a:ea typeface="Helvetica Neue"/>
                <a:cs typeface="Helvetica Neue"/>
                <a:sym typeface="Helvetica Neue"/>
              </a:defRPr>
            </a:pPr>
            <a:r>
              <a:t>and it uses the LLVM compiler infrastructure for code generation.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To compile a pipeline, we take the Halide function definitions and the schedule,</a:t>
            </a:r>
          </a:p>
          <a:p>
            <a:pPr>
              <a:defRPr sz="2400">
                <a:latin typeface="Helvetica Neue"/>
                <a:ea typeface="Helvetica Neue"/>
                <a:cs typeface="Helvetica Neue"/>
                <a:sym typeface="Helvetica Neue"/>
              </a:defRPr>
            </a:pPr>
            <a:r>
              <a:t>and combine those to a single piece of scheduled imperative code,</a:t>
            </a:r>
          </a:p>
          <a:p>
            <a:pPr>
              <a:defRPr sz="2400">
                <a:latin typeface="Helvetica Neue"/>
                <a:ea typeface="Helvetica Neue"/>
                <a:cs typeface="Helvetica Neue"/>
                <a:sym typeface="Helvetica Neue"/>
              </a:defRPr>
            </a:pPr>
            <a:r>
              <a:t>describing the entire fused pipeline</a:t>
            </a:r>
          </a:p>
          <a:p>
            <a:pPr>
              <a:defRPr sz="2400">
                <a:latin typeface="Helvetica Neue"/>
                <a:ea typeface="Helvetica Neue"/>
                <a:cs typeface="Helvetica Neue"/>
                <a:sym typeface="Helvetica Neue"/>
              </a:defRPr>
            </a:pPr>
            <a:r>
              <a:t>for a given architecture.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After our own vectorization pass and other optimizations,</a:t>
            </a:r>
          </a:p>
          <a:p>
            <a:pPr>
              <a:defRPr sz="2400">
                <a:latin typeface="Helvetica Neue"/>
                <a:ea typeface="Helvetica Neue"/>
                <a:cs typeface="Helvetica Neue"/>
                <a:sym typeface="Helvetica Neue"/>
              </a:defRPr>
            </a:pPr>
            <a:r>
              <a:t>we pass it to LLVM to compile into vectorized X86 or ARM code,</a:t>
            </a:r>
          </a:p>
          <a:p>
            <a:pPr>
              <a:defRPr sz="2400">
                <a:latin typeface="Helvetica Neue"/>
                <a:ea typeface="Helvetica Neue"/>
                <a:cs typeface="Helvetica Neue"/>
                <a:sym typeface="Helvetica Neue"/>
              </a:defRPr>
            </a:pPr>
            <a:r>
              <a:t>or to CUDA kernels and x86 code, including all the logic to launch and manage them.</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the last case, we can actually generate </a:t>
            </a:r>
            <a:r>
              <a:rPr b="1"/>
              <a:t>heterogeneous mixtures</a:t>
            </a:r>
            <a:r>
              <a:t> of vectorized and multithreaded CPU code, intertwined with GPU kernels, based on the structure defined in the schedule.</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7" name="Shape 4177"/>
          <p:cNvSpPr/>
          <p:nvPr>
            <p:ph type="sldImg"/>
          </p:nvPr>
        </p:nvSpPr>
        <p:spPr>
          <a:prstGeom prst="rect">
            <a:avLst/>
          </a:prstGeom>
        </p:spPr>
        <p:txBody>
          <a:bodyPr/>
          <a:lstStyle/>
          <a:p>
            <a:pPr/>
          </a:p>
        </p:txBody>
      </p:sp>
      <p:sp>
        <p:nvSpPr>
          <p:cNvPr id="4178" name="Shape 417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But to pop back up, the last question is: how do we determine</a:t>
            </a:r>
            <a:r>
              <a:rPr b="1"/>
              <a:t> good</a:t>
            </a:r>
            <a:r>
              <a:t> schedules?</a:t>
            </a:r>
          </a:p>
          <a:p>
            <a:pPr>
              <a:defRPr sz="2400">
                <a:latin typeface="Helvetica Neue"/>
                <a:ea typeface="Helvetica Neue"/>
                <a:cs typeface="Helvetica Neue"/>
                <a:sym typeface="Helvetica Neue"/>
              </a:defRPr>
            </a:pPr>
            <a:r>
              <a:t>So far, we’ve worked on two ways.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First, you can write them partially or completely by hand.</a:t>
            </a:r>
          </a:p>
          <a:p>
            <a:pPr>
              <a:defRPr sz="2400">
                <a:latin typeface="Helvetica Neue"/>
                <a:ea typeface="Helvetica Neue"/>
                <a:cs typeface="Helvetica Neue"/>
                <a:sym typeface="Helvetica Neue"/>
              </a:defRPr>
            </a:pPr>
            <a:r>
              <a:t>This is much easier than traditional hand-optimization,</a:t>
            </a:r>
          </a:p>
          <a:p>
            <a:pPr>
              <a:defRPr sz="2400">
                <a:latin typeface="Helvetica Neue"/>
                <a:ea typeface="Helvetica Neue"/>
                <a:cs typeface="Helvetica Neue"/>
                <a:sym typeface="Helvetica Neue"/>
              </a:defRPr>
            </a:pPr>
            <a:r>
              <a:t>because schedules can’t change the meaning of the algorithm, and the compiler does all the work of synthesizing the complex control flow and data management your schedule implies.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You can think of this like </a:t>
            </a:r>
            <a:r>
              <a:rPr b="1"/>
              <a:t>a rapid prototyping tool</a:t>
            </a:r>
            <a:r>
              <a:t> for high performance imaging.</a:t>
            </a:r>
          </a:p>
          <a:p>
            <a:pPr>
              <a:defRPr sz="2400">
                <a:latin typeface="Helvetica Neue"/>
                <a:ea typeface="Helvetica Neue"/>
                <a:cs typeface="Helvetica Neue"/>
                <a:sym typeface="Helvetica Neue"/>
              </a:defRPr>
            </a:pPr>
            <a:r>
              <a:t>Expert developers—including people using this at places like Adobe and Google—really love the control and predictability this gives them.</a:t>
            </a:r>
          </a:p>
          <a:p>
            <a:pPr>
              <a:defRPr sz="2400">
                <a:latin typeface="Helvetica Neue"/>
                <a:ea typeface="Helvetica Neue"/>
                <a:cs typeface="Helvetica Neue"/>
                <a:sym typeface="Helvetica Neue"/>
              </a:defRPr>
            </a:pPr>
            <a:r>
              <a:t>You can also use this to quickly try out different schedules for the same algorithm on different hardware,</a:t>
            </a:r>
          </a:p>
          <a:p>
            <a:pPr>
              <a:defRPr sz="2400">
                <a:latin typeface="Helvetica Neue"/>
                <a:ea typeface="Helvetica Neue"/>
                <a:cs typeface="Helvetica Neue"/>
                <a:sym typeface="Helvetica Neue"/>
              </a:defRPr>
            </a:pPr>
            <a:r>
              <a:t>when porting from PC to mobile or GPU, or potentially more specialized hardware.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Second, we can automatically search the space of schedules for a given pipeline on a given architecture using auto-tuning. The dimensionality of the problem is large, so we’ve focussed on stochastic search, and in practice we used a derivative of Petabricks’ genetic algorithm-based tuner.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I’m going to present results from a few real computational photography and imaging applications built in Halide.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 </a:t>
            </a:r>
            <a:r>
              <a:rPr b="1"/>
              <a:t>chose</a:t>
            </a:r>
            <a:r>
              <a:t> them because they represent a wide range of different </a:t>
            </a:r>
            <a:r>
              <a:rPr b="1"/>
              <a:t>program structures</a:t>
            </a:r>
            <a:r>
              <a:t> and levels of optimization in this domain.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For all of these, I’m going to include the complexity of the best </a:t>
            </a:r>
            <a:r>
              <a:rPr b="1"/>
              <a:t>hand-tuned</a:t>
            </a:r>
            <a:r>
              <a:t> schedule we found.</a:t>
            </a:r>
          </a:p>
          <a:p>
            <a:pPr>
              <a:defRPr sz="2400">
                <a:latin typeface="Helvetica Neue"/>
                <a:ea typeface="Helvetica Neue"/>
                <a:cs typeface="Helvetica Neue"/>
                <a:sym typeface="Helvetica Neue"/>
              </a:defRPr>
            </a:pPr>
            <a:r>
              <a:t>But our autotuner has matched or beaten our hand-tuned performance on all of these apps,</a:t>
            </a:r>
          </a:p>
          <a:p>
            <a:pPr>
              <a:defRPr sz="2400">
                <a:latin typeface="Helvetica Neue"/>
                <a:ea typeface="Helvetica Neue"/>
                <a:cs typeface="Helvetica Neue"/>
                <a:sym typeface="Helvetica Neue"/>
              </a:defRPr>
            </a:pPr>
            <a:r>
              <a:t>entirely automatically.</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92" name="Shape 4192"/>
          <p:cNvSpPr/>
          <p:nvPr>
            <p:ph type="sldImg"/>
          </p:nvPr>
        </p:nvSpPr>
        <p:spPr>
          <a:prstGeom prst="rect">
            <a:avLst/>
          </a:prstGeom>
        </p:spPr>
        <p:txBody>
          <a:bodyPr/>
          <a:lstStyle/>
          <a:p>
            <a:pPr/>
          </a:p>
        </p:txBody>
      </p:sp>
      <p:sp>
        <p:nvSpPr>
          <p:cNvPr id="4193" name="Shape 4193"/>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Our first application was rewriting the software post-processing pipeline from the frankencamera project, which does the basic steps necessary to turn raw sensor data into a usable image.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Andrew Adams, my coauthor, wrote the original code. It painful to write, because it needed to be very fast on the  ARM processor in the frankencamera</a:t>
            </a:r>
          </a:p>
          <a:p>
            <a:pPr>
              <a:defRPr sz="2400">
                <a:latin typeface="Helvetica Neue"/>
                <a:ea typeface="Helvetica Neue"/>
                <a:cs typeface="Helvetica Neue"/>
                <a:sym typeface="Helvetica Neue"/>
              </a:defRPr>
            </a:pPr>
            <a:r>
              <a:t>It was 500 lines of C with vector intrinsics and sections of hand-tuned assembly where we couldn’t get the compiler to do what they wanted.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Each time he wanted to try some new strategy for optimizing it, for example fusing two of the stages, he had to move around large blocks of code, and then fix the bugs he introduced in the process.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We rewrote it in Halide. The resulting code was significantly shorter, and ran slightly faster, because we were able to find a better schedule fairly quickly.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a deep pipeline of several dozen individual operations and small stencils.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 best schedules </a:t>
            </a:r>
            <a:r>
              <a:rPr b="1"/>
              <a:t>fuse the entire pipeline in tiles</a:t>
            </a:r>
            <a:r>
              <a:t>, sized to fit in the ARM core’s L1 cache.</a:t>
            </a:r>
          </a:p>
          <a:p>
            <a:pPr>
              <a:defRPr sz="2400">
                <a:latin typeface="Helvetica Neue"/>
                <a:ea typeface="Helvetica Neue"/>
                <a:cs typeface="Helvetica Neue"/>
                <a:sym typeface="Helvetica Neue"/>
              </a:defRPr>
            </a:pPr>
            <a:r>
              <a:t>This introduces redundant computation on tile boundaries, but saves enormous bandwidth loading and storing intermediate data.</a:t>
            </a:r>
          </a:p>
          <a:p>
            <a:pPr>
              <a:defRPr sz="2400">
                <a:latin typeface="Helvetica Neue"/>
                <a:ea typeface="Helvetica Neue"/>
                <a:cs typeface="Helvetica Neue"/>
                <a:sym typeface="Helvetica Neue"/>
              </a:defRPr>
            </a:pPr>
            <a:r>
              <a:t>The tiles are spread across parallel threads, and internally vectorized, for a near-linear speedup.</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t>
            </a:r>
          </a:p>
          <a:p>
            <a:pPr>
              <a:defRPr sz="2400">
                <a:latin typeface="Helvetica Neue"/>
                <a:ea typeface="Helvetica Neue"/>
                <a:cs typeface="Helvetica Neue"/>
                <a:sym typeface="Helvetica Neue"/>
              </a:defRPr>
            </a:pPr>
            <a:r>
              <a:t>So here we found we could meet the performance of carefully hand-written code, but we make it much easier to explore alternative strategies, which means we’ll often find something faster.</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8" name="Shape 4208"/>
          <p:cNvSpPr/>
          <p:nvPr>
            <p:ph type="sldImg"/>
          </p:nvPr>
        </p:nvSpPr>
        <p:spPr>
          <a:prstGeom prst="rect">
            <a:avLst/>
          </a:prstGeom>
        </p:spPr>
        <p:txBody>
          <a:bodyPr/>
          <a:lstStyle/>
          <a:p>
            <a:pPr/>
          </a:p>
        </p:txBody>
      </p:sp>
      <p:sp>
        <p:nvSpPr>
          <p:cNvPr id="4209" name="Shape 420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First, we looked at the bilateral grid—a fast algorithm for the bilateral filter.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implemented it in Halide, and compared to a pretty efficient but clean C++ version done by the original authors.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Our version uses one third of the code,</a:t>
            </a:r>
          </a:p>
          <a:p>
            <a:pPr>
              <a:defRPr sz="2400">
                <a:latin typeface="Helvetica Neue"/>
                <a:ea typeface="Helvetica Neue"/>
                <a:cs typeface="Helvetica Neue"/>
                <a:sym typeface="Helvetica Neue"/>
              </a:defRPr>
            </a:pPr>
            <a:r>
              <a:t>- and runs six times faster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With a different schedule, we can run on the GPU instead. </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We looked at author’s hand-written CUDA version, and started with a schedule that matched their strategy. We tried a few alternative schedules, and found a slightly nonintuitive one that was twice as fast as the hand-tuned CUDA.</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Now, Halide isn’t doing anything here that you couldn’t do yourself, manually,</a:t>
            </a:r>
          </a:p>
          <a:p>
            <a:pPr>
              <a:defRPr sz="2400">
                <a:latin typeface="Helvetica Neue"/>
                <a:ea typeface="Helvetica Neue"/>
                <a:cs typeface="Helvetica Neue"/>
                <a:sym typeface="Helvetica Neue"/>
              </a:defRPr>
            </a:pPr>
            <a:r>
              <a:t>but with Halide it’s easier to try out </a:t>
            </a:r>
            <a:r>
              <a:rPr b="1"/>
              <a:t>different organizations</a:t>
            </a:r>
            <a:r>
              <a:t> of the computation that might pay off.</a:t>
            </a:r>
          </a:p>
          <a:p>
            <a:pPr>
              <a:defRPr sz="2400">
                <a:latin typeface="Helvetica Neue"/>
                <a:ea typeface="Helvetica Neue"/>
                <a:cs typeface="Helvetica Neue"/>
                <a:sym typeface="Helvetica Neue"/>
              </a:defRPr>
            </a:pPr>
            <a:r>
              <a:t>In this case, the ideal tradeoff </a:t>
            </a:r>
            <a:r>
              <a:rPr b="1"/>
              <a:t>sacrificed a little parallelism</a:t>
            </a:r>
            <a:r>
              <a:t> to </a:t>
            </a:r>
            <a:r>
              <a:rPr b="1"/>
              <a:t>improve locality </a:t>
            </a:r>
            <a:r>
              <a:t>during the reduction step that constructs the grid.</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2" name="Shape 4222"/>
          <p:cNvSpPr/>
          <p:nvPr>
            <p:ph type="sldImg"/>
          </p:nvPr>
        </p:nvSpPr>
        <p:spPr>
          <a:prstGeom prst="rect">
            <a:avLst/>
          </a:prstGeom>
        </p:spPr>
        <p:txBody>
          <a:bodyPr/>
          <a:lstStyle/>
          <a:p>
            <a:pPr/>
          </a:p>
        </p:txBody>
      </p:sp>
      <p:sp>
        <p:nvSpPr>
          <p:cNvPr id="4223" name="Shape 4223"/>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Next, we implemented a level-sets segmentation algorithm used in medical computer vision.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reference implementation is in MATLAB, and is extremely terse, so the Halide version is longer.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But the Halide version is 70 times faster on the same CPU.</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Now it’s easy to make MATLAB slow, but this code doesn’t hit any of the usual pitfalls.</a:t>
            </a:r>
          </a:p>
          <a:p>
            <a:pPr>
              <a:defRPr sz="2400">
                <a:latin typeface="Helvetica Neue"/>
                <a:ea typeface="Helvetica Neue"/>
                <a:cs typeface="Helvetica Neue"/>
                <a:sym typeface="Helvetica Neue"/>
              </a:defRPr>
            </a:pPr>
            <a:r>
              <a:t>It’s all expressed as single-line, whole-image operations, so there’s almost no interpreter overhead.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 big difference is in </a:t>
            </a:r>
            <a:r>
              <a:rPr b="1"/>
              <a:t>locality</a:t>
            </a:r>
            <a:r>
              <a:t>. MATLAB takes the </a:t>
            </a:r>
            <a:r>
              <a:rPr b="1"/>
              <a:t>library</a:t>
            </a:r>
            <a:r>
              <a:t> approach.</a:t>
            </a:r>
          </a:p>
          <a:p>
            <a:pPr>
              <a:defRPr sz="2400">
                <a:latin typeface="Helvetica Neue"/>
                <a:ea typeface="Helvetica Neue"/>
                <a:cs typeface="Helvetica Neue"/>
                <a:sym typeface="Helvetica Neue"/>
              </a:defRPr>
            </a:pPr>
            <a:r>
              <a:t>So under the hood, these whole-image operations are highly optimized,</a:t>
            </a:r>
          </a:p>
          <a:p>
            <a:pPr>
              <a:defRPr sz="2400">
                <a:latin typeface="Helvetica Neue"/>
                <a:ea typeface="Helvetica Neue"/>
                <a:cs typeface="Helvetica Neue"/>
                <a:sym typeface="Helvetica Neue"/>
              </a:defRPr>
            </a:pPr>
            <a:r>
              <a:t>but when you stitch them together the pipeline is hopelessly memory bandwidth limited.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Halide version expresses the </a:t>
            </a:r>
            <a:r>
              <a:rPr b="1"/>
              <a:t>algorithm</a:t>
            </a:r>
            <a:r>
              <a:t> as the </a:t>
            </a:r>
            <a:r>
              <a:rPr b="1"/>
              <a:t>same</a:t>
            </a:r>
            <a:r>
              <a:t> sequence of whole-image operations,</a:t>
            </a:r>
          </a:p>
          <a:p>
            <a:pPr>
              <a:defRPr sz="2400">
                <a:latin typeface="Helvetica Neue"/>
                <a:ea typeface="Helvetica Neue"/>
                <a:cs typeface="Helvetica Neue"/>
                <a:sym typeface="Helvetica Neue"/>
              </a:defRPr>
            </a:pPr>
            <a:r>
              <a:t>but our </a:t>
            </a:r>
            <a:r>
              <a:rPr b="1"/>
              <a:t>schedule</a:t>
            </a:r>
            <a:r>
              <a:t> fuses them all together into a single parallel loop over pixels.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So </a:t>
            </a:r>
            <a:r>
              <a:rPr b="1"/>
              <a:t>the reason </a:t>
            </a:r>
            <a:r>
              <a:t>why we’re better than MATLAB isn’t because MATLAB is interpreted and we’re compiled.</a:t>
            </a:r>
          </a:p>
          <a:p>
            <a:pPr>
              <a:defRPr sz="2400">
                <a:latin typeface="Helvetica Neue"/>
                <a:ea typeface="Helvetica Neue"/>
                <a:cs typeface="Helvetica Neue"/>
                <a:sym typeface="Helvetica Neue"/>
              </a:defRPr>
            </a:pPr>
            <a:r>
              <a:t>It’s actually because we’ve totally </a:t>
            </a:r>
            <a:r>
              <a:rPr b="1"/>
              <a:t>reorganized the computation</a:t>
            </a:r>
            <a:r>
              <a:t> to maximize </a:t>
            </a:r>
            <a:r>
              <a:rPr b="1"/>
              <a:t>locality</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If we want to beat up on MATLAB a little more,</a:t>
            </a:r>
          </a:p>
          <a:p>
            <a:pPr>
              <a:defRPr sz="2400">
                <a:latin typeface="Helvetica Neue"/>
                <a:ea typeface="Helvetica Neue"/>
                <a:cs typeface="Helvetica Neue"/>
                <a:sym typeface="Helvetica Neue"/>
              </a:defRPr>
            </a:pPr>
            <a:r>
              <a:t>we can change a single line of code to run on the GPU instead,</a:t>
            </a:r>
          </a:p>
          <a:p>
            <a:pPr>
              <a:defRPr sz="2400">
                <a:latin typeface="Helvetica Neue"/>
                <a:ea typeface="Helvetica Neue"/>
                <a:cs typeface="Helvetica Neue"/>
                <a:sym typeface="Helvetica Neue"/>
              </a:defRPr>
            </a:pPr>
            <a:r>
              <a:t>where we’re over a thousand times faster.</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1" name="Shape 4231"/>
          <p:cNvSpPr/>
          <p:nvPr>
            <p:ph type="sldImg"/>
          </p:nvPr>
        </p:nvSpPr>
        <p:spPr>
          <a:prstGeom prst="rect">
            <a:avLst/>
          </a:prstGeom>
        </p:spPr>
        <p:txBody>
          <a:bodyPr/>
          <a:lstStyle/>
          <a:p>
            <a:pPr/>
          </a:p>
        </p:txBody>
      </p:sp>
      <p:sp>
        <p:nvSpPr>
          <p:cNvPr id="4232" name="Shape 423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The last application I want to look at is also the most complex:</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local Laplacian filters works by processing an image in many different ways,</a:t>
            </a:r>
          </a:p>
          <a:p>
            <a:pPr>
              <a:defRPr sz="2400">
                <a:latin typeface="Helvetica Neue"/>
                <a:ea typeface="Helvetica Neue"/>
                <a:cs typeface="Helvetica Neue"/>
                <a:sym typeface="Helvetica Neue"/>
              </a:defRPr>
            </a:pPr>
            <a:r>
              <a:t>and then combining them using a Laplacian pyramid.</a:t>
            </a:r>
          </a:p>
          <a:p>
            <a:pPr>
              <a:defRPr sz="2400">
                <a:latin typeface="Helvetica Neue"/>
                <a:ea typeface="Helvetica Neue"/>
                <a:cs typeface="Helvetica Neue"/>
                <a:sym typeface="Helvetica Neue"/>
              </a:defRPr>
            </a:pPr>
            <a:r>
              <a:t>It's a recent development from SIGGRAPH, and is already used in a bunch of applications.</a:t>
            </a:r>
          </a:p>
          <a:p>
            <a:pPr>
              <a:defRPr sz="2400">
                <a:latin typeface="Helvetica Neue"/>
                <a:ea typeface="Helvetica Neue"/>
                <a:cs typeface="Helvetica Neue"/>
                <a:sym typeface="Helvetica Neue"/>
              </a:defRPr>
            </a:p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0" name="Shape 4240"/>
          <p:cNvSpPr/>
          <p:nvPr>
            <p:ph type="sldImg"/>
          </p:nvPr>
        </p:nvSpPr>
        <p:spPr>
          <a:prstGeom prst="rect">
            <a:avLst/>
          </a:prstGeom>
        </p:spPr>
        <p:txBody>
          <a:bodyPr/>
          <a:lstStyle/>
          <a:p>
            <a:pPr/>
          </a:p>
        </p:txBody>
      </p:sp>
      <p:sp>
        <p:nvSpPr>
          <p:cNvPr id="4241" name="Shape 4241"/>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It’s used heavily in Adobe’s Camera Raw pipeline,</a:t>
            </a:r>
          </a:p>
          <a:p>
            <a:pPr>
              <a:defRPr sz="2400">
                <a:latin typeface="Helvetica Neue"/>
                <a:ea typeface="Helvetica Neue"/>
                <a:cs typeface="Helvetica Neue"/>
                <a:sym typeface="Helvetica Neue"/>
              </a:defRPr>
            </a:pPr>
            <a:r>
              <a:t>which is a major component of Photoshop and Lightroom.</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It’s used for shadow/highlight tone adjustment, and the clarity filter.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Their original version was written by one of their best developers, in over 1000 lines of optimized C++.</a:t>
            </a:r>
          </a:p>
          <a:p>
            <a:pPr>
              <a:defRPr sz="2400">
                <a:latin typeface="Helvetica Neue"/>
                <a:ea typeface="Helvetica Neue"/>
                <a:cs typeface="Helvetica Neue"/>
                <a:sym typeface="Helvetica Neue"/>
              </a:defRPr>
            </a:pPr>
            <a:r>
              <a:t>It’s multithreaded, and hand-coded for SSE.</a:t>
            </a:r>
          </a:p>
          <a:p>
            <a:pPr>
              <a:defRPr sz="2400">
                <a:latin typeface="Helvetica Neue"/>
                <a:ea typeface="Helvetica Neue"/>
                <a:cs typeface="Helvetica Neue"/>
                <a:sym typeface="Helvetica Neue"/>
              </a:defRPr>
            </a:pPr>
            <a:r>
              <a:t>It took him about three months to implement and optimize.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Just like our blur example,</a:t>
            </a:r>
          </a:p>
          <a:p>
            <a:pPr>
              <a:defRPr sz="2400">
                <a:latin typeface="Helvetica Neue"/>
                <a:ea typeface="Helvetica Neue"/>
                <a:cs typeface="Helvetica Neue"/>
                <a:sym typeface="Helvetica Neue"/>
              </a:defRPr>
            </a:pPr>
            <a:r>
              <a:t>this optimized version is 10 times faster than a clean version written in about 300 lines of 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Last summer, I took a </a:t>
            </a:r>
            <a:r>
              <a:rPr b="1"/>
              <a:t>single day</a:t>
            </a:r>
            <a:r>
              <a:t> to rewrite their version of local laplacian filters in Halide, and integrate it into Lightroom.</a:t>
            </a:r>
          </a:p>
          <a:p>
            <a:pPr>
              <a:defRPr sz="2400">
                <a:latin typeface="Helvetica Neue"/>
                <a:ea typeface="Helvetica Neue"/>
                <a:cs typeface="Helvetica Neue"/>
                <a:sym typeface="Helvetica Neue"/>
              </a:defRPr>
            </a:pPr>
            <a:r>
              <a:t>It took 60 lines of code, and ran twice as fast as their version on the same 8 core machine.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would have been happy to even approach the speed of this expert implementation with our much simpler description.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At the time, Adobe was starting to investigate GPU acceleration,</a:t>
            </a:r>
          </a:p>
          <a:p>
            <a:pPr>
              <a:defRPr sz="2400">
                <a:latin typeface="Helvetica Neue"/>
                <a:ea typeface="Helvetica Neue"/>
                <a:cs typeface="Helvetica Neue"/>
                <a:sym typeface="Helvetica Neue"/>
              </a:defRPr>
            </a:pPr>
            <a:r>
              <a:t>but they were scared by the cost of completely rewriting tens of thousands of lines of code.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on that same day, by changing just a few lines in the Halide schedule,</a:t>
            </a:r>
          </a:p>
          <a:p>
            <a:pPr>
              <a:defRPr sz="2400">
                <a:latin typeface="Helvetica Neue"/>
                <a:ea typeface="Helvetica Neue"/>
                <a:cs typeface="Helvetica Neue"/>
                <a:sym typeface="Helvetica Neue"/>
              </a:defRPr>
            </a:pPr>
            <a:r>
              <a:t>we also generated mixed CPU/GPU code that runs 7 times faster than the CPU version.</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64" name="Shape 4264"/>
          <p:cNvSpPr/>
          <p:nvPr>
            <p:ph type="sldImg"/>
          </p:nvPr>
        </p:nvSpPr>
        <p:spPr>
          <a:prstGeom prst="rect">
            <a:avLst/>
          </a:prstGeom>
        </p:spPr>
        <p:txBody>
          <a:bodyPr/>
          <a:lstStyle/>
          <a:p>
            <a:pPr/>
          </a:p>
        </p:txBody>
      </p:sp>
      <p:sp>
        <p:nvSpPr>
          <p:cNvPr id="4265" name="Shape 426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So how did we beat expert-tuned code?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win came mostly from fusing stages to different degrees,</a:t>
            </a:r>
          </a:p>
          <a:p>
            <a:pPr>
              <a:defRPr sz="2400">
                <a:latin typeface="Helvetica Neue"/>
                <a:ea typeface="Helvetica Neue"/>
                <a:cs typeface="Helvetica Neue"/>
                <a:sym typeface="Helvetica Neue"/>
              </a:defRPr>
            </a:pPr>
            <a:r>
              <a:t>and accepting some </a:t>
            </a:r>
            <a:r>
              <a:rPr b="1"/>
              <a:t>redundant computation</a:t>
            </a:r>
            <a:r>
              <a:t> in exchange for </a:t>
            </a:r>
            <a:r>
              <a:rPr b="1"/>
              <a:t>better locality</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But our implementation didn't just make a few extra optimizations:</a:t>
            </a:r>
          </a:p>
          <a:p>
            <a:pPr>
              <a:defRPr sz="2400">
                <a:latin typeface="Helvetica Neue"/>
                <a:ea typeface="Helvetica Neue"/>
                <a:cs typeface="Helvetica Neue"/>
                <a:sym typeface="Helvetica Neue"/>
              </a:defRPr>
            </a:pPr>
            <a:r>
              <a:t>it had to fuse and schedule</a:t>
            </a:r>
          </a:p>
          <a:p>
            <a:pPr>
              <a:defRPr sz="2400">
                <a:latin typeface="Helvetica Neue"/>
                <a:ea typeface="Helvetica Neue"/>
                <a:cs typeface="Helvetica Neue"/>
                <a:sym typeface="Helvetica Neue"/>
              </a:defRPr>
            </a:pPr>
            <a:r>
              <a:rPr b="1"/>
              <a:t>each</a:t>
            </a:r>
            <a:r>
              <a:t> of the hundred stages </a:t>
            </a:r>
            <a:r>
              <a:rPr b="1"/>
              <a:t>differently</a:t>
            </a:r>
            <a:r>
              <a:t>,</a:t>
            </a:r>
          </a:p>
          <a:p>
            <a:pPr>
              <a:defRPr sz="2400">
                <a:latin typeface="Helvetica Neue"/>
                <a:ea typeface="Helvetica Neue"/>
                <a:cs typeface="Helvetica Neue"/>
                <a:sym typeface="Helvetica Neue"/>
              </a:defRPr>
            </a:pPr>
            <a:r>
              <a:t>to </a:t>
            </a:r>
            <a:r>
              <a:rPr b="1"/>
              <a:t>globally balance</a:t>
            </a:r>
            <a:r>
              <a:t> parallelism,</a:t>
            </a:r>
          </a:p>
          <a:p>
            <a:pPr>
              <a:defRPr sz="2400">
                <a:latin typeface="Helvetica Neue"/>
                <a:ea typeface="Helvetica Neue"/>
                <a:cs typeface="Helvetica Neue"/>
                <a:sym typeface="Helvetica Neue"/>
              </a:defRPr>
            </a:pPr>
            <a:r>
              <a:t>locality,</a:t>
            </a:r>
          </a:p>
          <a:p>
            <a:pPr>
              <a:defRPr sz="2400">
                <a:latin typeface="Helvetica Neue"/>
                <a:ea typeface="Helvetica Neue"/>
                <a:cs typeface="Helvetica Neue"/>
                <a:sym typeface="Helvetica Neue"/>
              </a:defRPr>
            </a:pPr>
            <a:r>
              <a:t>and the total amount of work, across the </a:t>
            </a:r>
            <a:r>
              <a:rPr b="1"/>
              <a:t>whole pipeline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best </a:t>
            </a:r>
            <a:r>
              <a:rPr b="1"/>
              <a:t>organization</a:t>
            </a:r>
            <a:r>
              <a:t> of the computation was just </a:t>
            </a:r>
            <a:r>
              <a:rPr b="1"/>
              <a:t>too hard</a:t>
            </a:r>
            <a:r>
              <a:t> for the original developer to find.</a:t>
            </a:r>
          </a:p>
          <a:p>
            <a:pPr>
              <a:defRPr sz="2400">
                <a:latin typeface="Helvetica Neue"/>
                <a:ea typeface="Helvetica Neue"/>
                <a:cs typeface="Helvetica Neue"/>
                <a:sym typeface="Helvetica Neue"/>
              </a:defRPr>
            </a:pPr>
            <a:r>
              <a:t>He stopped after 3 months of rewriting and optimizing for a </a:t>
            </a:r>
            <a:r>
              <a:rPr b="1"/>
              <a:t>specific machine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But with Halide, it was orders of magnitude </a:t>
            </a:r>
            <a:r>
              <a:rPr b="1"/>
              <a:t>easier</a:t>
            </a:r>
            <a:r>
              <a:t> to globally reorganize the computation,</a:t>
            </a:r>
          </a:p>
          <a:p>
            <a:pPr>
              <a:defRPr sz="2400">
                <a:latin typeface="Helvetica Neue"/>
                <a:ea typeface="Helvetica Neue"/>
                <a:cs typeface="Helvetica Neue"/>
                <a:sym typeface="Helvetica Neue"/>
              </a:defRPr>
            </a:pPr>
            <a:r>
              <a:t>and as a result we were able to find something more efficient overall, in a single day!</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again, </a:t>
            </a:r>
            <a:r>
              <a:rPr b="1"/>
              <a:t>our version is also easily portable across different architectures</a:t>
            </a:r>
            <a:r>
              <a:t>,</a:t>
            </a:r>
          </a:p>
          <a:p>
            <a:pPr>
              <a:defRPr sz="2400">
                <a:latin typeface="Helvetica Neue"/>
                <a:ea typeface="Helvetica Neue"/>
                <a:cs typeface="Helvetica Neue"/>
                <a:sym typeface="Helvetica Neue"/>
              </a:defRPr>
            </a:pPr>
            <a:r>
              <a:t>where different schedules give the best performance.</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1" name="Shape 4281"/>
          <p:cNvSpPr/>
          <p:nvPr>
            <p:ph type="sldImg"/>
          </p:nvPr>
        </p:nvSpPr>
        <p:spPr>
          <a:prstGeom prst="rect">
            <a:avLst/>
          </a:prstGeom>
        </p:spPr>
        <p:txBody>
          <a:bodyPr/>
          <a:lstStyle/>
          <a:p>
            <a:pPr/>
          </a:p>
        </p:txBody>
      </p:sp>
      <p:sp>
        <p:nvSpPr>
          <p:cNvPr id="4282" name="Shape 428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So that’s our experience so far with Halide.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To recap: The big idea was to </a:t>
            </a:r>
            <a:r>
              <a:rPr b="1"/>
              <a:t>explicitly decouple</a:t>
            </a:r>
            <a:r>
              <a:t> the definition of the algorithm,</a:t>
            </a:r>
          </a:p>
          <a:p>
            <a:pPr>
              <a:defRPr sz="2400">
                <a:latin typeface="Helvetica Neue"/>
                <a:ea typeface="Helvetica Neue"/>
                <a:cs typeface="Helvetica Neue"/>
                <a:sym typeface="Helvetica Neue"/>
              </a:defRPr>
            </a:pPr>
            <a:r>
              <a:t>from the organization of computation.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went further than most prior languages by </a:t>
            </a:r>
            <a:r>
              <a:rPr b="1"/>
              <a:t>making</a:t>
            </a:r>
            <a:r>
              <a:t> the </a:t>
            </a:r>
            <a:r>
              <a:rPr b="1"/>
              <a:t>scheduling co-language</a:t>
            </a:r>
            <a:r>
              <a:t>,</a:t>
            </a:r>
          </a:p>
          <a:p>
            <a:pPr>
              <a:defRPr sz="2400">
                <a:latin typeface="Helvetica Neue"/>
                <a:ea typeface="Helvetica Neue"/>
                <a:cs typeface="Helvetica Neue"/>
                <a:sym typeface="Helvetica Neue"/>
              </a:defRPr>
            </a:pPr>
            <a:r>
              <a:t>a </a:t>
            </a:r>
            <a:r>
              <a:rPr b="1"/>
              <a:t>first-class</a:t>
            </a:r>
            <a:r>
              <a:t> part of the design</a:t>
            </a:r>
          </a:p>
          <a:p>
            <a:pPr>
              <a:defRPr sz="2400">
                <a:latin typeface="Helvetica Neue"/>
                <a:ea typeface="Helvetica Neue"/>
                <a:cs typeface="Helvetica Neue"/>
                <a:sym typeface="Helvetica Neue"/>
              </a:defRPr>
            </a:pPr>
            <a:r>
              <a:t>—rather than just implementation choices inside a compiler backend.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We </a:t>
            </a:r>
            <a:r>
              <a:rPr b="1"/>
              <a:t>designed</a:t>
            </a:r>
            <a:r>
              <a:t> the model of scheduling specifically to span the space of </a:t>
            </a:r>
            <a:r>
              <a:rPr b="1"/>
              <a:t>tradeoffs</a:t>
            </a:r>
            <a:endParaRPr b="1"/>
          </a:p>
          <a:p>
            <a:pPr>
              <a:defRPr sz="2400">
                <a:latin typeface="Helvetica Neue"/>
                <a:ea typeface="Helvetica Neue"/>
                <a:cs typeface="Helvetica Neue"/>
                <a:sym typeface="Helvetica Neue"/>
              </a:defRPr>
            </a:pPr>
            <a:r>
              <a:t>fundamental to </a:t>
            </a:r>
            <a:r>
              <a:rPr b="1"/>
              <a:t>organizing computation</a:t>
            </a:r>
            <a:r>
              <a:t> in data parallel image processing pipelines.</a:t>
            </a:r>
          </a:p>
          <a:p>
            <a:pPr>
              <a:defRPr sz="2400">
                <a:latin typeface="Helvetica Neue"/>
                <a:ea typeface="Helvetica Neue"/>
                <a:cs typeface="Helvetica Neue"/>
                <a:sym typeface="Helvetica Neue"/>
              </a:defRPr>
            </a:pPr>
            <a:r>
              <a:t>We put particular emphasis on the potential of </a:t>
            </a:r>
            <a:r>
              <a:rPr b="1"/>
              <a:t>redundant computation</a:t>
            </a:r>
            <a:r>
              <a:t> to </a:t>
            </a:r>
            <a:r>
              <a:rPr b="1"/>
              <a:t>break dependencies,</a:t>
            </a:r>
          </a:p>
          <a:p>
            <a:pPr>
              <a:defRPr sz="2400">
                <a:latin typeface="Helvetica Neue"/>
                <a:ea typeface="Helvetica Neue"/>
                <a:cs typeface="Helvetica Neue"/>
                <a:sym typeface="Helvetica Neue"/>
              </a:defRPr>
            </a:pPr>
            <a:r>
              <a:t>and </a:t>
            </a:r>
            <a:r>
              <a:rPr b="1"/>
              <a:t>minimize communication</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 end result are:</a:t>
            </a:r>
          </a:p>
          <a:p>
            <a:pPr>
              <a:defRPr sz="2400">
                <a:latin typeface="Helvetica Neue"/>
                <a:ea typeface="Helvetica Neue"/>
                <a:cs typeface="Helvetica Neue"/>
                <a:sym typeface="Helvetica Neue"/>
              </a:defRPr>
            </a:pPr>
            <a:r>
              <a:t>* simpler programs</a:t>
            </a:r>
          </a:p>
          <a:p>
            <a:pPr>
              <a:defRPr sz="2400">
                <a:latin typeface="Helvetica Neue"/>
                <a:ea typeface="Helvetica Neue"/>
                <a:cs typeface="Helvetica Neue"/>
                <a:sym typeface="Helvetica Neue"/>
              </a:defRPr>
            </a:pPr>
            <a:r>
              <a:t>* that run faster than hand-tuned code,</a:t>
            </a:r>
          </a:p>
          <a:p>
            <a:pPr>
              <a:defRPr sz="2400">
                <a:latin typeface="Helvetica Neue"/>
                <a:ea typeface="Helvetica Neue"/>
                <a:cs typeface="Helvetica Neue"/>
                <a:sym typeface="Helvetica Neue"/>
              </a:defRPr>
            </a:pPr>
            <a:r>
              <a:t>* while giving composable &amp; portable components,</a:t>
            </a:r>
          </a:p>
          <a:p>
            <a:pPr>
              <a:defRPr sz="2400">
                <a:latin typeface="Helvetica Neue"/>
                <a:ea typeface="Helvetica Neue"/>
                <a:cs typeface="Helvetica Neue"/>
                <a:sym typeface="Helvetica Neue"/>
              </a:defRPr>
            </a:pPr>
            <a:r>
              <a:t>which can scale from ARM mobile phones to massively parallel GPUs.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Our implementation is open source, and is being actively developed</a:t>
            </a:r>
          </a:p>
          <a:p>
            <a:pPr>
              <a:defRPr sz="2400">
                <a:latin typeface="Helvetica Neue"/>
                <a:ea typeface="Helvetica Neue"/>
                <a:cs typeface="Helvetica Neue"/>
                <a:sym typeface="Helvetica Neue"/>
              </a:defRPr>
            </a:pPr>
            <a:r>
              <a:t>in collaboration with Google and Adobe,</a:t>
            </a:r>
          </a:p>
          <a:p>
            <a:pPr>
              <a:defRPr sz="2400">
                <a:latin typeface="Helvetica Neue"/>
                <a:ea typeface="Helvetica Neue"/>
                <a:cs typeface="Helvetica Neue"/>
                <a:sym typeface="Helvetica Neue"/>
              </a:defRPr>
            </a:pPr>
            <a:r>
              <a:t>And people are already using it at both companies.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----[cut]-----</a:t>
            </a:r>
          </a:p>
          <a:p>
            <a:pPr>
              <a:defRPr sz="2400">
                <a:latin typeface="Helvetica Neue"/>
                <a:ea typeface="Helvetica Neue"/>
                <a:cs typeface="Helvetica Neue"/>
                <a:sym typeface="Helvetica Neue"/>
              </a:defRPr>
            </a:pPr>
            <a:r>
              <a:t>including the former lead engineer of Photoshop Camera Raw and Lightroon.</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3" name="Shape 4293"/>
          <p:cNvSpPr/>
          <p:nvPr>
            <p:ph type="sldImg"/>
          </p:nvPr>
        </p:nvSpPr>
        <p:spPr>
          <a:prstGeom prst="rect">
            <a:avLst/>
          </a:prstGeom>
        </p:spPr>
        <p:txBody>
          <a:bodyPr/>
          <a:lstStyle/>
          <a:p>
            <a:pPr/>
          </a:p>
        </p:txBody>
      </p:sp>
      <p:sp>
        <p:nvSpPr>
          <p:cNvPr id="4294" name="Shape 4294"/>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Because of this,</a:t>
            </a:r>
          </a:p>
          <a:p>
            <a:pPr>
              <a:defRPr sz="2400">
                <a:latin typeface="Helvetica Neue"/>
                <a:ea typeface="Helvetica Neue"/>
                <a:cs typeface="Helvetica Neue"/>
                <a:sym typeface="Helvetica Neue"/>
              </a:defRPr>
            </a:pPr>
            <a:r>
              <a:t>it can often be most efficient to make surprising tradeoffs,</a:t>
            </a:r>
          </a:p>
          <a:p>
            <a:pPr>
              <a:defRPr sz="2400">
                <a:latin typeface="Helvetica Neue"/>
                <a:ea typeface="Helvetica Neue"/>
                <a:cs typeface="Helvetica Neue"/>
                <a:sym typeface="Helvetica Neue"/>
              </a:defRPr>
            </a:pPr>
            <a:r>
              <a:t>like </a:t>
            </a:r>
            <a:r>
              <a:rPr b="1"/>
              <a:t>redundantly recomputing values</a:t>
            </a:r>
            <a:r>
              <a:t> used in multiple places,</a:t>
            </a:r>
          </a:p>
          <a:p>
            <a:pPr>
              <a:defRPr sz="2400">
                <a:latin typeface="Helvetica Neue"/>
                <a:ea typeface="Helvetica Neue"/>
                <a:cs typeface="Helvetica Neue"/>
                <a:sym typeface="Helvetica Neue"/>
              </a:defRPr>
            </a:pPr>
            <a:r>
              <a:t>instead of storing and reloading them from memory.</a:t>
            </a: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[pause] This is the first key message I want you to take away from this talk:</a:t>
            </a:r>
            <a:endParaRPr i="0"/>
          </a:p>
          <a:p>
            <a:pPr>
              <a:defRPr i="1" sz="2400">
                <a:latin typeface="Helvetica Neue"/>
                <a:ea typeface="Helvetica Neue"/>
                <a:cs typeface="Helvetica Neue"/>
                <a:sym typeface="Helvetica Neue"/>
              </a:defRPr>
            </a:pPr>
            <a:r>
              <a:rPr i="0"/>
              <a:t>parallelism, locality, and the total amount of work performed</a:t>
            </a:r>
            <a:endParaRPr i="0"/>
          </a:p>
          <a:p>
            <a:pPr>
              <a:defRPr i="1" sz="2400">
                <a:latin typeface="Helvetica Neue"/>
                <a:ea typeface="Helvetica Neue"/>
                <a:cs typeface="Helvetica Neue"/>
                <a:sym typeface="Helvetica Neue"/>
              </a:defRPr>
            </a:pPr>
            <a:r>
              <a:rPr i="0"/>
              <a:t>interact in complex ways.</a:t>
            </a:r>
            <a:endParaRPr i="0"/>
          </a:p>
          <a:p>
            <a:pPr>
              <a:defRPr i="1" sz="2400">
                <a:latin typeface="Helvetica Neue"/>
                <a:ea typeface="Helvetica Neue"/>
                <a:cs typeface="Helvetica Neue"/>
                <a:sym typeface="Helvetica Neue"/>
              </a:defRPr>
            </a:pPr>
            <a:endParaRPr i="0"/>
          </a:p>
          <a:p>
            <a:pPr>
              <a:defRPr i="1" sz="2400">
                <a:latin typeface="Helvetica Neue"/>
                <a:ea typeface="Helvetica Neue"/>
                <a:cs typeface="Helvetica Neue"/>
                <a:sym typeface="Helvetica Neue"/>
              </a:defRPr>
            </a:pPr>
            <a:r>
              <a:rPr i="0"/>
              <a:t>They often need to be traded off against each other</a:t>
            </a:r>
            <a:endParaRPr i="0"/>
          </a:p>
          <a:p>
            <a:pPr>
              <a:defRPr i="1" sz="2400">
                <a:latin typeface="Helvetica Neue"/>
                <a:ea typeface="Helvetica Neue"/>
                <a:cs typeface="Helvetica Neue"/>
                <a:sym typeface="Helvetica Neue"/>
              </a:defRPr>
            </a:pPr>
            <a:r>
              <a:rPr i="0"/>
              <a:t>to maximize the performance and efficiency</a:t>
            </a:r>
            <a:endParaRPr i="0"/>
          </a:p>
          <a:p>
            <a:pPr>
              <a:defRPr i="1" sz="2400">
                <a:latin typeface="Helvetica Neue"/>
                <a:ea typeface="Helvetica Neue"/>
                <a:cs typeface="Helvetica Neue"/>
                <a:sym typeface="Helvetica Neue"/>
              </a:defRPr>
            </a:pPr>
            <a:r>
              <a:rPr i="0"/>
              <a:t>of an application on a particular machine.</a:t>
            </a:r>
            <a:endParaRPr i="0"/>
          </a:p>
          <a:p>
            <a:pPr>
              <a:defRPr i="1" sz="2400">
                <a:latin typeface="Helvetica Neue"/>
                <a:ea typeface="Helvetica Neue"/>
                <a:cs typeface="Helvetica Neue"/>
                <a:sym typeface="Helvetica Neue"/>
              </a:defRPr>
            </a:pPr>
            <a:endParaRPr i="0"/>
          </a:p>
          <a:p>
            <a:pPr>
              <a:defRPr sz="2400">
                <a:latin typeface="Helvetica Neue"/>
                <a:ea typeface="Helvetica Neue"/>
                <a:cs typeface="Helvetica Neue"/>
                <a:sym typeface="Helvetica Neue"/>
              </a:defRPr>
            </a:pPr>
            <a:r>
              <a:t>The architecture community is well aware of these pressures.</a:t>
            </a:r>
          </a:p>
          <a:p>
            <a:pPr>
              <a:defRPr sz="2400">
                <a:latin typeface="Helvetica Neue"/>
                <a:ea typeface="Helvetica Neue"/>
                <a:cs typeface="Helvetica Neue"/>
                <a:sym typeface="Helvetica Neue"/>
              </a:defRPr>
            </a:pPr>
            <a:r>
              <a:t>They’re trying to exploit locality and parallelism to improve energy efficiency in hardware designs.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the software community recognizes the need to expose increasing parallelism in applications,</a:t>
            </a:r>
          </a:p>
          <a:p>
            <a:pPr>
              <a:defRPr sz="2400">
                <a:latin typeface="Helvetica Neue"/>
                <a:ea typeface="Helvetica Neue"/>
                <a:cs typeface="Helvetica Neue"/>
                <a:sym typeface="Helvetica Neue"/>
              </a:defRPr>
            </a:pPr>
            <a:r>
              <a:t>But these challenges are still acute in how we design software</a:t>
            </a:r>
          </a:p>
          <a:p>
            <a:pPr>
              <a:defRPr sz="2400">
                <a:latin typeface="Helvetica Neue"/>
                <a:ea typeface="Helvetica Neue"/>
                <a:cs typeface="Helvetica Neue"/>
                <a:sym typeface="Helvetica Neue"/>
              </a:defRPr>
            </a:pPr>
            <a:r>
              <a:t>—especially </a:t>
            </a:r>
            <a:r>
              <a:rPr b="1"/>
              <a:t>locality</a:t>
            </a:r>
            <a:r>
              <a:t>, at least as much as parallelism.</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56" name="Shape 4356"/>
          <p:cNvSpPr/>
          <p:nvPr>
            <p:ph type="sldImg"/>
          </p:nvPr>
        </p:nvSpPr>
        <p:spPr>
          <a:prstGeom prst="rect">
            <a:avLst/>
          </a:prstGeom>
        </p:spPr>
        <p:txBody>
          <a:bodyPr/>
          <a:lstStyle/>
          <a:p>
            <a:pPr/>
          </a:p>
        </p:txBody>
      </p:sp>
      <p:sp>
        <p:nvSpPr>
          <p:cNvPr id="4357" name="Shape 4357"/>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The second message was that these </a:t>
            </a:r>
            <a:r>
              <a:rPr b="1"/>
              <a:t>tradeoffs</a:t>
            </a:r>
            <a:r>
              <a:t> are determined by the </a:t>
            </a:r>
            <a:r>
              <a:rPr b="1"/>
              <a:t>organization of computation</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We’ve seen that</a:t>
            </a:r>
          </a:p>
          <a:p>
            <a:pPr>
              <a:defRPr sz="2400">
                <a:latin typeface="Helvetica Neue"/>
                <a:ea typeface="Helvetica Neue"/>
                <a:cs typeface="Helvetica Neue"/>
                <a:sym typeface="Helvetica Neue"/>
              </a:defRPr>
            </a:pPr>
            <a:r>
              <a:rPr b="1"/>
              <a:t>changing</a:t>
            </a:r>
            <a:r>
              <a:t> the </a:t>
            </a:r>
            <a:r>
              <a:rPr b="1"/>
              <a:t>order</a:t>
            </a:r>
            <a:r>
              <a:t> and </a:t>
            </a:r>
            <a:r>
              <a:rPr b="1"/>
              <a:t>granularity</a:t>
            </a:r>
            <a:r>
              <a:t> of computation has a</a:t>
            </a:r>
            <a:r>
              <a:rPr b="1"/>
              <a:t> huge</a:t>
            </a:r>
            <a:r>
              <a:t> impact on </a:t>
            </a:r>
            <a:r>
              <a:rPr b="1"/>
              <a:t>performance</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a:t>
            </a:r>
            <a:r>
              <a:rPr b="1"/>
              <a:t> visualization</a:t>
            </a:r>
            <a:r>
              <a:t> we’ve been using,</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these aspects of the </a:t>
            </a:r>
            <a:r>
              <a:rPr b="1"/>
              <a:t>organization</a:t>
            </a:r>
          </a:p>
          <a:p>
            <a:pPr>
              <a:defRPr sz="2400">
                <a:latin typeface="Helvetica Neue"/>
                <a:ea typeface="Helvetica Neue"/>
                <a:cs typeface="Helvetica Neue"/>
                <a:sym typeface="Helvetica Neue"/>
              </a:defRPr>
            </a:pPr>
            <a:r>
              <a:t>are given by the red </a:t>
            </a:r>
            <a:r>
              <a:rPr b="1"/>
              <a:t>path</a:t>
            </a:r>
            <a:r>
              <a:t> we take </a:t>
            </a:r>
            <a:r>
              <a:rPr b="1"/>
              <a:t>through</a:t>
            </a:r>
            <a:r>
              <a:t> the computation.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and the </a:t>
            </a:r>
            <a:r>
              <a:rPr b="1"/>
              <a:t>algorithm</a:t>
            </a:r>
            <a:r>
              <a:t> defines the </a:t>
            </a:r>
            <a:r>
              <a:rPr b="1"/>
              <a:t>dependencies</a:t>
            </a:r>
            <a:r>
              <a:t> between the individual</a:t>
            </a:r>
            <a:r>
              <a:rPr b="1"/>
              <a:t> tasks</a:t>
            </a:r>
            <a:r>
              <a:t>.</a:t>
            </a:r>
          </a:p>
          <a:p>
            <a:pPr>
              <a:defRPr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4" name="Shape 4404"/>
          <p:cNvSpPr/>
          <p:nvPr>
            <p:ph type="sldImg"/>
          </p:nvPr>
        </p:nvSpPr>
        <p:spPr>
          <a:prstGeom prst="rect">
            <a:avLst/>
          </a:prstGeom>
        </p:spPr>
        <p:txBody>
          <a:bodyPr/>
          <a:lstStyle/>
          <a:p>
            <a:pPr/>
          </a:p>
        </p:txBody>
      </p:sp>
      <p:sp>
        <p:nvSpPr>
          <p:cNvPr id="4405" name="Shape 4405"/>
          <p:cNvSpPr/>
          <p:nvPr>
            <p:ph type="body" sz="quarter" idx="1"/>
          </p:nvPr>
        </p:nvSpPr>
        <p:spPr>
          <a:prstGeom prst="rect">
            <a:avLst/>
          </a:prstGeom>
        </p:spPr>
        <p:txBody>
          <a:bodyPr/>
          <a:lstStyle/>
          <a:p>
            <a:pPr>
              <a:defRPr i="1" sz="2400">
                <a:latin typeface="Helvetica Neue"/>
                <a:ea typeface="Helvetica Neue"/>
                <a:cs typeface="Helvetica Neue"/>
                <a:sym typeface="Helvetica Neue"/>
              </a:defRPr>
            </a:pPr>
            <a:r>
              <a:t>--- [20mins-ish?] ---</a:t>
            </a:r>
          </a:p>
          <a:p>
            <a:pPr>
              <a:defRPr i="1"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this leads to the last major message of my talk,</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Which is that: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ways we </a:t>
            </a:r>
            <a:r>
              <a:rPr b="1"/>
              <a:t>can</a:t>
            </a:r>
            <a:r>
              <a:t> reorganize this graph,</a:t>
            </a:r>
          </a:p>
          <a:p>
            <a:pPr>
              <a:defRPr sz="2400">
                <a:latin typeface="Helvetica Neue"/>
                <a:ea typeface="Helvetica Neue"/>
                <a:cs typeface="Helvetica Neue"/>
                <a:sym typeface="Helvetica Neue"/>
              </a:defRPr>
            </a:pPr>
            <a:r>
              <a:t>and the effect each choice has on locality, parallelism, and the amount of work,</a:t>
            </a:r>
          </a:p>
          <a:p>
            <a:pPr>
              <a:defRPr sz="2400">
                <a:latin typeface="Helvetica Neue"/>
                <a:ea typeface="Helvetica Neue"/>
                <a:cs typeface="Helvetica Neue"/>
                <a:sym typeface="Helvetica Neue"/>
              </a:defRPr>
            </a:pPr>
            <a:r>
              <a:t>is a function of the fundamental </a:t>
            </a:r>
            <a:r>
              <a:rPr b="1"/>
              <a:t>dependencies</a:t>
            </a:r>
            <a:r>
              <a:t> in the algorithm.</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also the place where </a:t>
            </a:r>
            <a:r>
              <a:rPr b="1"/>
              <a:t>domain-specific knowledge</a:t>
            </a:r>
            <a:r>
              <a:t> can the biggest difference.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7" name="Shape 4417"/>
          <p:cNvSpPr/>
          <p:nvPr>
            <p:ph type="sldImg"/>
          </p:nvPr>
        </p:nvSpPr>
        <p:spPr>
          <a:prstGeom prst="rect">
            <a:avLst/>
          </a:prstGeom>
        </p:spPr>
        <p:txBody>
          <a:bodyPr/>
          <a:lstStyle/>
          <a:p>
            <a:pPr/>
          </a:p>
        </p:txBody>
      </p:sp>
      <p:sp>
        <p:nvSpPr>
          <p:cNvPr id="4418" name="Shape 4418"/>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Once we strip out the concerns of scheduling</a:t>
            </a:r>
          </a:p>
          <a:p>
            <a:pPr>
              <a:defRPr sz="2400">
                <a:latin typeface="Helvetica Neue"/>
                <a:ea typeface="Helvetica Neue"/>
                <a:cs typeface="Helvetica Neue"/>
                <a:sym typeface="Helvetica Neue"/>
              </a:defRPr>
            </a:pPr>
            <a:r>
              <a:t>the algorithm is defined as a series of </a:t>
            </a:r>
            <a:r>
              <a:rPr b="1"/>
              <a:t>functions</a:t>
            </a:r>
            <a:r>
              <a:t> from </a:t>
            </a:r>
            <a:r>
              <a:rPr b="1"/>
              <a:t>pixel coordinates</a:t>
            </a:r>
            <a:r>
              <a:t> to</a:t>
            </a:r>
            <a:r>
              <a:rPr b="1"/>
              <a:t> expressions</a:t>
            </a:r>
            <a:r>
              <a:t> giving the </a:t>
            </a:r>
            <a:r>
              <a:rPr b="1"/>
              <a:t>values at those coordinates</a:t>
            </a:r>
            <a:r>
              <a:t>.</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These functions have </a:t>
            </a:r>
            <a:r>
              <a:rPr b="1"/>
              <a:t>no side effects</a:t>
            </a:r>
            <a:r>
              <a:t>.</a:t>
            </a:r>
          </a:p>
          <a:p>
            <a:pPr>
              <a:defRPr sz="2400">
                <a:latin typeface="Helvetica Neue"/>
                <a:ea typeface="Helvetica Neue"/>
                <a:cs typeface="Helvetica Neue"/>
                <a:sym typeface="Helvetica Neue"/>
              </a:defRPr>
            </a:pPr>
            <a:r>
              <a:t>They can be </a:t>
            </a:r>
            <a:r>
              <a:rPr b="1"/>
              <a:t>evaluated over any point</a:t>
            </a:r>
            <a:r>
              <a:t> in an </a:t>
            </a:r>
            <a:r>
              <a:rPr b="1"/>
              <a:t>infinite domain</a:t>
            </a:r>
            <a:r>
              <a:t>, and the </a:t>
            </a:r>
            <a:r>
              <a:rPr b="1"/>
              <a:t>required region</a:t>
            </a:r>
            <a:r>
              <a:t> of each stage is inferred by the compiler.</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The </a:t>
            </a:r>
            <a:r>
              <a:rPr b="1"/>
              <a:t>execution order</a:t>
            </a:r>
            <a:r>
              <a:t> and </a:t>
            </a:r>
            <a:r>
              <a:rPr b="1"/>
              <a:t>storage</a:t>
            </a:r>
            <a:r>
              <a:t> of points in each function are unspecified.</a:t>
            </a:r>
          </a:p>
          <a:p>
            <a:pPr>
              <a:defRPr sz="2400">
                <a:latin typeface="Helvetica Neue"/>
                <a:ea typeface="Helvetica Neue"/>
                <a:cs typeface="Helvetica Neue"/>
                <a:sym typeface="Helvetica Neue"/>
              </a:defRPr>
            </a:pPr>
            <a:r>
              <a:t>Points can be evaluated, or reevaluated, in any order.</a:t>
            </a:r>
          </a:p>
          <a:p>
            <a:pPr>
              <a:defRPr sz="2400">
                <a:latin typeface="Helvetica Neue"/>
                <a:ea typeface="Helvetica Neue"/>
                <a:cs typeface="Helvetica Neue"/>
                <a:sym typeface="Helvetica Neue"/>
              </a:defRPr>
            </a:pPr>
            <a:r>
              <a:t>The results can be cached, duplicated, thrown away, or recomputed without changing the meaning.</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 resulting code looks like this for the 3x3 blur.</a:t>
            </a:r>
          </a:p>
          <a:p>
            <a:pPr>
              <a:defRPr sz="2400">
                <a:latin typeface="Helvetica Neue"/>
                <a:ea typeface="Helvetica Neue"/>
                <a:cs typeface="Helvetica Neue"/>
                <a:sym typeface="Helvetica Neue"/>
              </a:defRPr>
            </a:pPr>
            <a:r>
              <a:t>The first stage, blurx, is defined at any point x,y as the average of 3 points in the input.</a:t>
            </a:r>
          </a:p>
          <a:p>
            <a:pPr>
              <a:defRPr sz="2400">
                <a:latin typeface="Helvetica Neue"/>
                <a:ea typeface="Helvetica Neue"/>
                <a:cs typeface="Helvetica Neue"/>
                <a:sym typeface="Helvetica Neue"/>
              </a:defRPr>
            </a:pPr>
            <a:r>
              <a:t>Then blury at any point x,y is the average of 3 points in blurx.</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9" name="Shape 4449"/>
          <p:cNvSpPr/>
          <p:nvPr>
            <p:ph type="sldImg"/>
          </p:nvPr>
        </p:nvSpPr>
        <p:spPr>
          <a:prstGeom prst="rect">
            <a:avLst/>
          </a:prstGeom>
        </p:spPr>
        <p:txBody>
          <a:bodyPr/>
          <a:lstStyle/>
          <a:p>
            <a:pPr/>
          </a:p>
        </p:txBody>
      </p:sp>
      <p:sp>
        <p:nvSpPr>
          <p:cNvPr id="4450" name="Shape 4450"/>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Putting this all together to describe an optimized blur looks like this.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This is the </a:t>
            </a:r>
            <a:r>
              <a:rPr b="1"/>
              <a:t>same</a:t>
            </a:r>
            <a:r>
              <a:t> </a:t>
            </a:r>
            <a:r>
              <a:rPr b="1"/>
              <a:t>blur algorithm</a:t>
            </a:r>
            <a:r>
              <a:t> from before,</a:t>
            </a:r>
          </a:p>
          <a:p>
            <a:pPr>
              <a:defRPr sz="2400">
                <a:latin typeface="Helvetica Neue"/>
                <a:ea typeface="Helvetica Neue"/>
                <a:cs typeface="Helvetica Neue"/>
                <a:sym typeface="Helvetica Neue"/>
              </a:defRPr>
            </a:pPr>
            <a:r>
              <a:rPr b="1"/>
              <a:t>annotated</a:t>
            </a:r>
            <a:r>
              <a:t> with a </a:t>
            </a:r>
            <a:r>
              <a:rPr b="1"/>
              <a:t>schedule</a:t>
            </a:r>
            <a:r>
              <a:t> equivalent to the optimized C++ from the beginning.</a:t>
            </a:r>
          </a:p>
          <a:p>
            <a:pPr>
              <a:defRPr sz="2400">
                <a:latin typeface="Helvetica Neue"/>
                <a:ea typeface="Helvetica Neue"/>
                <a:cs typeface="Helvetica Neue"/>
                <a:sym typeface="Helvetica Neue"/>
              </a:defRPr>
            </a:pPr>
            <a:br/>
            <a:r>
              <a:t>- First, it </a:t>
            </a:r>
            <a:r>
              <a:rPr b="1"/>
              <a:t>schedules</a:t>
            </a:r>
            <a:r>
              <a:t> </a:t>
            </a:r>
            <a:r>
              <a:rPr b="1"/>
              <a:t>blury </a:t>
            </a:r>
            <a:r>
              <a:t>to be evaluated in </a:t>
            </a:r>
            <a:r>
              <a:rPr b="1"/>
              <a:t>tiles</a:t>
            </a:r>
            <a:r>
              <a:t> of 256x32 pixels.</a:t>
            </a:r>
          </a:p>
          <a:p>
            <a:pPr>
              <a:defRPr sz="2400">
                <a:latin typeface="Helvetica Neue"/>
                <a:ea typeface="Helvetica Neue"/>
                <a:cs typeface="Helvetica Neue"/>
                <a:sym typeface="Helvetica Neue"/>
              </a:defRPr>
            </a:pPr>
            <a:r>
              <a:t>Each of these tiles is computed in 8-wide vectors across the x dimension,</a:t>
            </a:r>
          </a:p>
          <a:p>
            <a:pPr>
              <a:defRPr sz="2400">
                <a:latin typeface="Helvetica Neue"/>
                <a:ea typeface="Helvetica Neue"/>
                <a:cs typeface="Helvetica Neue"/>
                <a:sym typeface="Helvetica Neue"/>
              </a:defRPr>
            </a:pPr>
            <a:r>
              <a:t>and across parallel threads in the y dimension.</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 Then it schedules the intermediate stage, </a:t>
            </a:r>
            <a:r>
              <a:rPr b="1"/>
              <a:t>blurx</a:t>
            </a:r>
            <a:r>
              <a:t>, to computed and stored as needed at </a:t>
            </a:r>
            <a:r>
              <a:rPr b="1"/>
              <a:t>each tile</a:t>
            </a:r>
            <a:r>
              <a:t> of blury,</a:t>
            </a:r>
          </a:p>
          <a:p>
            <a:pPr>
              <a:defRPr sz="2400">
                <a:latin typeface="Helvetica Neue"/>
                <a:ea typeface="Helvetica Neue"/>
                <a:cs typeface="Helvetica Neue"/>
                <a:sym typeface="Helvetica Neue"/>
              </a:defRPr>
            </a:pPr>
            <a:r>
              <a:t>and also vectorizes it across x.</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1" name="Shape 4461"/>
          <p:cNvSpPr/>
          <p:nvPr>
            <p:ph type="sldImg"/>
          </p:nvPr>
        </p:nvSpPr>
        <p:spPr>
          <a:prstGeom prst="rect">
            <a:avLst/>
          </a:prstGeom>
        </p:spPr>
        <p:txBody>
          <a:bodyPr/>
          <a:lstStyle/>
          <a:p>
            <a:pPr/>
          </a:p>
        </p:txBody>
      </p:sp>
      <p:sp>
        <p:nvSpPr>
          <p:cNvPr id="4462" name="Shape 4462"/>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is a hand-optimized version of the same blur function.</a:t>
            </a:r>
          </a:p>
          <a:p>
            <a:pPr>
              <a:defRPr sz="2400">
                <a:latin typeface="Helvetica Neue"/>
                <a:ea typeface="Helvetica Neue"/>
                <a:cs typeface="Helvetica Neue"/>
                <a:sym typeface="Helvetica Neue"/>
              </a:defRPr>
            </a:pPr>
            <a:r>
              <a:t>It’s tiled, multithreaded, vectorized, and fused.</a:t>
            </a:r>
          </a:p>
          <a:p>
            <a:pPr>
              <a:defRPr sz="2400">
                <a:latin typeface="Helvetica Neue"/>
                <a:ea typeface="Helvetica Neue"/>
                <a:cs typeface="Helvetica Neue"/>
                <a:sym typeface="Helvetica Neue"/>
              </a:defRPr>
            </a:pPr>
            <a:r>
              <a:t>The loops are restructured, and the developer had to introduce </a:t>
            </a:r>
            <a:r>
              <a:rPr b="1"/>
              <a:t>redundant computation </a:t>
            </a:r>
            <a:r>
              <a:t>on the tile boundaries, and change the storage layout.</a:t>
            </a:r>
          </a:p>
          <a:p>
            <a:pPr>
              <a:defRPr sz="2400">
                <a:latin typeface="Helvetica Neue"/>
                <a:ea typeface="Helvetica Neue"/>
                <a:cs typeface="Helvetica Neue"/>
                <a:sym typeface="Helvetica Neue"/>
              </a:defRPr>
            </a:pPr>
          </a:p>
          <a:p>
            <a:pPr>
              <a:defRPr b="1" sz="2400">
                <a:latin typeface="Helvetica Neue"/>
                <a:ea typeface="Helvetica Neue"/>
                <a:cs typeface="Helvetica Neue"/>
                <a:sym typeface="Helvetica Neue"/>
              </a:defRPr>
            </a:pPr>
            <a:r>
              <a:rPr b="0"/>
              <a:t>It’s </a:t>
            </a:r>
            <a:r>
              <a:t>a big mess</a:t>
            </a:r>
            <a:r>
              <a:rPr b="0"/>
              <a:t>, given that </a:t>
            </a:r>
            <a:r>
              <a:t>all we’re doing</a:t>
            </a:r>
            <a:r>
              <a:rPr b="0"/>
              <a:t> is averaging together 3x3 pixels,</a:t>
            </a:r>
            <a:endParaRPr b="0"/>
          </a:p>
          <a:p>
            <a:pPr>
              <a:defRPr sz="2400">
                <a:latin typeface="Helvetica Neue"/>
                <a:ea typeface="Helvetica Neue"/>
                <a:cs typeface="Helvetica Neue"/>
                <a:sym typeface="Helvetica Neue"/>
              </a:defRPr>
            </a:pPr>
            <a:r>
              <a:t>- </a:t>
            </a:r>
            <a:r>
              <a:t>But the end result is an </a:t>
            </a:r>
            <a:r>
              <a:rPr b="1"/>
              <a:t>order of magnitude faster</a:t>
            </a:r>
            <a:r>
              <a:t> than the previous version,</a:t>
            </a:r>
          </a:p>
          <a:p>
            <a:pPr>
              <a:defRPr sz="2400">
                <a:latin typeface="Helvetica Neue"/>
                <a:ea typeface="Helvetica Neue"/>
                <a:cs typeface="Helvetica Neue"/>
                <a:sym typeface="Helvetica Neue"/>
              </a:defRPr>
            </a:pPr>
            <a:r>
              <a:t>and runs near the peak throughput for this machine.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takes less than 1 millisecond per megapixel processed on a quad-core x86,</a:t>
            </a:r>
          </a:p>
          <a:p>
            <a:pPr>
              <a:defRPr sz="2400">
                <a:latin typeface="Helvetica Neue"/>
                <a:ea typeface="Helvetica Neue"/>
                <a:cs typeface="Helvetica Neue"/>
                <a:sym typeface="Helvetica Neue"/>
              </a:defRPr>
            </a:pPr>
            <a:r>
              <a:t>vs. about 10 milliseconds for the clean version, optimized with the latest GCC.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talk,</a:t>
            </a:r>
          </a:p>
          <a:p>
            <a:pPr>
              <a:defRPr sz="2400">
                <a:latin typeface="Helvetica Neue"/>
                <a:ea typeface="Helvetica Neue"/>
                <a:cs typeface="Helvetica Neue"/>
                <a:sym typeface="Helvetica Neue"/>
              </a:defRPr>
            </a:pPr>
            <a:r>
              <a:t>We’re going to </a:t>
            </a:r>
            <a:r>
              <a:rPr b="1"/>
              <a:t>deconstruct</a:t>
            </a:r>
            <a:r>
              <a:t> the </a:t>
            </a:r>
            <a:r>
              <a:rPr b="1"/>
              <a:t>fundamental things</a:t>
            </a:r>
            <a:r>
              <a:t> this optimized version </a:t>
            </a:r>
            <a:r>
              <a:rPr b="1"/>
              <a:t>actually does</a:t>
            </a:r>
            <a:r>
              <a:t>—where its performance </a:t>
            </a:r>
            <a:r>
              <a:rPr b="1"/>
              <a:t>comes from</a:t>
            </a:r>
            <a:r>
              <a:t>, and what expert programmers do by hand.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First, I’ll focus on introducing a theory of the problem and its challenges,</a:t>
            </a:r>
          </a:p>
          <a:p>
            <a:pPr>
              <a:defRPr sz="2400">
                <a:latin typeface="Helvetica Neue"/>
                <a:ea typeface="Helvetica Neue"/>
                <a:cs typeface="Helvetica Neue"/>
                <a:sym typeface="Helvetica Neue"/>
              </a:defRPr>
            </a:pPr>
            <a:r>
              <a:t>and then I’ll show how we apply this to build a model from which we actually generate code.</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4" name="Shape 4484"/>
          <p:cNvSpPr/>
          <p:nvPr>
            <p:ph type="sldImg"/>
          </p:nvPr>
        </p:nvSpPr>
        <p:spPr>
          <a:prstGeom prst="rect">
            <a:avLst/>
          </a:prstGeom>
        </p:spPr>
        <p:txBody>
          <a:bodyPr/>
          <a:lstStyle/>
          <a:p>
            <a:pPr/>
          </a:p>
        </p:txBody>
      </p:sp>
      <p:sp>
        <p:nvSpPr>
          <p:cNvPr id="4485" name="Shape 4485"/>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That will let us do the </a:t>
            </a:r>
            <a:r>
              <a:rPr b="1"/>
              <a:t>same thing </a:t>
            </a:r>
            <a:r>
              <a:t>as the hand-optimized version,</a:t>
            </a:r>
          </a:p>
          <a:p>
            <a:pPr>
              <a:defRPr sz="2400">
                <a:latin typeface="Helvetica Neue"/>
                <a:ea typeface="Helvetica Neue"/>
                <a:cs typeface="Helvetica Neue"/>
                <a:sym typeface="Helvetica Neue"/>
              </a:defRPr>
            </a:pPr>
            <a:r>
              <a:t>with just </a:t>
            </a:r>
            <a:r>
              <a:rPr b="1"/>
              <a:t>four lines</a:t>
            </a:r>
            <a:r>
              <a:t> of code</a:t>
            </a:r>
          </a:p>
          <a:p>
            <a:pPr>
              <a:defRPr sz="2400">
                <a:latin typeface="Helvetica Neue"/>
                <a:ea typeface="Helvetica Neue"/>
                <a:cs typeface="Helvetica Neue"/>
                <a:sym typeface="Helvetica Neue"/>
              </a:defRPr>
            </a:pPr>
            <a:r>
              <a:t>—or just </a:t>
            </a:r>
            <a:r>
              <a:rPr b="1"/>
              <a:t>two</a:t>
            </a:r>
            <a:r>
              <a:t>, if we use autotuning to find a good schedule.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even though I’m going to </a:t>
            </a:r>
            <a:r>
              <a:rPr b="1"/>
              <a:t>focus</a:t>
            </a:r>
            <a:r>
              <a:t> on Halide,</a:t>
            </a:r>
          </a:p>
          <a:p>
            <a:pPr>
              <a:defRPr sz="2400">
                <a:latin typeface="Helvetica Neue"/>
                <a:ea typeface="Helvetica Neue"/>
                <a:cs typeface="Helvetica Neue"/>
                <a:sym typeface="Helvetica Neue"/>
              </a:defRPr>
            </a:pPr>
            <a:r>
              <a:t>a lot of the </a:t>
            </a:r>
            <a:r>
              <a:rPr b="1"/>
              <a:t>lessons &amp; principles</a:t>
            </a:r>
            <a:r>
              <a:t> apply </a:t>
            </a:r>
            <a:r>
              <a:rPr b="1"/>
              <a:t>throughout</a:t>
            </a:r>
            <a:r>
              <a:t> graphics &amp; imaging.</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18" name="Shape 4518"/>
          <p:cNvSpPr/>
          <p:nvPr>
            <p:ph type="sldImg"/>
          </p:nvPr>
        </p:nvSpPr>
        <p:spPr>
          <a:prstGeom prst="rect">
            <a:avLst/>
          </a:prstGeom>
        </p:spPr>
        <p:txBody>
          <a:bodyPr/>
          <a:lstStyle/>
          <a:p>
            <a:pPr/>
          </a:p>
        </p:txBody>
      </p:sp>
      <p:sp>
        <p:nvSpPr>
          <p:cNvPr id="4519" name="Shape 4519"/>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Because of this,</a:t>
            </a:r>
          </a:p>
          <a:p>
            <a:pPr>
              <a:defRPr sz="2400">
                <a:latin typeface="Helvetica Neue"/>
                <a:ea typeface="Helvetica Neue"/>
                <a:cs typeface="Helvetica Neue"/>
                <a:sym typeface="Helvetica Neue"/>
              </a:defRPr>
            </a:pPr>
            <a:r>
              <a:t>it can often be most efficient to make surprising tradeoffs,</a:t>
            </a:r>
          </a:p>
          <a:p>
            <a:pPr>
              <a:defRPr sz="2400">
                <a:latin typeface="Helvetica Neue"/>
                <a:ea typeface="Helvetica Neue"/>
                <a:cs typeface="Helvetica Neue"/>
                <a:sym typeface="Helvetica Neue"/>
              </a:defRPr>
            </a:pPr>
            <a:r>
              <a:t>like </a:t>
            </a:r>
            <a:r>
              <a:rPr b="1"/>
              <a:t>redundantly recomputing values</a:t>
            </a:r>
            <a:r>
              <a:t> used in multiple places,</a:t>
            </a:r>
          </a:p>
          <a:p>
            <a:pPr>
              <a:defRPr sz="2400">
                <a:latin typeface="Helvetica Neue"/>
                <a:ea typeface="Helvetica Neue"/>
                <a:cs typeface="Helvetica Neue"/>
                <a:sym typeface="Helvetica Neue"/>
              </a:defRPr>
            </a:pPr>
            <a:r>
              <a:t>instead of storing and reloading them from memory.</a:t>
            </a:r>
          </a:p>
          <a:p>
            <a:pPr>
              <a:defRPr i="1" sz="2400">
                <a:latin typeface="Helvetica Neue"/>
                <a:ea typeface="Helvetica Neue"/>
                <a:cs typeface="Helvetica Neue"/>
                <a:sym typeface="Helvetica Neue"/>
              </a:defRPr>
            </a:pPr>
          </a:p>
          <a:p>
            <a:pPr>
              <a:defRPr i="1" sz="2400">
                <a:latin typeface="Helvetica Neue"/>
                <a:ea typeface="Helvetica Neue"/>
                <a:cs typeface="Helvetica Neue"/>
                <a:sym typeface="Helvetica Neue"/>
              </a:defRPr>
            </a:pPr>
            <a:r>
              <a:t>[pause] This is the first key message I want you to take away from this talk:</a:t>
            </a:r>
            <a:endParaRPr i="0"/>
          </a:p>
          <a:p>
            <a:pPr>
              <a:defRPr i="1" sz="2400">
                <a:latin typeface="Helvetica Neue"/>
                <a:ea typeface="Helvetica Neue"/>
                <a:cs typeface="Helvetica Neue"/>
                <a:sym typeface="Helvetica Neue"/>
              </a:defRPr>
            </a:pPr>
            <a:r>
              <a:rPr i="0"/>
              <a:t>parallelism, locality, and the total amount of work performed</a:t>
            </a:r>
            <a:endParaRPr i="0"/>
          </a:p>
          <a:p>
            <a:pPr>
              <a:defRPr i="1" sz="2400">
                <a:latin typeface="Helvetica Neue"/>
                <a:ea typeface="Helvetica Neue"/>
                <a:cs typeface="Helvetica Neue"/>
                <a:sym typeface="Helvetica Neue"/>
              </a:defRPr>
            </a:pPr>
            <a:r>
              <a:rPr i="0"/>
              <a:t>interact in complex ways.</a:t>
            </a:r>
            <a:endParaRPr i="0"/>
          </a:p>
          <a:p>
            <a:pPr>
              <a:defRPr i="1" sz="2400">
                <a:latin typeface="Helvetica Neue"/>
                <a:ea typeface="Helvetica Neue"/>
                <a:cs typeface="Helvetica Neue"/>
                <a:sym typeface="Helvetica Neue"/>
              </a:defRPr>
            </a:pPr>
            <a:endParaRPr i="0"/>
          </a:p>
          <a:p>
            <a:pPr>
              <a:defRPr i="1" sz="2400">
                <a:latin typeface="Helvetica Neue"/>
                <a:ea typeface="Helvetica Neue"/>
                <a:cs typeface="Helvetica Neue"/>
                <a:sym typeface="Helvetica Neue"/>
              </a:defRPr>
            </a:pPr>
            <a:r>
              <a:rPr i="0"/>
              <a:t>They often need to be traded off against each other</a:t>
            </a:r>
            <a:endParaRPr i="0"/>
          </a:p>
          <a:p>
            <a:pPr>
              <a:defRPr i="1" sz="2400">
                <a:latin typeface="Helvetica Neue"/>
                <a:ea typeface="Helvetica Neue"/>
                <a:cs typeface="Helvetica Neue"/>
                <a:sym typeface="Helvetica Neue"/>
              </a:defRPr>
            </a:pPr>
            <a:r>
              <a:rPr i="0"/>
              <a:t>to maximize the performance and efficiency</a:t>
            </a:r>
            <a:endParaRPr i="0"/>
          </a:p>
          <a:p>
            <a:pPr>
              <a:defRPr i="1" sz="2400">
                <a:latin typeface="Helvetica Neue"/>
                <a:ea typeface="Helvetica Neue"/>
                <a:cs typeface="Helvetica Neue"/>
                <a:sym typeface="Helvetica Neue"/>
              </a:defRPr>
            </a:pPr>
            <a:r>
              <a:rPr i="0"/>
              <a:t>of an application on a particular machine.</a:t>
            </a:r>
            <a:endParaRPr i="0"/>
          </a:p>
          <a:p>
            <a:pPr>
              <a:defRPr i="1" sz="2400">
                <a:latin typeface="Helvetica Neue"/>
                <a:ea typeface="Helvetica Neue"/>
                <a:cs typeface="Helvetica Neue"/>
                <a:sym typeface="Helvetica Neue"/>
              </a:defRPr>
            </a:pPr>
            <a:endParaRPr i="0"/>
          </a:p>
          <a:p>
            <a:pPr>
              <a:defRPr sz="2400">
                <a:latin typeface="Helvetica Neue"/>
                <a:ea typeface="Helvetica Neue"/>
                <a:cs typeface="Helvetica Neue"/>
                <a:sym typeface="Helvetica Neue"/>
              </a:defRPr>
            </a:pPr>
            <a:r>
              <a:t>The architecture community is well aware of these pressures.</a:t>
            </a:r>
          </a:p>
          <a:p>
            <a:pPr>
              <a:defRPr sz="2400">
                <a:latin typeface="Helvetica Neue"/>
                <a:ea typeface="Helvetica Neue"/>
                <a:cs typeface="Helvetica Neue"/>
                <a:sym typeface="Helvetica Neue"/>
              </a:defRPr>
            </a:pPr>
            <a:r>
              <a:t>They’re trying to exploit locality and parallelism to improve energy efficiency in hardware designs.</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And the software community recognizes the need to expose increasing parallelism in applications,</a:t>
            </a:r>
          </a:p>
          <a:p>
            <a:pPr>
              <a:defRPr sz="2400">
                <a:latin typeface="Helvetica Neue"/>
                <a:ea typeface="Helvetica Neue"/>
                <a:cs typeface="Helvetica Neue"/>
                <a:sym typeface="Helvetica Neue"/>
              </a:defRPr>
            </a:pPr>
            <a:r>
              <a:t>But these challenges are still acute in how we design software</a:t>
            </a:r>
          </a:p>
          <a:p>
            <a:pPr>
              <a:defRPr sz="2400">
                <a:latin typeface="Helvetica Neue"/>
                <a:ea typeface="Helvetica Neue"/>
                <a:cs typeface="Helvetica Neue"/>
                <a:sym typeface="Helvetica Neue"/>
              </a:defRPr>
            </a:pPr>
            <a:r>
              <a:t>—especially </a:t>
            </a:r>
            <a:r>
              <a:rPr b="1"/>
              <a:t>locality</a:t>
            </a:r>
            <a:r>
              <a:t>, at least as much as parallelism.</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25" name="Shape 4725"/>
          <p:cNvSpPr/>
          <p:nvPr>
            <p:ph type="sldImg"/>
          </p:nvPr>
        </p:nvSpPr>
        <p:spPr>
          <a:prstGeom prst="rect">
            <a:avLst/>
          </a:prstGeom>
        </p:spPr>
        <p:txBody>
          <a:bodyPr/>
          <a:lstStyle/>
          <a:p>
            <a:pPr/>
          </a:p>
        </p:txBody>
      </p:sp>
      <p:sp>
        <p:nvSpPr>
          <p:cNvPr id="4726" name="Shape 4726"/>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is a hand-optimized version of the same blur function.</a:t>
            </a:r>
          </a:p>
          <a:p>
            <a:pPr>
              <a:defRPr sz="2400">
                <a:latin typeface="Helvetica Neue"/>
                <a:ea typeface="Helvetica Neue"/>
                <a:cs typeface="Helvetica Neue"/>
                <a:sym typeface="Helvetica Neue"/>
              </a:defRPr>
            </a:pPr>
            <a:r>
              <a:t>It’s tiled, multithreaded, vectorized, and fused.</a:t>
            </a:r>
          </a:p>
          <a:p>
            <a:pPr>
              <a:defRPr sz="2400">
                <a:latin typeface="Helvetica Neue"/>
                <a:ea typeface="Helvetica Neue"/>
                <a:cs typeface="Helvetica Neue"/>
                <a:sym typeface="Helvetica Neue"/>
              </a:defRPr>
            </a:pPr>
            <a:r>
              <a:t>The loops are restructured, and the developer had to introduce </a:t>
            </a:r>
            <a:r>
              <a:rPr b="1"/>
              <a:t>redundant computation </a:t>
            </a:r>
            <a:r>
              <a:t>on the tile boundaries, and change the storage layout.</a:t>
            </a:r>
          </a:p>
          <a:p>
            <a:pPr>
              <a:defRPr sz="2400">
                <a:latin typeface="Helvetica Neue"/>
                <a:ea typeface="Helvetica Neue"/>
                <a:cs typeface="Helvetica Neue"/>
                <a:sym typeface="Helvetica Neue"/>
              </a:defRPr>
            </a:pPr>
          </a:p>
          <a:p>
            <a:pPr>
              <a:defRPr b="1" sz="2400">
                <a:latin typeface="Helvetica Neue"/>
                <a:ea typeface="Helvetica Neue"/>
                <a:cs typeface="Helvetica Neue"/>
                <a:sym typeface="Helvetica Neue"/>
              </a:defRPr>
            </a:pPr>
            <a:r>
              <a:rPr b="0"/>
              <a:t>It’s </a:t>
            </a:r>
            <a:r>
              <a:t>a big mess</a:t>
            </a:r>
            <a:r>
              <a:rPr b="0"/>
              <a:t>, given that </a:t>
            </a:r>
            <a:r>
              <a:t>all we’re doing</a:t>
            </a:r>
            <a:r>
              <a:rPr b="0"/>
              <a:t> is averaging together 3x3 pixels,</a:t>
            </a:r>
            <a:endParaRPr b="0"/>
          </a:p>
          <a:p>
            <a:pPr>
              <a:defRPr sz="2400">
                <a:latin typeface="Helvetica Neue"/>
                <a:ea typeface="Helvetica Neue"/>
                <a:cs typeface="Helvetica Neue"/>
                <a:sym typeface="Helvetica Neue"/>
              </a:defRPr>
            </a:pPr>
            <a:r>
              <a:t>- </a:t>
            </a:r>
            <a:r>
              <a:t>But the end result is an </a:t>
            </a:r>
            <a:r>
              <a:rPr b="1"/>
              <a:t>order of magnitude faster</a:t>
            </a:r>
            <a:r>
              <a:t> than the previous version,</a:t>
            </a:r>
          </a:p>
          <a:p>
            <a:pPr>
              <a:defRPr sz="2400">
                <a:latin typeface="Helvetica Neue"/>
                <a:ea typeface="Helvetica Neue"/>
                <a:cs typeface="Helvetica Neue"/>
                <a:sym typeface="Helvetica Neue"/>
              </a:defRPr>
            </a:pPr>
            <a:r>
              <a:t>and runs near the peak throughput for this machine.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takes less than 1 millisecond per megapixel processed on a quad-core x86,</a:t>
            </a:r>
          </a:p>
          <a:p>
            <a:pPr>
              <a:defRPr sz="2400">
                <a:latin typeface="Helvetica Neue"/>
                <a:ea typeface="Helvetica Neue"/>
                <a:cs typeface="Helvetica Neue"/>
                <a:sym typeface="Helvetica Neue"/>
              </a:defRPr>
            </a:pPr>
            <a:r>
              <a:t>vs. about 10 milliseconds for the clean version, optimized with the latest GCC.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talk,</a:t>
            </a:r>
          </a:p>
          <a:p>
            <a:pPr>
              <a:defRPr sz="2400">
                <a:latin typeface="Helvetica Neue"/>
                <a:ea typeface="Helvetica Neue"/>
                <a:cs typeface="Helvetica Neue"/>
                <a:sym typeface="Helvetica Neue"/>
              </a:defRPr>
            </a:pPr>
            <a:r>
              <a:t>We’re going to </a:t>
            </a:r>
            <a:r>
              <a:rPr b="1"/>
              <a:t>deconstruct</a:t>
            </a:r>
            <a:r>
              <a:t> the </a:t>
            </a:r>
            <a:r>
              <a:rPr b="1"/>
              <a:t>fundamental things</a:t>
            </a:r>
            <a:r>
              <a:t> this optimized version </a:t>
            </a:r>
            <a:r>
              <a:rPr b="1"/>
              <a:t>actually does</a:t>
            </a:r>
            <a:r>
              <a:t>—where its performance </a:t>
            </a:r>
            <a:r>
              <a:rPr b="1"/>
              <a:t>comes from</a:t>
            </a:r>
            <a:r>
              <a:t>, and what expert programmers do by hand.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First, I’ll focus on introducing a theory of the problem and its challenges,</a:t>
            </a:r>
          </a:p>
          <a:p>
            <a:pPr>
              <a:defRPr sz="2400">
                <a:latin typeface="Helvetica Neue"/>
                <a:ea typeface="Helvetica Neue"/>
                <a:cs typeface="Helvetica Neue"/>
                <a:sym typeface="Helvetica Neue"/>
              </a:defRPr>
            </a:pPr>
            <a:r>
              <a:t>and then I’ll show how we apply this to build a model from which we actually generate code.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2" name="Shape 4782"/>
          <p:cNvSpPr/>
          <p:nvPr>
            <p:ph type="sldImg"/>
          </p:nvPr>
        </p:nvSpPr>
        <p:spPr>
          <a:prstGeom prst="rect">
            <a:avLst/>
          </a:prstGeom>
        </p:spPr>
        <p:txBody>
          <a:bodyPr/>
          <a:lstStyle/>
          <a:p>
            <a:pPr/>
          </a:p>
        </p:txBody>
      </p:sp>
      <p:sp>
        <p:nvSpPr>
          <p:cNvPr id="4783" name="Shape 4783"/>
          <p:cNvSpPr/>
          <p:nvPr>
            <p:ph type="body" sz="quarter" idx="1"/>
          </p:nvPr>
        </p:nvSpPr>
        <p:spPr>
          <a:prstGeom prst="rect">
            <a:avLst/>
          </a:prstGeom>
        </p:spPr>
        <p:txBody>
          <a:bodyPr/>
          <a:lstStyle/>
          <a:p>
            <a:pPr>
              <a:defRPr sz="2400">
                <a:latin typeface="Helvetica Neue"/>
                <a:ea typeface="Helvetica Neue"/>
                <a:cs typeface="Helvetica Neue"/>
                <a:sym typeface="Helvetica Neue"/>
              </a:defRPr>
            </a:pPr>
            <a:r>
              <a:t>This is a hand-optimized version of the same blur function.</a:t>
            </a:r>
          </a:p>
          <a:p>
            <a:pPr>
              <a:defRPr sz="2400">
                <a:latin typeface="Helvetica Neue"/>
                <a:ea typeface="Helvetica Neue"/>
                <a:cs typeface="Helvetica Neue"/>
                <a:sym typeface="Helvetica Neue"/>
              </a:defRPr>
            </a:pPr>
            <a:r>
              <a:t>It’s tiled, multithreaded, vectorized, and fused.</a:t>
            </a:r>
          </a:p>
          <a:p>
            <a:pPr>
              <a:defRPr sz="2400">
                <a:latin typeface="Helvetica Neue"/>
                <a:ea typeface="Helvetica Neue"/>
                <a:cs typeface="Helvetica Neue"/>
                <a:sym typeface="Helvetica Neue"/>
              </a:defRPr>
            </a:pPr>
            <a:r>
              <a:t>The loops are restructured, and the developer had to introduce </a:t>
            </a:r>
            <a:r>
              <a:rPr b="1"/>
              <a:t>redundant computation </a:t>
            </a:r>
            <a:r>
              <a:t>on the tile boundaries, and change the storage layout.</a:t>
            </a:r>
          </a:p>
          <a:p>
            <a:pPr>
              <a:defRPr sz="2400">
                <a:latin typeface="Helvetica Neue"/>
                <a:ea typeface="Helvetica Neue"/>
                <a:cs typeface="Helvetica Neue"/>
                <a:sym typeface="Helvetica Neue"/>
              </a:defRPr>
            </a:pPr>
          </a:p>
          <a:p>
            <a:pPr>
              <a:defRPr b="1" sz="2400">
                <a:latin typeface="Helvetica Neue"/>
                <a:ea typeface="Helvetica Neue"/>
                <a:cs typeface="Helvetica Neue"/>
                <a:sym typeface="Helvetica Neue"/>
              </a:defRPr>
            </a:pPr>
            <a:r>
              <a:rPr b="0"/>
              <a:t>It’s </a:t>
            </a:r>
            <a:r>
              <a:t>a big mess</a:t>
            </a:r>
            <a:r>
              <a:rPr b="0"/>
              <a:t>, given that </a:t>
            </a:r>
            <a:r>
              <a:t>all we’re doing</a:t>
            </a:r>
            <a:r>
              <a:rPr b="0"/>
              <a:t> is averaging together 3x3 pixels,</a:t>
            </a:r>
            <a:endParaRPr b="0"/>
          </a:p>
          <a:p>
            <a:pPr>
              <a:defRPr sz="2400">
                <a:latin typeface="Helvetica Neue"/>
                <a:ea typeface="Helvetica Neue"/>
                <a:cs typeface="Helvetica Neue"/>
                <a:sym typeface="Helvetica Neue"/>
              </a:defRPr>
            </a:pPr>
            <a:r>
              <a:t>- </a:t>
            </a:r>
            <a:r>
              <a:t>But the end result is an </a:t>
            </a:r>
            <a:r>
              <a:rPr b="1"/>
              <a:t>order of magnitude faster</a:t>
            </a:r>
            <a:r>
              <a:t> than the previous version,</a:t>
            </a:r>
          </a:p>
          <a:p>
            <a:pPr>
              <a:defRPr sz="2400">
                <a:latin typeface="Helvetica Neue"/>
                <a:ea typeface="Helvetica Neue"/>
                <a:cs typeface="Helvetica Neue"/>
                <a:sym typeface="Helvetica Neue"/>
              </a:defRPr>
            </a:pPr>
            <a:r>
              <a:t>and runs near the peak throughput for this machine.</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It takes less than 1 millisecond per megapixel processed on a quad-core x86,</a:t>
            </a:r>
          </a:p>
          <a:p>
            <a:pPr>
              <a:defRPr sz="2400">
                <a:latin typeface="Helvetica Neue"/>
                <a:ea typeface="Helvetica Neue"/>
                <a:cs typeface="Helvetica Neue"/>
                <a:sym typeface="Helvetica Neue"/>
              </a:defRPr>
            </a:pPr>
            <a:r>
              <a:t>vs. about 10 milliseconds for the clean version, optimized with the latest GCC.</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In this talk,</a:t>
            </a:r>
          </a:p>
          <a:p>
            <a:pPr>
              <a:defRPr sz="2400">
                <a:latin typeface="Helvetica Neue"/>
                <a:ea typeface="Helvetica Neue"/>
                <a:cs typeface="Helvetica Neue"/>
                <a:sym typeface="Helvetica Neue"/>
              </a:defRPr>
            </a:pPr>
            <a:r>
              <a:t>We’re going to </a:t>
            </a:r>
            <a:r>
              <a:rPr b="1"/>
              <a:t>deconstruct</a:t>
            </a:r>
            <a:r>
              <a:t> the </a:t>
            </a:r>
            <a:r>
              <a:rPr b="1"/>
              <a:t>fundamental things</a:t>
            </a:r>
            <a:r>
              <a:t> this optimized version </a:t>
            </a:r>
            <a:r>
              <a:rPr b="1"/>
              <a:t>actually does</a:t>
            </a:r>
            <a:r>
              <a:t>—where its performance </a:t>
            </a:r>
            <a:r>
              <a:rPr b="1"/>
              <a:t>comes from</a:t>
            </a:r>
            <a:r>
              <a:t>, and what expert programmers do by hand.</a:t>
            </a:r>
          </a:p>
          <a:p>
            <a:pPr>
              <a:defRPr sz="2400">
                <a:latin typeface="Helvetica Neue"/>
                <a:ea typeface="Helvetica Neue"/>
                <a:cs typeface="Helvetica Neue"/>
                <a:sym typeface="Helvetica Neue"/>
              </a:defRPr>
            </a:pPr>
          </a:p>
          <a:p>
            <a:pPr>
              <a:defRPr sz="2400">
                <a:latin typeface="Helvetica Neue"/>
                <a:ea typeface="Helvetica Neue"/>
                <a:cs typeface="Helvetica Neue"/>
                <a:sym typeface="Helvetica Neue"/>
              </a:defRPr>
            </a:pPr>
            <a:r>
              <a:t>First, I’ll focus on introducing a theory of the problem and its challenges,</a:t>
            </a:r>
          </a:p>
          <a:p>
            <a:pPr>
              <a:defRPr sz="2400">
                <a:latin typeface="Helvetica Neue"/>
                <a:ea typeface="Helvetica Neue"/>
                <a:cs typeface="Helvetica Neue"/>
                <a:sym typeface="Helvetica Neue"/>
              </a:defRPr>
            </a:pPr>
            <a:r>
              <a:t>and then I’ll show how we apply this to build a model from which we actually generate code.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435100" y="2311400"/>
            <a:ext cx="21526500" cy="5549900"/>
          </a:xfrm>
          <a:prstGeom prst="rect">
            <a:avLst/>
          </a:prstGeom>
        </p:spPr>
        <p:txBody>
          <a:bodyPr/>
          <a:lstStyle>
            <a:lvl1pPr>
              <a:lnSpc>
                <a:spcPts val="10800"/>
              </a:lnSpc>
              <a:defRPr sz="9000"/>
            </a:lvl1pPr>
          </a:lstStyle>
          <a:p>
            <a:pPr/>
            <a:r>
              <a:t>Title Text</a:t>
            </a:r>
          </a:p>
        </p:txBody>
      </p:sp>
      <p:sp>
        <p:nvSpPr>
          <p:cNvPr id="12" name="Body Level One…"/>
          <p:cNvSpPr txBox="1"/>
          <p:nvPr>
            <p:ph type="body" sz="half" idx="1"/>
          </p:nvPr>
        </p:nvSpPr>
        <p:spPr>
          <a:xfrm>
            <a:off x="1435100" y="8496300"/>
            <a:ext cx="21526500" cy="4025900"/>
          </a:xfrm>
          <a:prstGeom prst="rect">
            <a:avLst/>
          </a:prstGeom>
        </p:spPr>
        <p:txBody>
          <a:bodyPr/>
          <a:lstStyle>
            <a:lvl1pPr algn="ctr">
              <a:lnSpc>
                <a:spcPts val="5700"/>
              </a:lnSpc>
              <a:spcBef>
                <a:spcPts val="300"/>
              </a:spcBef>
              <a:buClrTx/>
              <a:buFontTx/>
              <a:tabLst>
                <a:tab pos="1714500" algn="l"/>
              </a:tabLst>
              <a:defRPr b="0" sz="4800">
                <a:latin typeface="Helvetica Neue Light"/>
                <a:ea typeface="Helvetica Neue Light"/>
                <a:cs typeface="Helvetica Neue Light"/>
                <a:sym typeface="Helvetica Neue Light"/>
              </a:defRPr>
            </a:lvl1pPr>
            <a:lvl2pPr algn="ctr">
              <a:spcBef>
                <a:spcPts val="300"/>
              </a:spcBef>
              <a:buClrTx/>
              <a:buFontTx/>
              <a:tabLst>
                <a:tab pos="1714500" algn="l"/>
              </a:tabLst>
              <a:defRPr>
                <a:latin typeface="Helvetica Neue Light"/>
                <a:ea typeface="Helvetica Neue Light"/>
                <a:cs typeface="Helvetica Neue Light"/>
                <a:sym typeface="Helvetica Neue Light"/>
              </a:defRPr>
            </a:lvl2pPr>
            <a:lvl3pPr algn="ctr">
              <a:lnSpc>
                <a:spcPts val="5700"/>
              </a:lnSpc>
              <a:buClrTx/>
              <a:buFontTx/>
              <a:tabLst>
                <a:tab pos="1714500" algn="l"/>
              </a:tabLst>
              <a:defRPr sz="4800">
                <a:latin typeface="Helvetica Neue Light"/>
                <a:ea typeface="Helvetica Neue Light"/>
                <a:cs typeface="Helvetica Neue Light"/>
                <a:sym typeface="Helvetica Neue Light"/>
              </a:defRPr>
            </a:lvl3pPr>
            <a:lvl4pPr algn="ctr">
              <a:lnSpc>
                <a:spcPts val="5700"/>
              </a:lnSpc>
              <a:buClrTx/>
              <a:buFontTx/>
              <a:tabLst>
                <a:tab pos="1714500" algn="l"/>
              </a:tabLst>
              <a:defRPr sz="4800">
                <a:latin typeface="Helvetica Neue Light"/>
                <a:ea typeface="Helvetica Neue Light"/>
                <a:cs typeface="Helvetica Neue Light"/>
                <a:sym typeface="Helvetica Neue Light"/>
              </a:defRPr>
            </a:lvl4pPr>
            <a:lvl5pPr algn="ctr">
              <a:lnSpc>
                <a:spcPts val="5700"/>
              </a:lnSpc>
              <a:buClrTx/>
              <a:buFontTx/>
              <a:tabLst>
                <a:tab pos="1714500" algn="l"/>
              </a:tabLst>
              <a:defRPr sz="4800">
                <a:latin typeface="Helvetica Neue Light"/>
                <a:ea typeface="Helvetica Neue Light"/>
                <a:cs typeface="Helvetica Neue Light"/>
                <a:sym typeface="Helvetica Neue Light"/>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23745378" y="13074650"/>
            <a:ext cx="427931" cy="4445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0" name="Title Text"/>
          <p:cNvSpPr txBox="1"/>
          <p:nvPr>
            <p:ph type="title"/>
          </p:nvPr>
        </p:nvSpPr>
        <p:spPr>
          <a:xfrm>
            <a:off x="227575" y="177800"/>
            <a:ext cx="23800024" cy="1752600"/>
          </a:xfrm>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 uncondensed">
    <p:spTree>
      <p:nvGrpSpPr>
        <p:cNvPr id="1" name=""/>
        <p:cNvGrpSpPr/>
        <p:nvPr/>
      </p:nvGrpSpPr>
      <p:grpSpPr>
        <a:xfrm>
          <a:off x="0" y="0"/>
          <a:ext cx="0" cy="0"/>
          <a:chOff x="0" y="0"/>
          <a:chExt cx="0" cy="0"/>
        </a:xfrm>
      </p:grpSpPr>
      <p:sp>
        <p:nvSpPr>
          <p:cNvPr id="29" name="Title Text"/>
          <p:cNvSpPr txBox="1"/>
          <p:nvPr>
            <p:ph type="title"/>
          </p:nvPr>
        </p:nvSpPr>
        <p:spPr>
          <a:prstGeom prst="rect">
            <a:avLst/>
          </a:prstGeom>
        </p:spPr>
        <p:txBody>
          <a:bodyPr/>
          <a:lstStyle/>
          <a:p>
            <a:pPr/>
            <a:r>
              <a:t>Title Text</a:t>
            </a:r>
          </a:p>
        </p:txBody>
      </p:sp>
      <p:sp>
        <p:nvSpPr>
          <p:cNvPr id="30"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4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3" name="Title Text"/>
          <p:cNvSpPr txBox="1"/>
          <p:nvPr>
            <p:ph type="title"/>
          </p:nvPr>
        </p:nvSpPr>
        <p:spPr>
          <a:xfrm>
            <a:off x="1435099" y="1231899"/>
            <a:ext cx="21526501" cy="1752601"/>
          </a:xfrm>
          <a:prstGeom prst="rect">
            <a:avLst/>
          </a:prstGeom>
        </p:spPr>
        <p:txBody>
          <a:bodyPr anchor="t">
            <a:normAutofit fontScale="100000" lnSpcReduction="0"/>
          </a:bodyPr>
          <a:lstStyle>
            <a:lvl1pPr algn="l">
              <a:lnSpc>
                <a:spcPct val="80000"/>
              </a:lnSpc>
              <a:defRPr sz="9600"/>
            </a:lvl1pPr>
          </a:lstStyle>
          <a:p>
            <a:pPr/>
            <a:r>
              <a:t>Title Text</a:t>
            </a:r>
          </a:p>
        </p:txBody>
      </p:sp>
      <p:sp>
        <p:nvSpPr>
          <p:cNvPr id="54" name="Body Level One…"/>
          <p:cNvSpPr txBox="1"/>
          <p:nvPr>
            <p:ph type="body" idx="1"/>
          </p:nvPr>
        </p:nvSpPr>
        <p:spPr>
          <a:xfrm>
            <a:off x="1435099" y="3429000"/>
            <a:ext cx="21526501" cy="10152857"/>
          </a:xfrm>
          <a:prstGeom prst="rect">
            <a:avLst/>
          </a:prstGeom>
        </p:spPr>
        <p:txBody>
          <a:bodyPr/>
          <a:lstStyle>
            <a:lvl1pPr>
              <a:lnSpc>
                <a:spcPts val="8800"/>
              </a:lnSpc>
              <a:defRPr sz="7400">
                <a:latin typeface="+mn-lt"/>
                <a:ea typeface="+mn-ea"/>
                <a:cs typeface="+mn-cs"/>
                <a:sym typeface="Helvetica"/>
              </a:defRPr>
            </a:lvl1pPr>
            <a:lvl2pPr>
              <a:lnSpc>
                <a:spcPts val="7600"/>
              </a:lnSpc>
              <a:defRPr sz="6400">
                <a:latin typeface="+mn-lt"/>
                <a:ea typeface="+mn-ea"/>
                <a:cs typeface="+mn-cs"/>
                <a:sym typeface="Helvetica"/>
              </a:defRPr>
            </a:lvl2pPr>
            <a:lvl3pPr>
              <a:lnSpc>
                <a:spcPts val="5700"/>
              </a:lnSpc>
              <a:defRPr sz="4800">
                <a:latin typeface="+mn-lt"/>
                <a:ea typeface="+mn-ea"/>
                <a:cs typeface="+mn-cs"/>
                <a:sym typeface="Helvetica"/>
              </a:defRPr>
            </a:lvl3pPr>
            <a:lvl4pPr>
              <a:lnSpc>
                <a:spcPts val="3800"/>
              </a:lnSpc>
              <a:defRPr sz="3200">
                <a:latin typeface="+mn-lt"/>
                <a:ea typeface="+mn-ea"/>
                <a:cs typeface="+mn-cs"/>
                <a:sym typeface="Helvetica"/>
              </a:defRPr>
            </a:lvl4pPr>
            <a:lvl5pPr>
              <a:lnSpc>
                <a:spcPts val="3100"/>
              </a:lnSpc>
              <a:defRPr sz="2600">
                <a:latin typeface="+mn-lt"/>
                <a:ea typeface="+mn-ea"/>
                <a:cs typeface="+mn-cs"/>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normAutofit fontScale="100000" lnSpcReduction="0"/>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xfrm>
            <a:off x="1435099" y="1231899"/>
            <a:ext cx="21526501" cy="3356175"/>
          </a:xfrm>
          <a:prstGeom prst="rect">
            <a:avLst/>
          </a:prstGeom>
        </p:spPr>
        <p:txBody>
          <a:bodyPr anchor="t">
            <a:normAutofit fontScale="100000" lnSpcReduction="0"/>
          </a:bodyPr>
          <a:lstStyle>
            <a:lvl1pPr algn="l">
              <a:lnSpc>
                <a:spcPct val="80000"/>
              </a:lnSpc>
              <a:defRPr sz="9600"/>
            </a:lvl1pPr>
          </a:lstStyle>
          <a:p>
            <a:pPr/>
            <a:r>
              <a:t>Title Text</a:t>
            </a:r>
          </a:p>
        </p:txBody>
      </p:sp>
      <p:sp>
        <p:nvSpPr>
          <p:cNvPr id="63" name="Slide Number"/>
          <p:cNvSpPr txBox="1"/>
          <p:nvPr>
            <p:ph type="sldNum" sz="quarter" idx="2"/>
          </p:nvPr>
        </p:nvSpPr>
        <p:spPr>
          <a:prstGeom prst="rect">
            <a:avLst/>
          </a:prstGeom>
        </p:spPr>
        <p:txBody>
          <a:bodyPr>
            <a:normAutofit fontScale="100000" lnSpcReduction="0"/>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131313"/>
        </a:solidFill>
      </p:bgPr>
    </p:bg>
    <p:spTree>
      <p:nvGrpSpPr>
        <p:cNvPr id="1" name=""/>
        <p:cNvGrpSpPr/>
        <p:nvPr/>
      </p:nvGrpSpPr>
      <p:grpSpPr>
        <a:xfrm>
          <a:off x="0" y="0"/>
          <a:ext cx="0" cy="0"/>
          <a:chOff x="0" y="0"/>
          <a:chExt cx="0" cy="0"/>
        </a:xfrm>
      </p:grpSpPr>
      <p:sp>
        <p:nvSpPr>
          <p:cNvPr id="2" name="Title Text"/>
          <p:cNvSpPr txBox="1"/>
          <p:nvPr>
            <p:ph type="title"/>
          </p:nvPr>
        </p:nvSpPr>
        <p:spPr>
          <a:xfrm>
            <a:off x="1435100" y="177800"/>
            <a:ext cx="21526500" cy="175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p>
            <a:pPr/>
            <a:r>
              <a:t>Title Text</a:t>
            </a:r>
          </a:p>
        </p:txBody>
      </p:sp>
      <p:sp>
        <p:nvSpPr>
          <p:cNvPr id="3" name="Body Level One…"/>
          <p:cNvSpPr txBox="1"/>
          <p:nvPr>
            <p:ph type="body" idx="1"/>
          </p:nvPr>
        </p:nvSpPr>
        <p:spPr>
          <a:xfrm>
            <a:off x="1435100" y="2286000"/>
            <a:ext cx="21526500" cy="1137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a:lnSpc>
                <a:spcPts val="5700"/>
              </a:lnSpc>
              <a:spcBef>
                <a:spcPts val="600"/>
              </a:spcBef>
              <a:tabLst>
                <a:tab pos="2628900" algn="l"/>
              </a:tabLst>
              <a:defRPr b="0" sz="4800"/>
            </a:lvl2pPr>
            <a:lvl3pPr>
              <a:lnSpc>
                <a:spcPts val="5000"/>
              </a:lnSpc>
              <a:spcBef>
                <a:spcPts val="300"/>
              </a:spcBef>
              <a:tabLst>
                <a:tab pos="3086100" algn="l"/>
              </a:tabLst>
              <a:defRPr b="0" sz="4200"/>
            </a:lvl3pPr>
            <a:lvl4pPr>
              <a:lnSpc>
                <a:spcPts val="2800"/>
              </a:lnSpc>
              <a:spcBef>
                <a:spcPts val="300"/>
              </a:spcBef>
              <a:tabLst>
                <a:tab pos="3632200" algn="l"/>
              </a:tabLst>
              <a:defRPr b="0" sz="2400"/>
            </a:lvl4pPr>
            <a:lvl5pPr>
              <a:lnSpc>
                <a:spcPts val="1600"/>
              </a:lnSpc>
              <a:spcBef>
                <a:spcPts val="300"/>
              </a:spcBef>
              <a:tabLst>
                <a:tab pos="4191000" algn="l"/>
              </a:tabLst>
              <a:defRPr b="0" sz="14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23749000" y="13074650"/>
            <a:ext cx="427931" cy="444500"/>
          </a:xfrm>
          <a:prstGeom prst="rect">
            <a:avLst/>
          </a:prstGeom>
          <a:ln w="12700">
            <a:miter lim="400000"/>
          </a:ln>
        </p:spPr>
        <p:txBody>
          <a:bodyPr wrap="none" lIns="38100" tIns="38100" rIns="38100" bIns="38100">
            <a:spAutoFit/>
          </a:bodyPr>
          <a:lstStyle>
            <a:lvl1pPr>
              <a:lnSpc>
                <a:spcPts val="2800"/>
              </a:lnSpc>
              <a:defRPr sz="2400">
                <a:latin typeface="+mn-lt"/>
                <a:ea typeface="+mn-ea"/>
                <a:cs typeface="+mn-cs"/>
                <a:sym typeface="Helvetica"/>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Lst>
  <p:transition xmlns:p14="http://schemas.microsoft.com/office/powerpoint/2010/main" spd="med" advClick="1"/>
  <p:txStyles>
    <p:titleStyle>
      <a:lvl1pPr marL="0" marR="0" indent="0" algn="ctr" defTabSz="647700" latinLnBrk="0">
        <a:lnSpc>
          <a:spcPts val="9300"/>
        </a:lnSpc>
        <a:spcBef>
          <a:spcPts val="300"/>
        </a:spcBef>
        <a:spcAft>
          <a:spcPts val="0"/>
        </a:spcAft>
        <a:buClrTx/>
        <a:buSzTx/>
        <a:buFontTx/>
        <a:buNone/>
        <a:tabLst>
          <a:tab pos="1714500" algn="l"/>
        </a:tabLst>
        <a:defRPr b="1" baseline="0" cap="none" i="0" spc="0" strike="noStrike" sz="7800" u="none">
          <a:solidFill>
            <a:srgbClr val="FFFFFF"/>
          </a:solidFill>
          <a:uFillTx/>
          <a:latin typeface="+mn-lt"/>
          <a:ea typeface="+mn-ea"/>
          <a:cs typeface="+mn-cs"/>
          <a:sym typeface="Helvetica"/>
        </a:defRPr>
      </a:lvl1pPr>
      <a:lvl2pPr marL="0" marR="0" indent="228600" algn="ctr" defTabSz="647700" latinLnBrk="0">
        <a:lnSpc>
          <a:spcPts val="9300"/>
        </a:lnSpc>
        <a:spcBef>
          <a:spcPts val="300"/>
        </a:spcBef>
        <a:spcAft>
          <a:spcPts val="0"/>
        </a:spcAft>
        <a:buClrTx/>
        <a:buSzTx/>
        <a:buFontTx/>
        <a:buNone/>
        <a:tabLst>
          <a:tab pos="1714500" algn="l"/>
        </a:tabLst>
        <a:defRPr b="1" baseline="0" cap="none" i="0" spc="0" strike="noStrike" sz="7800" u="none">
          <a:solidFill>
            <a:srgbClr val="FFFFFF"/>
          </a:solidFill>
          <a:uFillTx/>
          <a:latin typeface="+mn-lt"/>
          <a:ea typeface="+mn-ea"/>
          <a:cs typeface="+mn-cs"/>
          <a:sym typeface="Helvetica"/>
        </a:defRPr>
      </a:lvl2pPr>
      <a:lvl3pPr marL="0" marR="0" indent="457200" algn="ctr" defTabSz="647700" latinLnBrk="0">
        <a:lnSpc>
          <a:spcPts val="9300"/>
        </a:lnSpc>
        <a:spcBef>
          <a:spcPts val="300"/>
        </a:spcBef>
        <a:spcAft>
          <a:spcPts val="0"/>
        </a:spcAft>
        <a:buClrTx/>
        <a:buSzTx/>
        <a:buFontTx/>
        <a:buNone/>
        <a:tabLst>
          <a:tab pos="1714500" algn="l"/>
        </a:tabLst>
        <a:defRPr b="1" baseline="0" cap="none" i="0" spc="0" strike="noStrike" sz="7800" u="none">
          <a:solidFill>
            <a:srgbClr val="FFFFFF"/>
          </a:solidFill>
          <a:uFillTx/>
          <a:latin typeface="+mn-lt"/>
          <a:ea typeface="+mn-ea"/>
          <a:cs typeface="+mn-cs"/>
          <a:sym typeface="Helvetica"/>
        </a:defRPr>
      </a:lvl3pPr>
      <a:lvl4pPr marL="0" marR="0" indent="685800" algn="ctr" defTabSz="647700" latinLnBrk="0">
        <a:lnSpc>
          <a:spcPts val="9300"/>
        </a:lnSpc>
        <a:spcBef>
          <a:spcPts val="300"/>
        </a:spcBef>
        <a:spcAft>
          <a:spcPts val="0"/>
        </a:spcAft>
        <a:buClrTx/>
        <a:buSzTx/>
        <a:buFontTx/>
        <a:buNone/>
        <a:tabLst>
          <a:tab pos="1714500" algn="l"/>
        </a:tabLst>
        <a:defRPr b="1" baseline="0" cap="none" i="0" spc="0" strike="noStrike" sz="7800" u="none">
          <a:solidFill>
            <a:srgbClr val="FFFFFF"/>
          </a:solidFill>
          <a:uFillTx/>
          <a:latin typeface="+mn-lt"/>
          <a:ea typeface="+mn-ea"/>
          <a:cs typeface="+mn-cs"/>
          <a:sym typeface="Helvetica"/>
        </a:defRPr>
      </a:lvl4pPr>
      <a:lvl5pPr marL="0" marR="0" indent="914400" algn="ctr" defTabSz="647700" latinLnBrk="0">
        <a:lnSpc>
          <a:spcPts val="9300"/>
        </a:lnSpc>
        <a:spcBef>
          <a:spcPts val="300"/>
        </a:spcBef>
        <a:spcAft>
          <a:spcPts val="0"/>
        </a:spcAft>
        <a:buClrTx/>
        <a:buSzTx/>
        <a:buFontTx/>
        <a:buNone/>
        <a:tabLst>
          <a:tab pos="1714500" algn="l"/>
        </a:tabLst>
        <a:defRPr b="1" baseline="0" cap="none" i="0" spc="0" strike="noStrike" sz="7800" u="none">
          <a:solidFill>
            <a:srgbClr val="FFFFFF"/>
          </a:solidFill>
          <a:uFillTx/>
          <a:latin typeface="+mn-lt"/>
          <a:ea typeface="+mn-ea"/>
          <a:cs typeface="+mn-cs"/>
          <a:sym typeface="Helvetica"/>
        </a:defRPr>
      </a:lvl5pPr>
      <a:lvl6pPr marL="0" marR="0" indent="1143000" algn="ctr" defTabSz="647700" latinLnBrk="0">
        <a:lnSpc>
          <a:spcPts val="9300"/>
        </a:lnSpc>
        <a:spcBef>
          <a:spcPts val="300"/>
        </a:spcBef>
        <a:spcAft>
          <a:spcPts val="0"/>
        </a:spcAft>
        <a:buClrTx/>
        <a:buSzTx/>
        <a:buFontTx/>
        <a:buNone/>
        <a:tabLst>
          <a:tab pos="1714500" algn="l"/>
        </a:tabLst>
        <a:defRPr b="1" baseline="0" cap="none" i="0" spc="0" strike="noStrike" sz="7800" u="none">
          <a:solidFill>
            <a:srgbClr val="FFFFFF"/>
          </a:solidFill>
          <a:uFillTx/>
          <a:latin typeface="+mn-lt"/>
          <a:ea typeface="+mn-ea"/>
          <a:cs typeface="+mn-cs"/>
          <a:sym typeface="Helvetica"/>
        </a:defRPr>
      </a:lvl6pPr>
      <a:lvl7pPr marL="0" marR="0" indent="1371600" algn="ctr" defTabSz="647700" latinLnBrk="0">
        <a:lnSpc>
          <a:spcPts val="9300"/>
        </a:lnSpc>
        <a:spcBef>
          <a:spcPts val="300"/>
        </a:spcBef>
        <a:spcAft>
          <a:spcPts val="0"/>
        </a:spcAft>
        <a:buClrTx/>
        <a:buSzTx/>
        <a:buFontTx/>
        <a:buNone/>
        <a:tabLst>
          <a:tab pos="1714500" algn="l"/>
        </a:tabLst>
        <a:defRPr b="1" baseline="0" cap="none" i="0" spc="0" strike="noStrike" sz="7800" u="none">
          <a:solidFill>
            <a:srgbClr val="FFFFFF"/>
          </a:solidFill>
          <a:uFillTx/>
          <a:latin typeface="+mn-lt"/>
          <a:ea typeface="+mn-ea"/>
          <a:cs typeface="+mn-cs"/>
          <a:sym typeface="Helvetica"/>
        </a:defRPr>
      </a:lvl7pPr>
      <a:lvl8pPr marL="0" marR="0" indent="1600200" algn="ctr" defTabSz="647700" latinLnBrk="0">
        <a:lnSpc>
          <a:spcPts val="9300"/>
        </a:lnSpc>
        <a:spcBef>
          <a:spcPts val="300"/>
        </a:spcBef>
        <a:spcAft>
          <a:spcPts val="0"/>
        </a:spcAft>
        <a:buClrTx/>
        <a:buSzTx/>
        <a:buFontTx/>
        <a:buNone/>
        <a:tabLst>
          <a:tab pos="1714500" algn="l"/>
        </a:tabLst>
        <a:defRPr b="1" baseline="0" cap="none" i="0" spc="0" strike="noStrike" sz="7800" u="none">
          <a:solidFill>
            <a:srgbClr val="FFFFFF"/>
          </a:solidFill>
          <a:uFillTx/>
          <a:latin typeface="+mn-lt"/>
          <a:ea typeface="+mn-ea"/>
          <a:cs typeface="+mn-cs"/>
          <a:sym typeface="Helvetica"/>
        </a:defRPr>
      </a:lvl8pPr>
      <a:lvl9pPr marL="0" marR="0" indent="1828800" algn="ctr" defTabSz="647700" latinLnBrk="0">
        <a:lnSpc>
          <a:spcPts val="9300"/>
        </a:lnSpc>
        <a:spcBef>
          <a:spcPts val="300"/>
        </a:spcBef>
        <a:spcAft>
          <a:spcPts val="0"/>
        </a:spcAft>
        <a:buClrTx/>
        <a:buSzTx/>
        <a:buFontTx/>
        <a:buNone/>
        <a:tabLst>
          <a:tab pos="1714500" algn="l"/>
        </a:tabLst>
        <a:defRPr b="1" baseline="0" cap="none" i="0" spc="0" strike="noStrike" sz="7800" u="none">
          <a:solidFill>
            <a:srgbClr val="FFFFFF"/>
          </a:solidFill>
          <a:uFillTx/>
          <a:latin typeface="+mn-lt"/>
          <a:ea typeface="+mn-ea"/>
          <a:cs typeface="+mn-cs"/>
          <a:sym typeface="Helvetica"/>
        </a:defRPr>
      </a:lvl9pPr>
    </p:titleStyle>
    <p:bodyStyle>
      <a:lvl1pPr marL="0" marR="0" indent="0" algn="l" defTabSz="647700" rtl="0" latinLnBrk="0">
        <a:lnSpc>
          <a:spcPts val="6700"/>
        </a:lnSpc>
        <a:spcBef>
          <a:spcPts val="5100"/>
        </a:spcBef>
        <a:spcAft>
          <a:spcPts val="0"/>
        </a:spcAft>
        <a:buClr>
          <a:srgbClr val="A7A7A7"/>
        </a:buClr>
        <a:buSzTx/>
        <a:buFont typeface="Lucida Grande"/>
        <a:buNone/>
        <a:tabLst>
          <a:tab pos="2057400" algn="l"/>
        </a:tabLst>
        <a:defRPr b="1" baseline="0" cap="none" i="0" spc="0" strike="noStrike" sz="5600" u="none">
          <a:solidFill>
            <a:srgbClr val="FFFFFF"/>
          </a:solidFill>
          <a:uFillTx/>
          <a:latin typeface="Helvetica Neue"/>
          <a:ea typeface="Helvetica Neue"/>
          <a:cs typeface="Helvetica Neue"/>
          <a:sym typeface="Helvetica Neue"/>
        </a:defRPr>
      </a:lvl1pPr>
      <a:lvl2pPr marL="0" marR="0" indent="0" algn="l" defTabSz="647700" rtl="0" latinLnBrk="0">
        <a:lnSpc>
          <a:spcPts val="6700"/>
        </a:lnSpc>
        <a:spcBef>
          <a:spcPts val="5100"/>
        </a:spcBef>
        <a:spcAft>
          <a:spcPts val="0"/>
        </a:spcAft>
        <a:buClr>
          <a:srgbClr val="A7A7A7"/>
        </a:buClr>
        <a:buSzTx/>
        <a:buFont typeface="Lucida Grande"/>
        <a:buNone/>
        <a:tabLst>
          <a:tab pos="2057400" algn="l"/>
        </a:tabLst>
        <a:defRPr b="1" baseline="0" cap="none" i="0" spc="0" strike="noStrike" sz="5600" u="none">
          <a:solidFill>
            <a:srgbClr val="FFFFFF"/>
          </a:solidFill>
          <a:uFillTx/>
          <a:latin typeface="Helvetica Neue"/>
          <a:ea typeface="Helvetica Neue"/>
          <a:cs typeface="Helvetica Neue"/>
          <a:sym typeface="Helvetica Neue"/>
        </a:defRPr>
      </a:lvl2pPr>
      <a:lvl3pPr marL="0" marR="0" indent="0" algn="l" defTabSz="647700" rtl="0" latinLnBrk="0">
        <a:lnSpc>
          <a:spcPts val="6700"/>
        </a:lnSpc>
        <a:spcBef>
          <a:spcPts val="5100"/>
        </a:spcBef>
        <a:spcAft>
          <a:spcPts val="0"/>
        </a:spcAft>
        <a:buClr>
          <a:srgbClr val="A7A7A7"/>
        </a:buClr>
        <a:buSzTx/>
        <a:buFont typeface="Lucida Grande"/>
        <a:buNone/>
        <a:tabLst>
          <a:tab pos="2057400" algn="l"/>
        </a:tabLst>
        <a:defRPr b="1" baseline="0" cap="none" i="0" spc="0" strike="noStrike" sz="5600" u="none">
          <a:solidFill>
            <a:srgbClr val="FFFFFF"/>
          </a:solidFill>
          <a:uFillTx/>
          <a:latin typeface="Helvetica Neue"/>
          <a:ea typeface="Helvetica Neue"/>
          <a:cs typeface="Helvetica Neue"/>
          <a:sym typeface="Helvetica Neue"/>
        </a:defRPr>
      </a:lvl3pPr>
      <a:lvl4pPr marL="0" marR="0" indent="0" algn="l" defTabSz="647700" rtl="0" latinLnBrk="0">
        <a:lnSpc>
          <a:spcPts val="6700"/>
        </a:lnSpc>
        <a:spcBef>
          <a:spcPts val="5100"/>
        </a:spcBef>
        <a:spcAft>
          <a:spcPts val="0"/>
        </a:spcAft>
        <a:buClr>
          <a:srgbClr val="A7A7A7"/>
        </a:buClr>
        <a:buSzTx/>
        <a:buFont typeface="Lucida Grande"/>
        <a:buNone/>
        <a:tabLst>
          <a:tab pos="2057400" algn="l"/>
        </a:tabLst>
        <a:defRPr b="1" baseline="0" cap="none" i="0" spc="0" strike="noStrike" sz="5600" u="none">
          <a:solidFill>
            <a:srgbClr val="FFFFFF"/>
          </a:solidFill>
          <a:uFillTx/>
          <a:latin typeface="Helvetica Neue"/>
          <a:ea typeface="Helvetica Neue"/>
          <a:cs typeface="Helvetica Neue"/>
          <a:sym typeface="Helvetica Neue"/>
        </a:defRPr>
      </a:lvl4pPr>
      <a:lvl5pPr marL="0" marR="0" indent="0" algn="l" defTabSz="647700" rtl="0" latinLnBrk="0">
        <a:lnSpc>
          <a:spcPts val="6700"/>
        </a:lnSpc>
        <a:spcBef>
          <a:spcPts val="5100"/>
        </a:spcBef>
        <a:spcAft>
          <a:spcPts val="0"/>
        </a:spcAft>
        <a:buClr>
          <a:srgbClr val="A7A7A7"/>
        </a:buClr>
        <a:buSzTx/>
        <a:buFont typeface="Lucida Grande"/>
        <a:buNone/>
        <a:tabLst>
          <a:tab pos="2057400" algn="l"/>
        </a:tabLst>
        <a:defRPr b="1" baseline="0" cap="none" i="0" spc="0" strike="noStrike" sz="5600" u="none">
          <a:solidFill>
            <a:srgbClr val="FFFFFF"/>
          </a:solidFill>
          <a:uFillTx/>
          <a:latin typeface="Helvetica Neue"/>
          <a:ea typeface="Helvetica Neue"/>
          <a:cs typeface="Helvetica Neue"/>
          <a:sym typeface="Helvetica Neue"/>
        </a:defRPr>
      </a:lvl5pPr>
      <a:lvl6pPr marL="0" marR="0" indent="0" algn="l" defTabSz="647700" rtl="0" latinLnBrk="0">
        <a:lnSpc>
          <a:spcPts val="6700"/>
        </a:lnSpc>
        <a:spcBef>
          <a:spcPts val="5100"/>
        </a:spcBef>
        <a:spcAft>
          <a:spcPts val="0"/>
        </a:spcAft>
        <a:buClr>
          <a:srgbClr val="A7A7A7"/>
        </a:buClr>
        <a:buSzTx/>
        <a:buFont typeface="Lucida Grande"/>
        <a:buNone/>
        <a:tabLst>
          <a:tab pos="2057400" algn="l"/>
        </a:tabLst>
        <a:defRPr b="1" baseline="0" cap="none" i="0" spc="0" strike="noStrike" sz="5600" u="none">
          <a:solidFill>
            <a:srgbClr val="FFFFFF"/>
          </a:solidFill>
          <a:uFillTx/>
          <a:latin typeface="Helvetica Neue"/>
          <a:ea typeface="Helvetica Neue"/>
          <a:cs typeface="Helvetica Neue"/>
          <a:sym typeface="Helvetica Neue"/>
        </a:defRPr>
      </a:lvl6pPr>
      <a:lvl7pPr marL="0" marR="0" indent="0" algn="l" defTabSz="647700" rtl="0" latinLnBrk="0">
        <a:lnSpc>
          <a:spcPts val="6700"/>
        </a:lnSpc>
        <a:spcBef>
          <a:spcPts val="5100"/>
        </a:spcBef>
        <a:spcAft>
          <a:spcPts val="0"/>
        </a:spcAft>
        <a:buClr>
          <a:srgbClr val="A7A7A7"/>
        </a:buClr>
        <a:buSzTx/>
        <a:buFont typeface="Lucida Grande"/>
        <a:buNone/>
        <a:tabLst>
          <a:tab pos="2057400" algn="l"/>
        </a:tabLst>
        <a:defRPr b="1" baseline="0" cap="none" i="0" spc="0" strike="noStrike" sz="5600" u="none">
          <a:solidFill>
            <a:srgbClr val="FFFFFF"/>
          </a:solidFill>
          <a:uFillTx/>
          <a:latin typeface="Helvetica Neue"/>
          <a:ea typeface="Helvetica Neue"/>
          <a:cs typeface="Helvetica Neue"/>
          <a:sym typeface="Helvetica Neue"/>
        </a:defRPr>
      </a:lvl7pPr>
      <a:lvl8pPr marL="0" marR="0" indent="0" algn="l" defTabSz="647700" rtl="0" latinLnBrk="0">
        <a:lnSpc>
          <a:spcPts val="6700"/>
        </a:lnSpc>
        <a:spcBef>
          <a:spcPts val="5100"/>
        </a:spcBef>
        <a:spcAft>
          <a:spcPts val="0"/>
        </a:spcAft>
        <a:buClr>
          <a:srgbClr val="A7A7A7"/>
        </a:buClr>
        <a:buSzTx/>
        <a:buFont typeface="Lucida Grande"/>
        <a:buNone/>
        <a:tabLst>
          <a:tab pos="2057400" algn="l"/>
        </a:tabLst>
        <a:defRPr b="1" baseline="0" cap="none" i="0" spc="0" strike="noStrike" sz="5600" u="none">
          <a:solidFill>
            <a:srgbClr val="FFFFFF"/>
          </a:solidFill>
          <a:uFillTx/>
          <a:latin typeface="Helvetica Neue"/>
          <a:ea typeface="Helvetica Neue"/>
          <a:cs typeface="Helvetica Neue"/>
          <a:sym typeface="Helvetica Neue"/>
        </a:defRPr>
      </a:lvl8pPr>
      <a:lvl9pPr marL="0" marR="0" indent="0" algn="l" defTabSz="647700" rtl="0" latinLnBrk="0">
        <a:lnSpc>
          <a:spcPts val="6700"/>
        </a:lnSpc>
        <a:spcBef>
          <a:spcPts val="5100"/>
        </a:spcBef>
        <a:spcAft>
          <a:spcPts val="0"/>
        </a:spcAft>
        <a:buClr>
          <a:srgbClr val="A7A7A7"/>
        </a:buClr>
        <a:buSzTx/>
        <a:buFont typeface="Lucida Grande"/>
        <a:buNone/>
        <a:tabLst>
          <a:tab pos="2057400" algn="l"/>
        </a:tabLst>
        <a:defRPr b="1" baseline="0" cap="none" i="0" spc="0" strike="noStrike" sz="5600" u="none">
          <a:solidFill>
            <a:srgbClr val="FFFFFF"/>
          </a:solidFill>
          <a:uFillTx/>
          <a:latin typeface="Helvetica Neue"/>
          <a:ea typeface="Helvetica Neue"/>
          <a:cs typeface="Helvetica Neue"/>
          <a:sym typeface="Helvetica Neue"/>
        </a:defRPr>
      </a:lvl9pPr>
    </p:bodyStyle>
    <p:otherStyle>
      <a:lvl1pPr marL="0" marR="0" indent="0" algn="ctr" defTabSz="647700" latinLnBrk="0">
        <a:lnSpc>
          <a:spcPts val="2800"/>
        </a:lnSpc>
        <a:spcBef>
          <a:spcPts val="0"/>
        </a:spcBef>
        <a:spcAft>
          <a:spcPts val="0"/>
        </a:spcAft>
        <a:buClrTx/>
        <a:buSzTx/>
        <a:buFontTx/>
        <a:buNone/>
        <a:tabLst>
          <a:tab pos="1511300" algn="l"/>
        </a:tabLst>
        <a:defRPr b="0" baseline="0" cap="none" i="0" spc="0" strike="noStrike" sz="2400" u="none">
          <a:solidFill>
            <a:schemeClr val="tx1"/>
          </a:solidFill>
          <a:uFillTx/>
          <a:latin typeface="+mn-lt"/>
          <a:ea typeface="+mn-ea"/>
          <a:cs typeface="+mn-cs"/>
          <a:sym typeface="Helvetica"/>
        </a:defRPr>
      </a:lvl1pPr>
      <a:lvl2pPr marL="0" marR="0" indent="228600" algn="ctr" defTabSz="647700" latinLnBrk="0">
        <a:lnSpc>
          <a:spcPts val="2800"/>
        </a:lnSpc>
        <a:spcBef>
          <a:spcPts val="0"/>
        </a:spcBef>
        <a:spcAft>
          <a:spcPts val="0"/>
        </a:spcAft>
        <a:buClrTx/>
        <a:buSzTx/>
        <a:buFontTx/>
        <a:buNone/>
        <a:tabLst>
          <a:tab pos="1511300" algn="l"/>
        </a:tabLst>
        <a:defRPr b="0" baseline="0" cap="none" i="0" spc="0" strike="noStrike" sz="2400" u="none">
          <a:solidFill>
            <a:schemeClr val="tx1"/>
          </a:solidFill>
          <a:uFillTx/>
          <a:latin typeface="+mn-lt"/>
          <a:ea typeface="+mn-ea"/>
          <a:cs typeface="+mn-cs"/>
          <a:sym typeface="Helvetica"/>
        </a:defRPr>
      </a:lvl2pPr>
      <a:lvl3pPr marL="0" marR="0" indent="457200" algn="ctr" defTabSz="647700" latinLnBrk="0">
        <a:lnSpc>
          <a:spcPts val="2800"/>
        </a:lnSpc>
        <a:spcBef>
          <a:spcPts val="0"/>
        </a:spcBef>
        <a:spcAft>
          <a:spcPts val="0"/>
        </a:spcAft>
        <a:buClrTx/>
        <a:buSzTx/>
        <a:buFontTx/>
        <a:buNone/>
        <a:tabLst>
          <a:tab pos="1511300" algn="l"/>
        </a:tabLst>
        <a:defRPr b="0" baseline="0" cap="none" i="0" spc="0" strike="noStrike" sz="2400" u="none">
          <a:solidFill>
            <a:schemeClr val="tx1"/>
          </a:solidFill>
          <a:uFillTx/>
          <a:latin typeface="+mn-lt"/>
          <a:ea typeface="+mn-ea"/>
          <a:cs typeface="+mn-cs"/>
          <a:sym typeface="Helvetica"/>
        </a:defRPr>
      </a:lvl3pPr>
      <a:lvl4pPr marL="0" marR="0" indent="685800" algn="ctr" defTabSz="647700" latinLnBrk="0">
        <a:lnSpc>
          <a:spcPts val="2800"/>
        </a:lnSpc>
        <a:spcBef>
          <a:spcPts val="0"/>
        </a:spcBef>
        <a:spcAft>
          <a:spcPts val="0"/>
        </a:spcAft>
        <a:buClrTx/>
        <a:buSzTx/>
        <a:buFontTx/>
        <a:buNone/>
        <a:tabLst>
          <a:tab pos="1511300" algn="l"/>
        </a:tabLst>
        <a:defRPr b="0" baseline="0" cap="none" i="0" spc="0" strike="noStrike" sz="2400" u="none">
          <a:solidFill>
            <a:schemeClr val="tx1"/>
          </a:solidFill>
          <a:uFillTx/>
          <a:latin typeface="+mn-lt"/>
          <a:ea typeface="+mn-ea"/>
          <a:cs typeface="+mn-cs"/>
          <a:sym typeface="Helvetica"/>
        </a:defRPr>
      </a:lvl4pPr>
      <a:lvl5pPr marL="0" marR="0" indent="914400" algn="ctr" defTabSz="647700" latinLnBrk="0">
        <a:lnSpc>
          <a:spcPts val="2800"/>
        </a:lnSpc>
        <a:spcBef>
          <a:spcPts val="0"/>
        </a:spcBef>
        <a:spcAft>
          <a:spcPts val="0"/>
        </a:spcAft>
        <a:buClrTx/>
        <a:buSzTx/>
        <a:buFontTx/>
        <a:buNone/>
        <a:tabLst>
          <a:tab pos="1511300" algn="l"/>
        </a:tabLst>
        <a:defRPr b="0" baseline="0" cap="none" i="0" spc="0" strike="noStrike" sz="2400" u="none">
          <a:solidFill>
            <a:schemeClr val="tx1"/>
          </a:solidFill>
          <a:uFillTx/>
          <a:latin typeface="+mn-lt"/>
          <a:ea typeface="+mn-ea"/>
          <a:cs typeface="+mn-cs"/>
          <a:sym typeface="Helvetica"/>
        </a:defRPr>
      </a:lvl5pPr>
      <a:lvl6pPr marL="0" marR="0" indent="1143000" algn="ctr" defTabSz="647700" latinLnBrk="0">
        <a:lnSpc>
          <a:spcPts val="2800"/>
        </a:lnSpc>
        <a:spcBef>
          <a:spcPts val="0"/>
        </a:spcBef>
        <a:spcAft>
          <a:spcPts val="0"/>
        </a:spcAft>
        <a:buClrTx/>
        <a:buSzTx/>
        <a:buFontTx/>
        <a:buNone/>
        <a:tabLst>
          <a:tab pos="1511300" algn="l"/>
        </a:tabLst>
        <a:defRPr b="0" baseline="0" cap="none" i="0" spc="0" strike="noStrike" sz="2400" u="none">
          <a:solidFill>
            <a:schemeClr val="tx1"/>
          </a:solidFill>
          <a:uFillTx/>
          <a:latin typeface="+mn-lt"/>
          <a:ea typeface="+mn-ea"/>
          <a:cs typeface="+mn-cs"/>
          <a:sym typeface="Helvetica"/>
        </a:defRPr>
      </a:lvl6pPr>
      <a:lvl7pPr marL="0" marR="0" indent="1371600" algn="ctr" defTabSz="647700" latinLnBrk="0">
        <a:lnSpc>
          <a:spcPts val="2800"/>
        </a:lnSpc>
        <a:spcBef>
          <a:spcPts val="0"/>
        </a:spcBef>
        <a:spcAft>
          <a:spcPts val="0"/>
        </a:spcAft>
        <a:buClrTx/>
        <a:buSzTx/>
        <a:buFontTx/>
        <a:buNone/>
        <a:tabLst>
          <a:tab pos="1511300" algn="l"/>
        </a:tabLst>
        <a:defRPr b="0" baseline="0" cap="none" i="0" spc="0" strike="noStrike" sz="2400" u="none">
          <a:solidFill>
            <a:schemeClr val="tx1"/>
          </a:solidFill>
          <a:uFillTx/>
          <a:latin typeface="+mn-lt"/>
          <a:ea typeface="+mn-ea"/>
          <a:cs typeface="+mn-cs"/>
          <a:sym typeface="Helvetica"/>
        </a:defRPr>
      </a:lvl7pPr>
      <a:lvl8pPr marL="0" marR="0" indent="1600200" algn="ctr" defTabSz="647700" latinLnBrk="0">
        <a:lnSpc>
          <a:spcPts val="2800"/>
        </a:lnSpc>
        <a:spcBef>
          <a:spcPts val="0"/>
        </a:spcBef>
        <a:spcAft>
          <a:spcPts val="0"/>
        </a:spcAft>
        <a:buClrTx/>
        <a:buSzTx/>
        <a:buFontTx/>
        <a:buNone/>
        <a:tabLst>
          <a:tab pos="1511300" algn="l"/>
        </a:tabLst>
        <a:defRPr b="0" baseline="0" cap="none" i="0" spc="0" strike="noStrike" sz="2400" u="none">
          <a:solidFill>
            <a:schemeClr val="tx1"/>
          </a:solidFill>
          <a:uFillTx/>
          <a:latin typeface="+mn-lt"/>
          <a:ea typeface="+mn-ea"/>
          <a:cs typeface="+mn-cs"/>
          <a:sym typeface="Helvetica"/>
        </a:defRPr>
      </a:lvl8pPr>
      <a:lvl9pPr marL="0" marR="0" indent="1828800" algn="ctr" defTabSz="647700" latinLnBrk="0">
        <a:lnSpc>
          <a:spcPts val="2800"/>
        </a:lnSpc>
        <a:spcBef>
          <a:spcPts val="0"/>
        </a:spcBef>
        <a:spcAft>
          <a:spcPts val="0"/>
        </a:spcAft>
        <a:buClrTx/>
        <a:buSzTx/>
        <a:buFontTx/>
        <a:buNone/>
        <a:tabLst>
          <a:tab pos="1511300" algn="l"/>
        </a:tabLst>
        <a:defRPr b="0" baseline="0" cap="none" i="0" spc="0" strike="noStrike" sz="2400" u="none">
          <a:solidFill>
            <a:schemeClr val="tx1"/>
          </a:solidFill>
          <a:uFillTx/>
          <a:latin typeface="+mn-lt"/>
          <a:ea typeface="+mn-ea"/>
          <a:cs typeface="+mn-cs"/>
          <a:sym typeface="Helvetica"/>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ictures.lytro.com" TargetMode="External"/><Relationship Id="rId3" Type="http://schemas.openxmlformats.org/officeDocument/2006/relationships/image" Target="../media/image2.png"/><Relationship Id="rId4" Type="http://schemas.openxmlformats.org/officeDocument/2006/relationships/image" Target="../media/image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4.jpeg"/><Relationship Id="rId4" Type="http://schemas.openxmlformats.org/officeDocument/2006/relationships/image" Target="../media/image4.png"/><Relationship Id="rId5" Type="http://schemas.openxmlformats.org/officeDocument/2006/relationships/video" Target="../media/media1.mp4"/><Relationship Id="rId6" Type="http://schemas.microsoft.com/office/2007/relationships/media" Target="../media/media1.mp4"/><Relationship Id="rId7" Type="http://schemas.openxmlformats.org/officeDocument/2006/relationships/image" Target="../media/image5.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6.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7.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video" Target="../media/media1.mov"/><Relationship Id="rId4" Type="http://schemas.microsoft.com/office/2007/relationships/media" Target="../media/media1.mov"/><Relationship Id="rId5" Type="http://schemas.openxmlformats.org/officeDocument/2006/relationships/image" Target="../media/image8.png"/><Relationship Id="rId6" Type="http://schemas.openxmlformats.org/officeDocument/2006/relationships/image" Target="../media/image10.jpeg"/><Relationship Id="rId7" Type="http://schemas.openxmlformats.org/officeDocument/2006/relationships/video" Target="../media/media2.mov"/><Relationship Id="rId8" Type="http://schemas.microsoft.com/office/2007/relationships/media" Target="../media/media2.mov"/><Relationship Id="rId9" Type="http://schemas.openxmlformats.org/officeDocument/2006/relationships/image" Target="../media/image9.png"/><Relationship Id="rId10" Type="http://schemas.openxmlformats.org/officeDocument/2006/relationships/video" Target="../media/media3.mov"/><Relationship Id="rId11" Type="http://schemas.microsoft.com/office/2007/relationships/media" Target="../media/media3.mov"/><Relationship Id="rId12" Type="http://schemas.openxmlformats.org/officeDocument/2006/relationships/image" Target="../media/image10.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gif"/><Relationship Id="rId7" Type="http://schemas.openxmlformats.org/officeDocument/2006/relationships/image" Target="../media/image13.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tanford.edu/class/cs448f/lectures/2.2/Fast%20Filtering.pdf" TargetMode="External"/></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stanford.edu/class/cs448f/lectures/2.2/Fast%20Filtering.pdf" TargetMode="External"/></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norvig.com/lispy.html" TargetMode="External"/></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norvig.com/lispy.html" TargetMode="External"/><Relationship Id="rId3" Type="http://schemas.openxmlformats.org/officeDocument/2006/relationships/hyperlink" Target="http://www.jayconrod.com/posts/37/a-simple-interpreter-from-scratch-in-python-part-1" TargetMode="External"/><Relationship Id="rId4" Type="http://schemas.openxmlformats.org/officeDocument/2006/relationships/hyperlink" Target="http://mitpress.mit.edu/sicp/full-text/book/book-Z-H-26.html#%_sec_4.1" TargetMode="External"/></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tif"/></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Relationships>

</file>

<file path=ppt/slides/_rels/slide5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14.jpeg"/></Relationships>

</file>

<file path=ppt/slides/_rels/slide6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14.jpeg"/></Relationships>

</file>

<file path=ppt/slides/_rels/slide6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14.jpeg"/></Relationships>

</file>

<file path=ppt/slides/_rels/slide6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hyperlink" Target="http://halide-lang.org" TargetMode="External"/><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15.jpeg"/><Relationship Id="rId7" Type="http://schemas.openxmlformats.org/officeDocument/2006/relationships/image" Target="../media/image5.tif"/><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3.png"/><Relationship Id="rId11" Type="http://schemas.openxmlformats.org/officeDocument/2006/relationships/image" Target="../media/image6.tif"/></Relationships>

</file>

<file path=ppt/slides/_rels/slide6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comments" Target="../comments/comment1.xml"/></Relationships>

</file>

<file path=ppt/slides/_rels/slide6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comments" Target="../comments/comment2.xml"/></Relationships>

</file>

<file path=ppt/slides/_rels/slide7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7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7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7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7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omments" Target="../comments/comment3.xml"/></Relationships>

</file>

<file path=ppt/slides/_rels/slide7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8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8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8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8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9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9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9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9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9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9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9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9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10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10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10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24.png"/><Relationship Id="rId4" Type="http://schemas.openxmlformats.org/officeDocument/2006/relationships/image" Target="../media/image25.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10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10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10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10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10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10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1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1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11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1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11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comments" Target="../comments/comment4.xml"/></Relationships>

</file>

<file path=ppt/slides/_rels/slide1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comments" Target="../comments/comment5.xml"/></Relationships>

</file>

<file path=ppt/slides/_rels/slide1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s>

</file>

<file path=ppt/slides/_rels/slide11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11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1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image" Target="../media/image24.png"/><Relationship Id="rId4" Type="http://schemas.openxmlformats.org/officeDocument/2006/relationships/image" Target="../media/image26.png"/></Relationships>

</file>

<file path=ppt/slides/_rels/slide12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1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_rels/slide1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12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s>

</file>

<file path=ppt/slides/_rels/slide12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s>

</file>

<file path=ppt/slides/_rels/slide12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12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12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s>

</file>

<file path=ppt/slides/_rels/slide12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s>

</file>

<file path=ppt/slides/_rels/slide1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1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27.png"/></Relationships>

</file>

<file path=ppt/slides/_rels/slide13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s>

</file>

<file path=ppt/slides/_rels/slide1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2.xml"/></Relationships>

</file>

<file path=ppt/slides/_rels/slide13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 Id="rId3" Type="http://schemas.openxmlformats.org/officeDocument/2006/relationships/image" Target="../media/image28.pn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 Id="rId3" Type="http://schemas.openxmlformats.org/officeDocument/2006/relationships/image" Target="../media/image29.png"/></Relationships>

</file>

<file path=ppt/slides/_rels/slide13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 Id="rId3" Type="http://schemas.openxmlformats.org/officeDocument/2006/relationships/image" Target="../media/image30.png"/></Relationships>

</file>

<file path=ppt/slides/_rels/slide13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31.png"/></Relationships>

</file>

<file path=ppt/slides/_rels/slide13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image" Target="../media/image32.png"/></Relationships>

</file>

<file path=ppt/slides/_rels/slide13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13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 Id="rId3" Type="http://schemas.openxmlformats.org/officeDocument/2006/relationships/image" Target="../media/image24.png"/></Relationships>

</file>

<file path=ppt/slides/_rels/slide14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0.xml"/></Relationships>

</file>

<file path=ppt/slides/_rels/slide14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1.xml"/></Relationships>

</file>

<file path=ppt/slides/_rels/slide14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2.xml"/></Relationships>

</file>

<file path=ppt/slides/_rels/slide14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s>

</file>

<file path=ppt/slides/_rels/slide14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s>

</file>

<file path=ppt/slides/_rels/slide14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5.xml"/></Relationships>

</file>

<file path=ppt/slides/_rels/slide14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s>

</file>

<file path=ppt/slides/_rels/slide14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s>

</file>

<file path=ppt/slides/_rels/slide14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8.xml"/><Relationship Id="rId3" Type="http://schemas.openxmlformats.org/officeDocument/2006/relationships/image" Target="../media/image33.png"/></Relationships>

</file>

<file path=ppt/slides/_rels/slide14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s>

</file>

<file path=ppt/slides/_rels/slide15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0.xml"/></Relationships>

</file>

<file path=ppt/slides/_rels/slide15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1.xml"/></Relationships>

</file>

<file path=ppt/slides/_rels/slide1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15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3.xml"/><Relationship Id="rId3" Type="http://schemas.openxmlformats.org/officeDocument/2006/relationships/video" Target="../media/media4.mov"/><Relationship Id="rId4" Type="http://schemas.microsoft.com/office/2007/relationships/media" Target="../media/media4.mov"/><Relationship Id="rId5" Type="http://schemas.openxmlformats.org/officeDocument/2006/relationships/image" Target="../media/image34.png"/><Relationship Id="rId6" Type="http://schemas.openxmlformats.org/officeDocument/2006/relationships/video" Target="../media/media5.mov"/><Relationship Id="rId7" Type="http://schemas.microsoft.com/office/2007/relationships/media" Target="../media/media5.mov"/><Relationship Id="rId8" Type="http://schemas.openxmlformats.org/officeDocument/2006/relationships/image" Target="../media/image35.png"/><Relationship Id="rId9" Type="http://schemas.openxmlformats.org/officeDocument/2006/relationships/video" Target="../media/media6.mov"/><Relationship Id="rId10" Type="http://schemas.microsoft.com/office/2007/relationships/media" Target="../media/media6.mov"/><Relationship Id="rId11" Type="http://schemas.openxmlformats.org/officeDocument/2006/relationships/image" Target="../media/image36.png"/><Relationship Id="rId12" Type="http://schemas.openxmlformats.org/officeDocument/2006/relationships/video" Target="../media/media7.mov"/><Relationship Id="rId13" Type="http://schemas.microsoft.com/office/2007/relationships/media" Target="../media/media7.mov"/><Relationship Id="rId14" Type="http://schemas.openxmlformats.org/officeDocument/2006/relationships/image" Target="../media/image37.png"/><Relationship Id="rId15" Type="http://schemas.openxmlformats.org/officeDocument/2006/relationships/video" Target="../media/media8.mov"/><Relationship Id="rId16" Type="http://schemas.microsoft.com/office/2007/relationships/media" Target="../media/media8.mov"/><Relationship Id="rId17" Type="http://schemas.openxmlformats.org/officeDocument/2006/relationships/image" Target="../media/image38.png"/><Relationship Id="rId18" Type="http://schemas.openxmlformats.org/officeDocument/2006/relationships/video" Target="../media/media9.mov"/><Relationship Id="rId19" Type="http://schemas.microsoft.com/office/2007/relationships/media" Target="../media/media9.mov"/><Relationship Id="rId20" Type="http://schemas.openxmlformats.org/officeDocument/2006/relationships/image" Target="../media/image39.png"/></Relationships>

</file>

<file path=ppt/slides/_rels/slide15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4.xml"/></Relationships>

</file>

<file path=ppt/slides/_rels/slide15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5.xml"/></Relationships>

</file>

<file path=ppt/slides/_rels/slide1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27.pn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5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s>

</file>

<file path=ppt/slides/_rels/slide15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image" Target="../media/image40.png"/></Relationships>

</file>

<file path=ppt/slides/_rels/slide16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image" Target="../media/image41.png"/></Relationships>

</file>

<file path=ppt/slides/_rels/slide16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comments" Target="../comments/comment6.xml"/><Relationship Id="rId4" Type="http://schemas.openxmlformats.org/officeDocument/2006/relationships/image" Target="../media/image11.png"/></Relationships>

</file>

<file path=ppt/slides/_rels/slide16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comments" Target="../comments/comment7.xml"/><Relationship Id="rId4" Type="http://schemas.openxmlformats.org/officeDocument/2006/relationships/image" Target="../media/image42.png"/></Relationships>

</file>

<file path=ppt/slides/_rels/slide16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18.png"/><Relationship Id="rId4" Type="http://schemas.openxmlformats.org/officeDocument/2006/relationships/image" Target="../media/image14.jpeg"/></Relationships>

</file>

<file path=ppt/slides/_rels/slide16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42.png"/></Relationships>

</file>

<file path=ppt/slides/_rels/slide16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5.xml"/><Relationship Id="rId3" Type="http://schemas.openxmlformats.org/officeDocument/2006/relationships/comments" Target="../comments/comment8.xml"/><Relationship Id="rId4" Type="http://schemas.openxmlformats.org/officeDocument/2006/relationships/hyperlink" Target="http://halide-lang.org" TargetMode="External"/></Relationships>

</file>

<file path=ppt/slides/_rels/slide16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6.xml"/><Relationship Id="rId3" Type="http://schemas.openxmlformats.org/officeDocument/2006/relationships/comments" Target="../comments/comment9.xml"/></Relationships>

</file>

<file path=ppt/slides/_rels/slide16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7.xml"/></Relationships>

</file>

<file path=ppt/slides/_rels/slide16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8.xml"/></Relationships>

</file>

<file path=ppt/slides/_rels/slide17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halide-lang.org/" TargetMode="External"/><Relationship Id="rId3" Type="http://schemas.openxmlformats.org/officeDocument/2006/relationships/hyperlink" Target="http://people.csail.mit.edu/jrk/halide12" TargetMode="External"/><Relationship Id="rId4" Type="http://schemas.openxmlformats.org/officeDocument/2006/relationships/hyperlink" Target="http://people.csail.mit.edu/jrk/halide-pldi13.pdf" TargetMode="External"/><Relationship Id="rId5" Type="http://schemas.openxmlformats.org/officeDocument/2006/relationships/hyperlink" Target="http://www.connellybarnes.com/documents/halide/" TargetMode="External"/></Relationships>

</file>

<file path=ppt/slides/_rels/slide17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7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0.xml"/></Relationships>

</file>

<file path=ppt/slides/_rels/slide18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1.xml"/></Relationships>

</file>

<file path=ppt/slides/_rels/slide18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2.xml"/></Relationships>

</file>

<file path=ppt/slides/_rels/slide19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19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3.xml"/><Relationship Id="rId3" Type="http://schemas.openxmlformats.org/officeDocument/2006/relationships/comments" Target="../comments/comment10.xml"/></Relationships>

</file>

<file path=ppt/slides/_rels/slide20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4.xml"/></Relationships>

</file>

<file path=ppt/slides/_rels/slide25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5.xml"/></Relationships>

</file>

<file path=ppt/slides/_rels/slide26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High-Performance Image Processing"/>
          <p:cNvSpPr txBox="1"/>
          <p:nvPr>
            <p:ph type="ctrTitle"/>
          </p:nvPr>
        </p:nvSpPr>
        <p:spPr>
          <a:xfrm>
            <a:off x="711200" y="1625600"/>
            <a:ext cx="22948900" cy="4197290"/>
          </a:xfrm>
          <a:prstGeom prst="rect">
            <a:avLst/>
          </a:prstGeom>
        </p:spPr>
        <p:txBody>
          <a:bodyPr/>
          <a:lstStyle>
            <a:lvl1pPr>
              <a:lnSpc>
                <a:spcPct val="100000"/>
              </a:lnSpc>
              <a:defRPr b="0" sz="12800"/>
            </a:lvl1pPr>
          </a:lstStyle>
          <a:p>
            <a:pPr/>
            <a:r>
              <a:t>High-Performance Image Processing</a:t>
            </a:r>
          </a:p>
        </p:txBody>
      </p:sp>
      <p:sp>
        <p:nvSpPr>
          <p:cNvPr id="73" name="Frédo Durand…"/>
          <p:cNvSpPr txBox="1"/>
          <p:nvPr>
            <p:ph type="subTitle" idx="1"/>
          </p:nvPr>
        </p:nvSpPr>
        <p:spPr>
          <a:xfrm>
            <a:off x="1422400" y="6040555"/>
            <a:ext cx="21526500" cy="7167445"/>
          </a:xfrm>
          <a:prstGeom prst="rect">
            <a:avLst/>
          </a:prstGeom>
        </p:spPr>
        <p:txBody>
          <a:bodyPr/>
          <a:lstStyle/>
          <a:p>
            <a:pPr>
              <a:lnSpc>
                <a:spcPct val="80000"/>
              </a:lnSpc>
              <a:defRPr sz="11000">
                <a:latin typeface="+mn-lt"/>
                <a:ea typeface="+mn-ea"/>
                <a:cs typeface="+mn-cs"/>
                <a:sym typeface="Helvetica"/>
              </a:defRPr>
            </a:pPr>
            <a:r>
              <a:t>Frédo Durand</a:t>
            </a:r>
          </a:p>
          <a:p>
            <a:pPr>
              <a:lnSpc>
                <a:spcPct val="80000"/>
              </a:lnSpc>
              <a:defRPr sz="11000">
                <a:latin typeface="+mn-lt"/>
                <a:ea typeface="+mn-ea"/>
                <a:cs typeface="+mn-cs"/>
                <a:sym typeface="Helvetica"/>
              </a:defRPr>
            </a:pPr>
            <a:r>
              <a:t>MIT CSAIL</a:t>
            </a:r>
          </a:p>
          <a:p>
            <a:pPr>
              <a:lnSpc>
                <a:spcPct val="80000"/>
              </a:lnSpc>
              <a:defRPr sz="11000">
                <a:latin typeface="+mn-lt"/>
                <a:ea typeface="+mn-ea"/>
                <a:cs typeface="+mn-cs"/>
                <a:sym typeface="Helvetica"/>
              </a:defRPr>
            </a:pPr>
          </a:p>
          <a:p>
            <a:pPr>
              <a:lnSpc>
                <a:spcPct val="80000"/>
              </a:lnSpc>
              <a:defRPr sz="11000">
                <a:latin typeface="+mn-lt"/>
                <a:ea typeface="+mn-ea"/>
                <a:cs typeface="+mn-cs"/>
                <a:sym typeface="Helvetica"/>
              </a:defRPr>
            </a:pPr>
            <a:r>
              <a:t>many slides </a:t>
            </a:r>
            <a:br/>
            <a:r>
              <a:t>by Jonathan Ragan-Kelley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 name="The Grading System…"/>
          <p:cNvSpPr txBox="1"/>
          <p:nvPr>
            <p:ph type="title"/>
          </p:nvPr>
        </p:nvSpPr>
        <p:spPr>
          <a:prstGeom prst="rect">
            <a:avLst/>
          </a:prstGeom>
        </p:spPr>
        <p:txBody>
          <a:bodyPr/>
          <a:lstStyle/>
          <a:p>
            <a:pPr/>
            <a:r>
              <a:t>The Grading System…</a:t>
            </a:r>
          </a:p>
        </p:txBody>
      </p:sp>
      <p:sp>
        <p:nvSpPr>
          <p:cNvPr id="78"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 name="Rainbows"/>
          <p:cNvSpPr txBox="1"/>
          <p:nvPr>
            <p:ph type="title"/>
          </p:nvPr>
        </p:nvSpPr>
        <p:spPr>
          <a:prstGeom prst="rect">
            <a:avLst/>
          </a:prstGeom>
        </p:spPr>
        <p:txBody>
          <a:bodyPr/>
          <a:lstStyle/>
          <a:p>
            <a:pPr/>
            <a:r>
              <a:t>Rainbows</a:t>
            </a:r>
          </a:p>
        </p:txBody>
      </p:sp>
      <p:sp>
        <p:nvSpPr>
          <p:cNvPr id="81" name="Double-click to edit"/>
          <p:cNvSpPr txBox="1"/>
          <p:nvPr>
            <p:ph type="body" idx="1"/>
          </p:nvPr>
        </p:nvSpPr>
        <p:spPr>
          <a:prstGeom prst="rect">
            <a:avLst/>
          </a:prstGeom>
        </p:spPr>
        <p:txBody>
          <a:bodyPr/>
          <a:lstStyle/>
          <a:p>
            <a:pPr/>
          </a:p>
        </p:txBody>
      </p:sp>
      <p:pic>
        <p:nvPicPr>
          <p:cNvPr id="82" name="20240606at20h32m55s-DSC01245.jpg" descr="20240606at20h32m55s-DSC01245.jpg"/>
          <p:cNvPicPr>
            <a:picLocks noChangeAspect="1"/>
          </p:cNvPicPr>
          <p:nvPr/>
        </p:nvPicPr>
        <p:blipFill>
          <a:blip r:embed="rId2">
            <a:extLst/>
          </a:blip>
          <a:stretch>
            <a:fillRect/>
          </a:stretch>
        </p:blipFill>
        <p:spPr>
          <a:xfrm>
            <a:off x="4368030" y="2459823"/>
            <a:ext cx="16884266" cy="11256177"/>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 name="Who has seen the Veritassium video?"/>
          <p:cNvSpPr txBox="1"/>
          <p:nvPr>
            <p:ph type="title"/>
          </p:nvPr>
        </p:nvSpPr>
        <p:spPr>
          <a:prstGeom prst="rect">
            <a:avLst/>
          </a:prstGeom>
        </p:spPr>
        <p:txBody>
          <a:bodyPr/>
          <a:lstStyle/>
          <a:p>
            <a:pPr/>
            <a:r>
              <a:t>Who has seen the Veritassium video?</a:t>
            </a:r>
          </a:p>
        </p:txBody>
      </p:sp>
      <p:sp>
        <p:nvSpPr>
          <p:cNvPr id="85" name="Double-click to edit"/>
          <p:cNvSpPr txBox="1"/>
          <p:nvPr>
            <p:ph type="body" idx="1"/>
          </p:nvPr>
        </p:nvSpPr>
        <p:spPr>
          <a:prstGeom prst="rect">
            <a:avLst/>
          </a:prstGeom>
        </p:spPr>
        <p:txBody>
          <a:bodyPr/>
          <a:lstStyle/>
          <a:p>
            <a:pPr/>
          </a:p>
        </p:txBody>
      </p:sp>
      <p:pic>
        <p:nvPicPr>
          <p:cNvPr id="86" name="pasted-movie.png" descr="pasted-movie.png"/>
          <p:cNvPicPr>
            <a:picLocks noChangeAspect="1"/>
          </p:cNvPicPr>
          <p:nvPr/>
        </p:nvPicPr>
        <p:blipFill>
          <a:blip r:embed="rId2">
            <a:extLst/>
          </a:blip>
          <a:stretch>
            <a:fillRect/>
          </a:stretch>
        </p:blipFill>
        <p:spPr>
          <a:xfrm>
            <a:off x="1394327" y="2333870"/>
            <a:ext cx="19737903" cy="1108128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8" name="To answer an old question"/>
          <p:cNvSpPr txBox="1"/>
          <p:nvPr>
            <p:ph type="title"/>
          </p:nvPr>
        </p:nvSpPr>
        <p:spPr>
          <a:prstGeom prst="rect">
            <a:avLst/>
          </a:prstGeom>
        </p:spPr>
        <p:txBody>
          <a:bodyPr/>
          <a:lstStyle/>
          <a:p>
            <a:pPr/>
            <a:r>
              <a:t>To answer an old question</a:t>
            </a:r>
          </a:p>
        </p:txBody>
      </p:sp>
      <p:sp>
        <p:nvSpPr>
          <p:cNvPr id="89" name="Double-click to edit"/>
          <p:cNvSpPr txBox="1"/>
          <p:nvPr>
            <p:ph type="body" idx="1"/>
          </p:nvPr>
        </p:nvSpPr>
        <p:spPr>
          <a:prstGeom prst="rect">
            <a:avLst/>
          </a:prstGeom>
        </p:spPr>
        <p:txBody>
          <a:bodyPr/>
          <a:lstStyle/>
          <a:p>
            <a:pPr/>
          </a:p>
        </p:txBody>
      </p:sp>
      <p:pic>
        <p:nvPicPr>
          <p:cNvPr id="90" name="20211023-2021-10-23-at-11h46m05s-DSC09936-113.jpg" descr="20211023-2021-10-23-at-11h46m05s-DSC09936-113.jpg"/>
          <p:cNvPicPr>
            <a:picLocks noChangeAspect="1"/>
          </p:cNvPicPr>
          <p:nvPr/>
        </p:nvPicPr>
        <p:blipFill>
          <a:blip r:embed="rId2">
            <a:extLst/>
          </a:blip>
          <a:stretch>
            <a:fillRect/>
          </a:stretch>
        </p:blipFill>
        <p:spPr>
          <a:xfrm>
            <a:off x="3411754" y="2166497"/>
            <a:ext cx="17431666" cy="1161820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2" name="Double-click to edit"/>
          <p:cNvSpPr txBox="1"/>
          <p:nvPr>
            <p:ph type="title"/>
          </p:nvPr>
        </p:nvSpPr>
        <p:spPr>
          <a:prstGeom prst="rect">
            <a:avLst/>
          </a:prstGeom>
        </p:spPr>
        <p:txBody>
          <a:bodyPr/>
          <a:lstStyle/>
          <a:p>
            <a:pPr/>
          </a:p>
        </p:txBody>
      </p:sp>
      <p:sp>
        <p:nvSpPr>
          <p:cNvPr id="93" name="Double-click to edit"/>
          <p:cNvSpPr txBox="1"/>
          <p:nvPr>
            <p:ph type="body" idx="1"/>
          </p:nvPr>
        </p:nvSpPr>
        <p:spPr>
          <a:prstGeom prst="rect">
            <a:avLst/>
          </a:prstGeom>
        </p:spPr>
        <p:txBody>
          <a:bodyPr/>
          <a:lstStyle/>
          <a:p>
            <a:pPr/>
          </a:p>
        </p:txBody>
      </p:sp>
      <p:pic>
        <p:nvPicPr>
          <p:cNvPr id="94" name="20221030at15h40m48s-2022-10-30-at-15h40m48s-DSC03392.jpg" descr="20221030at15h40m48s-2022-10-30-at-15h40m48s-DSC03392.jpg"/>
          <p:cNvPicPr>
            <a:picLocks noChangeAspect="1"/>
          </p:cNvPicPr>
          <p:nvPr/>
        </p:nvPicPr>
        <p:blipFill>
          <a:blip r:embed="rId2">
            <a:extLst/>
          </a:blip>
          <a:stretch>
            <a:fillRect/>
          </a:stretch>
        </p:blipFill>
        <p:spPr>
          <a:xfrm>
            <a:off x="2227838" y="-175320"/>
            <a:ext cx="20579146" cy="13716001"/>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6" name="Image alignment for denoising"/>
          <p:cNvSpPr txBox="1"/>
          <p:nvPr>
            <p:ph type="title"/>
          </p:nvPr>
        </p:nvSpPr>
        <p:spPr>
          <a:prstGeom prst="rect">
            <a:avLst/>
          </a:prstGeom>
        </p:spPr>
        <p:txBody>
          <a:bodyPr/>
          <a:lstStyle/>
          <a:p>
            <a:pPr/>
            <a:r>
              <a:t>Image alignment for denoising</a:t>
            </a:r>
          </a:p>
        </p:txBody>
      </p:sp>
      <p:sp>
        <p:nvSpPr>
          <p:cNvPr id="97"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9" name="Talk by Jonathan Ragan-Kelley"/>
          <p:cNvSpPr txBox="1"/>
          <p:nvPr>
            <p:ph type="title"/>
          </p:nvPr>
        </p:nvSpPr>
        <p:spPr>
          <a:prstGeom prst="rect">
            <a:avLst/>
          </a:prstGeom>
        </p:spPr>
        <p:txBody>
          <a:bodyPr/>
          <a:lstStyle/>
          <a:p>
            <a:pPr/>
            <a:r>
              <a:t>Talk by Jonathan Ragan-Kelley</a:t>
            </a:r>
          </a:p>
        </p:txBody>
      </p:sp>
      <p:sp>
        <p:nvSpPr>
          <p:cNvPr id="100" name="Creator of Halide…"/>
          <p:cNvSpPr txBox="1"/>
          <p:nvPr>
            <p:ph type="body" idx="1"/>
          </p:nvPr>
        </p:nvSpPr>
        <p:spPr>
          <a:prstGeom prst="rect">
            <a:avLst/>
          </a:prstGeom>
        </p:spPr>
        <p:txBody>
          <a:bodyPr/>
          <a:lstStyle/>
          <a:p>
            <a:pPr/>
            <a:r>
              <a:t>Creator of Halide</a:t>
            </a:r>
          </a:p>
          <a:p>
            <a:pPr/>
            <a:r>
              <a:t>Tomorrow Wednesday April9 at 4pm in Kiva</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2" name="Double-click to edit"/>
          <p:cNvSpPr txBox="1"/>
          <p:nvPr>
            <p:ph type="title"/>
          </p:nvPr>
        </p:nvSpPr>
        <p:spPr>
          <a:prstGeom prst="rect">
            <a:avLst/>
          </a:prstGeom>
        </p:spPr>
        <p:txBody>
          <a:bodyPr/>
          <a:lstStyle/>
          <a:p>
            <a:pPr/>
          </a:p>
        </p:txBody>
      </p:sp>
      <p:sp>
        <p:nvSpPr>
          <p:cNvPr id="103" name="Show more vectorization code…"/>
          <p:cNvSpPr txBox="1"/>
          <p:nvPr>
            <p:ph type="body" idx="1"/>
          </p:nvPr>
        </p:nvSpPr>
        <p:spPr>
          <a:prstGeom prst="rect">
            <a:avLst/>
          </a:prstGeom>
        </p:spPr>
        <p:txBody>
          <a:bodyPr/>
          <a:lstStyle/>
          <a:p>
            <a:pPr>
              <a:lnSpc>
                <a:spcPts val="6100"/>
              </a:lnSpc>
              <a:defRPr sz="5100"/>
            </a:pPr>
            <a:r>
              <a:t>Show more vectorization code</a:t>
            </a:r>
          </a:p>
          <a:p>
            <a:pPr lvl="1" indent="296333">
              <a:lnSpc>
                <a:spcPts val="5100"/>
              </a:lnSpc>
              <a:defRPr sz="4300"/>
            </a:pPr>
            <a:r>
              <a:t>also confused between simd and mimd</a:t>
            </a:r>
          </a:p>
          <a:p>
            <a:pPr>
              <a:lnSpc>
                <a:spcPts val="6100"/>
              </a:lnSpc>
              <a:defRPr sz="5100"/>
            </a:pPr>
            <a:r>
              <a:t>define terms like multithreading</a:t>
            </a:r>
          </a:p>
          <a:p>
            <a:pPr lvl="1" indent="296333">
              <a:lnSpc>
                <a:spcPts val="5100"/>
              </a:lnSpc>
              <a:defRPr sz="4300"/>
            </a:pPr>
            <a:r>
              <a:t>do some theoretical paralelism gain calculation (# tiles is NOT the speedup)</a:t>
            </a:r>
          </a:p>
          <a:p>
            <a:pPr>
              <a:lnSpc>
                <a:spcPts val="6100"/>
              </a:lnSpc>
              <a:defRPr sz="5100"/>
            </a:pPr>
            <a:r>
              <a:t>types are not trivial (stricter than C)</a:t>
            </a:r>
          </a:p>
          <a:p>
            <a:pPr lvl="1" indent="296333">
              <a:lnSpc>
                <a:spcPts val="5100"/>
              </a:lnSpc>
              <a:defRPr sz="4300"/>
            </a:pPr>
            <a:r>
              <a:t>integer division</a:t>
            </a:r>
          </a:p>
          <a:p>
            <a:pPr>
              <a:lnSpc>
                <a:spcPts val="6100"/>
              </a:lnSpc>
              <a:defRPr sz="5100"/>
            </a:pPr>
            <a:r>
              <a:t>Start directly with live coding, without even introduceng much syntax (maybe just say it’s functional and most loops are implicit.)</a:t>
            </a:r>
          </a:p>
          <a:p>
            <a:pPr>
              <a:lnSpc>
                <a:spcPts val="6100"/>
              </a:lnSpc>
              <a:defRPr sz="5100"/>
            </a:pPr>
            <a:r>
              <a:t>Add measurements of arithmetics and memory costs (pure read cost, pure arithmetic cost.)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5" name="Stuff you do that slows things down"/>
          <p:cNvSpPr txBox="1"/>
          <p:nvPr>
            <p:ph type="title"/>
          </p:nvPr>
        </p:nvSpPr>
        <p:spPr>
          <a:prstGeom prst="rect">
            <a:avLst/>
          </a:prstGeom>
        </p:spPr>
        <p:txBody>
          <a:bodyPr/>
          <a:lstStyle/>
          <a:p>
            <a:pPr/>
            <a:r>
              <a:t>Stuff you do that slows things down</a:t>
            </a:r>
          </a:p>
        </p:txBody>
      </p:sp>
      <p:sp>
        <p:nvSpPr>
          <p:cNvPr id="10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8" name="Profiling"/>
          <p:cNvSpPr txBox="1"/>
          <p:nvPr>
            <p:ph type="title"/>
          </p:nvPr>
        </p:nvSpPr>
        <p:spPr>
          <a:prstGeom prst="rect">
            <a:avLst/>
          </a:prstGeom>
        </p:spPr>
        <p:txBody>
          <a:bodyPr/>
          <a:lstStyle/>
          <a:p>
            <a:pPr/>
            <a:r>
              <a:t>Profiling</a:t>
            </a:r>
          </a:p>
        </p:txBody>
      </p:sp>
      <p:sp>
        <p:nvSpPr>
          <p:cNvPr id="10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1" name="TODO"/>
          <p:cNvSpPr txBox="1"/>
          <p:nvPr>
            <p:ph type="title"/>
          </p:nvPr>
        </p:nvSpPr>
        <p:spPr>
          <a:prstGeom prst="rect">
            <a:avLst/>
          </a:prstGeom>
        </p:spPr>
        <p:txBody>
          <a:bodyPr/>
          <a:lstStyle/>
          <a:p>
            <a:pPr/>
            <a:r>
              <a:t>TODO</a:t>
            </a:r>
          </a:p>
        </p:txBody>
      </p:sp>
      <p:sp>
        <p:nvSpPr>
          <p:cNvPr id="112" name="Explain templates…"/>
          <p:cNvSpPr txBox="1"/>
          <p:nvPr>
            <p:ph type="body" idx="1"/>
          </p:nvPr>
        </p:nvSpPr>
        <p:spPr>
          <a:prstGeom prst="rect">
            <a:avLst/>
          </a:prstGeom>
        </p:spPr>
        <p:txBody>
          <a:bodyPr/>
          <a:lstStyle/>
          <a:p>
            <a:pPr/>
            <a:r>
              <a:t>Explain templates</a:t>
            </a:r>
          </a:p>
          <a:p>
            <a:pPr/>
            <a:r>
              <a:t>Explain select early</a:t>
            </a:r>
          </a:p>
          <a:p>
            <a:pPr/>
            <a:r>
              <a:t>simplify set</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4" name="Double-click to edit"/>
          <p:cNvSpPr txBox="1"/>
          <p:nvPr>
            <p:ph type="title"/>
          </p:nvPr>
        </p:nvSpPr>
        <p:spPr>
          <a:prstGeom prst="rect">
            <a:avLst/>
          </a:prstGeom>
        </p:spPr>
        <p:txBody>
          <a:bodyPr/>
          <a:lstStyle/>
          <a:p>
            <a:pPr/>
          </a:p>
        </p:txBody>
      </p:sp>
      <p:sp>
        <p:nvSpPr>
          <p:cNvPr id="115" name="Explain modern hardware architecture…"/>
          <p:cNvSpPr txBox="1"/>
          <p:nvPr>
            <p:ph type="body" idx="1"/>
          </p:nvPr>
        </p:nvSpPr>
        <p:spPr>
          <a:prstGeom prst="rect">
            <a:avLst/>
          </a:prstGeom>
        </p:spPr>
        <p:txBody>
          <a:bodyPr/>
          <a:lstStyle/>
          <a:p>
            <a:pPr/>
            <a:r>
              <a:t>Explain modern hardware architecture</a:t>
            </a:r>
          </a:p>
          <a:p>
            <a:pPr lvl="1" indent="296333"/>
            <a:r>
              <a:t>simd</a:t>
            </a:r>
          </a:p>
          <a:p>
            <a:pPr lvl="1" indent="296333"/>
            <a:r>
              <a:t>multicore</a:t>
            </a:r>
          </a:p>
          <a:p>
            <a:pPr lvl="1" indent="296333"/>
            <a:r>
              <a:t>memory hierarchy</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7" name="TODO"/>
          <p:cNvSpPr txBox="1"/>
          <p:nvPr>
            <p:ph type="title"/>
          </p:nvPr>
        </p:nvSpPr>
        <p:spPr>
          <a:prstGeom prst="rect">
            <a:avLst/>
          </a:prstGeom>
        </p:spPr>
        <p:txBody>
          <a:bodyPr/>
          <a:lstStyle/>
          <a:p>
            <a:pPr/>
            <a:r>
              <a:t>TODO</a:t>
            </a:r>
          </a:p>
        </p:txBody>
      </p:sp>
      <p:sp>
        <p:nvSpPr>
          <p:cNvPr id="118" name="teach inputs param…"/>
          <p:cNvSpPr txBox="1"/>
          <p:nvPr>
            <p:ph type="body" idx="1"/>
          </p:nvPr>
        </p:nvSpPr>
        <p:spPr>
          <a:prstGeom prst="rect">
            <a:avLst/>
          </a:prstGeom>
        </p:spPr>
        <p:txBody>
          <a:bodyPr/>
          <a:lstStyle/>
          <a:p>
            <a:pPr>
              <a:spcBef>
                <a:spcPts val="600"/>
              </a:spcBef>
            </a:pPr>
            <a:r>
              <a:t>teach inputs param</a:t>
            </a:r>
          </a:p>
          <a:p>
            <a:pPr>
              <a:spcBef>
                <a:spcPts val="600"/>
              </a:spcBef>
            </a:pPr>
            <a:r>
              <a:t>teach how to schedule stuff. maybe show many examples</a:t>
            </a:r>
          </a:p>
          <a:p>
            <a:pPr>
              <a:spcBef>
                <a:spcPts val="600"/>
              </a:spcBef>
            </a:pPr>
            <a:r>
              <a:t>maybe start earlier with concrete examples, explore schedules using halide, show performance tradeoffs and discuss issues such as locality and parallelism. </a:t>
            </a:r>
          </a:p>
          <a:p>
            <a:pPr>
              <a:spcBef>
                <a:spcPts val="600"/>
              </a:spcBef>
            </a:pPr>
            <a:r>
              <a:t>add long examples, e.g. camera pipe</a:t>
            </a:r>
          </a:p>
          <a:p>
            <a:pPr>
              <a:spcBef>
                <a:spcPts val="600"/>
              </a:spcBef>
            </a:pPr>
            <a:r>
              <a:t>start more rapidly with Halide. Then illustrate tradeoffs with actual schedules and numbers</a:t>
            </a:r>
          </a:p>
          <a:p>
            <a:pPr>
              <a:spcBef>
                <a:spcPts val="600"/>
              </a:spcBef>
            </a:pPr>
            <a:r>
              <a:t>have a more concrete intro to high-performance code writing and the various issues.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0" name="Andrew’s favorite schedule"/>
          <p:cNvSpPr txBox="1"/>
          <p:nvPr>
            <p:ph type="title"/>
          </p:nvPr>
        </p:nvSpPr>
        <p:spPr>
          <a:prstGeom prst="rect">
            <a:avLst/>
          </a:prstGeom>
        </p:spPr>
        <p:txBody>
          <a:bodyPr/>
          <a:lstStyle/>
          <a:p>
            <a:pPr/>
            <a:r>
              <a:t>Andrew’s favorite schedule</a:t>
            </a:r>
          </a:p>
        </p:txBody>
      </p:sp>
      <p:sp>
        <p:nvSpPr>
          <p:cNvPr id="121" name="fwiw I think tiling is over-rated. My favorite schedule for stencils…"/>
          <p:cNvSpPr txBox="1"/>
          <p:nvPr>
            <p:ph type="body" idx="1"/>
          </p:nvPr>
        </p:nvSpPr>
        <p:spPr>
          <a:prstGeom prst="rect">
            <a:avLst/>
          </a:prstGeom>
        </p:spPr>
        <p:txBody>
          <a:bodyPr/>
          <a:lstStyle/>
          <a:p>
            <a:pPr>
              <a:lnSpc>
                <a:spcPts val="4300"/>
              </a:lnSpc>
              <a:spcBef>
                <a:spcPts val="600"/>
              </a:spcBef>
              <a:defRPr sz="3600"/>
            </a:pPr>
            <a:r>
              <a:t>fwiw I think tiling is over-rated. My favorite schedule for stencils</a:t>
            </a:r>
          </a:p>
          <a:p>
            <a:pPr>
              <a:lnSpc>
                <a:spcPts val="4300"/>
              </a:lnSpc>
              <a:spcBef>
                <a:spcPts val="600"/>
              </a:spcBef>
              <a:defRPr sz="3600"/>
            </a:pPr>
            <a:r>
              <a:t>these days is something like:</a:t>
            </a:r>
          </a:p>
          <a:p>
            <a:pPr>
              <a:lnSpc>
                <a:spcPts val="4300"/>
              </a:lnSpc>
              <a:spcBef>
                <a:spcPts val="600"/>
              </a:spcBef>
              <a:defRPr sz="3600"/>
            </a:pPr>
          </a:p>
          <a:p>
            <a:pPr>
              <a:lnSpc>
                <a:spcPts val="4300"/>
              </a:lnSpc>
              <a:spcBef>
                <a:spcPts val="600"/>
              </a:spcBef>
              <a:defRPr sz="3600"/>
            </a:pPr>
            <a:r>
              <a:t>consumer.split(y, yo, yi, 16).parallel(yo).vectorize(x, 4).unroll(x, 2)</a:t>
            </a:r>
          </a:p>
          <a:p>
            <a:pPr>
              <a:lnSpc>
                <a:spcPts val="4300"/>
              </a:lnSpc>
              <a:spcBef>
                <a:spcPts val="600"/>
              </a:spcBef>
              <a:defRPr sz="3600"/>
            </a:pPr>
            <a:r>
              <a:t>producer.store_at(consumer, yo).compute_at(consumer, yi).vectorize(x,</a:t>
            </a:r>
          </a:p>
          <a:p>
            <a:pPr>
              <a:lnSpc>
                <a:spcPts val="4300"/>
              </a:lnSpc>
              <a:spcBef>
                <a:spcPts val="600"/>
              </a:spcBef>
              <a:defRPr sz="3600"/>
            </a:pPr>
            <a:r>
              <a:t>4).unroll(x, 2)</a:t>
            </a:r>
          </a:p>
          <a:p>
            <a:pPr>
              <a:lnSpc>
                <a:spcPts val="4300"/>
              </a:lnSpc>
              <a:spcBef>
                <a:spcPts val="600"/>
              </a:spcBef>
              <a:defRPr sz="3600"/>
            </a:pPr>
          </a:p>
          <a:p>
            <a:pPr>
              <a:lnSpc>
                <a:spcPts val="4300"/>
              </a:lnSpc>
              <a:spcBef>
                <a:spcPts val="600"/>
              </a:spcBef>
              <a:defRPr sz="3600"/>
            </a:pPr>
            <a:r>
              <a:t>I guess you could argue that this is just using tiles that are the</a:t>
            </a:r>
          </a:p>
          <a:p>
            <a:pPr>
              <a:lnSpc>
                <a:spcPts val="4300"/>
              </a:lnSpc>
              <a:spcBef>
                <a:spcPts val="600"/>
              </a:spcBef>
              <a:defRPr sz="3600"/>
            </a:pPr>
            <a:r>
              <a:t>full width of the image, and it's better to use tiles of a fixed known</a:t>
            </a:r>
          </a:p>
          <a:p>
            <a:pPr>
              <a:lnSpc>
                <a:spcPts val="4300"/>
              </a:lnSpc>
              <a:spcBef>
                <a:spcPts val="600"/>
              </a:spcBef>
              <a:defRPr sz="3600"/>
            </a:pPr>
            <a:r>
              <a:t>size to have a more predictable cache behavior. In practice that never</a:t>
            </a:r>
          </a:p>
          <a:p>
            <a:pPr>
              <a:lnSpc>
                <a:spcPts val="4300"/>
              </a:lnSpc>
              <a:spcBef>
                <a:spcPts val="600"/>
              </a:spcBef>
              <a:defRPr sz="3600"/>
            </a:pPr>
            <a:r>
              <a:t>seems to matter, and instead you want to stay in the tight unrolled</a:t>
            </a:r>
          </a:p>
          <a:p>
            <a:pPr>
              <a:lnSpc>
                <a:spcPts val="4300"/>
              </a:lnSpc>
              <a:spcBef>
                <a:spcPts val="600"/>
              </a:spcBef>
              <a:defRPr sz="3600"/>
            </a:pPr>
            <a:r>
              <a:t>vectorized inner loop for a long time, which means very wide tiles.</a:t>
            </a:r>
          </a:p>
          <a:p>
            <a:pPr>
              <a:lnSpc>
                <a:spcPts val="4300"/>
              </a:lnSpc>
              <a:spcBef>
                <a:spcPts val="600"/>
              </a:spcBef>
              <a:defRPr sz="3600"/>
            </a:pPr>
            <a:r>
              <a:t>The important bit for locality is the sliding window optimization of</a:t>
            </a:r>
          </a:p>
          <a:p>
            <a:pPr>
              <a:lnSpc>
                <a:spcPts val="4300"/>
              </a:lnSpc>
              <a:spcBef>
                <a:spcPts val="600"/>
              </a:spcBef>
              <a:defRPr sz="3600"/>
            </a:pPr>
            <a:r>
              <a:t>the producer within each tile. As long as a couple of scanlines fit in</a:t>
            </a:r>
          </a:p>
          <a:p>
            <a:pPr>
              <a:lnSpc>
                <a:spcPts val="4300"/>
              </a:lnSpc>
              <a:spcBef>
                <a:spcPts val="600"/>
              </a:spcBef>
              <a:defRPr sz="3600"/>
            </a:pPr>
            <a:r>
              <a:t>L1 you're good</a:t>
            </a:r>
          </a:p>
          <a:p>
            <a:pPr>
              <a:lnSpc>
                <a:spcPts val="4300"/>
              </a:lnSpc>
              <a:spcBef>
                <a:spcPts val="600"/>
              </a:spcBef>
              <a:defRPr sz="3600"/>
            </a:pPr>
          </a:p>
          <a:p>
            <a:pPr>
              <a:lnSpc>
                <a:spcPts val="4300"/>
              </a:lnSpc>
              <a:spcBef>
                <a:spcPts val="600"/>
              </a:spcBef>
              <a:defRPr sz="3600"/>
            </a:pPr>
            <a:r>
              <a:t>The unroll is unimportant but sometimes helps a bit.</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3" name="Double-click to edit"/>
          <p:cNvSpPr txBox="1"/>
          <p:nvPr>
            <p:ph type="title"/>
          </p:nvPr>
        </p:nvSpPr>
        <p:spPr>
          <a:prstGeom prst="rect">
            <a:avLst/>
          </a:prstGeom>
        </p:spPr>
        <p:txBody>
          <a:bodyPr/>
          <a:lstStyle/>
          <a:p>
            <a:pPr/>
          </a:p>
        </p:txBody>
      </p:sp>
      <p:sp>
        <p:nvSpPr>
          <p:cNvPr id="124" name="more about compute_at…"/>
          <p:cNvSpPr txBox="1"/>
          <p:nvPr>
            <p:ph type="body" idx="1"/>
          </p:nvPr>
        </p:nvSpPr>
        <p:spPr>
          <a:prstGeom prst="rect">
            <a:avLst/>
          </a:prstGeom>
        </p:spPr>
        <p:txBody>
          <a:bodyPr/>
          <a:lstStyle/>
          <a:p>
            <a:pPr/>
            <a:r>
              <a:t>more about compute_at</a:t>
            </a:r>
          </a:p>
          <a:p>
            <a:pPr/>
            <a:r>
              <a:t>tiling needs interleaving</a:t>
            </a:r>
          </a:p>
          <a:p>
            <a:pPr/>
            <a:r>
              <a:t>you can’t tile if you’re inline</a:t>
            </a:r>
          </a:p>
          <a:p>
            <a:pPr/>
            <a:r>
              <a:t>producers of non-local consumers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6" name="Lytro"/>
          <p:cNvSpPr txBox="1"/>
          <p:nvPr>
            <p:ph type="title"/>
          </p:nvPr>
        </p:nvSpPr>
        <p:spPr>
          <a:prstGeom prst="rect">
            <a:avLst/>
          </a:prstGeom>
        </p:spPr>
        <p:txBody>
          <a:bodyPr/>
          <a:lstStyle/>
          <a:p>
            <a:pPr/>
            <a:r>
              <a:t>Lytro</a:t>
            </a:r>
          </a:p>
        </p:txBody>
      </p:sp>
      <p:sp>
        <p:nvSpPr>
          <p:cNvPr id="127" name="The best scenes have large depth variation, and an interesting close foreground…"/>
          <p:cNvSpPr txBox="1"/>
          <p:nvPr>
            <p:ph type="body" idx="1"/>
          </p:nvPr>
        </p:nvSpPr>
        <p:spPr>
          <a:prstGeom prst="rect">
            <a:avLst/>
          </a:prstGeom>
        </p:spPr>
        <p:txBody>
          <a:bodyPr/>
          <a:lstStyle/>
          <a:p>
            <a:pPr>
              <a:spcBef>
                <a:spcPts val="2900"/>
              </a:spcBef>
            </a:pPr>
            <a:r>
              <a:t>The best scenes have large depth variation, and an interesting close foreground</a:t>
            </a:r>
          </a:p>
          <a:p>
            <a:pPr>
              <a:spcBef>
                <a:spcPts val="2900"/>
              </a:spcBef>
            </a:pPr>
            <a:r>
              <a:t>You might need to use the “creative mode”</a:t>
            </a:r>
          </a:p>
          <a:p>
            <a:pPr>
              <a:spcBef>
                <a:spcPts val="2900"/>
              </a:spcBef>
            </a:pPr>
            <a:r>
              <a:t>See </a:t>
            </a:r>
            <a:r>
              <a:rPr u="sng">
                <a:hlinkClick r:id="rId2" invalidUrl="" action="" tgtFrame="" tooltip="" history="1" highlightClick="0" endSnd="0"/>
              </a:rPr>
              <a:t>https://pictures.lytro.com</a:t>
            </a:r>
            <a:r>
              <a:t>/ for inspiration</a:t>
            </a:r>
          </a:p>
        </p:txBody>
      </p:sp>
      <p:grpSp>
        <p:nvGrpSpPr>
          <p:cNvPr id="130" name="Group"/>
          <p:cNvGrpSpPr/>
          <p:nvPr/>
        </p:nvGrpSpPr>
        <p:grpSpPr>
          <a:xfrm>
            <a:off x="1447800" y="6775432"/>
            <a:ext cx="21526500" cy="6470671"/>
            <a:chOff x="0" y="0"/>
            <a:chExt cx="21526500" cy="6470669"/>
          </a:xfrm>
        </p:grpSpPr>
        <p:pic>
          <p:nvPicPr>
            <p:cNvPr id="128" name="droppedImage.png" descr="droppedImage.png"/>
            <p:cNvPicPr>
              <a:picLocks noChangeAspect="1"/>
            </p:cNvPicPr>
            <p:nvPr/>
          </p:nvPicPr>
          <p:blipFill>
            <a:blip r:embed="rId3">
              <a:extLst/>
            </a:blip>
            <a:stretch>
              <a:fillRect/>
            </a:stretch>
          </p:blipFill>
          <p:spPr>
            <a:xfrm>
              <a:off x="0" y="0"/>
              <a:ext cx="10705838" cy="6396327"/>
            </a:xfrm>
            <a:prstGeom prst="rect">
              <a:avLst/>
            </a:prstGeom>
            <a:ln w="12700" cap="flat">
              <a:noFill/>
              <a:miter lim="400000"/>
            </a:ln>
            <a:effectLst/>
          </p:spPr>
        </p:pic>
        <p:pic>
          <p:nvPicPr>
            <p:cNvPr id="129" name="droppedImage.png" descr="droppedImage.png"/>
            <p:cNvPicPr>
              <a:picLocks noChangeAspect="1"/>
            </p:cNvPicPr>
            <p:nvPr/>
          </p:nvPicPr>
          <p:blipFill>
            <a:blip r:embed="rId4">
              <a:extLst/>
            </a:blip>
            <a:stretch>
              <a:fillRect/>
            </a:stretch>
          </p:blipFill>
          <p:spPr>
            <a:xfrm>
              <a:off x="10765304" y="76907"/>
              <a:ext cx="10761196" cy="6393763"/>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2" name="Speed"/>
          <p:cNvSpPr txBox="1"/>
          <p:nvPr>
            <p:ph type="title"/>
          </p:nvPr>
        </p:nvSpPr>
        <p:spPr>
          <a:prstGeom prst="rect">
            <a:avLst/>
          </a:prstGeom>
        </p:spPr>
        <p:txBody>
          <a:bodyPr/>
          <a:lstStyle/>
          <a:p>
            <a:pPr/>
            <a:r>
              <a:t>Speed</a:t>
            </a:r>
          </a:p>
        </p:txBody>
      </p:sp>
      <p:sp>
        <p:nvSpPr>
          <p:cNvPr id="133" name="Our code is slow…"/>
          <p:cNvSpPr txBox="1"/>
          <p:nvPr>
            <p:ph type="body" idx="1"/>
          </p:nvPr>
        </p:nvSpPr>
        <p:spPr>
          <a:prstGeom prst="rect">
            <a:avLst/>
          </a:prstGeom>
        </p:spPr>
        <p:txBody>
          <a:bodyPr/>
          <a:lstStyle/>
          <a:p>
            <a:pPr/>
            <a:r>
              <a:t>Our code is slow</a:t>
            </a:r>
          </a:p>
          <a:p>
            <a:pPr lvl="1"/>
            <a:r>
              <a:t>Often minutes of computation for small images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5" name="Simple box blur"/>
          <p:cNvSpPr txBox="1"/>
          <p:nvPr>
            <p:ph type="title"/>
          </p:nvPr>
        </p:nvSpPr>
        <p:spPr>
          <a:prstGeom prst="rect">
            <a:avLst/>
          </a:prstGeom>
        </p:spPr>
        <p:txBody>
          <a:bodyPr/>
          <a:lstStyle/>
          <a:p>
            <a:pPr/>
            <a:r>
              <a:t>Simple box blur</a:t>
            </a:r>
          </a:p>
        </p:txBody>
      </p:sp>
      <p:sp>
        <p:nvSpPr>
          <p:cNvPr id="136" name="def box_x(im):…"/>
          <p:cNvSpPr txBox="1"/>
          <p:nvPr>
            <p:ph type="body" idx="1"/>
          </p:nvPr>
        </p:nvSpPr>
        <p:spPr>
          <a:prstGeom prst="rect">
            <a:avLst/>
          </a:prstGeom>
        </p:spPr>
        <p:txBody>
          <a:bodyPr/>
          <a:lstStyle/>
          <a:p>
            <a:pPr>
              <a:lnSpc>
                <a:spcPts val="5200"/>
              </a:lnSpc>
              <a:spcBef>
                <a:spcPts val="600"/>
              </a:spcBef>
              <a:defRPr sz="4400">
                <a:latin typeface="Courier New"/>
                <a:ea typeface="Courier New"/>
                <a:cs typeface="Courier New"/>
                <a:sym typeface="Courier New"/>
              </a:defRPr>
            </a:pPr>
            <a:r>
              <a:t>def box_x(im):</a:t>
            </a:r>
          </a:p>
          <a:p>
            <a:pPr>
              <a:lnSpc>
                <a:spcPts val="5200"/>
              </a:lnSpc>
              <a:spcBef>
                <a:spcPts val="600"/>
              </a:spcBef>
              <a:defRPr sz="4400">
                <a:latin typeface="Courier New"/>
                <a:ea typeface="Courier New"/>
                <a:cs typeface="Courier New"/>
                <a:sym typeface="Courier New"/>
              </a:defRPr>
            </a:pPr>
            <a:r>
              <a:t>    w,h=im.shape[1],im.shape[0]</a:t>
            </a:r>
          </a:p>
          <a:p>
            <a:pPr>
              <a:lnSpc>
                <a:spcPts val="5200"/>
              </a:lnSpc>
              <a:spcBef>
                <a:spcPts val="600"/>
              </a:spcBef>
              <a:defRPr sz="4400">
                <a:latin typeface="Courier New"/>
                <a:ea typeface="Courier New"/>
                <a:cs typeface="Courier New"/>
                <a:sym typeface="Courier New"/>
              </a:defRPr>
            </a:pPr>
            <a:r>
              <a:t>    out = numpy.empty([h, w])</a:t>
            </a:r>
          </a:p>
          <a:p>
            <a:pPr>
              <a:lnSpc>
                <a:spcPts val="5200"/>
              </a:lnSpc>
              <a:spcBef>
                <a:spcPts val="600"/>
              </a:spcBef>
              <a:defRPr sz="4400">
                <a:latin typeface="Courier New"/>
                <a:ea typeface="Courier New"/>
                <a:cs typeface="Courier New"/>
                <a:sym typeface="Courier New"/>
              </a:defRPr>
            </a:pPr>
            <a:r>
              <a:t>    for y in xrange(1,h-1):</a:t>
            </a:r>
          </a:p>
          <a:p>
            <a:pPr>
              <a:lnSpc>
                <a:spcPts val="5200"/>
              </a:lnSpc>
              <a:spcBef>
                <a:spcPts val="600"/>
              </a:spcBef>
              <a:defRPr sz="4400">
                <a:latin typeface="Courier New"/>
                <a:ea typeface="Courier New"/>
                <a:cs typeface="Courier New"/>
                <a:sym typeface="Courier New"/>
              </a:defRPr>
            </a:pPr>
            <a:r>
              <a:t>        for x in xrange(1,w-1):</a:t>
            </a:r>
          </a:p>
          <a:p>
            <a:pPr>
              <a:lnSpc>
                <a:spcPts val="5200"/>
              </a:lnSpc>
              <a:spcBef>
                <a:spcPts val="600"/>
              </a:spcBef>
              <a:defRPr sz="4400">
                <a:latin typeface="Courier New"/>
                <a:ea typeface="Courier New"/>
                <a:cs typeface="Courier New"/>
                <a:sym typeface="Courier New"/>
              </a:defRPr>
            </a:pPr>
            <a:r>
              <a:t>            out[y,x]=(im[y,x-1]+im[y,x]+im[y,x+1])/3.0</a:t>
            </a:r>
          </a:p>
          <a:p>
            <a:pPr>
              <a:lnSpc>
                <a:spcPts val="5200"/>
              </a:lnSpc>
              <a:spcBef>
                <a:spcPts val="600"/>
              </a:spcBef>
              <a:defRPr sz="4400">
                <a:latin typeface="Courier New"/>
                <a:ea typeface="Courier New"/>
                <a:cs typeface="Courier New"/>
                <a:sym typeface="Courier New"/>
              </a:defRPr>
            </a:pPr>
            <a:r>
              <a:t>    return out</a:t>
            </a:r>
          </a:p>
          <a:p>
            <a:pPr>
              <a:lnSpc>
                <a:spcPts val="5200"/>
              </a:lnSpc>
              <a:spcBef>
                <a:spcPts val="600"/>
              </a:spcBef>
              <a:defRPr sz="4400">
                <a:latin typeface="Courier New"/>
                <a:ea typeface="Courier New"/>
                <a:cs typeface="Courier New"/>
                <a:sym typeface="Courier New"/>
              </a:defRPr>
            </a:pPr>
            <a:r>
              <a:t>def box_y(im):</a:t>
            </a:r>
          </a:p>
          <a:p>
            <a:pPr>
              <a:lnSpc>
                <a:spcPts val="5200"/>
              </a:lnSpc>
              <a:spcBef>
                <a:spcPts val="600"/>
              </a:spcBef>
              <a:defRPr sz="4400">
                <a:latin typeface="Courier New"/>
                <a:ea typeface="Courier New"/>
                <a:cs typeface="Courier New"/>
                <a:sym typeface="Courier New"/>
              </a:defRPr>
            </a:pPr>
            <a:r>
              <a:t>    w,h=im.shape[1],im.shape[0]</a:t>
            </a:r>
          </a:p>
          <a:p>
            <a:pPr>
              <a:lnSpc>
                <a:spcPts val="5200"/>
              </a:lnSpc>
              <a:spcBef>
                <a:spcPts val="600"/>
              </a:spcBef>
              <a:defRPr sz="4400">
                <a:latin typeface="Courier New"/>
                <a:ea typeface="Courier New"/>
                <a:cs typeface="Courier New"/>
                <a:sym typeface="Courier New"/>
              </a:defRPr>
            </a:pPr>
            <a:r>
              <a:t>    out = numpy.empty([h, w])</a:t>
            </a:r>
          </a:p>
          <a:p>
            <a:pPr>
              <a:lnSpc>
                <a:spcPts val="5200"/>
              </a:lnSpc>
              <a:spcBef>
                <a:spcPts val="600"/>
              </a:spcBef>
              <a:defRPr sz="4400">
                <a:latin typeface="Courier New"/>
                <a:ea typeface="Courier New"/>
                <a:cs typeface="Courier New"/>
                <a:sym typeface="Courier New"/>
              </a:defRPr>
            </a:pPr>
            <a:r>
              <a:t>    for y in xrange(1,h-1):</a:t>
            </a:r>
          </a:p>
          <a:p>
            <a:pPr>
              <a:lnSpc>
                <a:spcPts val="5200"/>
              </a:lnSpc>
              <a:spcBef>
                <a:spcPts val="600"/>
              </a:spcBef>
              <a:defRPr sz="4400">
                <a:latin typeface="Courier New"/>
                <a:ea typeface="Courier New"/>
                <a:cs typeface="Courier New"/>
                <a:sym typeface="Courier New"/>
              </a:defRPr>
            </a:pPr>
            <a:r>
              <a:t>        for x in xrange(1,w-1):</a:t>
            </a:r>
          </a:p>
          <a:p>
            <a:pPr>
              <a:lnSpc>
                <a:spcPts val="5200"/>
              </a:lnSpc>
              <a:spcBef>
                <a:spcPts val="600"/>
              </a:spcBef>
              <a:defRPr sz="4400">
                <a:latin typeface="Courier New"/>
                <a:ea typeface="Courier New"/>
                <a:cs typeface="Courier New"/>
                <a:sym typeface="Courier New"/>
              </a:defRPr>
            </a:pPr>
            <a:r>
              <a:t>            out[y,x]=(im[y-1,x]+im[y,x]+im[y+1,x])/3.0</a:t>
            </a:r>
          </a:p>
          <a:p>
            <a:pPr>
              <a:lnSpc>
                <a:spcPts val="5200"/>
              </a:lnSpc>
              <a:spcBef>
                <a:spcPts val="600"/>
              </a:spcBef>
              <a:defRPr sz="4400">
                <a:latin typeface="Courier New"/>
                <a:ea typeface="Courier New"/>
                <a:cs typeface="Courier New"/>
                <a:sym typeface="Courier New"/>
              </a:defRPr>
            </a:pPr>
            <a:r>
              <a:t>    return out</a:t>
            </a:r>
          </a:p>
          <a:p>
            <a:pPr>
              <a:lnSpc>
                <a:spcPts val="5200"/>
              </a:lnSpc>
              <a:spcBef>
                <a:spcPts val="600"/>
              </a:spcBef>
              <a:defRPr sz="4400">
                <a:latin typeface="Courier New"/>
                <a:ea typeface="Courier New"/>
                <a:cs typeface="Courier New"/>
                <a:sym typeface="Courier New"/>
              </a:defRPr>
            </a:pPr>
            <a:r>
              <a:t>def blur(im):</a:t>
            </a:r>
          </a:p>
          <a:p>
            <a:pPr>
              <a:lnSpc>
                <a:spcPts val="5200"/>
              </a:lnSpc>
              <a:spcBef>
                <a:spcPts val="600"/>
              </a:spcBef>
              <a:defRPr sz="4400">
                <a:latin typeface="Courier New"/>
                <a:ea typeface="Courier New"/>
                <a:cs typeface="Courier New"/>
                <a:sym typeface="Courier New"/>
              </a:defRPr>
            </a:pPr>
            <a:r>
              <a:t>    return box_y(box_x(im))</a:t>
            </a:r>
          </a:p>
        </p:txBody>
      </p:sp>
      <p:sp>
        <p:nvSpPr>
          <p:cNvPr id="137" name="6.4 seconds  per megapixel"/>
          <p:cNvSpPr txBox="1"/>
          <p:nvPr/>
        </p:nvSpPr>
        <p:spPr>
          <a:xfrm>
            <a:off x="17768010" y="2159000"/>
            <a:ext cx="6388761" cy="2438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6.4 seconds </a:t>
            </a:r>
            <a:br/>
            <a:r>
              <a:t>per megapixel</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9" name="Speed"/>
          <p:cNvSpPr txBox="1"/>
          <p:nvPr>
            <p:ph type="title"/>
          </p:nvPr>
        </p:nvSpPr>
        <p:spPr>
          <a:prstGeom prst="rect">
            <a:avLst/>
          </a:prstGeom>
        </p:spPr>
        <p:txBody>
          <a:bodyPr/>
          <a:lstStyle/>
          <a:p>
            <a:pPr/>
            <a:r>
              <a:t>Speed</a:t>
            </a:r>
          </a:p>
        </p:txBody>
      </p:sp>
      <p:sp>
        <p:nvSpPr>
          <p:cNvPr id="140" name="Our code is slow…"/>
          <p:cNvSpPr txBox="1"/>
          <p:nvPr>
            <p:ph type="body" idx="1"/>
          </p:nvPr>
        </p:nvSpPr>
        <p:spPr>
          <a:prstGeom prst="rect">
            <a:avLst/>
          </a:prstGeom>
        </p:spPr>
        <p:txBody>
          <a:bodyPr/>
          <a:lstStyle/>
          <a:p>
            <a:pPr/>
            <a:r>
              <a:t>Our code is slow</a:t>
            </a:r>
          </a:p>
          <a:p>
            <a:pPr lvl="1"/>
            <a:r>
              <a:t>Often minutes of computation for small images</a:t>
            </a:r>
          </a:p>
          <a:p>
            <a:pPr/>
            <a:r>
              <a:t>Professional code is very fast</a:t>
            </a:r>
          </a:p>
          <a:p>
            <a:pPr lvl="1"/>
            <a:r>
              <a:t>e.g. Lightroom processes megapixels images in real time</a:t>
            </a:r>
          </a:p>
          <a:p>
            <a:pPr lvl="1"/>
            <a:br/>
          </a:p>
          <a:p>
            <a:pPr lvl="1"/>
            <a:r>
              <a:t>Why?</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2" name="4D lightfields: orders of magnitude from “good enough”"/>
          <p:cNvSpPr txBox="1"/>
          <p:nvPr>
            <p:ph type="title"/>
          </p:nvPr>
        </p:nvSpPr>
        <p:spPr>
          <a:xfrm>
            <a:off x="279400" y="177800"/>
            <a:ext cx="24091900" cy="1752600"/>
          </a:xfrm>
          <a:prstGeom prst="rect">
            <a:avLst/>
          </a:prstGeom>
        </p:spPr>
        <p:txBody>
          <a:bodyPr/>
          <a:lstStyle/>
          <a:p>
            <a:pPr/>
            <a:r>
              <a:t>4D lightfields: </a:t>
            </a:r>
            <a:r>
              <a:rPr b="0"/>
              <a:t>orders of magnitude from “good enough”</a:t>
            </a:r>
          </a:p>
        </p:txBody>
      </p:sp>
      <p:pic>
        <p:nvPicPr>
          <p:cNvPr id="143" name="Lytro Group.JPG" descr="Lytro Group.JPG"/>
          <p:cNvPicPr>
            <a:picLocks noChangeAspect="1"/>
          </p:cNvPicPr>
          <p:nvPr/>
        </p:nvPicPr>
        <p:blipFill>
          <a:blip r:embed="rId3">
            <a:extLst/>
          </a:blip>
          <a:srcRect l="65001" t="21261" r="4376" b="31978"/>
          <a:stretch>
            <a:fillRect/>
          </a:stretch>
        </p:blipFill>
        <p:spPr>
          <a:xfrm>
            <a:off x="430146" y="5536840"/>
            <a:ext cx="6840830" cy="7828863"/>
          </a:xfrm>
          <a:custGeom>
            <a:avLst/>
            <a:gdLst/>
            <a:ahLst/>
            <a:cxnLst>
              <a:cxn ang="0">
                <a:pos x="wd2" y="hd2"/>
              </a:cxn>
              <a:cxn ang="5400000">
                <a:pos x="wd2" y="hd2"/>
              </a:cxn>
              <a:cxn ang="10800000">
                <a:pos x="wd2" y="hd2"/>
              </a:cxn>
              <a:cxn ang="16200000">
                <a:pos x="wd2" y="hd2"/>
              </a:cxn>
            </a:cxnLst>
            <a:rect l="0" t="0" r="r" b="b"/>
            <a:pathLst>
              <a:path w="21578" h="21579" fill="norm" stroke="1" extrusionOk="0">
                <a:moveTo>
                  <a:pt x="10132" y="1"/>
                </a:moveTo>
                <a:cubicBezTo>
                  <a:pt x="10001" y="-2"/>
                  <a:pt x="9871" y="9"/>
                  <a:pt x="9851" y="37"/>
                </a:cubicBezTo>
                <a:cubicBezTo>
                  <a:pt x="9833" y="62"/>
                  <a:pt x="9816" y="62"/>
                  <a:pt x="9787" y="37"/>
                </a:cubicBezTo>
                <a:cubicBezTo>
                  <a:pt x="9729" y="-14"/>
                  <a:pt x="9356" y="-5"/>
                  <a:pt x="9234" y="50"/>
                </a:cubicBezTo>
                <a:cubicBezTo>
                  <a:pt x="9176" y="77"/>
                  <a:pt x="9100" y="98"/>
                  <a:pt x="9064" y="98"/>
                </a:cubicBezTo>
                <a:cubicBezTo>
                  <a:pt x="9027" y="98"/>
                  <a:pt x="8574" y="451"/>
                  <a:pt x="8048" y="893"/>
                </a:cubicBezTo>
                <a:cubicBezTo>
                  <a:pt x="7527" y="1330"/>
                  <a:pt x="6783" y="1952"/>
                  <a:pt x="6395" y="2275"/>
                </a:cubicBezTo>
                <a:cubicBezTo>
                  <a:pt x="6006" y="2598"/>
                  <a:pt x="5695" y="2873"/>
                  <a:pt x="5704" y="2886"/>
                </a:cubicBezTo>
                <a:cubicBezTo>
                  <a:pt x="5719" y="2907"/>
                  <a:pt x="4663" y="3816"/>
                  <a:pt x="3597" y="4701"/>
                </a:cubicBezTo>
                <a:cubicBezTo>
                  <a:pt x="1821" y="6173"/>
                  <a:pt x="262" y="7499"/>
                  <a:pt x="192" y="7598"/>
                </a:cubicBezTo>
                <a:cubicBezTo>
                  <a:pt x="147" y="7662"/>
                  <a:pt x="84" y="7822"/>
                  <a:pt x="50" y="7954"/>
                </a:cubicBezTo>
                <a:cubicBezTo>
                  <a:pt x="-6" y="8174"/>
                  <a:pt x="-10" y="8639"/>
                  <a:pt x="14" y="13769"/>
                </a:cubicBezTo>
                <a:cubicBezTo>
                  <a:pt x="28" y="16836"/>
                  <a:pt x="56" y="19425"/>
                  <a:pt x="74" y="19523"/>
                </a:cubicBezTo>
                <a:cubicBezTo>
                  <a:pt x="146" y="19907"/>
                  <a:pt x="268" y="20106"/>
                  <a:pt x="545" y="20283"/>
                </a:cubicBezTo>
                <a:cubicBezTo>
                  <a:pt x="646" y="20348"/>
                  <a:pt x="817" y="20428"/>
                  <a:pt x="924" y="20461"/>
                </a:cubicBezTo>
                <a:cubicBezTo>
                  <a:pt x="980" y="20477"/>
                  <a:pt x="1028" y="20496"/>
                  <a:pt x="1062" y="20514"/>
                </a:cubicBezTo>
                <a:cubicBezTo>
                  <a:pt x="1099" y="20507"/>
                  <a:pt x="1195" y="20512"/>
                  <a:pt x="1293" y="20527"/>
                </a:cubicBezTo>
                <a:cubicBezTo>
                  <a:pt x="1519" y="20563"/>
                  <a:pt x="3640" y="20747"/>
                  <a:pt x="6440" y="20974"/>
                </a:cubicBezTo>
                <a:cubicBezTo>
                  <a:pt x="8521" y="21142"/>
                  <a:pt x="8779" y="21163"/>
                  <a:pt x="9964" y="21263"/>
                </a:cubicBezTo>
                <a:cubicBezTo>
                  <a:pt x="10368" y="21298"/>
                  <a:pt x="10821" y="21334"/>
                  <a:pt x="10973" y="21344"/>
                </a:cubicBezTo>
                <a:cubicBezTo>
                  <a:pt x="11124" y="21355"/>
                  <a:pt x="11305" y="21369"/>
                  <a:pt x="11376" y="21377"/>
                </a:cubicBezTo>
                <a:cubicBezTo>
                  <a:pt x="11684" y="21414"/>
                  <a:pt x="13565" y="21554"/>
                  <a:pt x="13982" y="21572"/>
                </a:cubicBezTo>
                <a:cubicBezTo>
                  <a:pt x="14314" y="21586"/>
                  <a:pt x="14471" y="21580"/>
                  <a:pt x="14551" y="21551"/>
                </a:cubicBezTo>
                <a:cubicBezTo>
                  <a:pt x="14611" y="21529"/>
                  <a:pt x="14678" y="21508"/>
                  <a:pt x="14698" y="21506"/>
                </a:cubicBezTo>
                <a:cubicBezTo>
                  <a:pt x="14955" y="21481"/>
                  <a:pt x="15179" y="21273"/>
                  <a:pt x="15317" y="20932"/>
                </a:cubicBezTo>
                <a:cubicBezTo>
                  <a:pt x="15330" y="20899"/>
                  <a:pt x="15362" y="20880"/>
                  <a:pt x="15388" y="20888"/>
                </a:cubicBezTo>
                <a:cubicBezTo>
                  <a:pt x="15417" y="20898"/>
                  <a:pt x="15475" y="20839"/>
                  <a:pt x="15537" y="20735"/>
                </a:cubicBezTo>
                <a:cubicBezTo>
                  <a:pt x="15552" y="20710"/>
                  <a:pt x="15577" y="20685"/>
                  <a:pt x="15597" y="20656"/>
                </a:cubicBezTo>
                <a:cubicBezTo>
                  <a:pt x="15591" y="20655"/>
                  <a:pt x="15580" y="20657"/>
                  <a:pt x="15577" y="20653"/>
                </a:cubicBezTo>
                <a:cubicBezTo>
                  <a:pt x="15566" y="20637"/>
                  <a:pt x="15658" y="20461"/>
                  <a:pt x="15782" y="20263"/>
                </a:cubicBezTo>
                <a:cubicBezTo>
                  <a:pt x="16367" y="19328"/>
                  <a:pt x="16456" y="19194"/>
                  <a:pt x="16503" y="19160"/>
                </a:cubicBezTo>
                <a:cubicBezTo>
                  <a:pt x="16531" y="19140"/>
                  <a:pt x="16561" y="19093"/>
                  <a:pt x="16569" y="19057"/>
                </a:cubicBezTo>
                <a:cubicBezTo>
                  <a:pt x="16589" y="18965"/>
                  <a:pt x="16657" y="18859"/>
                  <a:pt x="16696" y="18859"/>
                </a:cubicBezTo>
                <a:cubicBezTo>
                  <a:pt x="16732" y="18859"/>
                  <a:pt x="16789" y="18742"/>
                  <a:pt x="16804" y="18635"/>
                </a:cubicBezTo>
                <a:cubicBezTo>
                  <a:pt x="16806" y="18617"/>
                  <a:pt x="16842" y="18573"/>
                  <a:pt x="16884" y="18536"/>
                </a:cubicBezTo>
                <a:cubicBezTo>
                  <a:pt x="16926" y="18500"/>
                  <a:pt x="16967" y="18438"/>
                  <a:pt x="16975" y="18400"/>
                </a:cubicBezTo>
                <a:cubicBezTo>
                  <a:pt x="16984" y="18361"/>
                  <a:pt x="17012" y="18315"/>
                  <a:pt x="17039" y="18298"/>
                </a:cubicBezTo>
                <a:cubicBezTo>
                  <a:pt x="17100" y="18258"/>
                  <a:pt x="17175" y="18140"/>
                  <a:pt x="17195" y="18051"/>
                </a:cubicBezTo>
                <a:cubicBezTo>
                  <a:pt x="17203" y="18014"/>
                  <a:pt x="17244" y="17956"/>
                  <a:pt x="17285" y="17923"/>
                </a:cubicBezTo>
                <a:cubicBezTo>
                  <a:pt x="17326" y="17889"/>
                  <a:pt x="17359" y="17852"/>
                  <a:pt x="17361" y="17840"/>
                </a:cubicBezTo>
                <a:cubicBezTo>
                  <a:pt x="17373" y="17741"/>
                  <a:pt x="17400" y="17688"/>
                  <a:pt x="17466" y="17635"/>
                </a:cubicBezTo>
                <a:cubicBezTo>
                  <a:pt x="17508" y="17601"/>
                  <a:pt x="17544" y="17560"/>
                  <a:pt x="17546" y="17543"/>
                </a:cubicBezTo>
                <a:cubicBezTo>
                  <a:pt x="17549" y="17526"/>
                  <a:pt x="17554" y="17497"/>
                  <a:pt x="17556" y="17479"/>
                </a:cubicBezTo>
                <a:cubicBezTo>
                  <a:pt x="17559" y="17460"/>
                  <a:pt x="17579" y="17435"/>
                  <a:pt x="17601" y="17423"/>
                </a:cubicBezTo>
                <a:cubicBezTo>
                  <a:pt x="17656" y="17392"/>
                  <a:pt x="17771" y="17192"/>
                  <a:pt x="17735" y="17191"/>
                </a:cubicBezTo>
                <a:cubicBezTo>
                  <a:pt x="17720" y="17190"/>
                  <a:pt x="17733" y="17172"/>
                  <a:pt x="17765" y="17150"/>
                </a:cubicBezTo>
                <a:cubicBezTo>
                  <a:pt x="17835" y="17104"/>
                  <a:pt x="17996" y="16839"/>
                  <a:pt x="17956" y="16837"/>
                </a:cubicBezTo>
                <a:cubicBezTo>
                  <a:pt x="17940" y="16837"/>
                  <a:pt x="17954" y="16818"/>
                  <a:pt x="17986" y="16797"/>
                </a:cubicBezTo>
                <a:cubicBezTo>
                  <a:pt x="18059" y="16748"/>
                  <a:pt x="18367" y="16261"/>
                  <a:pt x="18325" y="16260"/>
                </a:cubicBezTo>
                <a:cubicBezTo>
                  <a:pt x="18308" y="16259"/>
                  <a:pt x="18320" y="16242"/>
                  <a:pt x="18351" y="16221"/>
                </a:cubicBezTo>
                <a:cubicBezTo>
                  <a:pt x="18383" y="16199"/>
                  <a:pt x="18495" y="16048"/>
                  <a:pt x="18602" y="15885"/>
                </a:cubicBezTo>
                <a:cubicBezTo>
                  <a:pt x="18708" y="15722"/>
                  <a:pt x="18814" y="15588"/>
                  <a:pt x="18836" y="15588"/>
                </a:cubicBezTo>
                <a:cubicBezTo>
                  <a:pt x="18858" y="15588"/>
                  <a:pt x="18866" y="15579"/>
                  <a:pt x="18853" y="15567"/>
                </a:cubicBezTo>
                <a:cubicBezTo>
                  <a:pt x="18824" y="15542"/>
                  <a:pt x="18931" y="15358"/>
                  <a:pt x="18966" y="15374"/>
                </a:cubicBezTo>
                <a:cubicBezTo>
                  <a:pt x="18998" y="15389"/>
                  <a:pt x="19098" y="15294"/>
                  <a:pt x="19114" y="15234"/>
                </a:cubicBezTo>
                <a:cubicBezTo>
                  <a:pt x="19120" y="15210"/>
                  <a:pt x="19162" y="15158"/>
                  <a:pt x="19207" y="15118"/>
                </a:cubicBezTo>
                <a:cubicBezTo>
                  <a:pt x="19253" y="15078"/>
                  <a:pt x="19329" y="14979"/>
                  <a:pt x="19378" y="14897"/>
                </a:cubicBezTo>
                <a:cubicBezTo>
                  <a:pt x="19426" y="14815"/>
                  <a:pt x="19487" y="14739"/>
                  <a:pt x="19513" y="14731"/>
                </a:cubicBezTo>
                <a:cubicBezTo>
                  <a:pt x="19539" y="14722"/>
                  <a:pt x="19561" y="14704"/>
                  <a:pt x="19561" y="14689"/>
                </a:cubicBezTo>
                <a:cubicBezTo>
                  <a:pt x="19561" y="14649"/>
                  <a:pt x="19625" y="14526"/>
                  <a:pt x="19704" y="14418"/>
                </a:cubicBezTo>
                <a:cubicBezTo>
                  <a:pt x="19743" y="14365"/>
                  <a:pt x="19812" y="14259"/>
                  <a:pt x="19856" y="14183"/>
                </a:cubicBezTo>
                <a:cubicBezTo>
                  <a:pt x="19900" y="14107"/>
                  <a:pt x="19991" y="13973"/>
                  <a:pt x="20060" y="13886"/>
                </a:cubicBezTo>
                <a:cubicBezTo>
                  <a:pt x="20129" y="13799"/>
                  <a:pt x="20177" y="13727"/>
                  <a:pt x="20165" y="13727"/>
                </a:cubicBezTo>
                <a:cubicBezTo>
                  <a:pt x="20154" y="13727"/>
                  <a:pt x="20192" y="13667"/>
                  <a:pt x="20250" y="13592"/>
                </a:cubicBezTo>
                <a:cubicBezTo>
                  <a:pt x="20308" y="13517"/>
                  <a:pt x="20377" y="13404"/>
                  <a:pt x="20404" y="13342"/>
                </a:cubicBezTo>
                <a:cubicBezTo>
                  <a:pt x="20431" y="13281"/>
                  <a:pt x="20472" y="13209"/>
                  <a:pt x="20494" y="13183"/>
                </a:cubicBezTo>
                <a:cubicBezTo>
                  <a:pt x="20517" y="13156"/>
                  <a:pt x="20566" y="13084"/>
                  <a:pt x="20603" y="13022"/>
                </a:cubicBezTo>
                <a:cubicBezTo>
                  <a:pt x="20641" y="12960"/>
                  <a:pt x="20697" y="12892"/>
                  <a:pt x="20728" y="12870"/>
                </a:cubicBezTo>
                <a:cubicBezTo>
                  <a:pt x="20760" y="12848"/>
                  <a:pt x="20774" y="12821"/>
                  <a:pt x="20761" y="12810"/>
                </a:cubicBezTo>
                <a:cubicBezTo>
                  <a:pt x="20748" y="12798"/>
                  <a:pt x="20771" y="12748"/>
                  <a:pt x="20812" y="12697"/>
                </a:cubicBezTo>
                <a:cubicBezTo>
                  <a:pt x="20854" y="12647"/>
                  <a:pt x="20875" y="12605"/>
                  <a:pt x="20860" y="12605"/>
                </a:cubicBezTo>
                <a:cubicBezTo>
                  <a:pt x="20845" y="12605"/>
                  <a:pt x="20859" y="12580"/>
                  <a:pt x="20890" y="12549"/>
                </a:cubicBezTo>
                <a:cubicBezTo>
                  <a:pt x="20928" y="12512"/>
                  <a:pt x="20936" y="12472"/>
                  <a:pt x="20916" y="12429"/>
                </a:cubicBezTo>
                <a:cubicBezTo>
                  <a:pt x="20871" y="12331"/>
                  <a:pt x="20876" y="12317"/>
                  <a:pt x="20963" y="12289"/>
                </a:cubicBezTo>
                <a:cubicBezTo>
                  <a:pt x="20986" y="12281"/>
                  <a:pt x="21013" y="12281"/>
                  <a:pt x="21040" y="12285"/>
                </a:cubicBezTo>
                <a:cubicBezTo>
                  <a:pt x="21032" y="12280"/>
                  <a:pt x="21023" y="12271"/>
                  <a:pt x="21015" y="12267"/>
                </a:cubicBezTo>
                <a:cubicBezTo>
                  <a:pt x="20952" y="12237"/>
                  <a:pt x="20963" y="12208"/>
                  <a:pt x="21180" y="11867"/>
                </a:cubicBezTo>
                <a:cubicBezTo>
                  <a:pt x="21309" y="11664"/>
                  <a:pt x="21415" y="11484"/>
                  <a:pt x="21416" y="11466"/>
                </a:cubicBezTo>
                <a:cubicBezTo>
                  <a:pt x="21417" y="11449"/>
                  <a:pt x="21440" y="11391"/>
                  <a:pt x="21466" y="11338"/>
                </a:cubicBezTo>
                <a:cubicBezTo>
                  <a:pt x="21530" y="11208"/>
                  <a:pt x="21564" y="10374"/>
                  <a:pt x="21507" y="10314"/>
                </a:cubicBezTo>
                <a:cubicBezTo>
                  <a:pt x="21480" y="10286"/>
                  <a:pt x="21479" y="10263"/>
                  <a:pt x="21502" y="10250"/>
                </a:cubicBezTo>
                <a:cubicBezTo>
                  <a:pt x="21525" y="10238"/>
                  <a:pt x="21537" y="9738"/>
                  <a:pt x="21537" y="8885"/>
                </a:cubicBezTo>
                <a:cubicBezTo>
                  <a:pt x="21537" y="8145"/>
                  <a:pt x="21547" y="7526"/>
                  <a:pt x="21558" y="7510"/>
                </a:cubicBezTo>
                <a:cubicBezTo>
                  <a:pt x="21570" y="7493"/>
                  <a:pt x="21562" y="7469"/>
                  <a:pt x="21540" y="7457"/>
                </a:cubicBezTo>
                <a:cubicBezTo>
                  <a:pt x="21518" y="7445"/>
                  <a:pt x="21512" y="7412"/>
                  <a:pt x="21526" y="7383"/>
                </a:cubicBezTo>
                <a:cubicBezTo>
                  <a:pt x="21561" y="7309"/>
                  <a:pt x="21567" y="6895"/>
                  <a:pt x="21533" y="6876"/>
                </a:cubicBezTo>
                <a:cubicBezTo>
                  <a:pt x="21518" y="6868"/>
                  <a:pt x="21522" y="6834"/>
                  <a:pt x="21542" y="6801"/>
                </a:cubicBezTo>
                <a:cubicBezTo>
                  <a:pt x="21590" y="6723"/>
                  <a:pt x="21590" y="6329"/>
                  <a:pt x="21542" y="6303"/>
                </a:cubicBezTo>
                <a:cubicBezTo>
                  <a:pt x="21518" y="6290"/>
                  <a:pt x="21519" y="6263"/>
                  <a:pt x="21545" y="6220"/>
                </a:cubicBezTo>
                <a:cubicBezTo>
                  <a:pt x="21575" y="6170"/>
                  <a:pt x="21574" y="5841"/>
                  <a:pt x="21542" y="5742"/>
                </a:cubicBezTo>
                <a:cubicBezTo>
                  <a:pt x="21539" y="5733"/>
                  <a:pt x="21538" y="5351"/>
                  <a:pt x="21538" y="4894"/>
                </a:cubicBezTo>
                <a:cubicBezTo>
                  <a:pt x="21539" y="4370"/>
                  <a:pt x="21527" y="4048"/>
                  <a:pt x="21503" y="4023"/>
                </a:cubicBezTo>
                <a:cubicBezTo>
                  <a:pt x="21478" y="3996"/>
                  <a:pt x="21477" y="3977"/>
                  <a:pt x="21503" y="3963"/>
                </a:cubicBezTo>
                <a:cubicBezTo>
                  <a:pt x="21555" y="3935"/>
                  <a:pt x="21554" y="3475"/>
                  <a:pt x="21502" y="3447"/>
                </a:cubicBezTo>
                <a:cubicBezTo>
                  <a:pt x="21473" y="3431"/>
                  <a:pt x="21473" y="3416"/>
                  <a:pt x="21502" y="3391"/>
                </a:cubicBezTo>
                <a:cubicBezTo>
                  <a:pt x="21524" y="3372"/>
                  <a:pt x="21542" y="3252"/>
                  <a:pt x="21542" y="3124"/>
                </a:cubicBezTo>
                <a:cubicBezTo>
                  <a:pt x="21542" y="2992"/>
                  <a:pt x="21525" y="2883"/>
                  <a:pt x="21502" y="2870"/>
                </a:cubicBezTo>
                <a:cubicBezTo>
                  <a:pt x="21473" y="2855"/>
                  <a:pt x="21473" y="2839"/>
                  <a:pt x="21502" y="2814"/>
                </a:cubicBezTo>
                <a:cubicBezTo>
                  <a:pt x="21554" y="2768"/>
                  <a:pt x="21554" y="2367"/>
                  <a:pt x="21502" y="2321"/>
                </a:cubicBezTo>
                <a:cubicBezTo>
                  <a:pt x="21473" y="2296"/>
                  <a:pt x="21474" y="2267"/>
                  <a:pt x="21506" y="2215"/>
                </a:cubicBezTo>
                <a:cubicBezTo>
                  <a:pt x="21533" y="2170"/>
                  <a:pt x="21543" y="2064"/>
                  <a:pt x="21531" y="1930"/>
                </a:cubicBezTo>
                <a:cubicBezTo>
                  <a:pt x="21520" y="1813"/>
                  <a:pt x="21505" y="1608"/>
                  <a:pt x="21498" y="1472"/>
                </a:cubicBezTo>
                <a:cubicBezTo>
                  <a:pt x="21489" y="1295"/>
                  <a:pt x="21467" y="1209"/>
                  <a:pt x="21421" y="1164"/>
                </a:cubicBezTo>
                <a:cubicBezTo>
                  <a:pt x="21385" y="1130"/>
                  <a:pt x="21366" y="1080"/>
                  <a:pt x="21377" y="1055"/>
                </a:cubicBezTo>
                <a:cubicBezTo>
                  <a:pt x="21389" y="1027"/>
                  <a:pt x="21334" y="944"/>
                  <a:pt x="21244" y="854"/>
                </a:cubicBezTo>
                <a:cubicBezTo>
                  <a:pt x="21127" y="738"/>
                  <a:pt x="21073" y="707"/>
                  <a:pt x="21014" y="721"/>
                </a:cubicBezTo>
                <a:cubicBezTo>
                  <a:pt x="20963" y="733"/>
                  <a:pt x="20918" y="716"/>
                  <a:pt x="20881" y="675"/>
                </a:cubicBezTo>
                <a:cubicBezTo>
                  <a:pt x="20811" y="595"/>
                  <a:pt x="20425" y="521"/>
                  <a:pt x="20334" y="570"/>
                </a:cubicBezTo>
                <a:cubicBezTo>
                  <a:pt x="20289" y="594"/>
                  <a:pt x="20253" y="591"/>
                  <a:pt x="20203" y="559"/>
                </a:cubicBezTo>
                <a:cubicBezTo>
                  <a:pt x="20120" y="506"/>
                  <a:pt x="19667" y="498"/>
                  <a:pt x="19609" y="548"/>
                </a:cubicBezTo>
                <a:cubicBezTo>
                  <a:pt x="19583" y="571"/>
                  <a:pt x="19558" y="566"/>
                  <a:pt x="19525" y="532"/>
                </a:cubicBezTo>
                <a:cubicBezTo>
                  <a:pt x="19468" y="471"/>
                  <a:pt x="19011" y="462"/>
                  <a:pt x="18945" y="520"/>
                </a:cubicBezTo>
                <a:cubicBezTo>
                  <a:pt x="18912" y="548"/>
                  <a:pt x="18897" y="545"/>
                  <a:pt x="18880" y="504"/>
                </a:cubicBezTo>
                <a:cubicBezTo>
                  <a:pt x="18861" y="462"/>
                  <a:pt x="18806" y="451"/>
                  <a:pt x="18610" y="451"/>
                </a:cubicBezTo>
                <a:cubicBezTo>
                  <a:pt x="18463" y="451"/>
                  <a:pt x="18345" y="467"/>
                  <a:pt x="18317" y="491"/>
                </a:cubicBezTo>
                <a:cubicBezTo>
                  <a:pt x="18280" y="523"/>
                  <a:pt x="18262" y="521"/>
                  <a:pt x="18227" y="479"/>
                </a:cubicBezTo>
                <a:cubicBezTo>
                  <a:pt x="18166" y="407"/>
                  <a:pt x="17699" y="380"/>
                  <a:pt x="17670" y="446"/>
                </a:cubicBezTo>
                <a:cubicBezTo>
                  <a:pt x="17653" y="486"/>
                  <a:pt x="17641" y="486"/>
                  <a:pt x="17586" y="444"/>
                </a:cubicBezTo>
                <a:cubicBezTo>
                  <a:pt x="17507" y="384"/>
                  <a:pt x="17044" y="338"/>
                  <a:pt x="17009" y="387"/>
                </a:cubicBezTo>
                <a:cubicBezTo>
                  <a:pt x="16993" y="411"/>
                  <a:pt x="16971" y="411"/>
                  <a:pt x="16940" y="388"/>
                </a:cubicBezTo>
                <a:cubicBezTo>
                  <a:pt x="16874" y="340"/>
                  <a:pt x="16384" y="307"/>
                  <a:pt x="16355" y="349"/>
                </a:cubicBezTo>
                <a:cubicBezTo>
                  <a:pt x="16338" y="372"/>
                  <a:pt x="16298" y="368"/>
                  <a:pt x="16229" y="337"/>
                </a:cubicBezTo>
                <a:cubicBezTo>
                  <a:pt x="16109" y="282"/>
                  <a:pt x="15722" y="275"/>
                  <a:pt x="15685" y="327"/>
                </a:cubicBezTo>
                <a:cubicBezTo>
                  <a:pt x="15666" y="353"/>
                  <a:pt x="15646" y="350"/>
                  <a:pt x="15616" y="314"/>
                </a:cubicBezTo>
                <a:cubicBezTo>
                  <a:pt x="15562" y="249"/>
                  <a:pt x="15113" y="228"/>
                  <a:pt x="15033" y="287"/>
                </a:cubicBezTo>
                <a:cubicBezTo>
                  <a:pt x="14990" y="318"/>
                  <a:pt x="14973" y="316"/>
                  <a:pt x="14949" y="280"/>
                </a:cubicBezTo>
                <a:cubicBezTo>
                  <a:pt x="14911" y="224"/>
                  <a:pt x="14446" y="186"/>
                  <a:pt x="14390" y="235"/>
                </a:cubicBezTo>
                <a:cubicBezTo>
                  <a:pt x="14364" y="258"/>
                  <a:pt x="14336" y="258"/>
                  <a:pt x="14304" y="235"/>
                </a:cubicBezTo>
                <a:cubicBezTo>
                  <a:pt x="14233" y="186"/>
                  <a:pt x="13771" y="154"/>
                  <a:pt x="13742" y="196"/>
                </a:cubicBezTo>
                <a:cubicBezTo>
                  <a:pt x="13727" y="217"/>
                  <a:pt x="13702" y="218"/>
                  <a:pt x="13676" y="199"/>
                </a:cubicBezTo>
                <a:cubicBezTo>
                  <a:pt x="13612" y="155"/>
                  <a:pt x="13165" y="124"/>
                  <a:pt x="13102" y="160"/>
                </a:cubicBezTo>
                <a:cubicBezTo>
                  <a:pt x="13073" y="177"/>
                  <a:pt x="13032" y="179"/>
                  <a:pt x="13011" y="165"/>
                </a:cubicBezTo>
                <a:cubicBezTo>
                  <a:pt x="12946" y="121"/>
                  <a:pt x="12492" y="98"/>
                  <a:pt x="12447" y="137"/>
                </a:cubicBezTo>
                <a:cubicBezTo>
                  <a:pt x="12420" y="161"/>
                  <a:pt x="12392" y="161"/>
                  <a:pt x="12360" y="139"/>
                </a:cubicBezTo>
                <a:cubicBezTo>
                  <a:pt x="12292" y="92"/>
                  <a:pt x="11825" y="61"/>
                  <a:pt x="11797" y="101"/>
                </a:cubicBezTo>
                <a:cubicBezTo>
                  <a:pt x="11782" y="122"/>
                  <a:pt x="11759" y="122"/>
                  <a:pt x="11731" y="102"/>
                </a:cubicBezTo>
                <a:cubicBezTo>
                  <a:pt x="11678" y="63"/>
                  <a:pt x="11221" y="46"/>
                  <a:pt x="11158" y="80"/>
                </a:cubicBezTo>
                <a:cubicBezTo>
                  <a:pt x="11133" y="93"/>
                  <a:pt x="11095" y="90"/>
                  <a:pt x="11073" y="70"/>
                </a:cubicBezTo>
                <a:cubicBezTo>
                  <a:pt x="11021" y="25"/>
                  <a:pt x="10560" y="22"/>
                  <a:pt x="10508" y="67"/>
                </a:cubicBezTo>
                <a:cubicBezTo>
                  <a:pt x="10482" y="90"/>
                  <a:pt x="10456" y="86"/>
                  <a:pt x="10423" y="51"/>
                </a:cubicBezTo>
                <a:cubicBezTo>
                  <a:pt x="10395" y="22"/>
                  <a:pt x="10263" y="4"/>
                  <a:pt x="10132" y="1"/>
                </a:cubicBezTo>
                <a:close/>
              </a:path>
            </a:pathLst>
          </a:custGeom>
          <a:ln w="12700">
            <a:miter lim="400000"/>
          </a:ln>
        </p:spPr>
      </p:pic>
      <p:pic>
        <p:nvPicPr>
          <p:cNvPr id="144" name="droppedImage.pdf" descr="droppedImage.pdf"/>
          <p:cNvPicPr>
            <a:picLocks noChangeAspect="1"/>
          </p:cNvPicPr>
          <p:nvPr/>
        </p:nvPicPr>
        <p:blipFill>
          <a:blip r:embed="rId4">
            <a:extLst/>
          </a:blip>
          <a:stretch>
            <a:fillRect/>
          </a:stretch>
        </p:blipFill>
        <p:spPr>
          <a:xfrm>
            <a:off x="7555929" y="1981200"/>
            <a:ext cx="9263811" cy="11595100"/>
          </a:xfrm>
          <a:prstGeom prst="rect">
            <a:avLst/>
          </a:prstGeom>
          <a:ln w="12700">
            <a:miter lim="400000"/>
          </a:ln>
        </p:spPr>
      </p:pic>
      <p:pic>
        <p:nvPicPr>
          <p:cNvPr id="145" name="lfcamera-refocus-crop.mp4" descr="lfcamera-refocus-crop.mp4"/>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7581900" y="1981200"/>
            <a:ext cx="9245600" cy="9245600"/>
          </a:xfrm>
          <a:prstGeom prst="rect">
            <a:avLst/>
          </a:prstGeom>
          <a:ln w="12700">
            <a:miter lim="400000"/>
          </a:ln>
        </p:spPr>
      </p:pic>
      <p:sp>
        <p:nvSpPr>
          <p:cNvPr id="146" name="images by Ren Ng, Lytro"/>
          <p:cNvSpPr txBox="1"/>
          <p:nvPr/>
        </p:nvSpPr>
        <p:spPr>
          <a:xfrm>
            <a:off x="18591150" y="12941300"/>
            <a:ext cx="5665217" cy="698500"/>
          </a:xfrm>
          <a:prstGeom prst="rect">
            <a:avLst/>
          </a:prstGeom>
          <a:ln w="12700">
            <a:miter lim="400000"/>
          </a:ln>
          <a:effectLst>
            <a:outerShdw sx="100000" sy="100000" kx="0" ky="0" algn="b" rotWithShape="0" blurRad="76200" dist="50800" dir="5400000">
              <a:srgbClr val="000000">
                <a:alpha val="50000"/>
              </a:srgbClr>
            </a:outerShdw>
          </a:effectLst>
          <a:extLst>
            <a:ext uri="{C572A759-6A51-4108-AA02-DFA0A04FC94B}">
              <ma14:wrappingTextBoxFlag xmlns:ma14="http://schemas.microsoft.com/office/mac/drawingml/2011/main" val="1"/>
            </a:ext>
          </a:extLst>
        </p:spPr>
        <p:txBody>
          <a:bodyPr wrap="none" lIns="50800" tIns="50800" rIns="50800" bIns="50800">
            <a:spAutoFit/>
          </a:bodyPr>
          <a:lstStyle>
            <a:lvl1pPr algn="r">
              <a:lnSpc>
                <a:spcPts val="4800"/>
              </a:lnSpc>
              <a:defRPr i="1" sz="4000"/>
            </a:lvl1pPr>
          </a:lstStyle>
          <a:p>
            <a:pPr/>
            <a:r>
              <a:t>images by Ren Ng, Lytro</a:t>
            </a:r>
          </a:p>
        </p:txBody>
      </p:sp>
      <p:graphicFrame>
        <p:nvGraphicFramePr>
          <p:cNvPr id="147" name="Table 1"/>
          <p:cNvGraphicFramePr/>
          <p:nvPr/>
        </p:nvGraphicFramePr>
        <p:xfrm>
          <a:off x="2337594" y="2438400"/>
          <a:ext cx="3441701" cy="3978176"/>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3441700"/>
              </a:tblGrid>
              <a:tr h="831849">
                <a:tc>
                  <a:txBody>
                    <a:bodyPr/>
                    <a:lstStyle/>
                    <a:p>
                      <a:pPr algn="r" defTabSz="914400">
                        <a:lnSpc>
                          <a:spcPts val="5700"/>
                        </a:lnSpc>
                        <a:defRPr sz="1800">
                          <a:solidFill>
                            <a:srgbClr val="000000"/>
                          </a:solidFill>
                        </a:defRPr>
                      </a:pPr>
                      <a:r>
                        <a:rPr b="1" sz="4800">
                          <a:solidFill>
                            <a:srgbClr val="FFFFFF"/>
                          </a:solidFill>
                        </a:rPr>
                        <a:t>Current Lytro</a:t>
                      </a:r>
                    </a:p>
                  </a:txBody>
                  <a:tcPr marL="38100" marR="38100" marT="38100" marB="38100" anchor="b" anchorCtr="0" horzOverflow="overflow">
                    <a:lnL w="0">
                      <a:miter lim="400000"/>
                    </a:lnL>
                    <a:lnR w="0">
                      <a:miter lim="400000"/>
                    </a:lnR>
                    <a:lnT w="0">
                      <a:miter lim="400000"/>
                    </a:lnT>
                    <a:lnB w="12700">
                      <a:solidFill>
                        <a:srgbClr val="FFFFFF"/>
                      </a:solidFill>
                      <a:miter lim="400000"/>
                    </a:lnB>
                  </a:tcPr>
                </a:tc>
              </a:tr>
              <a:tr h="831849">
                <a:tc>
                  <a:txBody>
                    <a:bodyPr/>
                    <a:lstStyle/>
                    <a:p>
                      <a:pPr algn="r" defTabSz="914400">
                        <a:lnSpc>
                          <a:spcPts val="5700"/>
                        </a:lnSpc>
                        <a:defRPr sz="1800">
                          <a:solidFill>
                            <a:srgbClr val="000000"/>
                          </a:solidFill>
                        </a:defRPr>
                      </a:pPr>
                      <a:r>
                        <a:rPr sz="4800">
                          <a:solidFill>
                            <a:srgbClr val="FFFFFF"/>
                          </a:solidFill>
                        </a:rPr>
                        <a:t>10 Mrays</a:t>
                      </a:r>
                    </a:p>
                  </a:txBody>
                  <a:tcPr marL="38100" marR="38100" marT="38100" marB="38100" anchor="b" anchorCtr="0" horzOverflow="overflow">
                    <a:lnL w="0">
                      <a:miter lim="400000"/>
                    </a:lnL>
                    <a:lnR w="0">
                      <a:miter lim="400000"/>
                    </a:lnR>
                    <a:lnT w="12700">
                      <a:solidFill>
                        <a:srgbClr val="FFFFFF"/>
                      </a:solidFill>
                      <a:miter lim="400000"/>
                    </a:lnT>
                    <a:lnB w="0">
                      <a:miter lim="400000"/>
                    </a:lnB>
                  </a:tcPr>
                </a:tc>
              </a:tr>
              <a:tr h="831849">
                <a:tc>
                  <a:txBody>
                    <a:bodyPr/>
                    <a:lstStyle/>
                    <a:p>
                      <a:pPr algn="r" defTabSz="914400">
                        <a:lnSpc>
                          <a:spcPts val="5700"/>
                        </a:lnSpc>
                        <a:defRPr sz="1800">
                          <a:solidFill>
                            <a:srgbClr val="000000"/>
                          </a:solidFill>
                        </a:defRPr>
                      </a:pPr>
                      <a:r>
                        <a:rPr sz="4800">
                          <a:solidFill>
                            <a:srgbClr val="FFFFFF"/>
                          </a:solidFill>
                        </a:rPr>
                        <a:t>&lt;1 Mpixels</a:t>
                      </a:r>
                    </a:p>
                  </a:txBody>
                  <a:tcPr marL="38100" marR="38100" marT="38100" marB="38100" anchor="b" anchorCtr="0" horzOverflow="overflow">
                    <a:lnL w="0">
                      <a:miter lim="400000"/>
                    </a:lnL>
                    <a:lnR w="0">
                      <a:miter lim="400000"/>
                    </a:lnR>
                    <a:lnT w="0">
                      <a:miter lim="400000"/>
                    </a:lnT>
                    <a:lnB w="0">
                      <a:miter lim="400000"/>
                    </a:lnB>
                  </a:tcPr>
                </a:tc>
              </a:tr>
              <a:tr h="1482626">
                <a:tc>
                  <a:txBody>
                    <a:bodyPr/>
                    <a:lstStyle/>
                    <a:p>
                      <a:pPr algn="r" defTabSz="914400">
                        <a:lnSpc>
                          <a:spcPts val="5700"/>
                        </a:lnSpc>
                        <a:defRPr sz="4800"/>
                      </a:pPr>
                      <a:r>
                        <a:t>5 secs</a:t>
                      </a:r>
                    </a:p>
                    <a:p>
                      <a:pPr algn="r" defTabSz="914400">
                        <a:lnSpc>
                          <a:spcPts val="5200"/>
                        </a:lnSpc>
                        <a:defRPr sz="4400"/>
                      </a:pPr>
                      <a:r>
                        <a:t>(on desktop PC)</a:t>
                      </a:r>
                    </a:p>
                  </a:txBody>
                  <a:tcPr marL="38100" marR="38100" marT="38100" marB="38100" anchor="b" anchorCtr="0" horzOverflow="overflow">
                    <a:lnL w="0">
                      <a:miter lim="400000"/>
                    </a:lnL>
                    <a:lnR w="0">
                      <a:miter lim="400000"/>
                    </a:lnR>
                    <a:lnT w="0">
                      <a:miter lim="400000"/>
                    </a:lnT>
                    <a:lnB w="0">
                      <a:miter lim="400000"/>
                    </a:lnB>
                  </a:tcPr>
                </a:tc>
              </a:tr>
            </a:tbl>
          </a:graphicData>
        </a:graphic>
      </p:graphicFrame>
      <p:graphicFrame>
        <p:nvGraphicFramePr>
          <p:cNvPr id="148" name="Table 2"/>
          <p:cNvGraphicFramePr/>
          <p:nvPr/>
        </p:nvGraphicFramePr>
        <p:xfrm>
          <a:off x="18592800" y="2439937"/>
          <a:ext cx="4432300" cy="3975101"/>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4432300"/>
              </a:tblGrid>
              <a:tr h="831206">
                <a:tc>
                  <a:txBody>
                    <a:bodyPr/>
                    <a:lstStyle/>
                    <a:p>
                      <a:pPr algn="l" defTabSz="914400">
                        <a:lnSpc>
                          <a:spcPts val="5700"/>
                        </a:lnSpc>
                        <a:defRPr sz="1800">
                          <a:solidFill>
                            <a:srgbClr val="000000"/>
                          </a:solidFill>
                        </a:defRPr>
                      </a:pPr>
                      <a:r>
                        <a:rPr b="1" sz="4800">
                          <a:solidFill>
                            <a:srgbClr val="FFFFFF"/>
                          </a:solidFill>
                        </a:rPr>
                        <a:t>Scale to 4k video</a:t>
                      </a:r>
                    </a:p>
                  </a:txBody>
                  <a:tcPr marL="38100" marR="38100" marT="38100" marB="38100" anchor="b" anchorCtr="0" horzOverflow="overflow">
                    <a:lnL w="0">
                      <a:miter lim="400000"/>
                    </a:lnL>
                    <a:lnR w="0">
                      <a:miter lim="400000"/>
                    </a:lnR>
                    <a:lnT w="0">
                      <a:miter lim="400000"/>
                    </a:lnT>
                    <a:lnB w="12700">
                      <a:solidFill>
                        <a:srgbClr val="FFFFFF"/>
                      </a:solidFill>
                      <a:miter lim="400000"/>
                    </a:lnB>
                  </a:tcPr>
                </a:tc>
              </a:tr>
              <a:tr h="831206">
                <a:tc>
                  <a:txBody>
                    <a:bodyPr/>
                    <a:lstStyle/>
                    <a:p>
                      <a:pPr algn="l" defTabSz="914400">
                        <a:lnSpc>
                          <a:spcPts val="5700"/>
                        </a:lnSpc>
                        <a:defRPr sz="1800">
                          <a:solidFill>
                            <a:srgbClr val="000000"/>
                          </a:solidFill>
                        </a:defRPr>
                      </a:pPr>
                      <a:r>
                        <a:rPr sz="4800">
                          <a:solidFill>
                            <a:srgbClr val="FFFFFF"/>
                          </a:solidFill>
                        </a:rPr>
                        <a:t>100 Mrays</a:t>
                      </a:r>
                    </a:p>
                  </a:txBody>
                  <a:tcPr marL="38100" marR="38100" marT="38100" marB="38100" anchor="b" anchorCtr="0" horzOverflow="overflow">
                    <a:lnL w="0">
                      <a:miter lim="400000"/>
                    </a:lnL>
                    <a:lnR w="0">
                      <a:miter lim="400000"/>
                    </a:lnR>
                    <a:lnT w="12700">
                      <a:solidFill>
                        <a:srgbClr val="FFFFFF"/>
                      </a:solidFill>
                      <a:miter lim="400000"/>
                    </a:lnT>
                    <a:lnB w="0">
                      <a:miter lim="400000"/>
                    </a:lnB>
                  </a:tcPr>
                </a:tc>
              </a:tr>
              <a:tr h="831206">
                <a:tc>
                  <a:txBody>
                    <a:bodyPr/>
                    <a:lstStyle/>
                    <a:p>
                      <a:pPr algn="l" defTabSz="914400">
                        <a:lnSpc>
                          <a:spcPts val="5700"/>
                        </a:lnSpc>
                        <a:defRPr sz="1800">
                          <a:solidFill>
                            <a:srgbClr val="000000"/>
                          </a:solidFill>
                        </a:defRPr>
                      </a:pPr>
                      <a:r>
                        <a:rPr sz="4800">
                          <a:solidFill>
                            <a:srgbClr val="FFFFFF"/>
                          </a:solidFill>
                        </a:rPr>
                        <a:t>8 Mpixels</a:t>
                      </a:r>
                    </a:p>
                  </a:txBody>
                  <a:tcPr marL="38100" marR="38100" marT="38100" marB="38100" anchor="b" anchorCtr="0" horzOverflow="overflow">
                    <a:lnL w="0">
                      <a:miter lim="400000"/>
                    </a:lnL>
                    <a:lnR w="0">
                      <a:miter lim="400000"/>
                    </a:lnR>
                    <a:lnT w="0">
                      <a:miter lim="400000"/>
                    </a:lnT>
                    <a:lnB w="0">
                      <a:miter lim="400000"/>
                    </a:lnB>
                  </a:tcPr>
                </a:tc>
              </a:tr>
              <a:tr h="1481479">
                <a:tc>
                  <a:txBody>
                    <a:bodyPr/>
                    <a:lstStyle/>
                    <a:p>
                      <a:pPr algn="l" defTabSz="914400">
                        <a:lnSpc>
                          <a:spcPts val="5700"/>
                        </a:lnSpc>
                        <a:defRPr sz="4800"/>
                      </a:pPr>
                      <a:r>
                        <a:t>1 min/</a:t>
                      </a:r>
                      <a:r>
                        <a:rPr i="1"/>
                        <a:t>frame</a:t>
                      </a:r>
                    </a:p>
                    <a:p>
                      <a:pPr algn="l" defTabSz="914400">
                        <a:lnSpc>
                          <a:spcPts val="5200"/>
                        </a:lnSpc>
                        <a:defRPr sz="4400"/>
                      </a:pPr>
                      <a:r>
                        <a:t>(on desktop PC)</a:t>
                      </a:r>
                    </a:p>
                  </a:txBody>
                  <a:tcPr marL="38100" marR="38100" marT="38100" marB="38100" anchor="b" anchorCtr="0" horzOverflow="overflow">
                    <a:lnL w="0">
                      <a:miter lim="400000"/>
                    </a:lnL>
                    <a:lnR w="0">
                      <a:miter lim="400000"/>
                    </a:lnR>
                    <a:lnT w="0">
                      <a:miter lim="400000"/>
                    </a:lnT>
                    <a:lnB w="0">
                      <a:miter lim="400000"/>
                    </a:lnB>
                  </a:tcPr>
                </a:tc>
              </a:tr>
            </a:tbl>
          </a:graphicData>
        </a:graphic>
      </p:graphicFrame>
      <p:sp>
        <p:nvSpPr>
          <p:cNvPr id="149" name="1 hour to process…"/>
          <p:cNvSpPr txBox="1"/>
          <p:nvPr/>
        </p:nvSpPr>
        <p:spPr>
          <a:xfrm>
            <a:off x="15735044" y="7772400"/>
            <a:ext cx="8390764" cy="2260600"/>
          </a:xfrm>
          <a:prstGeom prst="rect">
            <a:avLst/>
          </a:prstGeom>
          <a:solidFill>
            <a:srgbClr val="831100">
              <a:alpha val="75000"/>
            </a:srgbClr>
          </a:solidFill>
          <a:ln w="12700">
            <a:miter lim="400000"/>
          </a:ln>
          <a:effectLst>
            <a:outerShdw sx="100000" sy="100000" kx="0" ky="0" algn="b" rotWithShape="0" blurRad="76200" dist="50800" dir="5400000">
              <a:srgbClr val="000000">
                <a:alpha val="50000"/>
              </a:srgbClr>
            </a:outerShdw>
          </a:effectLst>
          <a:extLst>
            <a:ext uri="{C572A759-6A51-4108-AA02-DFA0A04FC94B}">
              <ma14:wrappingTextBoxFlag xmlns:ma14="http://schemas.microsoft.com/office/mac/drawingml/2011/main" val="1"/>
            </a:ext>
          </a:extLst>
        </p:spPr>
        <p:txBody>
          <a:bodyPr wrap="none" lIns="50800" tIns="50800" rIns="50800" bIns="50800">
            <a:spAutoFit/>
          </a:bodyPr>
          <a:lstStyle/>
          <a:p>
            <a:pPr>
              <a:lnSpc>
                <a:spcPct val="80000"/>
              </a:lnSpc>
              <a:defRPr b="1" i="1"/>
            </a:pPr>
            <a:r>
              <a:t>1 hour to process</a:t>
            </a:r>
          </a:p>
          <a:p>
            <a:pPr>
              <a:lnSpc>
                <a:spcPct val="80000"/>
              </a:lnSpc>
              <a:defRPr b="1" i="1"/>
            </a:pPr>
            <a:r>
              <a:t>1 second of video</a:t>
            </a:r>
          </a:p>
        </p:txBody>
      </p:sp>
      <p:sp>
        <p:nvSpPr>
          <p:cNvPr id="150" name="[Ng 2005; Ng et al. 2006]"/>
          <p:cNvSpPr txBox="1"/>
          <p:nvPr/>
        </p:nvSpPr>
        <p:spPr>
          <a:xfrm>
            <a:off x="18543585" y="12433300"/>
            <a:ext cx="5751577" cy="698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r">
              <a:lnSpc>
                <a:spcPts val="4800"/>
              </a:lnSpc>
              <a:defRPr i="1" sz="4000"/>
            </a:lvl1pPr>
          </a:lstStyle>
          <a:p>
            <a:pPr/>
            <a:r>
              <a:t>[Ng 2005; Ng et al. 2006]</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5"/>
                                        </p:tgtEl>
                                        <p:attrNameLst>
                                          <p:attrName>style.visibility</p:attrName>
                                        </p:attrNameLst>
                                      </p:cBhvr>
                                      <p:to>
                                        <p:strVal val="visible"/>
                                      </p:to>
                                    </p:set>
                                  </p:childTnLst>
                                </p:cTn>
                              </p:par>
                            </p:childTnLst>
                          </p:cTn>
                        </p:par>
                        <p:par>
                          <p:cTn id="7" fill="hold">
                            <p:stCondLst>
                              <p:cond delay="0"/>
                            </p:stCondLst>
                            <p:childTnLst>
                              <p:par>
                                <p:cTn id="8" presetClass="mediacall" nodeType="afterEffect" presetSubtype="0" presetID="1" grpId="2" fill="hold">
                                  <p:stCondLst>
                                    <p:cond delay="0"/>
                                  </p:stCondLst>
                                  <p:childTnLst>
                                    <p:cmd type="call" cmd="playFrom(0.0)">
                                      <p:cBhvr>
                                        <p:cTn id="9" dur="6696" fill="hold"/>
                                        <p:tgtEl>
                                          <p:spTgt spid="145"/>
                                        </p:tgtEl>
                                      </p:cBhvr>
                                    </p:cmd>
                                  </p:childTnLst>
                                </p:cTn>
                              </p:par>
                            </p:childTnLst>
                          </p:cTn>
                        </p:par>
                        <p:par>
                          <p:cTn id="10" fill="hold">
                            <p:stCondLst>
                              <p:cond delay="6696"/>
                            </p:stCondLst>
                            <p:childTnLst>
                              <p:par>
                                <p:cTn id="11" presetClass="entr" nodeType="afterEffect" presetID="10" grpId="3" fill="hold">
                                  <p:stCondLst>
                                    <p:cond delay="2500"/>
                                  </p:stCondLst>
                                  <p:iterate type="el" backwards="0">
                                    <p:tmAbs val="0"/>
                                  </p:iterate>
                                  <p:childTnLst>
                                    <p:set>
                                      <p:cBhvr>
                                        <p:cTn id="12" fill="hold"/>
                                        <p:tgtEl>
                                          <p:spTgt spid="149"/>
                                        </p:tgtEl>
                                        <p:attrNameLst>
                                          <p:attrName>style.visibility</p:attrName>
                                        </p:attrNameLst>
                                      </p:cBhvr>
                                      <p:to>
                                        <p:strVal val="visible"/>
                                      </p:to>
                                    </p:set>
                                    <p:animEffect filter="fade" transition="in">
                                      <p:cBhvr>
                                        <p:cTn id="13"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4" fill="hold" display="0">
                  <p:stCondLst>
                    <p:cond delay="indefinite"/>
                  </p:stCondLst>
                </p:cTn>
                <p:tgtEl>
                  <p:spTgt spid="145"/>
                </p:tgtEl>
              </p:cMediaNode>
            </p:video>
            <p:seq concurrent="1" prevAc="none" nextAc="seek">
              <p:cTn id="15" evtFilter="cancelBubble" nodeType="interactiveSeq" restart="whenNotActive" fill="hold">
                <p:stCondLst>
                  <p:cond delay="0" evt="onClick">
                    <p:tgtEl>
                      <p:spTgt spid="145"/>
                    </p:tgtEl>
                  </p:cond>
                </p:stCondLst>
                <p:endSync delay="0" evt="end">
                  <p:rtn val="all"/>
                </p:endSync>
                <p:childTnLst>
                  <p:par>
                    <p:cTn id="16" fill="hold">
                      <p:stCondLst>
                        <p:cond delay="0"/>
                      </p:stCondLst>
                      <p:childTnLst>
                        <p:par>
                          <p:cTn id="17" fill="hold">
                            <p:stCondLst>
                              <p:cond delay="0"/>
                            </p:stCondLst>
                            <p:childTnLst>
                              <p:par>
                                <p:cTn id="18" presetClass="mediacall" nodeType="clickEffect" presetSubtype="0" presetID="2" fill="hold">
                                  <p:stCondLst>
                                    <p:cond delay="0"/>
                                  </p:stCondLst>
                                  <p:childTnLst>
                                    <p:cmd type="call" cmd="togglePause">
                                      <p:cBhvr>
                                        <p:cTn id="19" dur="1" fill="hold"/>
                                        <p:tgtEl>
                                          <p:spTgt spid="145"/>
                                        </p:tgtEl>
                                      </p:cBhvr>
                                    </p:cmd>
                                  </p:childTnLst>
                                </p:cTn>
                              </p:par>
                            </p:childTnLst>
                          </p:cTn>
                        </p:par>
                      </p:childTnLst>
                    </p:cTn>
                  </p:par>
                </p:childTnLst>
              </p:cTn>
              <p:nextCondLst>
                <p:cond delay="0" evt="onClick">
                  <p:tgtEl>
                    <p:spTgt spid="145"/>
                  </p:tgtEl>
                </p:cond>
              </p:nextCondLst>
            </p:seq>
          </p:childTnLst>
        </p:cTn>
      </p:par>
    </p:tnLst>
    <p:bldLst>
      <p:bldP build="whole" bldLvl="1" animBg="1" rev="0" advAuto="0" spid="145" grpId="1"/>
      <p:bldP build="whole" bldLvl="1" animBg="1" rev="0" advAuto="0" spid="149" grpId="3"/>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4" name="Rendering: orders of magnitude from “good enough”"/>
          <p:cNvSpPr txBox="1"/>
          <p:nvPr>
            <p:ph type="title"/>
          </p:nvPr>
        </p:nvSpPr>
        <p:spPr>
          <a:xfrm>
            <a:off x="279400" y="177800"/>
            <a:ext cx="24091900" cy="1752600"/>
          </a:xfrm>
          <a:prstGeom prst="rect">
            <a:avLst/>
          </a:prstGeom>
        </p:spPr>
        <p:txBody>
          <a:bodyPr/>
          <a:lstStyle/>
          <a:p>
            <a:pPr/>
            <a:r>
              <a:t>Rendering: </a:t>
            </a:r>
            <a:r>
              <a:rPr b="0"/>
              <a:t>orders of magnitude from “good enough”</a:t>
            </a:r>
          </a:p>
        </p:txBody>
      </p:sp>
      <p:pic>
        <p:nvPicPr>
          <p:cNvPr id="155" name="Team-Fortress-2-Interview-01.jpg" descr="Team-Fortress-2-Interview-01.jpg"/>
          <p:cNvPicPr>
            <a:picLocks noChangeAspect="1"/>
          </p:cNvPicPr>
          <p:nvPr/>
        </p:nvPicPr>
        <p:blipFill>
          <a:blip r:embed="rId3">
            <a:extLst/>
          </a:blip>
          <a:srcRect l="0" t="10714" r="0" b="1122"/>
          <a:stretch>
            <a:fillRect/>
          </a:stretch>
        </p:blipFill>
        <p:spPr>
          <a:xfrm>
            <a:off x="7104591" y="2019300"/>
            <a:ext cx="10371667" cy="5715000"/>
          </a:xfrm>
          <a:prstGeom prst="rect">
            <a:avLst/>
          </a:prstGeom>
          <a:ln w="12700">
            <a:miter lim="400000"/>
          </a:ln>
        </p:spPr>
      </p:pic>
      <p:pic>
        <p:nvPicPr>
          <p:cNvPr id="156" name="evga-GeForce_GTX480-hero.jpg" descr="evga-GeForce_GTX480-hero.jpg"/>
          <p:cNvPicPr>
            <a:picLocks noChangeAspect="1"/>
          </p:cNvPicPr>
          <p:nvPr/>
        </p:nvPicPr>
        <p:blipFill>
          <a:blip r:embed="rId4">
            <a:extLst/>
          </a:blip>
          <a:srcRect l="2888" t="3363" r="3419" b="2547"/>
          <a:stretch>
            <a:fillRect/>
          </a:stretch>
        </p:blipFill>
        <p:spPr>
          <a:xfrm>
            <a:off x="1727198" y="5468144"/>
            <a:ext cx="5354469" cy="3752057"/>
          </a:xfrm>
          <a:custGeom>
            <a:avLst/>
            <a:gdLst/>
            <a:ahLst/>
            <a:cxnLst>
              <a:cxn ang="0">
                <a:pos x="wd2" y="hd2"/>
              </a:cxn>
              <a:cxn ang="5400000">
                <a:pos x="wd2" y="hd2"/>
              </a:cxn>
              <a:cxn ang="10800000">
                <a:pos x="wd2" y="hd2"/>
              </a:cxn>
              <a:cxn ang="16200000">
                <a:pos x="wd2" y="hd2"/>
              </a:cxn>
            </a:cxnLst>
            <a:rect l="0" t="0" r="r" b="b"/>
            <a:pathLst>
              <a:path w="21581" h="21600" fill="norm" stroke="1" extrusionOk="0">
                <a:moveTo>
                  <a:pt x="16744" y="0"/>
                </a:moveTo>
                <a:lnTo>
                  <a:pt x="16037" y="352"/>
                </a:lnTo>
                <a:cubicBezTo>
                  <a:pt x="15649" y="545"/>
                  <a:pt x="14824" y="953"/>
                  <a:pt x="14204" y="1259"/>
                </a:cubicBezTo>
                <a:cubicBezTo>
                  <a:pt x="13585" y="1565"/>
                  <a:pt x="13055" y="1854"/>
                  <a:pt x="13027" y="1901"/>
                </a:cubicBezTo>
                <a:cubicBezTo>
                  <a:pt x="12999" y="1948"/>
                  <a:pt x="12711" y="2119"/>
                  <a:pt x="12387" y="2282"/>
                </a:cubicBezTo>
                <a:cubicBezTo>
                  <a:pt x="9812" y="3582"/>
                  <a:pt x="9740" y="3614"/>
                  <a:pt x="9421" y="3614"/>
                </a:cubicBezTo>
                <a:cubicBezTo>
                  <a:pt x="9110" y="3614"/>
                  <a:pt x="8798" y="3771"/>
                  <a:pt x="8590" y="4033"/>
                </a:cubicBezTo>
                <a:cubicBezTo>
                  <a:pt x="8537" y="4099"/>
                  <a:pt x="8369" y="4151"/>
                  <a:pt x="8162" y="4165"/>
                </a:cubicBezTo>
                <a:cubicBezTo>
                  <a:pt x="7958" y="4179"/>
                  <a:pt x="7778" y="4235"/>
                  <a:pt x="7711" y="4304"/>
                </a:cubicBezTo>
                <a:cubicBezTo>
                  <a:pt x="7650" y="4368"/>
                  <a:pt x="7520" y="4501"/>
                  <a:pt x="7422" y="4599"/>
                </a:cubicBezTo>
                <a:cubicBezTo>
                  <a:pt x="7269" y="4752"/>
                  <a:pt x="5465" y="5731"/>
                  <a:pt x="3788" y="6573"/>
                </a:cubicBezTo>
                <a:cubicBezTo>
                  <a:pt x="1291" y="7827"/>
                  <a:pt x="1243" y="7856"/>
                  <a:pt x="1161" y="8138"/>
                </a:cubicBezTo>
                <a:cubicBezTo>
                  <a:pt x="1119" y="8283"/>
                  <a:pt x="1072" y="8459"/>
                  <a:pt x="1057" y="8527"/>
                </a:cubicBezTo>
                <a:cubicBezTo>
                  <a:pt x="1040" y="8605"/>
                  <a:pt x="995" y="8635"/>
                  <a:pt x="932" y="8611"/>
                </a:cubicBezTo>
                <a:cubicBezTo>
                  <a:pt x="878" y="8591"/>
                  <a:pt x="646" y="8681"/>
                  <a:pt x="417" y="8810"/>
                </a:cubicBezTo>
                <a:lnTo>
                  <a:pt x="0" y="9045"/>
                </a:lnTo>
                <a:lnTo>
                  <a:pt x="0" y="9438"/>
                </a:lnTo>
                <a:cubicBezTo>
                  <a:pt x="0" y="9864"/>
                  <a:pt x="5" y="9872"/>
                  <a:pt x="153" y="9740"/>
                </a:cubicBezTo>
                <a:cubicBezTo>
                  <a:pt x="228" y="9673"/>
                  <a:pt x="268" y="9671"/>
                  <a:pt x="312" y="9733"/>
                </a:cubicBezTo>
                <a:cubicBezTo>
                  <a:pt x="355" y="9795"/>
                  <a:pt x="323" y="9859"/>
                  <a:pt x="185" y="9987"/>
                </a:cubicBezTo>
                <a:lnTo>
                  <a:pt x="1" y="10158"/>
                </a:lnTo>
                <a:lnTo>
                  <a:pt x="0" y="10830"/>
                </a:lnTo>
                <a:cubicBezTo>
                  <a:pt x="-1" y="11506"/>
                  <a:pt x="43" y="11672"/>
                  <a:pt x="177" y="11513"/>
                </a:cubicBezTo>
                <a:cubicBezTo>
                  <a:pt x="230" y="11451"/>
                  <a:pt x="257" y="11452"/>
                  <a:pt x="286" y="11520"/>
                </a:cubicBezTo>
                <a:cubicBezTo>
                  <a:pt x="310" y="11575"/>
                  <a:pt x="262" y="11683"/>
                  <a:pt x="161" y="11803"/>
                </a:cubicBezTo>
                <a:cubicBezTo>
                  <a:pt x="41" y="11946"/>
                  <a:pt x="0" y="12057"/>
                  <a:pt x="0" y="12228"/>
                </a:cubicBezTo>
                <a:cubicBezTo>
                  <a:pt x="0" y="12489"/>
                  <a:pt x="-3" y="12488"/>
                  <a:pt x="172" y="12392"/>
                </a:cubicBezTo>
                <a:cubicBezTo>
                  <a:pt x="266" y="12341"/>
                  <a:pt x="304" y="12259"/>
                  <a:pt x="316" y="12084"/>
                </a:cubicBezTo>
                <a:cubicBezTo>
                  <a:pt x="328" y="11909"/>
                  <a:pt x="374" y="11812"/>
                  <a:pt x="489" y="11716"/>
                </a:cubicBezTo>
                <a:cubicBezTo>
                  <a:pt x="804" y="11454"/>
                  <a:pt x="925" y="11529"/>
                  <a:pt x="1108" y="12095"/>
                </a:cubicBezTo>
                <a:cubicBezTo>
                  <a:pt x="1128" y="12156"/>
                  <a:pt x="1215" y="12330"/>
                  <a:pt x="1300" y="12484"/>
                </a:cubicBezTo>
                <a:cubicBezTo>
                  <a:pt x="1386" y="12637"/>
                  <a:pt x="1459" y="12818"/>
                  <a:pt x="1462" y="12886"/>
                </a:cubicBezTo>
                <a:cubicBezTo>
                  <a:pt x="1477" y="13223"/>
                  <a:pt x="1493" y="13274"/>
                  <a:pt x="1612" y="13338"/>
                </a:cubicBezTo>
                <a:cubicBezTo>
                  <a:pt x="1706" y="13390"/>
                  <a:pt x="1740" y="13461"/>
                  <a:pt x="1740" y="13613"/>
                </a:cubicBezTo>
                <a:cubicBezTo>
                  <a:pt x="1740" y="13736"/>
                  <a:pt x="1816" y="13962"/>
                  <a:pt x="1932" y="14181"/>
                </a:cubicBezTo>
                <a:cubicBezTo>
                  <a:pt x="2422" y="15109"/>
                  <a:pt x="2685" y="15532"/>
                  <a:pt x="2773" y="15532"/>
                </a:cubicBezTo>
                <a:cubicBezTo>
                  <a:pt x="2827" y="15532"/>
                  <a:pt x="2895" y="15618"/>
                  <a:pt x="2930" y="15733"/>
                </a:cubicBezTo>
                <a:cubicBezTo>
                  <a:pt x="3005" y="15976"/>
                  <a:pt x="3073" y="16054"/>
                  <a:pt x="3167" y="16005"/>
                </a:cubicBezTo>
                <a:cubicBezTo>
                  <a:pt x="3263" y="15954"/>
                  <a:pt x="3379" y="16102"/>
                  <a:pt x="3344" y="16231"/>
                </a:cubicBezTo>
                <a:cubicBezTo>
                  <a:pt x="3295" y="16416"/>
                  <a:pt x="3372" y="16675"/>
                  <a:pt x="3504" y="16761"/>
                </a:cubicBezTo>
                <a:cubicBezTo>
                  <a:pt x="3599" y="16823"/>
                  <a:pt x="3634" y="16900"/>
                  <a:pt x="3634" y="17056"/>
                </a:cubicBezTo>
                <a:cubicBezTo>
                  <a:pt x="3634" y="17341"/>
                  <a:pt x="4613" y="19187"/>
                  <a:pt x="4765" y="19187"/>
                </a:cubicBezTo>
                <a:cubicBezTo>
                  <a:pt x="4833" y="19187"/>
                  <a:pt x="4886" y="19263"/>
                  <a:pt x="4922" y="19409"/>
                </a:cubicBezTo>
                <a:cubicBezTo>
                  <a:pt x="4980" y="19648"/>
                  <a:pt x="5120" y="19794"/>
                  <a:pt x="5232" y="19733"/>
                </a:cubicBezTo>
                <a:cubicBezTo>
                  <a:pt x="5275" y="19710"/>
                  <a:pt x="5436" y="19929"/>
                  <a:pt x="5656" y="20311"/>
                </a:cubicBezTo>
                <a:cubicBezTo>
                  <a:pt x="5892" y="20722"/>
                  <a:pt x="6055" y="20942"/>
                  <a:pt x="6144" y="20967"/>
                </a:cubicBezTo>
                <a:cubicBezTo>
                  <a:pt x="6225" y="20990"/>
                  <a:pt x="6335" y="21124"/>
                  <a:pt x="6422" y="21303"/>
                </a:cubicBezTo>
                <a:cubicBezTo>
                  <a:pt x="6501" y="21466"/>
                  <a:pt x="6582" y="21600"/>
                  <a:pt x="6603" y="21600"/>
                </a:cubicBezTo>
                <a:cubicBezTo>
                  <a:pt x="6643" y="21600"/>
                  <a:pt x="6705" y="21238"/>
                  <a:pt x="6705" y="21001"/>
                </a:cubicBezTo>
                <a:cubicBezTo>
                  <a:pt x="6705" y="20923"/>
                  <a:pt x="6648" y="20752"/>
                  <a:pt x="6579" y="20622"/>
                </a:cubicBezTo>
                <a:cubicBezTo>
                  <a:pt x="6366" y="20224"/>
                  <a:pt x="6227" y="19708"/>
                  <a:pt x="6299" y="19585"/>
                </a:cubicBezTo>
                <a:cubicBezTo>
                  <a:pt x="6393" y="19424"/>
                  <a:pt x="6486" y="19458"/>
                  <a:pt x="6611" y="19699"/>
                </a:cubicBezTo>
                <a:cubicBezTo>
                  <a:pt x="6739" y="19947"/>
                  <a:pt x="6859" y="19986"/>
                  <a:pt x="6859" y="19781"/>
                </a:cubicBezTo>
                <a:cubicBezTo>
                  <a:pt x="6859" y="19706"/>
                  <a:pt x="6873" y="19547"/>
                  <a:pt x="6889" y="19429"/>
                </a:cubicBezTo>
                <a:cubicBezTo>
                  <a:pt x="6913" y="19259"/>
                  <a:pt x="6883" y="19148"/>
                  <a:pt x="6745" y="18890"/>
                </a:cubicBezTo>
                <a:cubicBezTo>
                  <a:pt x="6442" y="18323"/>
                  <a:pt x="6426" y="18363"/>
                  <a:pt x="7161" y="17837"/>
                </a:cubicBezTo>
                <a:lnTo>
                  <a:pt x="7820" y="17366"/>
                </a:lnTo>
                <a:lnTo>
                  <a:pt x="8031" y="17725"/>
                </a:lnTo>
                <a:lnTo>
                  <a:pt x="8242" y="18084"/>
                </a:lnTo>
                <a:lnTo>
                  <a:pt x="8546" y="17855"/>
                </a:lnTo>
                <a:lnTo>
                  <a:pt x="8850" y="17627"/>
                </a:lnTo>
                <a:lnTo>
                  <a:pt x="8647" y="17282"/>
                </a:lnTo>
                <a:cubicBezTo>
                  <a:pt x="8477" y="16992"/>
                  <a:pt x="8458" y="16925"/>
                  <a:pt x="8519" y="16852"/>
                </a:cubicBezTo>
                <a:cubicBezTo>
                  <a:pt x="8595" y="16762"/>
                  <a:pt x="8776" y="16844"/>
                  <a:pt x="8812" y="16987"/>
                </a:cubicBezTo>
                <a:cubicBezTo>
                  <a:pt x="8821" y="17025"/>
                  <a:pt x="8939" y="17223"/>
                  <a:pt x="9074" y="17426"/>
                </a:cubicBezTo>
                <a:lnTo>
                  <a:pt x="9321" y="17794"/>
                </a:lnTo>
                <a:lnTo>
                  <a:pt x="9698" y="17526"/>
                </a:lnTo>
                <a:cubicBezTo>
                  <a:pt x="9915" y="17373"/>
                  <a:pt x="10087" y="17203"/>
                  <a:pt x="10101" y="17126"/>
                </a:cubicBezTo>
                <a:cubicBezTo>
                  <a:pt x="10117" y="17043"/>
                  <a:pt x="10154" y="17010"/>
                  <a:pt x="10204" y="17037"/>
                </a:cubicBezTo>
                <a:cubicBezTo>
                  <a:pt x="10249" y="17062"/>
                  <a:pt x="10771" y="16717"/>
                  <a:pt x="11450" y="16215"/>
                </a:cubicBezTo>
                <a:cubicBezTo>
                  <a:pt x="13202" y="14918"/>
                  <a:pt x="13798" y="14481"/>
                  <a:pt x="14319" y="14106"/>
                </a:cubicBezTo>
                <a:cubicBezTo>
                  <a:pt x="14759" y="13790"/>
                  <a:pt x="14870" y="13636"/>
                  <a:pt x="14740" y="13521"/>
                </a:cubicBezTo>
                <a:cubicBezTo>
                  <a:pt x="14661" y="13451"/>
                  <a:pt x="14741" y="13322"/>
                  <a:pt x="14841" y="13359"/>
                </a:cubicBezTo>
                <a:cubicBezTo>
                  <a:pt x="14949" y="13399"/>
                  <a:pt x="15479" y="12965"/>
                  <a:pt x="15498" y="12820"/>
                </a:cubicBezTo>
                <a:cubicBezTo>
                  <a:pt x="15506" y="12761"/>
                  <a:pt x="15481" y="12652"/>
                  <a:pt x="15442" y="12578"/>
                </a:cubicBezTo>
                <a:cubicBezTo>
                  <a:pt x="15380" y="12455"/>
                  <a:pt x="15356" y="12453"/>
                  <a:pt x="15185" y="12541"/>
                </a:cubicBezTo>
                <a:cubicBezTo>
                  <a:pt x="15011" y="12631"/>
                  <a:pt x="14988" y="12625"/>
                  <a:pt x="14887" y="12482"/>
                </a:cubicBezTo>
                <a:lnTo>
                  <a:pt x="14779" y="12326"/>
                </a:lnTo>
                <a:lnTo>
                  <a:pt x="14953" y="12221"/>
                </a:lnTo>
                <a:cubicBezTo>
                  <a:pt x="15049" y="12164"/>
                  <a:pt x="16527" y="11120"/>
                  <a:pt x="18237" y="9900"/>
                </a:cubicBezTo>
                <a:cubicBezTo>
                  <a:pt x="20734" y="8118"/>
                  <a:pt x="21341" y="7657"/>
                  <a:pt x="21319" y="7560"/>
                </a:cubicBezTo>
                <a:cubicBezTo>
                  <a:pt x="21305" y="7494"/>
                  <a:pt x="21347" y="7261"/>
                  <a:pt x="21414" y="7044"/>
                </a:cubicBezTo>
                <a:cubicBezTo>
                  <a:pt x="21487" y="6806"/>
                  <a:pt x="21547" y="6429"/>
                  <a:pt x="21566" y="6096"/>
                </a:cubicBezTo>
                <a:cubicBezTo>
                  <a:pt x="21597" y="5551"/>
                  <a:pt x="21596" y="5538"/>
                  <a:pt x="21412" y="5145"/>
                </a:cubicBezTo>
                <a:cubicBezTo>
                  <a:pt x="21120" y="4519"/>
                  <a:pt x="20653" y="3799"/>
                  <a:pt x="20038" y="3027"/>
                </a:cubicBezTo>
                <a:cubicBezTo>
                  <a:pt x="19089" y="1834"/>
                  <a:pt x="17693" y="485"/>
                  <a:pt x="17085" y="174"/>
                </a:cubicBezTo>
                <a:lnTo>
                  <a:pt x="16744" y="0"/>
                </a:lnTo>
                <a:close/>
              </a:path>
            </a:pathLst>
          </a:custGeom>
          <a:ln w="12700">
            <a:miter lim="400000"/>
          </a:ln>
        </p:spPr>
      </p:pic>
      <p:pic>
        <p:nvPicPr>
          <p:cNvPr id="157" name="tintin bazooka.png" descr="tintin bazooka.png"/>
          <p:cNvPicPr>
            <a:picLocks noChangeAspect="1"/>
          </p:cNvPicPr>
          <p:nvPr/>
        </p:nvPicPr>
        <p:blipFill>
          <a:blip r:embed="rId5">
            <a:extLst/>
          </a:blip>
          <a:stretch>
            <a:fillRect/>
          </a:stretch>
        </p:blipFill>
        <p:spPr>
          <a:xfrm>
            <a:off x="7099300" y="7785100"/>
            <a:ext cx="10371668" cy="5715000"/>
          </a:xfrm>
          <a:prstGeom prst="rect">
            <a:avLst/>
          </a:prstGeom>
          <a:ln w="12700">
            <a:miter lim="400000"/>
          </a:ln>
        </p:spPr>
      </p:pic>
      <p:sp>
        <p:nvSpPr>
          <p:cNvPr id="158" name="10 ms"/>
          <p:cNvSpPr txBox="1"/>
          <p:nvPr/>
        </p:nvSpPr>
        <p:spPr>
          <a:xfrm>
            <a:off x="5075597" y="3835400"/>
            <a:ext cx="1786433" cy="812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r">
              <a:lnSpc>
                <a:spcPts val="5700"/>
              </a:lnSpc>
              <a:defRPr sz="4800"/>
            </a:lvl1pPr>
          </a:lstStyle>
          <a:p>
            <a:pPr/>
            <a:r>
              <a:t>10 ms</a:t>
            </a:r>
          </a:p>
        </p:txBody>
      </p:sp>
      <p:sp>
        <p:nvSpPr>
          <p:cNvPr id="159" name="5 hrs"/>
          <p:cNvSpPr txBox="1"/>
          <p:nvPr/>
        </p:nvSpPr>
        <p:spPr>
          <a:xfrm>
            <a:off x="5231894" y="9309100"/>
            <a:ext cx="1469442" cy="812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ts val="5700"/>
              </a:lnSpc>
              <a:defRPr sz="4800"/>
            </a:lvl1pPr>
          </a:lstStyle>
          <a:p>
            <a:pPr/>
            <a:r>
              <a:t>5 hrs</a:t>
            </a:r>
          </a:p>
        </p:txBody>
      </p:sp>
      <p:sp>
        <p:nvSpPr>
          <p:cNvPr id="160" name="Line"/>
          <p:cNvSpPr/>
          <p:nvPr/>
        </p:nvSpPr>
        <p:spPr>
          <a:xfrm flipH="1" rot="10800000">
            <a:off x="4889500" y="4686300"/>
            <a:ext cx="2148352" cy="10922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21600"/>
                  <a:pt x="0" y="19741"/>
                  <a:pt x="0" y="0"/>
                </a:cubicBezTo>
              </a:path>
            </a:pathLst>
          </a:custGeom>
          <a:ln w="76200">
            <a:solidFill>
              <a:srgbClr val="FFFFFF"/>
            </a:solidFill>
            <a:miter lim="400000"/>
            <a:headEnd type="stealth"/>
          </a:ln>
        </p:spPr>
        <p:txBody>
          <a:bodyPr lIns="50800" tIns="50800" rIns="50800" bIns="50800"/>
          <a:lstStyle/>
          <a:p>
            <a:pPr>
              <a:lnSpc>
                <a:spcPts val="6700"/>
              </a:lnSpc>
              <a:defRPr sz="5600">
                <a:latin typeface="Gill Sans"/>
                <a:ea typeface="Gill Sans"/>
                <a:cs typeface="Gill Sans"/>
                <a:sym typeface="Gill Sans"/>
              </a:defRPr>
            </a:pPr>
          </a:p>
        </p:txBody>
      </p:sp>
      <p:sp>
        <p:nvSpPr>
          <p:cNvPr id="161" name="Line"/>
          <p:cNvSpPr/>
          <p:nvPr/>
        </p:nvSpPr>
        <p:spPr>
          <a:xfrm>
            <a:off x="4889500" y="8178800"/>
            <a:ext cx="2148352" cy="10922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21600"/>
                  <a:pt x="0" y="19741"/>
                  <a:pt x="0" y="0"/>
                </a:cubicBezTo>
              </a:path>
            </a:pathLst>
          </a:custGeom>
          <a:ln w="76200">
            <a:solidFill>
              <a:srgbClr val="FFFFFF"/>
            </a:solidFill>
            <a:miter lim="400000"/>
            <a:headEnd type="stealth"/>
          </a:ln>
        </p:spPr>
        <p:txBody>
          <a:bodyPr lIns="50800" tIns="50800" rIns="50800" bIns="50800"/>
          <a:lstStyle/>
          <a:p>
            <a:pPr>
              <a:lnSpc>
                <a:spcPts val="6700"/>
              </a:lnSpc>
              <a:defRPr sz="5600">
                <a:latin typeface="Gill Sans"/>
                <a:ea typeface="Gill Sans"/>
                <a:cs typeface="Gill Sans"/>
                <a:sym typeface="Gill Sans"/>
              </a:defRPr>
            </a:pPr>
          </a:p>
        </p:txBody>
      </p:sp>
      <p:graphicFrame>
        <p:nvGraphicFramePr>
          <p:cNvPr id="162" name="Table 1"/>
          <p:cNvGraphicFramePr/>
          <p:nvPr/>
        </p:nvGraphicFramePr>
        <p:xfrm>
          <a:off x="18542793" y="3441700"/>
          <a:ext cx="4216401" cy="3378200"/>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4216400"/>
              </a:tblGrid>
              <a:tr h="844550">
                <a:tc>
                  <a:txBody>
                    <a:bodyPr/>
                    <a:lstStyle/>
                    <a:p>
                      <a:pPr algn="l" defTabSz="914400">
                        <a:lnSpc>
                          <a:spcPts val="5700"/>
                        </a:lnSpc>
                        <a:defRPr sz="1800">
                          <a:solidFill>
                            <a:srgbClr val="000000"/>
                          </a:solidFill>
                        </a:defRPr>
                      </a:pPr>
                      <a:r>
                        <a:rPr b="1" sz="4800">
                          <a:solidFill>
                            <a:srgbClr val="FFFFFF"/>
                          </a:solidFill>
                        </a:rPr>
                        <a:t>Team Fortress 2</a:t>
                      </a:r>
                    </a:p>
                  </a:txBody>
                  <a:tcPr marL="38100" marR="38100" marT="38100" marB="38100" anchor="b" anchorCtr="0" horzOverflow="overflow">
                    <a:lnL w="0">
                      <a:miter lim="400000"/>
                    </a:lnL>
                    <a:lnR w="0">
                      <a:miter lim="400000"/>
                    </a:lnR>
                    <a:lnT w="0">
                      <a:miter lim="400000"/>
                    </a:lnT>
                    <a:lnB w="12700">
                      <a:solidFill>
                        <a:srgbClr val="FFFFFF"/>
                      </a:solidFill>
                      <a:miter lim="400000"/>
                    </a:lnB>
                  </a:tcPr>
                </a:tc>
              </a:tr>
              <a:tr h="844550">
                <a:tc>
                  <a:txBody>
                    <a:bodyPr/>
                    <a:lstStyle/>
                    <a:p>
                      <a:pPr algn="l" defTabSz="914400">
                        <a:lnSpc>
                          <a:spcPts val="5700"/>
                        </a:lnSpc>
                        <a:defRPr sz="1800">
                          <a:solidFill>
                            <a:srgbClr val="000000"/>
                          </a:solidFill>
                        </a:defRPr>
                      </a:pPr>
                      <a:r>
                        <a:rPr sz="4800">
                          <a:solidFill>
                            <a:srgbClr val="FFFFFF"/>
                          </a:solidFill>
                        </a:rPr>
                        <a:t>2 Mpixels</a:t>
                      </a:r>
                    </a:p>
                  </a:txBody>
                  <a:tcPr marL="38100" marR="38100" marT="38100" marB="38100" anchor="b" anchorCtr="0" horzOverflow="overflow">
                    <a:lnL w="0">
                      <a:miter lim="400000"/>
                    </a:lnL>
                    <a:lnR w="0">
                      <a:miter lim="400000"/>
                    </a:lnR>
                    <a:lnT w="12700">
                      <a:solidFill>
                        <a:srgbClr val="FFFFFF"/>
                      </a:solidFill>
                      <a:miter lim="400000"/>
                    </a:lnT>
                    <a:lnB w="0">
                      <a:miter lim="400000"/>
                    </a:lnB>
                  </a:tcPr>
                </a:tc>
              </a:tr>
              <a:tr h="844550">
                <a:tc>
                  <a:txBody>
                    <a:bodyPr/>
                    <a:lstStyle/>
                    <a:p>
                      <a:pPr algn="l" defTabSz="914400">
                        <a:lnSpc>
                          <a:spcPts val="5700"/>
                        </a:lnSpc>
                        <a:defRPr sz="1800">
                          <a:solidFill>
                            <a:srgbClr val="000000"/>
                          </a:solidFill>
                        </a:defRPr>
                      </a:pPr>
                      <a:r>
                        <a:rPr sz="4800">
                          <a:solidFill>
                            <a:srgbClr val="FFFFFF"/>
                          </a:solidFill>
                        </a:rPr>
                        <a:t>0.5 Mpolys</a:t>
                      </a:r>
                    </a:p>
                  </a:txBody>
                  <a:tcPr marL="38100" marR="38100" marT="38100" marB="38100" anchor="b" anchorCtr="0" horzOverflow="overflow">
                    <a:lnL w="0">
                      <a:miter lim="400000"/>
                    </a:lnL>
                    <a:lnR w="0">
                      <a:miter lim="400000"/>
                    </a:lnR>
                    <a:lnT w="0">
                      <a:miter lim="400000"/>
                    </a:lnT>
                    <a:lnB w="0">
                      <a:miter lim="400000"/>
                    </a:lnB>
                  </a:tcPr>
                </a:tc>
              </a:tr>
              <a:tr h="844550">
                <a:tc>
                  <a:txBody>
                    <a:bodyPr/>
                    <a:lstStyle/>
                    <a:p>
                      <a:pPr algn="l" defTabSz="914400">
                        <a:lnSpc>
                          <a:spcPts val="5700"/>
                        </a:lnSpc>
                        <a:defRPr sz="1800">
                          <a:solidFill>
                            <a:srgbClr val="000000"/>
                          </a:solidFill>
                        </a:defRPr>
                      </a:pPr>
                      <a:r>
                        <a:rPr sz="4800">
                          <a:solidFill>
                            <a:srgbClr val="FFFFFF"/>
                          </a:solidFill>
                        </a:rPr>
                        <a:t>10 ms/frame</a:t>
                      </a:r>
                    </a:p>
                  </a:txBody>
                  <a:tcPr marL="38100" marR="38100" marT="38100" marB="38100" anchor="b" anchorCtr="0" horzOverflow="overflow">
                    <a:lnL w="0">
                      <a:miter lim="400000"/>
                    </a:lnL>
                    <a:lnR w="0">
                      <a:miter lim="400000"/>
                    </a:lnR>
                    <a:lnT w="0">
                      <a:miter lim="400000"/>
                    </a:lnT>
                    <a:lnB w="0">
                      <a:miter lim="400000"/>
                    </a:lnB>
                  </a:tcPr>
                </a:tc>
              </a:tr>
            </a:tbl>
          </a:graphicData>
        </a:graphic>
      </p:graphicFrame>
      <p:sp>
        <p:nvSpPr>
          <p:cNvPr id="163" name="images by Valve, Weta"/>
          <p:cNvSpPr txBox="1"/>
          <p:nvPr/>
        </p:nvSpPr>
        <p:spPr>
          <a:xfrm>
            <a:off x="12330560" y="12827000"/>
            <a:ext cx="5156709" cy="698500"/>
          </a:xfrm>
          <a:prstGeom prst="rect">
            <a:avLst/>
          </a:prstGeom>
          <a:ln w="12700">
            <a:miter lim="400000"/>
          </a:ln>
          <a:effectLst>
            <a:outerShdw sx="100000" sy="100000" kx="0" ky="0" algn="b" rotWithShape="0" blurRad="25400" dist="38100" dir="5400000">
              <a:srgbClr val="000000">
                <a:alpha val="75000"/>
              </a:srgbClr>
            </a:outerShdw>
          </a:effectLst>
          <a:extLst>
            <a:ext uri="{C572A759-6A51-4108-AA02-DFA0A04FC94B}">
              <ma14:wrappingTextBoxFlag xmlns:ma14="http://schemas.microsoft.com/office/mac/drawingml/2011/main" val="1"/>
            </a:ext>
          </a:extLst>
        </p:spPr>
        <p:txBody>
          <a:bodyPr wrap="none" lIns="50800" tIns="50800" rIns="50800" bIns="50800">
            <a:spAutoFit/>
          </a:bodyPr>
          <a:lstStyle>
            <a:lvl1pPr algn="r">
              <a:lnSpc>
                <a:spcPts val="4800"/>
              </a:lnSpc>
              <a:defRPr i="1" sz="4000"/>
            </a:lvl1pPr>
          </a:lstStyle>
          <a:p>
            <a:pPr/>
            <a:r>
              <a:t>images by Valve, Weta</a:t>
            </a:r>
          </a:p>
        </p:txBody>
      </p:sp>
      <p:sp>
        <p:nvSpPr>
          <p:cNvPr id="164" name="6 orders of magnitude…"/>
          <p:cNvSpPr txBox="1"/>
          <p:nvPr/>
        </p:nvSpPr>
        <p:spPr>
          <a:xfrm>
            <a:off x="7022773" y="9817100"/>
            <a:ext cx="10535413" cy="2260600"/>
          </a:xfrm>
          <a:prstGeom prst="rect">
            <a:avLst/>
          </a:prstGeom>
          <a:solidFill>
            <a:srgbClr val="B51A00">
              <a:alpha val="50000"/>
            </a:srgbClr>
          </a:solidFill>
          <a:ln w="12700">
            <a:miter lim="400000"/>
          </a:ln>
          <a:effectLst>
            <a:outerShdw sx="100000" sy="100000" kx="0" ky="0" algn="b" rotWithShape="0" blurRad="76200" dist="50800" dir="5400000">
              <a:srgbClr val="000000">
                <a:alpha val="50000"/>
              </a:srgbClr>
            </a:outerShdw>
          </a:effectLst>
          <a:extLst>
            <a:ext uri="{C572A759-6A51-4108-AA02-DFA0A04FC94B}">
              <ma14:wrappingTextBoxFlag xmlns:ma14="http://schemas.microsoft.com/office/mac/drawingml/2011/main" val="1"/>
            </a:ext>
          </a:extLst>
        </p:spPr>
        <p:txBody>
          <a:bodyPr wrap="none" lIns="50800" tIns="50800" rIns="50800" bIns="50800">
            <a:spAutoFit/>
          </a:bodyPr>
          <a:lstStyle/>
          <a:p>
            <a:pPr>
              <a:lnSpc>
                <a:spcPct val="80000"/>
              </a:lnSpc>
              <a:defRPr b="1" i="1"/>
            </a:pPr>
            <a:r>
              <a:t>6 orders of magnitude</a:t>
            </a:r>
          </a:p>
          <a:p>
            <a:pPr>
              <a:lnSpc>
                <a:spcPct val="80000"/>
              </a:lnSpc>
              <a:defRPr b="1" i="1"/>
            </a:pPr>
            <a:r>
              <a:t>more computation</a:t>
            </a:r>
          </a:p>
        </p:txBody>
      </p:sp>
      <p:graphicFrame>
        <p:nvGraphicFramePr>
          <p:cNvPr id="165" name="Table 2"/>
          <p:cNvGraphicFramePr/>
          <p:nvPr/>
        </p:nvGraphicFramePr>
        <p:xfrm>
          <a:off x="18542793" y="9207500"/>
          <a:ext cx="3505201" cy="3378200"/>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3505200"/>
              </a:tblGrid>
              <a:tr h="844550">
                <a:tc>
                  <a:txBody>
                    <a:bodyPr/>
                    <a:lstStyle/>
                    <a:p>
                      <a:pPr algn="l" defTabSz="914400">
                        <a:lnSpc>
                          <a:spcPts val="5700"/>
                        </a:lnSpc>
                        <a:defRPr sz="1800">
                          <a:solidFill>
                            <a:srgbClr val="000000"/>
                          </a:solidFill>
                        </a:defRPr>
                      </a:pPr>
                      <a:r>
                        <a:rPr b="1" sz="4800">
                          <a:solidFill>
                            <a:srgbClr val="FFFFFF"/>
                          </a:solidFill>
                        </a:rPr>
                        <a:t>Tintin, Avatar</a:t>
                      </a:r>
                    </a:p>
                  </a:txBody>
                  <a:tcPr marL="38100" marR="38100" marT="38100" marB="38100" anchor="b" anchorCtr="0" horzOverflow="overflow">
                    <a:lnL w="0">
                      <a:miter lim="400000"/>
                    </a:lnL>
                    <a:lnR w="0">
                      <a:miter lim="400000"/>
                    </a:lnR>
                    <a:lnT w="0">
                      <a:miter lim="400000"/>
                    </a:lnT>
                    <a:lnB w="12700">
                      <a:solidFill>
                        <a:srgbClr val="FFFFFF"/>
                      </a:solidFill>
                      <a:miter lim="400000"/>
                    </a:lnB>
                  </a:tcPr>
                </a:tc>
              </a:tr>
              <a:tr h="844550">
                <a:tc>
                  <a:txBody>
                    <a:bodyPr/>
                    <a:lstStyle/>
                    <a:p>
                      <a:pPr algn="l" defTabSz="914400">
                        <a:lnSpc>
                          <a:spcPts val="5700"/>
                        </a:lnSpc>
                        <a:defRPr sz="1800">
                          <a:solidFill>
                            <a:srgbClr val="000000"/>
                          </a:solidFill>
                        </a:defRPr>
                      </a:pPr>
                      <a:r>
                        <a:rPr sz="4800">
                          <a:solidFill>
                            <a:srgbClr val="FFFFFF"/>
                          </a:solidFill>
                        </a:rPr>
                        <a:t>8 Mpixels</a:t>
                      </a:r>
                    </a:p>
                  </a:txBody>
                  <a:tcPr marL="38100" marR="38100" marT="38100" marB="38100" anchor="b" anchorCtr="0" horzOverflow="overflow">
                    <a:lnL w="0">
                      <a:miter lim="400000"/>
                    </a:lnL>
                    <a:lnR w="0">
                      <a:miter lim="400000"/>
                    </a:lnR>
                    <a:lnT w="12700">
                      <a:solidFill>
                        <a:srgbClr val="FFFFFF"/>
                      </a:solidFill>
                      <a:miter lim="400000"/>
                    </a:lnT>
                    <a:lnB w="0">
                      <a:miter lim="400000"/>
                    </a:lnB>
                  </a:tcPr>
                </a:tc>
              </a:tr>
              <a:tr h="844550">
                <a:tc>
                  <a:txBody>
                    <a:bodyPr/>
                    <a:lstStyle/>
                    <a:p>
                      <a:pPr algn="l" defTabSz="914400">
                        <a:lnSpc>
                          <a:spcPts val="5700"/>
                        </a:lnSpc>
                        <a:defRPr sz="1800">
                          <a:solidFill>
                            <a:srgbClr val="000000"/>
                          </a:solidFill>
                        </a:defRPr>
                      </a:pPr>
                      <a:r>
                        <a:rPr sz="4800">
                          <a:solidFill>
                            <a:srgbClr val="FFFFFF"/>
                          </a:solidFill>
                        </a:rPr>
                        <a:t>5 Gpolys</a:t>
                      </a:r>
                    </a:p>
                  </a:txBody>
                  <a:tcPr marL="38100" marR="38100" marT="38100" marB="38100" anchor="b" anchorCtr="0" horzOverflow="overflow">
                    <a:lnL w="0">
                      <a:miter lim="400000"/>
                    </a:lnL>
                    <a:lnR w="0">
                      <a:miter lim="400000"/>
                    </a:lnR>
                    <a:lnT w="0">
                      <a:miter lim="400000"/>
                    </a:lnT>
                    <a:lnB w="0">
                      <a:miter lim="400000"/>
                    </a:lnB>
                  </a:tcPr>
                </a:tc>
              </a:tr>
              <a:tr h="844550">
                <a:tc>
                  <a:txBody>
                    <a:bodyPr/>
                    <a:lstStyle/>
                    <a:p>
                      <a:pPr algn="l" defTabSz="914400">
                        <a:lnSpc>
                          <a:spcPts val="5700"/>
                        </a:lnSpc>
                        <a:defRPr sz="1800">
                          <a:solidFill>
                            <a:srgbClr val="000000"/>
                          </a:solidFill>
                        </a:defRPr>
                      </a:pPr>
                      <a:r>
                        <a:rPr sz="4800">
                          <a:solidFill>
                            <a:srgbClr val="FFFFFF"/>
                          </a:solidFill>
                        </a:rPr>
                        <a:t>5 hrs/frame</a:t>
                      </a:r>
                    </a:p>
                  </a:txBody>
                  <a:tcPr marL="38100" marR="38100" marT="38100" marB="38100" anchor="b" anchorCtr="0" horzOverflow="overflow">
                    <a:lnL w="0">
                      <a:miter lim="400000"/>
                    </a:lnL>
                    <a:lnR w="0">
                      <a:miter lim="400000"/>
                    </a:lnR>
                    <a:lnT w="0">
                      <a:miter lim="400000"/>
                    </a:lnT>
                    <a:lnB w="0">
                      <a:miter lim="400000"/>
                    </a:lnB>
                  </a:tcPr>
                </a:tc>
              </a:tr>
            </a:tbl>
          </a:graphicData>
        </a:graphic>
      </p:graphicFrame>
      <p:sp>
        <p:nvSpPr>
          <p:cNvPr id="166" name="Modern game:"/>
          <p:cNvSpPr txBox="1"/>
          <p:nvPr/>
        </p:nvSpPr>
        <p:spPr>
          <a:xfrm>
            <a:off x="18531551" y="2857499"/>
            <a:ext cx="4178697" cy="7366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b">
            <a:spAutoFit/>
          </a:bodyPr>
          <a:lstStyle>
            <a:lvl1pPr algn="l">
              <a:lnSpc>
                <a:spcPts val="5700"/>
              </a:lnSpc>
              <a:defRPr b="1" sz="4800">
                <a:latin typeface="+mn-lt"/>
                <a:ea typeface="+mn-ea"/>
                <a:cs typeface="+mn-cs"/>
                <a:sym typeface="Helvetica"/>
              </a:defRPr>
            </a:lvl1pPr>
          </a:lstStyle>
          <a:p>
            <a:pPr defTabSz="914400"/>
            <a:r>
              <a:t>Modern game:</a:t>
            </a:r>
          </a:p>
        </p:txBody>
      </p:sp>
      <p:sp>
        <p:nvSpPr>
          <p:cNvPr id="167" name="CG movie:"/>
          <p:cNvSpPr txBox="1"/>
          <p:nvPr/>
        </p:nvSpPr>
        <p:spPr>
          <a:xfrm>
            <a:off x="18529300" y="8623299"/>
            <a:ext cx="3061296" cy="7366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b">
            <a:spAutoFit/>
          </a:bodyPr>
          <a:lstStyle>
            <a:lvl1pPr algn="l">
              <a:lnSpc>
                <a:spcPts val="5700"/>
              </a:lnSpc>
              <a:defRPr b="1" sz="4800">
                <a:latin typeface="+mn-lt"/>
                <a:ea typeface="+mn-ea"/>
                <a:cs typeface="+mn-cs"/>
                <a:sym typeface="Helvetica"/>
              </a:defRPr>
            </a:lvl1pPr>
          </a:lstStyle>
          <a:p>
            <a:pPr defTabSz="914400"/>
            <a:r>
              <a:t>CG movie: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56"/>
                                        </p:tgtEl>
                                        <p:attrNameLst>
                                          <p:attrName>style.visibility</p:attrName>
                                        </p:attrNameLst>
                                      </p:cBhvr>
                                      <p:to>
                                        <p:strVal val="visible"/>
                                      </p:to>
                                    </p:set>
                                  </p:childTnLst>
                                </p:cTn>
                              </p:par>
                            </p:childTnLst>
                          </p:cTn>
                        </p:par>
                        <p:par>
                          <p:cTn id="7" fill="hold">
                            <p:stCondLst>
                              <p:cond delay="0"/>
                            </p:stCondLst>
                            <p:childTnLst>
                              <p:par>
                                <p:cTn id="8" presetClass="entr" nodeType="afterEffect" presetID="10" grpId="2" fill="hold">
                                  <p:stCondLst>
                                    <p:cond delay="0"/>
                                  </p:stCondLst>
                                  <p:iterate type="el" backwards="0">
                                    <p:tmAbs val="0"/>
                                  </p:iterate>
                                  <p:childTnLst>
                                    <p:set>
                                      <p:cBhvr>
                                        <p:cTn id="9" fill="hold"/>
                                        <p:tgtEl>
                                          <p:spTgt spid="158"/>
                                        </p:tgtEl>
                                        <p:attrNameLst>
                                          <p:attrName>style.visibility</p:attrName>
                                        </p:attrNameLst>
                                      </p:cBhvr>
                                      <p:to>
                                        <p:strVal val="visible"/>
                                      </p:to>
                                    </p:set>
                                    <p:animEffect filter="fade" transition="in">
                                      <p:cBhvr>
                                        <p:cTn id="10" dur="750"/>
                                        <p:tgtEl>
                                          <p:spTgt spid="158"/>
                                        </p:tgtEl>
                                      </p:cBhvr>
                                    </p:animEffect>
                                  </p:childTnLst>
                                </p:cTn>
                              </p:par>
                            </p:childTnLst>
                          </p:cTn>
                        </p:par>
                        <p:par>
                          <p:cTn id="11" fill="hold">
                            <p:stCondLst>
                              <p:cond delay="750"/>
                            </p:stCondLst>
                            <p:childTnLst>
                              <p:par>
                                <p:cTn id="12" presetClass="entr" nodeType="afterEffect" presetID="10" grpId="3" fill="hold">
                                  <p:stCondLst>
                                    <p:cond delay="0"/>
                                  </p:stCondLst>
                                  <p:iterate type="el" backwards="0">
                                    <p:tmAbs val="0"/>
                                  </p:iterate>
                                  <p:childTnLst>
                                    <p:set>
                                      <p:cBhvr>
                                        <p:cTn id="13" fill="hold"/>
                                        <p:tgtEl>
                                          <p:spTgt spid="159"/>
                                        </p:tgtEl>
                                        <p:attrNameLst>
                                          <p:attrName>style.visibility</p:attrName>
                                        </p:attrNameLst>
                                      </p:cBhvr>
                                      <p:to>
                                        <p:strVal val="visible"/>
                                      </p:to>
                                    </p:set>
                                    <p:animEffect filter="fade" transition="in">
                                      <p:cBhvr>
                                        <p:cTn id="14" dur="750"/>
                                        <p:tgtEl>
                                          <p:spTgt spid="159"/>
                                        </p:tgtEl>
                                      </p:cBhvr>
                                    </p:animEffect>
                                  </p:childTnLst>
                                </p:cTn>
                              </p:par>
                            </p:childTnLst>
                          </p:cTn>
                        </p:par>
                        <p:par>
                          <p:cTn id="15" fill="hold">
                            <p:stCondLst>
                              <p:cond delay="1500"/>
                            </p:stCondLst>
                            <p:childTnLst>
                              <p:par>
                                <p:cTn id="16" presetClass="entr" nodeType="afterEffect" presetID="10" grpId="4" fill="hold">
                                  <p:stCondLst>
                                    <p:cond delay="0"/>
                                  </p:stCondLst>
                                  <p:iterate type="el" backwards="0">
                                    <p:tmAbs val="0"/>
                                  </p:iterate>
                                  <p:childTnLst>
                                    <p:set>
                                      <p:cBhvr>
                                        <p:cTn id="17" fill="hold"/>
                                        <p:tgtEl>
                                          <p:spTgt spid="160"/>
                                        </p:tgtEl>
                                        <p:attrNameLst>
                                          <p:attrName>style.visibility</p:attrName>
                                        </p:attrNameLst>
                                      </p:cBhvr>
                                      <p:to>
                                        <p:strVal val="visible"/>
                                      </p:to>
                                    </p:set>
                                    <p:animEffect filter="fade" transition="in">
                                      <p:cBhvr>
                                        <p:cTn id="18" dur="750"/>
                                        <p:tgtEl>
                                          <p:spTgt spid="160"/>
                                        </p:tgtEl>
                                      </p:cBhvr>
                                    </p:animEffect>
                                  </p:childTnLst>
                                </p:cTn>
                              </p:par>
                            </p:childTnLst>
                          </p:cTn>
                        </p:par>
                        <p:par>
                          <p:cTn id="19" fill="hold">
                            <p:stCondLst>
                              <p:cond delay="2250"/>
                            </p:stCondLst>
                            <p:childTnLst>
                              <p:par>
                                <p:cTn id="20" presetClass="entr" nodeType="afterEffect" presetID="10" grpId="5" fill="hold">
                                  <p:stCondLst>
                                    <p:cond delay="0"/>
                                  </p:stCondLst>
                                  <p:iterate type="el" backwards="0">
                                    <p:tmAbs val="0"/>
                                  </p:iterate>
                                  <p:childTnLst>
                                    <p:set>
                                      <p:cBhvr>
                                        <p:cTn id="21" fill="hold"/>
                                        <p:tgtEl>
                                          <p:spTgt spid="161"/>
                                        </p:tgtEl>
                                        <p:attrNameLst>
                                          <p:attrName>style.visibility</p:attrName>
                                        </p:attrNameLst>
                                      </p:cBhvr>
                                      <p:to>
                                        <p:strVal val="visible"/>
                                      </p:to>
                                    </p:set>
                                    <p:animEffect filter="fade" transition="in">
                                      <p:cBhvr>
                                        <p:cTn id="22" dur="750"/>
                                        <p:tgtEl>
                                          <p:spTgt spid="161"/>
                                        </p:tgtEl>
                                      </p:cBhvr>
                                    </p:animEffect>
                                  </p:childTnLst>
                                </p:cTn>
                              </p:par>
                            </p:childTnLst>
                          </p:cTn>
                        </p:par>
                        <p:par>
                          <p:cTn id="23" fill="hold">
                            <p:stCondLst>
                              <p:cond delay="3000"/>
                            </p:stCondLst>
                            <p:childTnLst>
                              <p:par>
                                <p:cTn id="24" presetClass="entr" nodeType="afterEffect" presetID="10" grpId="6" fill="hold">
                                  <p:stCondLst>
                                    <p:cond delay="0"/>
                                  </p:stCondLst>
                                  <p:iterate type="el" backwards="0">
                                    <p:tmAbs val="0"/>
                                  </p:iterate>
                                  <p:childTnLst>
                                    <p:set>
                                      <p:cBhvr>
                                        <p:cTn id="25" fill="hold"/>
                                        <p:tgtEl>
                                          <p:spTgt spid="164"/>
                                        </p:tgtEl>
                                        <p:attrNameLst>
                                          <p:attrName>style.visibility</p:attrName>
                                        </p:attrNameLst>
                                      </p:cBhvr>
                                      <p:to>
                                        <p:strVal val="visible"/>
                                      </p:to>
                                    </p:set>
                                    <p:animEffect filter="fade" transition="in">
                                      <p:cBhvr>
                                        <p:cTn id="26" dur="5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8" grpId="2"/>
      <p:bldP build="whole" bldLvl="1" animBg="1" rev="0" advAuto="0" spid="160" grpId="4"/>
      <p:bldP build="whole" bldLvl="1" animBg="1" rev="0" advAuto="0" spid="161" grpId="5"/>
      <p:bldP build="whole" bldLvl="1" animBg="1" rev="0" advAuto="0" spid="159" grpId="3"/>
      <p:bldP build="whole" bldLvl="1" animBg="1" rev="0" advAuto="0" spid="164" grpId="6"/>
      <p:bldP build="whole" bldLvl="1" animBg="1" rev="0" advAuto="0" spid="156"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1" name="3D printing: orders of magnitude from “good enough”"/>
          <p:cNvSpPr txBox="1"/>
          <p:nvPr>
            <p:ph type="title"/>
          </p:nvPr>
        </p:nvSpPr>
        <p:spPr>
          <a:xfrm>
            <a:off x="279400" y="177800"/>
            <a:ext cx="24091900" cy="1752600"/>
          </a:xfrm>
          <a:prstGeom prst="rect">
            <a:avLst/>
          </a:prstGeom>
        </p:spPr>
        <p:txBody>
          <a:bodyPr/>
          <a:lstStyle/>
          <a:p>
            <a:pPr/>
            <a:r>
              <a:t>3D printing: </a:t>
            </a:r>
            <a:r>
              <a:rPr b="0"/>
              <a:t>orders of magnitude from “good enough”</a:t>
            </a:r>
          </a:p>
        </p:txBody>
      </p:sp>
      <p:graphicFrame>
        <p:nvGraphicFramePr>
          <p:cNvPr id="172" name="Table 1"/>
          <p:cNvGraphicFramePr/>
          <p:nvPr/>
        </p:nvGraphicFramePr>
        <p:xfrm>
          <a:off x="2311400" y="4358685"/>
          <a:ext cx="4178300" cy="4701741"/>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4178299"/>
              </a:tblGrid>
              <a:tr h="2248862">
                <a:tc>
                  <a:txBody>
                    <a:bodyPr/>
                    <a:lstStyle/>
                    <a:p>
                      <a:pPr algn="r" defTabSz="914400">
                        <a:lnSpc>
                          <a:spcPts val="5700"/>
                        </a:lnSpc>
                        <a:defRPr b="1" sz="4800"/>
                      </a:pPr>
                      <a:r>
                        <a:t>1500 cm</a:t>
                      </a:r>
                      <a:r>
                        <a:rPr baseline="31999"/>
                        <a:t>3</a:t>
                      </a:r>
                      <a:r>
                        <a:t> shoe,</a:t>
                      </a:r>
                      <a:br/>
                      <a:r>
                        <a:t>10 µm detail, 16 materials</a:t>
                      </a:r>
                    </a:p>
                  </a:txBody>
                  <a:tcPr marL="38100" marR="38100" marT="38100" marB="38100" anchor="b" anchorCtr="0" horzOverflow="overflow">
                    <a:lnL w="0">
                      <a:miter lim="400000"/>
                    </a:lnL>
                    <a:lnR w="0">
                      <a:miter lim="400000"/>
                    </a:lnR>
                    <a:lnT w="0">
                      <a:miter lim="400000"/>
                    </a:lnT>
                    <a:lnB w="12700">
                      <a:solidFill>
                        <a:srgbClr val="FFFFFF"/>
                      </a:solidFill>
                      <a:miter lim="400000"/>
                    </a:lnB>
                  </a:tcPr>
                </a:tc>
              </a:tr>
              <a:tr h="817625">
                <a:tc>
                  <a:txBody>
                    <a:bodyPr/>
                    <a:lstStyle/>
                    <a:p>
                      <a:pPr algn="r" defTabSz="914400">
                        <a:lnSpc>
                          <a:spcPts val="5700"/>
                        </a:lnSpc>
                        <a:defRPr sz="4800"/>
                      </a:pPr>
                      <a:r>
                        <a:t>2500</a:t>
                      </a:r>
                      <a:r>
                        <a:rPr baseline="31999"/>
                        <a:t>3 </a:t>
                      </a:r>
                      <a:r>
                        <a:t>DPI</a:t>
                      </a:r>
                    </a:p>
                  </a:txBody>
                  <a:tcPr marL="38100" marR="38100" marT="38100" marB="38100" anchor="b" anchorCtr="0" horzOverflow="overflow">
                    <a:lnL w="0">
                      <a:miter lim="400000"/>
                    </a:lnL>
                    <a:lnR w="0">
                      <a:miter lim="400000"/>
                    </a:lnR>
                    <a:lnT w="12700">
                      <a:solidFill>
                        <a:srgbClr val="FFFFFF"/>
                      </a:solidFill>
                      <a:miter lim="400000"/>
                    </a:lnT>
                    <a:lnB w="0">
                      <a:miter lim="400000"/>
                    </a:lnB>
                  </a:tcPr>
                </a:tc>
              </a:tr>
              <a:tr h="817625">
                <a:tc>
                  <a:txBody>
                    <a:bodyPr/>
                    <a:lstStyle/>
                    <a:p>
                      <a:pPr algn="r" defTabSz="914400">
                        <a:lnSpc>
                          <a:spcPts val="5700"/>
                        </a:lnSpc>
                        <a:defRPr sz="4800"/>
                      </a:pPr>
                      <a:r>
                        <a:t>10</a:t>
                      </a:r>
                      <a:r>
                        <a:rPr baseline="31999"/>
                        <a:t>12</a:t>
                      </a:r>
                      <a:r>
                        <a:t> voxels</a:t>
                      </a:r>
                    </a:p>
                  </a:txBody>
                  <a:tcPr marL="38100" marR="38100" marT="38100" marB="38100" anchor="b" anchorCtr="0" horzOverflow="overflow">
                    <a:lnL w="0">
                      <a:miter lim="400000"/>
                    </a:lnL>
                    <a:lnR w="0">
                      <a:miter lim="400000"/>
                    </a:lnR>
                    <a:lnT w="0">
                      <a:miter lim="400000"/>
                    </a:lnT>
                    <a:lnB w="0">
                      <a:miter lim="400000"/>
                    </a:lnB>
                  </a:tcPr>
                </a:tc>
              </a:tr>
              <a:tr h="817625">
                <a:tc>
                  <a:txBody>
                    <a:bodyPr/>
                    <a:lstStyle/>
                    <a:p>
                      <a:pPr algn="r" defTabSz="914400">
                        <a:lnSpc>
                          <a:spcPts val="5700"/>
                        </a:lnSpc>
                        <a:defRPr sz="1800">
                          <a:solidFill>
                            <a:srgbClr val="000000"/>
                          </a:solidFill>
                        </a:defRPr>
                      </a:pPr>
                      <a:r>
                        <a:rPr sz="4800">
                          <a:solidFill>
                            <a:srgbClr val="FFFFFF"/>
                          </a:solidFill>
                        </a:rPr>
                        <a:t>25 terabytes</a:t>
                      </a:r>
                    </a:p>
                  </a:txBody>
                  <a:tcPr marL="38100" marR="38100" marT="38100" marB="38100" anchor="b" anchorCtr="0" horzOverflow="overflow">
                    <a:lnL w="0">
                      <a:miter lim="400000"/>
                    </a:lnL>
                    <a:lnR w="0">
                      <a:miter lim="400000"/>
                    </a:lnR>
                    <a:lnT w="0">
                      <a:miter lim="400000"/>
                    </a:lnT>
                    <a:lnB w="0">
                      <a:miter lim="400000"/>
                    </a:lnB>
                  </a:tcPr>
                </a:tc>
              </a:tr>
            </a:tbl>
          </a:graphicData>
        </a:graphic>
      </p:graphicFrame>
      <p:pic>
        <p:nvPicPr>
          <p:cNvPr id="173" name="three_rhinos_2048x.jpg" descr="three_rhinos_2048x.jpg"/>
          <p:cNvPicPr>
            <a:picLocks noChangeAspect="1"/>
          </p:cNvPicPr>
          <p:nvPr/>
        </p:nvPicPr>
        <p:blipFill>
          <a:blip r:embed="rId3">
            <a:extLst/>
          </a:blip>
          <a:srcRect l="9110" t="22137" r="3240" b="10114"/>
          <a:stretch>
            <a:fillRect/>
          </a:stretch>
        </p:blipFill>
        <p:spPr>
          <a:xfrm>
            <a:off x="24523700" y="6604000"/>
            <a:ext cx="14427200" cy="4508500"/>
          </a:xfrm>
          <a:prstGeom prst="rect">
            <a:avLst/>
          </a:prstGeom>
          <a:ln w="12700">
            <a:miter lim="400000"/>
          </a:ln>
        </p:spPr>
      </p:pic>
      <p:pic>
        <p:nvPicPr>
          <p:cNvPr id="174" name="Objet1000_3D-Printer-open_low.jpg" descr="Objet1000_3D-Printer-open_low.jpg"/>
          <p:cNvPicPr>
            <a:picLocks noChangeAspect="1"/>
          </p:cNvPicPr>
          <p:nvPr/>
        </p:nvPicPr>
        <p:blipFill>
          <a:blip r:embed="rId4">
            <a:extLst/>
          </a:blip>
          <a:srcRect l="12173" t="8401" r="12727" b="5365"/>
          <a:stretch>
            <a:fillRect/>
          </a:stretch>
        </p:blipFill>
        <p:spPr>
          <a:xfrm>
            <a:off x="11785288" y="5325119"/>
            <a:ext cx="10985501" cy="8421332"/>
          </a:xfrm>
          <a:custGeom>
            <a:avLst/>
            <a:gdLst/>
            <a:ahLst/>
            <a:cxnLst>
              <a:cxn ang="0">
                <a:pos x="wd2" y="hd2"/>
              </a:cxn>
              <a:cxn ang="5400000">
                <a:pos x="wd2" y="hd2"/>
              </a:cxn>
              <a:cxn ang="10800000">
                <a:pos x="wd2" y="hd2"/>
              </a:cxn>
              <a:cxn ang="16200000">
                <a:pos x="wd2" y="hd2"/>
              </a:cxn>
            </a:cxnLst>
            <a:rect l="0" t="0" r="r" b="b"/>
            <a:pathLst>
              <a:path w="21600" h="21585" fill="norm" stroke="1" extrusionOk="0">
                <a:moveTo>
                  <a:pt x="15506" y="1"/>
                </a:moveTo>
                <a:cubicBezTo>
                  <a:pt x="15436" y="4"/>
                  <a:pt x="15364" y="16"/>
                  <a:pt x="15317" y="36"/>
                </a:cubicBezTo>
                <a:lnTo>
                  <a:pt x="15271" y="58"/>
                </a:lnTo>
                <a:cubicBezTo>
                  <a:pt x="15266" y="61"/>
                  <a:pt x="15260" y="63"/>
                  <a:pt x="15257" y="67"/>
                </a:cubicBezTo>
                <a:cubicBezTo>
                  <a:pt x="15244" y="79"/>
                  <a:pt x="15236" y="110"/>
                  <a:pt x="15231" y="148"/>
                </a:cubicBezTo>
                <a:lnTo>
                  <a:pt x="15228" y="190"/>
                </a:lnTo>
                <a:lnTo>
                  <a:pt x="15220" y="306"/>
                </a:lnTo>
                <a:lnTo>
                  <a:pt x="15220" y="307"/>
                </a:lnTo>
                <a:lnTo>
                  <a:pt x="14919" y="353"/>
                </a:lnTo>
                <a:cubicBezTo>
                  <a:pt x="14591" y="403"/>
                  <a:pt x="14189" y="483"/>
                  <a:pt x="13955" y="543"/>
                </a:cubicBezTo>
                <a:cubicBezTo>
                  <a:pt x="13921" y="551"/>
                  <a:pt x="13890" y="559"/>
                  <a:pt x="13854" y="568"/>
                </a:cubicBezTo>
                <a:cubicBezTo>
                  <a:pt x="13626" y="630"/>
                  <a:pt x="12585" y="907"/>
                  <a:pt x="11491" y="1197"/>
                </a:cubicBezTo>
                <a:cubicBezTo>
                  <a:pt x="11025" y="1321"/>
                  <a:pt x="10559" y="1446"/>
                  <a:pt x="10456" y="1475"/>
                </a:cubicBezTo>
                <a:cubicBezTo>
                  <a:pt x="10353" y="1503"/>
                  <a:pt x="10155" y="1556"/>
                  <a:pt x="10017" y="1593"/>
                </a:cubicBezTo>
                <a:cubicBezTo>
                  <a:pt x="9878" y="1629"/>
                  <a:pt x="9758" y="1665"/>
                  <a:pt x="9752" y="1673"/>
                </a:cubicBezTo>
                <a:cubicBezTo>
                  <a:pt x="9746" y="1681"/>
                  <a:pt x="9740" y="1813"/>
                  <a:pt x="9739" y="1967"/>
                </a:cubicBezTo>
                <a:cubicBezTo>
                  <a:pt x="9737" y="2153"/>
                  <a:pt x="9734" y="2236"/>
                  <a:pt x="9710" y="2272"/>
                </a:cubicBezTo>
                <a:cubicBezTo>
                  <a:pt x="9710" y="2273"/>
                  <a:pt x="9710" y="2276"/>
                  <a:pt x="9710" y="2276"/>
                </a:cubicBezTo>
                <a:cubicBezTo>
                  <a:pt x="9710" y="2277"/>
                  <a:pt x="9708" y="2276"/>
                  <a:pt x="9708" y="2276"/>
                </a:cubicBezTo>
                <a:cubicBezTo>
                  <a:pt x="9691" y="2298"/>
                  <a:pt x="9665" y="2302"/>
                  <a:pt x="9623" y="2302"/>
                </a:cubicBezTo>
                <a:lnTo>
                  <a:pt x="9562" y="2302"/>
                </a:lnTo>
                <a:lnTo>
                  <a:pt x="9560" y="2302"/>
                </a:lnTo>
                <a:lnTo>
                  <a:pt x="9560" y="2552"/>
                </a:lnTo>
                <a:cubicBezTo>
                  <a:pt x="9560" y="2741"/>
                  <a:pt x="9555" y="2805"/>
                  <a:pt x="9538" y="2813"/>
                </a:cubicBezTo>
                <a:cubicBezTo>
                  <a:pt x="9526" y="2819"/>
                  <a:pt x="9481" y="2807"/>
                  <a:pt x="9437" y="2786"/>
                </a:cubicBezTo>
                <a:cubicBezTo>
                  <a:pt x="9372" y="2755"/>
                  <a:pt x="9360" y="2745"/>
                  <a:pt x="9353" y="2686"/>
                </a:cubicBezTo>
                <a:cubicBezTo>
                  <a:pt x="9352" y="2680"/>
                  <a:pt x="9352" y="2670"/>
                  <a:pt x="9351" y="2662"/>
                </a:cubicBezTo>
                <a:cubicBezTo>
                  <a:pt x="9350" y="2654"/>
                  <a:pt x="9349" y="2650"/>
                  <a:pt x="9349" y="2642"/>
                </a:cubicBezTo>
                <a:cubicBezTo>
                  <a:pt x="9341" y="2537"/>
                  <a:pt x="9340" y="2536"/>
                  <a:pt x="9273" y="2517"/>
                </a:cubicBezTo>
                <a:cubicBezTo>
                  <a:pt x="9235" y="2507"/>
                  <a:pt x="9172" y="2505"/>
                  <a:pt x="9132" y="2512"/>
                </a:cubicBezTo>
                <a:cubicBezTo>
                  <a:pt x="9063" y="2526"/>
                  <a:pt x="9059" y="2532"/>
                  <a:pt x="9050" y="2606"/>
                </a:cubicBezTo>
                <a:cubicBezTo>
                  <a:pt x="9044" y="2649"/>
                  <a:pt x="9040" y="2772"/>
                  <a:pt x="9040" y="2879"/>
                </a:cubicBezTo>
                <a:cubicBezTo>
                  <a:pt x="9040" y="2889"/>
                  <a:pt x="9038" y="2894"/>
                  <a:pt x="9038" y="2904"/>
                </a:cubicBezTo>
                <a:cubicBezTo>
                  <a:pt x="9038" y="2949"/>
                  <a:pt x="9038" y="2993"/>
                  <a:pt x="9035" y="3020"/>
                </a:cubicBezTo>
                <a:cubicBezTo>
                  <a:pt x="9035" y="3024"/>
                  <a:pt x="9034" y="3028"/>
                  <a:pt x="9033" y="3031"/>
                </a:cubicBezTo>
                <a:cubicBezTo>
                  <a:pt x="9032" y="3038"/>
                  <a:pt x="9031" y="3043"/>
                  <a:pt x="9029" y="3048"/>
                </a:cubicBezTo>
                <a:cubicBezTo>
                  <a:pt x="9026" y="3067"/>
                  <a:pt x="9023" y="3088"/>
                  <a:pt x="9018" y="3093"/>
                </a:cubicBezTo>
                <a:cubicBezTo>
                  <a:pt x="9016" y="3095"/>
                  <a:pt x="8999" y="3101"/>
                  <a:pt x="8990" y="3104"/>
                </a:cubicBezTo>
                <a:cubicBezTo>
                  <a:pt x="8984" y="3107"/>
                  <a:pt x="8976" y="3109"/>
                  <a:pt x="8969" y="3111"/>
                </a:cubicBezTo>
                <a:cubicBezTo>
                  <a:pt x="8927" y="3126"/>
                  <a:pt x="8869" y="3143"/>
                  <a:pt x="8795" y="3159"/>
                </a:cubicBezTo>
                <a:cubicBezTo>
                  <a:pt x="8683" y="3184"/>
                  <a:pt x="8294" y="3271"/>
                  <a:pt x="7931" y="3353"/>
                </a:cubicBezTo>
                <a:cubicBezTo>
                  <a:pt x="7569" y="3434"/>
                  <a:pt x="6961" y="3569"/>
                  <a:pt x="6580" y="3652"/>
                </a:cubicBezTo>
                <a:cubicBezTo>
                  <a:pt x="5703" y="3843"/>
                  <a:pt x="5719" y="3843"/>
                  <a:pt x="5041" y="3655"/>
                </a:cubicBezTo>
                <a:cubicBezTo>
                  <a:pt x="4595" y="3531"/>
                  <a:pt x="4262" y="3443"/>
                  <a:pt x="4141" y="3417"/>
                </a:cubicBezTo>
                <a:cubicBezTo>
                  <a:pt x="4118" y="3413"/>
                  <a:pt x="4095" y="3411"/>
                  <a:pt x="4070" y="3410"/>
                </a:cubicBezTo>
                <a:cubicBezTo>
                  <a:pt x="4021" y="3406"/>
                  <a:pt x="3907" y="3407"/>
                  <a:pt x="3766" y="3417"/>
                </a:cubicBezTo>
                <a:cubicBezTo>
                  <a:pt x="3607" y="3428"/>
                  <a:pt x="3336" y="3448"/>
                  <a:pt x="3164" y="3459"/>
                </a:cubicBezTo>
                <a:cubicBezTo>
                  <a:pt x="2863" y="3480"/>
                  <a:pt x="2809" y="3491"/>
                  <a:pt x="1926" y="3716"/>
                </a:cubicBezTo>
                <a:cubicBezTo>
                  <a:pt x="1418" y="3845"/>
                  <a:pt x="852" y="3989"/>
                  <a:pt x="668" y="4035"/>
                </a:cubicBezTo>
                <a:cubicBezTo>
                  <a:pt x="290" y="4131"/>
                  <a:pt x="194" y="4166"/>
                  <a:pt x="139" y="4231"/>
                </a:cubicBezTo>
                <a:lnTo>
                  <a:pt x="99" y="4277"/>
                </a:lnTo>
                <a:lnTo>
                  <a:pt x="82" y="6039"/>
                </a:lnTo>
                <a:cubicBezTo>
                  <a:pt x="72" y="7008"/>
                  <a:pt x="57" y="8603"/>
                  <a:pt x="48" y="9584"/>
                </a:cubicBezTo>
                <a:cubicBezTo>
                  <a:pt x="39" y="10565"/>
                  <a:pt x="25" y="11946"/>
                  <a:pt x="16" y="12652"/>
                </a:cubicBezTo>
                <a:cubicBezTo>
                  <a:pt x="8" y="13358"/>
                  <a:pt x="0" y="14196"/>
                  <a:pt x="0" y="14514"/>
                </a:cubicBezTo>
                <a:lnTo>
                  <a:pt x="0" y="15080"/>
                </a:lnTo>
                <a:cubicBezTo>
                  <a:pt x="4" y="15088"/>
                  <a:pt x="5" y="15094"/>
                  <a:pt x="11" y="15104"/>
                </a:cubicBezTo>
                <a:lnTo>
                  <a:pt x="15" y="15109"/>
                </a:lnTo>
                <a:lnTo>
                  <a:pt x="342" y="15480"/>
                </a:lnTo>
                <a:cubicBezTo>
                  <a:pt x="612" y="15787"/>
                  <a:pt x="702" y="15878"/>
                  <a:pt x="773" y="15911"/>
                </a:cubicBezTo>
                <a:cubicBezTo>
                  <a:pt x="821" y="15935"/>
                  <a:pt x="864" y="15958"/>
                  <a:pt x="869" y="15964"/>
                </a:cubicBezTo>
                <a:cubicBezTo>
                  <a:pt x="869" y="15965"/>
                  <a:pt x="870" y="16053"/>
                  <a:pt x="871" y="16065"/>
                </a:cubicBezTo>
                <a:cubicBezTo>
                  <a:pt x="874" y="16120"/>
                  <a:pt x="875" y="16252"/>
                  <a:pt x="876" y="16377"/>
                </a:cubicBezTo>
                <a:cubicBezTo>
                  <a:pt x="884" y="16803"/>
                  <a:pt x="893" y="17488"/>
                  <a:pt x="895" y="17922"/>
                </a:cubicBezTo>
                <a:cubicBezTo>
                  <a:pt x="895" y="18012"/>
                  <a:pt x="901" y="18027"/>
                  <a:pt x="945" y="18057"/>
                </a:cubicBezTo>
                <a:cubicBezTo>
                  <a:pt x="986" y="18084"/>
                  <a:pt x="1135" y="18133"/>
                  <a:pt x="1334" y="18186"/>
                </a:cubicBezTo>
                <a:cubicBezTo>
                  <a:pt x="1356" y="18191"/>
                  <a:pt x="1380" y="18200"/>
                  <a:pt x="1386" y="18205"/>
                </a:cubicBezTo>
                <a:cubicBezTo>
                  <a:pt x="1392" y="18210"/>
                  <a:pt x="1433" y="18220"/>
                  <a:pt x="1476" y="18226"/>
                </a:cubicBezTo>
                <a:cubicBezTo>
                  <a:pt x="1520" y="18233"/>
                  <a:pt x="1607" y="18252"/>
                  <a:pt x="1670" y="18268"/>
                </a:cubicBezTo>
                <a:cubicBezTo>
                  <a:pt x="1788" y="18299"/>
                  <a:pt x="1821" y="18307"/>
                  <a:pt x="1971" y="18344"/>
                </a:cubicBezTo>
                <a:cubicBezTo>
                  <a:pt x="2020" y="18357"/>
                  <a:pt x="2075" y="18370"/>
                  <a:pt x="2093" y="18375"/>
                </a:cubicBezTo>
                <a:cubicBezTo>
                  <a:pt x="2111" y="18380"/>
                  <a:pt x="2169" y="18394"/>
                  <a:pt x="2222" y="18406"/>
                </a:cubicBezTo>
                <a:cubicBezTo>
                  <a:pt x="2274" y="18419"/>
                  <a:pt x="2330" y="18437"/>
                  <a:pt x="2346" y="18448"/>
                </a:cubicBezTo>
                <a:cubicBezTo>
                  <a:pt x="2361" y="18459"/>
                  <a:pt x="2378" y="18462"/>
                  <a:pt x="2383" y="18455"/>
                </a:cubicBezTo>
                <a:cubicBezTo>
                  <a:pt x="2388" y="18449"/>
                  <a:pt x="2432" y="18459"/>
                  <a:pt x="2479" y="18477"/>
                </a:cubicBezTo>
                <a:cubicBezTo>
                  <a:pt x="2527" y="18495"/>
                  <a:pt x="2608" y="18515"/>
                  <a:pt x="2659" y="18521"/>
                </a:cubicBezTo>
                <a:cubicBezTo>
                  <a:pt x="2711" y="18528"/>
                  <a:pt x="2767" y="18542"/>
                  <a:pt x="2782" y="18553"/>
                </a:cubicBezTo>
                <a:cubicBezTo>
                  <a:pt x="2794" y="18561"/>
                  <a:pt x="2884" y="18587"/>
                  <a:pt x="2969" y="18610"/>
                </a:cubicBezTo>
                <a:cubicBezTo>
                  <a:pt x="2959" y="18602"/>
                  <a:pt x="2958" y="18596"/>
                  <a:pt x="2973" y="18594"/>
                </a:cubicBezTo>
                <a:cubicBezTo>
                  <a:pt x="3049" y="18581"/>
                  <a:pt x="3125" y="18582"/>
                  <a:pt x="3235" y="18599"/>
                </a:cubicBezTo>
                <a:cubicBezTo>
                  <a:pt x="3235" y="18598"/>
                  <a:pt x="3233" y="18596"/>
                  <a:pt x="3233" y="18595"/>
                </a:cubicBezTo>
                <a:cubicBezTo>
                  <a:pt x="3233" y="18578"/>
                  <a:pt x="3240" y="18565"/>
                  <a:pt x="3249" y="18564"/>
                </a:cubicBezTo>
                <a:cubicBezTo>
                  <a:pt x="3258" y="18564"/>
                  <a:pt x="3293" y="18556"/>
                  <a:pt x="3325" y="18548"/>
                </a:cubicBezTo>
                <a:cubicBezTo>
                  <a:pt x="3332" y="18546"/>
                  <a:pt x="3340" y="18547"/>
                  <a:pt x="3347" y="18546"/>
                </a:cubicBezTo>
                <a:cubicBezTo>
                  <a:pt x="3346" y="18543"/>
                  <a:pt x="3344" y="18540"/>
                  <a:pt x="3345" y="18537"/>
                </a:cubicBezTo>
                <a:cubicBezTo>
                  <a:pt x="3350" y="18527"/>
                  <a:pt x="3423" y="18501"/>
                  <a:pt x="3508" y="18480"/>
                </a:cubicBezTo>
                <a:lnTo>
                  <a:pt x="3661" y="18441"/>
                </a:lnTo>
                <a:lnTo>
                  <a:pt x="3690" y="18354"/>
                </a:lnTo>
                <a:cubicBezTo>
                  <a:pt x="3714" y="18284"/>
                  <a:pt x="3730" y="18236"/>
                  <a:pt x="3743" y="18197"/>
                </a:cubicBezTo>
                <a:cubicBezTo>
                  <a:pt x="3734" y="18183"/>
                  <a:pt x="3755" y="18087"/>
                  <a:pt x="3803" y="17925"/>
                </a:cubicBezTo>
                <a:cubicBezTo>
                  <a:pt x="3845" y="17787"/>
                  <a:pt x="3903" y="17593"/>
                  <a:pt x="3932" y="17495"/>
                </a:cubicBezTo>
                <a:lnTo>
                  <a:pt x="3986" y="17316"/>
                </a:lnTo>
                <a:lnTo>
                  <a:pt x="4079" y="17311"/>
                </a:lnTo>
                <a:cubicBezTo>
                  <a:pt x="4136" y="17307"/>
                  <a:pt x="4184" y="17292"/>
                  <a:pt x="4201" y="17271"/>
                </a:cubicBezTo>
                <a:cubicBezTo>
                  <a:pt x="4213" y="17257"/>
                  <a:pt x="4226" y="17250"/>
                  <a:pt x="4248" y="17247"/>
                </a:cubicBezTo>
                <a:cubicBezTo>
                  <a:pt x="4270" y="17244"/>
                  <a:pt x="4302" y="17245"/>
                  <a:pt x="4350" y="17250"/>
                </a:cubicBezTo>
                <a:cubicBezTo>
                  <a:pt x="4501" y="17266"/>
                  <a:pt x="4523" y="17274"/>
                  <a:pt x="4499" y="17305"/>
                </a:cubicBezTo>
                <a:cubicBezTo>
                  <a:pt x="4480" y="17330"/>
                  <a:pt x="4609" y="17534"/>
                  <a:pt x="4872" y="17889"/>
                </a:cubicBezTo>
                <a:cubicBezTo>
                  <a:pt x="5009" y="18075"/>
                  <a:pt x="5019" y="18084"/>
                  <a:pt x="5101" y="18097"/>
                </a:cubicBezTo>
                <a:cubicBezTo>
                  <a:pt x="5148" y="18105"/>
                  <a:pt x="5341" y="18144"/>
                  <a:pt x="5529" y="18184"/>
                </a:cubicBezTo>
                <a:cubicBezTo>
                  <a:pt x="5912" y="18265"/>
                  <a:pt x="5970" y="18270"/>
                  <a:pt x="6132" y="18224"/>
                </a:cubicBezTo>
                <a:cubicBezTo>
                  <a:pt x="6195" y="18207"/>
                  <a:pt x="6301" y="18179"/>
                  <a:pt x="6368" y="18162"/>
                </a:cubicBezTo>
                <a:cubicBezTo>
                  <a:pt x="6374" y="18161"/>
                  <a:pt x="6382" y="18159"/>
                  <a:pt x="6388" y="18157"/>
                </a:cubicBezTo>
                <a:cubicBezTo>
                  <a:pt x="6393" y="18142"/>
                  <a:pt x="6452" y="18127"/>
                  <a:pt x="6710" y="18057"/>
                </a:cubicBezTo>
                <a:cubicBezTo>
                  <a:pt x="6867" y="18014"/>
                  <a:pt x="7076" y="17956"/>
                  <a:pt x="7175" y="17928"/>
                </a:cubicBezTo>
                <a:cubicBezTo>
                  <a:pt x="7273" y="17901"/>
                  <a:pt x="7380" y="17872"/>
                  <a:pt x="7412" y="17865"/>
                </a:cubicBezTo>
                <a:cubicBezTo>
                  <a:pt x="7460" y="17855"/>
                  <a:pt x="8238" y="17984"/>
                  <a:pt x="8302" y="18013"/>
                </a:cubicBezTo>
                <a:cubicBezTo>
                  <a:pt x="8313" y="18018"/>
                  <a:pt x="8326" y="18048"/>
                  <a:pt x="8333" y="18081"/>
                </a:cubicBezTo>
                <a:cubicBezTo>
                  <a:pt x="8343" y="18136"/>
                  <a:pt x="8381" y="18202"/>
                  <a:pt x="8665" y="18665"/>
                </a:cubicBezTo>
                <a:cubicBezTo>
                  <a:pt x="8777" y="18847"/>
                  <a:pt x="8801" y="18865"/>
                  <a:pt x="8979" y="18907"/>
                </a:cubicBezTo>
                <a:cubicBezTo>
                  <a:pt x="9014" y="18915"/>
                  <a:pt x="9039" y="18929"/>
                  <a:pt x="9050" y="18940"/>
                </a:cubicBezTo>
                <a:cubicBezTo>
                  <a:pt x="9228" y="18981"/>
                  <a:pt x="9440" y="19025"/>
                  <a:pt x="9536" y="19035"/>
                </a:cubicBezTo>
                <a:cubicBezTo>
                  <a:pt x="9607" y="19043"/>
                  <a:pt x="9681" y="19058"/>
                  <a:pt x="9699" y="19071"/>
                </a:cubicBezTo>
                <a:cubicBezTo>
                  <a:pt x="9717" y="19083"/>
                  <a:pt x="9792" y="19104"/>
                  <a:pt x="9865" y="19119"/>
                </a:cubicBezTo>
                <a:cubicBezTo>
                  <a:pt x="9978" y="19140"/>
                  <a:pt x="10011" y="19141"/>
                  <a:pt x="10077" y="19114"/>
                </a:cubicBezTo>
                <a:cubicBezTo>
                  <a:pt x="10120" y="19097"/>
                  <a:pt x="10184" y="19075"/>
                  <a:pt x="10220" y="19065"/>
                </a:cubicBezTo>
                <a:cubicBezTo>
                  <a:pt x="10256" y="19055"/>
                  <a:pt x="10324" y="19033"/>
                  <a:pt x="10371" y="19016"/>
                </a:cubicBezTo>
                <a:cubicBezTo>
                  <a:pt x="10418" y="18999"/>
                  <a:pt x="10456" y="18990"/>
                  <a:pt x="10456" y="18996"/>
                </a:cubicBezTo>
                <a:cubicBezTo>
                  <a:pt x="10456" y="19003"/>
                  <a:pt x="10466" y="18990"/>
                  <a:pt x="10478" y="18969"/>
                </a:cubicBezTo>
                <a:cubicBezTo>
                  <a:pt x="10499" y="18932"/>
                  <a:pt x="10501" y="18933"/>
                  <a:pt x="10527" y="18981"/>
                </a:cubicBezTo>
                <a:cubicBezTo>
                  <a:pt x="10542" y="19009"/>
                  <a:pt x="10554" y="19038"/>
                  <a:pt x="10554" y="19046"/>
                </a:cubicBezTo>
                <a:cubicBezTo>
                  <a:pt x="10554" y="19055"/>
                  <a:pt x="10590" y="19160"/>
                  <a:pt x="10633" y="19280"/>
                </a:cubicBezTo>
                <a:cubicBezTo>
                  <a:pt x="10676" y="19401"/>
                  <a:pt x="10723" y="19532"/>
                  <a:pt x="10737" y="19573"/>
                </a:cubicBezTo>
                <a:cubicBezTo>
                  <a:pt x="10770" y="19669"/>
                  <a:pt x="10844" y="19888"/>
                  <a:pt x="10868" y="19956"/>
                </a:cubicBezTo>
                <a:cubicBezTo>
                  <a:pt x="10878" y="19985"/>
                  <a:pt x="10900" y="20035"/>
                  <a:pt x="10917" y="20067"/>
                </a:cubicBezTo>
                <a:cubicBezTo>
                  <a:pt x="10934" y="20099"/>
                  <a:pt x="10943" y="20134"/>
                  <a:pt x="10937" y="20145"/>
                </a:cubicBezTo>
                <a:cubicBezTo>
                  <a:pt x="10927" y="20167"/>
                  <a:pt x="10856" y="20166"/>
                  <a:pt x="10795" y="20143"/>
                </a:cubicBezTo>
                <a:cubicBezTo>
                  <a:pt x="10686" y="20103"/>
                  <a:pt x="10509" y="20057"/>
                  <a:pt x="10457" y="20056"/>
                </a:cubicBezTo>
                <a:cubicBezTo>
                  <a:pt x="10400" y="20055"/>
                  <a:pt x="10298" y="20029"/>
                  <a:pt x="10106" y="19967"/>
                </a:cubicBezTo>
                <a:cubicBezTo>
                  <a:pt x="10053" y="19950"/>
                  <a:pt x="9956" y="19927"/>
                  <a:pt x="9857" y="19901"/>
                </a:cubicBezTo>
                <a:cubicBezTo>
                  <a:pt x="9884" y="19909"/>
                  <a:pt x="9909" y="19917"/>
                  <a:pt x="9919" y="19924"/>
                </a:cubicBezTo>
                <a:cubicBezTo>
                  <a:pt x="9941" y="19939"/>
                  <a:pt x="10014" y="19963"/>
                  <a:pt x="10081" y="19976"/>
                </a:cubicBezTo>
                <a:cubicBezTo>
                  <a:pt x="10148" y="19989"/>
                  <a:pt x="10268" y="20019"/>
                  <a:pt x="10346" y="20042"/>
                </a:cubicBezTo>
                <a:cubicBezTo>
                  <a:pt x="10424" y="20065"/>
                  <a:pt x="10508" y="20083"/>
                  <a:pt x="10533" y="20083"/>
                </a:cubicBezTo>
                <a:cubicBezTo>
                  <a:pt x="10558" y="20083"/>
                  <a:pt x="10607" y="20096"/>
                  <a:pt x="10643" y="20112"/>
                </a:cubicBezTo>
                <a:cubicBezTo>
                  <a:pt x="10679" y="20129"/>
                  <a:pt x="10749" y="20149"/>
                  <a:pt x="10798" y="20157"/>
                </a:cubicBezTo>
                <a:cubicBezTo>
                  <a:pt x="10833" y="20163"/>
                  <a:pt x="10860" y="20173"/>
                  <a:pt x="10885" y="20188"/>
                </a:cubicBezTo>
                <a:cubicBezTo>
                  <a:pt x="10934" y="20214"/>
                  <a:pt x="10970" y="20250"/>
                  <a:pt x="10973" y="20284"/>
                </a:cubicBezTo>
                <a:cubicBezTo>
                  <a:pt x="10988" y="20312"/>
                  <a:pt x="11003" y="20345"/>
                  <a:pt x="11019" y="20385"/>
                </a:cubicBezTo>
                <a:cubicBezTo>
                  <a:pt x="11050" y="20463"/>
                  <a:pt x="11061" y="20512"/>
                  <a:pt x="11050" y="20524"/>
                </a:cubicBezTo>
                <a:cubicBezTo>
                  <a:pt x="11050" y="20525"/>
                  <a:pt x="11045" y="20525"/>
                  <a:pt x="11044" y="20525"/>
                </a:cubicBezTo>
                <a:cubicBezTo>
                  <a:pt x="11047" y="20532"/>
                  <a:pt x="11048" y="20539"/>
                  <a:pt x="11047" y="20546"/>
                </a:cubicBezTo>
                <a:cubicBezTo>
                  <a:pt x="11237" y="20571"/>
                  <a:pt x="11613" y="20664"/>
                  <a:pt x="11617" y="20689"/>
                </a:cubicBezTo>
                <a:cubicBezTo>
                  <a:pt x="11618" y="20695"/>
                  <a:pt x="11612" y="20700"/>
                  <a:pt x="11603" y="20703"/>
                </a:cubicBezTo>
                <a:cubicBezTo>
                  <a:pt x="11615" y="20706"/>
                  <a:pt x="11631" y="20707"/>
                  <a:pt x="11648" y="20705"/>
                </a:cubicBezTo>
                <a:cubicBezTo>
                  <a:pt x="11708" y="20699"/>
                  <a:pt x="11833" y="20729"/>
                  <a:pt x="12850" y="20985"/>
                </a:cubicBezTo>
                <a:cubicBezTo>
                  <a:pt x="13240" y="21083"/>
                  <a:pt x="13863" y="21240"/>
                  <a:pt x="14234" y="21334"/>
                </a:cubicBezTo>
                <a:cubicBezTo>
                  <a:pt x="14828" y="21484"/>
                  <a:pt x="15107" y="21546"/>
                  <a:pt x="15296" y="21572"/>
                </a:cubicBezTo>
                <a:cubicBezTo>
                  <a:pt x="15306" y="21573"/>
                  <a:pt x="15317" y="21576"/>
                  <a:pt x="15327" y="21577"/>
                </a:cubicBezTo>
                <a:cubicBezTo>
                  <a:pt x="15503" y="21598"/>
                  <a:pt x="16252" y="21573"/>
                  <a:pt x="16377" y="21542"/>
                </a:cubicBezTo>
                <a:cubicBezTo>
                  <a:pt x="16564" y="21495"/>
                  <a:pt x="16704" y="21446"/>
                  <a:pt x="16790" y="21396"/>
                </a:cubicBezTo>
                <a:cubicBezTo>
                  <a:pt x="16879" y="21345"/>
                  <a:pt x="17168" y="21171"/>
                  <a:pt x="17362" y="21053"/>
                </a:cubicBezTo>
                <a:cubicBezTo>
                  <a:pt x="17374" y="21046"/>
                  <a:pt x="17410" y="21022"/>
                  <a:pt x="17424" y="21013"/>
                </a:cubicBezTo>
                <a:cubicBezTo>
                  <a:pt x="17422" y="20983"/>
                  <a:pt x="17428" y="20929"/>
                  <a:pt x="17444" y="20835"/>
                </a:cubicBezTo>
                <a:cubicBezTo>
                  <a:pt x="17460" y="20740"/>
                  <a:pt x="17472" y="20683"/>
                  <a:pt x="17488" y="20636"/>
                </a:cubicBezTo>
                <a:cubicBezTo>
                  <a:pt x="17478" y="20618"/>
                  <a:pt x="17479" y="20572"/>
                  <a:pt x="17492" y="20495"/>
                </a:cubicBezTo>
                <a:cubicBezTo>
                  <a:pt x="17513" y="20377"/>
                  <a:pt x="17576" y="20286"/>
                  <a:pt x="17654" y="20264"/>
                </a:cubicBezTo>
                <a:cubicBezTo>
                  <a:pt x="17681" y="20256"/>
                  <a:pt x="17740" y="20227"/>
                  <a:pt x="17785" y="20199"/>
                </a:cubicBezTo>
                <a:cubicBezTo>
                  <a:pt x="17830" y="20170"/>
                  <a:pt x="17877" y="20147"/>
                  <a:pt x="17889" y="20147"/>
                </a:cubicBezTo>
                <a:cubicBezTo>
                  <a:pt x="17901" y="20147"/>
                  <a:pt x="17924" y="20128"/>
                  <a:pt x="17940" y="20104"/>
                </a:cubicBezTo>
                <a:cubicBezTo>
                  <a:pt x="17956" y="20081"/>
                  <a:pt x="17979" y="20062"/>
                  <a:pt x="17991" y="20062"/>
                </a:cubicBezTo>
                <a:cubicBezTo>
                  <a:pt x="18003" y="20062"/>
                  <a:pt x="18059" y="20028"/>
                  <a:pt x="18116" y="19987"/>
                </a:cubicBezTo>
                <a:cubicBezTo>
                  <a:pt x="18173" y="19946"/>
                  <a:pt x="18231" y="19913"/>
                  <a:pt x="18245" y="19913"/>
                </a:cubicBezTo>
                <a:cubicBezTo>
                  <a:pt x="18258" y="19913"/>
                  <a:pt x="18282" y="19894"/>
                  <a:pt x="18298" y="19870"/>
                </a:cubicBezTo>
                <a:cubicBezTo>
                  <a:pt x="18315" y="19847"/>
                  <a:pt x="18358" y="19817"/>
                  <a:pt x="18394" y="19803"/>
                </a:cubicBezTo>
                <a:cubicBezTo>
                  <a:pt x="18431" y="19789"/>
                  <a:pt x="18480" y="19762"/>
                  <a:pt x="18502" y="19744"/>
                </a:cubicBezTo>
                <a:cubicBezTo>
                  <a:pt x="18545" y="19709"/>
                  <a:pt x="18622" y="19659"/>
                  <a:pt x="18797" y="19555"/>
                </a:cubicBezTo>
                <a:cubicBezTo>
                  <a:pt x="18857" y="19519"/>
                  <a:pt x="18911" y="19480"/>
                  <a:pt x="18916" y="19467"/>
                </a:cubicBezTo>
                <a:cubicBezTo>
                  <a:pt x="18922" y="19455"/>
                  <a:pt x="18940" y="19446"/>
                  <a:pt x="18956" y="19446"/>
                </a:cubicBezTo>
                <a:cubicBezTo>
                  <a:pt x="18972" y="19446"/>
                  <a:pt x="18998" y="19427"/>
                  <a:pt x="19015" y="19403"/>
                </a:cubicBezTo>
                <a:cubicBezTo>
                  <a:pt x="19031" y="19380"/>
                  <a:pt x="19053" y="19361"/>
                  <a:pt x="19064" y="19361"/>
                </a:cubicBezTo>
                <a:cubicBezTo>
                  <a:pt x="19075" y="19361"/>
                  <a:pt x="19097" y="19342"/>
                  <a:pt x="19113" y="19318"/>
                </a:cubicBezTo>
                <a:cubicBezTo>
                  <a:pt x="19130" y="19294"/>
                  <a:pt x="19152" y="19279"/>
                  <a:pt x="19163" y="19284"/>
                </a:cubicBezTo>
                <a:cubicBezTo>
                  <a:pt x="19174" y="19290"/>
                  <a:pt x="19199" y="19271"/>
                  <a:pt x="19219" y="19243"/>
                </a:cubicBezTo>
                <a:cubicBezTo>
                  <a:pt x="19239" y="19215"/>
                  <a:pt x="19267" y="19188"/>
                  <a:pt x="19282" y="19182"/>
                </a:cubicBezTo>
                <a:cubicBezTo>
                  <a:pt x="19296" y="19176"/>
                  <a:pt x="19363" y="19088"/>
                  <a:pt x="19429" y="18987"/>
                </a:cubicBezTo>
                <a:cubicBezTo>
                  <a:pt x="19531" y="18833"/>
                  <a:pt x="19553" y="18809"/>
                  <a:pt x="19569" y="18837"/>
                </a:cubicBezTo>
                <a:cubicBezTo>
                  <a:pt x="19579" y="18856"/>
                  <a:pt x="19618" y="18873"/>
                  <a:pt x="19659" y="18876"/>
                </a:cubicBezTo>
                <a:cubicBezTo>
                  <a:pt x="19692" y="18880"/>
                  <a:pt x="19710" y="18889"/>
                  <a:pt x="19720" y="18901"/>
                </a:cubicBezTo>
                <a:cubicBezTo>
                  <a:pt x="19818" y="18900"/>
                  <a:pt x="20310" y="18956"/>
                  <a:pt x="20330" y="18972"/>
                </a:cubicBezTo>
                <a:cubicBezTo>
                  <a:pt x="20333" y="18975"/>
                  <a:pt x="20335" y="18978"/>
                  <a:pt x="20337" y="18981"/>
                </a:cubicBezTo>
                <a:cubicBezTo>
                  <a:pt x="20423" y="18910"/>
                  <a:pt x="20599" y="18745"/>
                  <a:pt x="20617" y="18717"/>
                </a:cubicBezTo>
                <a:cubicBezTo>
                  <a:pt x="20634" y="18689"/>
                  <a:pt x="20636" y="18549"/>
                  <a:pt x="20627" y="17976"/>
                </a:cubicBezTo>
                <a:cubicBezTo>
                  <a:pt x="20621" y="17588"/>
                  <a:pt x="20611" y="17110"/>
                  <a:pt x="20605" y="16913"/>
                </a:cubicBezTo>
                <a:cubicBezTo>
                  <a:pt x="20593" y="16511"/>
                  <a:pt x="20588" y="16528"/>
                  <a:pt x="20719" y="16455"/>
                </a:cubicBezTo>
                <a:cubicBezTo>
                  <a:pt x="20761" y="16432"/>
                  <a:pt x="20838" y="16361"/>
                  <a:pt x="20890" y="16298"/>
                </a:cubicBezTo>
                <a:cubicBezTo>
                  <a:pt x="20971" y="16199"/>
                  <a:pt x="21328" y="15785"/>
                  <a:pt x="21537" y="15546"/>
                </a:cubicBezTo>
                <a:lnTo>
                  <a:pt x="21600" y="15475"/>
                </a:lnTo>
                <a:lnTo>
                  <a:pt x="21590" y="14186"/>
                </a:lnTo>
                <a:cubicBezTo>
                  <a:pt x="21584" y="13477"/>
                  <a:pt x="21573" y="12003"/>
                  <a:pt x="21563" y="10912"/>
                </a:cubicBezTo>
                <a:cubicBezTo>
                  <a:pt x="21554" y="9820"/>
                  <a:pt x="21540" y="7747"/>
                  <a:pt x="21531" y="6304"/>
                </a:cubicBezTo>
                <a:cubicBezTo>
                  <a:pt x="21523" y="4865"/>
                  <a:pt x="21512" y="3678"/>
                  <a:pt x="21506" y="3653"/>
                </a:cubicBezTo>
                <a:cubicBezTo>
                  <a:pt x="21502" y="3644"/>
                  <a:pt x="21499" y="3636"/>
                  <a:pt x="21492" y="3627"/>
                </a:cubicBezTo>
                <a:cubicBezTo>
                  <a:pt x="21489" y="3623"/>
                  <a:pt x="21488" y="3619"/>
                  <a:pt x="21485" y="3615"/>
                </a:cubicBezTo>
                <a:cubicBezTo>
                  <a:pt x="21480" y="3610"/>
                  <a:pt x="21473" y="3606"/>
                  <a:pt x="21468" y="3601"/>
                </a:cubicBezTo>
                <a:cubicBezTo>
                  <a:pt x="21458" y="3592"/>
                  <a:pt x="21448" y="3583"/>
                  <a:pt x="21436" y="3575"/>
                </a:cubicBezTo>
                <a:cubicBezTo>
                  <a:pt x="21403" y="3555"/>
                  <a:pt x="21281" y="3465"/>
                  <a:pt x="21165" y="3375"/>
                </a:cubicBezTo>
                <a:cubicBezTo>
                  <a:pt x="20247" y="2666"/>
                  <a:pt x="19972" y="2451"/>
                  <a:pt x="19943" y="2418"/>
                </a:cubicBezTo>
                <a:cubicBezTo>
                  <a:pt x="19885" y="2349"/>
                  <a:pt x="18018" y="842"/>
                  <a:pt x="17928" y="790"/>
                </a:cubicBezTo>
                <a:cubicBezTo>
                  <a:pt x="17920" y="786"/>
                  <a:pt x="17915" y="780"/>
                  <a:pt x="17909" y="775"/>
                </a:cubicBezTo>
                <a:cubicBezTo>
                  <a:pt x="17906" y="773"/>
                  <a:pt x="17903" y="772"/>
                  <a:pt x="17900" y="769"/>
                </a:cubicBezTo>
                <a:cubicBezTo>
                  <a:pt x="17890" y="759"/>
                  <a:pt x="17882" y="749"/>
                  <a:pt x="17882" y="742"/>
                </a:cubicBezTo>
                <a:cubicBezTo>
                  <a:pt x="17882" y="737"/>
                  <a:pt x="17873" y="725"/>
                  <a:pt x="17857" y="711"/>
                </a:cubicBezTo>
                <a:cubicBezTo>
                  <a:pt x="17856" y="710"/>
                  <a:pt x="17856" y="710"/>
                  <a:pt x="17855" y="710"/>
                </a:cubicBezTo>
                <a:cubicBezTo>
                  <a:pt x="17838" y="695"/>
                  <a:pt x="17815" y="677"/>
                  <a:pt x="17789" y="660"/>
                </a:cubicBezTo>
                <a:cubicBezTo>
                  <a:pt x="17675" y="586"/>
                  <a:pt x="17533" y="524"/>
                  <a:pt x="17367" y="471"/>
                </a:cubicBezTo>
                <a:cubicBezTo>
                  <a:pt x="17329" y="459"/>
                  <a:pt x="17290" y="447"/>
                  <a:pt x="17246" y="435"/>
                </a:cubicBezTo>
                <a:cubicBezTo>
                  <a:pt x="17207" y="425"/>
                  <a:pt x="17167" y="414"/>
                  <a:pt x="17125" y="405"/>
                </a:cubicBezTo>
                <a:cubicBezTo>
                  <a:pt x="17035" y="385"/>
                  <a:pt x="16938" y="366"/>
                  <a:pt x="16836" y="350"/>
                </a:cubicBezTo>
                <a:cubicBezTo>
                  <a:pt x="16791" y="343"/>
                  <a:pt x="16744" y="336"/>
                  <a:pt x="16697" y="330"/>
                </a:cubicBezTo>
                <a:cubicBezTo>
                  <a:pt x="16667" y="326"/>
                  <a:pt x="16635" y="324"/>
                  <a:pt x="16604" y="320"/>
                </a:cubicBezTo>
                <a:cubicBezTo>
                  <a:pt x="16438" y="302"/>
                  <a:pt x="16261" y="287"/>
                  <a:pt x="16067" y="279"/>
                </a:cubicBezTo>
                <a:lnTo>
                  <a:pt x="15741" y="264"/>
                </a:lnTo>
                <a:lnTo>
                  <a:pt x="15746" y="202"/>
                </a:lnTo>
                <a:cubicBezTo>
                  <a:pt x="15754" y="98"/>
                  <a:pt x="15737" y="47"/>
                  <a:pt x="15682" y="22"/>
                </a:cubicBezTo>
                <a:cubicBezTo>
                  <a:pt x="15644" y="5"/>
                  <a:pt x="15576" y="-2"/>
                  <a:pt x="15506" y="1"/>
                </a:cubicBezTo>
                <a:close/>
                <a:moveTo>
                  <a:pt x="3853" y="18153"/>
                </a:moveTo>
                <a:cubicBezTo>
                  <a:pt x="3870" y="18168"/>
                  <a:pt x="3886" y="18182"/>
                  <a:pt x="3904" y="18190"/>
                </a:cubicBezTo>
                <a:cubicBezTo>
                  <a:pt x="3926" y="18200"/>
                  <a:pt x="3952" y="18205"/>
                  <a:pt x="3984" y="18207"/>
                </a:cubicBezTo>
                <a:cubicBezTo>
                  <a:pt x="4008" y="18209"/>
                  <a:pt x="4033" y="18213"/>
                  <a:pt x="4055" y="18218"/>
                </a:cubicBezTo>
                <a:cubicBezTo>
                  <a:pt x="4055" y="18218"/>
                  <a:pt x="4055" y="18218"/>
                  <a:pt x="4055" y="18218"/>
                </a:cubicBezTo>
                <a:cubicBezTo>
                  <a:pt x="4077" y="18223"/>
                  <a:pt x="4095" y="18230"/>
                  <a:pt x="4103" y="18236"/>
                </a:cubicBezTo>
                <a:cubicBezTo>
                  <a:pt x="4120" y="18248"/>
                  <a:pt x="4151" y="18257"/>
                  <a:pt x="4171" y="18257"/>
                </a:cubicBezTo>
                <a:cubicBezTo>
                  <a:pt x="4179" y="18257"/>
                  <a:pt x="4189" y="18260"/>
                  <a:pt x="4198" y="18264"/>
                </a:cubicBezTo>
                <a:cubicBezTo>
                  <a:pt x="4149" y="18243"/>
                  <a:pt x="4097" y="18223"/>
                  <a:pt x="4055" y="18214"/>
                </a:cubicBezTo>
                <a:cubicBezTo>
                  <a:pt x="3988" y="18200"/>
                  <a:pt x="3905" y="18174"/>
                  <a:pt x="3870" y="18158"/>
                </a:cubicBezTo>
                <a:cubicBezTo>
                  <a:pt x="3861" y="18154"/>
                  <a:pt x="3858" y="18154"/>
                  <a:pt x="3853" y="18153"/>
                </a:cubicBezTo>
                <a:close/>
                <a:moveTo>
                  <a:pt x="18625" y="18236"/>
                </a:moveTo>
                <a:cubicBezTo>
                  <a:pt x="18643" y="18231"/>
                  <a:pt x="18657" y="18232"/>
                  <a:pt x="18664" y="18238"/>
                </a:cubicBezTo>
                <a:cubicBezTo>
                  <a:pt x="18686" y="18253"/>
                  <a:pt x="19083" y="18318"/>
                  <a:pt x="19385" y="18356"/>
                </a:cubicBezTo>
                <a:cubicBezTo>
                  <a:pt x="19468" y="18366"/>
                  <a:pt x="19500" y="18379"/>
                  <a:pt x="19512" y="18408"/>
                </a:cubicBezTo>
                <a:cubicBezTo>
                  <a:pt x="19522" y="18432"/>
                  <a:pt x="19523" y="18450"/>
                  <a:pt x="19512" y="18458"/>
                </a:cubicBezTo>
                <a:cubicBezTo>
                  <a:pt x="19503" y="18466"/>
                  <a:pt x="19500" y="18483"/>
                  <a:pt x="19507" y="18497"/>
                </a:cubicBezTo>
                <a:cubicBezTo>
                  <a:pt x="19514" y="18511"/>
                  <a:pt x="19517" y="18538"/>
                  <a:pt x="19514" y="18557"/>
                </a:cubicBezTo>
                <a:cubicBezTo>
                  <a:pt x="19512" y="18576"/>
                  <a:pt x="19521" y="18597"/>
                  <a:pt x="19534" y="18604"/>
                </a:cubicBezTo>
                <a:cubicBezTo>
                  <a:pt x="19565" y="18619"/>
                  <a:pt x="19585" y="18743"/>
                  <a:pt x="19562" y="18774"/>
                </a:cubicBezTo>
                <a:cubicBezTo>
                  <a:pt x="19548" y="18791"/>
                  <a:pt x="19539" y="18779"/>
                  <a:pt x="19524" y="18729"/>
                </a:cubicBezTo>
                <a:cubicBezTo>
                  <a:pt x="19500" y="18646"/>
                  <a:pt x="19491" y="18644"/>
                  <a:pt x="19461" y="18719"/>
                </a:cubicBezTo>
                <a:cubicBezTo>
                  <a:pt x="19435" y="18785"/>
                  <a:pt x="19205" y="19134"/>
                  <a:pt x="19179" y="19147"/>
                </a:cubicBezTo>
                <a:cubicBezTo>
                  <a:pt x="19169" y="19152"/>
                  <a:pt x="19121" y="19191"/>
                  <a:pt x="19072" y="19233"/>
                </a:cubicBezTo>
                <a:cubicBezTo>
                  <a:pt x="19022" y="19276"/>
                  <a:pt x="18935" y="19342"/>
                  <a:pt x="18877" y="19380"/>
                </a:cubicBezTo>
                <a:cubicBezTo>
                  <a:pt x="18818" y="19418"/>
                  <a:pt x="18760" y="19456"/>
                  <a:pt x="18746" y="19466"/>
                </a:cubicBezTo>
                <a:cubicBezTo>
                  <a:pt x="18733" y="19476"/>
                  <a:pt x="18652" y="19529"/>
                  <a:pt x="18567" y="19583"/>
                </a:cubicBezTo>
                <a:cubicBezTo>
                  <a:pt x="18482" y="19637"/>
                  <a:pt x="18401" y="19690"/>
                  <a:pt x="18387" y="19700"/>
                </a:cubicBezTo>
                <a:cubicBezTo>
                  <a:pt x="18374" y="19711"/>
                  <a:pt x="18261" y="19783"/>
                  <a:pt x="18135" y="19861"/>
                </a:cubicBezTo>
                <a:cubicBezTo>
                  <a:pt x="18010" y="19940"/>
                  <a:pt x="17835" y="20051"/>
                  <a:pt x="17747" y="20107"/>
                </a:cubicBezTo>
                <a:cubicBezTo>
                  <a:pt x="17660" y="20164"/>
                  <a:pt x="17584" y="20210"/>
                  <a:pt x="17580" y="20210"/>
                </a:cubicBezTo>
                <a:cubicBezTo>
                  <a:pt x="17547" y="20210"/>
                  <a:pt x="17554" y="20024"/>
                  <a:pt x="17596" y="19739"/>
                </a:cubicBezTo>
                <a:cubicBezTo>
                  <a:pt x="17609" y="19654"/>
                  <a:pt x="17631" y="19490"/>
                  <a:pt x="17647" y="19376"/>
                </a:cubicBezTo>
                <a:cubicBezTo>
                  <a:pt x="17662" y="19262"/>
                  <a:pt x="17682" y="19164"/>
                  <a:pt x="17689" y="19158"/>
                </a:cubicBezTo>
                <a:cubicBezTo>
                  <a:pt x="17696" y="19152"/>
                  <a:pt x="17699" y="19135"/>
                  <a:pt x="17694" y="19121"/>
                </a:cubicBezTo>
                <a:cubicBezTo>
                  <a:pt x="17683" y="19082"/>
                  <a:pt x="17728" y="18840"/>
                  <a:pt x="17746" y="18845"/>
                </a:cubicBezTo>
                <a:cubicBezTo>
                  <a:pt x="17754" y="18847"/>
                  <a:pt x="17764" y="18871"/>
                  <a:pt x="17769" y="18898"/>
                </a:cubicBezTo>
                <a:cubicBezTo>
                  <a:pt x="17777" y="18942"/>
                  <a:pt x="17779" y="18943"/>
                  <a:pt x="17790" y="18908"/>
                </a:cubicBezTo>
                <a:cubicBezTo>
                  <a:pt x="17796" y="18887"/>
                  <a:pt x="17801" y="18851"/>
                  <a:pt x="17801" y="18830"/>
                </a:cubicBezTo>
                <a:cubicBezTo>
                  <a:pt x="17801" y="18779"/>
                  <a:pt x="17830" y="18757"/>
                  <a:pt x="17857" y="18786"/>
                </a:cubicBezTo>
                <a:cubicBezTo>
                  <a:pt x="17885" y="18817"/>
                  <a:pt x="17898" y="18796"/>
                  <a:pt x="17889" y="18733"/>
                </a:cubicBezTo>
                <a:cubicBezTo>
                  <a:pt x="17885" y="18699"/>
                  <a:pt x="17890" y="18676"/>
                  <a:pt x="17907" y="18668"/>
                </a:cubicBezTo>
                <a:cubicBezTo>
                  <a:pt x="17922" y="18661"/>
                  <a:pt x="17929" y="18642"/>
                  <a:pt x="17925" y="18625"/>
                </a:cubicBezTo>
                <a:cubicBezTo>
                  <a:pt x="17916" y="18595"/>
                  <a:pt x="17977" y="18550"/>
                  <a:pt x="18001" y="18569"/>
                </a:cubicBezTo>
                <a:cubicBezTo>
                  <a:pt x="18023" y="18586"/>
                  <a:pt x="18124" y="18532"/>
                  <a:pt x="18134" y="18498"/>
                </a:cubicBezTo>
                <a:cubicBezTo>
                  <a:pt x="18139" y="18479"/>
                  <a:pt x="18154" y="18471"/>
                  <a:pt x="18168" y="18478"/>
                </a:cubicBezTo>
                <a:cubicBezTo>
                  <a:pt x="18182" y="18485"/>
                  <a:pt x="18208" y="18469"/>
                  <a:pt x="18227" y="18445"/>
                </a:cubicBezTo>
                <a:cubicBezTo>
                  <a:pt x="18248" y="18417"/>
                  <a:pt x="18273" y="18406"/>
                  <a:pt x="18294" y="18414"/>
                </a:cubicBezTo>
                <a:cubicBezTo>
                  <a:pt x="18316" y="18421"/>
                  <a:pt x="18336" y="18411"/>
                  <a:pt x="18348" y="18388"/>
                </a:cubicBezTo>
                <a:cubicBezTo>
                  <a:pt x="18365" y="18359"/>
                  <a:pt x="18373" y="18358"/>
                  <a:pt x="18390" y="18379"/>
                </a:cubicBezTo>
                <a:cubicBezTo>
                  <a:pt x="18401" y="18394"/>
                  <a:pt x="18422" y="18405"/>
                  <a:pt x="18435" y="18405"/>
                </a:cubicBezTo>
                <a:cubicBezTo>
                  <a:pt x="18453" y="18405"/>
                  <a:pt x="18451" y="18398"/>
                  <a:pt x="18427" y="18375"/>
                </a:cubicBezTo>
                <a:cubicBezTo>
                  <a:pt x="18396" y="18346"/>
                  <a:pt x="18397" y="18345"/>
                  <a:pt x="18436" y="18325"/>
                </a:cubicBezTo>
                <a:cubicBezTo>
                  <a:pt x="18459" y="18314"/>
                  <a:pt x="18514" y="18285"/>
                  <a:pt x="18559" y="18262"/>
                </a:cubicBezTo>
                <a:cubicBezTo>
                  <a:pt x="18584" y="18249"/>
                  <a:pt x="18606" y="18240"/>
                  <a:pt x="18625" y="18236"/>
                </a:cubicBezTo>
                <a:close/>
                <a:moveTo>
                  <a:pt x="4211" y="18271"/>
                </a:moveTo>
                <a:cubicBezTo>
                  <a:pt x="4219" y="18276"/>
                  <a:pt x="4228" y="18281"/>
                  <a:pt x="4233" y="18287"/>
                </a:cubicBezTo>
                <a:cubicBezTo>
                  <a:pt x="4248" y="18304"/>
                  <a:pt x="4296" y="18330"/>
                  <a:pt x="4340" y="18343"/>
                </a:cubicBezTo>
                <a:cubicBezTo>
                  <a:pt x="4385" y="18357"/>
                  <a:pt x="4446" y="18381"/>
                  <a:pt x="4475" y="18397"/>
                </a:cubicBezTo>
                <a:cubicBezTo>
                  <a:pt x="4505" y="18414"/>
                  <a:pt x="4546" y="18427"/>
                  <a:pt x="4567" y="18427"/>
                </a:cubicBezTo>
                <a:cubicBezTo>
                  <a:pt x="4588" y="18427"/>
                  <a:pt x="4630" y="18440"/>
                  <a:pt x="4660" y="18456"/>
                </a:cubicBezTo>
                <a:cubicBezTo>
                  <a:pt x="4690" y="18473"/>
                  <a:pt x="4752" y="18493"/>
                  <a:pt x="4797" y="18501"/>
                </a:cubicBezTo>
                <a:cubicBezTo>
                  <a:pt x="4906" y="18520"/>
                  <a:pt x="5157" y="18594"/>
                  <a:pt x="5228" y="18628"/>
                </a:cubicBezTo>
                <a:cubicBezTo>
                  <a:pt x="5260" y="18643"/>
                  <a:pt x="5329" y="18663"/>
                  <a:pt x="5383" y="18671"/>
                </a:cubicBezTo>
                <a:cubicBezTo>
                  <a:pt x="5437" y="18679"/>
                  <a:pt x="5488" y="18693"/>
                  <a:pt x="5497" y="18703"/>
                </a:cubicBezTo>
                <a:cubicBezTo>
                  <a:pt x="5506" y="18712"/>
                  <a:pt x="5546" y="18725"/>
                  <a:pt x="5587" y="18731"/>
                </a:cubicBezTo>
                <a:cubicBezTo>
                  <a:pt x="5636" y="18739"/>
                  <a:pt x="5689" y="18751"/>
                  <a:pt x="5736" y="18764"/>
                </a:cubicBezTo>
                <a:cubicBezTo>
                  <a:pt x="5782" y="18777"/>
                  <a:pt x="5823" y="18791"/>
                  <a:pt x="5848" y="18804"/>
                </a:cubicBezTo>
                <a:cubicBezTo>
                  <a:pt x="5870" y="18816"/>
                  <a:pt x="5973" y="18842"/>
                  <a:pt x="6076" y="18861"/>
                </a:cubicBezTo>
                <a:cubicBezTo>
                  <a:pt x="6179" y="18881"/>
                  <a:pt x="6269" y="18905"/>
                  <a:pt x="6278" y="18916"/>
                </a:cubicBezTo>
                <a:cubicBezTo>
                  <a:pt x="6286" y="18927"/>
                  <a:pt x="6315" y="18936"/>
                  <a:pt x="6340" y="18936"/>
                </a:cubicBezTo>
                <a:cubicBezTo>
                  <a:pt x="6366" y="18936"/>
                  <a:pt x="6400" y="18946"/>
                  <a:pt x="6415" y="18957"/>
                </a:cubicBezTo>
                <a:cubicBezTo>
                  <a:pt x="6447" y="18979"/>
                  <a:pt x="6799" y="19080"/>
                  <a:pt x="6938" y="19106"/>
                </a:cubicBezTo>
                <a:cubicBezTo>
                  <a:pt x="7041" y="19126"/>
                  <a:pt x="7161" y="19167"/>
                  <a:pt x="7203" y="19195"/>
                </a:cubicBezTo>
                <a:cubicBezTo>
                  <a:pt x="7219" y="19206"/>
                  <a:pt x="7277" y="19217"/>
                  <a:pt x="7331" y="19221"/>
                </a:cubicBezTo>
                <a:cubicBezTo>
                  <a:pt x="7384" y="19226"/>
                  <a:pt x="7437" y="19239"/>
                  <a:pt x="7448" y="19251"/>
                </a:cubicBezTo>
                <a:cubicBezTo>
                  <a:pt x="7455" y="19258"/>
                  <a:pt x="7471" y="19267"/>
                  <a:pt x="7492" y="19275"/>
                </a:cubicBezTo>
                <a:cubicBezTo>
                  <a:pt x="7513" y="19283"/>
                  <a:pt x="7539" y="19291"/>
                  <a:pt x="7565" y="19298"/>
                </a:cubicBezTo>
                <a:cubicBezTo>
                  <a:pt x="7618" y="19311"/>
                  <a:pt x="7672" y="19318"/>
                  <a:pt x="7691" y="19312"/>
                </a:cubicBezTo>
                <a:cubicBezTo>
                  <a:pt x="7696" y="19310"/>
                  <a:pt x="7707" y="19311"/>
                  <a:pt x="7715" y="19312"/>
                </a:cubicBezTo>
                <a:cubicBezTo>
                  <a:pt x="7516" y="19254"/>
                  <a:pt x="7201" y="19168"/>
                  <a:pt x="7134" y="19155"/>
                </a:cubicBezTo>
                <a:cubicBezTo>
                  <a:pt x="7103" y="19149"/>
                  <a:pt x="7069" y="19136"/>
                  <a:pt x="7060" y="19127"/>
                </a:cubicBezTo>
                <a:cubicBezTo>
                  <a:pt x="7051" y="19117"/>
                  <a:pt x="6960" y="19093"/>
                  <a:pt x="6857" y="19074"/>
                </a:cubicBezTo>
                <a:cubicBezTo>
                  <a:pt x="6754" y="19054"/>
                  <a:pt x="6652" y="19028"/>
                  <a:pt x="6629" y="19016"/>
                </a:cubicBezTo>
                <a:cubicBezTo>
                  <a:pt x="6606" y="19004"/>
                  <a:pt x="6559" y="18986"/>
                  <a:pt x="6523" y="18977"/>
                </a:cubicBezTo>
                <a:cubicBezTo>
                  <a:pt x="6386" y="18942"/>
                  <a:pt x="6211" y="18894"/>
                  <a:pt x="6141" y="18871"/>
                </a:cubicBezTo>
                <a:cubicBezTo>
                  <a:pt x="6100" y="18858"/>
                  <a:pt x="6023" y="18835"/>
                  <a:pt x="5969" y="18819"/>
                </a:cubicBezTo>
                <a:cubicBezTo>
                  <a:pt x="5854" y="18786"/>
                  <a:pt x="5669" y="18733"/>
                  <a:pt x="5521" y="18688"/>
                </a:cubicBezTo>
                <a:cubicBezTo>
                  <a:pt x="5463" y="18671"/>
                  <a:pt x="5375" y="18651"/>
                  <a:pt x="5326" y="18646"/>
                </a:cubicBezTo>
                <a:cubicBezTo>
                  <a:pt x="5277" y="18640"/>
                  <a:pt x="5225" y="18623"/>
                  <a:pt x="5212" y="18608"/>
                </a:cubicBezTo>
                <a:cubicBezTo>
                  <a:pt x="5198" y="18593"/>
                  <a:pt x="5151" y="18573"/>
                  <a:pt x="5106" y="18565"/>
                </a:cubicBezTo>
                <a:cubicBezTo>
                  <a:pt x="5026" y="18551"/>
                  <a:pt x="4941" y="18526"/>
                  <a:pt x="4592" y="18417"/>
                </a:cubicBezTo>
                <a:cubicBezTo>
                  <a:pt x="4498" y="18387"/>
                  <a:pt x="4411" y="18364"/>
                  <a:pt x="4400" y="18364"/>
                </a:cubicBezTo>
                <a:cubicBezTo>
                  <a:pt x="4388" y="18364"/>
                  <a:pt x="4333" y="18336"/>
                  <a:pt x="4277" y="18303"/>
                </a:cubicBezTo>
                <a:cubicBezTo>
                  <a:pt x="4260" y="18292"/>
                  <a:pt x="4234" y="18282"/>
                  <a:pt x="4211" y="18271"/>
                </a:cubicBezTo>
                <a:close/>
                <a:moveTo>
                  <a:pt x="7875" y="19355"/>
                </a:moveTo>
                <a:cubicBezTo>
                  <a:pt x="7910" y="19365"/>
                  <a:pt x="7939" y="19377"/>
                  <a:pt x="7973" y="19384"/>
                </a:cubicBezTo>
                <a:cubicBezTo>
                  <a:pt x="8036" y="19398"/>
                  <a:pt x="8095" y="19418"/>
                  <a:pt x="8106" y="19430"/>
                </a:cubicBezTo>
                <a:cubicBezTo>
                  <a:pt x="8117" y="19441"/>
                  <a:pt x="8161" y="19454"/>
                  <a:pt x="8204" y="19458"/>
                </a:cubicBezTo>
                <a:cubicBezTo>
                  <a:pt x="8248" y="19463"/>
                  <a:pt x="8292" y="19472"/>
                  <a:pt x="8336" y="19482"/>
                </a:cubicBezTo>
                <a:cubicBezTo>
                  <a:pt x="8314" y="19476"/>
                  <a:pt x="8276" y="19469"/>
                  <a:pt x="8271" y="19465"/>
                </a:cubicBezTo>
                <a:cubicBezTo>
                  <a:pt x="8256" y="19455"/>
                  <a:pt x="8179" y="19432"/>
                  <a:pt x="8100" y="19415"/>
                </a:cubicBezTo>
                <a:cubicBezTo>
                  <a:pt x="8037" y="19400"/>
                  <a:pt x="7949" y="19376"/>
                  <a:pt x="7875" y="19355"/>
                </a:cubicBezTo>
                <a:close/>
                <a:moveTo>
                  <a:pt x="19822" y="19395"/>
                </a:moveTo>
                <a:cubicBezTo>
                  <a:pt x="19780" y="19426"/>
                  <a:pt x="19745" y="19451"/>
                  <a:pt x="19701" y="19483"/>
                </a:cubicBezTo>
                <a:cubicBezTo>
                  <a:pt x="19739" y="19455"/>
                  <a:pt x="19781" y="19426"/>
                  <a:pt x="19822" y="19395"/>
                </a:cubicBezTo>
                <a:close/>
                <a:moveTo>
                  <a:pt x="8461" y="19515"/>
                </a:moveTo>
                <a:cubicBezTo>
                  <a:pt x="8481" y="19523"/>
                  <a:pt x="8497" y="19532"/>
                  <a:pt x="8507" y="19540"/>
                </a:cubicBezTo>
                <a:cubicBezTo>
                  <a:pt x="8516" y="19548"/>
                  <a:pt x="8537" y="19556"/>
                  <a:pt x="8562" y="19563"/>
                </a:cubicBezTo>
                <a:cubicBezTo>
                  <a:pt x="8587" y="19570"/>
                  <a:pt x="8617" y="19576"/>
                  <a:pt x="8645" y="19579"/>
                </a:cubicBezTo>
                <a:cubicBezTo>
                  <a:pt x="8701" y="19585"/>
                  <a:pt x="8757" y="19601"/>
                  <a:pt x="8768" y="19613"/>
                </a:cubicBezTo>
                <a:cubicBezTo>
                  <a:pt x="8779" y="19625"/>
                  <a:pt x="8837" y="19641"/>
                  <a:pt x="8898" y="19650"/>
                </a:cubicBezTo>
                <a:cubicBezTo>
                  <a:pt x="8926" y="19653"/>
                  <a:pt x="8951" y="19659"/>
                  <a:pt x="8972" y="19665"/>
                </a:cubicBezTo>
                <a:cubicBezTo>
                  <a:pt x="8959" y="19660"/>
                  <a:pt x="8944" y="19655"/>
                  <a:pt x="8937" y="19650"/>
                </a:cubicBezTo>
                <a:cubicBezTo>
                  <a:pt x="8916" y="19631"/>
                  <a:pt x="8836" y="19606"/>
                  <a:pt x="8761" y="19594"/>
                </a:cubicBezTo>
                <a:cubicBezTo>
                  <a:pt x="8686" y="19581"/>
                  <a:pt x="8617" y="19563"/>
                  <a:pt x="8608" y="19554"/>
                </a:cubicBezTo>
                <a:cubicBezTo>
                  <a:pt x="8600" y="19546"/>
                  <a:pt x="8532" y="19529"/>
                  <a:pt x="8461" y="19515"/>
                </a:cubicBezTo>
                <a:close/>
                <a:moveTo>
                  <a:pt x="9004" y="19678"/>
                </a:moveTo>
                <a:cubicBezTo>
                  <a:pt x="9007" y="19680"/>
                  <a:pt x="9015" y="19682"/>
                  <a:pt x="9016" y="19683"/>
                </a:cubicBezTo>
                <a:cubicBezTo>
                  <a:pt x="9019" y="19688"/>
                  <a:pt x="9025" y="19692"/>
                  <a:pt x="9033" y="19695"/>
                </a:cubicBezTo>
                <a:cubicBezTo>
                  <a:pt x="9033" y="19695"/>
                  <a:pt x="9034" y="19695"/>
                  <a:pt x="9034" y="19695"/>
                </a:cubicBezTo>
                <a:cubicBezTo>
                  <a:pt x="9043" y="19698"/>
                  <a:pt x="9054" y="19700"/>
                  <a:pt x="9065" y="19700"/>
                </a:cubicBezTo>
                <a:cubicBezTo>
                  <a:pt x="9086" y="19700"/>
                  <a:pt x="9136" y="19710"/>
                  <a:pt x="9174" y="19721"/>
                </a:cubicBezTo>
                <a:cubicBezTo>
                  <a:pt x="9212" y="19732"/>
                  <a:pt x="9294" y="19752"/>
                  <a:pt x="9357" y="19766"/>
                </a:cubicBezTo>
                <a:cubicBezTo>
                  <a:pt x="9420" y="19779"/>
                  <a:pt x="9501" y="19803"/>
                  <a:pt x="9537" y="19818"/>
                </a:cubicBezTo>
                <a:cubicBezTo>
                  <a:pt x="9573" y="19834"/>
                  <a:pt x="9664" y="19857"/>
                  <a:pt x="9740" y="19871"/>
                </a:cubicBezTo>
                <a:cubicBezTo>
                  <a:pt x="9766" y="19876"/>
                  <a:pt x="9790" y="19883"/>
                  <a:pt x="9814" y="19890"/>
                </a:cubicBezTo>
                <a:cubicBezTo>
                  <a:pt x="9734" y="19869"/>
                  <a:pt x="9647" y="19842"/>
                  <a:pt x="9609" y="19835"/>
                </a:cubicBezTo>
                <a:cubicBezTo>
                  <a:pt x="9578" y="19828"/>
                  <a:pt x="9545" y="19815"/>
                  <a:pt x="9535" y="19805"/>
                </a:cubicBezTo>
                <a:cubicBezTo>
                  <a:pt x="9526" y="19795"/>
                  <a:pt x="9474" y="19780"/>
                  <a:pt x="9421" y="19773"/>
                </a:cubicBezTo>
                <a:cubicBezTo>
                  <a:pt x="9368" y="19765"/>
                  <a:pt x="9302" y="19747"/>
                  <a:pt x="9275" y="19732"/>
                </a:cubicBezTo>
                <a:cubicBezTo>
                  <a:pt x="9248" y="19717"/>
                  <a:pt x="9171" y="19700"/>
                  <a:pt x="9102" y="19694"/>
                </a:cubicBezTo>
                <a:cubicBezTo>
                  <a:pt x="9067" y="19691"/>
                  <a:pt x="9033" y="19686"/>
                  <a:pt x="9004" y="19678"/>
                </a:cubicBezTo>
                <a:close/>
              </a:path>
            </a:pathLst>
          </a:custGeom>
          <a:ln w="12700">
            <a:miter lim="400000"/>
          </a:ln>
        </p:spPr>
      </p:pic>
      <p:sp>
        <p:nvSpPr>
          <p:cNvPr id="175" name="Line"/>
          <p:cNvSpPr/>
          <p:nvPr/>
        </p:nvSpPr>
        <p:spPr>
          <a:xfrm>
            <a:off x="10122916" y="6590999"/>
            <a:ext cx="1620121" cy="1735535"/>
          </a:xfrm>
          <a:custGeom>
            <a:avLst/>
            <a:gdLst/>
            <a:ahLst/>
            <a:cxnLst>
              <a:cxn ang="0">
                <a:pos x="wd2" y="hd2"/>
              </a:cxn>
              <a:cxn ang="5400000">
                <a:pos x="wd2" y="hd2"/>
              </a:cxn>
              <a:cxn ang="10800000">
                <a:pos x="wd2" y="hd2"/>
              </a:cxn>
              <a:cxn ang="16200000">
                <a:pos x="wd2" y="hd2"/>
              </a:cxn>
            </a:cxnLst>
            <a:rect l="0" t="0" r="r" b="b"/>
            <a:pathLst>
              <a:path w="19909" h="21600" fill="norm" stroke="1" extrusionOk="0">
                <a:moveTo>
                  <a:pt x="19909" y="21600"/>
                </a:moveTo>
                <a:cubicBezTo>
                  <a:pt x="-1691" y="21600"/>
                  <a:pt x="32" y="14058"/>
                  <a:pt x="32" y="0"/>
                </a:cubicBezTo>
              </a:path>
            </a:pathLst>
          </a:custGeom>
          <a:ln w="1524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176" name="10 shoes/hour =…"/>
          <p:cNvSpPr txBox="1"/>
          <p:nvPr/>
        </p:nvSpPr>
        <p:spPr>
          <a:xfrm>
            <a:off x="2278647" y="10579100"/>
            <a:ext cx="7719137" cy="2260600"/>
          </a:xfrm>
          <a:prstGeom prst="rect">
            <a:avLst/>
          </a:prstGeom>
          <a:solidFill>
            <a:srgbClr val="831100"/>
          </a:solidFill>
          <a:ln w="12700">
            <a:miter lim="400000"/>
          </a:ln>
          <a:effectLst>
            <a:outerShdw sx="100000" sy="100000" kx="0" ky="0" algn="b" rotWithShape="0" blurRad="76200" dist="50800" dir="5400000">
              <a:srgbClr val="000000">
                <a:alpha val="50000"/>
              </a:srgbClr>
            </a:outerShdw>
          </a:effectLst>
          <a:extLst>
            <a:ext uri="{C572A759-6A51-4108-AA02-DFA0A04FC94B}">
              <ma14:wrappingTextBoxFlag xmlns:ma14="http://schemas.microsoft.com/office/mac/drawingml/2011/main" val="1"/>
            </a:ext>
          </a:extLst>
        </p:spPr>
        <p:txBody>
          <a:bodyPr wrap="none" lIns="50800" tIns="50800" rIns="50800" bIns="50800">
            <a:spAutoFit/>
          </a:bodyPr>
          <a:lstStyle/>
          <a:p>
            <a:pPr>
              <a:lnSpc>
                <a:spcPct val="80000"/>
              </a:lnSpc>
              <a:defRPr b="1" i="1"/>
            </a:pPr>
            <a:r>
              <a:t>10 shoes/hour =</a:t>
            </a:r>
          </a:p>
          <a:p>
            <a:pPr>
              <a:lnSpc>
                <a:spcPct val="80000"/>
              </a:lnSpc>
              <a:defRPr b="1" i="1"/>
            </a:pPr>
            <a:r>
              <a:t>4B voxels/sec</a:t>
            </a:r>
          </a:p>
        </p:txBody>
      </p:sp>
      <p:pic>
        <p:nvPicPr>
          <p:cNvPr id="177" name="nike_featherweight_SLS_01.jpg" descr="nike_featherweight_SLS_01.jpg"/>
          <p:cNvPicPr>
            <a:picLocks noChangeAspect="1"/>
          </p:cNvPicPr>
          <p:nvPr/>
        </p:nvPicPr>
        <p:blipFill>
          <a:blip r:embed="rId5">
            <a:extLst/>
          </a:blip>
          <a:srcRect l="5623" t="10548" r="5763" b="7547"/>
          <a:stretch>
            <a:fillRect/>
          </a:stretch>
        </p:blipFill>
        <p:spPr>
          <a:xfrm rot="1826312">
            <a:off x="7251705" y="1314323"/>
            <a:ext cx="9205682" cy="6064291"/>
          </a:xfrm>
          <a:custGeom>
            <a:avLst/>
            <a:gdLst/>
            <a:ahLst/>
            <a:cxnLst>
              <a:cxn ang="0">
                <a:pos x="wd2" y="hd2"/>
              </a:cxn>
              <a:cxn ang="5400000">
                <a:pos x="wd2" y="hd2"/>
              </a:cxn>
              <a:cxn ang="10800000">
                <a:pos x="wd2" y="hd2"/>
              </a:cxn>
              <a:cxn ang="16200000">
                <a:pos x="wd2" y="hd2"/>
              </a:cxn>
            </a:cxnLst>
            <a:rect l="0" t="0" r="r" b="b"/>
            <a:pathLst>
              <a:path w="21554" h="21593" fill="norm" stroke="1" extrusionOk="0">
                <a:moveTo>
                  <a:pt x="11824" y="3"/>
                </a:moveTo>
                <a:cubicBezTo>
                  <a:pt x="11795" y="13"/>
                  <a:pt x="11751" y="47"/>
                  <a:pt x="11672" y="114"/>
                </a:cubicBezTo>
                <a:cubicBezTo>
                  <a:pt x="11578" y="196"/>
                  <a:pt x="11476" y="326"/>
                  <a:pt x="11445" y="403"/>
                </a:cubicBezTo>
                <a:cubicBezTo>
                  <a:pt x="11380" y="564"/>
                  <a:pt x="11371" y="642"/>
                  <a:pt x="11425" y="578"/>
                </a:cubicBezTo>
                <a:cubicBezTo>
                  <a:pt x="11446" y="554"/>
                  <a:pt x="11504" y="511"/>
                  <a:pt x="11556" y="485"/>
                </a:cubicBezTo>
                <a:cubicBezTo>
                  <a:pt x="11666" y="428"/>
                  <a:pt x="11714" y="486"/>
                  <a:pt x="11775" y="749"/>
                </a:cubicBezTo>
                <a:cubicBezTo>
                  <a:pt x="11806" y="886"/>
                  <a:pt x="11804" y="931"/>
                  <a:pt x="11762" y="1054"/>
                </a:cubicBezTo>
                <a:cubicBezTo>
                  <a:pt x="11735" y="1134"/>
                  <a:pt x="11703" y="1198"/>
                  <a:pt x="11691" y="1198"/>
                </a:cubicBezTo>
                <a:cubicBezTo>
                  <a:pt x="11662" y="1198"/>
                  <a:pt x="11664" y="1588"/>
                  <a:pt x="11693" y="1632"/>
                </a:cubicBezTo>
                <a:cubicBezTo>
                  <a:pt x="11735" y="1696"/>
                  <a:pt x="11715" y="1736"/>
                  <a:pt x="11605" y="1816"/>
                </a:cubicBezTo>
                <a:cubicBezTo>
                  <a:pt x="11544" y="1860"/>
                  <a:pt x="11447" y="1968"/>
                  <a:pt x="11389" y="2056"/>
                </a:cubicBezTo>
                <a:cubicBezTo>
                  <a:pt x="11292" y="2203"/>
                  <a:pt x="11277" y="2212"/>
                  <a:pt x="11207" y="2161"/>
                </a:cubicBezTo>
                <a:cubicBezTo>
                  <a:pt x="11157" y="2124"/>
                  <a:pt x="11118" y="2042"/>
                  <a:pt x="11094" y="1923"/>
                </a:cubicBezTo>
                <a:cubicBezTo>
                  <a:pt x="11053" y="1712"/>
                  <a:pt x="11027" y="1700"/>
                  <a:pt x="10948" y="1854"/>
                </a:cubicBezTo>
                <a:cubicBezTo>
                  <a:pt x="10897" y="1952"/>
                  <a:pt x="10878" y="2078"/>
                  <a:pt x="10836" y="2596"/>
                </a:cubicBezTo>
                <a:cubicBezTo>
                  <a:pt x="10824" y="2745"/>
                  <a:pt x="10733" y="2925"/>
                  <a:pt x="10628" y="3007"/>
                </a:cubicBezTo>
                <a:cubicBezTo>
                  <a:pt x="10580" y="3045"/>
                  <a:pt x="10497" y="3122"/>
                  <a:pt x="10444" y="3180"/>
                </a:cubicBezTo>
                <a:cubicBezTo>
                  <a:pt x="10391" y="3237"/>
                  <a:pt x="10335" y="3273"/>
                  <a:pt x="10320" y="3259"/>
                </a:cubicBezTo>
                <a:cubicBezTo>
                  <a:pt x="10275" y="3216"/>
                  <a:pt x="9871" y="3829"/>
                  <a:pt x="9794" y="4059"/>
                </a:cubicBezTo>
                <a:cubicBezTo>
                  <a:pt x="9747" y="4200"/>
                  <a:pt x="9703" y="4273"/>
                  <a:pt x="9666" y="4273"/>
                </a:cubicBezTo>
                <a:cubicBezTo>
                  <a:pt x="9592" y="4273"/>
                  <a:pt x="9467" y="4860"/>
                  <a:pt x="9513" y="4991"/>
                </a:cubicBezTo>
                <a:cubicBezTo>
                  <a:pt x="9536" y="5057"/>
                  <a:pt x="9527" y="5098"/>
                  <a:pt x="9466" y="5183"/>
                </a:cubicBezTo>
                <a:cubicBezTo>
                  <a:pt x="9424" y="5243"/>
                  <a:pt x="9345" y="5427"/>
                  <a:pt x="9290" y="5593"/>
                </a:cubicBezTo>
                <a:cubicBezTo>
                  <a:pt x="9231" y="5770"/>
                  <a:pt x="9164" y="5907"/>
                  <a:pt x="9129" y="5924"/>
                </a:cubicBezTo>
                <a:cubicBezTo>
                  <a:pt x="9096" y="5940"/>
                  <a:pt x="9069" y="5978"/>
                  <a:pt x="9069" y="6010"/>
                </a:cubicBezTo>
                <a:cubicBezTo>
                  <a:pt x="9069" y="6042"/>
                  <a:pt x="9042" y="6105"/>
                  <a:pt x="9009" y="6150"/>
                </a:cubicBezTo>
                <a:cubicBezTo>
                  <a:pt x="8976" y="6195"/>
                  <a:pt x="8950" y="6264"/>
                  <a:pt x="8950" y="6304"/>
                </a:cubicBezTo>
                <a:cubicBezTo>
                  <a:pt x="8950" y="6344"/>
                  <a:pt x="8872" y="6492"/>
                  <a:pt x="8777" y="6633"/>
                </a:cubicBezTo>
                <a:cubicBezTo>
                  <a:pt x="8682" y="6775"/>
                  <a:pt x="8531" y="7034"/>
                  <a:pt x="8443" y="7210"/>
                </a:cubicBezTo>
                <a:cubicBezTo>
                  <a:pt x="8355" y="7386"/>
                  <a:pt x="8262" y="7529"/>
                  <a:pt x="8234" y="7529"/>
                </a:cubicBezTo>
                <a:cubicBezTo>
                  <a:pt x="8207" y="7529"/>
                  <a:pt x="8116" y="7615"/>
                  <a:pt x="8032" y="7719"/>
                </a:cubicBezTo>
                <a:cubicBezTo>
                  <a:pt x="7922" y="7854"/>
                  <a:pt x="7883" y="7930"/>
                  <a:pt x="7895" y="7987"/>
                </a:cubicBezTo>
                <a:cubicBezTo>
                  <a:pt x="7906" y="8040"/>
                  <a:pt x="7887" y="8092"/>
                  <a:pt x="7838" y="8141"/>
                </a:cubicBezTo>
                <a:cubicBezTo>
                  <a:pt x="7798" y="8182"/>
                  <a:pt x="7702" y="8329"/>
                  <a:pt x="7626" y="8470"/>
                </a:cubicBezTo>
                <a:cubicBezTo>
                  <a:pt x="7319" y="9038"/>
                  <a:pt x="7140" y="9293"/>
                  <a:pt x="7049" y="9293"/>
                </a:cubicBezTo>
                <a:cubicBezTo>
                  <a:pt x="7001" y="9293"/>
                  <a:pt x="6924" y="9339"/>
                  <a:pt x="6878" y="9395"/>
                </a:cubicBezTo>
                <a:cubicBezTo>
                  <a:pt x="6831" y="9451"/>
                  <a:pt x="6744" y="9535"/>
                  <a:pt x="6682" y="9583"/>
                </a:cubicBezTo>
                <a:cubicBezTo>
                  <a:pt x="6597" y="9649"/>
                  <a:pt x="6571" y="9696"/>
                  <a:pt x="6571" y="9786"/>
                </a:cubicBezTo>
                <a:cubicBezTo>
                  <a:pt x="6571" y="9875"/>
                  <a:pt x="6478" y="10044"/>
                  <a:pt x="6188" y="10491"/>
                </a:cubicBezTo>
                <a:cubicBezTo>
                  <a:pt x="5768" y="11138"/>
                  <a:pt x="5473" y="11463"/>
                  <a:pt x="5410" y="11348"/>
                </a:cubicBezTo>
                <a:cubicBezTo>
                  <a:pt x="5359" y="11253"/>
                  <a:pt x="5335" y="11263"/>
                  <a:pt x="5157" y="11452"/>
                </a:cubicBezTo>
                <a:cubicBezTo>
                  <a:pt x="4999" y="11619"/>
                  <a:pt x="4964" y="11715"/>
                  <a:pt x="5027" y="11811"/>
                </a:cubicBezTo>
                <a:cubicBezTo>
                  <a:pt x="5065" y="11870"/>
                  <a:pt x="5011" y="11923"/>
                  <a:pt x="4460" y="12368"/>
                </a:cubicBezTo>
                <a:cubicBezTo>
                  <a:pt x="4051" y="12698"/>
                  <a:pt x="3745" y="12925"/>
                  <a:pt x="2966" y="13480"/>
                </a:cubicBezTo>
                <a:cubicBezTo>
                  <a:pt x="2685" y="13680"/>
                  <a:pt x="2532" y="13813"/>
                  <a:pt x="2541" y="13849"/>
                </a:cubicBezTo>
                <a:cubicBezTo>
                  <a:pt x="2549" y="13882"/>
                  <a:pt x="2498" y="13942"/>
                  <a:pt x="2415" y="13997"/>
                </a:cubicBezTo>
                <a:cubicBezTo>
                  <a:pt x="2227" y="14121"/>
                  <a:pt x="1959" y="14335"/>
                  <a:pt x="1724" y="14553"/>
                </a:cubicBezTo>
                <a:cubicBezTo>
                  <a:pt x="1618" y="14651"/>
                  <a:pt x="1477" y="14768"/>
                  <a:pt x="1411" y="14811"/>
                </a:cubicBezTo>
                <a:cubicBezTo>
                  <a:pt x="1345" y="14854"/>
                  <a:pt x="1156" y="15042"/>
                  <a:pt x="993" y="15230"/>
                </a:cubicBezTo>
                <a:cubicBezTo>
                  <a:pt x="287" y="16038"/>
                  <a:pt x="1" y="16771"/>
                  <a:pt x="0" y="17775"/>
                </a:cubicBezTo>
                <a:cubicBezTo>
                  <a:pt x="-1" y="18214"/>
                  <a:pt x="55" y="18526"/>
                  <a:pt x="184" y="18794"/>
                </a:cubicBezTo>
                <a:lnTo>
                  <a:pt x="279" y="18993"/>
                </a:lnTo>
                <a:lnTo>
                  <a:pt x="302" y="18789"/>
                </a:lnTo>
                <a:cubicBezTo>
                  <a:pt x="332" y="18527"/>
                  <a:pt x="452" y="18273"/>
                  <a:pt x="639" y="18071"/>
                </a:cubicBezTo>
                <a:cubicBezTo>
                  <a:pt x="1234" y="17431"/>
                  <a:pt x="1397" y="17271"/>
                  <a:pt x="1680" y="17047"/>
                </a:cubicBezTo>
                <a:cubicBezTo>
                  <a:pt x="1811" y="16943"/>
                  <a:pt x="1968" y="16814"/>
                  <a:pt x="2029" y="16761"/>
                </a:cubicBezTo>
                <a:cubicBezTo>
                  <a:pt x="2090" y="16709"/>
                  <a:pt x="2140" y="16677"/>
                  <a:pt x="2140" y="16692"/>
                </a:cubicBezTo>
                <a:cubicBezTo>
                  <a:pt x="2140" y="16707"/>
                  <a:pt x="2159" y="16697"/>
                  <a:pt x="2180" y="16670"/>
                </a:cubicBezTo>
                <a:cubicBezTo>
                  <a:pt x="2210" y="16633"/>
                  <a:pt x="2234" y="16635"/>
                  <a:pt x="2273" y="16679"/>
                </a:cubicBezTo>
                <a:cubicBezTo>
                  <a:pt x="2324" y="16736"/>
                  <a:pt x="2324" y="16744"/>
                  <a:pt x="2258" y="16815"/>
                </a:cubicBezTo>
                <a:cubicBezTo>
                  <a:pt x="2219" y="16856"/>
                  <a:pt x="2172" y="16890"/>
                  <a:pt x="2153" y="16890"/>
                </a:cubicBezTo>
                <a:cubicBezTo>
                  <a:pt x="2135" y="16890"/>
                  <a:pt x="2096" y="16930"/>
                  <a:pt x="2067" y="16979"/>
                </a:cubicBezTo>
                <a:cubicBezTo>
                  <a:pt x="2038" y="17028"/>
                  <a:pt x="1932" y="17128"/>
                  <a:pt x="1832" y="17202"/>
                </a:cubicBezTo>
                <a:cubicBezTo>
                  <a:pt x="1732" y="17277"/>
                  <a:pt x="1583" y="17399"/>
                  <a:pt x="1501" y="17475"/>
                </a:cubicBezTo>
                <a:cubicBezTo>
                  <a:pt x="1419" y="17551"/>
                  <a:pt x="1316" y="17636"/>
                  <a:pt x="1271" y="17663"/>
                </a:cubicBezTo>
                <a:cubicBezTo>
                  <a:pt x="1170" y="17725"/>
                  <a:pt x="1169" y="17763"/>
                  <a:pt x="1266" y="18084"/>
                </a:cubicBezTo>
                <a:cubicBezTo>
                  <a:pt x="1347" y="18354"/>
                  <a:pt x="1344" y="18470"/>
                  <a:pt x="1257" y="18477"/>
                </a:cubicBezTo>
                <a:cubicBezTo>
                  <a:pt x="1222" y="18480"/>
                  <a:pt x="1229" y="18493"/>
                  <a:pt x="1278" y="18514"/>
                </a:cubicBezTo>
                <a:cubicBezTo>
                  <a:pt x="1385" y="18559"/>
                  <a:pt x="1374" y="18671"/>
                  <a:pt x="1263" y="18668"/>
                </a:cubicBezTo>
                <a:cubicBezTo>
                  <a:pt x="1214" y="18666"/>
                  <a:pt x="1154" y="18652"/>
                  <a:pt x="1129" y="18635"/>
                </a:cubicBezTo>
                <a:cubicBezTo>
                  <a:pt x="1056" y="18589"/>
                  <a:pt x="847" y="18670"/>
                  <a:pt x="847" y="18745"/>
                </a:cubicBezTo>
                <a:cubicBezTo>
                  <a:pt x="847" y="18853"/>
                  <a:pt x="759" y="18821"/>
                  <a:pt x="748" y="18710"/>
                </a:cubicBezTo>
                <a:cubicBezTo>
                  <a:pt x="743" y="18654"/>
                  <a:pt x="718" y="18608"/>
                  <a:pt x="693" y="18608"/>
                </a:cubicBezTo>
                <a:cubicBezTo>
                  <a:pt x="657" y="18608"/>
                  <a:pt x="654" y="18623"/>
                  <a:pt x="680" y="18669"/>
                </a:cubicBezTo>
                <a:cubicBezTo>
                  <a:pt x="725" y="18752"/>
                  <a:pt x="692" y="18789"/>
                  <a:pt x="575" y="18789"/>
                </a:cubicBezTo>
                <a:cubicBezTo>
                  <a:pt x="470" y="18789"/>
                  <a:pt x="455" y="18829"/>
                  <a:pt x="507" y="18976"/>
                </a:cubicBezTo>
                <a:cubicBezTo>
                  <a:pt x="530" y="19042"/>
                  <a:pt x="529" y="19085"/>
                  <a:pt x="501" y="19136"/>
                </a:cubicBezTo>
                <a:cubicBezTo>
                  <a:pt x="470" y="19194"/>
                  <a:pt x="473" y="19202"/>
                  <a:pt x="520" y="19189"/>
                </a:cubicBezTo>
                <a:cubicBezTo>
                  <a:pt x="585" y="19172"/>
                  <a:pt x="625" y="19361"/>
                  <a:pt x="626" y="19682"/>
                </a:cubicBezTo>
                <a:cubicBezTo>
                  <a:pt x="626" y="19868"/>
                  <a:pt x="629" y="19875"/>
                  <a:pt x="707" y="19849"/>
                </a:cubicBezTo>
                <a:cubicBezTo>
                  <a:pt x="751" y="19835"/>
                  <a:pt x="818" y="19800"/>
                  <a:pt x="855" y="19773"/>
                </a:cubicBezTo>
                <a:cubicBezTo>
                  <a:pt x="951" y="19702"/>
                  <a:pt x="990" y="19778"/>
                  <a:pt x="938" y="19931"/>
                </a:cubicBezTo>
                <a:cubicBezTo>
                  <a:pt x="907" y="20022"/>
                  <a:pt x="900" y="20161"/>
                  <a:pt x="913" y="20484"/>
                </a:cubicBezTo>
                <a:cubicBezTo>
                  <a:pt x="932" y="20967"/>
                  <a:pt x="909" y="20930"/>
                  <a:pt x="1208" y="20981"/>
                </a:cubicBezTo>
                <a:lnTo>
                  <a:pt x="1363" y="21007"/>
                </a:lnTo>
                <a:lnTo>
                  <a:pt x="1399" y="20837"/>
                </a:lnTo>
                <a:cubicBezTo>
                  <a:pt x="1454" y="20578"/>
                  <a:pt x="1562" y="20269"/>
                  <a:pt x="1630" y="20176"/>
                </a:cubicBezTo>
                <a:cubicBezTo>
                  <a:pt x="1683" y="20104"/>
                  <a:pt x="1717" y="20096"/>
                  <a:pt x="1878" y="20126"/>
                </a:cubicBezTo>
                <a:cubicBezTo>
                  <a:pt x="1982" y="20145"/>
                  <a:pt x="2120" y="20168"/>
                  <a:pt x="2185" y="20176"/>
                </a:cubicBezTo>
                <a:cubicBezTo>
                  <a:pt x="2250" y="20183"/>
                  <a:pt x="2351" y="20198"/>
                  <a:pt x="2408" y="20208"/>
                </a:cubicBezTo>
                <a:cubicBezTo>
                  <a:pt x="2465" y="20218"/>
                  <a:pt x="2528" y="20228"/>
                  <a:pt x="2548" y="20231"/>
                </a:cubicBezTo>
                <a:cubicBezTo>
                  <a:pt x="2606" y="20239"/>
                  <a:pt x="2786" y="20500"/>
                  <a:pt x="2860" y="20680"/>
                </a:cubicBezTo>
                <a:cubicBezTo>
                  <a:pt x="2897" y="20771"/>
                  <a:pt x="2942" y="20959"/>
                  <a:pt x="2960" y="21096"/>
                </a:cubicBezTo>
                <a:lnTo>
                  <a:pt x="2993" y="21344"/>
                </a:lnTo>
                <a:lnTo>
                  <a:pt x="3153" y="21380"/>
                </a:lnTo>
                <a:cubicBezTo>
                  <a:pt x="3241" y="21399"/>
                  <a:pt x="3328" y="21406"/>
                  <a:pt x="3347" y="21395"/>
                </a:cubicBezTo>
                <a:cubicBezTo>
                  <a:pt x="3365" y="21384"/>
                  <a:pt x="3389" y="21282"/>
                  <a:pt x="3400" y="21168"/>
                </a:cubicBezTo>
                <a:cubicBezTo>
                  <a:pt x="3445" y="20663"/>
                  <a:pt x="3606" y="20412"/>
                  <a:pt x="3937" y="20331"/>
                </a:cubicBezTo>
                <a:cubicBezTo>
                  <a:pt x="4151" y="20279"/>
                  <a:pt x="4168" y="20281"/>
                  <a:pt x="4266" y="20372"/>
                </a:cubicBezTo>
                <a:cubicBezTo>
                  <a:pt x="4444" y="20540"/>
                  <a:pt x="4603" y="20857"/>
                  <a:pt x="4668" y="21175"/>
                </a:cubicBezTo>
                <a:cubicBezTo>
                  <a:pt x="4701" y="21335"/>
                  <a:pt x="4727" y="21495"/>
                  <a:pt x="4727" y="21529"/>
                </a:cubicBezTo>
                <a:cubicBezTo>
                  <a:pt x="4727" y="21577"/>
                  <a:pt x="4774" y="21593"/>
                  <a:pt x="4916" y="21593"/>
                </a:cubicBezTo>
                <a:lnTo>
                  <a:pt x="5106" y="21593"/>
                </a:lnTo>
                <a:lnTo>
                  <a:pt x="5213" y="21084"/>
                </a:lnTo>
                <a:cubicBezTo>
                  <a:pt x="5359" y="20399"/>
                  <a:pt x="5408" y="20282"/>
                  <a:pt x="5553" y="20282"/>
                </a:cubicBezTo>
                <a:cubicBezTo>
                  <a:pt x="5614" y="20281"/>
                  <a:pt x="5828" y="20240"/>
                  <a:pt x="6028" y="20190"/>
                </a:cubicBezTo>
                <a:cubicBezTo>
                  <a:pt x="6280" y="20126"/>
                  <a:pt x="6410" y="20111"/>
                  <a:pt x="6447" y="20142"/>
                </a:cubicBezTo>
                <a:cubicBezTo>
                  <a:pt x="6590" y="20258"/>
                  <a:pt x="6867" y="20878"/>
                  <a:pt x="6868" y="21084"/>
                </a:cubicBezTo>
                <a:cubicBezTo>
                  <a:pt x="6868" y="21124"/>
                  <a:pt x="6927" y="21141"/>
                  <a:pt x="7062" y="21141"/>
                </a:cubicBezTo>
                <a:cubicBezTo>
                  <a:pt x="7168" y="21141"/>
                  <a:pt x="7255" y="21136"/>
                  <a:pt x="7256" y="21129"/>
                </a:cubicBezTo>
                <a:cubicBezTo>
                  <a:pt x="7257" y="21123"/>
                  <a:pt x="7265" y="20986"/>
                  <a:pt x="7274" y="20824"/>
                </a:cubicBezTo>
                <a:cubicBezTo>
                  <a:pt x="7299" y="20386"/>
                  <a:pt x="7365" y="19831"/>
                  <a:pt x="7401" y="19766"/>
                </a:cubicBezTo>
                <a:cubicBezTo>
                  <a:pt x="7418" y="19734"/>
                  <a:pt x="7510" y="19682"/>
                  <a:pt x="7604" y="19648"/>
                </a:cubicBezTo>
                <a:cubicBezTo>
                  <a:pt x="7698" y="19615"/>
                  <a:pt x="7811" y="19562"/>
                  <a:pt x="7855" y="19528"/>
                </a:cubicBezTo>
                <a:cubicBezTo>
                  <a:pt x="7899" y="19495"/>
                  <a:pt x="7960" y="19468"/>
                  <a:pt x="7991" y="19468"/>
                </a:cubicBezTo>
                <a:cubicBezTo>
                  <a:pt x="8021" y="19468"/>
                  <a:pt x="8090" y="19418"/>
                  <a:pt x="8144" y="19357"/>
                </a:cubicBezTo>
                <a:cubicBezTo>
                  <a:pt x="8198" y="19297"/>
                  <a:pt x="8260" y="19259"/>
                  <a:pt x="8283" y="19273"/>
                </a:cubicBezTo>
                <a:cubicBezTo>
                  <a:pt x="8307" y="19286"/>
                  <a:pt x="8360" y="19262"/>
                  <a:pt x="8401" y="19220"/>
                </a:cubicBezTo>
                <a:cubicBezTo>
                  <a:pt x="8496" y="19126"/>
                  <a:pt x="8536" y="19161"/>
                  <a:pt x="8778" y="19537"/>
                </a:cubicBezTo>
                <a:lnTo>
                  <a:pt x="8944" y="19795"/>
                </a:lnTo>
                <a:lnTo>
                  <a:pt x="9113" y="19763"/>
                </a:lnTo>
                <a:lnTo>
                  <a:pt x="9281" y="19732"/>
                </a:lnTo>
                <a:lnTo>
                  <a:pt x="9261" y="19504"/>
                </a:lnTo>
                <a:cubicBezTo>
                  <a:pt x="9250" y="19380"/>
                  <a:pt x="9250" y="19144"/>
                  <a:pt x="9262" y="18979"/>
                </a:cubicBezTo>
                <a:cubicBezTo>
                  <a:pt x="9281" y="18711"/>
                  <a:pt x="9295" y="18662"/>
                  <a:pt x="9394" y="18519"/>
                </a:cubicBezTo>
                <a:cubicBezTo>
                  <a:pt x="9455" y="18432"/>
                  <a:pt x="9595" y="18278"/>
                  <a:pt x="9705" y="18179"/>
                </a:cubicBezTo>
                <a:cubicBezTo>
                  <a:pt x="10259" y="17680"/>
                  <a:pt x="10580" y="17255"/>
                  <a:pt x="11343" y="16010"/>
                </a:cubicBezTo>
                <a:cubicBezTo>
                  <a:pt x="11832" y="15213"/>
                  <a:pt x="11924" y="15079"/>
                  <a:pt x="12325" y="14567"/>
                </a:cubicBezTo>
                <a:cubicBezTo>
                  <a:pt x="12748" y="14026"/>
                  <a:pt x="12973" y="13782"/>
                  <a:pt x="13495" y="13306"/>
                </a:cubicBezTo>
                <a:cubicBezTo>
                  <a:pt x="13995" y="12849"/>
                  <a:pt x="15288" y="11860"/>
                  <a:pt x="15985" y="11401"/>
                </a:cubicBezTo>
                <a:cubicBezTo>
                  <a:pt x="16114" y="11316"/>
                  <a:pt x="16340" y="11161"/>
                  <a:pt x="16488" y="11055"/>
                </a:cubicBezTo>
                <a:cubicBezTo>
                  <a:pt x="17040" y="10659"/>
                  <a:pt x="17193" y="10561"/>
                  <a:pt x="17218" y="10585"/>
                </a:cubicBezTo>
                <a:cubicBezTo>
                  <a:pt x="17248" y="10613"/>
                  <a:pt x="17047" y="11055"/>
                  <a:pt x="16987" y="11089"/>
                </a:cubicBezTo>
                <a:cubicBezTo>
                  <a:pt x="16963" y="11103"/>
                  <a:pt x="16954" y="11147"/>
                  <a:pt x="16964" y="11196"/>
                </a:cubicBezTo>
                <a:cubicBezTo>
                  <a:pt x="16974" y="11242"/>
                  <a:pt x="16969" y="11316"/>
                  <a:pt x="16954" y="11360"/>
                </a:cubicBezTo>
                <a:cubicBezTo>
                  <a:pt x="16937" y="11409"/>
                  <a:pt x="16936" y="11483"/>
                  <a:pt x="16952" y="11548"/>
                </a:cubicBezTo>
                <a:cubicBezTo>
                  <a:pt x="16978" y="11651"/>
                  <a:pt x="16990" y="11655"/>
                  <a:pt x="17195" y="11634"/>
                </a:cubicBezTo>
                <a:cubicBezTo>
                  <a:pt x="17323" y="11622"/>
                  <a:pt x="17467" y="11574"/>
                  <a:pt x="17554" y="11516"/>
                </a:cubicBezTo>
                <a:cubicBezTo>
                  <a:pt x="17665" y="11441"/>
                  <a:pt x="17709" y="11430"/>
                  <a:pt x="17740" y="11469"/>
                </a:cubicBezTo>
                <a:cubicBezTo>
                  <a:pt x="17771" y="11508"/>
                  <a:pt x="17781" y="11504"/>
                  <a:pt x="17781" y="11452"/>
                </a:cubicBezTo>
                <a:cubicBezTo>
                  <a:pt x="17781" y="11327"/>
                  <a:pt x="17863" y="11263"/>
                  <a:pt x="17948" y="11322"/>
                </a:cubicBezTo>
                <a:cubicBezTo>
                  <a:pt x="18011" y="11366"/>
                  <a:pt x="18018" y="11387"/>
                  <a:pt x="17988" y="11442"/>
                </a:cubicBezTo>
                <a:cubicBezTo>
                  <a:pt x="17958" y="11497"/>
                  <a:pt x="17963" y="11509"/>
                  <a:pt x="18010" y="11509"/>
                </a:cubicBezTo>
                <a:cubicBezTo>
                  <a:pt x="18041" y="11509"/>
                  <a:pt x="18084" y="11534"/>
                  <a:pt x="18106" y="11565"/>
                </a:cubicBezTo>
                <a:cubicBezTo>
                  <a:pt x="18133" y="11603"/>
                  <a:pt x="18140" y="11604"/>
                  <a:pt x="18127" y="11568"/>
                </a:cubicBezTo>
                <a:cubicBezTo>
                  <a:pt x="18085" y="11455"/>
                  <a:pt x="18174" y="11465"/>
                  <a:pt x="18339" y="11589"/>
                </a:cubicBezTo>
                <a:cubicBezTo>
                  <a:pt x="18567" y="11762"/>
                  <a:pt x="18858" y="12005"/>
                  <a:pt x="18903" y="12061"/>
                </a:cubicBezTo>
                <a:cubicBezTo>
                  <a:pt x="18924" y="12086"/>
                  <a:pt x="18960" y="12095"/>
                  <a:pt x="18984" y="12081"/>
                </a:cubicBezTo>
                <a:cubicBezTo>
                  <a:pt x="19009" y="12067"/>
                  <a:pt x="19041" y="12089"/>
                  <a:pt x="19057" y="12132"/>
                </a:cubicBezTo>
                <a:cubicBezTo>
                  <a:pt x="19082" y="12201"/>
                  <a:pt x="19097" y="12192"/>
                  <a:pt x="19191" y="12054"/>
                </a:cubicBezTo>
                <a:cubicBezTo>
                  <a:pt x="19264" y="11947"/>
                  <a:pt x="19288" y="11883"/>
                  <a:pt x="19268" y="11846"/>
                </a:cubicBezTo>
                <a:cubicBezTo>
                  <a:pt x="19252" y="11817"/>
                  <a:pt x="19248" y="11781"/>
                  <a:pt x="19258" y="11764"/>
                </a:cubicBezTo>
                <a:cubicBezTo>
                  <a:pt x="19289" y="11718"/>
                  <a:pt x="19411" y="11729"/>
                  <a:pt x="19431" y="11780"/>
                </a:cubicBezTo>
                <a:cubicBezTo>
                  <a:pt x="19441" y="11805"/>
                  <a:pt x="19511" y="11825"/>
                  <a:pt x="19586" y="11825"/>
                </a:cubicBezTo>
                <a:cubicBezTo>
                  <a:pt x="19672" y="11825"/>
                  <a:pt x="19744" y="11853"/>
                  <a:pt x="19778" y="11900"/>
                </a:cubicBezTo>
                <a:cubicBezTo>
                  <a:pt x="19826" y="11966"/>
                  <a:pt x="19833" y="11967"/>
                  <a:pt x="19833" y="11904"/>
                </a:cubicBezTo>
                <a:cubicBezTo>
                  <a:pt x="19833" y="11865"/>
                  <a:pt x="19900" y="11572"/>
                  <a:pt x="19983" y="11253"/>
                </a:cubicBezTo>
                <a:cubicBezTo>
                  <a:pt x="20096" y="10820"/>
                  <a:pt x="20161" y="10633"/>
                  <a:pt x="20239" y="10521"/>
                </a:cubicBezTo>
                <a:cubicBezTo>
                  <a:pt x="20296" y="10438"/>
                  <a:pt x="20347" y="10319"/>
                  <a:pt x="20351" y="10257"/>
                </a:cubicBezTo>
                <a:cubicBezTo>
                  <a:pt x="20356" y="10194"/>
                  <a:pt x="20377" y="10125"/>
                  <a:pt x="20400" y="10103"/>
                </a:cubicBezTo>
                <a:cubicBezTo>
                  <a:pt x="20427" y="10077"/>
                  <a:pt x="20430" y="10062"/>
                  <a:pt x="20407" y="10062"/>
                </a:cubicBezTo>
                <a:cubicBezTo>
                  <a:pt x="20387" y="10061"/>
                  <a:pt x="20362" y="10084"/>
                  <a:pt x="20351" y="10111"/>
                </a:cubicBezTo>
                <a:cubicBezTo>
                  <a:pt x="20337" y="10146"/>
                  <a:pt x="20322" y="10146"/>
                  <a:pt x="20300" y="10113"/>
                </a:cubicBezTo>
                <a:cubicBezTo>
                  <a:pt x="20278" y="10079"/>
                  <a:pt x="20284" y="10037"/>
                  <a:pt x="20322" y="9973"/>
                </a:cubicBezTo>
                <a:cubicBezTo>
                  <a:pt x="20391" y="9857"/>
                  <a:pt x="20442" y="9856"/>
                  <a:pt x="20495" y="9971"/>
                </a:cubicBezTo>
                <a:lnTo>
                  <a:pt x="20537" y="10062"/>
                </a:lnTo>
                <a:lnTo>
                  <a:pt x="20591" y="9971"/>
                </a:lnTo>
                <a:cubicBezTo>
                  <a:pt x="20621" y="9921"/>
                  <a:pt x="20661" y="9881"/>
                  <a:pt x="20681" y="9881"/>
                </a:cubicBezTo>
                <a:cubicBezTo>
                  <a:pt x="20735" y="9881"/>
                  <a:pt x="21114" y="9257"/>
                  <a:pt x="21261" y="8928"/>
                </a:cubicBezTo>
                <a:cubicBezTo>
                  <a:pt x="21509" y="8373"/>
                  <a:pt x="21599" y="7712"/>
                  <a:pt x="21531" y="6947"/>
                </a:cubicBezTo>
                <a:cubicBezTo>
                  <a:pt x="21495" y="6542"/>
                  <a:pt x="21324" y="5702"/>
                  <a:pt x="21229" y="5469"/>
                </a:cubicBezTo>
                <a:cubicBezTo>
                  <a:pt x="21197" y="5390"/>
                  <a:pt x="21170" y="5277"/>
                  <a:pt x="21170" y="5217"/>
                </a:cubicBezTo>
                <a:cubicBezTo>
                  <a:pt x="21169" y="5029"/>
                  <a:pt x="21012" y="4396"/>
                  <a:pt x="20879" y="4046"/>
                </a:cubicBezTo>
                <a:cubicBezTo>
                  <a:pt x="20780" y="3785"/>
                  <a:pt x="20704" y="3652"/>
                  <a:pt x="20543" y="3459"/>
                </a:cubicBezTo>
                <a:cubicBezTo>
                  <a:pt x="20276" y="3142"/>
                  <a:pt x="20255" y="3125"/>
                  <a:pt x="20207" y="3185"/>
                </a:cubicBezTo>
                <a:cubicBezTo>
                  <a:pt x="20177" y="3223"/>
                  <a:pt x="20104" y="3124"/>
                  <a:pt x="19883" y="2751"/>
                </a:cubicBezTo>
                <a:cubicBezTo>
                  <a:pt x="19726" y="2486"/>
                  <a:pt x="19603" y="2255"/>
                  <a:pt x="19611" y="2236"/>
                </a:cubicBezTo>
                <a:cubicBezTo>
                  <a:pt x="19633" y="2180"/>
                  <a:pt x="19475" y="2012"/>
                  <a:pt x="19401" y="2012"/>
                </a:cubicBezTo>
                <a:cubicBezTo>
                  <a:pt x="19318" y="2012"/>
                  <a:pt x="19169" y="1835"/>
                  <a:pt x="18619" y="1081"/>
                </a:cubicBezTo>
                <a:cubicBezTo>
                  <a:pt x="18037" y="283"/>
                  <a:pt x="17991" y="234"/>
                  <a:pt x="17831" y="237"/>
                </a:cubicBezTo>
                <a:cubicBezTo>
                  <a:pt x="17622" y="242"/>
                  <a:pt x="17521" y="349"/>
                  <a:pt x="17423" y="670"/>
                </a:cubicBezTo>
                <a:cubicBezTo>
                  <a:pt x="17376" y="824"/>
                  <a:pt x="17317" y="1102"/>
                  <a:pt x="17292" y="1289"/>
                </a:cubicBezTo>
                <a:cubicBezTo>
                  <a:pt x="17162" y="2254"/>
                  <a:pt x="16831" y="2694"/>
                  <a:pt x="16116" y="2853"/>
                </a:cubicBezTo>
                <a:cubicBezTo>
                  <a:pt x="15518" y="2986"/>
                  <a:pt x="14596" y="2870"/>
                  <a:pt x="13930" y="2578"/>
                </a:cubicBezTo>
                <a:cubicBezTo>
                  <a:pt x="13783" y="2513"/>
                  <a:pt x="13522" y="2357"/>
                  <a:pt x="13350" y="2231"/>
                </a:cubicBezTo>
                <a:cubicBezTo>
                  <a:pt x="12953" y="1940"/>
                  <a:pt x="12686" y="1801"/>
                  <a:pt x="12370" y="1717"/>
                </a:cubicBezTo>
                <a:cubicBezTo>
                  <a:pt x="12232" y="1680"/>
                  <a:pt x="12110" y="1635"/>
                  <a:pt x="12099" y="1617"/>
                </a:cubicBezTo>
                <a:cubicBezTo>
                  <a:pt x="12088" y="1598"/>
                  <a:pt x="12064" y="1395"/>
                  <a:pt x="12045" y="1166"/>
                </a:cubicBezTo>
                <a:cubicBezTo>
                  <a:pt x="12003" y="648"/>
                  <a:pt x="11929" y="142"/>
                  <a:pt x="11881" y="42"/>
                </a:cubicBezTo>
                <a:cubicBezTo>
                  <a:pt x="11865" y="8"/>
                  <a:pt x="11852" y="-7"/>
                  <a:pt x="11824" y="3"/>
                </a:cubicBezTo>
                <a:close/>
                <a:moveTo>
                  <a:pt x="1072" y="17885"/>
                </a:moveTo>
                <a:cubicBezTo>
                  <a:pt x="1055" y="17885"/>
                  <a:pt x="1040" y="17905"/>
                  <a:pt x="1040" y="17930"/>
                </a:cubicBezTo>
                <a:cubicBezTo>
                  <a:pt x="1040" y="17955"/>
                  <a:pt x="1046" y="17975"/>
                  <a:pt x="1053" y="17975"/>
                </a:cubicBezTo>
                <a:cubicBezTo>
                  <a:pt x="1060" y="17975"/>
                  <a:pt x="1075" y="17955"/>
                  <a:pt x="1085" y="17930"/>
                </a:cubicBezTo>
                <a:cubicBezTo>
                  <a:pt x="1095" y="17905"/>
                  <a:pt x="1089" y="17885"/>
                  <a:pt x="1072" y="17885"/>
                </a:cubicBezTo>
                <a:close/>
                <a:moveTo>
                  <a:pt x="1019" y="18039"/>
                </a:moveTo>
                <a:cubicBezTo>
                  <a:pt x="997" y="18046"/>
                  <a:pt x="981" y="18072"/>
                  <a:pt x="981" y="18110"/>
                </a:cubicBezTo>
                <a:cubicBezTo>
                  <a:pt x="981" y="18130"/>
                  <a:pt x="1014" y="18144"/>
                  <a:pt x="1054" y="18141"/>
                </a:cubicBezTo>
                <a:cubicBezTo>
                  <a:pt x="1116" y="18135"/>
                  <a:pt x="1121" y="18124"/>
                  <a:pt x="1087" y="18071"/>
                </a:cubicBezTo>
                <a:cubicBezTo>
                  <a:pt x="1067" y="18041"/>
                  <a:pt x="1040" y="18031"/>
                  <a:pt x="1019" y="18039"/>
                </a:cubicBezTo>
                <a:close/>
                <a:moveTo>
                  <a:pt x="908" y="18077"/>
                </a:moveTo>
                <a:cubicBezTo>
                  <a:pt x="890" y="18049"/>
                  <a:pt x="743" y="18207"/>
                  <a:pt x="743" y="18254"/>
                </a:cubicBezTo>
                <a:cubicBezTo>
                  <a:pt x="743" y="18276"/>
                  <a:pt x="783" y="18249"/>
                  <a:pt x="832" y="18194"/>
                </a:cubicBezTo>
                <a:cubicBezTo>
                  <a:pt x="881" y="18139"/>
                  <a:pt x="915" y="18087"/>
                  <a:pt x="908" y="18077"/>
                </a:cubicBezTo>
                <a:close/>
                <a:moveTo>
                  <a:pt x="1037" y="18337"/>
                </a:moveTo>
                <a:cubicBezTo>
                  <a:pt x="1020" y="18337"/>
                  <a:pt x="1015" y="18357"/>
                  <a:pt x="1025" y="18382"/>
                </a:cubicBezTo>
                <a:cubicBezTo>
                  <a:pt x="1035" y="18407"/>
                  <a:pt x="1057" y="18428"/>
                  <a:pt x="1074" y="18428"/>
                </a:cubicBezTo>
                <a:cubicBezTo>
                  <a:pt x="1090" y="18428"/>
                  <a:pt x="1095" y="18407"/>
                  <a:pt x="1085" y="18382"/>
                </a:cubicBezTo>
                <a:cubicBezTo>
                  <a:pt x="1075" y="18357"/>
                  <a:pt x="1053" y="18337"/>
                  <a:pt x="1037" y="18337"/>
                </a:cubicBezTo>
                <a:close/>
                <a:moveTo>
                  <a:pt x="775" y="18406"/>
                </a:moveTo>
                <a:cubicBezTo>
                  <a:pt x="705" y="18400"/>
                  <a:pt x="607" y="18442"/>
                  <a:pt x="564" y="18507"/>
                </a:cubicBezTo>
                <a:cubicBezTo>
                  <a:pt x="525" y="18566"/>
                  <a:pt x="527" y="18568"/>
                  <a:pt x="585" y="18524"/>
                </a:cubicBezTo>
                <a:cubicBezTo>
                  <a:pt x="621" y="18496"/>
                  <a:pt x="701" y="18473"/>
                  <a:pt x="763" y="18473"/>
                </a:cubicBezTo>
                <a:cubicBezTo>
                  <a:pt x="844" y="18472"/>
                  <a:pt x="865" y="18460"/>
                  <a:pt x="834" y="18430"/>
                </a:cubicBezTo>
                <a:cubicBezTo>
                  <a:pt x="820" y="18417"/>
                  <a:pt x="799" y="18408"/>
                  <a:pt x="775" y="18406"/>
                </a:cubicBezTo>
                <a:close/>
              </a:path>
            </a:pathLst>
          </a:custGeom>
          <a:ln w="12700">
            <a:miter lim="400000"/>
          </a:ln>
        </p:spPr>
      </p:pic>
      <p:pic>
        <p:nvPicPr>
          <p:cNvPr id="178" name="sequin---MinTrefoil.png" descr="sequin---MinTrefoil.png"/>
          <p:cNvPicPr>
            <a:picLocks noChangeAspect="1"/>
          </p:cNvPicPr>
          <p:nvPr/>
        </p:nvPicPr>
        <p:blipFill>
          <a:blip r:embed="rId6">
            <a:extLst/>
          </a:blip>
          <a:srcRect l="17761" t="11903" r="13862" b="11030"/>
          <a:stretch>
            <a:fillRect/>
          </a:stretch>
        </p:blipFill>
        <p:spPr>
          <a:xfrm>
            <a:off x="17347475" y="2019277"/>
            <a:ext cx="3126116" cy="3124319"/>
          </a:xfrm>
          <a:custGeom>
            <a:avLst/>
            <a:gdLst/>
            <a:ahLst/>
            <a:cxnLst>
              <a:cxn ang="0">
                <a:pos x="wd2" y="hd2"/>
              </a:cxn>
              <a:cxn ang="5400000">
                <a:pos x="wd2" y="hd2"/>
              </a:cxn>
              <a:cxn ang="10800000">
                <a:pos x="wd2" y="hd2"/>
              </a:cxn>
              <a:cxn ang="16200000">
                <a:pos x="wd2" y="hd2"/>
              </a:cxn>
            </a:cxnLst>
            <a:rect l="0" t="0" r="r" b="b"/>
            <a:pathLst>
              <a:path w="21559" h="21549" fill="norm" stroke="1" extrusionOk="0">
                <a:moveTo>
                  <a:pt x="6963" y="0"/>
                </a:moveTo>
                <a:cubicBezTo>
                  <a:pt x="6943" y="2"/>
                  <a:pt x="6924" y="22"/>
                  <a:pt x="6903" y="58"/>
                </a:cubicBezTo>
                <a:cubicBezTo>
                  <a:pt x="6869" y="113"/>
                  <a:pt x="6758" y="142"/>
                  <a:pt x="6612" y="137"/>
                </a:cubicBezTo>
                <a:cubicBezTo>
                  <a:pt x="6483" y="133"/>
                  <a:pt x="6291" y="160"/>
                  <a:pt x="6183" y="197"/>
                </a:cubicBezTo>
                <a:cubicBezTo>
                  <a:pt x="6036" y="248"/>
                  <a:pt x="5962" y="247"/>
                  <a:pt x="5895" y="192"/>
                </a:cubicBezTo>
                <a:cubicBezTo>
                  <a:pt x="5783" y="98"/>
                  <a:pt x="5572" y="176"/>
                  <a:pt x="5362" y="383"/>
                </a:cubicBezTo>
                <a:cubicBezTo>
                  <a:pt x="5277" y="467"/>
                  <a:pt x="5055" y="583"/>
                  <a:pt x="4869" y="643"/>
                </a:cubicBezTo>
                <a:cubicBezTo>
                  <a:pt x="4683" y="703"/>
                  <a:pt x="4295" y="873"/>
                  <a:pt x="4010" y="1024"/>
                </a:cubicBezTo>
                <a:cubicBezTo>
                  <a:pt x="3789" y="1140"/>
                  <a:pt x="3617" y="1210"/>
                  <a:pt x="3498" y="1240"/>
                </a:cubicBezTo>
                <a:cubicBezTo>
                  <a:pt x="3635" y="1279"/>
                  <a:pt x="3635" y="1340"/>
                  <a:pt x="3484" y="1437"/>
                </a:cubicBezTo>
                <a:cubicBezTo>
                  <a:pt x="2989" y="1757"/>
                  <a:pt x="3025" y="1742"/>
                  <a:pt x="2986" y="1640"/>
                </a:cubicBezTo>
                <a:cubicBezTo>
                  <a:pt x="2983" y="1632"/>
                  <a:pt x="2992" y="1615"/>
                  <a:pt x="2991" y="1604"/>
                </a:cubicBezTo>
                <a:cubicBezTo>
                  <a:pt x="2915" y="1739"/>
                  <a:pt x="2591" y="1978"/>
                  <a:pt x="2518" y="1933"/>
                </a:cubicBezTo>
                <a:cubicBezTo>
                  <a:pt x="2475" y="1906"/>
                  <a:pt x="2465" y="1916"/>
                  <a:pt x="2491" y="1957"/>
                </a:cubicBezTo>
                <a:cubicBezTo>
                  <a:pt x="2515" y="1997"/>
                  <a:pt x="2406" y="2123"/>
                  <a:pt x="2228" y="2258"/>
                </a:cubicBezTo>
                <a:cubicBezTo>
                  <a:pt x="2059" y="2387"/>
                  <a:pt x="1918" y="2527"/>
                  <a:pt x="1916" y="2568"/>
                </a:cubicBezTo>
                <a:cubicBezTo>
                  <a:pt x="1910" y="2693"/>
                  <a:pt x="1539" y="3077"/>
                  <a:pt x="1423" y="3077"/>
                </a:cubicBezTo>
                <a:cubicBezTo>
                  <a:pt x="1363" y="3077"/>
                  <a:pt x="1242" y="3186"/>
                  <a:pt x="1155" y="3318"/>
                </a:cubicBezTo>
                <a:cubicBezTo>
                  <a:pt x="999" y="3553"/>
                  <a:pt x="999" y="3559"/>
                  <a:pt x="1122" y="3592"/>
                </a:cubicBezTo>
                <a:cubicBezTo>
                  <a:pt x="1240" y="3622"/>
                  <a:pt x="1242" y="3634"/>
                  <a:pt x="1155" y="3797"/>
                </a:cubicBezTo>
                <a:cubicBezTo>
                  <a:pt x="1104" y="3892"/>
                  <a:pt x="994" y="4136"/>
                  <a:pt x="911" y="4339"/>
                </a:cubicBezTo>
                <a:cubicBezTo>
                  <a:pt x="828" y="4542"/>
                  <a:pt x="723" y="4710"/>
                  <a:pt x="676" y="4714"/>
                </a:cubicBezTo>
                <a:cubicBezTo>
                  <a:pt x="489" y="4728"/>
                  <a:pt x="478" y="4743"/>
                  <a:pt x="591" y="4826"/>
                </a:cubicBezTo>
                <a:cubicBezTo>
                  <a:pt x="690" y="4899"/>
                  <a:pt x="696" y="4926"/>
                  <a:pt x="627" y="5009"/>
                </a:cubicBezTo>
                <a:cubicBezTo>
                  <a:pt x="582" y="5064"/>
                  <a:pt x="520" y="5094"/>
                  <a:pt x="490" y="5075"/>
                </a:cubicBezTo>
                <a:cubicBezTo>
                  <a:pt x="404" y="5022"/>
                  <a:pt x="348" y="5232"/>
                  <a:pt x="427" y="5311"/>
                </a:cubicBezTo>
                <a:cubicBezTo>
                  <a:pt x="522" y="5406"/>
                  <a:pt x="515" y="5634"/>
                  <a:pt x="413" y="5718"/>
                </a:cubicBezTo>
                <a:cubicBezTo>
                  <a:pt x="360" y="5762"/>
                  <a:pt x="326" y="5928"/>
                  <a:pt x="323" y="6170"/>
                </a:cubicBezTo>
                <a:cubicBezTo>
                  <a:pt x="319" y="6458"/>
                  <a:pt x="291" y="6574"/>
                  <a:pt x="211" y="6633"/>
                </a:cubicBezTo>
                <a:cubicBezTo>
                  <a:pt x="118" y="6700"/>
                  <a:pt x="115" y="6730"/>
                  <a:pt x="186" y="6863"/>
                </a:cubicBezTo>
                <a:cubicBezTo>
                  <a:pt x="250" y="6981"/>
                  <a:pt x="251" y="7035"/>
                  <a:pt x="194" y="7104"/>
                </a:cubicBezTo>
                <a:cubicBezTo>
                  <a:pt x="152" y="7154"/>
                  <a:pt x="139" y="7258"/>
                  <a:pt x="161" y="7347"/>
                </a:cubicBezTo>
                <a:cubicBezTo>
                  <a:pt x="186" y="7446"/>
                  <a:pt x="163" y="7557"/>
                  <a:pt x="101" y="7646"/>
                </a:cubicBezTo>
                <a:cubicBezTo>
                  <a:pt x="-41" y="7848"/>
                  <a:pt x="-30" y="8288"/>
                  <a:pt x="118" y="8327"/>
                </a:cubicBezTo>
                <a:cubicBezTo>
                  <a:pt x="272" y="8367"/>
                  <a:pt x="317" y="8651"/>
                  <a:pt x="205" y="8875"/>
                </a:cubicBezTo>
                <a:cubicBezTo>
                  <a:pt x="99" y="9087"/>
                  <a:pt x="141" y="9251"/>
                  <a:pt x="295" y="9225"/>
                </a:cubicBezTo>
                <a:cubicBezTo>
                  <a:pt x="381" y="9211"/>
                  <a:pt x="403" y="9247"/>
                  <a:pt x="405" y="9408"/>
                </a:cubicBezTo>
                <a:cubicBezTo>
                  <a:pt x="406" y="9521"/>
                  <a:pt x="388" y="9627"/>
                  <a:pt x="361" y="9644"/>
                </a:cubicBezTo>
                <a:cubicBezTo>
                  <a:pt x="335" y="9660"/>
                  <a:pt x="312" y="9704"/>
                  <a:pt x="312" y="9740"/>
                </a:cubicBezTo>
                <a:cubicBezTo>
                  <a:pt x="312" y="9782"/>
                  <a:pt x="342" y="9779"/>
                  <a:pt x="399" y="9731"/>
                </a:cubicBezTo>
                <a:cubicBezTo>
                  <a:pt x="522" y="9630"/>
                  <a:pt x="640" y="9861"/>
                  <a:pt x="640" y="10205"/>
                </a:cubicBezTo>
                <a:cubicBezTo>
                  <a:pt x="640" y="10349"/>
                  <a:pt x="665" y="10468"/>
                  <a:pt x="692" y="10468"/>
                </a:cubicBezTo>
                <a:cubicBezTo>
                  <a:pt x="720" y="10468"/>
                  <a:pt x="782" y="10552"/>
                  <a:pt x="835" y="10654"/>
                </a:cubicBezTo>
                <a:cubicBezTo>
                  <a:pt x="921" y="10821"/>
                  <a:pt x="923" y="10850"/>
                  <a:pt x="835" y="10985"/>
                </a:cubicBezTo>
                <a:cubicBezTo>
                  <a:pt x="741" y="11128"/>
                  <a:pt x="742" y="11138"/>
                  <a:pt x="878" y="11157"/>
                </a:cubicBezTo>
                <a:cubicBezTo>
                  <a:pt x="957" y="11169"/>
                  <a:pt x="1010" y="11201"/>
                  <a:pt x="999" y="11231"/>
                </a:cubicBezTo>
                <a:cubicBezTo>
                  <a:pt x="987" y="11262"/>
                  <a:pt x="1022" y="11314"/>
                  <a:pt x="1076" y="11344"/>
                </a:cubicBezTo>
                <a:cubicBezTo>
                  <a:pt x="1129" y="11374"/>
                  <a:pt x="1174" y="11465"/>
                  <a:pt x="1174" y="11546"/>
                </a:cubicBezTo>
                <a:cubicBezTo>
                  <a:pt x="1174" y="11627"/>
                  <a:pt x="1203" y="11709"/>
                  <a:pt x="1237" y="11730"/>
                </a:cubicBezTo>
                <a:cubicBezTo>
                  <a:pt x="1271" y="11751"/>
                  <a:pt x="1283" y="11831"/>
                  <a:pt x="1264" y="11905"/>
                </a:cubicBezTo>
                <a:cubicBezTo>
                  <a:pt x="1240" y="12001"/>
                  <a:pt x="1309" y="12145"/>
                  <a:pt x="1502" y="12411"/>
                </a:cubicBezTo>
                <a:cubicBezTo>
                  <a:pt x="1652" y="12617"/>
                  <a:pt x="1824" y="12881"/>
                  <a:pt x="1883" y="12997"/>
                </a:cubicBezTo>
                <a:cubicBezTo>
                  <a:pt x="1942" y="13113"/>
                  <a:pt x="2029" y="13254"/>
                  <a:pt x="2077" y="13309"/>
                </a:cubicBezTo>
                <a:cubicBezTo>
                  <a:pt x="2087" y="13320"/>
                  <a:pt x="2081" y="13324"/>
                  <a:pt x="2088" y="13334"/>
                </a:cubicBezTo>
                <a:cubicBezTo>
                  <a:pt x="2130" y="13275"/>
                  <a:pt x="2159" y="13217"/>
                  <a:pt x="2159" y="13180"/>
                </a:cubicBezTo>
                <a:cubicBezTo>
                  <a:pt x="2159" y="13073"/>
                  <a:pt x="2222" y="13000"/>
                  <a:pt x="2288" y="13005"/>
                </a:cubicBezTo>
                <a:cubicBezTo>
                  <a:pt x="2310" y="13007"/>
                  <a:pt x="2333" y="13017"/>
                  <a:pt x="2354" y="13038"/>
                </a:cubicBezTo>
                <a:cubicBezTo>
                  <a:pt x="2386" y="13071"/>
                  <a:pt x="2422" y="13308"/>
                  <a:pt x="2433" y="13564"/>
                </a:cubicBezTo>
                <a:cubicBezTo>
                  <a:pt x="2444" y="13819"/>
                  <a:pt x="2467" y="14052"/>
                  <a:pt x="2485" y="14081"/>
                </a:cubicBezTo>
                <a:cubicBezTo>
                  <a:pt x="2503" y="14110"/>
                  <a:pt x="2531" y="14231"/>
                  <a:pt x="2551" y="14349"/>
                </a:cubicBezTo>
                <a:cubicBezTo>
                  <a:pt x="2603" y="14665"/>
                  <a:pt x="2634" y="14801"/>
                  <a:pt x="2742" y="15222"/>
                </a:cubicBezTo>
                <a:cubicBezTo>
                  <a:pt x="2827" y="15553"/>
                  <a:pt x="2809" y="15702"/>
                  <a:pt x="2709" y="15649"/>
                </a:cubicBezTo>
                <a:cubicBezTo>
                  <a:pt x="2814" y="15849"/>
                  <a:pt x="2988" y="16388"/>
                  <a:pt x="2969" y="16487"/>
                </a:cubicBezTo>
                <a:cubicBezTo>
                  <a:pt x="2962" y="16529"/>
                  <a:pt x="2999" y="16645"/>
                  <a:pt x="3052" y="16747"/>
                </a:cubicBezTo>
                <a:cubicBezTo>
                  <a:pt x="3104" y="16849"/>
                  <a:pt x="3145" y="16941"/>
                  <a:pt x="3142" y="16950"/>
                </a:cubicBezTo>
                <a:cubicBezTo>
                  <a:pt x="3129" y="16989"/>
                  <a:pt x="3234" y="17215"/>
                  <a:pt x="3279" y="17245"/>
                </a:cubicBezTo>
                <a:cubicBezTo>
                  <a:pt x="3414" y="17337"/>
                  <a:pt x="4005" y="18202"/>
                  <a:pt x="3979" y="18269"/>
                </a:cubicBezTo>
                <a:cubicBezTo>
                  <a:pt x="3963" y="18312"/>
                  <a:pt x="3978" y="18365"/>
                  <a:pt x="4012" y="18387"/>
                </a:cubicBezTo>
                <a:cubicBezTo>
                  <a:pt x="4047" y="18408"/>
                  <a:pt x="4102" y="18492"/>
                  <a:pt x="4133" y="18573"/>
                </a:cubicBezTo>
                <a:cubicBezTo>
                  <a:pt x="4165" y="18658"/>
                  <a:pt x="4238" y="18721"/>
                  <a:pt x="4305" y="18721"/>
                </a:cubicBezTo>
                <a:cubicBezTo>
                  <a:pt x="4441" y="18721"/>
                  <a:pt x="4591" y="18877"/>
                  <a:pt x="4593" y="19022"/>
                </a:cubicBezTo>
                <a:cubicBezTo>
                  <a:pt x="4593" y="19077"/>
                  <a:pt x="4629" y="19114"/>
                  <a:pt x="4675" y="19104"/>
                </a:cubicBezTo>
                <a:cubicBezTo>
                  <a:pt x="4788" y="19080"/>
                  <a:pt x="4940" y="19213"/>
                  <a:pt x="4891" y="19293"/>
                </a:cubicBezTo>
                <a:cubicBezTo>
                  <a:pt x="4869" y="19328"/>
                  <a:pt x="4880" y="19337"/>
                  <a:pt x="4915" y="19315"/>
                </a:cubicBezTo>
                <a:cubicBezTo>
                  <a:pt x="4951" y="19293"/>
                  <a:pt x="5066" y="19374"/>
                  <a:pt x="5170" y="19493"/>
                </a:cubicBezTo>
                <a:cubicBezTo>
                  <a:pt x="5274" y="19612"/>
                  <a:pt x="5379" y="19710"/>
                  <a:pt x="5405" y="19712"/>
                </a:cubicBezTo>
                <a:cubicBezTo>
                  <a:pt x="5490" y="19718"/>
                  <a:pt x="5671" y="19909"/>
                  <a:pt x="5671" y="19994"/>
                </a:cubicBezTo>
                <a:cubicBezTo>
                  <a:pt x="5671" y="20039"/>
                  <a:pt x="5699" y="20076"/>
                  <a:pt x="5734" y="20076"/>
                </a:cubicBezTo>
                <a:cubicBezTo>
                  <a:pt x="5769" y="20076"/>
                  <a:pt x="5824" y="20152"/>
                  <a:pt x="5860" y="20245"/>
                </a:cubicBezTo>
                <a:cubicBezTo>
                  <a:pt x="5918" y="20399"/>
                  <a:pt x="5932" y="20403"/>
                  <a:pt x="5988" y="20303"/>
                </a:cubicBezTo>
                <a:cubicBezTo>
                  <a:pt x="6038" y="20215"/>
                  <a:pt x="6067" y="20207"/>
                  <a:pt x="6136" y="20265"/>
                </a:cubicBezTo>
                <a:cubicBezTo>
                  <a:pt x="6184" y="20304"/>
                  <a:pt x="6224" y="20375"/>
                  <a:pt x="6224" y="20421"/>
                </a:cubicBezTo>
                <a:cubicBezTo>
                  <a:pt x="6224" y="20466"/>
                  <a:pt x="6364" y="20570"/>
                  <a:pt x="6538" y="20653"/>
                </a:cubicBezTo>
                <a:cubicBezTo>
                  <a:pt x="6796" y="20777"/>
                  <a:pt x="6878" y="20791"/>
                  <a:pt x="6974" y="20733"/>
                </a:cubicBezTo>
                <a:cubicBezTo>
                  <a:pt x="7073" y="20672"/>
                  <a:pt x="7110" y="20685"/>
                  <a:pt x="7209" y="20815"/>
                </a:cubicBezTo>
                <a:cubicBezTo>
                  <a:pt x="7302" y="20937"/>
                  <a:pt x="7379" y="20968"/>
                  <a:pt x="7589" y="20968"/>
                </a:cubicBezTo>
                <a:cubicBezTo>
                  <a:pt x="7814" y="20968"/>
                  <a:pt x="7858" y="20990"/>
                  <a:pt x="7874" y="21102"/>
                </a:cubicBezTo>
                <a:cubicBezTo>
                  <a:pt x="7898" y="21273"/>
                  <a:pt x="8128" y="21332"/>
                  <a:pt x="8427" y="21245"/>
                </a:cubicBezTo>
                <a:cubicBezTo>
                  <a:pt x="8703" y="21164"/>
                  <a:pt x="9159" y="21246"/>
                  <a:pt x="9130" y="21370"/>
                </a:cubicBezTo>
                <a:cubicBezTo>
                  <a:pt x="9120" y="21415"/>
                  <a:pt x="9147" y="21474"/>
                  <a:pt x="9191" y="21502"/>
                </a:cubicBezTo>
                <a:cubicBezTo>
                  <a:pt x="9298" y="21570"/>
                  <a:pt x="9306" y="21566"/>
                  <a:pt x="9267" y="21466"/>
                </a:cubicBezTo>
                <a:cubicBezTo>
                  <a:pt x="9210" y="21317"/>
                  <a:pt x="9348" y="21299"/>
                  <a:pt x="9560" y="21428"/>
                </a:cubicBezTo>
                <a:cubicBezTo>
                  <a:pt x="9788" y="21567"/>
                  <a:pt x="10042" y="21589"/>
                  <a:pt x="10151" y="21480"/>
                </a:cubicBezTo>
                <a:cubicBezTo>
                  <a:pt x="10207" y="21425"/>
                  <a:pt x="10260" y="21426"/>
                  <a:pt x="10384" y="21483"/>
                </a:cubicBezTo>
                <a:cubicBezTo>
                  <a:pt x="10514" y="21542"/>
                  <a:pt x="10582" y="21539"/>
                  <a:pt x="10729" y="21466"/>
                </a:cubicBezTo>
                <a:cubicBezTo>
                  <a:pt x="10829" y="21416"/>
                  <a:pt x="10948" y="21391"/>
                  <a:pt x="10994" y="21409"/>
                </a:cubicBezTo>
                <a:cubicBezTo>
                  <a:pt x="11041" y="21427"/>
                  <a:pt x="11111" y="21381"/>
                  <a:pt x="11150" y="21308"/>
                </a:cubicBezTo>
                <a:cubicBezTo>
                  <a:pt x="11189" y="21235"/>
                  <a:pt x="11259" y="21189"/>
                  <a:pt x="11304" y="21206"/>
                </a:cubicBezTo>
                <a:cubicBezTo>
                  <a:pt x="11348" y="21223"/>
                  <a:pt x="11405" y="21215"/>
                  <a:pt x="11435" y="21187"/>
                </a:cubicBezTo>
                <a:cubicBezTo>
                  <a:pt x="11464" y="21160"/>
                  <a:pt x="11643" y="21090"/>
                  <a:pt x="11829" y="21034"/>
                </a:cubicBezTo>
                <a:cubicBezTo>
                  <a:pt x="12015" y="20977"/>
                  <a:pt x="12200" y="20915"/>
                  <a:pt x="12242" y="20897"/>
                </a:cubicBezTo>
                <a:cubicBezTo>
                  <a:pt x="12285" y="20879"/>
                  <a:pt x="12341" y="20926"/>
                  <a:pt x="12368" y="20998"/>
                </a:cubicBezTo>
                <a:lnTo>
                  <a:pt x="12418" y="21130"/>
                </a:lnTo>
                <a:lnTo>
                  <a:pt x="12579" y="21004"/>
                </a:lnTo>
                <a:cubicBezTo>
                  <a:pt x="12668" y="20934"/>
                  <a:pt x="12782" y="20878"/>
                  <a:pt x="12834" y="20878"/>
                </a:cubicBezTo>
                <a:cubicBezTo>
                  <a:pt x="12885" y="20878"/>
                  <a:pt x="12947" y="20849"/>
                  <a:pt x="12968" y="20815"/>
                </a:cubicBezTo>
                <a:cubicBezTo>
                  <a:pt x="12989" y="20781"/>
                  <a:pt x="13075" y="20755"/>
                  <a:pt x="13162" y="20755"/>
                </a:cubicBezTo>
                <a:cubicBezTo>
                  <a:pt x="13288" y="20755"/>
                  <a:pt x="13313" y="20728"/>
                  <a:pt x="13288" y="20631"/>
                </a:cubicBezTo>
                <a:cubicBezTo>
                  <a:pt x="13246" y="20470"/>
                  <a:pt x="13381" y="20370"/>
                  <a:pt x="13573" y="20418"/>
                </a:cubicBezTo>
                <a:cubicBezTo>
                  <a:pt x="13702" y="20450"/>
                  <a:pt x="13744" y="20425"/>
                  <a:pt x="13824" y="20270"/>
                </a:cubicBezTo>
                <a:cubicBezTo>
                  <a:pt x="13946" y="20034"/>
                  <a:pt x="14014" y="19995"/>
                  <a:pt x="14350" y="19955"/>
                </a:cubicBezTo>
                <a:cubicBezTo>
                  <a:pt x="14597" y="19926"/>
                  <a:pt x="14634" y="19896"/>
                  <a:pt x="14763" y="19651"/>
                </a:cubicBezTo>
                <a:cubicBezTo>
                  <a:pt x="14920" y="19353"/>
                  <a:pt x="15034" y="19199"/>
                  <a:pt x="15070" y="19235"/>
                </a:cubicBezTo>
                <a:cubicBezTo>
                  <a:pt x="15083" y="19248"/>
                  <a:pt x="15198" y="19158"/>
                  <a:pt x="15324" y="19036"/>
                </a:cubicBezTo>
                <a:cubicBezTo>
                  <a:pt x="15451" y="18913"/>
                  <a:pt x="15657" y="18729"/>
                  <a:pt x="15784" y="18628"/>
                </a:cubicBezTo>
                <a:cubicBezTo>
                  <a:pt x="15911" y="18526"/>
                  <a:pt x="16016" y="18402"/>
                  <a:pt x="16017" y="18351"/>
                </a:cubicBezTo>
                <a:cubicBezTo>
                  <a:pt x="16018" y="18245"/>
                  <a:pt x="16275" y="17982"/>
                  <a:pt x="16378" y="17982"/>
                </a:cubicBezTo>
                <a:cubicBezTo>
                  <a:pt x="16469" y="17982"/>
                  <a:pt x="16700" y="17601"/>
                  <a:pt x="16665" y="17508"/>
                </a:cubicBezTo>
                <a:cubicBezTo>
                  <a:pt x="16650" y="17468"/>
                  <a:pt x="16734" y="17337"/>
                  <a:pt x="16849" y="17215"/>
                </a:cubicBezTo>
                <a:cubicBezTo>
                  <a:pt x="16978" y="17078"/>
                  <a:pt x="17097" y="16858"/>
                  <a:pt x="17161" y="16640"/>
                </a:cubicBezTo>
                <a:cubicBezTo>
                  <a:pt x="17217" y="16446"/>
                  <a:pt x="17296" y="16192"/>
                  <a:pt x="17339" y="16074"/>
                </a:cubicBezTo>
                <a:cubicBezTo>
                  <a:pt x="17386" y="15941"/>
                  <a:pt x="17398" y="15805"/>
                  <a:pt x="17366" y="15721"/>
                </a:cubicBezTo>
                <a:cubicBezTo>
                  <a:pt x="17336" y="15642"/>
                  <a:pt x="17339" y="15569"/>
                  <a:pt x="17371" y="15548"/>
                </a:cubicBezTo>
                <a:cubicBezTo>
                  <a:pt x="17403" y="15529"/>
                  <a:pt x="17458" y="15400"/>
                  <a:pt x="17495" y="15263"/>
                </a:cubicBezTo>
                <a:cubicBezTo>
                  <a:pt x="17551" y="15055"/>
                  <a:pt x="17604" y="14996"/>
                  <a:pt x="17823" y="14899"/>
                </a:cubicBezTo>
                <a:cubicBezTo>
                  <a:pt x="17967" y="14836"/>
                  <a:pt x="18138" y="14728"/>
                  <a:pt x="18201" y="14659"/>
                </a:cubicBezTo>
                <a:cubicBezTo>
                  <a:pt x="18263" y="14590"/>
                  <a:pt x="18347" y="14533"/>
                  <a:pt x="18390" y="14533"/>
                </a:cubicBezTo>
                <a:cubicBezTo>
                  <a:pt x="18499" y="14533"/>
                  <a:pt x="18800" y="14162"/>
                  <a:pt x="18765" y="14070"/>
                </a:cubicBezTo>
                <a:cubicBezTo>
                  <a:pt x="18725" y="13967"/>
                  <a:pt x="19252" y="13454"/>
                  <a:pt x="19306" y="13542"/>
                </a:cubicBezTo>
                <a:cubicBezTo>
                  <a:pt x="19329" y="13579"/>
                  <a:pt x="19381" y="13608"/>
                  <a:pt x="19421" y="13607"/>
                </a:cubicBezTo>
                <a:cubicBezTo>
                  <a:pt x="19462" y="13606"/>
                  <a:pt x="19443" y="13575"/>
                  <a:pt x="19380" y="13539"/>
                </a:cubicBezTo>
                <a:cubicBezTo>
                  <a:pt x="19273" y="13477"/>
                  <a:pt x="19279" y="13464"/>
                  <a:pt x="19432" y="13304"/>
                </a:cubicBezTo>
                <a:cubicBezTo>
                  <a:pt x="19522" y="13210"/>
                  <a:pt x="19699" y="13099"/>
                  <a:pt x="19826" y="13057"/>
                </a:cubicBezTo>
                <a:cubicBezTo>
                  <a:pt x="20079" y="12974"/>
                  <a:pt x="20250" y="12695"/>
                  <a:pt x="20125" y="12570"/>
                </a:cubicBezTo>
                <a:cubicBezTo>
                  <a:pt x="20080" y="12525"/>
                  <a:pt x="20110" y="12486"/>
                  <a:pt x="20229" y="12441"/>
                </a:cubicBezTo>
                <a:cubicBezTo>
                  <a:pt x="20341" y="12399"/>
                  <a:pt x="20389" y="12345"/>
                  <a:pt x="20366" y="12285"/>
                </a:cubicBezTo>
                <a:cubicBezTo>
                  <a:pt x="20345" y="12233"/>
                  <a:pt x="20380" y="12167"/>
                  <a:pt x="20451" y="12129"/>
                </a:cubicBezTo>
                <a:cubicBezTo>
                  <a:pt x="20517" y="12094"/>
                  <a:pt x="20574" y="12029"/>
                  <a:pt x="20574" y="11984"/>
                </a:cubicBezTo>
                <a:cubicBezTo>
                  <a:pt x="20574" y="11940"/>
                  <a:pt x="20629" y="11854"/>
                  <a:pt x="20697" y="11793"/>
                </a:cubicBezTo>
                <a:cubicBezTo>
                  <a:pt x="20792" y="11707"/>
                  <a:pt x="20813" y="11632"/>
                  <a:pt x="20784" y="11481"/>
                </a:cubicBezTo>
                <a:cubicBezTo>
                  <a:pt x="20763" y="11364"/>
                  <a:pt x="20772" y="11267"/>
                  <a:pt x="20812" y="11242"/>
                </a:cubicBezTo>
                <a:cubicBezTo>
                  <a:pt x="20849" y="11220"/>
                  <a:pt x="20880" y="11148"/>
                  <a:pt x="20880" y="11086"/>
                </a:cubicBezTo>
                <a:cubicBezTo>
                  <a:pt x="20880" y="10888"/>
                  <a:pt x="21126" y="10418"/>
                  <a:pt x="21299" y="10282"/>
                </a:cubicBezTo>
                <a:cubicBezTo>
                  <a:pt x="21438" y="10171"/>
                  <a:pt x="21445" y="10152"/>
                  <a:pt x="21343" y="10169"/>
                </a:cubicBezTo>
                <a:cubicBezTo>
                  <a:pt x="21239" y="10187"/>
                  <a:pt x="21223" y="10160"/>
                  <a:pt x="21239" y="10005"/>
                </a:cubicBezTo>
                <a:cubicBezTo>
                  <a:pt x="21249" y="9903"/>
                  <a:pt x="21275" y="9502"/>
                  <a:pt x="21299" y="9113"/>
                </a:cubicBezTo>
                <a:cubicBezTo>
                  <a:pt x="21337" y="8486"/>
                  <a:pt x="21354" y="8407"/>
                  <a:pt x="21450" y="8423"/>
                </a:cubicBezTo>
                <a:cubicBezTo>
                  <a:pt x="21521" y="8435"/>
                  <a:pt x="21559" y="8401"/>
                  <a:pt x="21559" y="8322"/>
                </a:cubicBezTo>
                <a:cubicBezTo>
                  <a:pt x="21559" y="8248"/>
                  <a:pt x="21519" y="8207"/>
                  <a:pt x="21455" y="8212"/>
                </a:cubicBezTo>
                <a:cubicBezTo>
                  <a:pt x="21368" y="8219"/>
                  <a:pt x="21349" y="8152"/>
                  <a:pt x="21346" y="7788"/>
                </a:cubicBezTo>
                <a:cubicBezTo>
                  <a:pt x="21342" y="7474"/>
                  <a:pt x="21363" y="7361"/>
                  <a:pt x="21419" y="7372"/>
                </a:cubicBezTo>
                <a:cubicBezTo>
                  <a:pt x="21556" y="7399"/>
                  <a:pt x="21501" y="7288"/>
                  <a:pt x="21343" y="7216"/>
                </a:cubicBezTo>
                <a:cubicBezTo>
                  <a:pt x="21167" y="7136"/>
                  <a:pt x="21143" y="7033"/>
                  <a:pt x="21288" y="6978"/>
                </a:cubicBezTo>
                <a:cubicBezTo>
                  <a:pt x="21378" y="6943"/>
                  <a:pt x="21377" y="6932"/>
                  <a:pt x="21283" y="6879"/>
                </a:cubicBezTo>
                <a:cubicBezTo>
                  <a:pt x="21203" y="6835"/>
                  <a:pt x="21185" y="6772"/>
                  <a:pt x="21214" y="6619"/>
                </a:cubicBezTo>
                <a:cubicBezTo>
                  <a:pt x="21263" y="6358"/>
                  <a:pt x="21160" y="6069"/>
                  <a:pt x="21034" y="6118"/>
                </a:cubicBezTo>
                <a:cubicBezTo>
                  <a:pt x="20931" y="6157"/>
                  <a:pt x="20809" y="5922"/>
                  <a:pt x="20806" y="5680"/>
                </a:cubicBezTo>
                <a:cubicBezTo>
                  <a:pt x="20805" y="5605"/>
                  <a:pt x="20782" y="5556"/>
                  <a:pt x="20754" y="5573"/>
                </a:cubicBezTo>
                <a:cubicBezTo>
                  <a:pt x="20663" y="5630"/>
                  <a:pt x="20571" y="5370"/>
                  <a:pt x="20612" y="5165"/>
                </a:cubicBezTo>
                <a:cubicBezTo>
                  <a:pt x="20645" y="5001"/>
                  <a:pt x="20636" y="4971"/>
                  <a:pt x="20557" y="5001"/>
                </a:cubicBezTo>
                <a:cubicBezTo>
                  <a:pt x="20500" y="5023"/>
                  <a:pt x="20407" y="4980"/>
                  <a:pt x="20325" y="4892"/>
                </a:cubicBezTo>
                <a:cubicBezTo>
                  <a:pt x="20213" y="4773"/>
                  <a:pt x="20199" y="4725"/>
                  <a:pt x="20259" y="4654"/>
                </a:cubicBezTo>
                <a:cubicBezTo>
                  <a:pt x="20320" y="4580"/>
                  <a:pt x="20307" y="4561"/>
                  <a:pt x="20191" y="4544"/>
                </a:cubicBezTo>
                <a:cubicBezTo>
                  <a:pt x="20087" y="4529"/>
                  <a:pt x="20043" y="4476"/>
                  <a:pt x="20029" y="4350"/>
                </a:cubicBezTo>
                <a:cubicBezTo>
                  <a:pt x="20016" y="4234"/>
                  <a:pt x="19960" y="4161"/>
                  <a:pt x="19859" y="4123"/>
                </a:cubicBezTo>
                <a:cubicBezTo>
                  <a:pt x="19777" y="4091"/>
                  <a:pt x="19712" y="4022"/>
                  <a:pt x="19712" y="3969"/>
                </a:cubicBezTo>
                <a:cubicBezTo>
                  <a:pt x="19712" y="3917"/>
                  <a:pt x="19641" y="3849"/>
                  <a:pt x="19556" y="3816"/>
                </a:cubicBezTo>
                <a:cubicBezTo>
                  <a:pt x="19470" y="3783"/>
                  <a:pt x="19386" y="3717"/>
                  <a:pt x="19367" y="3668"/>
                </a:cubicBezTo>
                <a:cubicBezTo>
                  <a:pt x="19348" y="3619"/>
                  <a:pt x="19292" y="3592"/>
                  <a:pt x="19244" y="3611"/>
                </a:cubicBezTo>
                <a:cubicBezTo>
                  <a:pt x="19120" y="3658"/>
                  <a:pt x="18726" y="3344"/>
                  <a:pt x="18726" y="3197"/>
                </a:cubicBezTo>
                <a:cubicBezTo>
                  <a:pt x="18726" y="3064"/>
                  <a:pt x="18455" y="2926"/>
                  <a:pt x="18305" y="2984"/>
                </a:cubicBezTo>
                <a:cubicBezTo>
                  <a:pt x="18181" y="3031"/>
                  <a:pt x="18045" y="2904"/>
                  <a:pt x="18091" y="2784"/>
                </a:cubicBezTo>
                <a:cubicBezTo>
                  <a:pt x="18120" y="2710"/>
                  <a:pt x="18104" y="2696"/>
                  <a:pt x="18026" y="2727"/>
                </a:cubicBezTo>
                <a:cubicBezTo>
                  <a:pt x="17951" y="2755"/>
                  <a:pt x="17903" y="2723"/>
                  <a:pt x="17864" y="2620"/>
                </a:cubicBezTo>
                <a:cubicBezTo>
                  <a:pt x="17805" y="2466"/>
                  <a:pt x="17525" y="2338"/>
                  <a:pt x="17248" y="2338"/>
                </a:cubicBezTo>
                <a:cubicBezTo>
                  <a:pt x="17157" y="2338"/>
                  <a:pt x="17066" y="2320"/>
                  <a:pt x="17046" y="2300"/>
                </a:cubicBezTo>
                <a:cubicBezTo>
                  <a:pt x="17025" y="2279"/>
                  <a:pt x="16875" y="2250"/>
                  <a:pt x="16712" y="2237"/>
                </a:cubicBezTo>
                <a:cubicBezTo>
                  <a:pt x="16272" y="2201"/>
                  <a:pt x="16046" y="2124"/>
                  <a:pt x="16055" y="2012"/>
                </a:cubicBezTo>
                <a:cubicBezTo>
                  <a:pt x="16063" y="1912"/>
                  <a:pt x="15809" y="1812"/>
                  <a:pt x="15707" y="1875"/>
                </a:cubicBezTo>
                <a:cubicBezTo>
                  <a:pt x="15676" y="1894"/>
                  <a:pt x="15595" y="1875"/>
                  <a:pt x="15524" y="1831"/>
                </a:cubicBezTo>
                <a:cubicBezTo>
                  <a:pt x="15415" y="1765"/>
                  <a:pt x="15383" y="1769"/>
                  <a:pt x="15335" y="1853"/>
                </a:cubicBezTo>
                <a:cubicBezTo>
                  <a:pt x="15246" y="2010"/>
                  <a:pt x="14512" y="2005"/>
                  <a:pt x="14199" y="1845"/>
                </a:cubicBezTo>
                <a:cubicBezTo>
                  <a:pt x="13864" y="1674"/>
                  <a:pt x="13396" y="1676"/>
                  <a:pt x="13304" y="1848"/>
                </a:cubicBezTo>
                <a:cubicBezTo>
                  <a:pt x="13236" y="1976"/>
                  <a:pt x="13076" y="1981"/>
                  <a:pt x="13104" y="1853"/>
                </a:cubicBezTo>
                <a:cubicBezTo>
                  <a:pt x="13113" y="1815"/>
                  <a:pt x="13073" y="1785"/>
                  <a:pt x="13014" y="1785"/>
                </a:cubicBezTo>
                <a:cubicBezTo>
                  <a:pt x="12955" y="1785"/>
                  <a:pt x="12819" y="1732"/>
                  <a:pt x="12713" y="1667"/>
                </a:cubicBezTo>
                <a:cubicBezTo>
                  <a:pt x="12566" y="1577"/>
                  <a:pt x="12503" y="1566"/>
                  <a:pt x="12448" y="1621"/>
                </a:cubicBezTo>
                <a:cubicBezTo>
                  <a:pt x="12392" y="1675"/>
                  <a:pt x="12335" y="1641"/>
                  <a:pt x="12204" y="1481"/>
                </a:cubicBezTo>
                <a:cubicBezTo>
                  <a:pt x="12106" y="1361"/>
                  <a:pt x="11968" y="1265"/>
                  <a:pt x="11884" y="1259"/>
                </a:cubicBezTo>
                <a:cubicBezTo>
                  <a:pt x="11782" y="1252"/>
                  <a:pt x="11728" y="1207"/>
                  <a:pt x="11714" y="1112"/>
                </a:cubicBezTo>
                <a:cubicBezTo>
                  <a:pt x="11696" y="990"/>
                  <a:pt x="11663" y="978"/>
                  <a:pt x="11438" y="994"/>
                </a:cubicBezTo>
                <a:cubicBezTo>
                  <a:pt x="11208" y="1010"/>
                  <a:pt x="11173" y="995"/>
                  <a:pt x="11098" y="838"/>
                </a:cubicBezTo>
                <a:cubicBezTo>
                  <a:pt x="11022" y="678"/>
                  <a:pt x="10992" y="665"/>
                  <a:pt x="10767" y="695"/>
                </a:cubicBezTo>
                <a:cubicBezTo>
                  <a:pt x="10560" y="723"/>
                  <a:pt x="10517" y="707"/>
                  <a:pt x="10491" y="608"/>
                </a:cubicBezTo>
                <a:cubicBezTo>
                  <a:pt x="10456" y="473"/>
                  <a:pt x="10405" y="461"/>
                  <a:pt x="10307" y="559"/>
                </a:cubicBezTo>
                <a:cubicBezTo>
                  <a:pt x="10258" y="608"/>
                  <a:pt x="10199" y="584"/>
                  <a:pt x="10094" y="479"/>
                </a:cubicBezTo>
                <a:cubicBezTo>
                  <a:pt x="9980" y="365"/>
                  <a:pt x="9882" y="336"/>
                  <a:pt x="9631" y="334"/>
                </a:cubicBezTo>
                <a:cubicBezTo>
                  <a:pt x="9412" y="333"/>
                  <a:pt x="9273" y="299"/>
                  <a:pt x="9188" y="222"/>
                </a:cubicBezTo>
                <a:cubicBezTo>
                  <a:pt x="9120" y="160"/>
                  <a:pt x="9034" y="128"/>
                  <a:pt x="8996" y="151"/>
                </a:cubicBezTo>
                <a:cubicBezTo>
                  <a:pt x="8959" y="174"/>
                  <a:pt x="8888" y="160"/>
                  <a:pt x="8840" y="121"/>
                </a:cubicBezTo>
                <a:cubicBezTo>
                  <a:pt x="8774" y="66"/>
                  <a:pt x="8703" y="64"/>
                  <a:pt x="8539" y="118"/>
                </a:cubicBezTo>
                <a:cubicBezTo>
                  <a:pt x="8381" y="170"/>
                  <a:pt x="8291" y="171"/>
                  <a:pt x="8197" y="121"/>
                </a:cubicBezTo>
                <a:cubicBezTo>
                  <a:pt x="8127" y="83"/>
                  <a:pt x="8044" y="69"/>
                  <a:pt x="8014" y="88"/>
                </a:cubicBezTo>
                <a:cubicBezTo>
                  <a:pt x="7983" y="107"/>
                  <a:pt x="7884" y="88"/>
                  <a:pt x="7795" y="47"/>
                </a:cubicBezTo>
                <a:cubicBezTo>
                  <a:pt x="7668" y="-11"/>
                  <a:pt x="7604" y="-10"/>
                  <a:pt x="7513" y="47"/>
                </a:cubicBezTo>
                <a:cubicBezTo>
                  <a:pt x="7360" y="142"/>
                  <a:pt x="7131" y="141"/>
                  <a:pt x="7034" y="44"/>
                </a:cubicBezTo>
                <a:cubicBezTo>
                  <a:pt x="7003" y="14"/>
                  <a:pt x="6982" y="-2"/>
                  <a:pt x="6963" y="0"/>
                </a:cubicBezTo>
                <a:close/>
                <a:moveTo>
                  <a:pt x="19202" y="13714"/>
                </a:moveTo>
                <a:cubicBezTo>
                  <a:pt x="19153" y="13695"/>
                  <a:pt x="19120" y="13731"/>
                  <a:pt x="19120" y="13802"/>
                </a:cubicBezTo>
                <a:cubicBezTo>
                  <a:pt x="19120" y="13941"/>
                  <a:pt x="19121" y="13940"/>
                  <a:pt x="19211" y="13832"/>
                </a:cubicBezTo>
                <a:cubicBezTo>
                  <a:pt x="19265" y="13767"/>
                  <a:pt x="19264" y="13738"/>
                  <a:pt x="19202" y="13714"/>
                </a:cubicBezTo>
                <a:close/>
                <a:moveTo>
                  <a:pt x="1935" y="14002"/>
                </a:moveTo>
                <a:cubicBezTo>
                  <a:pt x="1941" y="14011"/>
                  <a:pt x="1944" y="14018"/>
                  <a:pt x="1946" y="14029"/>
                </a:cubicBezTo>
                <a:cubicBezTo>
                  <a:pt x="1942" y="14019"/>
                  <a:pt x="1941" y="14013"/>
                  <a:pt x="1935" y="14002"/>
                </a:cubicBezTo>
                <a:close/>
                <a:moveTo>
                  <a:pt x="1924" y="14166"/>
                </a:moveTo>
                <a:cubicBezTo>
                  <a:pt x="1914" y="14178"/>
                  <a:pt x="1914" y="14190"/>
                  <a:pt x="1899" y="14204"/>
                </a:cubicBezTo>
                <a:cubicBezTo>
                  <a:pt x="1824" y="14279"/>
                  <a:pt x="1830" y="14325"/>
                  <a:pt x="1883" y="14412"/>
                </a:cubicBezTo>
                <a:cubicBezTo>
                  <a:pt x="1873" y="14350"/>
                  <a:pt x="1893" y="14262"/>
                  <a:pt x="1924" y="14166"/>
                </a:cubicBezTo>
                <a:close/>
              </a:path>
            </a:pathLst>
          </a:cu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6" grpId="1"/>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182" name="left_heart-146.mov" descr="left_heart-146.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6451600" y="3048000"/>
            <a:ext cx="10922000" cy="6143625"/>
          </a:xfrm>
          <a:prstGeom prst="rect">
            <a:avLst/>
          </a:prstGeom>
          <a:ln w="12700">
            <a:miter lim="400000"/>
          </a:ln>
        </p:spPr>
      </p:pic>
      <p:pic>
        <p:nvPicPr>
          <p:cNvPr id="183" name="sergei glass 2.jpg" descr="sergei glass 2.jpg"/>
          <p:cNvPicPr>
            <a:picLocks noChangeAspect="1"/>
          </p:cNvPicPr>
          <p:nvPr/>
        </p:nvPicPr>
        <p:blipFill>
          <a:blip r:embed="rId6">
            <a:extLst/>
          </a:blip>
          <a:srcRect l="12908" t="318" r="18126" b="0"/>
          <a:stretch>
            <a:fillRect/>
          </a:stretch>
        </p:blipFill>
        <p:spPr>
          <a:xfrm>
            <a:off x="17678400" y="3048000"/>
            <a:ext cx="6369132" cy="6140261"/>
          </a:xfrm>
          <a:prstGeom prst="rect">
            <a:avLst/>
          </a:prstGeom>
          <a:ln w="12700">
            <a:miter lim="400000"/>
          </a:ln>
        </p:spPr>
      </p:pic>
      <p:pic>
        <p:nvPicPr>
          <p:cNvPr id="184" name="left-152.mov" descr="left-152.mov"/>
          <p:cNvPicPr>
            <a:picLocks noChangeAspect="0"/>
          </p:cNvPicPr>
          <p:nvPr>
            <a:videoFile r:link="rId7"/>
            <p:extLst>
              <p:ext uri="{DAA4B4D4-6D71-4841-9C94-3DE7FCFB9230}">
                <p14:media xmlns:p14="http://schemas.microsoft.com/office/powerpoint/2010/main" r:embed="rId8"/>
              </p:ext>
            </p:extLst>
          </p:nvPr>
        </p:nvPicPr>
        <p:blipFill>
          <a:blip r:embed="rId9">
            <a:extLst/>
          </a:blip>
          <a:stretch>
            <a:fillRect/>
          </a:stretch>
        </p:blipFill>
        <p:spPr>
          <a:xfrm>
            <a:off x="6451600" y="3048000"/>
            <a:ext cx="10922000" cy="6143625"/>
          </a:xfrm>
          <a:prstGeom prst="rect">
            <a:avLst/>
          </a:prstGeom>
          <a:ln w="12700">
            <a:miter lim="400000"/>
          </a:ln>
        </p:spPr>
      </p:pic>
      <p:sp>
        <p:nvSpPr>
          <p:cNvPr id="185" name="Pervasive sensing: orders of magnitude from “good enough”"/>
          <p:cNvSpPr txBox="1"/>
          <p:nvPr>
            <p:ph type="title"/>
          </p:nvPr>
        </p:nvSpPr>
        <p:spPr>
          <a:xfrm>
            <a:off x="279400" y="177800"/>
            <a:ext cx="24091900" cy="1752600"/>
          </a:xfrm>
          <a:prstGeom prst="rect">
            <a:avLst/>
          </a:prstGeom>
        </p:spPr>
        <p:txBody>
          <a:bodyPr>
            <a:normAutofit fontScale="100000" lnSpcReduction="0"/>
          </a:bodyPr>
          <a:lstStyle/>
          <a:p>
            <a:pPr defTabSz="569976">
              <a:lnSpc>
                <a:spcPts val="8200"/>
              </a:lnSpc>
              <a:spcBef>
                <a:spcPts val="200"/>
              </a:spcBef>
              <a:tabLst>
                <a:tab pos="1498600" algn="l"/>
              </a:tabLst>
              <a:defRPr sz="6864"/>
            </a:pPr>
            <a:r>
              <a:t>Pervasive sensing: </a:t>
            </a:r>
            <a:r>
              <a:rPr b="0"/>
              <a:t>orders of magnitude from “good enough”</a:t>
            </a:r>
          </a:p>
        </p:txBody>
      </p:sp>
      <p:pic>
        <p:nvPicPr>
          <p:cNvPr id="186" name="left_respiration-155.mov" descr="left_respiration-155.mov"/>
          <p:cNvPicPr>
            <a:picLocks noChangeAspect="0"/>
          </p:cNvPicPr>
          <p:nvPr>
            <a:videoFile r:link="rId10"/>
            <p:extLst>
              <p:ext uri="{DAA4B4D4-6D71-4841-9C94-3DE7FCFB9230}">
                <p14:media xmlns:p14="http://schemas.microsoft.com/office/powerpoint/2010/main" r:embed="rId11"/>
              </p:ext>
            </p:extLst>
          </p:nvPr>
        </p:nvPicPr>
        <p:blipFill>
          <a:blip r:embed="rId12">
            <a:extLst/>
          </a:blip>
          <a:stretch>
            <a:fillRect/>
          </a:stretch>
        </p:blipFill>
        <p:spPr>
          <a:xfrm>
            <a:off x="6451600" y="3048000"/>
            <a:ext cx="10922000" cy="6143625"/>
          </a:xfrm>
          <a:prstGeom prst="rect">
            <a:avLst/>
          </a:prstGeom>
          <a:ln w="12700">
            <a:miter lim="400000"/>
          </a:ln>
        </p:spPr>
      </p:pic>
      <p:graphicFrame>
        <p:nvGraphicFramePr>
          <p:cNvPr id="187" name="Table 2"/>
          <p:cNvGraphicFramePr/>
          <p:nvPr/>
        </p:nvGraphicFramePr>
        <p:xfrm>
          <a:off x="953294" y="4241800"/>
          <a:ext cx="4813301" cy="4191000"/>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4813300"/>
              </a:tblGrid>
              <a:tr h="838200">
                <a:tc>
                  <a:txBody>
                    <a:bodyPr/>
                    <a:lstStyle/>
                    <a:p>
                      <a:pPr algn="r" defTabSz="914400">
                        <a:lnSpc>
                          <a:spcPts val="5700"/>
                        </a:lnSpc>
                        <a:defRPr sz="1800">
                          <a:solidFill>
                            <a:srgbClr val="000000"/>
                          </a:solidFill>
                        </a:defRPr>
                      </a:pPr>
                      <a:r>
                        <a:rPr b="1" sz="4800">
                          <a:solidFill>
                            <a:srgbClr val="FFFFFF"/>
                          </a:solidFill>
                        </a:rPr>
                        <a:t>Sensor + Read out</a:t>
                      </a:r>
                    </a:p>
                  </a:txBody>
                  <a:tcPr marL="38100" marR="38100" marT="38100" marB="38100" anchor="b" anchorCtr="0" horzOverflow="overflow">
                    <a:lnL w="0">
                      <a:miter lim="400000"/>
                    </a:lnL>
                    <a:lnR w="0">
                      <a:miter lim="400000"/>
                    </a:lnR>
                    <a:lnT w="0">
                      <a:miter lim="400000"/>
                    </a:lnT>
                    <a:lnB w="12700">
                      <a:solidFill>
                        <a:srgbClr val="FFFFFF"/>
                      </a:solidFill>
                      <a:miter lim="400000"/>
                    </a:lnB>
                  </a:tcPr>
                </a:tc>
              </a:tr>
              <a:tr h="838200">
                <a:tc>
                  <a:txBody>
                    <a:bodyPr/>
                    <a:lstStyle/>
                    <a:p>
                      <a:pPr algn="r" defTabSz="914400">
                        <a:lnSpc>
                          <a:spcPts val="5700"/>
                        </a:lnSpc>
                        <a:defRPr sz="1800">
                          <a:solidFill>
                            <a:srgbClr val="000000"/>
                          </a:solidFill>
                        </a:defRPr>
                      </a:pPr>
                      <a:r>
                        <a:rPr sz="4800">
                          <a:solidFill>
                            <a:srgbClr val="FFFFFF"/>
                          </a:solidFill>
                        </a:rPr>
                        <a:t>5 Mpixels</a:t>
                      </a:r>
                    </a:p>
                  </a:txBody>
                  <a:tcPr marL="38100" marR="38100" marT="38100" marB="38100" anchor="b" anchorCtr="0" horzOverflow="overflow">
                    <a:lnL w="0">
                      <a:miter lim="400000"/>
                    </a:lnL>
                    <a:lnR w="0">
                      <a:miter lim="400000"/>
                    </a:lnR>
                    <a:lnT w="12700">
                      <a:solidFill>
                        <a:srgbClr val="FFFFFF"/>
                      </a:solidFill>
                      <a:miter lim="400000"/>
                    </a:lnT>
                    <a:lnB w="0">
                      <a:miter lim="400000"/>
                    </a:lnB>
                  </a:tcPr>
                </a:tc>
              </a:tr>
              <a:tr h="838200">
                <a:tc>
                  <a:txBody>
                    <a:bodyPr/>
                    <a:lstStyle/>
                    <a:p>
                      <a:pPr algn="r" defTabSz="914400">
                        <a:lnSpc>
                          <a:spcPts val="5700"/>
                        </a:lnSpc>
                        <a:defRPr sz="1800">
                          <a:solidFill>
                            <a:srgbClr val="000000"/>
                          </a:solidFill>
                        </a:defRPr>
                      </a:pPr>
                      <a:r>
                        <a:rPr sz="4800">
                          <a:solidFill>
                            <a:srgbClr val="FFFFFF"/>
                          </a:solidFill>
                        </a:rPr>
                        <a:t>~1 mJ/frame</a:t>
                      </a:r>
                    </a:p>
                  </a:txBody>
                  <a:tcPr marL="38100" marR="38100" marT="38100" marB="38100" anchor="b" anchorCtr="0" horzOverflow="overflow">
                    <a:lnL w="0">
                      <a:miter lim="400000"/>
                    </a:lnL>
                    <a:lnR w="0">
                      <a:miter lim="400000"/>
                    </a:lnR>
                    <a:lnT w="0">
                      <a:miter lim="400000"/>
                    </a:lnT>
                    <a:lnB w="0">
                      <a:miter lim="400000"/>
                    </a:lnB>
                  </a:tcPr>
                </a:tc>
              </a:tr>
              <a:tr h="838200">
                <a:tc>
                  <a:txBody>
                    <a:bodyPr/>
                    <a:lstStyle/>
                    <a:p>
                      <a:pPr algn="r" defTabSz="914400">
                        <a:lnSpc>
                          <a:spcPts val="5700"/>
                        </a:lnSpc>
                        <a:defRPr sz="4800"/>
                      </a:pPr>
                    </a:p>
                  </a:txBody>
                  <a:tcPr marL="38100" marR="38100" marT="38100" marB="38100" anchor="b" anchorCtr="0" horzOverflow="overflow">
                    <a:lnL w="0">
                      <a:miter lim="400000"/>
                    </a:lnL>
                    <a:lnR w="0">
                      <a:miter lim="400000"/>
                    </a:lnR>
                    <a:lnT w="0">
                      <a:miter lim="400000"/>
                    </a:lnT>
                    <a:lnB w="0">
                      <a:miter lim="400000"/>
                    </a:lnB>
                  </a:tcPr>
                </a:tc>
              </a:tr>
              <a:tr h="838200">
                <a:tc>
                  <a:txBody>
                    <a:bodyPr/>
                    <a:lstStyle/>
                    <a:p>
                      <a:pPr algn="r" defTabSz="914400">
                        <a:lnSpc>
                          <a:spcPts val="5700"/>
                        </a:lnSpc>
                        <a:defRPr sz="4800"/>
                      </a:pPr>
                    </a:p>
                  </a:txBody>
                  <a:tcPr marL="38100" marR="38100" marT="38100" marB="38100" anchor="b" anchorCtr="0" horzOverflow="overflow">
                    <a:lnL w="0">
                      <a:miter lim="400000"/>
                    </a:lnL>
                    <a:lnR w="0">
                      <a:miter lim="400000"/>
                    </a:lnR>
                    <a:lnT w="0">
                      <a:miter lim="400000"/>
                    </a:lnT>
                    <a:lnB w="0">
                      <a:miter lim="400000"/>
                    </a:lnB>
                  </a:tcPr>
                </a:tc>
              </a:tr>
            </a:tbl>
          </a:graphicData>
        </a:graphic>
      </p:graphicFrame>
      <p:sp>
        <p:nvSpPr>
          <p:cNvPr id="188" name="Eulerian Video Magnification [Wu et al. 2012]"/>
          <p:cNvSpPr txBox="1"/>
          <p:nvPr/>
        </p:nvSpPr>
        <p:spPr>
          <a:xfrm>
            <a:off x="7249455" y="9182100"/>
            <a:ext cx="10174225" cy="698500"/>
          </a:xfrm>
          <a:prstGeom prst="rect">
            <a:avLst/>
          </a:prstGeom>
          <a:ln w="12700">
            <a:miter lim="400000"/>
          </a:ln>
          <a:effectLst>
            <a:outerShdw sx="100000" sy="100000" kx="0" ky="0" algn="b" rotWithShape="0" blurRad="76200" dist="50800" dir="5400000">
              <a:srgbClr val="000000">
                <a:alpha val="50000"/>
              </a:srgbClr>
            </a:outerShdw>
          </a:effectLst>
          <a:extLst>
            <a:ext uri="{C572A759-6A51-4108-AA02-DFA0A04FC94B}">
              <ma14:wrappingTextBoxFlag xmlns:ma14="http://schemas.microsoft.com/office/mac/drawingml/2011/main" val="1"/>
            </a:ext>
          </a:extLst>
        </p:spPr>
        <p:txBody>
          <a:bodyPr wrap="none" lIns="50800" tIns="50800" rIns="50800" bIns="50800">
            <a:spAutoFit/>
          </a:bodyPr>
          <a:lstStyle>
            <a:lvl1pPr algn="r">
              <a:lnSpc>
                <a:spcPts val="4800"/>
              </a:lnSpc>
              <a:defRPr i="1" sz="4000"/>
            </a:lvl1pPr>
          </a:lstStyle>
          <a:p>
            <a:pPr/>
            <a:r>
              <a:t>Eulerian Video Magnification [Wu et al. 2012]</a:t>
            </a:r>
          </a:p>
        </p:txBody>
      </p:sp>
      <p:graphicFrame>
        <p:nvGraphicFramePr>
          <p:cNvPr id="189" name="Table 1"/>
          <p:cNvGraphicFramePr/>
          <p:nvPr/>
        </p:nvGraphicFramePr>
        <p:xfrm>
          <a:off x="2362200" y="9829800"/>
          <a:ext cx="3403600" cy="3352800"/>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3403600"/>
              </a:tblGrid>
              <a:tr h="838200">
                <a:tc>
                  <a:txBody>
                    <a:bodyPr/>
                    <a:lstStyle/>
                    <a:p>
                      <a:pPr algn="r" defTabSz="914400">
                        <a:lnSpc>
                          <a:spcPts val="5700"/>
                        </a:lnSpc>
                        <a:defRPr sz="1800">
                          <a:solidFill>
                            <a:srgbClr val="000000"/>
                          </a:solidFill>
                        </a:defRPr>
                      </a:pPr>
                      <a:r>
                        <a:rPr b="1" sz="4800">
                          <a:solidFill>
                            <a:srgbClr val="FFFFFF"/>
                          </a:solidFill>
                        </a:rPr>
                        <a:t>LTE radio</a:t>
                      </a:r>
                    </a:p>
                  </a:txBody>
                  <a:tcPr marL="38100" marR="38100" marT="38100" marB="38100" anchor="b" anchorCtr="0" horzOverflow="overflow">
                    <a:lnL w="0">
                      <a:miter lim="400000"/>
                    </a:lnL>
                    <a:lnR w="0">
                      <a:miter lim="400000"/>
                    </a:lnR>
                    <a:lnT w="0">
                      <a:miter lim="400000"/>
                    </a:lnT>
                    <a:lnB w="12700">
                      <a:solidFill>
                        <a:srgbClr val="FFFFFF"/>
                      </a:solidFill>
                      <a:miter lim="400000"/>
                    </a:lnB>
                  </a:tcPr>
                </a:tc>
              </a:tr>
              <a:tr h="838200">
                <a:tc>
                  <a:txBody>
                    <a:bodyPr/>
                    <a:lstStyle/>
                    <a:p>
                      <a:pPr algn="r" defTabSz="914400">
                        <a:lnSpc>
                          <a:spcPts val="5700"/>
                        </a:lnSpc>
                        <a:defRPr sz="1800">
                          <a:solidFill>
                            <a:srgbClr val="000000"/>
                          </a:solidFill>
                        </a:defRPr>
                      </a:pPr>
                      <a:r>
                        <a:rPr sz="4800">
                          <a:solidFill>
                            <a:srgbClr val="FFFFFF"/>
                          </a:solidFill>
                        </a:rPr>
                        <a:t>50 Mbit/sec</a:t>
                      </a:r>
                    </a:p>
                  </a:txBody>
                  <a:tcPr marL="38100" marR="38100" marT="38100" marB="38100" anchor="b" anchorCtr="0" horzOverflow="overflow">
                    <a:lnL w="0">
                      <a:miter lim="400000"/>
                    </a:lnL>
                    <a:lnR w="0">
                      <a:miter lim="400000"/>
                    </a:lnR>
                    <a:lnT w="12700">
                      <a:solidFill>
                        <a:srgbClr val="FFFFFF"/>
                      </a:solidFill>
                      <a:miter lim="400000"/>
                    </a:lnT>
                    <a:lnB w="0">
                      <a:miter lim="400000"/>
                    </a:lnB>
                  </a:tcPr>
                </a:tc>
              </a:tr>
              <a:tr h="838200">
                <a:tc>
                  <a:txBody>
                    <a:bodyPr/>
                    <a:lstStyle/>
                    <a:p>
                      <a:pPr algn="r" defTabSz="914400">
                        <a:lnSpc>
                          <a:spcPts val="5700"/>
                        </a:lnSpc>
                        <a:defRPr sz="1800">
                          <a:solidFill>
                            <a:srgbClr val="000000"/>
                          </a:solidFill>
                        </a:defRPr>
                      </a:pPr>
                      <a:r>
                        <a:rPr sz="4800">
                          <a:solidFill>
                            <a:srgbClr val="FFFFFF"/>
                          </a:solidFill>
                        </a:rPr>
                        <a:t>1 W</a:t>
                      </a:r>
                    </a:p>
                  </a:txBody>
                  <a:tcPr marL="38100" marR="38100" marT="38100" marB="38100" anchor="b" anchorCtr="0" horzOverflow="overflow">
                    <a:lnL w="0">
                      <a:miter lim="400000"/>
                    </a:lnL>
                    <a:lnR w="0">
                      <a:miter lim="400000"/>
                    </a:lnR>
                    <a:lnT w="0">
                      <a:miter lim="400000"/>
                    </a:lnT>
                    <a:lnB w="0">
                      <a:miter lim="400000"/>
                    </a:lnB>
                  </a:tcPr>
                </a:tc>
              </a:tr>
              <a:tr h="838200">
                <a:tc>
                  <a:txBody>
                    <a:bodyPr/>
                    <a:lstStyle/>
                    <a:p>
                      <a:pPr algn="r" defTabSz="914400">
                        <a:lnSpc>
                          <a:spcPts val="5700"/>
                        </a:lnSpc>
                        <a:defRPr sz="1800">
                          <a:solidFill>
                            <a:srgbClr val="000000"/>
                          </a:solidFill>
                        </a:defRPr>
                      </a:pPr>
                      <a:r>
                        <a:rPr sz="4800">
                          <a:solidFill>
                            <a:srgbClr val="FFFFFF"/>
                          </a:solidFill>
                        </a:rPr>
                        <a:t>~1 J/frame</a:t>
                      </a:r>
                    </a:p>
                  </a:txBody>
                  <a:tcPr marL="38100" marR="38100" marT="38100" marB="38100" anchor="b" anchorCtr="0" horzOverflow="overflow">
                    <a:lnL w="0">
                      <a:miter lim="400000"/>
                    </a:lnL>
                    <a:lnR w="0">
                      <a:miter lim="400000"/>
                    </a:lnR>
                    <a:lnT w="0">
                      <a:miter lim="400000"/>
                    </a:lnT>
                    <a:lnB w="0">
                      <a:miter lim="400000"/>
                    </a:lnB>
                  </a:tcPr>
                </a:tc>
              </a:tr>
            </a:tbl>
          </a:graphicData>
        </a:graphic>
      </p:graphicFrame>
      <p:sp>
        <p:nvSpPr>
          <p:cNvPr id="190" name="transmission power costs 1,000x capture"/>
          <p:cNvSpPr txBox="1"/>
          <p:nvPr/>
        </p:nvSpPr>
        <p:spPr>
          <a:xfrm>
            <a:off x="7249421" y="10668000"/>
            <a:ext cx="13322301" cy="2260600"/>
          </a:xfrm>
          <a:prstGeom prst="rect">
            <a:avLst/>
          </a:prstGeom>
          <a:solidFill>
            <a:srgbClr val="831100"/>
          </a:solidFill>
          <a:ln w="12700">
            <a:miter lim="400000"/>
          </a:ln>
          <a:effectLst>
            <a:outerShdw sx="100000" sy="100000" kx="0" ky="0" algn="b" rotWithShape="0" blurRad="76200" dist="50800" dir="540000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i="1"/>
            </a:lvl1pPr>
          </a:lstStyle>
          <a:p>
            <a:pPr/>
            <a:r>
              <a:t>transmission power costs 1,000x capture</a:t>
            </a:r>
          </a:p>
        </p:txBody>
      </p:sp>
      <p:grpSp>
        <p:nvGrpSpPr>
          <p:cNvPr id="193" name="Group"/>
          <p:cNvGrpSpPr/>
          <p:nvPr/>
        </p:nvGrpSpPr>
        <p:grpSpPr>
          <a:xfrm>
            <a:off x="2641600" y="7442199"/>
            <a:ext cx="3086100" cy="1727202"/>
            <a:chOff x="0" y="0"/>
            <a:chExt cx="3086100" cy="1727200"/>
          </a:xfrm>
        </p:grpSpPr>
        <p:sp>
          <p:nvSpPr>
            <p:cNvPr id="191" name="Arrow"/>
            <p:cNvSpPr/>
            <p:nvPr/>
          </p:nvSpPr>
          <p:spPr>
            <a:xfrm rot="5400000">
              <a:off x="679450" y="-679450"/>
              <a:ext cx="1727200" cy="3086100"/>
            </a:xfrm>
            <a:prstGeom prst="rightArrow">
              <a:avLst>
                <a:gd name="adj1" fmla="val 49234"/>
                <a:gd name="adj2" fmla="val 72467"/>
              </a:avLst>
            </a:prstGeom>
            <a:solidFill>
              <a:srgbClr val="7F807F"/>
            </a:solidFill>
            <a:ln w="25400" cap="flat">
              <a:solidFill>
                <a:srgbClr val="FFFFFF"/>
              </a:solidFill>
              <a:prstDash val="solid"/>
              <a:miter lim="400000"/>
            </a:ln>
            <a:effectLst/>
          </p:spPr>
          <p:txBody>
            <a:bodyPr wrap="square" lIns="38100" tIns="38100" rIns="38100" bIns="38100" numCol="1" anchor="ctr">
              <a:noAutofit/>
            </a:bodyPr>
            <a:lstStyle/>
            <a:p>
              <a:pPr>
                <a:lnSpc>
                  <a:spcPts val="3800"/>
                </a:lnSpc>
                <a:defRPr b="1" sz="3200">
                  <a:effectLst>
                    <a:outerShdw sx="100000" sy="100000" kx="0" ky="0" algn="b" rotWithShape="0" blurRad="0" dist="50799" dir="2700000">
                      <a:srgbClr val="000000">
                        <a:alpha val="33333"/>
                      </a:srgbClr>
                    </a:outerShdw>
                  </a:effectLst>
                </a:defRPr>
              </a:pPr>
            </a:p>
          </p:txBody>
        </p:sp>
        <p:sp>
          <p:nvSpPr>
            <p:cNvPr id="192" name="☁…"/>
            <p:cNvSpPr txBox="1"/>
            <p:nvPr/>
          </p:nvSpPr>
          <p:spPr>
            <a:xfrm>
              <a:off x="687374" y="0"/>
              <a:ext cx="1724052" cy="14881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a:lnSpc>
                  <a:spcPct val="20000"/>
                </a:lnSpc>
                <a:defRPr sz="4800">
                  <a:effectLst>
                    <a:outerShdw sx="100000" sy="100000" kx="0" ky="0" algn="b" rotWithShape="0" blurRad="0" dist="50799" dir="2700000">
                      <a:srgbClr val="000000">
                        <a:alpha val="33333"/>
                      </a:srgbClr>
                    </a:outerShdw>
                  </a:effectLst>
                </a:defRPr>
              </a:pPr>
              <a:r>
                <a:t>☁</a:t>
              </a:r>
            </a:p>
            <a:p>
              <a:pPr>
                <a:lnSpc>
                  <a:spcPct val="70000"/>
                </a:lnSpc>
                <a:defRPr b="1" sz="3200">
                  <a:effectLst>
                    <a:outerShdw sx="100000" sy="100000" kx="0" ky="0" algn="b" rotWithShape="0" blurRad="0" dist="50799" dir="2700000">
                      <a:srgbClr val="000000">
                        <a:alpha val="33333"/>
                      </a:srgbClr>
                    </a:outerShdw>
                  </a:effectLst>
                </a:defRPr>
              </a:pPr>
              <a:r>
                <a:t>transmit</a:t>
              </a:r>
            </a:p>
            <a:p>
              <a:pPr>
                <a:lnSpc>
                  <a:spcPct val="20000"/>
                </a:lnSpc>
                <a:defRPr sz="4800">
                  <a:effectLst>
                    <a:outerShdw sx="100000" sy="100000" kx="0" ky="0" algn="b" rotWithShape="0" blurRad="0" dist="50799" dir="2700000">
                      <a:srgbClr val="000000">
                        <a:alpha val="33333"/>
                      </a:srgbClr>
                    </a:outerShdw>
                  </a:effectLst>
                </a:defRPr>
              </a:pPr>
              <a:r>
                <a: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9800" fill="hold"/>
                                        <p:tgtEl>
                                          <p:spTgt spid="182"/>
                                        </p:tgtEl>
                                      </p:cBhvr>
                                    </p:cmd>
                                  </p:childTnLst>
                                </p:cTn>
                              </p:par>
                            </p:childTnLst>
                          </p:cTn>
                        </p:par>
                        <p:par>
                          <p:cTn id="7" fill="hold">
                            <p:stCondLst>
                              <p:cond delay="9800"/>
                            </p:stCondLst>
                            <p:childTnLst>
                              <p:par>
                                <p:cTn id="8" presetClass="mediacall" nodeType="afterEffect" presetSubtype="0" presetID="1" grpId="2" fill="hold">
                                  <p:stCondLst>
                                    <p:cond delay="0"/>
                                  </p:stCondLst>
                                  <p:childTnLst>
                                    <p:cmd type="call" cmd="playFrom(0.0)">
                                      <p:cBhvr>
                                        <p:cTn id="9" dur="9809" fill="hold"/>
                                        <p:tgtEl>
                                          <p:spTgt spid="184"/>
                                        </p:tgtEl>
                                      </p:cBhvr>
                                    </p:cmd>
                                  </p:childTnLst>
                                </p:cTn>
                              </p:par>
                            </p:childTnLst>
                          </p:cTn>
                        </p:par>
                        <p:par>
                          <p:cTn id="10" fill="hold">
                            <p:stCondLst>
                              <p:cond delay="19609"/>
                            </p:stCondLst>
                            <p:childTnLst>
                              <p:par>
                                <p:cTn id="11" presetClass="entr" nodeType="afterEffect" presetSubtype="0" presetID="1" grpId="3" fill="hold">
                                  <p:stCondLst>
                                    <p:cond delay="3000"/>
                                  </p:stCondLst>
                                  <p:iterate type="el" backwards="0">
                                    <p:tmAbs val="0"/>
                                  </p:iterate>
                                  <p:childTnLst>
                                    <p:set>
                                      <p:cBhvr>
                                        <p:cTn id="12" fill="hold"/>
                                        <p:tgtEl>
                                          <p:spTgt spid="186"/>
                                        </p:tgtEl>
                                        <p:attrNameLst>
                                          <p:attrName>style.visibility</p:attrName>
                                        </p:attrNameLst>
                                      </p:cBhvr>
                                      <p:to>
                                        <p:strVal val="visible"/>
                                      </p:to>
                                    </p:set>
                                  </p:childTnLst>
                                </p:cTn>
                              </p:par>
                            </p:childTnLst>
                          </p:cTn>
                        </p:par>
                        <p:par>
                          <p:cTn id="13" fill="hold">
                            <p:stCondLst>
                              <p:cond delay="22609"/>
                            </p:stCondLst>
                            <p:childTnLst>
                              <p:par>
                                <p:cTn id="14" presetClass="mediacall" nodeType="afterEffect" presetSubtype="0" presetID="1" grpId="4" fill="hold">
                                  <p:stCondLst>
                                    <p:cond delay="0"/>
                                  </p:stCondLst>
                                  <p:childTnLst>
                                    <p:cmd type="call" cmd="playFrom(0.0)">
                                      <p:cBhvr>
                                        <p:cTn id="15" dur="9800" fill="hold"/>
                                        <p:tgtEl>
                                          <p:spTgt spid="186"/>
                                        </p:tgtEl>
                                      </p:cBhvr>
                                    </p:cmd>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1" presetID="22" grpId="5" fill="hold">
                                  <p:stCondLst>
                                    <p:cond delay="0"/>
                                  </p:stCondLst>
                                  <p:iterate type="el" backwards="0">
                                    <p:tmAbs val="0"/>
                                  </p:iterate>
                                  <p:childTnLst>
                                    <p:set>
                                      <p:cBhvr>
                                        <p:cTn id="19" fill="hold"/>
                                        <p:tgtEl>
                                          <p:spTgt spid="193"/>
                                        </p:tgtEl>
                                        <p:attrNameLst>
                                          <p:attrName>style.visibility</p:attrName>
                                        </p:attrNameLst>
                                      </p:cBhvr>
                                      <p:to>
                                        <p:strVal val="visible"/>
                                      </p:to>
                                    </p:set>
                                    <p:animEffect filter="wipe(up)" transition="in">
                                      <p:cBhvr>
                                        <p:cTn id="20" dur="250"/>
                                        <p:tgtEl>
                                          <p:spTgt spid="193"/>
                                        </p:tgtEl>
                                      </p:cBhvr>
                                    </p:animEffect>
                                  </p:childTnLst>
                                </p:cTn>
                              </p:par>
                            </p:childTnLst>
                          </p:cTn>
                        </p:par>
                        <p:par>
                          <p:cTn id="21" fill="hold">
                            <p:stCondLst>
                              <p:cond delay="250"/>
                            </p:stCondLst>
                            <p:childTnLst>
                              <p:par>
                                <p:cTn id="22" presetClass="entr" nodeType="afterEffect" presetID="10" grpId="6" fill="hold">
                                  <p:stCondLst>
                                    <p:cond delay="0"/>
                                  </p:stCondLst>
                                  <p:iterate type="el" backwards="0">
                                    <p:tmAbs val="0"/>
                                  </p:iterate>
                                  <p:childTnLst>
                                    <p:set>
                                      <p:cBhvr>
                                        <p:cTn id="23" fill="hold"/>
                                        <p:tgtEl>
                                          <p:spTgt spid="189"/>
                                        </p:tgtEl>
                                        <p:attrNameLst>
                                          <p:attrName>style.visibility</p:attrName>
                                        </p:attrNameLst>
                                      </p:cBhvr>
                                      <p:to>
                                        <p:strVal val="visible"/>
                                      </p:to>
                                    </p:set>
                                    <p:animEffect filter="fade" transition="in">
                                      <p:cBhvr>
                                        <p:cTn id="24" dur="250"/>
                                        <p:tgtEl>
                                          <p:spTgt spid="189"/>
                                        </p:tgtEl>
                                      </p:cBhvr>
                                    </p:animEffect>
                                  </p:childTnLst>
                                </p:cTn>
                              </p:par>
                            </p:childTnLst>
                          </p:cTn>
                        </p:par>
                        <p:par>
                          <p:cTn id="25" fill="hold">
                            <p:stCondLst>
                              <p:cond delay="500"/>
                            </p:stCondLst>
                            <p:childTnLst>
                              <p:par>
                                <p:cTn id="26" presetClass="entr" nodeType="afterEffect" presetID="10" grpId="7" fill="hold">
                                  <p:stCondLst>
                                    <p:cond delay="1000"/>
                                  </p:stCondLst>
                                  <p:iterate type="el" backwards="0">
                                    <p:tmAbs val="0"/>
                                  </p:iterate>
                                  <p:childTnLst>
                                    <p:set>
                                      <p:cBhvr>
                                        <p:cTn id="27" fill="hold"/>
                                        <p:tgtEl>
                                          <p:spTgt spid="190"/>
                                        </p:tgtEl>
                                        <p:attrNameLst>
                                          <p:attrName>style.visibility</p:attrName>
                                        </p:attrNameLst>
                                      </p:cBhvr>
                                      <p:to>
                                        <p:strVal val="visible"/>
                                      </p:to>
                                    </p:set>
                                    <p:animEffect filter="fade" transition="in">
                                      <p:cBhvr>
                                        <p:cTn id="28" dur="5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29" fill="hold" display="0">
                  <p:stCondLst>
                    <p:cond delay="indefinite"/>
                  </p:stCondLst>
                </p:cTn>
                <p:tgtEl>
                  <p:spTgt spid="182"/>
                </p:tgtEl>
              </p:cMediaNode>
            </p:video>
            <p:seq concurrent="1" prevAc="none" nextAc="seek">
              <p:cTn id="30" evtFilter="cancelBubble" nodeType="interactiveSeq" restart="whenNotActive" fill="hold">
                <p:stCondLst>
                  <p:cond delay="0" evt="onClick">
                    <p:tgtEl>
                      <p:spTgt spid="182"/>
                    </p:tgtEl>
                  </p:cond>
                </p:stCondLst>
                <p:endSync delay="0" evt="end">
                  <p:rtn val="all"/>
                </p:endSync>
                <p:childTnLst>
                  <p:par>
                    <p:cTn id="31" fill="hold">
                      <p:stCondLst>
                        <p:cond delay="0"/>
                      </p:stCondLst>
                      <p:childTnLst>
                        <p:par>
                          <p:cTn id="32" fill="hold">
                            <p:stCondLst>
                              <p:cond delay="0"/>
                            </p:stCondLst>
                            <p:childTnLst>
                              <p:par>
                                <p:cTn id="33" presetClass="mediacall" nodeType="clickEffect" presetSubtype="0" presetID="2" fill="hold">
                                  <p:stCondLst>
                                    <p:cond delay="0"/>
                                  </p:stCondLst>
                                  <p:childTnLst>
                                    <p:cmd type="call" cmd="togglePause">
                                      <p:cBhvr>
                                        <p:cTn id="34" dur="1" fill="hold"/>
                                        <p:tgtEl>
                                          <p:spTgt spid="182"/>
                                        </p:tgtEl>
                                      </p:cBhvr>
                                    </p:cmd>
                                  </p:childTnLst>
                                </p:cTn>
                              </p:par>
                            </p:childTnLst>
                          </p:cTn>
                        </p:par>
                      </p:childTnLst>
                    </p:cTn>
                  </p:par>
                </p:childTnLst>
              </p:cTn>
              <p:nextCondLst>
                <p:cond delay="0" evt="onClick">
                  <p:tgtEl>
                    <p:spTgt spid="182"/>
                  </p:tgtEl>
                </p:cond>
              </p:nextCondLst>
            </p:seq>
            <p:video fullScrn="0">
              <p:cMediaNode mute="0" showWhenStopped="1" numSld="1" vol="100000">
                <p:cTn id="35" fill="hold" display="0">
                  <p:stCondLst>
                    <p:cond delay="indefinite"/>
                  </p:stCondLst>
                </p:cTn>
                <p:tgtEl>
                  <p:spTgt spid="184"/>
                </p:tgtEl>
              </p:cMediaNode>
            </p:video>
            <p:seq concurrent="1" prevAc="none" nextAc="seek">
              <p:cTn id="36" evtFilter="cancelBubble" nodeType="interactiveSeq" restart="whenNotActive" fill="hold">
                <p:stCondLst>
                  <p:cond delay="0" evt="onClick">
                    <p:tgtEl>
                      <p:spTgt spid="184"/>
                    </p:tgtEl>
                  </p:cond>
                </p:stCondLst>
                <p:endSync delay="0" evt="end">
                  <p:rtn val="all"/>
                </p:endSync>
                <p:childTnLst>
                  <p:par>
                    <p:cTn id="37" fill="hold">
                      <p:stCondLst>
                        <p:cond delay="0"/>
                      </p:stCondLst>
                      <p:childTnLst>
                        <p:par>
                          <p:cTn id="38" fill="hold">
                            <p:stCondLst>
                              <p:cond delay="0"/>
                            </p:stCondLst>
                            <p:childTnLst>
                              <p:par>
                                <p:cTn id="39" presetClass="mediacall" nodeType="clickEffect" presetSubtype="0" presetID="2" fill="hold">
                                  <p:stCondLst>
                                    <p:cond delay="0"/>
                                  </p:stCondLst>
                                  <p:childTnLst>
                                    <p:cmd type="call" cmd="togglePause">
                                      <p:cBhvr>
                                        <p:cTn id="40" dur="1" fill="hold"/>
                                        <p:tgtEl>
                                          <p:spTgt spid="184"/>
                                        </p:tgtEl>
                                      </p:cBhvr>
                                    </p:cmd>
                                  </p:childTnLst>
                                </p:cTn>
                              </p:par>
                            </p:childTnLst>
                          </p:cTn>
                        </p:par>
                      </p:childTnLst>
                    </p:cTn>
                  </p:par>
                </p:childTnLst>
              </p:cTn>
              <p:nextCondLst>
                <p:cond delay="0" evt="onClick">
                  <p:tgtEl>
                    <p:spTgt spid="184"/>
                  </p:tgtEl>
                </p:cond>
              </p:nextCondLst>
            </p:seq>
            <p:video fullScrn="0">
              <p:cMediaNode mute="0" showWhenStopped="1" numSld="1" vol="100000">
                <p:cTn id="41" fill="hold" display="0">
                  <p:stCondLst>
                    <p:cond delay="indefinite"/>
                  </p:stCondLst>
                </p:cTn>
                <p:tgtEl>
                  <p:spTgt spid="186"/>
                </p:tgtEl>
              </p:cMediaNode>
            </p:video>
            <p:seq concurrent="1" prevAc="none" nextAc="seek">
              <p:cTn id="42" evtFilter="cancelBubble" nodeType="interactiveSeq" restart="whenNotActive" fill="hold">
                <p:stCondLst>
                  <p:cond delay="0" evt="onClick">
                    <p:tgtEl>
                      <p:spTgt spid="186"/>
                    </p:tgtEl>
                  </p:cond>
                </p:stCondLst>
                <p:endSync delay="0" evt="end">
                  <p:rtn val="all"/>
                </p:endSync>
                <p:childTnLst>
                  <p:par>
                    <p:cTn id="43" fill="hold">
                      <p:stCondLst>
                        <p:cond delay="0"/>
                      </p:stCondLst>
                      <p:childTnLst>
                        <p:par>
                          <p:cTn id="44" fill="hold">
                            <p:stCondLst>
                              <p:cond delay="0"/>
                            </p:stCondLst>
                            <p:childTnLst>
                              <p:par>
                                <p:cTn id="45" presetClass="mediacall" nodeType="clickEffect" presetSubtype="0" presetID="2" fill="hold">
                                  <p:stCondLst>
                                    <p:cond delay="0"/>
                                  </p:stCondLst>
                                  <p:childTnLst>
                                    <p:cmd type="call" cmd="togglePause">
                                      <p:cBhvr>
                                        <p:cTn id="46" dur="1" fill="hold"/>
                                        <p:tgtEl>
                                          <p:spTgt spid="186"/>
                                        </p:tgtEl>
                                      </p:cBhvr>
                                    </p:cmd>
                                  </p:childTnLst>
                                </p:cTn>
                              </p:par>
                            </p:childTnLst>
                          </p:cTn>
                        </p:par>
                      </p:childTnLst>
                    </p:cTn>
                  </p:par>
                </p:childTnLst>
              </p:cTn>
              <p:nextCondLst>
                <p:cond delay="0" evt="onClick">
                  <p:tgtEl>
                    <p:spTgt spid="186"/>
                  </p:tgtEl>
                </p:cond>
              </p:nextCondLst>
            </p:seq>
          </p:childTnLst>
        </p:cTn>
      </p:par>
    </p:tnLst>
    <p:bldLst>
      <p:bldP build="whole" bldLvl="1" animBg="1" rev="0" advAuto="0" spid="189" grpId="6"/>
      <p:bldP build="whole" bldLvl="1" animBg="1" rev="0" advAuto="0" spid="186" grpId="3"/>
      <p:bldP build="whole" bldLvl="1" animBg="1" rev="0" advAuto="0" spid="190" grpId="7"/>
      <p:bldP build="whole" bldLvl="1" animBg="1" rev="0" advAuto="0" spid="193" grpId="5"/>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7" name="High throughput imaging: orders of magnitude from “good enough”"/>
          <p:cNvSpPr txBox="1"/>
          <p:nvPr>
            <p:ph type="title"/>
          </p:nvPr>
        </p:nvSpPr>
        <p:spPr>
          <a:xfrm>
            <a:off x="279400" y="177800"/>
            <a:ext cx="24091900" cy="1752600"/>
          </a:xfrm>
          <a:prstGeom prst="rect">
            <a:avLst/>
          </a:prstGeom>
        </p:spPr>
        <p:txBody>
          <a:bodyPr>
            <a:normAutofit fontScale="100000" lnSpcReduction="0"/>
          </a:bodyPr>
          <a:lstStyle/>
          <a:p>
            <a:pPr defTabSz="511683">
              <a:lnSpc>
                <a:spcPts val="7300"/>
              </a:lnSpc>
              <a:spcBef>
                <a:spcPts val="200"/>
              </a:spcBef>
              <a:tabLst>
                <a:tab pos="1346200" algn="l"/>
              </a:tabLst>
              <a:defRPr sz="6162"/>
            </a:pPr>
            <a:r>
              <a:t>High throughput imaging: </a:t>
            </a:r>
            <a:r>
              <a:rPr b="0"/>
              <a:t>orders of magnitude from “good enough”</a:t>
            </a:r>
          </a:p>
        </p:txBody>
      </p:sp>
      <p:pic>
        <p:nvPicPr>
          <p:cNvPr id="198" name="Halide_talk_snake_pipeline.pdf" descr="Halide_talk_snake_pipeline.pdf"/>
          <p:cNvPicPr>
            <a:picLocks noChangeAspect="1"/>
          </p:cNvPicPr>
          <p:nvPr/>
        </p:nvPicPr>
        <p:blipFill>
          <a:blip r:embed="rId3">
            <a:extLst/>
          </a:blip>
          <a:srcRect l="0" t="70713" r="3084" b="0"/>
          <a:stretch>
            <a:fillRect/>
          </a:stretch>
        </p:blipFill>
        <p:spPr>
          <a:xfrm>
            <a:off x="5484011" y="8187447"/>
            <a:ext cx="4040989" cy="4049828"/>
          </a:xfrm>
          <a:prstGeom prst="rect">
            <a:avLst/>
          </a:prstGeom>
          <a:ln w="12700">
            <a:miter lim="400000"/>
          </a:ln>
        </p:spPr>
      </p:pic>
      <p:sp>
        <p:nvSpPr>
          <p:cNvPr id="199" name="most sensing is “imaging”"/>
          <p:cNvSpPr txBox="1"/>
          <p:nvPr/>
        </p:nvSpPr>
        <p:spPr>
          <a:xfrm>
            <a:off x="962921" y="3441700"/>
            <a:ext cx="9042401" cy="2770788"/>
          </a:xfrm>
          <a:prstGeom prst="rect">
            <a:avLst/>
          </a:prstGeom>
          <a:solidFill>
            <a:srgbClr val="831100"/>
          </a:solidFill>
          <a:ln w="12700">
            <a:miter lim="400000"/>
          </a:ln>
          <a:effectLst>
            <a:outerShdw sx="100000" sy="100000" kx="0" ky="0" algn="b" rotWithShape="0" blurRad="76200" dist="50800" dir="5400000">
              <a:srgbClr val="000000">
                <a:alpha val="50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i="1" sz="9600"/>
            </a:lvl1pPr>
          </a:lstStyle>
          <a:p>
            <a:pPr/>
            <a:r>
              <a:t>most sensing is “imaging”</a:t>
            </a:r>
          </a:p>
        </p:txBody>
      </p:sp>
      <p:pic>
        <p:nvPicPr>
          <p:cNvPr id="200" name="connectomics.jpg" descr="connectomics.jpg"/>
          <p:cNvPicPr>
            <a:picLocks noChangeAspect="1"/>
          </p:cNvPicPr>
          <p:nvPr/>
        </p:nvPicPr>
        <p:blipFill>
          <a:blip r:embed="rId4">
            <a:extLst/>
          </a:blip>
          <a:srcRect l="3316" t="3394" r="4926" b="2913"/>
          <a:stretch>
            <a:fillRect/>
          </a:stretch>
        </p:blipFill>
        <p:spPr>
          <a:xfrm>
            <a:off x="16793774" y="7250351"/>
            <a:ext cx="7620106" cy="6173535"/>
          </a:xfrm>
          <a:custGeom>
            <a:avLst/>
            <a:gdLst/>
            <a:ahLst/>
            <a:cxnLst>
              <a:cxn ang="0">
                <a:pos x="wd2" y="hd2"/>
              </a:cxn>
              <a:cxn ang="5400000">
                <a:pos x="wd2" y="hd2"/>
              </a:cxn>
              <a:cxn ang="10800000">
                <a:pos x="wd2" y="hd2"/>
              </a:cxn>
              <a:cxn ang="16200000">
                <a:pos x="wd2" y="hd2"/>
              </a:cxn>
            </a:cxnLst>
            <a:rect l="0" t="0" r="r" b="b"/>
            <a:pathLst>
              <a:path w="21561" h="21588" fill="norm" stroke="1" extrusionOk="0">
                <a:moveTo>
                  <a:pt x="10497" y="0"/>
                </a:moveTo>
                <a:cubicBezTo>
                  <a:pt x="10494" y="4"/>
                  <a:pt x="10513" y="120"/>
                  <a:pt x="10541" y="257"/>
                </a:cubicBezTo>
                <a:cubicBezTo>
                  <a:pt x="10603" y="562"/>
                  <a:pt x="10627" y="884"/>
                  <a:pt x="10590" y="922"/>
                </a:cubicBezTo>
                <a:cubicBezTo>
                  <a:pt x="10545" y="969"/>
                  <a:pt x="10489" y="889"/>
                  <a:pt x="10468" y="744"/>
                </a:cubicBezTo>
                <a:cubicBezTo>
                  <a:pt x="10458" y="673"/>
                  <a:pt x="10444" y="575"/>
                  <a:pt x="10437" y="527"/>
                </a:cubicBezTo>
                <a:cubicBezTo>
                  <a:pt x="10429" y="477"/>
                  <a:pt x="10427" y="533"/>
                  <a:pt x="10432" y="662"/>
                </a:cubicBezTo>
                <a:cubicBezTo>
                  <a:pt x="10439" y="854"/>
                  <a:pt x="10436" y="886"/>
                  <a:pt x="10411" y="898"/>
                </a:cubicBezTo>
                <a:cubicBezTo>
                  <a:pt x="10388" y="909"/>
                  <a:pt x="10383" y="942"/>
                  <a:pt x="10383" y="1058"/>
                </a:cubicBezTo>
                <a:cubicBezTo>
                  <a:pt x="10383" y="1157"/>
                  <a:pt x="10375" y="1212"/>
                  <a:pt x="10358" y="1230"/>
                </a:cubicBezTo>
                <a:cubicBezTo>
                  <a:pt x="10326" y="1262"/>
                  <a:pt x="10321" y="1250"/>
                  <a:pt x="10287" y="1069"/>
                </a:cubicBezTo>
                <a:cubicBezTo>
                  <a:pt x="10272" y="986"/>
                  <a:pt x="10246" y="890"/>
                  <a:pt x="10232" y="855"/>
                </a:cubicBezTo>
                <a:cubicBezTo>
                  <a:pt x="10218" y="820"/>
                  <a:pt x="10203" y="737"/>
                  <a:pt x="10197" y="670"/>
                </a:cubicBezTo>
                <a:cubicBezTo>
                  <a:pt x="10179" y="433"/>
                  <a:pt x="10174" y="408"/>
                  <a:pt x="10136" y="408"/>
                </a:cubicBezTo>
                <a:cubicBezTo>
                  <a:pt x="10110" y="408"/>
                  <a:pt x="10102" y="420"/>
                  <a:pt x="10109" y="447"/>
                </a:cubicBezTo>
                <a:cubicBezTo>
                  <a:pt x="10149" y="617"/>
                  <a:pt x="10156" y="697"/>
                  <a:pt x="10149" y="923"/>
                </a:cubicBezTo>
                <a:cubicBezTo>
                  <a:pt x="10145" y="1063"/>
                  <a:pt x="10149" y="1220"/>
                  <a:pt x="10159" y="1271"/>
                </a:cubicBezTo>
                <a:cubicBezTo>
                  <a:pt x="10185" y="1406"/>
                  <a:pt x="10152" y="1437"/>
                  <a:pt x="10105" y="1324"/>
                </a:cubicBezTo>
                <a:cubicBezTo>
                  <a:pt x="10086" y="1277"/>
                  <a:pt x="10052" y="1230"/>
                  <a:pt x="10031" y="1219"/>
                </a:cubicBezTo>
                <a:cubicBezTo>
                  <a:pt x="10004" y="1204"/>
                  <a:pt x="9981" y="1150"/>
                  <a:pt x="9951" y="1038"/>
                </a:cubicBezTo>
                <a:cubicBezTo>
                  <a:pt x="9928" y="951"/>
                  <a:pt x="9910" y="866"/>
                  <a:pt x="9910" y="849"/>
                </a:cubicBezTo>
                <a:cubicBezTo>
                  <a:pt x="9910" y="814"/>
                  <a:pt x="9801" y="607"/>
                  <a:pt x="9782" y="605"/>
                </a:cubicBezTo>
                <a:cubicBezTo>
                  <a:pt x="9763" y="603"/>
                  <a:pt x="9766" y="664"/>
                  <a:pt x="9788" y="713"/>
                </a:cubicBezTo>
                <a:cubicBezTo>
                  <a:pt x="9819" y="785"/>
                  <a:pt x="9896" y="1186"/>
                  <a:pt x="9885" y="1220"/>
                </a:cubicBezTo>
                <a:cubicBezTo>
                  <a:pt x="9872" y="1264"/>
                  <a:pt x="9816" y="1261"/>
                  <a:pt x="9774" y="1214"/>
                </a:cubicBezTo>
                <a:cubicBezTo>
                  <a:pt x="9755" y="1194"/>
                  <a:pt x="9722" y="1123"/>
                  <a:pt x="9700" y="1058"/>
                </a:cubicBezTo>
                <a:cubicBezTo>
                  <a:pt x="9678" y="992"/>
                  <a:pt x="9650" y="924"/>
                  <a:pt x="9637" y="906"/>
                </a:cubicBezTo>
                <a:cubicBezTo>
                  <a:pt x="9624" y="888"/>
                  <a:pt x="9600" y="818"/>
                  <a:pt x="9583" y="750"/>
                </a:cubicBezTo>
                <a:cubicBezTo>
                  <a:pt x="9566" y="681"/>
                  <a:pt x="9545" y="625"/>
                  <a:pt x="9536" y="625"/>
                </a:cubicBezTo>
                <a:cubicBezTo>
                  <a:pt x="9527" y="625"/>
                  <a:pt x="9525" y="643"/>
                  <a:pt x="9533" y="663"/>
                </a:cubicBezTo>
                <a:cubicBezTo>
                  <a:pt x="9540" y="684"/>
                  <a:pt x="9561" y="764"/>
                  <a:pt x="9580" y="841"/>
                </a:cubicBezTo>
                <a:cubicBezTo>
                  <a:pt x="9599" y="919"/>
                  <a:pt x="9622" y="1016"/>
                  <a:pt x="9633" y="1058"/>
                </a:cubicBezTo>
                <a:cubicBezTo>
                  <a:pt x="9643" y="1099"/>
                  <a:pt x="9651" y="1173"/>
                  <a:pt x="9651" y="1220"/>
                </a:cubicBezTo>
                <a:cubicBezTo>
                  <a:pt x="9650" y="1267"/>
                  <a:pt x="9662" y="1373"/>
                  <a:pt x="9676" y="1457"/>
                </a:cubicBezTo>
                <a:cubicBezTo>
                  <a:pt x="9715" y="1677"/>
                  <a:pt x="9723" y="1895"/>
                  <a:pt x="9698" y="2028"/>
                </a:cubicBezTo>
                <a:cubicBezTo>
                  <a:pt x="9686" y="2091"/>
                  <a:pt x="9670" y="2147"/>
                  <a:pt x="9663" y="2153"/>
                </a:cubicBezTo>
                <a:cubicBezTo>
                  <a:pt x="9628" y="2180"/>
                  <a:pt x="9613" y="2083"/>
                  <a:pt x="9611" y="1804"/>
                </a:cubicBezTo>
                <a:cubicBezTo>
                  <a:pt x="9610" y="1638"/>
                  <a:pt x="9601" y="1468"/>
                  <a:pt x="9591" y="1427"/>
                </a:cubicBezTo>
                <a:cubicBezTo>
                  <a:pt x="9571" y="1340"/>
                  <a:pt x="9570" y="1334"/>
                  <a:pt x="9473" y="1051"/>
                </a:cubicBezTo>
                <a:cubicBezTo>
                  <a:pt x="9433" y="934"/>
                  <a:pt x="9401" y="821"/>
                  <a:pt x="9401" y="799"/>
                </a:cubicBezTo>
                <a:cubicBezTo>
                  <a:pt x="9401" y="778"/>
                  <a:pt x="9389" y="727"/>
                  <a:pt x="9374" y="687"/>
                </a:cubicBezTo>
                <a:lnTo>
                  <a:pt x="9348" y="613"/>
                </a:lnTo>
                <a:lnTo>
                  <a:pt x="9359" y="701"/>
                </a:lnTo>
                <a:cubicBezTo>
                  <a:pt x="9364" y="749"/>
                  <a:pt x="9375" y="811"/>
                  <a:pt x="9383" y="841"/>
                </a:cubicBezTo>
                <a:cubicBezTo>
                  <a:pt x="9415" y="959"/>
                  <a:pt x="9443" y="1275"/>
                  <a:pt x="9424" y="1299"/>
                </a:cubicBezTo>
                <a:cubicBezTo>
                  <a:pt x="9410" y="1316"/>
                  <a:pt x="9398" y="1309"/>
                  <a:pt x="9384" y="1277"/>
                </a:cubicBezTo>
                <a:cubicBezTo>
                  <a:pt x="9374" y="1252"/>
                  <a:pt x="9357" y="1231"/>
                  <a:pt x="9347" y="1231"/>
                </a:cubicBezTo>
                <a:cubicBezTo>
                  <a:pt x="9324" y="1231"/>
                  <a:pt x="9340" y="1351"/>
                  <a:pt x="9395" y="1571"/>
                </a:cubicBezTo>
                <a:cubicBezTo>
                  <a:pt x="9445" y="1775"/>
                  <a:pt x="9444" y="1883"/>
                  <a:pt x="9392" y="1911"/>
                </a:cubicBezTo>
                <a:cubicBezTo>
                  <a:pt x="9361" y="1928"/>
                  <a:pt x="9357" y="1954"/>
                  <a:pt x="9353" y="2150"/>
                </a:cubicBezTo>
                <a:cubicBezTo>
                  <a:pt x="9347" y="2436"/>
                  <a:pt x="9295" y="2823"/>
                  <a:pt x="9262" y="2823"/>
                </a:cubicBezTo>
                <a:cubicBezTo>
                  <a:pt x="9212" y="2823"/>
                  <a:pt x="9196" y="2686"/>
                  <a:pt x="9222" y="2488"/>
                </a:cubicBezTo>
                <a:cubicBezTo>
                  <a:pt x="9298" y="1905"/>
                  <a:pt x="9300" y="1659"/>
                  <a:pt x="9228" y="1274"/>
                </a:cubicBezTo>
                <a:cubicBezTo>
                  <a:pt x="9218" y="1221"/>
                  <a:pt x="9210" y="1169"/>
                  <a:pt x="9209" y="1160"/>
                </a:cubicBezTo>
                <a:cubicBezTo>
                  <a:pt x="9209" y="1151"/>
                  <a:pt x="9197" y="1145"/>
                  <a:pt x="9182" y="1145"/>
                </a:cubicBezTo>
                <a:cubicBezTo>
                  <a:pt x="9159" y="1145"/>
                  <a:pt x="9158" y="1152"/>
                  <a:pt x="9180" y="1205"/>
                </a:cubicBezTo>
                <a:cubicBezTo>
                  <a:pt x="9222" y="1306"/>
                  <a:pt x="9247" y="1555"/>
                  <a:pt x="9241" y="1815"/>
                </a:cubicBezTo>
                <a:cubicBezTo>
                  <a:pt x="9235" y="2064"/>
                  <a:pt x="9209" y="2152"/>
                  <a:pt x="9191" y="1979"/>
                </a:cubicBezTo>
                <a:cubicBezTo>
                  <a:pt x="9186" y="1931"/>
                  <a:pt x="9170" y="1862"/>
                  <a:pt x="9154" y="1826"/>
                </a:cubicBezTo>
                <a:cubicBezTo>
                  <a:pt x="9122" y="1754"/>
                  <a:pt x="9088" y="1484"/>
                  <a:pt x="9077" y="1220"/>
                </a:cubicBezTo>
                <a:cubicBezTo>
                  <a:pt x="9067" y="986"/>
                  <a:pt x="9050" y="820"/>
                  <a:pt x="9035" y="820"/>
                </a:cubicBezTo>
                <a:cubicBezTo>
                  <a:pt x="9028" y="820"/>
                  <a:pt x="9021" y="963"/>
                  <a:pt x="9018" y="1138"/>
                </a:cubicBezTo>
                <a:cubicBezTo>
                  <a:pt x="9016" y="1313"/>
                  <a:pt x="9009" y="1465"/>
                  <a:pt x="9004" y="1477"/>
                </a:cubicBezTo>
                <a:cubicBezTo>
                  <a:pt x="8998" y="1488"/>
                  <a:pt x="8979" y="1474"/>
                  <a:pt x="8962" y="1446"/>
                </a:cubicBezTo>
                <a:cubicBezTo>
                  <a:pt x="8945" y="1418"/>
                  <a:pt x="8925" y="1402"/>
                  <a:pt x="8918" y="1410"/>
                </a:cubicBezTo>
                <a:cubicBezTo>
                  <a:pt x="8912" y="1419"/>
                  <a:pt x="8914" y="1438"/>
                  <a:pt x="8923" y="1453"/>
                </a:cubicBezTo>
                <a:cubicBezTo>
                  <a:pt x="8932" y="1468"/>
                  <a:pt x="8949" y="1533"/>
                  <a:pt x="8962" y="1597"/>
                </a:cubicBezTo>
                <a:cubicBezTo>
                  <a:pt x="8993" y="1753"/>
                  <a:pt x="8995" y="2902"/>
                  <a:pt x="8964" y="2995"/>
                </a:cubicBezTo>
                <a:cubicBezTo>
                  <a:pt x="8926" y="3112"/>
                  <a:pt x="8905" y="3023"/>
                  <a:pt x="8890" y="2688"/>
                </a:cubicBezTo>
                <a:cubicBezTo>
                  <a:pt x="8873" y="2288"/>
                  <a:pt x="8876" y="2325"/>
                  <a:pt x="8849" y="2185"/>
                </a:cubicBezTo>
                <a:cubicBezTo>
                  <a:pt x="8836" y="2119"/>
                  <a:pt x="8821" y="1968"/>
                  <a:pt x="8814" y="1849"/>
                </a:cubicBezTo>
                <a:cubicBezTo>
                  <a:pt x="8802" y="1641"/>
                  <a:pt x="8779" y="1486"/>
                  <a:pt x="8738" y="1355"/>
                </a:cubicBezTo>
                <a:cubicBezTo>
                  <a:pt x="8727" y="1321"/>
                  <a:pt x="8717" y="1270"/>
                  <a:pt x="8717" y="1241"/>
                </a:cubicBezTo>
                <a:cubicBezTo>
                  <a:pt x="8717" y="1209"/>
                  <a:pt x="8708" y="1188"/>
                  <a:pt x="8693" y="1188"/>
                </a:cubicBezTo>
                <a:cubicBezTo>
                  <a:pt x="8679" y="1188"/>
                  <a:pt x="8655" y="1167"/>
                  <a:pt x="8640" y="1141"/>
                </a:cubicBezTo>
                <a:cubicBezTo>
                  <a:pt x="8609" y="1086"/>
                  <a:pt x="8584" y="1100"/>
                  <a:pt x="8610" y="1159"/>
                </a:cubicBezTo>
                <a:cubicBezTo>
                  <a:pt x="8669" y="1297"/>
                  <a:pt x="8701" y="1435"/>
                  <a:pt x="8701" y="1564"/>
                </a:cubicBezTo>
                <a:cubicBezTo>
                  <a:pt x="8701" y="1787"/>
                  <a:pt x="8645" y="1774"/>
                  <a:pt x="8611" y="1543"/>
                </a:cubicBezTo>
                <a:cubicBezTo>
                  <a:pt x="8592" y="1413"/>
                  <a:pt x="8552" y="1308"/>
                  <a:pt x="8528" y="1327"/>
                </a:cubicBezTo>
                <a:cubicBezTo>
                  <a:pt x="8509" y="1341"/>
                  <a:pt x="8520" y="1494"/>
                  <a:pt x="8542" y="1521"/>
                </a:cubicBezTo>
                <a:cubicBezTo>
                  <a:pt x="8566" y="1550"/>
                  <a:pt x="8565" y="1636"/>
                  <a:pt x="8541" y="1654"/>
                </a:cubicBezTo>
                <a:cubicBezTo>
                  <a:pt x="8516" y="1674"/>
                  <a:pt x="8455" y="1603"/>
                  <a:pt x="8455" y="1554"/>
                </a:cubicBezTo>
                <a:cubicBezTo>
                  <a:pt x="8455" y="1533"/>
                  <a:pt x="8447" y="1489"/>
                  <a:pt x="8437" y="1457"/>
                </a:cubicBezTo>
                <a:cubicBezTo>
                  <a:pt x="8419" y="1401"/>
                  <a:pt x="8418" y="1401"/>
                  <a:pt x="8386" y="1436"/>
                </a:cubicBezTo>
                <a:cubicBezTo>
                  <a:pt x="8351" y="1476"/>
                  <a:pt x="8315" y="1466"/>
                  <a:pt x="8315" y="1416"/>
                </a:cubicBezTo>
                <a:cubicBezTo>
                  <a:pt x="8315" y="1399"/>
                  <a:pt x="8305" y="1378"/>
                  <a:pt x="8294" y="1370"/>
                </a:cubicBezTo>
                <a:cubicBezTo>
                  <a:pt x="8280" y="1359"/>
                  <a:pt x="8278" y="1369"/>
                  <a:pt x="8287" y="1406"/>
                </a:cubicBezTo>
                <a:cubicBezTo>
                  <a:pt x="8300" y="1458"/>
                  <a:pt x="8329" y="1693"/>
                  <a:pt x="8337" y="1795"/>
                </a:cubicBezTo>
                <a:cubicBezTo>
                  <a:pt x="8341" y="1860"/>
                  <a:pt x="8292" y="1871"/>
                  <a:pt x="8284" y="1806"/>
                </a:cubicBezTo>
                <a:cubicBezTo>
                  <a:pt x="8281" y="1782"/>
                  <a:pt x="8273" y="1747"/>
                  <a:pt x="8267" y="1729"/>
                </a:cubicBezTo>
                <a:cubicBezTo>
                  <a:pt x="8261" y="1711"/>
                  <a:pt x="8244" y="1654"/>
                  <a:pt x="8229" y="1602"/>
                </a:cubicBezTo>
                <a:cubicBezTo>
                  <a:pt x="8192" y="1475"/>
                  <a:pt x="8152" y="1444"/>
                  <a:pt x="8103" y="1504"/>
                </a:cubicBezTo>
                <a:cubicBezTo>
                  <a:pt x="8073" y="1541"/>
                  <a:pt x="8070" y="1559"/>
                  <a:pt x="8085" y="1593"/>
                </a:cubicBezTo>
                <a:cubicBezTo>
                  <a:pt x="8100" y="1628"/>
                  <a:pt x="8095" y="1646"/>
                  <a:pt x="8062" y="1685"/>
                </a:cubicBezTo>
                <a:lnTo>
                  <a:pt x="8020" y="1733"/>
                </a:lnTo>
                <a:lnTo>
                  <a:pt x="8001" y="1689"/>
                </a:lnTo>
                <a:cubicBezTo>
                  <a:pt x="7990" y="1664"/>
                  <a:pt x="7986" y="1619"/>
                  <a:pt x="7992" y="1589"/>
                </a:cubicBezTo>
                <a:cubicBezTo>
                  <a:pt x="7998" y="1559"/>
                  <a:pt x="7996" y="1535"/>
                  <a:pt x="7986" y="1535"/>
                </a:cubicBezTo>
                <a:cubicBezTo>
                  <a:pt x="7967" y="1535"/>
                  <a:pt x="7947" y="1635"/>
                  <a:pt x="7946" y="1738"/>
                </a:cubicBezTo>
                <a:cubicBezTo>
                  <a:pt x="7946" y="1775"/>
                  <a:pt x="7936" y="1821"/>
                  <a:pt x="7923" y="1842"/>
                </a:cubicBezTo>
                <a:cubicBezTo>
                  <a:pt x="7905" y="1872"/>
                  <a:pt x="7904" y="1911"/>
                  <a:pt x="7922" y="2049"/>
                </a:cubicBezTo>
                <a:cubicBezTo>
                  <a:pt x="7949" y="2247"/>
                  <a:pt x="7955" y="2890"/>
                  <a:pt x="7930" y="2909"/>
                </a:cubicBezTo>
                <a:cubicBezTo>
                  <a:pt x="7921" y="2916"/>
                  <a:pt x="7901" y="2899"/>
                  <a:pt x="7886" y="2872"/>
                </a:cubicBezTo>
                <a:cubicBezTo>
                  <a:pt x="7865" y="2832"/>
                  <a:pt x="7857" y="2715"/>
                  <a:pt x="7848" y="2321"/>
                </a:cubicBezTo>
                <a:lnTo>
                  <a:pt x="7836" y="1820"/>
                </a:lnTo>
                <a:lnTo>
                  <a:pt x="7780" y="1831"/>
                </a:lnTo>
                <a:cubicBezTo>
                  <a:pt x="7734" y="1840"/>
                  <a:pt x="7718" y="1833"/>
                  <a:pt x="7701" y="1795"/>
                </a:cubicBezTo>
                <a:lnTo>
                  <a:pt x="7681" y="1747"/>
                </a:lnTo>
                <a:lnTo>
                  <a:pt x="7634" y="1803"/>
                </a:lnTo>
                <a:cubicBezTo>
                  <a:pt x="7578" y="1869"/>
                  <a:pt x="7537" y="1875"/>
                  <a:pt x="7506" y="1820"/>
                </a:cubicBezTo>
                <a:cubicBezTo>
                  <a:pt x="7491" y="1793"/>
                  <a:pt x="7463" y="1779"/>
                  <a:pt x="7426" y="1781"/>
                </a:cubicBezTo>
                <a:cubicBezTo>
                  <a:pt x="7379" y="1783"/>
                  <a:pt x="7369" y="1792"/>
                  <a:pt x="7369" y="1832"/>
                </a:cubicBezTo>
                <a:cubicBezTo>
                  <a:pt x="7369" y="1859"/>
                  <a:pt x="7351" y="1902"/>
                  <a:pt x="7329" y="1929"/>
                </a:cubicBezTo>
                <a:cubicBezTo>
                  <a:pt x="7293" y="1975"/>
                  <a:pt x="7289" y="1997"/>
                  <a:pt x="7288" y="2272"/>
                </a:cubicBezTo>
                <a:cubicBezTo>
                  <a:pt x="7287" y="2434"/>
                  <a:pt x="7281" y="2577"/>
                  <a:pt x="7274" y="2591"/>
                </a:cubicBezTo>
                <a:cubicBezTo>
                  <a:pt x="7267" y="2605"/>
                  <a:pt x="7267" y="2628"/>
                  <a:pt x="7274" y="2643"/>
                </a:cubicBezTo>
                <a:cubicBezTo>
                  <a:pt x="7281" y="2657"/>
                  <a:pt x="7290" y="2699"/>
                  <a:pt x="7292" y="2736"/>
                </a:cubicBezTo>
                <a:cubicBezTo>
                  <a:pt x="7295" y="2772"/>
                  <a:pt x="7306" y="2870"/>
                  <a:pt x="7316" y="2953"/>
                </a:cubicBezTo>
                <a:cubicBezTo>
                  <a:pt x="7343" y="3179"/>
                  <a:pt x="7348" y="3288"/>
                  <a:pt x="7328" y="3303"/>
                </a:cubicBezTo>
                <a:cubicBezTo>
                  <a:pt x="7298" y="3326"/>
                  <a:pt x="7260" y="3238"/>
                  <a:pt x="7271" y="3167"/>
                </a:cubicBezTo>
                <a:cubicBezTo>
                  <a:pt x="7279" y="3112"/>
                  <a:pt x="7275" y="3098"/>
                  <a:pt x="7241" y="3078"/>
                </a:cubicBezTo>
                <a:cubicBezTo>
                  <a:pt x="7201" y="3056"/>
                  <a:pt x="7198" y="3044"/>
                  <a:pt x="7186" y="2712"/>
                </a:cubicBezTo>
                <a:cubicBezTo>
                  <a:pt x="7169" y="2254"/>
                  <a:pt x="7155" y="2144"/>
                  <a:pt x="7109" y="2100"/>
                </a:cubicBezTo>
                <a:cubicBezTo>
                  <a:pt x="7089" y="2080"/>
                  <a:pt x="7068" y="2038"/>
                  <a:pt x="7061" y="2006"/>
                </a:cubicBezTo>
                <a:cubicBezTo>
                  <a:pt x="7055" y="1973"/>
                  <a:pt x="7038" y="1946"/>
                  <a:pt x="7025" y="1946"/>
                </a:cubicBezTo>
                <a:cubicBezTo>
                  <a:pt x="7007" y="1946"/>
                  <a:pt x="7004" y="1969"/>
                  <a:pt x="7013" y="2049"/>
                </a:cubicBezTo>
                <a:cubicBezTo>
                  <a:pt x="7030" y="2206"/>
                  <a:pt x="7027" y="2311"/>
                  <a:pt x="7005" y="2339"/>
                </a:cubicBezTo>
                <a:cubicBezTo>
                  <a:pt x="6980" y="2369"/>
                  <a:pt x="6961" y="2316"/>
                  <a:pt x="6932" y="2142"/>
                </a:cubicBezTo>
                <a:cubicBezTo>
                  <a:pt x="6906" y="1986"/>
                  <a:pt x="6889" y="1951"/>
                  <a:pt x="6854" y="1986"/>
                </a:cubicBezTo>
                <a:cubicBezTo>
                  <a:pt x="6833" y="2008"/>
                  <a:pt x="6824" y="2005"/>
                  <a:pt x="6802" y="1965"/>
                </a:cubicBezTo>
                <a:cubicBezTo>
                  <a:pt x="6755" y="1883"/>
                  <a:pt x="6748" y="1939"/>
                  <a:pt x="6790" y="2060"/>
                </a:cubicBezTo>
                <a:cubicBezTo>
                  <a:pt x="6915" y="2417"/>
                  <a:pt x="6999" y="2850"/>
                  <a:pt x="6950" y="2887"/>
                </a:cubicBezTo>
                <a:cubicBezTo>
                  <a:pt x="6921" y="2909"/>
                  <a:pt x="6814" y="2606"/>
                  <a:pt x="6801" y="2465"/>
                </a:cubicBezTo>
                <a:cubicBezTo>
                  <a:pt x="6794" y="2399"/>
                  <a:pt x="6781" y="2331"/>
                  <a:pt x="6771" y="2314"/>
                </a:cubicBezTo>
                <a:cubicBezTo>
                  <a:pt x="6748" y="2271"/>
                  <a:pt x="6767" y="2458"/>
                  <a:pt x="6801" y="2609"/>
                </a:cubicBezTo>
                <a:cubicBezTo>
                  <a:pt x="6832" y="2752"/>
                  <a:pt x="6833" y="2865"/>
                  <a:pt x="6801" y="2898"/>
                </a:cubicBezTo>
                <a:cubicBezTo>
                  <a:pt x="6779" y="2919"/>
                  <a:pt x="6770" y="2910"/>
                  <a:pt x="6747" y="2841"/>
                </a:cubicBezTo>
                <a:cubicBezTo>
                  <a:pt x="6731" y="2795"/>
                  <a:pt x="6706" y="2709"/>
                  <a:pt x="6690" y="2649"/>
                </a:cubicBezTo>
                <a:cubicBezTo>
                  <a:pt x="6630" y="2410"/>
                  <a:pt x="6593" y="2293"/>
                  <a:pt x="6575" y="2293"/>
                </a:cubicBezTo>
                <a:cubicBezTo>
                  <a:pt x="6563" y="2293"/>
                  <a:pt x="6564" y="2303"/>
                  <a:pt x="6577" y="2319"/>
                </a:cubicBezTo>
                <a:cubicBezTo>
                  <a:pt x="6589" y="2333"/>
                  <a:pt x="6597" y="2366"/>
                  <a:pt x="6597" y="2391"/>
                </a:cubicBezTo>
                <a:cubicBezTo>
                  <a:pt x="6597" y="2417"/>
                  <a:pt x="6613" y="2486"/>
                  <a:pt x="6631" y="2544"/>
                </a:cubicBezTo>
                <a:cubicBezTo>
                  <a:pt x="6686" y="2723"/>
                  <a:pt x="6738" y="2953"/>
                  <a:pt x="6738" y="3020"/>
                </a:cubicBezTo>
                <a:cubicBezTo>
                  <a:pt x="6738" y="3055"/>
                  <a:pt x="6762" y="3154"/>
                  <a:pt x="6790" y="3242"/>
                </a:cubicBezTo>
                <a:cubicBezTo>
                  <a:pt x="6835" y="3377"/>
                  <a:pt x="6843" y="3430"/>
                  <a:pt x="6843" y="3593"/>
                </a:cubicBezTo>
                <a:cubicBezTo>
                  <a:pt x="6843" y="3874"/>
                  <a:pt x="6818" y="3873"/>
                  <a:pt x="6661" y="3592"/>
                </a:cubicBezTo>
                <a:lnTo>
                  <a:pt x="6569" y="3427"/>
                </a:lnTo>
                <a:lnTo>
                  <a:pt x="6548" y="3038"/>
                </a:lnTo>
                <a:cubicBezTo>
                  <a:pt x="6536" y="2825"/>
                  <a:pt x="6518" y="2616"/>
                  <a:pt x="6510" y="2575"/>
                </a:cubicBezTo>
                <a:cubicBezTo>
                  <a:pt x="6501" y="2533"/>
                  <a:pt x="6490" y="2470"/>
                  <a:pt x="6484" y="2436"/>
                </a:cubicBezTo>
                <a:cubicBezTo>
                  <a:pt x="6465" y="2326"/>
                  <a:pt x="6443" y="2407"/>
                  <a:pt x="6460" y="2520"/>
                </a:cubicBezTo>
                <a:cubicBezTo>
                  <a:pt x="6469" y="2580"/>
                  <a:pt x="6481" y="2653"/>
                  <a:pt x="6485" y="2683"/>
                </a:cubicBezTo>
                <a:cubicBezTo>
                  <a:pt x="6503" y="2806"/>
                  <a:pt x="6529" y="3217"/>
                  <a:pt x="6524" y="3309"/>
                </a:cubicBezTo>
                <a:cubicBezTo>
                  <a:pt x="6517" y="3439"/>
                  <a:pt x="6478" y="3439"/>
                  <a:pt x="6440" y="3310"/>
                </a:cubicBezTo>
                <a:cubicBezTo>
                  <a:pt x="6424" y="3256"/>
                  <a:pt x="6399" y="3175"/>
                  <a:pt x="6383" y="3130"/>
                </a:cubicBezTo>
                <a:cubicBezTo>
                  <a:pt x="6367" y="3084"/>
                  <a:pt x="6344" y="3006"/>
                  <a:pt x="6333" y="2956"/>
                </a:cubicBezTo>
                <a:cubicBezTo>
                  <a:pt x="6298" y="2788"/>
                  <a:pt x="6278" y="2733"/>
                  <a:pt x="6241" y="2713"/>
                </a:cubicBezTo>
                <a:cubicBezTo>
                  <a:pt x="6221" y="2702"/>
                  <a:pt x="6198" y="2661"/>
                  <a:pt x="6190" y="2618"/>
                </a:cubicBezTo>
                <a:cubicBezTo>
                  <a:pt x="6181" y="2576"/>
                  <a:pt x="6164" y="2511"/>
                  <a:pt x="6150" y="2473"/>
                </a:cubicBezTo>
                <a:cubicBezTo>
                  <a:pt x="6136" y="2436"/>
                  <a:pt x="6125" y="2389"/>
                  <a:pt x="6125" y="2369"/>
                </a:cubicBezTo>
                <a:cubicBezTo>
                  <a:pt x="6125" y="2349"/>
                  <a:pt x="6112" y="2302"/>
                  <a:pt x="6096" y="2265"/>
                </a:cubicBezTo>
                <a:lnTo>
                  <a:pt x="6067" y="2197"/>
                </a:lnTo>
                <a:lnTo>
                  <a:pt x="6043" y="2257"/>
                </a:lnTo>
                <a:cubicBezTo>
                  <a:pt x="6015" y="2322"/>
                  <a:pt x="5990" y="2315"/>
                  <a:pt x="5966" y="2236"/>
                </a:cubicBezTo>
                <a:cubicBezTo>
                  <a:pt x="5950" y="2182"/>
                  <a:pt x="5908" y="2167"/>
                  <a:pt x="5888" y="2207"/>
                </a:cubicBezTo>
                <a:cubicBezTo>
                  <a:pt x="5881" y="2219"/>
                  <a:pt x="5905" y="2298"/>
                  <a:pt x="5940" y="2382"/>
                </a:cubicBezTo>
                <a:cubicBezTo>
                  <a:pt x="5980" y="2476"/>
                  <a:pt x="6001" y="2548"/>
                  <a:pt x="5993" y="2570"/>
                </a:cubicBezTo>
                <a:cubicBezTo>
                  <a:pt x="5983" y="2603"/>
                  <a:pt x="5979" y="2602"/>
                  <a:pt x="5956" y="2561"/>
                </a:cubicBezTo>
                <a:cubicBezTo>
                  <a:pt x="5934" y="2521"/>
                  <a:pt x="5924" y="2517"/>
                  <a:pt x="5881" y="2537"/>
                </a:cubicBezTo>
                <a:lnTo>
                  <a:pt x="5830" y="2559"/>
                </a:lnTo>
                <a:lnTo>
                  <a:pt x="5881" y="2698"/>
                </a:lnTo>
                <a:cubicBezTo>
                  <a:pt x="5922" y="2813"/>
                  <a:pt x="5927" y="2838"/>
                  <a:pt x="5906" y="2848"/>
                </a:cubicBezTo>
                <a:cubicBezTo>
                  <a:pt x="5856" y="2872"/>
                  <a:pt x="5832" y="2837"/>
                  <a:pt x="5792" y="2679"/>
                </a:cubicBezTo>
                <a:cubicBezTo>
                  <a:pt x="5770" y="2591"/>
                  <a:pt x="5745" y="2510"/>
                  <a:pt x="5735" y="2498"/>
                </a:cubicBezTo>
                <a:cubicBezTo>
                  <a:pt x="5722" y="2483"/>
                  <a:pt x="5721" y="2491"/>
                  <a:pt x="5730" y="2520"/>
                </a:cubicBezTo>
                <a:cubicBezTo>
                  <a:pt x="5758" y="2609"/>
                  <a:pt x="5759" y="2653"/>
                  <a:pt x="5734" y="2679"/>
                </a:cubicBezTo>
                <a:cubicBezTo>
                  <a:pt x="5706" y="2707"/>
                  <a:pt x="5700" y="2702"/>
                  <a:pt x="5661" y="2608"/>
                </a:cubicBezTo>
                <a:cubicBezTo>
                  <a:pt x="5651" y="2585"/>
                  <a:pt x="5633" y="2563"/>
                  <a:pt x="5620" y="2558"/>
                </a:cubicBezTo>
                <a:cubicBezTo>
                  <a:pt x="5608" y="2553"/>
                  <a:pt x="5645" y="2667"/>
                  <a:pt x="5703" y="2810"/>
                </a:cubicBezTo>
                <a:cubicBezTo>
                  <a:pt x="5761" y="2954"/>
                  <a:pt x="5809" y="3081"/>
                  <a:pt x="5809" y="3094"/>
                </a:cubicBezTo>
                <a:cubicBezTo>
                  <a:pt x="5809" y="3106"/>
                  <a:pt x="5826" y="3178"/>
                  <a:pt x="5846" y="3252"/>
                </a:cubicBezTo>
                <a:cubicBezTo>
                  <a:pt x="5888" y="3405"/>
                  <a:pt x="5915" y="3857"/>
                  <a:pt x="5884" y="3880"/>
                </a:cubicBezTo>
                <a:cubicBezTo>
                  <a:pt x="5858" y="3901"/>
                  <a:pt x="5837" y="3858"/>
                  <a:pt x="5792" y="3689"/>
                </a:cubicBezTo>
                <a:cubicBezTo>
                  <a:pt x="5742" y="3498"/>
                  <a:pt x="5529" y="2920"/>
                  <a:pt x="5509" y="2920"/>
                </a:cubicBezTo>
                <a:cubicBezTo>
                  <a:pt x="5488" y="2920"/>
                  <a:pt x="5490" y="2938"/>
                  <a:pt x="5520" y="3003"/>
                </a:cubicBezTo>
                <a:cubicBezTo>
                  <a:pt x="5535" y="3035"/>
                  <a:pt x="5595" y="3192"/>
                  <a:pt x="5654" y="3353"/>
                </a:cubicBezTo>
                <a:cubicBezTo>
                  <a:pt x="5777" y="3687"/>
                  <a:pt x="5825" y="3883"/>
                  <a:pt x="5794" y="3921"/>
                </a:cubicBezTo>
                <a:cubicBezTo>
                  <a:pt x="5780" y="3938"/>
                  <a:pt x="5762" y="3909"/>
                  <a:pt x="5724" y="3810"/>
                </a:cubicBezTo>
                <a:cubicBezTo>
                  <a:pt x="5695" y="3735"/>
                  <a:pt x="5660" y="3659"/>
                  <a:pt x="5646" y="3639"/>
                </a:cubicBezTo>
                <a:cubicBezTo>
                  <a:pt x="5622" y="3605"/>
                  <a:pt x="5546" y="3413"/>
                  <a:pt x="5546" y="3386"/>
                </a:cubicBezTo>
                <a:cubicBezTo>
                  <a:pt x="5546" y="3370"/>
                  <a:pt x="5485" y="3196"/>
                  <a:pt x="5424" y="3039"/>
                </a:cubicBezTo>
                <a:cubicBezTo>
                  <a:pt x="5367" y="2893"/>
                  <a:pt x="5317" y="2711"/>
                  <a:pt x="5315" y="2636"/>
                </a:cubicBezTo>
                <a:cubicBezTo>
                  <a:pt x="5314" y="2608"/>
                  <a:pt x="5298" y="2532"/>
                  <a:pt x="5280" y="2466"/>
                </a:cubicBezTo>
                <a:lnTo>
                  <a:pt x="5246" y="2347"/>
                </a:lnTo>
                <a:lnTo>
                  <a:pt x="5256" y="2502"/>
                </a:lnTo>
                <a:cubicBezTo>
                  <a:pt x="5262" y="2597"/>
                  <a:pt x="5259" y="2663"/>
                  <a:pt x="5249" y="2672"/>
                </a:cubicBezTo>
                <a:cubicBezTo>
                  <a:pt x="5239" y="2679"/>
                  <a:pt x="5226" y="2669"/>
                  <a:pt x="5221" y="2651"/>
                </a:cubicBezTo>
                <a:cubicBezTo>
                  <a:pt x="5207" y="2609"/>
                  <a:pt x="5126" y="2606"/>
                  <a:pt x="5126" y="2648"/>
                </a:cubicBezTo>
                <a:cubicBezTo>
                  <a:pt x="5126" y="2665"/>
                  <a:pt x="5149" y="2749"/>
                  <a:pt x="5178" y="2837"/>
                </a:cubicBezTo>
                <a:cubicBezTo>
                  <a:pt x="5207" y="2924"/>
                  <a:pt x="5227" y="3012"/>
                  <a:pt x="5222" y="3033"/>
                </a:cubicBezTo>
                <a:cubicBezTo>
                  <a:pt x="5216" y="3053"/>
                  <a:pt x="5261" y="3191"/>
                  <a:pt x="5325" y="3349"/>
                </a:cubicBezTo>
                <a:cubicBezTo>
                  <a:pt x="5387" y="3503"/>
                  <a:pt x="5446" y="3676"/>
                  <a:pt x="5456" y="3735"/>
                </a:cubicBezTo>
                <a:cubicBezTo>
                  <a:pt x="5466" y="3793"/>
                  <a:pt x="5485" y="3891"/>
                  <a:pt x="5497" y="3954"/>
                </a:cubicBezTo>
                <a:cubicBezTo>
                  <a:pt x="5512" y="4034"/>
                  <a:pt x="5512" y="4075"/>
                  <a:pt x="5499" y="4091"/>
                </a:cubicBezTo>
                <a:cubicBezTo>
                  <a:pt x="5472" y="4125"/>
                  <a:pt x="5363" y="3930"/>
                  <a:pt x="5340" y="3808"/>
                </a:cubicBezTo>
                <a:cubicBezTo>
                  <a:pt x="5329" y="3755"/>
                  <a:pt x="5292" y="3609"/>
                  <a:pt x="5259" y="3484"/>
                </a:cubicBezTo>
                <a:cubicBezTo>
                  <a:pt x="5154" y="3094"/>
                  <a:pt x="5107" y="2911"/>
                  <a:pt x="5102" y="2877"/>
                </a:cubicBezTo>
                <a:cubicBezTo>
                  <a:pt x="5090" y="2798"/>
                  <a:pt x="5069" y="2747"/>
                  <a:pt x="5053" y="2759"/>
                </a:cubicBezTo>
                <a:cubicBezTo>
                  <a:pt x="5035" y="2773"/>
                  <a:pt x="5045" y="2833"/>
                  <a:pt x="5077" y="2913"/>
                </a:cubicBezTo>
                <a:cubicBezTo>
                  <a:pt x="5103" y="2979"/>
                  <a:pt x="5082" y="3044"/>
                  <a:pt x="5047" y="3008"/>
                </a:cubicBezTo>
                <a:cubicBezTo>
                  <a:pt x="5011" y="2971"/>
                  <a:pt x="5014" y="2991"/>
                  <a:pt x="5075" y="3202"/>
                </a:cubicBezTo>
                <a:cubicBezTo>
                  <a:pt x="5104" y="3303"/>
                  <a:pt x="5138" y="3425"/>
                  <a:pt x="5151" y="3472"/>
                </a:cubicBezTo>
                <a:cubicBezTo>
                  <a:pt x="5164" y="3520"/>
                  <a:pt x="5192" y="3612"/>
                  <a:pt x="5213" y="3676"/>
                </a:cubicBezTo>
                <a:cubicBezTo>
                  <a:pt x="5237" y="3753"/>
                  <a:pt x="5244" y="3801"/>
                  <a:pt x="5233" y="3815"/>
                </a:cubicBezTo>
                <a:cubicBezTo>
                  <a:pt x="5211" y="3843"/>
                  <a:pt x="5174" y="3769"/>
                  <a:pt x="5021" y="3384"/>
                </a:cubicBezTo>
                <a:cubicBezTo>
                  <a:pt x="4889" y="3054"/>
                  <a:pt x="4844" y="2988"/>
                  <a:pt x="4853" y="3144"/>
                </a:cubicBezTo>
                <a:cubicBezTo>
                  <a:pt x="4856" y="3193"/>
                  <a:pt x="4864" y="3252"/>
                  <a:pt x="4871" y="3273"/>
                </a:cubicBezTo>
                <a:cubicBezTo>
                  <a:pt x="4878" y="3294"/>
                  <a:pt x="4875" y="3325"/>
                  <a:pt x="4863" y="3342"/>
                </a:cubicBezTo>
                <a:cubicBezTo>
                  <a:pt x="4849" y="3363"/>
                  <a:pt x="4848" y="3384"/>
                  <a:pt x="4860" y="3413"/>
                </a:cubicBezTo>
                <a:cubicBezTo>
                  <a:pt x="4870" y="3435"/>
                  <a:pt x="4933" y="3638"/>
                  <a:pt x="4999" y="3864"/>
                </a:cubicBezTo>
                <a:cubicBezTo>
                  <a:pt x="5154" y="4388"/>
                  <a:pt x="5182" y="4604"/>
                  <a:pt x="5071" y="4430"/>
                </a:cubicBezTo>
                <a:cubicBezTo>
                  <a:pt x="5047" y="4392"/>
                  <a:pt x="4994" y="4277"/>
                  <a:pt x="4952" y="4176"/>
                </a:cubicBezTo>
                <a:cubicBezTo>
                  <a:pt x="4911" y="4075"/>
                  <a:pt x="4870" y="3981"/>
                  <a:pt x="4861" y="3968"/>
                </a:cubicBezTo>
                <a:cubicBezTo>
                  <a:pt x="4852" y="3955"/>
                  <a:pt x="4819" y="3872"/>
                  <a:pt x="4788" y="3783"/>
                </a:cubicBezTo>
                <a:cubicBezTo>
                  <a:pt x="4723" y="3600"/>
                  <a:pt x="4649" y="3471"/>
                  <a:pt x="4620" y="3493"/>
                </a:cubicBezTo>
                <a:cubicBezTo>
                  <a:pt x="4588" y="3517"/>
                  <a:pt x="4596" y="3562"/>
                  <a:pt x="4661" y="3725"/>
                </a:cubicBezTo>
                <a:cubicBezTo>
                  <a:pt x="4728" y="3891"/>
                  <a:pt x="4802" y="4172"/>
                  <a:pt x="4821" y="4329"/>
                </a:cubicBezTo>
                <a:cubicBezTo>
                  <a:pt x="4827" y="4382"/>
                  <a:pt x="4844" y="4452"/>
                  <a:pt x="4858" y="4486"/>
                </a:cubicBezTo>
                <a:cubicBezTo>
                  <a:pt x="4882" y="4544"/>
                  <a:pt x="4876" y="4588"/>
                  <a:pt x="4846" y="4588"/>
                </a:cubicBezTo>
                <a:cubicBezTo>
                  <a:pt x="4824" y="4588"/>
                  <a:pt x="4750" y="4419"/>
                  <a:pt x="4726" y="4318"/>
                </a:cubicBezTo>
                <a:cubicBezTo>
                  <a:pt x="4670" y="4070"/>
                  <a:pt x="4629" y="3903"/>
                  <a:pt x="4618" y="3874"/>
                </a:cubicBezTo>
                <a:cubicBezTo>
                  <a:pt x="4611" y="3856"/>
                  <a:pt x="4580" y="3774"/>
                  <a:pt x="4549" y="3693"/>
                </a:cubicBezTo>
                <a:cubicBezTo>
                  <a:pt x="4508" y="3585"/>
                  <a:pt x="4484" y="3547"/>
                  <a:pt x="4463" y="3553"/>
                </a:cubicBezTo>
                <a:cubicBezTo>
                  <a:pt x="4427" y="3562"/>
                  <a:pt x="4429" y="3596"/>
                  <a:pt x="4468" y="3707"/>
                </a:cubicBezTo>
                <a:cubicBezTo>
                  <a:pt x="4496" y="3787"/>
                  <a:pt x="4495" y="3790"/>
                  <a:pt x="4460" y="3801"/>
                </a:cubicBezTo>
                <a:cubicBezTo>
                  <a:pt x="4420" y="3814"/>
                  <a:pt x="4416" y="3832"/>
                  <a:pt x="4445" y="3868"/>
                </a:cubicBezTo>
                <a:cubicBezTo>
                  <a:pt x="4467" y="3896"/>
                  <a:pt x="4451" y="3969"/>
                  <a:pt x="4427" y="3950"/>
                </a:cubicBezTo>
                <a:cubicBezTo>
                  <a:pt x="4400" y="3930"/>
                  <a:pt x="4244" y="3594"/>
                  <a:pt x="4205" y="3475"/>
                </a:cubicBezTo>
                <a:cubicBezTo>
                  <a:pt x="4185" y="3413"/>
                  <a:pt x="4157" y="3361"/>
                  <a:pt x="4140" y="3357"/>
                </a:cubicBezTo>
                <a:cubicBezTo>
                  <a:pt x="4116" y="3351"/>
                  <a:pt x="4119" y="3376"/>
                  <a:pt x="4163" y="3507"/>
                </a:cubicBezTo>
                <a:cubicBezTo>
                  <a:pt x="4222" y="3684"/>
                  <a:pt x="4224" y="3715"/>
                  <a:pt x="4189" y="3764"/>
                </a:cubicBezTo>
                <a:cubicBezTo>
                  <a:pt x="4166" y="3795"/>
                  <a:pt x="4169" y="3825"/>
                  <a:pt x="4214" y="4015"/>
                </a:cubicBezTo>
                <a:cubicBezTo>
                  <a:pt x="4247" y="4153"/>
                  <a:pt x="4260" y="4238"/>
                  <a:pt x="4249" y="4251"/>
                </a:cubicBezTo>
                <a:cubicBezTo>
                  <a:pt x="4224" y="4282"/>
                  <a:pt x="4205" y="4246"/>
                  <a:pt x="4172" y="4103"/>
                </a:cubicBezTo>
                <a:cubicBezTo>
                  <a:pt x="4131" y="3925"/>
                  <a:pt x="3993" y="3592"/>
                  <a:pt x="3961" y="3592"/>
                </a:cubicBezTo>
                <a:cubicBezTo>
                  <a:pt x="3922" y="3592"/>
                  <a:pt x="3928" y="3625"/>
                  <a:pt x="3994" y="3772"/>
                </a:cubicBezTo>
                <a:cubicBezTo>
                  <a:pt x="4063" y="3924"/>
                  <a:pt x="4147" y="4198"/>
                  <a:pt x="4134" y="4225"/>
                </a:cubicBezTo>
                <a:cubicBezTo>
                  <a:pt x="4116" y="4259"/>
                  <a:pt x="4090" y="4216"/>
                  <a:pt x="4012" y="4023"/>
                </a:cubicBezTo>
                <a:cubicBezTo>
                  <a:pt x="3969" y="3917"/>
                  <a:pt x="3924" y="3831"/>
                  <a:pt x="3911" y="3831"/>
                </a:cubicBezTo>
                <a:cubicBezTo>
                  <a:pt x="3898" y="3831"/>
                  <a:pt x="3862" y="3782"/>
                  <a:pt x="3831" y="3724"/>
                </a:cubicBezTo>
                <a:cubicBezTo>
                  <a:pt x="3801" y="3665"/>
                  <a:pt x="3764" y="3612"/>
                  <a:pt x="3748" y="3604"/>
                </a:cubicBezTo>
                <a:cubicBezTo>
                  <a:pt x="3730" y="3596"/>
                  <a:pt x="3725" y="3602"/>
                  <a:pt x="3732" y="3620"/>
                </a:cubicBezTo>
                <a:cubicBezTo>
                  <a:pt x="3737" y="3634"/>
                  <a:pt x="3746" y="3665"/>
                  <a:pt x="3753" y="3689"/>
                </a:cubicBezTo>
                <a:cubicBezTo>
                  <a:pt x="3759" y="3713"/>
                  <a:pt x="3792" y="3795"/>
                  <a:pt x="3825" y="3871"/>
                </a:cubicBezTo>
                <a:cubicBezTo>
                  <a:pt x="3906" y="4059"/>
                  <a:pt x="3876" y="4080"/>
                  <a:pt x="3761" y="3917"/>
                </a:cubicBezTo>
                <a:cubicBezTo>
                  <a:pt x="3693" y="3821"/>
                  <a:pt x="3659" y="3788"/>
                  <a:pt x="3636" y="3797"/>
                </a:cubicBezTo>
                <a:cubicBezTo>
                  <a:pt x="3613" y="3806"/>
                  <a:pt x="3594" y="3789"/>
                  <a:pt x="3566" y="3733"/>
                </a:cubicBezTo>
                <a:cubicBezTo>
                  <a:pt x="3511" y="3622"/>
                  <a:pt x="3491" y="3639"/>
                  <a:pt x="3543" y="3754"/>
                </a:cubicBezTo>
                <a:cubicBezTo>
                  <a:pt x="3592" y="3863"/>
                  <a:pt x="3580" y="3917"/>
                  <a:pt x="3505" y="3917"/>
                </a:cubicBezTo>
                <a:cubicBezTo>
                  <a:pt x="3468" y="3917"/>
                  <a:pt x="3467" y="3921"/>
                  <a:pt x="3486" y="3987"/>
                </a:cubicBezTo>
                <a:cubicBezTo>
                  <a:pt x="3497" y="4026"/>
                  <a:pt x="3523" y="4094"/>
                  <a:pt x="3546" y="4140"/>
                </a:cubicBezTo>
                <a:cubicBezTo>
                  <a:pt x="3579" y="4204"/>
                  <a:pt x="3584" y="4228"/>
                  <a:pt x="3568" y="4248"/>
                </a:cubicBezTo>
                <a:cubicBezTo>
                  <a:pt x="3543" y="4278"/>
                  <a:pt x="3483" y="4200"/>
                  <a:pt x="3423" y="4058"/>
                </a:cubicBezTo>
                <a:cubicBezTo>
                  <a:pt x="3377" y="3951"/>
                  <a:pt x="3302" y="3825"/>
                  <a:pt x="3290" y="3839"/>
                </a:cubicBezTo>
                <a:cubicBezTo>
                  <a:pt x="3286" y="3845"/>
                  <a:pt x="3298" y="3886"/>
                  <a:pt x="3319" y="3930"/>
                </a:cubicBezTo>
                <a:cubicBezTo>
                  <a:pt x="3375" y="4046"/>
                  <a:pt x="3343" y="4068"/>
                  <a:pt x="3243" y="3985"/>
                </a:cubicBezTo>
                <a:cubicBezTo>
                  <a:pt x="3154" y="3910"/>
                  <a:pt x="3145" y="3927"/>
                  <a:pt x="3198" y="4064"/>
                </a:cubicBezTo>
                <a:cubicBezTo>
                  <a:pt x="3217" y="4113"/>
                  <a:pt x="3233" y="4172"/>
                  <a:pt x="3233" y="4196"/>
                </a:cubicBezTo>
                <a:cubicBezTo>
                  <a:pt x="3233" y="4219"/>
                  <a:pt x="3241" y="4244"/>
                  <a:pt x="3250" y="4251"/>
                </a:cubicBezTo>
                <a:cubicBezTo>
                  <a:pt x="3275" y="4271"/>
                  <a:pt x="3321" y="4396"/>
                  <a:pt x="3310" y="4418"/>
                </a:cubicBezTo>
                <a:cubicBezTo>
                  <a:pt x="3292" y="4454"/>
                  <a:pt x="3258" y="4436"/>
                  <a:pt x="3219" y="4372"/>
                </a:cubicBezTo>
                <a:cubicBezTo>
                  <a:pt x="3198" y="4337"/>
                  <a:pt x="3181" y="4298"/>
                  <a:pt x="3181" y="4286"/>
                </a:cubicBezTo>
                <a:cubicBezTo>
                  <a:pt x="3181" y="4273"/>
                  <a:pt x="3169" y="4264"/>
                  <a:pt x="3154" y="4264"/>
                </a:cubicBezTo>
                <a:cubicBezTo>
                  <a:pt x="3133" y="4264"/>
                  <a:pt x="3130" y="4271"/>
                  <a:pt x="3145" y="4307"/>
                </a:cubicBezTo>
                <a:cubicBezTo>
                  <a:pt x="3167" y="4357"/>
                  <a:pt x="3153" y="4401"/>
                  <a:pt x="3120" y="4386"/>
                </a:cubicBezTo>
                <a:cubicBezTo>
                  <a:pt x="3107" y="4380"/>
                  <a:pt x="3089" y="4385"/>
                  <a:pt x="3078" y="4398"/>
                </a:cubicBezTo>
                <a:cubicBezTo>
                  <a:pt x="3064" y="4415"/>
                  <a:pt x="3051" y="4401"/>
                  <a:pt x="3032" y="4344"/>
                </a:cubicBezTo>
                <a:cubicBezTo>
                  <a:pt x="3017" y="4301"/>
                  <a:pt x="3005" y="4256"/>
                  <a:pt x="3005" y="4244"/>
                </a:cubicBezTo>
                <a:cubicBezTo>
                  <a:pt x="3005" y="4215"/>
                  <a:pt x="2974" y="4194"/>
                  <a:pt x="2953" y="4209"/>
                </a:cubicBezTo>
                <a:cubicBezTo>
                  <a:pt x="2942" y="4218"/>
                  <a:pt x="2946" y="4251"/>
                  <a:pt x="2962" y="4301"/>
                </a:cubicBezTo>
                <a:cubicBezTo>
                  <a:pt x="2994" y="4394"/>
                  <a:pt x="2984" y="4446"/>
                  <a:pt x="2938" y="4431"/>
                </a:cubicBezTo>
                <a:cubicBezTo>
                  <a:pt x="2913" y="4424"/>
                  <a:pt x="2907" y="4429"/>
                  <a:pt x="2913" y="4458"/>
                </a:cubicBezTo>
                <a:cubicBezTo>
                  <a:pt x="2935" y="4563"/>
                  <a:pt x="2849" y="4494"/>
                  <a:pt x="2806" y="4372"/>
                </a:cubicBezTo>
                <a:cubicBezTo>
                  <a:pt x="2786" y="4314"/>
                  <a:pt x="2809" y="4421"/>
                  <a:pt x="2838" y="4519"/>
                </a:cubicBezTo>
                <a:cubicBezTo>
                  <a:pt x="2867" y="4619"/>
                  <a:pt x="2862" y="4659"/>
                  <a:pt x="2821" y="4640"/>
                </a:cubicBezTo>
                <a:cubicBezTo>
                  <a:pt x="2769" y="4615"/>
                  <a:pt x="2778" y="4693"/>
                  <a:pt x="2840" y="4821"/>
                </a:cubicBezTo>
                <a:cubicBezTo>
                  <a:pt x="2875" y="4894"/>
                  <a:pt x="2915" y="4966"/>
                  <a:pt x="2929" y="4980"/>
                </a:cubicBezTo>
                <a:cubicBezTo>
                  <a:pt x="2942" y="4994"/>
                  <a:pt x="2953" y="5017"/>
                  <a:pt x="2953" y="5032"/>
                </a:cubicBezTo>
                <a:cubicBezTo>
                  <a:pt x="2953" y="5047"/>
                  <a:pt x="2963" y="5070"/>
                  <a:pt x="2977" y="5084"/>
                </a:cubicBezTo>
                <a:cubicBezTo>
                  <a:pt x="2990" y="5098"/>
                  <a:pt x="2998" y="5127"/>
                  <a:pt x="2994" y="5149"/>
                </a:cubicBezTo>
                <a:cubicBezTo>
                  <a:pt x="2989" y="5172"/>
                  <a:pt x="3024" y="5268"/>
                  <a:pt x="3080" y="5382"/>
                </a:cubicBezTo>
                <a:cubicBezTo>
                  <a:pt x="3246" y="5720"/>
                  <a:pt x="3360" y="5995"/>
                  <a:pt x="3349" y="6032"/>
                </a:cubicBezTo>
                <a:cubicBezTo>
                  <a:pt x="3340" y="6060"/>
                  <a:pt x="3333" y="6060"/>
                  <a:pt x="3310" y="6037"/>
                </a:cubicBezTo>
                <a:cubicBezTo>
                  <a:pt x="3272" y="5998"/>
                  <a:pt x="3182" y="5821"/>
                  <a:pt x="3085" y="5594"/>
                </a:cubicBezTo>
                <a:cubicBezTo>
                  <a:pt x="2989" y="5373"/>
                  <a:pt x="2903" y="5190"/>
                  <a:pt x="2821" y="5032"/>
                </a:cubicBezTo>
                <a:cubicBezTo>
                  <a:pt x="2790" y="4973"/>
                  <a:pt x="2743" y="4868"/>
                  <a:pt x="2716" y="4801"/>
                </a:cubicBezTo>
                <a:cubicBezTo>
                  <a:pt x="2690" y="4733"/>
                  <a:pt x="2643" y="4650"/>
                  <a:pt x="2613" y="4616"/>
                </a:cubicBezTo>
                <a:cubicBezTo>
                  <a:pt x="2583" y="4583"/>
                  <a:pt x="2573" y="4575"/>
                  <a:pt x="2590" y="4599"/>
                </a:cubicBezTo>
                <a:cubicBezTo>
                  <a:pt x="2606" y="4624"/>
                  <a:pt x="2615" y="4663"/>
                  <a:pt x="2610" y="4687"/>
                </a:cubicBezTo>
                <a:cubicBezTo>
                  <a:pt x="2599" y="4738"/>
                  <a:pt x="2801" y="5235"/>
                  <a:pt x="2958" y="5547"/>
                </a:cubicBezTo>
                <a:cubicBezTo>
                  <a:pt x="2989" y="5609"/>
                  <a:pt x="3004" y="5659"/>
                  <a:pt x="2995" y="5671"/>
                </a:cubicBezTo>
                <a:cubicBezTo>
                  <a:pt x="2966" y="5706"/>
                  <a:pt x="2896" y="5640"/>
                  <a:pt x="2867" y="5550"/>
                </a:cubicBezTo>
                <a:cubicBezTo>
                  <a:pt x="2823" y="5413"/>
                  <a:pt x="2744" y="5260"/>
                  <a:pt x="2718" y="5260"/>
                </a:cubicBezTo>
                <a:cubicBezTo>
                  <a:pt x="2704" y="5260"/>
                  <a:pt x="2641" y="5187"/>
                  <a:pt x="2576" y="5098"/>
                </a:cubicBezTo>
                <a:cubicBezTo>
                  <a:pt x="2472" y="4954"/>
                  <a:pt x="2410" y="4899"/>
                  <a:pt x="2410" y="4952"/>
                </a:cubicBezTo>
                <a:cubicBezTo>
                  <a:pt x="2410" y="4962"/>
                  <a:pt x="2445" y="5016"/>
                  <a:pt x="2488" y="5074"/>
                </a:cubicBezTo>
                <a:cubicBezTo>
                  <a:pt x="2572" y="5185"/>
                  <a:pt x="2574" y="5206"/>
                  <a:pt x="2502" y="5206"/>
                </a:cubicBezTo>
                <a:cubicBezTo>
                  <a:pt x="2477" y="5206"/>
                  <a:pt x="2450" y="5222"/>
                  <a:pt x="2439" y="5242"/>
                </a:cubicBezTo>
                <a:cubicBezTo>
                  <a:pt x="2424" y="5271"/>
                  <a:pt x="2428" y="5290"/>
                  <a:pt x="2460" y="5332"/>
                </a:cubicBezTo>
                <a:cubicBezTo>
                  <a:pt x="2498" y="5382"/>
                  <a:pt x="2499" y="5390"/>
                  <a:pt x="2474" y="5435"/>
                </a:cubicBezTo>
                <a:cubicBezTo>
                  <a:pt x="2454" y="5470"/>
                  <a:pt x="2451" y="5494"/>
                  <a:pt x="2464" y="5524"/>
                </a:cubicBezTo>
                <a:cubicBezTo>
                  <a:pt x="2502" y="5613"/>
                  <a:pt x="2455" y="5605"/>
                  <a:pt x="2382" y="5510"/>
                </a:cubicBezTo>
                <a:cubicBezTo>
                  <a:pt x="2321" y="5431"/>
                  <a:pt x="2296" y="5412"/>
                  <a:pt x="2264" y="5422"/>
                </a:cubicBezTo>
                <a:cubicBezTo>
                  <a:pt x="2238" y="5430"/>
                  <a:pt x="2215" y="5423"/>
                  <a:pt x="2201" y="5402"/>
                </a:cubicBezTo>
                <a:cubicBezTo>
                  <a:pt x="2188" y="5383"/>
                  <a:pt x="2166" y="5368"/>
                  <a:pt x="2150" y="5368"/>
                </a:cubicBezTo>
                <a:cubicBezTo>
                  <a:pt x="2132" y="5368"/>
                  <a:pt x="2145" y="5396"/>
                  <a:pt x="2190" y="5453"/>
                </a:cubicBezTo>
                <a:cubicBezTo>
                  <a:pt x="2237" y="5512"/>
                  <a:pt x="2253" y="5549"/>
                  <a:pt x="2245" y="5575"/>
                </a:cubicBezTo>
                <a:cubicBezTo>
                  <a:pt x="2235" y="5608"/>
                  <a:pt x="2227" y="5605"/>
                  <a:pt x="2177" y="5547"/>
                </a:cubicBezTo>
                <a:cubicBezTo>
                  <a:pt x="2117" y="5478"/>
                  <a:pt x="2059" y="5442"/>
                  <a:pt x="2059" y="5475"/>
                </a:cubicBezTo>
                <a:cubicBezTo>
                  <a:pt x="2059" y="5486"/>
                  <a:pt x="2074" y="5509"/>
                  <a:pt x="2093" y="5525"/>
                </a:cubicBezTo>
                <a:cubicBezTo>
                  <a:pt x="2112" y="5541"/>
                  <a:pt x="2145" y="5581"/>
                  <a:pt x="2166" y="5614"/>
                </a:cubicBezTo>
                <a:cubicBezTo>
                  <a:pt x="2199" y="5665"/>
                  <a:pt x="2201" y="5682"/>
                  <a:pt x="2183" y="5729"/>
                </a:cubicBezTo>
                <a:lnTo>
                  <a:pt x="2163" y="5785"/>
                </a:lnTo>
                <a:lnTo>
                  <a:pt x="2121" y="5736"/>
                </a:lnTo>
                <a:cubicBezTo>
                  <a:pt x="2081" y="5689"/>
                  <a:pt x="2042" y="5692"/>
                  <a:pt x="2042" y="5742"/>
                </a:cubicBezTo>
                <a:cubicBezTo>
                  <a:pt x="2042" y="5755"/>
                  <a:pt x="2063" y="5793"/>
                  <a:pt x="2089" y="5826"/>
                </a:cubicBezTo>
                <a:cubicBezTo>
                  <a:pt x="2128" y="5876"/>
                  <a:pt x="2131" y="5891"/>
                  <a:pt x="2112" y="5919"/>
                </a:cubicBezTo>
                <a:cubicBezTo>
                  <a:pt x="2094" y="5946"/>
                  <a:pt x="2094" y="5959"/>
                  <a:pt x="2112" y="5986"/>
                </a:cubicBezTo>
                <a:cubicBezTo>
                  <a:pt x="2129" y="6011"/>
                  <a:pt x="2130" y="6026"/>
                  <a:pt x="2115" y="6044"/>
                </a:cubicBezTo>
                <a:cubicBezTo>
                  <a:pt x="2100" y="6063"/>
                  <a:pt x="2078" y="6046"/>
                  <a:pt x="2026" y="5976"/>
                </a:cubicBezTo>
                <a:cubicBezTo>
                  <a:pt x="1947" y="5870"/>
                  <a:pt x="1903" y="5872"/>
                  <a:pt x="1948" y="5980"/>
                </a:cubicBezTo>
                <a:cubicBezTo>
                  <a:pt x="1964" y="6018"/>
                  <a:pt x="2016" y="6102"/>
                  <a:pt x="2063" y="6166"/>
                </a:cubicBezTo>
                <a:cubicBezTo>
                  <a:pt x="2110" y="6230"/>
                  <a:pt x="2161" y="6314"/>
                  <a:pt x="2176" y="6351"/>
                </a:cubicBezTo>
                <a:cubicBezTo>
                  <a:pt x="2192" y="6388"/>
                  <a:pt x="2223" y="6447"/>
                  <a:pt x="2245" y="6483"/>
                </a:cubicBezTo>
                <a:cubicBezTo>
                  <a:pt x="2267" y="6518"/>
                  <a:pt x="2301" y="6591"/>
                  <a:pt x="2321" y="6645"/>
                </a:cubicBezTo>
                <a:cubicBezTo>
                  <a:pt x="2341" y="6699"/>
                  <a:pt x="2372" y="6768"/>
                  <a:pt x="2389" y="6799"/>
                </a:cubicBezTo>
                <a:cubicBezTo>
                  <a:pt x="2523" y="7049"/>
                  <a:pt x="2637" y="7369"/>
                  <a:pt x="2606" y="7407"/>
                </a:cubicBezTo>
                <a:cubicBezTo>
                  <a:pt x="2588" y="7430"/>
                  <a:pt x="2510" y="7284"/>
                  <a:pt x="2393" y="7007"/>
                </a:cubicBezTo>
                <a:cubicBezTo>
                  <a:pt x="2229" y="6618"/>
                  <a:pt x="2195" y="6545"/>
                  <a:pt x="2138" y="6459"/>
                </a:cubicBezTo>
                <a:cubicBezTo>
                  <a:pt x="2105" y="6409"/>
                  <a:pt x="2076" y="6359"/>
                  <a:pt x="2076" y="6348"/>
                </a:cubicBezTo>
                <a:cubicBezTo>
                  <a:pt x="2076" y="6338"/>
                  <a:pt x="2049" y="6295"/>
                  <a:pt x="2015" y="6254"/>
                </a:cubicBezTo>
                <a:cubicBezTo>
                  <a:pt x="1980" y="6213"/>
                  <a:pt x="1940" y="6153"/>
                  <a:pt x="1926" y="6120"/>
                </a:cubicBezTo>
                <a:cubicBezTo>
                  <a:pt x="1894" y="6045"/>
                  <a:pt x="1859" y="6041"/>
                  <a:pt x="1874" y="6115"/>
                </a:cubicBezTo>
                <a:cubicBezTo>
                  <a:pt x="1882" y="6152"/>
                  <a:pt x="1877" y="6174"/>
                  <a:pt x="1861" y="6182"/>
                </a:cubicBezTo>
                <a:cubicBezTo>
                  <a:pt x="1840" y="6191"/>
                  <a:pt x="1835" y="6252"/>
                  <a:pt x="1847" y="6345"/>
                </a:cubicBezTo>
                <a:cubicBezTo>
                  <a:pt x="1848" y="6353"/>
                  <a:pt x="1877" y="6402"/>
                  <a:pt x="1912" y="6454"/>
                </a:cubicBezTo>
                <a:cubicBezTo>
                  <a:pt x="1947" y="6505"/>
                  <a:pt x="1997" y="6586"/>
                  <a:pt x="2022" y="6633"/>
                </a:cubicBezTo>
                <a:cubicBezTo>
                  <a:pt x="2048" y="6679"/>
                  <a:pt x="2082" y="6742"/>
                  <a:pt x="2099" y="6773"/>
                </a:cubicBezTo>
                <a:cubicBezTo>
                  <a:pt x="2139" y="6847"/>
                  <a:pt x="2179" y="6942"/>
                  <a:pt x="2396" y="7468"/>
                </a:cubicBezTo>
                <a:cubicBezTo>
                  <a:pt x="2497" y="7712"/>
                  <a:pt x="2596" y="7948"/>
                  <a:pt x="2618" y="7991"/>
                </a:cubicBezTo>
                <a:cubicBezTo>
                  <a:pt x="2639" y="8035"/>
                  <a:pt x="2650" y="8076"/>
                  <a:pt x="2641" y="8083"/>
                </a:cubicBezTo>
                <a:cubicBezTo>
                  <a:pt x="2579" y="8130"/>
                  <a:pt x="2214" y="7735"/>
                  <a:pt x="2094" y="7490"/>
                </a:cubicBezTo>
                <a:cubicBezTo>
                  <a:pt x="2062" y="7425"/>
                  <a:pt x="2010" y="7336"/>
                  <a:pt x="1979" y="7295"/>
                </a:cubicBezTo>
                <a:cubicBezTo>
                  <a:pt x="1947" y="7253"/>
                  <a:pt x="1900" y="7170"/>
                  <a:pt x="1873" y="7109"/>
                </a:cubicBezTo>
                <a:cubicBezTo>
                  <a:pt x="1742" y="6818"/>
                  <a:pt x="1700" y="6733"/>
                  <a:pt x="1688" y="6733"/>
                </a:cubicBezTo>
                <a:cubicBezTo>
                  <a:pt x="1668" y="6733"/>
                  <a:pt x="1671" y="6749"/>
                  <a:pt x="1702" y="6809"/>
                </a:cubicBezTo>
                <a:cubicBezTo>
                  <a:pt x="1725" y="6852"/>
                  <a:pt x="1726" y="6869"/>
                  <a:pt x="1709" y="6895"/>
                </a:cubicBezTo>
                <a:cubicBezTo>
                  <a:pt x="1690" y="6923"/>
                  <a:pt x="1681" y="6921"/>
                  <a:pt x="1638" y="6884"/>
                </a:cubicBezTo>
                <a:cubicBezTo>
                  <a:pt x="1611" y="6860"/>
                  <a:pt x="1570" y="6841"/>
                  <a:pt x="1546" y="6841"/>
                </a:cubicBezTo>
                <a:cubicBezTo>
                  <a:pt x="1517" y="6841"/>
                  <a:pt x="1483" y="6813"/>
                  <a:pt x="1446" y="6759"/>
                </a:cubicBezTo>
                <a:cubicBezTo>
                  <a:pt x="1405" y="6698"/>
                  <a:pt x="1397" y="6694"/>
                  <a:pt x="1419" y="6739"/>
                </a:cubicBezTo>
                <a:cubicBezTo>
                  <a:pt x="1457" y="6819"/>
                  <a:pt x="1442" y="6870"/>
                  <a:pt x="1385" y="6856"/>
                </a:cubicBezTo>
                <a:lnTo>
                  <a:pt x="1342" y="6846"/>
                </a:lnTo>
                <a:lnTo>
                  <a:pt x="1381" y="6910"/>
                </a:lnTo>
                <a:cubicBezTo>
                  <a:pt x="1403" y="6945"/>
                  <a:pt x="1428" y="6993"/>
                  <a:pt x="1439" y="7016"/>
                </a:cubicBezTo>
                <a:cubicBezTo>
                  <a:pt x="1449" y="7038"/>
                  <a:pt x="1470" y="7074"/>
                  <a:pt x="1485" y="7095"/>
                </a:cubicBezTo>
                <a:cubicBezTo>
                  <a:pt x="1526" y="7153"/>
                  <a:pt x="1539" y="7257"/>
                  <a:pt x="1510" y="7306"/>
                </a:cubicBezTo>
                <a:cubicBezTo>
                  <a:pt x="1487" y="7345"/>
                  <a:pt x="1480" y="7339"/>
                  <a:pt x="1400" y="7203"/>
                </a:cubicBezTo>
                <a:cubicBezTo>
                  <a:pt x="1354" y="7124"/>
                  <a:pt x="1313" y="7062"/>
                  <a:pt x="1310" y="7066"/>
                </a:cubicBezTo>
                <a:cubicBezTo>
                  <a:pt x="1302" y="7075"/>
                  <a:pt x="1477" y="7426"/>
                  <a:pt x="1532" y="7511"/>
                </a:cubicBezTo>
                <a:cubicBezTo>
                  <a:pt x="1559" y="7553"/>
                  <a:pt x="1615" y="7666"/>
                  <a:pt x="1656" y="7761"/>
                </a:cubicBezTo>
                <a:cubicBezTo>
                  <a:pt x="1698" y="7856"/>
                  <a:pt x="1756" y="7972"/>
                  <a:pt x="1784" y="8018"/>
                </a:cubicBezTo>
                <a:cubicBezTo>
                  <a:pt x="1877" y="8165"/>
                  <a:pt x="1919" y="8249"/>
                  <a:pt x="1919" y="8288"/>
                </a:cubicBezTo>
                <a:cubicBezTo>
                  <a:pt x="1919" y="8309"/>
                  <a:pt x="1929" y="8338"/>
                  <a:pt x="1940" y="8352"/>
                </a:cubicBezTo>
                <a:cubicBezTo>
                  <a:pt x="1954" y="8369"/>
                  <a:pt x="1956" y="8385"/>
                  <a:pt x="1945" y="8398"/>
                </a:cubicBezTo>
                <a:cubicBezTo>
                  <a:pt x="1934" y="8411"/>
                  <a:pt x="1888" y="8365"/>
                  <a:pt x="1818" y="8270"/>
                </a:cubicBezTo>
                <a:cubicBezTo>
                  <a:pt x="1758" y="8188"/>
                  <a:pt x="1709" y="8114"/>
                  <a:pt x="1709" y="8105"/>
                </a:cubicBezTo>
                <a:cubicBezTo>
                  <a:pt x="1709" y="8096"/>
                  <a:pt x="1679" y="8039"/>
                  <a:pt x="1643" y="7979"/>
                </a:cubicBezTo>
                <a:cubicBezTo>
                  <a:pt x="1568" y="7854"/>
                  <a:pt x="1481" y="7690"/>
                  <a:pt x="1481" y="7675"/>
                </a:cubicBezTo>
                <a:cubicBezTo>
                  <a:pt x="1481" y="7653"/>
                  <a:pt x="1396" y="7513"/>
                  <a:pt x="1308" y="7389"/>
                </a:cubicBezTo>
                <a:cubicBezTo>
                  <a:pt x="1257" y="7317"/>
                  <a:pt x="1206" y="7236"/>
                  <a:pt x="1195" y="7209"/>
                </a:cubicBezTo>
                <a:cubicBezTo>
                  <a:pt x="1183" y="7181"/>
                  <a:pt x="1163" y="7153"/>
                  <a:pt x="1150" y="7147"/>
                </a:cubicBezTo>
                <a:cubicBezTo>
                  <a:pt x="1119" y="7135"/>
                  <a:pt x="1306" y="7473"/>
                  <a:pt x="1394" y="7587"/>
                </a:cubicBezTo>
                <a:cubicBezTo>
                  <a:pt x="1430" y="7635"/>
                  <a:pt x="1482" y="7727"/>
                  <a:pt x="1508" y="7793"/>
                </a:cubicBezTo>
                <a:cubicBezTo>
                  <a:pt x="1557" y="7916"/>
                  <a:pt x="1745" y="8218"/>
                  <a:pt x="1928" y="8467"/>
                </a:cubicBezTo>
                <a:cubicBezTo>
                  <a:pt x="2123" y="8732"/>
                  <a:pt x="2208" y="8861"/>
                  <a:pt x="2283" y="9003"/>
                </a:cubicBezTo>
                <a:cubicBezTo>
                  <a:pt x="2324" y="9081"/>
                  <a:pt x="2357" y="9153"/>
                  <a:pt x="2357" y="9161"/>
                </a:cubicBezTo>
                <a:cubicBezTo>
                  <a:pt x="2357" y="9219"/>
                  <a:pt x="2312" y="9173"/>
                  <a:pt x="2192" y="8993"/>
                </a:cubicBezTo>
                <a:cubicBezTo>
                  <a:pt x="2117" y="8880"/>
                  <a:pt x="2034" y="8774"/>
                  <a:pt x="2009" y="8757"/>
                </a:cubicBezTo>
                <a:cubicBezTo>
                  <a:pt x="1926" y="8703"/>
                  <a:pt x="1720" y="8418"/>
                  <a:pt x="1595" y="8183"/>
                </a:cubicBezTo>
                <a:cubicBezTo>
                  <a:pt x="1566" y="8129"/>
                  <a:pt x="1495" y="8011"/>
                  <a:pt x="1437" y="7919"/>
                </a:cubicBezTo>
                <a:cubicBezTo>
                  <a:pt x="1379" y="7827"/>
                  <a:pt x="1306" y="7708"/>
                  <a:pt x="1273" y="7654"/>
                </a:cubicBezTo>
                <a:cubicBezTo>
                  <a:pt x="1241" y="7600"/>
                  <a:pt x="1201" y="7555"/>
                  <a:pt x="1185" y="7555"/>
                </a:cubicBezTo>
                <a:cubicBezTo>
                  <a:pt x="1168" y="7555"/>
                  <a:pt x="1129" y="7521"/>
                  <a:pt x="1096" y="7479"/>
                </a:cubicBezTo>
                <a:cubicBezTo>
                  <a:pt x="1035" y="7401"/>
                  <a:pt x="990" y="7381"/>
                  <a:pt x="990" y="7432"/>
                </a:cubicBezTo>
                <a:cubicBezTo>
                  <a:pt x="990" y="7448"/>
                  <a:pt x="1007" y="7479"/>
                  <a:pt x="1026" y="7501"/>
                </a:cubicBezTo>
                <a:cubicBezTo>
                  <a:pt x="1049" y="7527"/>
                  <a:pt x="1059" y="7558"/>
                  <a:pt x="1053" y="7586"/>
                </a:cubicBezTo>
                <a:cubicBezTo>
                  <a:pt x="1044" y="7632"/>
                  <a:pt x="1162" y="7874"/>
                  <a:pt x="1235" y="7955"/>
                </a:cubicBezTo>
                <a:cubicBezTo>
                  <a:pt x="1309" y="8038"/>
                  <a:pt x="1399" y="8206"/>
                  <a:pt x="1381" y="8229"/>
                </a:cubicBezTo>
                <a:cubicBezTo>
                  <a:pt x="1363" y="8251"/>
                  <a:pt x="1184" y="8028"/>
                  <a:pt x="1184" y="7984"/>
                </a:cubicBezTo>
                <a:cubicBezTo>
                  <a:pt x="1184" y="7972"/>
                  <a:pt x="1169" y="7968"/>
                  <a:pt x="1152" y="7976"/>
                </a:cubicBezTo>
                <a:cubicBezTo>
                  <a:pt x="1130" y="7987"/>
                  <a:pt x="1106" y="7969"/>
                  <a:pt x="1066" y="7909"/>
                </a:cubicBezTo>
                <a:cubicBezTo>
                  <a:pt x="1030" y="7858"/>
                  <a:pt x="995" y="7826"/>
                  <a:pt x="967" y="7825"/>
                </a:cubicBezTo>
                <a:cubicBezTo>
                  <a:pt x="943" y="7823"/>
                  <a:pt x="910" y="7810"/>
                  <a:pt x="895" y="7794"/>
                </a:cubicBezTo>
                <a:cubicBezTo>
                  <a:pt x="853" y="7751"/>
                  <a:pt x="843" y="7781"/>
                  <a:pt x="878" y="7847"/>
                </a:cubicBezTo>
                <a:cubicBezTo>
                  <a:pt x="904" y="7895"/>
                  <a:pt x="905" y="7913"/>
                  <a:pt x="887" y="7948"/>
                </a:cubicBezTo>
                <a:cubicBezTo>
                  <a:pt x="870" y="7982"/>
                  <a:pt x="870" y="7998"/>
                  <a:pt x="887" y="8023"/>
                </a:cubicBezTo>
                <a:cubicBezTo>
                  <a:pt x="905" y="8049"/>
                  <a:pt x="902" y="8057"/>
                  <a:pt x="874" y="8066"/>
                </a:cubicBezTo>
                <a:cubicBezTo>
                  <a:pt x="848" y="8074"/>
                  <a:pt x="838" y="8096"/>
                  <a:pt x="838" y="8147"/>
                </a:cubicBezTo>
                <a:cubicBezTo>
                  <a:pt x="837" y="8185"/>
                  <a:pt x="846" y="8228"/>
                  <a:pt x="856" y="8244"/>
                </a:cubicBezTo>
                <a:cubicBezTo>
                  <a:pt x="884" y="8288"/>
                  <a:pt x="876" y="8442"/>
                  <a:pt x="843" y="8483"/>
                </a:cubicBezTo>
                <a:cubicBezTo>
                  <a:pt x="816" y="8516"/>
                  <a:pt x="811" y="8513"/>
                  <a:pt x="769" y="8448"/>
                </a:cubicBezTo>
                <a:cubicBezTo>
                  <a:pt x="725" y="8378"/>
                  <a:pt x="687" y="8353"/>
                  <a:pt x="702" y="8405"/>
                </a:cubicBezTo>
                <a:cubicBezTo>
                  <a:pt x="706" y="8420"/>
                  <a:pt x="693" y="8457"/>
                  <a:pt x="674" y="8487"/>
                </a:cubicBezTo>
                <a:lnTo>
                  <a:pt x="639" y="8541"/>
                </a:lnTo>
                <a:lnTo>
                  <a:pt x="557" y="8433"/>
                </a:lnTo>
                <a:cubicBezTo>
                  <a:pt x="512" y="8373"/>
                  <a:pt x="497" y="8358"/>
                  <a:pt x="523" y="8399"/>
                </a:cubicBezTo>
                <a:cubicBezTo>
                  <a:pt x="631" y="8571"/>
                  <a:pt x="628" y="8564"/>
                  <a:pt x="594" y="8628"/>
                </a:cubicBezTo>
                <a:lnTo>
                  <a:pt x="563" y="8687"/>
                </a:lnTo>
                <a:lnTo>
                  <a:pt x="514" y="8619"/>
                </a:lnTo>
                <a:cubicBezTo>
                  <a:pt x="467" y="8553"/>
                  <a:pt x="431" y="8535"/>
                  <a:pt x="407" y="8564"/>
                </a:cubicBezTo>
                <a:cubicBezTo>
                  <a:pt x="400" y="8572"/>
                  <a:pt x="422" y="8617"/>
                  <a:pt x="456" y="8663"/>
                </a:cubicBezTo>
                <a:cubicBezTo>
                  <a:pt x="490" y="8709"/>
                  <a:pt x="518" y="8759"/>
                  <a:pt x="518" y="8775"/>
                </a:cubicBezTo>
                <a:cubicBezTo>
                  <a:pt x="518" y="8792"/>
                  <a:pt x="529" y="8817"/>
                  <a:pt x="544" y="8832"/>
                </a:cubicBezTo>
                <a:cubicBezTo>
                  <a:pt x="558" y="8847"/>
                  <a:pt x="570" y="8882"/>
                  <a:pt x="570" y="8909"/>
                </a:cubicBezTo>
                <a:cubicBezTo>
                  <a:pt x="570" y="8940"/>
                  <a:pt x="642" y="9056"/>
                  <a:pt x="774" y="9236"/>
                </a:cubicBezTo>
                <a:cubicBezTo>
                  <a:pt x="1031" y="9590"/>
                  <a:pt x="1189" y="9844"/>
                  <a:pt x="1162" y="9865"/>
                </a:cubicBezTo>
                <a:cubicBezTo>
                  <a:pt x="1142" y="9880"/>
                  <a:pt x="1109" y="9839"/>
                  <a:pt x="919" y="9558"/>
                </a:cubicBezTo>
                <a:cubicBezTo>
                  <a:pt x="862" y="9475"/>
                  <a:pt x="783" y="9363"/>
                  <a:pt x="745" y="9310"/>
                </a:cubicBezTo>
                <a:cubicBezTo>
                  <a:pt x="706" y="9256"/>
                  <a:pt x="654" y="9179"/>
                  <a:pt x="629" y="9140"/>
                </a:cubicBezTo>
                <a:cubicBezTo>
                  <a:pt x="604" y="9101"/>
                  <a:pt x="568" y="9059"/>
                  <a:pt x="548" y="9046"/>
                </a:cubicBezTo>
                <a:cubicBezTo>
                  <a:pt x="516" y="9025"/>
                  <a:pt x="513" y="9028"/>
                  <a:pt x="523" y="9078"/>
                </a:cubicBezTo>
                <a:cubicBezTo>
                  <a:pt x="543" y="9173"/>
                  <a:pt x="503" y="9164"/>
                  <a:pt x="398" y="9050"/>
                </a:cubicBezTo>
                <a:cubicBezTo>
                  <a:pt x="291" y="8936"/>
                  <a:pt x="237" y="8902"/>
                  <a:pt x="307" y="8993"/>
                </a:cubicBezTo>
                <a:cubicBezTo>
                  <a:pt x="329" y="9023"/>
                  <a:pt x="343" y="9061"/>
                  <a:pt x="337" y="9079"/>
                </a:cubicBezTo>
                <a:cubicBezTo>
                  <a:pt x="326" y="9114"/>
                  <a:pt x="407" y="9273"/>
                  <a:pt x="527" y="9450"/>
                </a:cubicBezTo>
                <a:cubicBezTo>
                  <a:pt x="576" y="9523"/>
                  <a:pt x="598" y="9578"/>
                  <a:pt x="597" y="9618"/>
                </a:cubicBezTo>
                <a:cubicBezTo>
                  <a:pt x="597" y="9651"/>
                  <a:pt x="588" y="9677"/>
                  <a:pt x="578" y="9676"/>
                </a:cubicBezTo>
                <a:cubicBezTo>
                  <a:pt x="534" y="9672"/>
                  <a:pt x="396" y="9544"/>
                  <a:pt x="362" y="9475"/>
                </a:cubicBezTo>
                <a:cubicBezTo>
                  <a:pt x="331" y="9414"/>
                  <a:pt x="313" y="9398"/>
                  <a:pt x="272" y="9400"/>
                </a:cubicBezTo>
                <a:cubicBezTo>
                  <a:pt x="183" y="9403"/>
                  <a:pt x="209" y="9471"/>
                  <a:pt x="386" y="9697"/>
                </a:cubicBezTo>
                <a:cubicBezTo>
                  <a:pt x="478" y="9814"/>
                  <a:pt x="553" y="9918"/>
                  <a:pt x="553" y="9930"/>
                </a:cubicBezTo>
                <a:cubicBezTo>
                  <a:pt x="553" y="9942"/>
                  <a:pt x="577" y="9993"/>
                  <a:pt x="606" y="10044"/>
                </a:cubicBezTo>
                <a:cubicBezTo>
                  <a:pt x="657" y="10131"/>
                  <a:pt x="664" y="10197"/>
                  <a:pt x="622" y="10197"/>
                </a:cubicBezTo>
                <a:cubicBezTo>
                  <a:pt x="612" y="10197"/>
                  <a:pt x="590" y="10167"/>
                  <a:pt x="574" y="10131"/>
                </a:cubicBezTo>
                <a:cubicBezTo>
                  <a:pt x="557" y="10095"/>
                  <a:pt x="532" y="10067"/>
                  <a:pt x="518" y="10069"/>
                </a:cubicBezTo>
                <a:cubicBezTo>
                  <a:pt x="460" y="10075"/>
                  <a:pt x="442" y="10061"/>
                  <a:pt x="308" y="9902"/>
                </a:cubicBezTo>
                <a:cubicBezTo>
                  <a:pt x="204" y="9780"/>
                  <a:pt x="160" y="9742"/>
                  <a:pt x="137" y="9752"/>
                </a:cubicBezTo>
                <a:cubicBezTo>
                  <a:pt x="111" y="9765"/>
                  <a:pt x="124" y="9786"/>
                  <a:pt x="211" y="9884"/>
                </a:cubicBezTo>
                <a:cubicBezTo>
                  <a:pt x="269" y="9949"/>
                  <a:pt x="347" y="10041"/>
                  <a:pt x="386" y="10087"/>
                </a:cubicBezTo>
                <a:cubicBezTo>
                  <a:pt x="425" y="10133"/>
                  <a:pt x="518" y="10221"/>
                  <a:pt x="593" y="10284"/>
                </a:cubicBezTo>
                <a:cubicBezTo>
                  <a:pt x="746" y="10413"/>
                  <a:pt x="867" y="10574"/>
                  <a:pt x="837" y="10612"/>
                </a:cubicBezTo>
                <a:cubicBezTo>
                  <a:pt x="811" y="10643"/>
                  <a:pt x="644" y="10504"/>
                  <a:pt x="553" y="10376"/>
                </a:cubicBezTo>
                <a:cubicBezTo>
                  <a:pt x="500" y="10301"/>
                  <a:pt x="474" y="10281"/>
                  <a:pt x="446" y="10290"/>
                </a:cubicBezTo>
                <a:cubicBezTo>
                  <a:pt x="418" y="10299"/>
                  <a:pt x="384" y="10272"/>
                  <a:pt x="303" y="10174"/>
                </a:cubicBezTo>
                <a:cubicBezTo>
                  <a:pt x="245" y="10104"/>
                  <a:pt x="190" y="10051"/>
                  <a:pt x="182" y="10058"/>
                </a:cubicBezTo>
                <a:cubicBezTo>
                  <a:pt x="158" y="10076"/>
                  <a:pt x="196" y="10145"/>
                  <a:pt x="259" y="10201"/>
                </a:cubicBezTo>
                <a:cubicBezTo>
                  <a:pt x="291" y="10228"/>
                  <a:pt x="363" y="10307"/>
                  <a:pt x="420" y="10376"/>
                </a:cubicBezTo>
                <a:cubicBezTo>
                  <a:pt x="498" y="10469"/>
                  <a:pt x="519" y="10507"/>
                  <a:pt x="504" y="10525"/>
                </a:cubicBezTo>
                <a:cubicBezTo>
                  <a:pt x="491" y="10542"/>
                  <a:pt x="477" y="10544"/>
                  <a:pt x="462" y="10530"/>
                </a:cubicBezTo>
                <a:cubicBezTo>
                  <a:pt x="267" y="10349"/>
                  <a:pt x="163" y="10259"/>
                  <a:pt x="156" y="10267"/>
                </a:cubicBezTo>
                <a:cubicBezTo>
                  <a:pt x="144" y="10282"/>
                  <a:pt x="369" y="10537"/>
                  <a:pt x="450" y="10600"/>
                </a:cubicBezTo>
                <a:cubicBezTo>
                  <a:pt x="491" y="10632"/>
                  <a:pt x="515" y="10663"/>
                  <a:pt x="506" y="10674"/>
                </a:cubicBezTo>
                <a:cubicBezTo>
                  <a:pt x="478" y="10709"/>
                  <a:pt x="301" y="10609"/>
                  <a:pt x="192" y="10495"/>
                </a:cubicBezTo>
                <a:cubicBezTo>
                  <a:pt x="144" y="10444"/>
                  <a:pt x="134" y="10440"/>
                  <a:pt x="125" y="10470"/>
                </a:cubicBezTo>
                <a:cubicBezTo>
                  <a:pt x="118" y="10490"/>
                  <a:pt x="103" y="10499"/>
                  <a:pt x="88" y="10492"/>
                </a:cubicBezTo>
                <a:cubicBezTo>
                  <a:pt x="-25" y="10439"/>
                  <a:pt x="248" y="10769"/>
                  <a:pt x="482" y="10970"/>
                </a:cubicBezTo>
                <a:cubicBezTo>
                  <a:pt x="598" y="11069"/>
                  <a:pt x="686" y="11189"/>
                  <a:pt x="664" y="11217"/>
                </a:cubicBezTo>
                <a:cubicBezTo>
                  <a:pt x="644" y="11241"/>
                  <a:pt x="405" y="11031"/>
                  <a:pt x="295" y="10895"/>
                </a:cubicBezTo>
                <a:cubicBezTo>
                  <a:pt x="265" y="10857"/>
                  <a:pt x="225" y="10825"/>
                  <a:pt x="208" y="10825"/>
                </a:cubicBezTo>
                <a:cubicBezTo>
                  <a:pt x="185" y="10826"/>
                  <a:pt x="207" y="10862"/>
                  <a:pt x="281" y="10943"/>
                </a:cubicBezTo>
                <a:cubicBezTo>
                  <a:pt x="369" y="11041"/>
                  <a:pt x="381" y="11062"/>
                  <a:pt x="355" y="11075"/>
                </a:cubicBezTo>
                <a:cubicBezTo>
                  <a:pt x="335" y="11085"/>
                  <a:pt x="309" y="11075"/>
                  <a:pt x="284" y="11049"/>
                </a:cubicBezTo>
                <a:cubicBezTo>
                  <a:pt x="99" y="10847"/>
                  <a:pt x="56" y="10803"/>
                  <a:pt x="43" y="10803"/>
                </a:cubicBezTo>
                <a:cubicBezTo>
                  <a:pt x="10" y="10803"/>
                  <a:pt x="29" y="10851"/>
                  <a:pt x="89" y="10915"/>
                </a:cubicBezTo>
                <a:cubicBezTo>
                  <a:pt x="157" y="10990"/>
                  <a:pt x="149" y="11044"/>
                  <a:pt x="76" y="10997"/>
                </a:cubicBezTo>
                <a:lnTo>
                  <a:pt x="36" y="10971"/>
                </a:lnTo>
                <a:lnTo>
                  <a:pt x="76" y="11025"/>
                </a:lnTo>
                <a:cubicBezTo>
                  <a:pt x="99" y="11055"/>
                  <a:pt x="115" y="11094"/>
                  <a:pt x="113" y="11110"/>
                </a:cubicBezTo>
                <a:cubicBezTo>
                  <a:pt x="101" y="11222"/>
                  <a:pt x="119" y="11247"/>
                  <a:pt x="373" y="11460"/>
                </a:cubicBezTo>
                <a:cubicBezTo>
                  <a:pt x="526" y="11587"/>
                  <a:pt x="709" y="11750"/>
                  <a:pt x="780" y="11820"/>
                </a:cubicBezTo>
                <a:cubicBezTo>
                  <a:pt x="887" y="11926"/>
                  <a:pt x="975" y="11982"/>
                  <a:pt x="1131" y="12040"/>
                </a:cubicBezTo>
                <a:cubicBezTo>
                  <a:pt x="1238" y="12079"/>
                  <a:pt x="1276" y="12106"/>
                  <a:pt x="1336" y="12184"/>
                </a:cubicBezTo>
                <a:cubicBezTo>
                  <a:pt x="1377" y="12237"/>
                  <a:pt x="1406" y="12289"/>
                  <a:pt x="1400" y="12301"/>
                </a:cubicBezTo>
                <a:cubicBezTo>
                  <a:pt x="1387" y="12327"/>
                  <a:pt x="1311" y="12308"/>
                  <a:pt x="1184" y="12249"/>
                </a:cubicBezTo>
                <a:cubicBezTo>
                  <a:pt x="1026" y="12176"/>
                  <a:pt x="1003" y="12161"/>
                  <a:pt x="928" y="12081"/>
                </a:cubicBezTo>
                <a:cubicBezTo>
                  <a:pt x="717" y="11858"/>
                  <a:pt x="419" y="11605"/>
                  <a:pt x="367" y="11605"/>
                </a:cubicBezTo>
                <a:cubicBezTo>
                  <a:pt x="329" y="11605"/>
                  <a:pt x="221" y="11515"/>
                  <a:pt x="108" y="11389"/>
                </a:cubicBezTo>
                <a:lnTo>
                  <a:pt x="0" y="11269"/>
                </a:lnTo>
                <a:lnTo>
                  <a:pt x="80" y="11380"/>
                </a:lnTo>
                <a:cubicBezTo>
                  <a:pt x="123" y="11441"/>
                  <a:pt x="181" y="11504"/>
                  <a:pt x="208" y="11519"/>
                </a:cubicBezTo>
                <a:cubicBezTo>
                  <a:pt x="235" y="11534"/>
                  <a:pt x="269" y="11569"/>
                  <a:pt x="283" y="11596"/>
                </a:cubicBezTo>
                <a:cubicBezTo>
                  <a:pt x="297" y="11622"/>
                  <a:pt x="342" y="11672"/>
                  <a:pt x="383" y="11705"/>
                </a:cubicBezTo>
                <a:cubicBezTo>
                  <a:pt x="423" y="11739"/>
                  <a:pt x="522" y="11828"/>
                  <a:pt x="602" y="11904"/>
                </a:cubicBezTo>
                <a:cubicBezTo>
                  <a:pt x="726" y="12020"/>
                  <a:pt x="987" y="12221"/>
                  <a:pt x="1205" y="12369"/>
                </a:cubicBezTo>
                <a:cubicBezTo>
                  <a:pt x="1331" y="12454"/>
                  <a:pt x="1368" y="12486"/>
                  <a:pt x="1368" y="12516"/>
                </a:cubicBezTo>
                <a:cubicBezTo>
                  <a:pt x="1368" y="12555"/>
                  <a:pt x="1304" y="12545"/>
                  <a:pt x="1209" y="12492"/>
                </a:cubicBezTo>
                <a:cubicBezTo>
                  <a:pt x="1171" y="12471"/>
                  <a:pt x="1094" y="12429"/>
                  <a:pt x="1039" y="12399"/>
                </a:cubicBezTo>
                <a:cubicBezTo>
                  <a:pt x="984" y="12369"/>
                  <a:pt x="904" y="12313"/>
                  <a:pt x="861" y="12277"/>
                </a:cubicBezTo>
                <a:cubicBezTo>
                  <a:pt x="818" y="12240"/>
                  <a:pt x="777" y="12210"/>
                  <a:pt x="770" y="12210"/>
                </a:cubicBezTo>
                <a:cubicBezTo>
                  <a:pt x="764" y="12210"/>
                  <a:pt x="691" y="12150"/>
                  <a:pt x="608" y="12074"/>
                </a:cubicBezTo>
                <a:cubicBezTo>
                  <a:pt x="451" y="11932"/>
                  <a:pt x="248" y="11756"/>
                  <a:pt x="202" y="11723"/>
                </a:cubicBezTo>
                <a:cubicBezTo>
                  <a:pt x="178" y="11706"/>
                  <a:pt x="245" y="11787"/>
                  <a:pt x="394" y="11952"/>
                </a:cubicBezTo>
                <a:cubicBezTo>
                  <a:pt x="428" y="11990"/>
                  <a:pt x="479" y="12035"/>
                  <a:pt x="508" y="12054"/>
                </a:cubicBezTo>
                <a:cubicBezTo>
                  <a:pt x="536" y="12072"/>
                  <a:pt x="596" y="12122"/>
                  <a:pt x="642" y="12167"/>
                </a:cubicBezTo>
                <a:cubicBezTo>
                  <a:pt x="748" y="12270"/>
                  <a:pt x="1063" y="12470"/>
                  <a:pt x="1235" y="12542"/>
                </a:cubicBezTo>
                <a:cubicBezTo>
                  <a:pt x="1367" y="12597"/>
                  <a:pt x="1578" y="12654"/>
                  <a:pt x="1765" y="12684"/>
                </a:cubicBezTo>
                <a:cubicBezTo>
                  <a:pt x="1876" y="12701"/>
                  <a:pt x="1929" y="12740"/>
                  <a:pt x="1876" y="12765"/>
                </a:cubicBezTo>
                <a:cubicBezTo>
                  <a:pt x="1831" y="12787"/>
                  <a:pt x="1455" y="12758"/>
                  <a:pt x="1322" y="12722"/>
                </a:cubicBezTo>
                <a:cubicBezTo>
                  <a:pt x="1192" y="12688"/>
                  <a:pt x="1144" y="12662"/>
                  <a:pt x="953" y="12531"/>
                </a:cubicBezTo>
                <a:cubicBezTo>
                  <a:pt x="692" y="12351"/>
                  <a:pt x="613" y="12291"/>
                  <a:pt x="544" y="12223"/>
                </a:cubicBezTo>
                <a:cubicBezTo>
                  <a:pt x="451" y="12132"/>
                  <a:pt x="377" y="12076"/>
                  <a:pt x="377" y="12097"/>
                </a:cubicBezTo>
                <a:cubicBezTo>
                  <a:pt x="378" y="12106"/>
                  <a:pt x="412" y="12141"/>
                  <a:pt x="453" y="12174"/>
                </a:cubicBezTo>
                <a:cubicBezTo>
                  <a:pt x="493" y="12207"/>
                  <a:pt x="586" y="12288"/>
                  <a:pt x="658" y="12353"/>
                </a:cubicBezTo>
                <a:cubicBezTo>
                  <a:pt x="830" y="12508"/>
                  <a:pt x="1142" y="12699"/>
                  <a:pt x="1297" y="12742"/>
                </a:cubicBezTo>
                <a:cubicBezTo>
                  <a:pt x="1364" y="12761"/>
                  <a:pt x="1536" y="12782"/>
                  <a:pt x="1679" y="12789"/>
                </a:cubicBezTo>
                <a:cubicBezTo>
                  <a:pt x="1821" y="12796"/>
                  <a:pt x="1943" y="12811"/>
                  <a:pt x="1948" y="12822"/>
                </a:cubicBezTo>
                <a:cubicBezTo>
                  <a:pt x="1954" y="12834"/>
                  <a:pt x="1945" y="12860"/>
                  <a:pt x="1929" y="12879"/>
                </a:cubicBezTo>
                <a:cubicBezTo>
                  <a:pt x="1906" y="12908"/>
                  <a:pt x="1870" y="12914"/>
                  <a:pt x="1730" y="12908"/>
                </a:cubicBezTo>
                <a:cubicBezTo>
                  <a:pt x="1249" y="12890"/>
                  <a:pt x="1036" y="12791"/>
                  <a:pt x="521" y="12357"/>
                </a:cubicBezTo>
                <a:cubicBezTo>
                  <a:pt x="451" y="12298"/>
                  <a:pt x="389" y="12255"/>
                  <a:pt x="384" y="12260"/>
                </a:cubicBezTo>
                <a:cubicBezTo>
                  <a:pt x="376" y="12270"/>
                  <a:pt x="499" y="12384"/>
                  <a:pt x="696" y="12553"/>
                </a:cubicBezTo>
                <a:cubicBezTo>
                  <a:pt x="805" y="12646"/>
                  <a:pt x="1164" y="12860"/>
                  <a:pt x="1212" y="12860"/>
                </a:cubicBezTo>
                <a:cubicBezTo>
                  <a:pt x="1232" y="12860"/>
                  <a:pt x="1282" y="12875"/>
                  <a:pt x="1323" y="12893"/>
                </a:cubicBezTo>
                <a:cubicBezTo>
                  <a:pt x="1373" y="12915"/>
                  <a:pt x="1465" y="12925"/>
                  <a:pt x="1605" y="12925"/>
                </a:cubicBezTo>
                <a:cubicBezTo>
                  <a:pt x="1806" y="12925"/>
                  <a:pt x="1860" y="12943"/>
                  <a:pt x="1818" y="12994"/>
                </a:cubicBezTo>
                <a:cubicBezTo>
                  <a:pt x="1796" y="13021"/>
                  <a:pt x="1469" y="13019"/>
                  <a:pt x="1350" y="12992"/>
                </a:cubicBezTo>
                <a:cubicBezTo>
                  <a:pt x="1234" y="12965"/>
                  <a:pt x="1094" y="12915"/>
                  <a:pt x="1051" y="12888"/>
                </a:cubicBezTo>
                <a:cubicBezTo>
                  <a:pt x="1032" y="12875"/>
                  <a:pt x="966" y="12839"/>
                  <a:pt x="904" y="12804"/>
                </a:cubicBezTo>
                <a:cubicBezTo>
                  <a:pt x="842" y="12770"/>
                  <a:pt x="761" y="12714"/>
                  <a:pt x="723" y="12681"/>
                </a:cubicBezTo>
                <a:cubicBezTo>
                  <a:pt x="685" y="12647"/>
                  <a:pt x="651" y="12623"/>
                  <a:pt x="647" y="12628"/>
                </a:cubicBezTo>
                <a:cubicBezTo>
                  <a:pt x="632" y="12646"/>
                  <a:pt x="660" y="12705"/>
                  <a:pt x="690" y="12717"/>
                </a:cubicBezTo>
                <a:cubicBezTo>
                  <a:pt x="706" y="12723"/>
                  <a:pt x="747" y="12747"/>
                  <a:pt x="780" y="12770"/>
                </a:cubicBezTo>
                <a:cubicBezTo>
                  <a:pt x="814" y="12792"/>
                  <a:pt x="887" y="12837"/>
                  <a:pt x="942" y="12870"/>
                </a:cubicBezTo>
                <a:cubicBezTo>
                  <a:pt x="997" y="12902"/>
                  <a:pt x="1047" y="12937"/>
                  <a:pt x="1052" y="12947"/>
                </a:cubicBezTo>
                <a:cubicBezTo>
                  <a:pt x="1089" y="13021"/>
                  <a:pt x="901" y="12952"/>
                  <a:pt x="757" y="12839"/>
                </a:cubicBezTo>
                <a:cubicBezTo>
                  <a:pt x="642" y="12749"/>
                  <a:pt x="593" y="12754"/>
                  <a:pt x="682" y="12847"/>
                </a:cubicBezTo>
                <a:cubicBezTo>
                  <a:pt x="750" y="12919"/>
                  <a:pt x="746" y="12973"/>
                  <a:pt x="676" y="12926"/>
                </a:cubicBezTo>
                <a:cubicBezTo>
                  <a:pt x="657" y="12914"/>
                  <a:pt x="636" y="12904"/>
                  <a:pt x="628" y="12904"/>
                </a:cubicBezTo>
                <a:cubicBezTo>
                  <a:pt x="620" y="12904"/>
                  <a:pt x="663" y="12940"/>
                  <a:pt x="723" y="12982"/>
                </a:cubicBezTo>
                <a:cubicBezTo>
                  <a:pt x="783" y="13024"/>
                  <a:pt x="833" y="13063"/>
                  <a:pt x="833" y="13069"/>
                </a:cubicBezTo>
                <a:cubicBezTo>
                  <a:pt x="833" y="13075"/>
                  <a:pt x="812" y="13114"/>
                  <a:pt x="786" y="13155"/>
                </a:cubicBezTo>
                <a:cubicBezTo>
                  <a:pt x="761" y="13197"/>
                  <a:pt x="744" y="13235"/>
                  <a:pt x="749" y="13241"/>
                </a:cubicBezTo>
                <a:cubicBezTo>
                  <a:pt x="799" y="13303"/>
                  <a:pt x="1342" y="13475"/>
                  <a:pt x="1472" y="13470"/>
                </a:cubicBezTo>
                <a:cubicBezTo>
                  <a:pt x="1520" y="13469"/>
                  <a:pt x="1719" y="13439"/>
                  <a:pt x="1805" y="13421"/>
                </a:cubicBezTo>
                <a:cubicBezTo>
                  <a:pt x="1830" y="13415"/>
                  <a:pt x="1840" y="13425"/>
                  <a:pt x="1842" y="13462"/>
                </a:cubicBezTo>
                <a:cubicBezTo>
                  <a:pt x="1845" y="13539"/>
                  <a:pt x="1863" y="13543"/>
                  <a:pt x="1903" y="13480"/>
                </a:cubicBezTo>
                <a:cubicBezTo>
                  <a:pt x="1940" y="13422"/>
                  <a:pt x="2030" y="13353"/>
                  <a:pt x="2045" y="13371"/>
                </a:cubicBezTo>
                <a:cubicBezTo>
                  <a:pt x="2049" y="13376"/>
                  <a:pt x="2099" y="13360"/>
                  <a:pt x="2154" y="13336"/>
                </a:cubicBezTo>
                <a:cubicBezTo>
                  <a:pt x="2320" y="13264"/>
                  <a:pt x="2397" y="13259"/>
                  <a:pt x="2462" y="13315"/>
                </a:cubicBezTo>
                <a:cubicBezTo>
                  <a:pt x="2492" y="13342"/>
                  <a:pt x="2511" y="13370"/>
                  <a:pt x="2505" y="13378"/>
                </a:cubicBezTo>
                <a:cubicBezTo>
                  <a:pt x="2499" y="13385"/>
                  <a:pt x="2413" y="13402"/>
                  <a:pt x="2314" y="13415"/>
                </a:cubicBezTo>
                <a:cubicBezTo>
                  <a:pt x="2114" y="13441"/>
                  <a:pt x="2040" y="13482"/>
                  <a:pt x="1960" y="13612"/>
                </a:cubicBezTo>
                <a:cubicBezTo>
                  <a:pt x="1920" y="13677"/>
                  <a:pt x="1916" y="13693"/>
                  <a:pt x="1935" y="13730"/>
                </a:cubicBezTo>
                <a:cubicBezTo>
                  <a:pt x="1947" y="13755"/>
                  <a:pt x="1951" y="13800"/>
                  <a:pt x="1945" y="13835"/>
                </a:cubicBezTo>
                <a:cubicBezTo>
                  <a:pt x="1936" y="13884"/>
                  <a:pt x="1942" y="13903"/>
                  <a:pt x="1971" y="13922"/>
                </a:cubicBezTo>
                <a:cubicBezTo>
                  <a:pt x="1995" y="13938"/>
                  <a:pt x="2007" y="13967"/>
                  <a:pt x="2007" y="14010"/>
                </a:cubicBezTo>
                <a:cubicBezTo>
                  <a:pt x="2007" y="14046"/>
                  <a:pt x="2019" y="14099"/>
                  <a:pt x="2035" y="14128"/>
                </a:cubicBezTo>
                <a:cubicBezTo>
                  <a:pt x="2050" y="14158"/>
                  <a:pt x="2074" y="14245"/>
                  <a:pt x="2088" y="14323"/>
                </a:cubicBezTo>
                <a:cubicBezTo>
                  <a:pt x="2113" y="14471"/>
                  <a:pt x="2171" y="14636"/>
                  <a:pt x="2199" y="14636"/>
                </a:cubicBezTo>
                <a:cubicBezTo>
                  <a:pt x="2208" y="14636"/>
                  <a:pt x="2199" y="14603"/>
                  <a:pt x="2180" y="14561"/>
                </a:cubicBezTo>
                <a:cubicBezTo>
                  <a:pt x="2139" y="14477"/>
                  <a:pt x="2148" y="14442"/>
                  <a:pt x="2208" y="14442"/>
                </a:cubicBezTo>
                <a:cubicBezTo>
                  <a:pt x="2230" y="14442"/>
                  <a:pt x="2253" y="14427"/>
                  <a:pt x="2258" y="14409"/>
                </a:cubicBezTo>
                <a:cubicBezTo>
                  <a:pt x="2273" y="14361"/>
                  <a:pt x="2303" y="14370"/>
                  <a:pt x="2320" y="14425"/>
                </a:cubicBezTo>
                <a:cubicBezTo>
                  <a:pt x="2332" y="14464"/>
                  <a:pt x="2338" y="14447"/>
                  <a:pt x="2348" y="14345"/>
                </a:cubicBezTo>
                <a:cubicBezTo>
                  <a:pt x="2364" y="14185"/>
                  <a:pt x="2426" y="14095"/>
                  <a:pt x="2521" y="14095"/>
                </a:cubicBezTo>
                <a:cubicBezTo>
                  <a:pt x="2555" y="14095"/>
                  <a:pt x="2617" y="14077"/>
                  <a:pt x="2659" y="14055"/>
                </a:cubicBezTo>
                <a:cubicBezTo>
                  <a:pt x="2701" y="14032"/>
                  <a:pt x="2771" y="14008"/>
                  <a:pt x="2814" y="13999"/>
                </a:cubicBezTo>
                <a:cubicBezTo>
                  <a:pt x="3044" y="13955"/>
                  <a:pt x="3289" y="13893"/>
                  <a:pt x="3385" y="13856"/>
                </a:cubicBezTo>
                <a:cubicBezTo>
                  <a:pt x="3444" y="13833"/>
                  <a:pt x="3556" y="13801"/>
                  <a:pt x="3633" y="13784"/>
                </a:cubicBezTo>
                <a:cubicBezTo>
                  <a:pt x="3710" y="13768"/>
                  <a:pt x="3781" y="13747"/>
                  <a:pt x="3792" y="13738"/>
                </a:cubicBezTo>
                <a:cubicBezTo>
                  <a:pt x="3803" y="13730"/>
                  <a:pt x="3823" y="13734"/>
                  <a:pt x="3836" y="13747"/>
                </a:cubicBezTo>
                <a:cubicBezTo>
                  <a:pt x="3853" y="13764"/>
                  <a:pt x="3870" y="13760"/>
                  <a:pt x="3901" y="13730"/>
                </a:cubicBezTo>
                <a:cubicBezTo>
                  <a:pt x="3924" y="13708"/>
                  <a:pt x="3970" y="13679"/>
                  <a:pt x="4003" y="13665"/>
                </a:cubicBezTo>
                <a:cubicBezTo>
                  <a:pt x="4084" y="13631"/>
                  <a:pt x="4110" y="13665"/>
                  <a:pt x="4055" y="13731"/>
                </a:cubicBezTo>
                <a:cubicBezTo>
                  <a:pt x="4009" y="13787"/>
                  <a:pt x="3917" y="13934"/>
                  <a:pt x="3917" y="13953"/>
                </a:cubicBezTo>
                <a:cubicBezTo>
                  <a:pt x="3917" y="13989"/>
                  <a:pt x="3954" y="13954"/>
                  <a:pt x="4018" y="13856"/>
                </a:cubicBezTo>
                <a:cubicBezTo>
                  <a:pt x="4128" y="13689"/>
                  <a:pt x="4242" y="13588"/>
                  <a:pt x="4408" y="13515"/>
                </a:cubicBezTo>
                <a:cubicBezTo>
                  <a:pt x="4642" y="13411"/>
                  <a:pt x="4988" y="13332"/>
                  <a:pt x="5011" y="13378"/>
                </a:cubicBezTo>
                <a:cubicBezTo>
                  <a:pt x="5016" y="13389"/>
                  <a:pt x="5014" y="13405"/>
                  <a:pt x="5005" y="13412"/>
                </a:cubicBezTo>
                <a:cubicBezTo>
                  <a:pt x="4988" y="13425"/>
                  <a:pt x="4768" y="13503"/>
                  <a:pt x="4609" y="13554"/>
                </a:cubicBezTo>
                <a:cubicBezTo>
                  <a:pt x="4560" y="13569"/>
                  <a:pt x="4482" y="13611"/>
                  <a:pt x="4433" y="13648"/>
                </a:cubicBezTo>
                <a:cubicBezTo>
                  <a:pt x="4385" y="13685"/>
                  <a:pt x="4333" y="13726"/>
                  <a:pt x="4318" y="13738"/>
                </a:cubicBezTo>
                <a:cubicBezTo>
                  <a:pt x="4302" y="13750"/>
                  <a:pt x="4227" y="13824"/>
                  <a:pt x="4150" y="13903"/>
                </a:cubicBezTo>
                <a:cubicBezTo>
                  <a:pt x="4032" y="14027"/>
                  <a:pt x="3999" y="14075"/>
                  <a:pt x="3956" y="14187"/>
                </a:cubicBezTo>
                <a:cubicBezTo>
                  <a:pt x="3953" y="14196"/>
                  <a:pt x="3958" y="14203"/>
                  <a:pt x="3968" y="14203"/>
                </a:cubicBezTo>
                <a:cubicBezTo>
                  <a:pt x="3979" y="14203"/>
                  <a:pt x="3995" y="14179"/>
                  <a:pt x="4004" y="14149"/>
                </a:cubicBezTo>
                <a:cubicBezTo>
                  <a:pt x="4014" y="14119"/>
                  <a:pt x="4035" y="14095"/>
                  <a:pt x="4052" y="14095"/>
                </a:cubicBezTo>
                <a:cubicBezTo>
                  <a:pt x="4068" y="14095"/>
                  <a:pt x="4134" y="14032"/>
                  <a:pt x="4196" y="13956"/>
                </a:cubicBezTo>
                <a:cubicBezTo>
                  <a:pt x="4259" y="13880"/>
                  <a:pt x="4350" y="13786"/>
                  <a:pt x="4399" y="13745"/>
                </a:cubicBezTo>
                <a:cubicBezTo>
                  <a:pt x="4485" y="13672"/>
                  <a:pt x="4730" y="13541"/>
                  <a:pt x="4826" y="13518"/>
                </a:cubicBezTo>
                <a:cubicBezTo>
                  <a:pt x="4933" y="13491"/>
                  <a:pt x="4890" y="13552"/>
                  <a:pt x="4732" y="13648"/>
                </a:cubicBezTo>
                <a:cubicBezTo>
                  <a:pt x="4556" y="13756"/>
                  <a:pt x="4361" y="13944"/>
                  <a:pt x="4306" y="14059"/>
                </a:cubicBezTo>
                <a:cubicBezTo>
                  <a:pt x="4286" y="14101"/>
                  <a:pt x="4233" y="14154"/>
                  <a:pt x="4175" y="14192"/>
                </a:cubicBezTo>
                <a:cubicBezTo>
                  <a:pt x="4082" y="14252"/>
                  <a:pt x="4025" y="14323"/>
                  <a:pt x="4047" y="14350"/>
                </a:cubicBezTo>
                <a:cubicBezTo>
                  <a:pt x="4053" y="14358"/>
                  <a:pt x="4093" y="14352"/>
                  <a:pt x="4136" y="14338"/>
                </a:cubicBezTo>
                <a:cubicBezTo>
                  <a:pt x="4217" y="14311"/>
                  <a:pt x="4292" y="14328"/>
                  <a:pt x="4305" y="14378"/>
                </a:cubicBezTo>
                <a:cubicBezTo>
                  <a:pt x="4318" y="14424"/>
                  <a:pt x="4501" y="14260"/>
                  <a:pt x="4676" y="14046"/>
                </a:cubicBezTo>
                <a:cubicBezTo>
                  <a:pt x="4755" y="13950"/>
                  <a:pt x="4824" y="13895"/>
                  <a:pt x="4975" y="13806"/>
                </a:cubicBezTo>
                <a:cubicBezTo>
                  <a:pt x="5082" y="13743"/>
                  <a:pt x="5212" y="13673"/>
                  <a:pt x="5265" y="13652"/>
                </a:cubicBezTo>
                <a:cubicBezTo>
                  <a:pt x="5678" y="13489"/>
                  <a:pt x="6045" y="13302"/>
                  <a:pt x="6434" y="13058"/>
                </a:cubicBezTo>
                <a:cubicBezTo>
                  <a:pt x="6613" y="12946"/>
                  <a:pt x="6899" y="12701"/>
                  <a:pt x="6930" y="12634"/>
                </a:cubicBezTo>
                <a:cubicBezTo>
                  <a:pt x="6940" y="12610"/>
                  <a:pt x="6999" y="12537"/>
                  <a:pt x="7061" y="12471"/>
                </a:cubicBezTo>
                <a:cubicBezTo>
                  <a:pt x="7123" y="12406"/>
                  <a:pt x="7174" y="12339"/>
                  <a:pt x="7174" y="12324"/>
                </a:cubicBezTo>
                <a:cubicBezTo>
                  <a:pt x="7175" y="12309"/>
                  <a:pt x="7193" y="12286"/>
                  <a:pt x="7215" y="12273"/>
                </a:cubicBezTo>
                <a:cubicBezTo>
                  <a:pt x="7237" y="12260"/>
                  <a:pt x="7286" y="12200"/>
                  <a:pt x="7325" y="12140"/>
                </a:cubicBezTo>
                <a:cubicBezTo>
                  <a:pt x="7385" y="12046"/>
                  <a:pt x="7408" y="12026"/>
                  <a:pt x="7482" y="12006"/>
                </a:cubicBezTo>
                <a:cubicBezTo>
                  <a:pt x="7570" y="11983"/>
                  <a:pt x="7593" y="11945"/>
                  <a:pt x="7527" y="11933"/>
                </a:cubicBezTo>
                <a:cubicBezTo>
                  <a:pt x="7470" y="11922"/>
                  <a:pt x="7450" y="11855"/>
                  <a:pt x="7482" y="11779"/>
                </a:cubicBezTo>
                <a:cubicBezTo>
                  <a:pt x="7514" y="11703"/>
                  <a:pt x="7508" y="11704"/>
                  <a:pt x="7592" y="11745"/>
                </a:cubicBezTo>
                <a:cubicBezTo>
                  <a:pt x="7629" y="11763"/>
                  <a:pt x="7736" y="11796"/>
                  <a:pt x="7833" y="11819"/>
                </a:cubicBezTo>
                <a:cubicBezTo>
                  <a:pt x="8087" y="11879"/>
                  <a:pt x="8354" y="11984"/>
                  <a:pt x="8506" y="12084"/>
                </a:cubicBezTo>
                <a:cubicBezTo>
                  <a:pt x="8664" y="12188"/>
                  <a:pt x="8678" y="12203"/>
                  <a:pt x="8653" y="12234"/>
                </a:cubicBezTo>
                <a:cubicBezTo>
                  <a:pt x="8640" y="12250"/>
                  <a:pt x="8643" y="12282"/>
                  <a:pt x="8660" y="12345"/>
                </a:cubicBezTo>
                <a:cubicBezTo>
                  <a:pt x="8688" y="12444"/>
                  <a:pt x="8680" y="12463"/>
                  <a:pt x="8604" y="12477"/>
                </a:cubicBezTo>
                <a:cubicBezTo>
                  <a:pt x="8562" y="12484"/>
                  <a:pt x="8566" y="12487"/>
                  <a:pt x="8625" y="12489"/>
                </a:cubicBezTo>
                <a:cubicBezTo>
                  <a:pt x="8679" y="12492"/>
                  <a:pt x="8706" y="12505"/>
                  <a:pt x="8722" y="12536"/>
                </a:cubicBezTo>
                <a:cubicBezTo>
                  <a:pt x="8734" y="12560"/>
                  <a:pt x="8760" y="12579"/>
                  <a:pt x="8780" y="12579"/>
                </a:cubicBezTo>
                <a:cubicBezTo>
                  <a:pt x="8804" y="12579"/>
                  <a:pt x="8834" y="12611"/>
                  <a:pt x="8863" y="12667"/>
                </a:cubicBezTo>
                <a:cubicBezTo>
                  <a:pt x="8937" y="12806"/>
                  <a:pt x="8933" y="12827"/>
                  <a:pt x="8836" y="12835"/>
                </a:cubicBezTo>
                <a:cubicBezTo>
                  <a:pt x="8791" y="12838"/>
                  <a:pt x="8753" y="12849"/>
                  <a:pt x="8753" y="12857"/>
                </a:cubicBezTo>
                <a:cubicBezTo>
                  <a:pt x="8753" y="12865"/>
                  <a:pt x="8781" y="12894"/>
                  <a:pt x="8815" y="12921"/>
                </a:cubicBezTo>
                <a:cubicBezTo>
                  <a:pt x="8882" y="12975"/>
                  <a:pt x="8881" y="13020"/>
                  <a:pt x="8813" y="12999"/>
                </a:cubicBezTo>
                <a:cubicBezTo>
                  <a:pt x="8743" y="12977"/>
                  <a:pt x="8759" y="13053"/>
                  <a:pt x="8832" y="13090"/>
                </a:cubicBezTo>
                <a:cubicBezTo>
                  <a:pt x="8884" y="13117"/>
                  <a:pt x="8891" y="13129"/>
                  <a:pt x="8882" y="13173"/>
                </a:cubicBezTo>
                <a:cubicBezTo>
                  <a:pt x="8869" y="13240"/>
                  <a:pt x="8901" y="13274"/>
                  <a:pt x="9089" y="13396"/>
                </a:cubicBezTo>
                <a:lnTo>
                  <a:pt x="9233" y="13489"/>
                </a:lnTo>
                <a:lnTo>
                  <a:pt x="9305" y="13402"/>
                </a:lnTo>
                <a:lnTo>
                  <a:pt x="9377" y="13315"/>
                </a:lnTo>
                <a:lnTo>
                  <a:pt x="9417" y="13368"/>
                </a:lnTo>
                <a:lnTo>
                  <a:pt x="9457" y="13421"/>
                </a:lnTo>
                <a:lnTo>
                  <a:pt x="9375" y="13530"/>
                </a:lnTo>
                <a:cubicBezTo>
                  <a:pt x="9330" y="13590"/>
                  <a:pt x="9278" y="13645"/>
                  <a:pt x="9260" y="13652"/>
                </a:cubicBezTo>
                <a:cubicBezTo>
                  <a:pt x="9242" y="13659"/>
                  <a:pt x="9226" y="13676"/>
                  <a:pt x="9226" y="13690"/>
                </a:cubicBezTo>
                <a:cubicBezTo>
                  <a:pt x="9226" y="13704"/>
                  <a:pt x="9197" y="13760"/>
                  <a:pt x="9163" y="13813"/>
                </a:cubicBezTo>
                <a:cubicBezTo>
                  <a:pt x="9040" y="14006"/>
                  <a:pt x="8467" y="14713"/>
                  <a:pt x="8315" y="14858"/>
                </a:cubicBezTo>
                <a:cubicBezTo>
                  <a:pt x="8282" y="14891"/>
                  <a:pt x="8259" y="14918"/>
                  <a:pt x="8266" y="14918"/>
                </a:cubicBezTo>
                <a:cubicBezTo>
                  <a:pt x="8309" y="14919"/>
                  <a:pt x="8656" y="14516"/>
                  <a:pt x="9001" y="14064"/>
                </a:cubicBezTo>
                <a:cubicBezTo>
                  <a:pt x="9083" y="13958"/>
                  <a:pt x="9125" y="13918"/>
                  <a:pt x="9137" y="13934"/>
                </a:cubicBezTo>
                <a:cubicBezTo>
                  <a:pt x="9164" y="13967"/>
                  <a:pt x="9114" y="14043"/>
                  <a:pt x="8804" y="14434"/>
                </a:cubicBezTo>
                <a:cubicBezTo>
                  <a:pt x="8395" y="14950"/>
                  <a:pt x="8316" y="15027"/>
                  <a:pt x="8018" y="15204"/>
                </a:cubicBezTo>
                <a:cubicBezTo>
                  <a:pt x="7878" y="15287"/>
                  <a:pt x="7734" y="15368"/>
                  <a:pt x="7698" y="15384"/>
                </a:cubicBezTo>
                <a:cubicBezTo>
                  <a:pt x="7662" y="15400"/>
                  <a:pt x="7574" y="15461"/>
                  <a:pt x="7502" y="15519"/>
                </a:cubicBezTo>
                <a:cubicBezTo>
                  <a:pt x="7431" y="15577"/>
                  <a:pt x="7307" y="15656"/>
                  <a:pt x="7226" y="15695"/>
                </a:cubicBezTo>
                <a:cubicBezTo>
                  <a:pt x="7145" y="15734"/>
                  <a:pt x="7063" y="15774"/>
                  <a:pt x="7044" y="15784"/>
                </a:cubicBezTo>
                <a:cubicBezTo>
                  <a:pt x="7025" y="15794"/>
                  <a:pt x="6968" y="15813"/>
                  <a:pt x="6917" y="15826"/>
                </a:cubicBezTo>
                <a:cubicBezTo>
                  <a:pt x="6830" y="15847"/>
                  <a:pt x="6675" y="15952"/>
                  <a:pt x="6694" y="15976"/>
                </a:cubicBezTo>
                <a:cubicBezTo>
                  <a:pt x="6699" y="15982"/>
                  <a:pt x="6716" y="15972"/>
                  <a:pt x="6733" y="15953"/>
                </a:cubicBezTo>
                <a:cubicBezTo>
                  <a:pt x="6782" y="15900"/>
                  <a:pt x="6864" y="15856"/>
                  <a:pt x="6943" y="15841"/>
                </a:cubicBezTo>
                <a:cubicBezTo>
                  <a:pt x="6984" y="15833"/>
                  <a:pt x="7062" y="15804"/>
                  <a:pt x="7118" y="15776"/>
                </a:cubicBezTo>
                <a:cubicBezTo>
                  <a:pt x="7174" y="15747"/>
                  <a:pt x="7258" y="15707"/>
                  <a:pt x="7304" y="15687"/>
                </a:cubicBezTo>
                <a:cubicBezTo>
                  <a:pt x="7350" y="15667"/>
                  <a:pt x="7424" y="15618"/>
                  <a:pt x="7470" y="15577"/>
                </a:cubicBezTo>
                <a:cubicBezTo>
                  <a:pt x="7549" y="15507"/>
                  <a:pt x="7612" y="15466"/>
                  <a:pt x="7850" y="15329"/>
                </a:cubicBezTo>
                <a:cubicBezTo>
                  <a:pt x="7908" y="15296"/>
                  <a:pt x="8011" y="15237"/>
                  <a:pt x="8078" y="15198"/>
                </a:cubicBezTo>
                <a:cubicBezTo>
                  <a:pt x="8270" y="15088"/>
                  <a:pt x="8418" y="14961"/>
                  <a:pt x="8557" y="14789"/>
                </a:cubicBezTo>
                <a:cubicBezTo>
                  <a:pt x="8656" y="14666"/>
                  <a:pt x="8690" y="14636"/>
                  <a:pt x="8706" y="14656"/>
                </a:cubicBezTo>
                <a:cubicBezTo>
                  <a:pt x="8722" y="14676"/>
                  <a:pt x="8679" y="14739"/>
                  <a:pt x="8518" y="14931"/>
                </a:cubicBezTo>
                <a:cubicBezTo>
                  <a:pt x="8317" y="15169"/>
                  <a:pt x="8264" y="15243"/>
                  <a:pt x="8386" y="15118"/>
                </a:cubicBezTo>
                <a:cubicBezTo>
                  <a:pt x="8433" y="15070"/>
                  <a:pt x="8671" y="14780"/>
                  <a:pt x="8759" y="14664"/>
                </a:cubicBezTo>
                <a:cubicBezTo>
                  <a:pt x="8770" y="14649"/>
                  <a:pt x="8797" y="14615"/>
                  <a:pt x="8820" y="14588"/>
                </a:cubicBezTo>
                <a:cubicBezTo>
                  <a:pt x="8913" y="14475"/>
                  <a:pt x="9086" y="14246"/>
                  <a:pt x="9086" y="14234"/>
                </a:cubicBezTo>
                <a:cubicBezTo>
                  <a:pt x="9086" y="14203"/>
                  <a:pt x="9547" y="13595"/>
                  <a:pt x="9565" y="13602"/>
                </a:cubicBezTo>
                <a:cubicBezTo>
                  <a:pt x="9576" y="13607"/>
                  <a:pt x="9602" y="13657"/>
                  <a:pt x="9624" y="13712"/>
                </a:cubicBezTo>
                <a:cubicBezTo>
                  <a:pt x="9664" y="13815"/>
                  <a:pt x="9874" y="14095"/>
                  <a:pt x="9911" y="14095"/>
                </a:cubicBezTo>
                <a:cubicBezTo>
                  <a:pt x="9922" y="14095"/>
                  <a:pt x="9968" y="14128"/>
                  <a:pt x="10012" y="14167"/>
                </a:cubicBezTo>
                <a:cubicBezTo>
                  <a:pt x="10057" y="14206"/>
                  <a:pt x="10141" y="14271"/>
                  <a:pt x="10199" y="14312"/>
                </a:cubicBezTo>
                <a:cubicBezTo>
                  <a:pt x="10256" y="14352"/>
                  <a:pt x="10341" y="14419"/>
                  <a:pt x="10386" y="14461"/>
                </a:cubicBezTo>
                <a:cubicBezTo>
                  <a:pt x="10431" y="14504"/>
                  <a:pt x="10510" y="14576"/>
                  <a:pt x="10561" y="14621"/>
                </a:cubicBezTo>
                <a:cubicBezTo>
                  <a:pt x="10844" y="14871"/>
                  <a:pt x="10884" y="14915"/>
                  <a:pt x="10910" y="14997"/>
                </a:cubicBezTo>
                <a:cubicBezTo>
                  <a:pt x="10953" y="15127"/>
                  <a:pt x="11011" y="15370"/>
                  <a:pt x="11032" y="15502"/>
                </a:cubicBezTo>
                <a:cubicBezTo>
                  <a:pt x="11042" y="15568"/>
                  <a:pt x="11058" y="15641"/>
                  <a:pt x="11067" y="15665"/>
                </a:cubicBezTo>
                <a:cubicBezTo>
                  <a:pt x="11075" y="15688"/>
                  <a:pt x="11085" y="15758"/>
                  <a:pt x="11089" y="15817"/>
                </a:cubicBezTo>
                <a:cubicBezTo>
                  <a:pt x="11095" y="15910"/>
                  <a:pt x="11127" y="16142"/>
                  <a:pt x="11189" y="16542"/>
                </a:cubicBezTo>
                <a:cubicBezTo>
                  <a:pt x="11251" y="16944"/>
                  <a:pt x="11274" y="17116"/>
                  <a:pt x="11284" y="17265"/>
                </a:cubicBezTo>
                <a:cubicBezTo>
                  <a:pt x="11291" y="17359"/>
                  <a:pt x="11306" y="17467"/>
                  <a:pt x="11319" y="17504"/>
                </a:cubicBezTo>
                <a:lnTo>
                  <a:pt x="11344" y="17570"/>
                </a:lnTo>
                <a:lnTo>
                  <a:pt x="11333" y="17495"/>
                </a:lnTo>
                <a:cubicBezTo>
                  <a:pt x="11315" y="17371"/>
                  <a:pt x="11319" y="17333"/>
                  <a:pt x="11346" y="17333"/>
                </a:cubicBezTo>
                <a:cubicBezTo>
                  <a:pt x="11386" y="17333"/>
                  <a:pt x="11426" y="17534"/>
                  <a:pt x="11503" y="18099"/>
                </a:cubicBezTo>
                <a:cubicBezTo>
                  <a:pt x="11522" y="18235"/>
                  <a:pt x="11545" y="18356"/>
                  <a:pt x="11555" y="18368"/>
                </a:cubicBezTo>
                <a:cubicBezTo>
                  <a:pt x="11576" y="18394"/>
                  <a:pt x="11561" y="18242"/>
                  <a:pt x="11537" y="18184"/>
                </a:cubicBezTo>
                <a:cubicBezTo>
                  <a:pt x="11529" y="18164"/>
                  <a:pt x="11521" y="18085"/>
                  <a:pt x="11520" y="18010"/>
                </a:cubicBezTo>
                <a:cubicBezTo>
                  <a:pt x="11520" y="17935"/>
                  <a:pt x="11512" y="17820"/>
                  <a:pt x="11505" y="17755"/>
                </a:cubicBezTo>
                <a:cubicBezTo>
                  <a:pt x="11475" y="17509"/>
                  <a:pt x="11572" y="17590"/>
                  <a:pt x="11608" y="17842"/>
                </a:cubicBezTo>
                <a:cubicBezTo>
                  <a:pt x="11620" y="17931"/>
                  <a:pt x="11638" y="18015"/>
                  <a:pt x="11647" y="18028"/>
                </a:cubicBezTo>
                <a:cubicBezTo>
                  <a:pt x="11656" y="18042"/>
                  <a:pt x="11679" y="18173"/>
                  <a:pt x="11699" y="18320"/>
                </a:cubicBezTo>
                <a:cubicBezTo>
                  <a:pt x="11732" y="18568"/>
                  <a:pt x="11781" y="18752"/>
                  <a:pt x="11798" y="18692"/>
                </a:cubicBezTo>
                <a:cubicBezTo>
                  <a:pt x="11802" y="18677"/>
                  <a:pt x="11792" y="18644"/>
                  <a:pt x="11777" y="18618"/>
                </a:cubicBezTo>
                <a:cubicBezTo>
                  <a:pt x="11754" y="18576"/>
                  <a:pt x="11753" y="18565"/>
                  <a:pt x="11775" y="18535"/>
                </a:cubicBezTo>
                <a:cubicBezTo>
                  <a:pt x="11797" y="18505"/>
                  <a:pt x="11795" y="18487"/>
                  <a:pt x="11758" y="18392"/>
                </a:cubicBezTo>
                <a:cubicBezTo>
                  <a:pt x="11730" y="18318"/>
                  <a:pt x="11713" y="18232"/>
                  <a:pt x="11708" y="18123"/>
                </a:cubicBezTo>
                <a:cubicBezTo>
                  <a:pt x="11703" y="18034"/>
                  <a:pt x="11687" y="17924"/>
                  <a:pt x="11672" y="17880"/>
                </a:cubicBezTo>
                <a:cubicBezTo>
                  <a:pt x="11637" y="17779"/>
                  <a:pt x="11637" y="17714"/>
                  <a:pt x="11671" y="17698"/>
                </a:cubicBezTo>
                <a:cubicBezTo>
                  <a:pt x="11713" y="17678"/>
                  <a:pt x="11742" y="17725"/>
                  <a:pt x="11747" y="17823"/>
                </a:cubicBezTo>
                <a:cubicBezTo>
                  <a:pt x="11749" y="17873"/>
                  <a:pt x="11759" y="17930"/>
                  <a:pt x="11767" y="17950"/>
                </a:cubicBezTo>
                <a:cubicBezTo>
                  <a:pt x="11776" y="17970"/>
                  <a:pt x="11782" y="18005"/>
                  <a:pt x="11782" y="18028"/>
                </a:cubicBezTo>
                <a:cubicBezTo>
                  <a:pt x="11781" y="18051"/>
                  <a:pt x="11793" y="18122"/>
                  <a:pt x="11809" y="18188"/>
                </a:cubicBezTo>
                <a:cubicBezTo>
                  <a:pt x="11824" y="18253"/>
                  <a:pt x="11840" y="18326"/>
                  <a:pt x="11844" y="18350"/>
                </a:cubicBezTo>
                <a:cubicBezTo>
                  <a:pt x="11847" y="18374"/>
                  <a:pt x="11859" y="18438"/>
                  <a:pt x="11871" y="18492"/>
                </a:cubicBezTo>
                <a:cubicBezTo>
                  <a:pt x="11954" y="18874"/>
                  <a:pt x="12065" y="19619"/>
                  <a:pt x="12065" y="19805"/>
                </a:cubicBezTo>
                <a:cubicBezTo>
                  <a:pt x="12065" y="19858"/>
                  <a:pt x="12072" y="19919"/>
                  <a:pt x="12082" y="19941"/>
                </a:cubicBezTo>
                <a:cubicBezTo>
                  <a:pt x="12091" y="19962"/>
                  <a:pt x="12107" y="20121"/>
                  <a:pt x="12118" y="20292"/>
                </a:cubicBezTo>
                <a:cubicBezTo>
                  <a:pt x="12128" y="20463"/>
                  <a:pt x="12144" y="20622"/>
                  <a:pt x="12152" y="20646"/>
                </a:cubicBezTo>
                <a:cubicBezTo>
                  <a:pt x="12170" y="20696"/>
                  <a:pt x="12179" y="20754"/>
                  <a:pt x="12214" y="21004"/>
                </a:cubicBezTo>
                <a:cubicBezTo>
                  <a:pt x="12241" y="21192"/>
                  <a:pt x="12269" y="21306"/>
                  <a:pt x="12291" y="21306"/>
                </a:cubicBezTo>
                <a:cubicBezTo>
                  <a:pt x="12297" y="21306"/>
                  <a:pt x="12312" y="21295"/>
                  <a:pt x="12323" y="21281"/>
                </a:cubicBezTo>
                <a:cubicBezTo>
                  <a:pt x="12339" y="21262"/>
                  <a:pt x="12352" y="21264"/>
                  <a:pt x="12377" y="21292"/>
                </a:cubicBezTo>
                <a:cubicBezTo>
                  <a:pt x="12396" y="21313"/>
                  <a:pt x="12423" y="21324"/>
                  <a:pt x="12439" y="21316"/>
                </a:cubicBezTo>
                <a:cubicBezTo>
                  <a:pt x="12456" y="21308"/>
                  <a:pt x="12472" y="21315"/>
                  <a:pt x="12478" y="21335"/>
                </a:cubicBezTo>
                <a:cubicBezTo>
                  <a:pt x="12487" y="21363"/>
                  <a:pt x="12495" y="21358"/>
                  <a:pt x="12529" y="21310"/>
                </a:cubicBezTo>
                <a:lnTo>
                  <a:pt x="12570" y="21252"/>
                </a:lnTo>
                <a:lnTo>
                  <a:pt x="12633" y="21334"/>
                </a:lnTo>
                <a:cubicBezTo>
                  <a:pt x="12699" y="21418"/>
                  <a:pt x="12721" y="21430"/>
                  <a:pt x="12740" y="21394"/>
                </a:cubicBezTo>
                <a:cubicBezTo>
                  <a:pt x="12747" y="21380"/>
                  <a:pt x="12769" y="21384"/>
                  <a:pt x="12803" y="21405"/>
                </a:cubicBezTo>
                <a:cubicBezTo>
                  <a:pt x="12841" y="21430"/>
                  <a:pt x="12923" y="21441"/>
                  <a:pt x="13105" y="21446"/>
                </a:cubicBezTo>
                <a:cubicBezTo>
                  <a:pt x="13333" y="21453"/>
                  <a:pt x="13355" y="21450"/>
                  <a:pt x="13390" y="21410"/>
                </a:cubicBezTo>
                <a:cubicBezTo>
                  <a:pt x="13424" y="21371"/>
                  <a:pt x="13432" y="21371"/>
                  <a:pt x="13470" y="21401"/>
                </a:cubicBezTo>
                <a:cubicBezTo>
                  <a:pt x="13521" y="21441"/>
                  <a:pt x="13618" y="21467"/>
                  <a:pt x="13628" y="21444"/>
                </a:cubicBezTo>
                <a:cubicBezTo>
                  <a:pt x="13632" y="21434"/>
                  <a:pt x="13630" y="21265"/>
                  <a:pt x="13622" y="21069"/>
                </a:cubicBezTo>
                <a:cubicBezTo>
                  <a:pt x="13595" y="20400"/>
                  <a:pt x="13595" y="20310"/>
                  <a:pt x="13619" y="20285"/>
                </a:cubicBezTo>
                <a:cubicBezTo>
                  <a:pt x="13636" y="20268"/>
                  <a:pt x="13644" y="20273"/>
                  <a:pt x="13652" y="20303"/>
                </a:cubicBezTo>
                <a:cubicBezTo>
                  <a:pt x="13657" y="20325"/>
                  <a:pt x="13670" y="20367"/>
                  <a:pt x="13681" y="20397"/>
                </a:cubicBezTo>
                <a:cubicBezTo>
                  <a:pt x="13691" y="20427"/>
                  <a:pt x="13710" y="20676"/>
                  <a:pt x="13721" y="20950"/>
                </a:cubicBezTo>
                <a:cubicBezTo>
                  <a:pt x="13733" y="21235"/>
                  <a:pt x="13743" y="21367"/>
                  <a:pt x="13745" y="21259"/>
                </a:cubicBezTo>
                <a:cubicBezTo>
                  <a:pt x="13747" y="21078"/>
                  <a:pt x="13764" y="21015"/>
                  <a:pt x="13794" y="21073"/>
                </a:cubicBezTo>
                <a:cubicBezTo>
                  <a:pt x="13802" y="21088"/>
                  <a:pt x="13821" y="21193"/>
                  <a:pt x="13838" y="21306"/>
                </a:cubicBezTo>
                <a:lnTo>
                  <a:pt x="13868" y="21512"/>
                </a:lnTo>
                <a:lnTo>
                  <a:pt x="13859" y="21231"/>
                </a:lnTo>
                <a:cubicBezTo>
                  <a:pt x="13848" y="20897"/>
                  <a:pt x="13807" y="20365"/>
                  <a:pt x="13782" y="20213"/>
                </a:cubicBezTo>
                <a:cubicBezTo>
                  <a:pt x="13772" y="20153"/>
                  <a:pt x="13757" y="20012"/>
                  <a:pt x="13748" y="19899"/>
                </a:cubicBezTo>
                <a:cubicBezTo>
                  <a:pt x="13739" y="19786"/>
                  <a:pt x="13724" y="19661"/>
                  <a:pt x="13714" y="19623"/>
                </a:cubicBezTo>
                <a:cubicBezTo>
                  <a:pt x="13703" y="19578"/>
                  <a:pt x="13702" y="19548"/>
                  <a:pt x="13713" y="19540"/>
                </a:cubicBezTo>
                <a:cubicBezTo>
                  <a:pt x="13732" y="19526"/>
                  <a:pt x="13782" y="19567"/>
                  <a:pt x="13782" y="19596"/>
                </a:cubicBezTo>
                <a:cubicBezTo>
                  <a:pt x="13782" y="19606"/>
                  <a:pt x="13809" y="19671"/>
                  <a:pt x="13842" y="19741"/>
                </a:cubicBezTo>
                <a:cubicBezTo>
                  <a:pt x="13911" y="19885"/>
                  <a:pt x="13978" y="20094"/>
                  <a:pt x="14010" y="20267"/>
                </a:cubicBezTo>
                <a:cubicBezTo>
                  <a:pt x="14022" y="20332"/>
                  <a:pt x="14037" y="20396"/>
                  <a:pt x="14045" y="20408"/>
                </a:cubicBezTo>
                <a:cubicBezTo>
                  <a:pt x="14052" y="20420"/>
                  <a:pt x="14064" y="20472"/>
                  <a:pt x="14070" y="20524"/>
                </a:cubicBezTo>
                <a:cubicBezTo>
                  <a:pt x="14077" y="20575"/>
                  <a:pt x="14097" y="20668"/>
                  <a:pt x="14115" y="20732"/>
                </a:cubicBezTo>
                <a:cubicBezTo>
                  <a:pt x="14133" y="20795"/>
                  <a:pt x="14158" y="20938"/>
                  <a:pt x="14168" y="21050"/>
                </a:cubicBezTo>
                <a:cubicBezTo>
                  <a:pt x="14206" y="21456"/>
                  <a:pt x="14218" y="21532"/>
                  <a:pt x="14249" y="21560"/>
                </a:cubicBezTo>
                <a:cubicBezTo>
                  <a:pt x="14266" y="21575"/>
                  <a:pt x="14286" y="21588"/>
                  <a:pt x="14295" y="21588"/>
                </a:cubicBezTo>
                <a:cubicBezTo>
                  <a:pt x="14314" y="21588"/>
                  <a:pt x="14295" y="21195"/>
                  <a:pt x="14269" y="21047"/>
                </a:cubicBezTo>
                <a:cubicBezTo>
                  <a:pt x="14260" y="20993"/>
                  <a:pt x="14250" y="20916"/>
                  <a:pt x="14246" y="20876"/>
                </a:cubicBezTo>
                <a:cubicBezTo>
                  <a:pt x="14233" y="20744"/>
                  <a:pt x="14139" y="20433"/>
                  <a:pt x="14036" y="20181"/>
                </a:cubicBezTo>
                <a:cubicBezTo>
                  <a:pt x="13957" y="19989"/>
                  <a:pt x="13817" y="19583"/>
                  <a:pt x="13817" y="19548"/>
                </a:cubicBezTo>
                <a:cubicBezTo>
                  <a:pt x="13816" y="19532"/>
                  <a:pt x="13784" y="19407"/>
                  <a:pt x="13745" y="19270"/>
                </a:cubicBezTo>
                <a:cubicBezTo>
                  <a:pt x="13675" y="19027"/>
                  <a:pt x="13673" y="19013"/>
                  <a:pt x="13665" y="18675"/>
                </a:cubicBezTo>
                <a:cubicBezTo>
                  <a:pt x="13658" y="18395"/>
                  <a:pt x="13661" y="18321"/>
                  <a:pt x="13682" y="18288"/>
                </a:cubicBezTo>
                <a:cubicBezTo>
                  <a:pt x="13699" y="18260"/>
                  <a:pt x="13717" y="18251"/>
                  <a:pt x="13738" y="18261"/>
                </a:cubicBezTo>
                <a:cubicBezTo>
                  <a:pt x="13767" y="18275"/>
                  <a:pt x="13769" y="18301"/>
                  <a:pt x="13760" y="18562"/>
                </a:cubicBezTo>
                <a:cubicBezTo>
                  <a:pt x="13751" y="18848"/>
                  <a:pt x="13751" y="18848"/>
                  <a:pt x="13771" y="18661"/>
                </a:cubicBezTo>
                <a:cubicBezTo>
                  <a:pt x="13788" y="18499"/>
                  <a:pt x="13798" y="18466"/>
                  <a:pt x="13844" y="18408"/>
                </a:cubicBezTo>
                <a:cubicBezTo>
                  <a:pt x="13893" y="18346"/>
                  <a:pt x="13899" y="18344"/>
                  <a:pt x="13948" y="18371"/>
                </a:cubicBezTo>
                <a:cubicBezTo>
                  <a:pt x="14098" y="18453"/>
                  <a:pt x="14189" y="18490"/>
                  <a:pt x="14314" y="18522"/>
                </a:cubicBezTo>
                <a:cubicBezTo>
                  <a:pt x="14390" y="18542"/>
                  <a:pt x="14473" y="18571"/>
                  <a:pt x="14498" y="18587"/>
                </a:cubicBezTo>
                <a:cubicBezTo>
                  <a:pt x="14524" y="18604"/>
                  <a:pt x="14599" y="18632"/>
                  <a:pt x="14667" y="18650"/>
                </a:cubicBezTo>
                <a:cubicBezTo>
                  <a:pt x="14734" y="18668"/>
                  <a:pt x="14821" y="18695"/>
                  <a:pt x="14860" y="18708"/>
                </a:cubicBezTo>
                <a:cubicBezTo>
                  <a:pt x="15139" y="18806"/>
                  <a:pt x="15609" y="18835"/>
                  <a:pt x="15929" y="18776"/>
                </a:cubicBezTo>
                <a:cubicBezTo>
                  <a:pt x="16006" y="18762"/>
                  <a:pt x="16151" y="18742"/>
                  <a:pt x="16252" y="18732"/>
                </a:cubicBezTo>
                <a:cubicBezTo>
                  <a:pt x="16354" y="18722"/>
                  <a:pt x="16460" y="18700"/>
                  <a:pt x="16489" y="18682"/>
                </a:cubicBezTo>
                <a:cubicBezTo>
                  <a:pt x="16518" y="18664"/>
                  <a:pt x="16584" y="18636"/>
                  <a:pt x="16637" y="18621"/>
                </a:cubicBezTo>
                <a:cubicBezTo>
                  <a:pt x="16762" y="18585"/>
                  <a:pt x="16914" y="18491"/>
                  <a:pt x="16972" y="18413"/>
                </a:cubicBezTo>
                <a:cubicBezTo>
                  <a:pt x="17021" y="18347"/>
                  <a:pt x="17069" y="18216"/>
                  <a:pt x="17053" y="18196"/>
                </a:cubicBezTo>
                <a:cubicBezTo>
                  <a:pt x="17047" y="18189"/>
                  <a:pt x="17051" y="18161"/>
                  <a:pt x="17060" y="18132"/>
                </a:cubicBezTo>
                <a:cubicBezTo>
                  <a:pt x="17068" y="18104"/>
                  <a:pt x="17071" y="18080"/>
                  <a:pt x="17068" y="18080"/>
                </a:cubicBezTo>
                <a:cubicBezTo>
                  <a:pt x="17064" y="18080"/>
                  <a:pt x="17022" y="18131"/>
                  <a:pt x="16973" y="18193"/>
                </a:cubicBezTo>
                <a:cubicBezTo>
                  <a:pt x="16912" y="18272"/>
                  <a:pt x="16879" y="18301"/>
                  <a:pt x="16867" y="18285"/>
                </a:cubicBezTo>
                <a:cubicBezTo>
                  <a:pt x="16854" y="18269"/>
                  <a:pt x="16858" y="18246"/>
                  <a:pt x="16879" y="18209"/>
                </a:cubicBezTo>
                <a:cubicBezTo>
                  <a:pt x="16895" y="18179"/>
                  <a:pt x="16907" y="18139"/>
                  <a:pt x="16904" y="18117"/>
                </a:cubicBezTo>
                <a:cubicBezTo>
                  <a:pt x="16901" y="18095"/>
                  <a:pt x="16908" y="18063"/>
                  <a:pt x="16919" y="18046"/>
                </a:cubicBezTo>
                <a:cubicBezTo>
                  <a:pt x="16931" y="18029"/>
                  <a:pt x="16935" y="18002"/>
                  <a:pt x="16931" y="17987"/>
                </a:cubicBezTo>
                <a:cubicBezTo>
                  <a:pt x="16926" y="17971"/>
                  <a:pt x="16933" y="17940"/>
                  <a:pt x="16946" y="17917"/>
                </a:cubicBezTo>
                <a:cubicBezTo>
                  <a:pt x="16988" y="17846"/>
                  <a:pt x="16973" y="17828"/>
                  <a:pt x="16928" y="17896"/>
                </a:cubicBezTo>
                <a:cubicBezTo>
                  <a:pt x="16894" y="17949"/>
                  <a:pt x="16884" y="17955"/>
                  <a:pt x="16876" y="17927"/>
                </a:cubicBezTo>
                <a:cubicBezTo>
                  <a:pt x="16859" y="17876"/>
                  <a:pt x="16894" y="17783"/>
                  <a:pt x="16944" y="17742"/>
                </a:cubicBezTo>
                <a:cubicBezTo>
                  <a:pt x="16969" y="17722"/>
                  <a:pt x="16989" y="17698"/>
                  <a:pt x="16989" y="17687"/>
                </a:cubicBezTo>
                <a:cubicBezTo>
                  <a:pt x="16989" y="17676"/>
                  <a:pt x="16955" y="17695"/>
                  <a:pt x="16914" y="17728"/>
                </a:cubicBezTo>
                <a:cubicBezTo>
                  <a:pt x="16783" y="17836"/>
                  <a:pt x="16565" y="17945"/>
                  <a:pt x="16427" y="17971"/>
                </a:cubicBezTo>
                <a:cubicBezTo>
                  <a:pt x="16355" y="17985"/>
                  <a:pt x="16250" y="18011"/>
                  <a:pt x="16194" y="18028"/>
                </a:cubicBezTo>
                <a:cubicBezTo>
                  <a:pt x="16138" y="18046"/>
                  <a:pt x="16019" y="18062"/>
                  <a:pt x="15931" y="18064"/>
                </a:cubicBezTo>
                <a:cubicBezTo>
                  <a:pt x="15784" y="18068"/>
                  <a:pt x="15762" y="18063"/>
                  <a:pt x="15674" y="18006"/>
                </a:cubicBezTo>
                <a:cubicBezTo>
                  <a:pt x="15479" y="17879"/>
                  <a:pt x="15293" y="17764"/>
                  <a:pt x="15200" y="17716"/>
                </a:cubicBezTo>
                <a:cubicBezTo>
                  <a:pt x="15061" y="17643"/>
                  <a:pt x="15021" y="17617"/>
                  <a:pt x="15014" y="17590"/>
                </a:cubicBezTo>
                <a:cubicBezTo>
                  <a:pt x="15006" y="17561"/>
                  <a:pt x="15200" y="17440"/>
                  <a:pt x="15330" y="17393"/>
                </a:cubicBezTo>
                <a:cubicBezTo>
                  <a:pt x="15380" y="17374"/>
                  <a:pt x="15448" y="17343"/>
                  <a:pt x="15482" y="17322"/>
                </a:cubicBezTo>
                <a:cubicBezTo>
                  <a:pt x="15516" y="17301"/>
                  <a:pt x="15571" y="17276"/>
                  <a:pt x="15604" y="17268"/>
                </a:cubicBezTo>
                <a:cubicBezTo>
                  <a:pt x="15638" y="17259"/>
                  <a:pt x="15744" y="17206"/>
                  <a:pt x="15840" y="17150"/>
                </a:cubicBezTo>
                <a:cubicBezTo>
                  <a:pt x="15937" y="17093"/>
                  <a:pt x="16047" y="17039"/>
                  <a:pt x="16085" y="17030"/>
                </a:cubicBezTo>
                <a:cubicBezTo>
                  <a:pt x="16123" y="17022"/>
                  <a:pt x="16192" y="16991"/>
                  <a:pt x="16238" y="16962"/>
                </a:cubicBezTo>
                <a:cubicBezTo>
                  <a:pt x="16284" y="16934"/>
                  <a:pt x="16333" y="16911"/>
                  <a:pt x="16348" y="16911"/>
                </a:cubicBezTo>
                <a:cubicBezTo>
                  <a:pt x="16390" y="16911"/>
                  <a:pt x="16571" y="16783"/>
                  <a:pt x="16628" y="16714"/>
                </a:cubicBezTo>
                <a:cubicBezTo>
                  <a:pt x="16657" y="16679"/>
                  <a:pt x="16675" y="16650"/>
                  <a:pt x="16668" y="16650"/>
                </a:cubicBezTo>
                <a:cubicBezTo>
                  <a:pt x="16660" y="16650"/>
                  <a:pt x="16636" y="16674"/>
                  <a:pt x="16615" y="16701"/>
                </a:cubicBezTo>
                <a:cubicBezTo>
                  <a:pt x="16567" y="16764"/>
                  <a:pt x="16174" y="16983"/>
                  <a:pt x="16063" y="17009"/>
                </a:cubicBezTo>
                <a:cubicBezTo>
                  <a:pt x="16030" y="17017"/>
                  <a:pt x="15929" y="17065"/>
                  <a:pt x="15838" y="17118"/>
                </a:cubicBezTo>
                <a:cubicBezTo>
                  <a:pt x="15747" y="17170"/>
                  <a:pt x="15661" y="17214"/>
                  <a:pt x="15647" y="17214"/>
                </a:cubicBezTo>
                <a:cubicBezTo>
                  <a:pt x="15633" y="17214"/>
                  <a:pt x="15588" y="17231"/>
                  <a:pt x="15547" y="17254"/>
                </a:cubicBezTo>
                <a:cubicBezTo>
                  <a:pt x="15432" y="17317"/>
                  <a:pt x="15286" y="17387"/>
                  <a:pt x="15269" y="17387"/>
                </a:cubicBezTo>
                <a:cubicBezTo>
                  <a:pt x="15260" y="17387"/>
                  <a:pt x="15194" y="17422"/>
                  <a:pt x="15121" y="17465"/>
                </a:cubicBezTo>
                <a:cubicBezTo>
                  <a:pt x="14981" y="17548"/>
                  <a:pt x="14954" y="17550"/>
                  <a:pt x="14855" y="17474"/>
                </a:cubicBezTo>
                <a:cubicBezTo>
                  <a:pt x="14756" y="17399"/>
                  <a:pt x="14773" y="17381"/>
                  <a:pt x="15048" y="17269"/>
                </a:cubicBezTo>
                <a:cubicBezTo>
                  <a:pt x="15379" y="17134"/>
                  <a:pt x="15475" y="17083"/>
                  <a:pt x="15683" y="16937"/>
                </a:cubicBezTo>
                <a:cubicBezTo>
                  <a:pt x="15702" y="16924"/>
                  <a:pt x="15746" y="16899"/>
                  <a:pt x="15780" y="16882"/>
                </a:cubicBezTo>
                <a:cubicBezTo>
                  <a:pt x="15813" y="16865"/>
                  <a:pt x="15977" y="16775"/>
                  <a:pt x="16144" y="16682"/>
                </a:cubicBezTo>
                <a:cubicBezTo>
                  <a:pt x="16458" y="16508"/>
                  <a:pt x="16575" y="16418"/>
                  <a:pt x="16627" y="16311"/>
                </a:cubicBezTo>
                <a:lnTo>
                  <a:pt x="16658" y="16250"/>
                </a:lnTo>
                <a:lnTo>
                  <a:pt x="16611" y="16314"/>
                </a:lnTo>
                <a:cubicBezTo>
                  <a:pt x="16584" y="16350"/>
                  <a:pt x="16524" y="16409"/>
                  <a:pt x="16478" y="16446"/>
                </a:cubicBezTo>
                <a:cubicBezTo>
                  <a:pt x="16404" y="16505"/>
                  <a:pt x="15984" y="16747"/>
                  <a:pt x="15815" y="16828"/>
                </a:cubicBezTo>
                <a:cubicBezTo>
                  <a:pt x="15753" y="16857"/>
                  <a:pt x="15687" y="16898"/>
                  <a:pt x="15510" y="17016"/>
                </a:cubicBezTo>
                <a:cubicBezTo>
                  <a:pt x="15453" y="17054"/>
                  <a:pt x="15335" y="17116"/>
                  <a:pt x="15247" y="17152"/>
                </a:cubicBezTo>
                <a:cubicBezTo>
                  <a:pt x="15159" y="17189"/>
                  <a:pt x="15064" y="17230"/>
                  <a:pt x="15035" y="17244"/>
                </a:cubicBezTo>
                <a:cubicBezTo>
                  <a:pt x="15006" y="17259"/>
                  <a:pt x="14947" y="17285"/>
                  <a:pt x="14904" y="17304"/>
                </a:cubicBezTo>
                <a:cubicBezTo>
                  <a:pt x="14860" y="17322"/>
                  <a:pt x="14811" y="17344"/>
                  <a:pt x="14795" y="17352"/>
                </a:cubicBezTo>
                <a:cubicBezTo>
                  <a:pt x="14775" y="17363"/>
                  <a:pt x="14752" y="17351"/>
                  <a:pt x="14725" y="17318"/>
                </a:cubicBezTo>
                <a:cubicBezTo>
                  <a:pt x="14662" y="17239"/>
                  <a:pt x="14554" y="17143"/>
                  <a:pt x="14443" y="17065"/>
                </a:cubicBezTo>
                <a:cubicBezTo>
                  <a:pt x="14375" y="17017"/>
                  <a:pt x="14343" y="16981"/>
                  <a:pt x="14347" y="16957"/>
                </a:cubicBezTo>
                <a:cubicBezTo>
                  <a:pt x="14350" y="16928"/>
                  <a:pt x="14336" y="16921"/>
                  <a:pt x="14280" y="16921"/>
                </a:cubicBezTo>
                <a:cubicBezTo>
                  <a:pt x="14125" y="16919"/>
                  <a:pt x="13837" y="16583"/>
                  <a:pt x="13665" y="16206"/>
                </a:cubicBezTo>
                <a:cubicBezTo>
                  <a:pt x="13523" y="15893"/>
                  <a:pt x="13244" y="15212"/>
                  <a:pt x="13223" y="15126"/>
                </a:cubicBezTo>
                <a:cubicBezTo>
                  <a:pt x="13214" y="15089"/>
                  <a:pt x="13166" y="14936"/>
                  <a:pt x="13116" y="14788"/>
                </a:cubicBezTo>
                <a:cubicBezTo>
                  <a:pt x="13066" y="14639"/>
                  <a:pt x="13017" y="14486"/>
                  <a:pt x="13008" y="14448"/>
                </a:cubicBezTo>
                <a:cubicBezTo>
                  <a:pt x="12999" y="14409"/>
                  <a:pt x="12973" y="14351"/>
                  <a:pt x="12950" y="14317"/>
                </a:cubicBezTo>
                <a:cubicBezTo>
                  <a:pt x="12927" y="14283"/>
                  <a:pt x="12890" y="14212"/>
                  <a:pt x="12867" y="14159"/>
                </a:cubicBezTo>
                <a:cubicBezTo>
                  <a:pt x="12818" y="14047"/>
                  <a:pt x="12754" y="13929"/>
                  <a:pt x="12669" y="13792"/>
                </a:cubicBezTo>
                <a:cubicBezTo>
                  <a:pt x="12636" y="13739"/>
                  <a:pt x="12571" y="13633"/>
                  <a:pt x="12525" y="13558"/>
                </a:cubicBezTo>
                <a:cubicBezTo>
                  <a:pt x="12479" y="13483"/>
                  <a:pt x="12413" y="13380"/>
                  <a:pt x="12379" y="13330"/>
                </a:cubicBezTo>
                <a:cubicBezTo>
                  <a:pt x="12345" y="13280"/>
                  <a:pt x="12302" y="13195"/>
                  <a:pt x="12285" y="13142"/>
                </a:cubicBezTo>
                <a:cubicBezTo>
                  <a:pt x="12214" y="12921"/>
                  <a:pt x="12147" y="12780"/>
                  <a:pt x="12059" y="12666"/>
                </a:cubicBezTo>
                <a:cubicBezTo>
                  <a:pt x="12036" y="12636"/>
                  <a:pt x="11980" y="12544"/>
                  <a:pt x="11935" y="12460"/>
                </a:cubicBezTo>
                <a:cubicBezTo>
                  <a:pt x="11783" y="12182"/>
                  <a:pt x="11769" y="12157"/>
                  <a:pt x="11737" y="12115"/>
                </a:cubicBezTo>
                <a:cubicBezTo>
                  <a:pt x="11677" y="12034"/>
                  <a:pt x="11628" y="11944"/>
                  <a:pt x="11636" y="11929"/>
                </a:cubicBezTo>
                <a:cubicBezTo>
                  <a:pt x="11640" y="11920"/>
                  <a:pt x="11712" y="11863"/>
                  <a:pt x="11796" y="11801"/>
                </a:cubicBezTo>
                <a:cubicBezTo>
                  <a:pt x="11967" y="11676"/>
                  <a:pt x="12024" y="11625"/>
                  <a:pt x="12261" y="11385"/>
                </a:cubicBezTo>
                <a:cubicBezTo>
                  <a:pt x="12441" y="11202"/>
                  <a:pt x="12530" y="11092"/>
                  <a:pt x="12593" y="10977"/>
                </a:cubicBezTo>
                <a:cubicBezTo>
                  <a:pt x="12615" y="10935"/>
                  <a:pt x="12693" y="10803"/>
                  <a:pt x="12766" y="10684"/>
                </a:cubicBezTo>
                <a:cubicBezTo>
                  <a:pt x="12838" y="10564"/>
                  <a:pt x="12920" y="10423"/>
                  <a:pt x="12949" y="10370"/>
                </a:cubicBezTo>
                <a:cubicBezTo>
                  <a:pt x="12977" y="10317"/>
                  <a:pt x="13027" y="10231"/>
                  <a:pt x="13060" y="10180"/>
                </a:cubicBezTo>
                <a:cubicBezTo>
                  <a:pt x="13115" y="10094"/>
                  <a:pt x="13124" y="10088"/>
                  <a:pt x="13183" y="10101"/>
                </a:cubicBezTo>
                <a:cubicBezTo>
                  <a:pt x="13219" y="10108"/>
                  <a:pt x="13271" y="10122"/>
                  <a:pt x="13300" y="10133"/>
                </a:cubicBezTo>
                <a:cubicBezTo>
                  <a:pt x="13329" y="10143"/>
                  <a:pt x="13404" y="10163"/>
                  <a:pt x="13466" y="10174"/>
                </a:cubicBezTo>
                <a:cubicBezTo>
                  <a:pt x="13529" y="10186"/>
                  <a:pt x="13636" y="10210"/>
                  <a:pt x="13703" y="10230"/>
                </a:cubicBezTo>
                <a:cubicBezTo>
                  <a:pt x="13771" y="10249"/>
                  <a:pt x="13845" y="10270"/>
                  <a:pt x="13869" y="10277"/>
                </a:cubicBezTo>
                <a:cubicBezTo>
                  <a:pt x="13950" y="10299"/>
                  <a:pt x="13954" y="10320"/>
                  <a:pt x="13908" y="10437"/>
                </a:cubicBezTo>
                <a:cubicBezTo>
                  <a:pt x="13871" y="10528"/>
                  <a:pt x="13845" y="10560"/>
                  <a:pt x="13743" y="10634"/>
                </a:cubicBezTo>
                <a:cubicBezTo>
                  <a:pt x="13600" y="10736"/>
                  <a:pt x="13480" y="10874"/>
                  <a:pt x="13494" y="10920"/>
                </a:cubicBezTo>
                <a:cubicBezTo>
                  <a:pt x="13505" y="10955"/>
                  <a:pt x="13537" y="10975"/>
                  <a:pt x="13625" y="10999"/>
                </a:cubicBezTo>
                <a:cubicBezTo>
                  <a:pt x="13658" y="11008"/>
                  <a:pt x="13740" y="11037"/>
                  <a:pt x="13808" y="11063"/>
                </a:cubicBezTo>
                <a:cubicBezTo>
                  <a:pt x="13875" y="11088"/>
                  <a:pt x="13953" y="11114"/>
                  <a:pt x="13979" y="11121"/>
                </a:cubicBezTo>
                <a:cubicBezTo>
                  <a:pt x="14036" y="11135"/>
                  <a:pt x="14057" y="11166"/>
                  <a:pt x="14030" y="11199"/>
                </a:cubicBezTo>
                <a:cubicBezTo>
                  <a:pt x="14020" y="11211"/>
                  <a:pt x="13953" y="11240"/>
                  <a:pt x="13883" y="11262"/>
                </a:cubicBezTo>
                <a:cubicBezTo>
                  <a:pt x="13740" y="11308"/>
                  <a:pt x="13573" y="11301"/>
                  <a:pt x="13388" y="11242"/>
                </a:cubicBezTo>
                <a:cubicBezTo>
                  <a:pt x="13330" y="11223"/>
                  <a:pt x="13220" y="11206"/>
                  <a:pt x="13144" y="11206"/>
                </a:cubicBezTo>
                <a:cubicBezTo>
                  <a:pt x="12952" y="11203"/>
                  <a:pt x="12945" y="11218"/>
                  <a:pt x="12935" y="11605"/>
                </a:cubicBezTo>
                <a:cubicBezTo>
                  <a:pt x="12931" y="11766"/>
                  <a:pt x="12924" y="11912"/>
                  <a:pt x="12918" y="11930"/>
                </a:cubicBezTo>
                <a:cubicBezTo>
                  <a:pt x="12901" y="11987"/>
                  <a:pt x="12889" y="12129"/>
                  <a:pt x="12880" y="12363"/>
                </a:cubicBezTo>
                <a:cubicBezTo>
                  <a:pt x="12875" y="12488"/>
                  <a:pt x="12864" y="12629"/>
                  <a:pt x="12853" y="12677"/>
                </a:cubicBezTo>
                <a:cubicBezTo>
                  <a:pt x="12843" y="12724"/>
                  <a:pt x="12827" y="12801"/>
                  <a:pt x="12817" y="12846"/>
                </a:cubicBezTo>
                <a:cubicBezTo>
                  <a:pt x="12808" y="12891"/>
                  <a:pt x="12787" y="12952"/>
                  <a:pt x="12772" y="12981"/>
                </a:cubicBezTo>
                <a:cubicBezTo>
                  <a:pt x="12757" y="13009"/>
                  <a:pt x="12750" y="13043"/>
                  <a:pt x="12757" y="13056"/>
                </a:cubicBezTo>
                <a:cubicBezTo>
                  <a:pt x="12763" y="13068"/>
                  <a:pt x="12760" y="13092"/>
                  <a:pt x="12749" y="13108"/>
                </a:cubicBezTo>
                <a:cubicBezTo>
                  <a:pt x="12734" y="13130"/>
                  <a:pt x="12734" y="13142"/>
                  <a:pt x="12748" y="13153"/>
                </a:cubicBezTo>
                <a:cubicBezTo>
                  <a:pt x="12761" y="13163"/>
                  <a:pt x="12761" y="13176"/>
                  <a:pt x="12746" y="13198"/>
                </a:cubicBezTo>
                <a:cubicBezTo>
                  <a:pt x="12735" y="13216"/>
                  <a:pt x="12731" y="13236"/>
                  <a:pt x="12737" y="13244"/>
                </a:cubicBezTo>
                <a:cubicBezTo>
                  <a:pt x="12753" y="13263"/>
                  <a:pt x="12789" y="13200"/>
                  <a:pt x="12845" y="13061"/>
                </a:cubicBezTo>
                <a:cubicBezTo>
                  <a:pt x="12891" y="12948"/>
                  <a:pt x="12916" y="12795"/>
                  <a:pt x="12930" y="12546"/>
                </a:cubicBezTo>
                <a:cubicBezTo>
                  <a:pt x="12937" y="12406"/>
                  <a:pt x="12967" y="12288"/>
                  <a:pt x="12991" y="12306"/>
                </a:cubicBezTo>
                <a:cubicBezTo>
                  <a:pt x="13046" y="12348"/>
                  <a:pt x="13016" y="12782"/>
                  <a:pt x="12941" y="13033"/>
                </a:cubicBezTo>
                <a:cubicBezTo>
                  <a:pt x="12921" y="13099"/>
                  <a:pt x="12906" y="13185"/>
                  <a:pt x="12906" y="13225"/>
                </a:cubicBezTo>
                <a:cubicBezTo>
                  <a:pt x="12906" y="13265"/>
                  <a:pt x="12897" y="13315"/>
                  <a:pt x="12887" y="13339"/>
                </a:cubicBezTo>
                <a:cubicBezTo>
                  <a:pt x="12860" y="13401"/>
                  <a:pt x="12883" y="13472"/>
                  <a:pt x="12928" y="13464"/>
                </a:cubicBezTo>
                <a:cubicBezTo>
                  <a:pt x="12975" y="13455"/>
                  <a:pt x="12992" y="13377"/>
                  <a:pt x="12972" y="13265"/>
                </a:cubicBezTo>
                <a:cubicBezTo>
                  <a:pt x="12961" y="13200"/>
                  <a:pt x="12967" y="13142"/>
                  <a:pt x="13001" y="13001"/>
                </a:cubicBezTo>
                <a:cubicBezTo>
                  <a:pt x="13026" y="12903"/>
                  <a:pt x="13046" y="12807"/>
                  <a:pt x="13046" y="12789"/>
                </a:cubicBezTo>
                <a:cubicBezTo>
                  <a:pt x="13046" y="12771"/>
                  <a:pt x="13055" y="12748"/>
                  <a:pt x="13067" y="12739"/>
                </a:cubicBezTo>
                <a:cubicBezTo>
                  <a:pt x="13103" y="12712"/>
                  <a:pt x="13134" y="12801"/>
                  <a:pt x="13134" y="12929"/>
                </a:cubicBezTo>
                <a:cubicBezTo>
                  <a:pt x="13134" y="13181"/>
                  <a:pt x="13242" y="13347"/>
                  <a:pt x="13475" y="13454"/>
                </a:cubicBezTo>
                <a:cubicBezTo>
                  <a:pt x="13523" y="13476"/>
                  <a:pt x="13571" y="13502"/>
                  <a:pt x="13581" y="13511"/>
                </a:cubicBezTo>
                <a:cubicBezTo>
                  <a:pt x="13590" y="13520"/>
                  <a:pt x="13645" y="13538"/>
                  <a:pt x="13703" y="13552"/>
                </a:cubicBezTo>
                <a:cubicBezTo>
                  <a:pt x="13761" y="13566"/>
                  <a:pt x="13834" y="13588"/>
                  <a:pt x="13865" y="13600"/>
                </a:cubicBezTo>
                <a:cubicBezTo>
                  <a:pt x="13896" y="13612"/>
                  <a:pt x="13930" y="13615"/>
                  <a:pt x="13939" y="13608"/>
                </a:cubicBezTo>
                <a:cubicBezTo>
                  <a:pt x="13948" y="13601"/>
                  <a:pt x="14021" y="13610"/>
                  <a:pt x="14101" y="13627"/>
                </a:cubicBezTo>
                <a:cubicBezTo>
                  <a:pt x="14181" y="13645"/>
                  <a:pt x="14348" y="13675"/>
                  <a:pt x="14474" y="13694"/>
                </a:cubicBezTo>
                <a:cubicBezTo>
                  <a:pt x="14599" y="13713"/>
                  <a:pt x="14734" y="13739"/>
                  <a:pt x="14772" y="13749"/>
                </a:cubicBezTo>
                <a:cubicBezTo>
                  <a:pt x="14903" y="13786"/>
                  <a:pt x="15034" y="13809"/>
                  <a:pt x="15236" y="13833"/>
                </a:cubicBezTo>
                <a:cubicBezTo>
                  <a:pt x="15347" y="13846"/>
                  <a:pt x="15478" y="13863"/>
                  <a:pt x="15526" y="13869"/>
                </a:cubicBezTo>
                <a:cubicBezTo>
                  <a:pt x="15574" y="13875"/>
                  <a:pt x="15719" y="13889"/>
                  <a:pt x="15849" y="13901"/>
                </a:cubicBezTo>
                <a:cubicBezTo>
                  <a:pt x="16117" y="13926"/>
                  <a:pt x="16335" y="13972"/>
                  <a:pt x="16406" y="14017"/>
                </a:cubicBezTo>
                <a:cubicBezTo>
                  <a:pt x="16433" y="14034"/>
                  <a:pt x="16499" y="14057"/>
                  <a:pt x="16554" y="14070"/>
                </a:cubicBezTo>
                <a:cubicBezTo>
                  <a:pt x="16609" y="14083"/>
                  <a:pt x="16677" y="14107"/>
                  <a:pt x="16704" y="14124"/>
                </a:cubicBezTo>
                <a:cubicBezTo>
                  <a:pt x="16730" y="14141"/>
                  <a:pt x="16779" y="14163"/>
                  <a:pt x="16812" y="14171"/>
                </a:cubicBezTo>
                <a:cubicBezTo>
                  <a:pt x="16900" y="14195"/>
                  <a:pt x="17201" y="14396"/>
                  <a:pt x="17273" y="14479"/>
                </a:cubicBezTo>
                <a:cubicBezTo>
                  <a:pt x="17299" y="14510"/>
                  <a:pt x="17325" y="14530"/>
                  <a:pt x="17331" y="14522"/>
                </a:cubicBezTo>
                <a:cubicBezTo>
                  <a:pt x="17344" y="14507"/>
                  <a:pt x="17220" y="14312"/>
                  <a:pt x="17197" y="14312"/>
                </a:cubicBezTo>
                <a:cubicBezTo>
                  <a:pt x="17188" y="14312"/>
                  <a:pt x="17151" y="14289"/>
                  <a:pt x="17115" y="14262"/>
                </a:cubicBezTo>
                <a:cubicBezTo>
                  <a:pt x="17030" y="14197"/>
                  <a:pt x="16775" y="14081"/>
                  <a:pt x="16673" y="14062"/>
                </a:cubicBezTo>
                <a:cubicBezTo>
                  <a:pt x="16630" y="14053"/>
                  <a:pt x="16554" y="14028"/>
                  <a:pt x="16506" y="14006"/>
                </a:cubicBezTo>
                <a:cubicBezTo>
                  <a:pt x="16333" y="13927"/>
                  <a:pt x="16096" y="13886"/>
                  <a:pt x="15517" y="13834"/>
                </a:cubicBezTo>
                <a:cubicBezTo>
                  <a:pt x="15246" y="13810"/>
                  <a:pt x="14972" y="13767"/>
                  <a:pt x="14772" y="13716"/>
                </a:cubicBezTo>
                <a:cubicBezTo>
                  <a:pt x="14705" y="13699"/>
                  <a:pt x="14547" y="13670"/>
                  <a:pt x="14422" y="13651"/>
                </a:cubicBezTo>
                <a:cubicBezTo>
                  <a:pt x="14201" y="13618"/>
                  <a:pt x="14109" y="13602"/>
                  <a:pt x="14036" y="13587"/>
                </a:cubicBezTo>
                <a:cubicBezTo>
                  <a:pt x="14016" y="13583"/>
                  <a:pt x="13937" y="13569"/>
                  <a:pt x="13859" y="13557"/>
                </a:cubicBezTo>
                <a:cubicBezTo>
                  <a:pt x="13781" y="13544"/>
                  <a:pt x="13686" y="13520"/>
                  <a:pt x="13648" y="13502"/>
                </a:cubicBezTo>
                <a:cubicBezTo>
                  <a:pt x="13487" y="13428"/>
                  <a:pt x="13380" y="13364"/>
                  <a:pt x="13297" y="13290"/>
                </a:cubicBezTo>
                <a:cubicBezTo>
                  <a:pt x="13218" y="13220"/>
                  <a:pt x="13207" y="13201"/>
                  <a:pt x="13196" y="13110"/>
                </a:cubicBezTo>
                <a:cubicBezTo>
                  <a:pt x="13178" y="12968"/>
                  <a:pt x="13204" y="12941"/>
                  <a:pt x="13278" y="13026"/>
                </a:cubicBezTo>
                <a:cubicBezTo>
                  <a:pt x="13309" y="13063"/>
                  <a:pt x="13356" y="13107"/>
                  <a:pt x="13381" y="13124"/>
                </a:cubicBezTo>
                <a:cubicBezTo>
                  <a:pt x="13406" y="13140"/>
                  <a:pt x="13465" y="13178"/>
                  <a:pt x="13512" y="13210"/>
                </a:cubicBezTo>
                <a:cubicBezTo>
                  <a:pt x="13590" y="13261"/>
                  <a:pt x="13652" y="13279"/>
                  <a:pt x="13931" y="13326"/>
                </a:cubicBezTo>
                <a:cubicBezTo>
                  <a:pt x="13970" y="13333"/>
                  <a:pt x="14044" y="13347"/>
                  <a:pt x="14097" y="13358"/>
                </a:cubicBezTo>
                <a:cubicBezTo>
                  <a:pt x="14150" y="13369"/>
                  <a:pt x="14266" y="13389"/>
                  <a:pt x="14353" y="13401"/>
                </a:cubicBezTo>
                <a:cubicBezTo>
                  <a:pt x="14441" y="13413"/>
                  <a:pt x="14547" y="13432"/>
                  <a:pt x="14589" y="13444"/>
                </a:cubicBezTo>
                <a:cubicBezTo>
                  <a:pt x="14632" y="13456"/>
                  <a:pt x="14705" y="13466"/>
                  <a:pt x="14751" y="13466"/>
                </a:cubicBezTo>
                <a:cubicBezTo>
                  <a:pt x="14797" y="13467"/>
                  <a:pt x="14849" y="13476"/>
                  <a:pt x="14865" y="13487"/>
                </a:cubicBezTo>
                <a:cubicBezTo>
                  <a:pt x="14882" y="13498"/>
                  <a:pt x="15048" y="13513"/>
                  <a:pt x="15236" y="13520"/>
                </a:cubicBezTo>
                <a:cubicBezTo>
                  <a:pt x="15693" y="13540"/>
                  <a:pt x="15989" y="13567"/>
                  <a:pt x="16042" y="13594"/>
                </a:cubicBezTo>
                <a:cubicBezTo>
                  <a:pt x="16066" y="13606"/>
                  <a:pt x="16165" y="13632"/>
                  <a:pt x="16261" y="13652"/>
                </a:cubicBezTo>
                <a:cubicBezTo>
                  <a:pt x="16358" y="13673"/>
                  <a:pt x="16452" y="13697"/>
                  <a:pt x="16471" y="13706"/>
                </a:cubicBezTo>
                <a:cubicBezTo>
                  <a:pt x="16491" y="13715"/>
                  <a:pt x="16550" y="13737"/>
                  <a:pt x="16603" y="13756"/>
                </a:cubicBezTo>
                <a:cubicBezTo>
                  <a:pt x="16803" y="13828"/>
                  <a:pt x="17020" y="13922"/>
                  <a:pt x="17164" y="13999"/>
                </a:cubicBezTo>
                <a:cubicBezTo>
                  <a:pt x="17355" y="14102"/>
                  <a:pt x="17603" y="14209"/>
                  <a:pt x="17616" y="14194"/>
                </a:cubicBezTo>
                <a:cubicBezTo>
                  <a:pt x="17633" y="14173"/>
                  <a:pt x="17560" y="14121"/>
                  <a:pt x="17449" y="14076"/>
                </a:cubicBezTo>
                <a:cubicBezTo>
                  <a:pt x="17389" y="14051"/>
                  <a:pt x="17267" y="13992"/>
                  <a:pt x="17178" y="13945"/>
                </a:cubicBezTo>
                <a:cubicBezTo>
                  <a:pt x="17088" y="13898"/>
                  <a:pt x="16971" y="13844"/>
                  <a:pt x="16918" y="13823"/>
                </a:cubicBezTo>
                <a:cubicBezTo>
                  <a:pt x="16865" y="13802"/>
                  <a:pt x="16777" y="13767"/>
                  <a:pt x="16722" y="13744"/>
                </a:cubicBezTo>
                <a:cubicBezTo>
                  <a:pt x="16666" y="13721"/>
                  <a:pt x="16553" y="13688"/>
                  <a:pt x="16469" y="13670"/>
                </a:cubicBezTo>
                <a:cubicBezTo>
                  <a:pt x="16385" y="13652"/>
                  <a:pt x="16293" y="13622"/>
                  <a:pt x="16265" y="13604"/>
                </a:cubicBezTo>
                <a:cubicBezTo>
                  <a:pt x="16236" y="13585"/>
                  <a:pt x="16122" y="13561"/>
                  <a:pt x="16010" y="13547"/>
                </a:cubicBezTo>
                <a:cubicBezTo>
                  <a:pt x="15851" y="13527"/>
                  <a:pt x="15805" y="13513"/>
                  <a:pt x="15805" y="13489"/>
                </a:cubicBezTo>
                <a:cubicBezTo>
                  <a:pt x="15805" y="13435"/>
                  <a:pt x="16019" y="13403"/>
                  <a:pt x="16152" y="13436"/>
                </a:cubicBezTo>
                <a:cubicBezTo>
                  <a:pt x="16425" y="13504"/>
                  <a:pt x="16561" y="13547"/>
                  <a:pt x="16664" y="13598"/>
                </a:cubicBezTo>
                <a:cubicBezTo>
                  <a:pt x="16684" y="13608"/>
                  <a:pt x="16732" y="13622"/>
                  <a:pt x="16773" y="13630"/>
                </a:cubicBezTo>
                <a:cubicBezTo>
                  <a:pt x="16814" y="13638"/>
                  <a:pt x="16901" y="13667"/>
                  <a:pt x="16966" y="13697"/>
                </a:cubicBezTo>
                <a:cubicBezTo>
                  <a:pt x="17218" y="13810"/>
                  <a:pt x="17409" y="13881"/>
                  <a:pt x="17611" y="13935"/>
                </a:cubicBezTo>
                <a:cubicBezTo>
                  <a:pt x="17889" y="14010"/>
                  <a:pt x="17926" y="14016"/>
                  <a:pt x="17960" y="13992"/>
                </a:cubicBezTo>
                <a:cubicBezTo>
                  <a:pt x="17981" y="13978"/>
                  <a:pt x="18012" y="13986"/>
                  <a:pt x="18064" y="14017"/>
                </a:cubicBezTo>
                <a:cubicBezTo>
                  <a:pt x="18104" y="14042"/>
                  <a:pt x="18172" y="14081"/>
                  <a:pt x="18215" y="14103"/>
                </a:cubicBezTo>
                <a:cubicBezTo>
                  <a:pt x="18470" y="14234"/>
                  <a:pt x="18552" y="14314"/>
                  <a:pt x="18634" y="14514"/>
                </a:cubicBezTo>
                <a:cubicBezTo>
                  <a:pt x="18718" y="14720"/>
                  <a:pt x="18721" y="14802"/>
                  <a:pt x="18648" y="15048"/>
                </a:cubicBezTo>
                <a:cubicBezTo>
                  <a:pt x="18560" y="15344"/>
                  <a:pt x="18490" y="15521"/>
                  <a:pt x="18418" y="15637"/>
                </a:cubicBezTo>
                <a:cubicBezTo>
                  <a:pt x="18384" y="15693"/>
                  <a:pt x="18356" y="15744"/>
                  <a:pt x="18356" y="15752"/>
                </a:cubicBezTo>
                <a:cubicBezTo>
                  <a:pt x="18356" y="15760"/>
                  <a:pt x="18378" y="15760"/>
                  <a:pt x="18406" y="15752"/>
                </a:cubicBezTo>
                <a:cubicBezTo>
                  <a:pt x="18441" y="15743"/>
                  <a:pt x="18476" y="15753"/>
                  <a:pt x="18518" y="15783"/>
                </a:cubicBezTo>
                <a:lnTo>
                  <a:pt x="18581" y="15826"/>
                </a:lnTo>
                <a:lnTo>
                  <a:pt x="18601" y="15745"/>
                </a:lnTo>
                <a:cubicBezTo>
                  <a:pt x="18613" y="15701"/>
                  <a:pt x="18629" y="15655"/>
                  <a:pt x="18637" y="15644"/>
                </a:cubicBezTo>
                <a:cubicBezTo>
                  <a:pt x="18646" y="15633"/>
                  <a:pt x="18653" y="15610"/>
                  <a:pt x="18653" y="15594"/>
                </a:cubicBezTo>
                <a:cubicBezTo>
                  <a:pt x="18653" y="15577"/>
                  <a:pt x="18681" y="15524"/>
                  <a:pt x="18714" y="15476"/>
                </a:cubicBezTo>
                <a:cubicBezTo>
                  <a:pt x="18747" y="15428"/>
                  <a:pt x="18810" y="15283"/>
                  <a:pt x="18854" y="15154"/>
                </a:cubicBezTo>
                <a:cubicBezTo>
                  <a:pt x="18930" y="14930"/>
                  <a:pt x="18992" y="14776"/>
                  <a:pt x="19020" y="14739"/>
                </a:cubicBezTo>
                <a:cubicBezTo>
                  <a:pt x="19039" y="14714"/>
                  <a:pt x="19065" y="14763"/>
                  <a:pt x="19098" y="14882"/>
                </a:cubicBezTo>
                <a:cubicBezTo>
                  <a:pt x="19126" y="14984"/>
                  <a:pt x="19126" y="14990"/>
                  <a:pt x="19076" y="15186"/>
                </a:cubicBezTo>
                <a:cubicBezTo>
                  <a:pt x="19049" y="15296"/>
                  <a:pt x="19012" y="15417"/>
                  <a:pt x="18996" y="15456"/>
                </a:cubicBezTo>
                <a:cubicBezTo>
                  <a:pt x="18979" y="15496"/>
                  <a:pt x="18971" y="15543"/>
                  <a:pt x="18977" y="15561"/>
                </a:cubicBezTo>
                <a:cubicBezTo>
                  <a:pt x="18982" y="15579"/>
                  <a:pt x="18974" y="15637"/>
                  <a:pt x="18960" y="15690"/>
                </a:cubicBezTo>
                <a:cubicBezTo>
                  <a:pt x="18930" y="15799"/>
                  <a:pt x="18925" y="15914"/>
                  <a:pt x="18951" y="15914"/>
                </a:cubicBezTo>
                <a:cubicBezTo>
                  <a:pt x="18960" y="15914"/>
                  <a:pt x="18980" y="15858"/>
                  <a:pt x="18994" y="15790"/>
                </a:cubicBezTo>
                <a:cubicBezTo>
                  <a:pt x="19043" y="15566"/>
                  <a:pt x="19047" y="15557"/>
                  <a:pt x="19083" y="15562"/>
                </a:cubicBezTo>
                <a:cubicBezTo>
                  <a:pt x="19102" y="15565"/>
                  <a:pt x="19139" y="15555"/>
                  <a:pt x="19165" y="15543"/>
                </a:cubicBezTo>
                <a:cubicBezTo>
                  <a:pt x="19218" y="15517"/>
                  <a:pt x="19239" y="15454"/>
                  <a:pt x="19268" y="15232"/>
                </a:cubicBezTo>
                <a:cubicBezTo>
                  <a:pt x="19311" y="14917"/>
                  <a:pt x="19310" y="14916"/>
                  <a:pt x="19226" y="14697"/>
                </a:cubicBezTo>
                <a:cubicBezTo>
                  <a:pt x="19160" y="14526"/>
                  <a:pt x="19150" y="14481"/>
                  <a:pt x="19160" y="14410"/>
                </a:cubicBezTo>
                <a:cubicBezTo>
                  <a:pt x="19174" y="14298"/>
                  <a:pt x="19205" y="14292"/>
                  <a:pt x="19249" y="14392"/>
                </a:cubicBezTo>
                <a:cubicBezTo>
                  <a:pt x="19270" y="14437"/>
                  <a:pt x="19310" y="14523"/>
                  <a:pt x="19338" y="14582"/>
                </a:cubicBezTo>
                <a:cubicBezTo>
                  <a:pt x="19450" y="14815"/>
                  <a:pt x="19451" y="14821"/>
                  <a:pt x="19449" y="15135"/>
                </a:cubicBezTo>
                <a:cubicBezTo>
                  <a:pt x="19448" y="15355"/>
                  <a:pt x="19440" y="15447"/>
                  <a:pt x="19418" y="15511"/>
                </a:cubicBezTo>
                <a:cubicBezTo>
                  <a:pt x="19389" y="15594"/>
                  <a:pt x="19389" y="15594"/>
                  <a:pt x="19428" y="15581"/>
                </a:cubicBezTo>
                <a:cubicBezTo>
                  <a:pt x="19450" y="15574"/>
                  <a:pt x="19478" y="15568"/>
                  <a:pt x="19490" y="15568"/>
                </a:cubicBezTo>
                <a:cubicBezTo>
                  <a:pt x="19502" y="15567"/>
                  <a:pt x="19512" y="15546"/>
                  <a:pt x="19512" y="15519"/>
                </a:cubicBezTo>
                <a:cubicBezTo>
                  <a:pt x="19513" y="15492"/>
                  <a:pt x="19518" y="15350"/>
                  <a:pt x="19523" y="15204"/>
                </a:cubicBezTo>
                <a:cubicBezTo>
                  <a:pt x="19529" y="15050"/>
                  <a:pt x="19525" y="14926"/>
                  <a:pt x="19516" y="14911"/>
                </a:cubicBezTo>
                <a:cubicBezTo>
                  <a:pt x="19506" y="14897"/>
                  <a:pt x="19494" y="14860"/>
                  <a:pt x="19489" y="14829"/>
                </a:cubicBezTo>
                <a:cubicBezTo>
                  <a:pt x="19483" y="14799"/>
                  <a:pt x="19439" y="14701"/>
                  <a:pt x="19392" y="14613"/>
                </a:cubicBezTo>
                <a:cubicBezTo>
                  <a:pt x="19345" y="14524"/>
                  <a:pt x="19292" y="14418"/>
                  <a:pt x="19275" y="14377"/>
                </a:cubicBezTo>
                <a:cubicBezTo>
                  <a:pt x="19258" y="14335"/>
                  <a:pt x="19235" y="14286"/>
                  <a:pt x="19222" y="14269"/>
                </a:cubicBezTo>
                <a:cubicBezTo>
                  <a:pt x="19210" y="14251"/>
                  <a:pt x="19183" y="14200"/>
                  <a:pt x="19163" y="14155"/>
                </a:cubicBezTo>
                <a:cubicBezTo>
                  <a:pt x="19121" y="14061"/>
                  <a:pt x="19014" y="13889"/>
                  <a:pt x="18913" y="13752"/>
                </a:cubicBezTo>
                <a:cubicBezTo>
                  <a:pt x="18827" y="13637"/>
                  <a:pt x="18552" y="13461"/>
                  <a:pt x="18350" y="13391"/>
                </a:cubicBezTo>
                <a:cubicBezTo>
                  <a:pt x="18271" y="13364"/>
                  <a:pt x="18155" y="13318"/>
                  <a:pt x="18092" y="13289"/>
                </a:cubicBezTo>
                <a:cubicBezTo>
                  <a:pt x="18029" y="13259"/>
                  <a:pt x="17945" y="13228"/>
                  <a:pt x="17905" y="13219"/>
                </a:cubicBezTo>
                <a:cubicBezTo>
                  <a:pt x="17866" y="13211"/>
                  <a:pt x="17819" y="13190"/>
                  <a:pt x="17801" y="13173"/>
                </a:cubicBezTo>
                <a:cubicBezTo>
                  <a:pt x="17770" y="13144"/>
                  <a:pt x="17770" y="13141"/>
                  <a:pt x="17800" y="13112"/>
                </a:cubicBezTo>
                <a:cubicBezTo>
                  <a:pt x="17826" y="13088"/>
                  <a:pt x="17848" y="13088"/>
                  <a:pt x="17939" y="13111"/>
                </a:cubicBezTo>
                <a:cubicBezTo>
                  <a:pt x="18185" y="13174"/>
                  <a:pt x="18466" y="13295"/>
                  <a:pt x="18704" y="13441"/>
                </a:cubicBezTo>
                <a:cubicBezTo>
                  <a:pt x="18849" y="13531"/>
                  <a:pt x="19020" y="13742"/>
                  <a:pt x="19181" y="14030"/>
                </a:cubicBezTo>
                <a:cubicBezTo>
                  <a:pt x="19262" y="14175"/>
                  <a:pt x="19474" y="14500"/>
                  <a:pt x="19549" y="14596"/>
                </a:cubicBezTo>
                <a:cubicBezTo>
                  <a:pt x="19585" y="14641"/>
                  <a:pt x="19622" y="14738"/>
                  <a:pt x="19662" y="14896"/>
                </a:cubicBezTo>
                <a:cubicBezTo>
                  <a:pt x="19711" y="15094"/>
                  <a:pt x="19757" y="15209"/>
                  <a:pt x="19802" y="15250"/>
                </a:cubicBezTo>
                <a:cubicBezTo>
                  <a:pt x="19834" y="15279"/>
                  <a:pt x="19845" y="15281"/>
                  <a:pt x="19845" y="15259"/>
                </a:cubicBezTo>
                <a:cubicBezTo>
                  <a:pt x="19845" y="15243"/>
                  <a:pt x="19838" y="15221"/>
                  <a:pt x="19829" y="15209"/>
                </a:cubicBezTo>
                <a:cubicBezTo>
                  <a:pt x="19820" y="15198"/>
                  <a:pt x="19796" y="15127"/>
                  <a:pt x="19776" y="15053"/>
                </a:cubicBezTo>
                <a:cubicBezTo>
                  <a:pt x="19714" y="14823"/>
                  <a:pt x="19633" y="14654"/>
                  <a:pt x="19496" y="14474"/>
                </a:cubicBezTo>
                <a:cubicBezTo>
                  <a:pt x="19425" y="14379"/>
                  <a:pt x="19331" y="14235"/>
                  <a:pt x="19289" y="14155"/>
                </a:cubicBezTo>
                <a:cubicBezTo>
                  <a:pt x="19246" y="14074"/>
                  <a:pt x="19161" y="13934"/>
                  <a:pt x="19099" y="13844"/>
                </a:cubicBezTo>
                <a:cubicBezTo>
                  <a:pt x="19037" y="13753"/>
                  <a:pt x="18986" y="13672"/>
                  <a:pt x="18986" y="13662"/>
                </a:cubicBezTo>
                <a:cubicBezTo>
                  <a:pt x="18986" y="13636"/>
                  <a:pt x="18703" y="13380"/>
                  <a:pt x="18674" y="13380"/>
                </a:cubicBezTo>
                <a:cubicBezTo>
                  <a:pt x="18661" y="13380"/>
                  <a:pt x="18634" y="13369"/>
                  <a:pt x="18613" y="13354"/>
                </a:cubicBezTo>
                <a:cubicBezTo>
                  <a:pt x="18592" y="13339"/>
                  <a:pt x="18531" y="13307"/>
                  <a:pt x="18478" y="13283"/>
                </a:cubicBezTo>
                <a:cubicBezTo>
                  <a:pt x="18420" y="13257"/>
                  <a:pt x="18381" y="13226"/>
                  <a:pt x="18381" y="13207"/>
                </a:cubicBezTo>
                <a:cubicBezTo>
                  <a:pt x="18381" y="13181"/>
                  <a:pt x="18402" y="13175"/>
                  <a:pt x="18478" y="13179"/>
                </a:cubicBezTo>
                <a:cubicBezTo>
                  <a:pt x="18531" y="13182"/>
                  <a:pt x="18590" y="13194"/>
                  <a:pt x="18609" y="13205"/>
                </a:cubicBezTo>
                <a:cubicBezTo>
                  <a:pt x="18629" y="13217"/>
                  <a:pt x="18673" y="13232"/>
                  <a:pt x="18708" y="13239"/>
                </a:cubicBezTo>
                <a:cubicBezTo>
                  <a:pt x="18743" y="13246"/>
                  <a:pt x="18798" y="13275"/>
                  <a:pt x="18831" y="13304"/>
                </a:cubicBezTo>
                <a:cubicBezTo>
                  <a:pt x="18863" y="13333"/>
                  <a:pt x="18907" y="13368"/>
                  <a:pt x="18927" y="13379"/>
                </a:cubicBezTo>
                <a:cubicBezTo>
                  <a:pt x="18948" y="13390"/>
                  <a:pt x="19027" y="13485"/>
                  <a:pt x="19103" y="13590"/>
                </a:cubicBezTo>
                <a:cubicBezTo>
                  <a:pt x="19289" y="13844"/>
                  <a:pt x="19478" y="14073"/>
                  <a:pt x="19504" y="14073"/>
                </a:cubicBezTo>
                <a:cubicBezTo>
                  <a:pt x="19516" y="14073"/>
                  <a:pt x="19535" y="14088"/>
                  <a:pt x="19547" y="14106"/>
                </a:cubicBezTo>
                <a:cubicBezTo>
                  <a:pt x="19559" y="14124"/>
                  <a:pt x="19598" y="14149"/>
                  <a:pt x="19636" y="14163"/>
                </a:cubicBezTo>
                <a:cubicBezTo>
                  <a:pt x="19678" y="14179"/>
                  <a:pt x="19759" y="14250"/>
                  <a:pt x="19849" y="14350"/>
                </a:cubicBezTo>
                <a:cubicBezTo>
                  <a:pt x="19997" y="14516"/>
                  <a:pt x="20108" y="14615"/>
                  <a:pt x="20146" y="14615"/>
                </a:cubicBezTo>
                <a:cubicBezTo>
                  <a:pt x="20162" y="14615"/>
                  <a:pt x="20162" y="14609"/>
                  <a:pt x="20146" y="14589"/>
                </a:cubicBezTo>
                <a:cubicBezTo>
                  <a:pt x="20134" y="14575"/>
                  <a:pt x="20125" y="14546"/>
                  <a:pt x="20125" y="14524"/>
                </a:cubicBezTo>
                <a:cubicBezTo>
                  <a:pt x="20125" y="14502"/>
                  <a:pt x="20106" y="14475"/>
                  <a:pt x="20083" y="14464"/>
                </a:cubicBezTo>
                <a:cubicBezTo>
                  <a:pt x="20025" y="14437"/>
                  <a:pt x="19855" y="14234"/>
                  <a:pt x="19876" y="14217"/>
                </a:cubicBezTo>
                <a:cubicBezTo>
                  <a:pt x="19886" y="14210"/>
                  <a:pt x="20010" y="14277"/>
                  <a:pt x="20153" y="14367"/>
                </a:cubicBezTo>
                <a:cubicBezTo>
                  <a:pt x="20423" y="14536"/>
                  <a:pt x="20545" y="14585"/>
                  <a:pt x="20545" y="14522"/>
                </a:cubicBezTo>
                <a:cubicBezTo>
                  <a:pt x="20545" y="14502"/>
                  <a:pt x="20523" y="14483"/>
                  <a:pt x="20488" y="14474"/>
                </a:cubicBezTo>
                <a:cubicBezTo>
                  <a:pt x="20457" y="14466"/>
                  <a:pt x="20353" y="14412"/>
                  <a:pt x="20257" y="14355"/>
                </a:cubicBezTo>
                <a:cubicBezTo>
                  <a:pt x="20160" y="14298"/>
                  <a:pt x="20045" y="14235"/>
                  <a:pt x="20001" y="14216"/>
                </a:cubicBezTo>
                <a:cubicBezTo>
                  <a:pt x="19957" y="14197"/>
                  <a:pt x="19872" y="14142"/>
                  <a:pt x="19813" y="14095"/>
                </a:cubicBezTo>
                <a:cubicBezTo>
                  <a:pt x="19754" y="14048"/>
                  <a:pt x="19702" y="14009"/>
                  <a:pt x="19697" y="14009"/>
                </a:cubicBezTo>
                <a:cubicBezTo>
                  <a:pt x="19677" y="14009"/>
                  <a:pt x="19533" y="13877"/>
                  <a:pt x="19482" y="13811"/>
                </a:cubicBezTo>
                <a:cubicBezTo>
                  <a:pt x="19451" y="13771"/>
                  <a:pt x="19401" y="13715"/>
                  <a:pt x="19372" y="13687"/>
                </a:cubicBezTo>
                <a:cubicBezTo>
                  <a:pt x="19329" y="13646"/>
                  <a:pt x="19322" y="13629"/>
                  <a:pt x="19338" y="13605"/>
                </a:cubicBezTo>
                <a:cubicBezTo>
                  <a:pt x="19368" y="13560"/>
                  <a:pt x="19395" y="13568"/>
                  <a:pt x="19450" y="13640"/>
                </a:cubicBezTo>
                <a:cubicBezTo>
                  <a:pt x="19478" y="13676"/>
                  <a:pt x="19510" y="13705"/>
                  <a:pt x="19521" y="13705"/>
                </a:cubicBezTo>
                <a:cubicBezTo>
                  <a:pt x="19532" y="13705"/>
                  <a:pt x="19559" y="13729"/>
                  <a:pt x="19582" y="13759"/>
                </a:cubicBezTo>
                <a:cubicBezTo>
                  <a:pt x="19604" y="13789"/>
                  <a:pt x="19630" y="13813"/>
                  <a:pt x="19638" y="13813"/>
                </a:cubicBezTo>
                <a:cubicBezTo>
                  <a:pt x="19646" y="13813"/>
                  <a:pt x="19710" y="13847"/>
                  <a:pt x="19779" y="13887"/>
                </a:cubicBezTo>
                <a:cubicBezTo>
                  <a:pt x="19850" y="13928"/>
                  <a:pt x="19949" y="13965"/>
                  <a:pt x="20004" y="13973"/>
                </a:cubicBezTo>
                <a:cubicBezTo>
                  <a:pt x="20058" y="13980"/>
                  <a:pt x="20137" y="14002"/>
                  <a:pt x="20179" y="14021"/>
                </a:cubicBezTo>
                <a:cubicBezTo>
                  <a:pt x="20292" y="14073"/>
                  <a:pt x="20634" y="14089"/>
                  <a:pt x="20708" y="14046"/>
                </a:cubicBezTo>
                <a:cubicBezTo>
                  <a:pt x="20739" y="14029"/>
                  <a:pt x="20810" y="13989"/>
                  <a:pt x="20865" y="13958"/>
                </a:cubicBezTo>
                <a:cubicBezTo>
                  <a:pt x="20921" y="13927"/>
                  <a:pt x="21023" y="13850"/>
                  <a:pt x="21092" y="13787"/>
                </a:cubicBezTo>
                <a:cubicBezTo>
                  <a:pt x="21161" y="13724"/>
                  <a:pt x="21243" y="13654"/>
                  <a:pt x="21274" y="13630"/>
                </a:cubicBezTo>
                <a:cubicBezTo>
                  <a:pt x="21400" y="13533"/>
                  <a:pt x="21477" y="13464"/>
                  <a:pt x="21471" y="13455"/>
                </a:cubicBezTo>
                <a:cubicBezTo>
                  <a:pt x="21457" y="13438"/>
                  <a:pt x="21345" y="13487"/>
                  <a:pt x="21309" y="13527"/>
                </a:cubicBezTo>
                <a:cubicBezTo>
                  <a:pt x="21289" y="13550"/>
                  <a:pt x="21241" y="13591"/>
                  <a:pt x="21202" y="13619"/>
                </a:cubicBezTo>
                <a:cubicBezTo>
                  <a:pt x="21164" y="13647"/>
                  <a:pt x="21101" y="13702"/>
                  <a:pt x="21063" y="13740"/>
                </a:cubicBezTo>
                <a:cubicBezTo>
                  <a:pt x="20770" y="14029"/>
                  <a:pt x="20400" y="14064"/>
                  <a:pt x="19858" y="13854"/>
                </a:cubicBezTo>
                <a:cubicBezTo>
                  <a:pt x="19735" y="13806"/>
                  <a:pt x="19630" y="13758"/>
                  <a:pt x="19624" y="13747"/>
                </a:cubicBezTo>
                <a:cubicBezTo>
                  <a:pt x="19619" y="13736"/>
                  <a:pt x="19571" y="13692"/>
                  <a:pt x="19519" y="13651"/>
                </a:cubicBezTo>
                <a:cubicBezTo>
                  <a:pt x="19422" y="13574"/>
                  <a:pt x="19400" y="13518"/>
                  <a:pt x="19448" y="13469"/>
                </a:cubicBezTo>
                <a:cubicBezTo>
                  <a:pt x="19466" y="13451"/>
                  <a:pt x="19477" y="13452"/>
                  <a:pt x="19492" y="13475"/>
                </a:cubicBezTo>
                <a:cubicBezTo>
                  <a:pt x="19512" y="13504"/>
                  <a:pt x="19589" y="13543"/>
                  <a:pt x="19731" y="13595"/>
                </a:cubicBezTo>
                <a:cubicBezTo>
                  <a:pt x="19811" y="13625"/>
                  <a:pt x="20134" y="13616"/>
                  <a:pt x="20275" y="13580"/>
                </a:cubicBezTo>
                <a:cubicBezTo>
                  <a:pt x="20360" y="13558"/>
                  <a:pt x="20497" y="13490"/>
                  <a:pt x="20664" y="13383"/>
                </a:cubicBezTo>
                <a:cubicBezTo>
                  <a:pt x="20681" y="13372"/>
                  <a:pt x="20745" y="13332"/>
                  <a:pt x="20808" y="13294"/>
                </a:cubicBezTo>
                <a:cubicBezTo>
                  <a:pt x="20958" y="13205"/>
                  <a:pt x="21023" y="13157"/>
                  <a:pt x="21140" y="13047"/>
                </a:cubicBezTo>
                <a:cubicBezTo>
                  <a:pt x="21194" y="12997"/>
                  <a:pt x="21271" y="12930"/>
                  <a:pt x="21312" y="12897"/>
                </a:cubicBezTo>
                <a:cubicBezTo>
                  <a:pt x="21353" y="12865"/>
                  <a:pt x="21386" y="12829"/>
                  <a:pt x="21386" y="12817"/>
                </a:cubicBezTo>
                <a:cubicBezTo>
                  <a:pt x="21386" y="12805"/>
                  <a:pt x="21383" y="12796"/>
                  <a:pt x="21380" y="12796"/>
                </a:cubicBezTo>
                <a:cubicBezTo>
                  <a:pt x="21362" y="12796"/>
                  <a:pt x="21282" y="12856"/>
                  <a:pt x="21219" y="12917"/>
                </a:cubicBezTo>
                <a:cubicBezTo>
                  <a:pt x="21121" y="13012"/>
                  <a:pt x="21006" y="13099"/>
                  <a:pt x="20978" y="13099"/>
                </a:cubicBezTo>
                <a:cubicBezTo>
                  <a:pt x="20964" y="13099"/>
                  <a:pt x="20908" y="13136"/>
                  <a:pt x="20851" y="13182"/>
                </a:cubicBezTo>
                <a:cubicBezTo>
                  <a:pt x="20708" y="13296"/>
                  <a:pt x="20543" y="13387"/>
                  <a:pt x="20523" y="13362"/>
                </a:cubicBezTo>
                <a:cubicBezTo>
                  <a:pt x="20513" y="13350"/>
                  <a:pt x="20524" y="13327"/>
                  <a:pt x="20549" y="13305"/>
                </a:cubicBezTo>
                <a:cubicBezTo>
                  <a:pt x="20650" y="13217"/>
                  <a:pt x="20843" y="13064"/>
                  <a:pt x="20923" y="13008"/>
                </a:cubicBezTo>
                <a:cubicBezTo>
                  <a:pt x="21022" y="12939"/>
                  <a:pt x="21016" y="12926"/>
                  <a:pt x="20915" y="12990"/>
                </a:cubicBezTo>
                <a:cubicBezTo>
                  <a:pt x="20852" y="13030"/>
                  <a:pt x="20826" y="13029"/>
                  <a:pt x="20826" y="12988"/>
                </a:cubicBezTo>
                <a:cubicBezTo>
                  <a:pt x="20826" y="12978"/>
                  <a:pt x="20870" y="12938"/>
                  <a:pt x="20923" y="12901"/>
                </a:cubicBezTo>
                <a:cubicBezTo>
                  <a:pt x="21013" y="12839"/>
                  <a:pt x="21056" y="12794"/>
                  <a:pt x="21024" y="12797"/>
                </a:cubicBezTo>
                <a:cubicBezTo>
                  <a:pt x="21016" y="12798"/>
                  <a:pt x="20927" y="12865"/>
                  <a:pt x="20826" y="12947"/>
                </a:cubicBezTo>
                <a:cubicBezTo>
                  <a:pt x="20603" y="13128"/>
                  <a:pt x="20282" y="13337"/>
                  <a:pt x="20186" y="13364"/>
                </a:cubicBezTo>
                <a:cubicBezTo>
                  <a:pt x="20012" y="13412"/>
                  <a:pt x="19948" y="13421"/>
                  <a:pt x="19795" y="13422"/>
                </a:cubicBezTo>
                <a:cubicBezTo>
                  <a:pt x="19629" y="13423"/>
                  <a:pt x="19529" y="13390"/>
                  <a:pt x="19530" y="13332"/>
                </a:cubicBezTo>
                <a:cubicBezTo>
                  <a:pt x="19530" y="13317"/>
                  <a:pt x="19557" y="13258"/>
                  <a:pt x="19591" y="13201"/>
                </a:cubicBezTo>
                <a:cubicBezTo>
                  <a:pt x="19650" y="13101"/>
                  <a:pt x="19654" y="13099"/>
                  <a:pt x="19746" y="13099"/>
                </a:cubicBezTo>
                <a:cubicBezTo>
                  <a:pt x="19842" y="13099"/>
                  <a:pt x="20030" y="13025"/>
                  <a:pt x="20133" y="12947"/>
                </a:cubicBezTo>
                <a:cubicBezTo>
                  <a:pt x="20162" y="12925"/>
                  <a:pt x="20245" y="12871"/>
                  <a:pt x="20317" y="12827"/>
                </a:cubicBezTo>
                <a:cubicBezTo>
                  <a:pt x="20390" y="12782"/>
                  <a:pt x="20471" y="12728"/>
                  <a:pt x="20498" y="12704"/>
                </a:cubicBezTo>
                <a:cubicBezTo>
                  <a:pt x="20525" y="12681"/>
                  <a:pt x="20585" y="12636"/>
                  <a:pt x="20632" y="12604"/>
                </a:cubicBezTo>
                <a:cubicBezTo>
                  <a:pt x="20678" y="12573"/>
                  <a:pt x="20843" y="12461"/>
                  <a:pt x="20998" y="12356"/>
                </a:cubicBezTo>
                <a:cubicBezTo>
                  <a:pt x="21157" y="12248"/>
                  <a:pt x="21291" y="12142"/>
                  <a:pt x="21307" y="12112"/>
                </a:cubicBezTo>
                <a:cubicBezTo>
                  <a:pt x="21347" y="12035"/>
                  <a:pt x="21316" y="12046"/>
                  <a:pt x="21172" y="12158"/>
                </a:cubicBezTo>
                <a:cubicBezTo>
                  <a:pt x="21001" y="12290"/>
                  <a:pt x="21004" y="12289"/>
                  <a:pt x="20914" y="12339"/>
                </a:cubicBezTo>
                <a:cubicBezTo>
                  <a:pt x="20800" y="12403"/>
                  <a:pt x="20676" y="12489"/>
                  <a:pt x="20514" y="12618"/>
                </a:cubicBezTo>
                <a:cubicBezTo>
                  <a:pt x="20377" y="12726"/>
                  <a:pt x="20260" y="12807"/>
                  <a:pt x="20029" y="12953"/>
                </a:cubicBezTo>
                <a:cubicBezTo>
                  <a:pt x="19917" y="13023"/>
                  <a:pt x="19769" y="13056"/>
                  <a:pt x="19749" y="13015"/>
                </a:cubicBezTo>
                <a:cubicBezTo>
                  <a:pt x="19742" y="13002"/>
                  <a:pt x="19786" y="12933"/>
                  <a:pt x="19849" y="12856"/>
                </a:cubicBezTo>
                <a:cubicBezTo>
                  <a:pt x="19910" y="12781"/>
                  <a:pt x="20028" y="12630"/>
                  <a:pt x="20111" y="12520"/>
                </a:cubicBezTo>
                <a:cubicBezTo>
                  <a:pt x="20193" y="12410"/>
                  <a:pt x="20270" y="12319"/>
                  <a:pt x="20280" y="12319"/>
                </a:cubicBezTo>
                <a:cubicBezTo>
                  <a:pt x="20291" y="12319"/>
                  <a:pt x="20329" y="12303"/>
                  <a:pt x="20366" y="12284"/>
                </a:cubicBezTo>
                <a:cubicBezTo>
                  <a:pt x="20439" y="12245"/>
                  <a:pt x="20469" y="12229"/>
                  <a:pt x="20567" y="12181"/>
                </a:cubicBezTo>
                <a:cubicBezTo>
                  <a:pt x="20620" y="12155"/>
                  <a:pt x="20833" y="11985"/>
                  <a:pt x="21377" y="11533"/>
                </a:cubicBezTo>
                <a:cubicBezTo>
                  <a:pt x="21397" y="11517"/>
                  <a:pt x="21447" y="11477"/>
                  <a:pt x="21489" y="11444"/>
                </a:cubicBezTo>
                <a:cubicBezTo>
                  <a:pt x="21530" y="11412"/>
                  <a:pt x="21561" y="11380"/>
                  <a:pt x="21556" y="11373"/>
                </a:cubicBezTo>
                <a:cubicBezTo>
                  <a:pt x="21544" y="11359"/>
                  <a:pt x="21397" y="11461"/>
                  <a:pt x="21327" y="11533"/>
                </a:cubicBezTo>
                <a:cubicBezTo>
                  <a:pt x="21299" y="11562"/>
                  <a:pt x="21236" y="11611"/>
                  <a:pt x="21186" y="11641"/>
                </a:cubicBezTo>
                <a:cubicBezTo>
                  <a:pt x="21137" y="11672"/>
                  <a:pt x="21066" y="11728"/>
                  <a:pt x="21027" y="11766"/>
                </a:cubicBezTo>
                <a:cubicBezTo>
                  <a:pt x="20988" y="11804"/>
                  <a:pt x="20927" y="11857"/>
                  <a:pt x="20891" y="11884"/>
                </a:cubicBezTo>
                <a:cubicBezTo>
                  <a:pt x="20830" y="11929"/>
                  <a:pt x="20824" y="11930"/>
                  <a:pt x="20814" y="11895"/>
                </a:cubicBezTo>
                <a:cubicBezTo>
                  <a:pt x="20806" y="11869"/>
                  <a:pt x="20819" y="11839"/>
                  <a:pt x="20857" y="11797"/>
                </a:cubicBezTo>
                <a:cubicBezTo>
                  <a:pt x="20944" y="11702"/>
                  <a:pt x="20925" y="11705"/>
                  <a:pt x="20796" y="11808"/>
                </a:cubicBezTo>
                <a:cubicBezTo>
                  <a:pt x="20731" y="11860"/>
                  <a:pt x="20650" y="11919"/>
                  <a:pt x="20616" y="11938"/>
                </a:cubicBezTo>
                <a:cubicBezTo>
                  <a:pt x="20520" y="11993"/>
                  <a:pt x="20325" y="12150"/>
                  <a:pt x="20261" y="12226"/>
                </a:cubicBezTo>
                <a:cubicBezTo>
                  <a:pt x="20229" y="12263"/>
                  <a:pt x="20160" y="12320"/>
                  <a:pt x="20107" y="12352"/>
                </a:cubicBezTo>
                <a:cubicBezTo>
                  <a:pt x="20054" y="12384"/>
                  <a:pt x="19976" y="12446"/>
                  <a:pt x="19932" y="12491"/>
                </a:cubicBezTo>
                <a:cubicBezTo>
                  <a:pt x="19824" y="12601"/>
                  <a:pt x="19780" y="12630"/>
                  <a:pt x="19764" y="12598"/>
                </a:cubicBezTo>
                <a:cubicBezTo>
                  <a:pt x="19756" y="12582"/>
                  <a:pt x="19768" y="12558"/>
                  <a:pt x="19793" y="12538"/>
                </a:cubicBezTo>
                <a:cubicBezTo>
                  <a:pt x="19816" y="12519"/>
                  <a:pt x="19855" y="12479"/>
                  <a:pt x="19879" y="12449"/>
                </a:cubicBezTo>
                <a:cubicBezTo>
                  <a:pt x="19903" y="12419"/>
                  <a:pt x="19958" y="12366"/>
                  <a:pt x="20002" y="12331"/>
                </a:cubicBezTo>
                <a:cubicBezTo>
                  <a:pt x="20045" y="12296"/>
                  <a:pt x="20132" y="12208"/>
                  <a:pt x="20195" y="12134"/>
                </a:cubicBezTo>
                <a:cubicBezTo>
                  <a:pt x="20258" y="12060"/>
                  <a:pt x="20352" y="11963"/>
                  <a:pt x="20405" y="11917"/>
                </a:cubicBezTo>
                <a:cubicBezTo>
                  <a:pt x="20458" y="11872"/>
                  <a:pt x="20549" y="11794"/>
                  <a:pt x="20607" y="11744"/>
                </a:cubicBezTo>
                <a:cubicBezTo>
                  <a:pt x="20695" y="11669"/>
                  <a:pt x="20799" y="11588"/>
                  <a:pt x="20983" y="11453"/>
                </a:cubicBezTo>
                <a:cubicBezTo>
                  <a:pt x="20998" y="11442"/>
                  <a:pt x="21096" y="11384"/>
                  <a:pt x="21202" y="11323"/>
                </a:cubicBezTo>
                <a:cubicBezTo>
                  <a:pt x="21346" y="11241"/>
                  <a:pt x="21400" y="11198"/>
                  <a:pt x="21417" y="11156"/>
                </a:cubicBezTo>
                <a:cubicBezTo>
                  <a:pt x="21429" y="11124"/>
                  <a:pt x="21436" y="11097"/>
                  <a:pt x="21434" y="11093"/>
                </a:cubicBezTo>
                <a:cubicBezTo>
                  <a:pt x="21431" y="11090"/>
                  <a:pt x="21368" y="11116"/>
                  <a:pt x="21293" y="11151"/>
                </a:cubicBezTo>
                <a:cubicBezTo>
                  <a:pt x="21168" y="11212"/>
                  <a:pt x="21108" y="11219"/>
                  <a:pt x="21133" y="11171"/>
                </a:cubicBezTo>
                <a:cubicBezTo>
                  <a:pt x="21138" y="11160"/>
                  <a:pt x="21232" y="11077"/>
                  <a:pt x="21341" y="10989"/>
                </a:cubicBezTo>
                <a:cubicBezTo>
                  <a:pt x="21531" y="10836"/>
                  <a:pt x="21575" y="10791"/>
                  <a:pt x="21557" y="10768"/>
                </a:cubicBezTo>
                <a:cubicBezTo>
                  <a:pt x="21548" y="10758"/>
                  <a:pt x="21439" y="10833"/>
                  <a:pt x="21368" y="10897"/>
                </a:cubicBezTo>
                <a:cubicBezTo>
                  <a:pt x="21258" y="10998"/>
                  <a:pt x="21137" y="11083"/>
                  <a:pt x="21122" y="11072"/>
                </a:cubicBezTo>
                <a:cubicBezTo>
                  <a:pt x="21114" y="11066"/>
                  <a:pt x="21085" y="11079"/>
                  <a:pt x="21058" y="11101"/>
                </a:cubicBezTo>
                <a:cubicBezTo>
                  <a:pt x="21032" y="11124"/>
                  <a:pt x="20892" y="11219"/>
                  <a:pt x="20747" y="11312"/>
                </a:cubicBezTo>
                <a:cubicBezTo>
                  <a:pt x="20480" y="11485"/>
                  <a:pt x="20370" y="11570"/>
                  <a:pt x="20230" y="11712"/>
                </a:cubicBezTo>
                <a:cubicBezTo>
                  <a:pt x="20186" y="11756"/>
                  <a:pt x="20103" y="11831"/>
                  <a:pt x="20044" y="11880"/>
                </a:cubicBezTo>
                <a:cubicBezTo>
                  <a:pt x="19977" y="11936"/>
                  <a:pt x="19901" y="12031"/>
                  <a:pt x="19834" y="12138"/>
                </a:cubicBezTo>
                <a:cubicBezTo>
                  <a:pt x="19777" y="12231"/>
                  <a:pt x="19703" y="12326"/>
                  <a:pt x="19669" y="12351"/>
                </a:cubicBezTo>
                <a:cubicBezTo>
                  <a:pt x="19571" y="12422"/>
                  <a:pt x="19337" y="12399"/>
                  <a:pt x="19337" y="12319"/>
                </a:cubicBezTo>
                <a:cubicBezTo>
                  <a:pt x="19337" y="12309"/>
                  <a:pt x="19377" y="12267"/>
                  <a:pt x="19428" y="12226"/>
                </a:cubicBezTo>
                <a:cubicBezTo>
                  <a:pt x="19524" y="12146"/>
                  <a:pt x="19828" y="11830"/>
                  <a:pt x="19888" y="11745"/>
                </a:cubicBezTo>
                <a:cubicBezTo>
                  <a:pt x="19908" y="11718"/>
                  <a:pt x="19988" y="11642"/>
                  <a:pt x="20067" y="11575"/>
                </a:cubicBezTo>
                <a:cubicBezTo>
                  <a:pt x="20146" y="11507"/>
                  <a:pt x="20283" y="11372"/>
                  <a:pt x="20373" y="11274"/>
                </a:cubicBezTo>
                <a:cubicBezTo>
                  <a:pt x="20529" y="11104"/>
                  <a:pt x="20622" y="11019"/>
                  <a:pt x="20720" y="10958"/>
                </a:cubicBezTo>
                <a:cubicBezTo>
                  <a:pt x="20745" y="10944"/>
                  <a:pt x="20789" y="10910"/>
                  <a:pt x="20820" y="10884"/>
                </a:cubicBezTo>
                <a:cubicBezTo>
                  <a:pt x="20851" y="10857"/>
                  <a:pt x="20961" y="10777"/>
                  <a:pt x="21064" y="10706"/>
                </a:cubicBezTo>
                <a:cubicBezTo>
                  <a:pt x="21167" y="10634"/>
                  <a:pt x="21288" y="10536"/>
                  <a:pt x="21332" y="10487"/>
                </a:cubicBezTo>
                <a:cubicBezTo>
                  <a:pt x="21377" y="10438"/>
                  <a:pt x="21431" y="10386"/>
                  <a:pt x="21454" y="10371"/>
                </a:cubicBezTo>
                <a:cubicBezTo>
                  <a:pt x="21476" y="10357"/>
                  <a:pt x="21491" y="10339"/>
                  <a:pt x="21485" y="10333"/>
                </a:cubicBezTo>
                <a:cubicBezTo>
                  <a:pt x="21475" y="10320"/>
                  <a:pt x="21243" y="10484"/>
                  <a:pt x="21185" y="10545"/>
                </a:cubicBezTo>
                <a:cubicBezTo>
                  <a:pt x="21166" y="10565"/>
                  <a:pt x="21094" y="10618"/>
                  <a:pt x="21027" y="10661"/>
                </a:cubicBezTo>
                <a:cubicBezTo>
                  <a:pt x="20712" y="10866"/>
                  <a:pt x="20501" y="11047"/>
                  <a:pt x="20267" y="11311"/>
                </a:cubicBezTo>
                <a:cubicBezTo>
                  <a:pt x="20194" y="11393"/>
                  <a:pt x="20095" y="11492"/>
                  <a:pt x="20047" y="11530"/>
                </a:cubicBezTo>
                <a:cubicBezTo>
                  <a:pt x="19998" y="11569"/>
                  <a:pt x="19930" y="11632"/>
                  <a:pt x="19895" y="11672"/>
                </a:cubicBezTo>
                <a:cubicBezTo>
                  <a:pt x="19602" y="12008"/>
                  <a:pt x="19594" y="12016"/>
                  <a:pt x="19574" y="11976"/>
                </a:cubicBezTo>
                <a:cubicBezTo>
                  <a:pt x="19552" y="11932"/>
                  <a:pt x="20116" y="11248"/>
                  <a:pt x="20437" y="10928"/>
                </a:cubicBezTo>
                <a:cubicBezTo>
                  <a:pt x="20515" y="10851"/>
                  <a:pt x="20951" y="10537"/>
                  <a:pt x="21158" y="10410"/>
                </a:cubicBezTo>
                <a:cubicBezTo>
                  <a:pt x="21211" y="10378"/>
                  <a:pt x="21271" y="10336"/>
                  <a:pt x="21290" y="10316"/>
                </a:cubicBezTo>
                <a:cubicBezTo>
                  <a:pt x="21335" y="10270"/>
                  <a:pt x="20940" y="10521"/>
                  <a:pt x="20714" y="10682"/>
                </a:cubicBezTo>
                <a:cubicBezTo>
                  <a:pt x="20589" y="10771"/>
                  <a:pt x="20535" y="10800"/>
                  <a:pt x="20522" y="10784"/>
                </a:cubicBezTo>
                <a:cubicBezTo>
                  <a:pt x="20508" y="10767"/>
                  <a:pt x="20510" y="10751"/>
                  <a:pt x="20528" y="10728"/>
                </a:cubicBezTo>
                <a:cubicBezTo>
                  <a:pt x="20556" y="10694"/>
                  <a:pt x="20949" y="10428"/>
                  <a:pt x="21111" y="10334"/>
                </a:cubicBezTo>
                <a:cubicBezTo>
                  <a:pt x="21208" y="10278"/>
                  <a:pt x="21214" y="10272"/>
                  <a:pt x="21209" y="10204"/>
                </a:cubicBezTo>
                <a:cubicBezTo>
                  <a:pt x="21204" y="10137"/>
                  <a:pt x="21212" y="10125"/>
                  <a:pt x="21300" y="10056"/>
                </a:cubicBezTo>
                <a:cubicBezTo>
                  <a:pt x="21509" y="9893"/>
                  <a:pt x="21509" y="9891"/>
                  <a:pt x="21509" y="9836"/>
                </a:cubicBezTo>
                <a:lnTo>
                  <a:pt x="21509" y="9782"/>
                </a:lnTo>
                <a:lnTo>
                  <a:pt x="21459" y="9822"/>
                </a:lnTo>
                <a:cubicBezTo>
                  <a:pt x="21432" y="9844"/>
                  <a:pt x="21374" y="9889"/>
                  <a:pt x="21331" y="9925"/>
                </a:cubicBezTo>
                <a:cubicBezTo>
                  <a:pt x="21264" y="9980"/>
                  <a:pt x="21129" y="10076"/>
                  <a:pt x="20868" y="10252"/>
                </a:cubicBezTo>
                <a:cubicBezTo>
                  <a:pt x="20751" y="10330"/>
                  <a:pt x="20653" y="10425"/>
                  <a:pt x="20485" y="10620"/>
                </a:cubicBezTo>
                <a:cubicBezTo>
                  <a:pt x="20398" y="10720"/>
                  <a:pt x="20244" y="10890"/>
                  <a:pt x="20143" y="10997"/>
                </a:cubicBezTo>
                <a:cubicBezTo>
                  <a:pt x="19948" y="11206"/>
                  <a:pt x="19898" y="11224"/>
                  <a:pt x="19967" y="11060"/>
                </a:cubicBezTo>
                <a:cubicBezTo>
                  <a:pt x="19989" y="11009"/>
                  <a:pt x="20021" y="10908"/>
                  <a:pt x="20039" y="10836"/>
                </a:cubicBezTo>
                <a:cubicBezTo>
                  <a:pt x="20101" y="10590"/>
                  <a:pt x="20186" y="10483"/>
                  <a:pt x="20441" y="10327"/>
                </a:cubicBezTo>
                <a:cubicBezTo>
                  <a:pt x="20523" y="10277"/>
                  <a:pt x="20609" y="10222"/>
                  <a:pt x="20633" y="10206"/>
                </a:cubicBezTo>
                <a:cubicBezTo>
                  <a:pt x="20657" y="10190"/>
                  <a:pt x="20720" y="10152"/>
                  <a:pt x="20772" y="10122"/>
                </a:cubicBezTo>
                <a:cubicBezTo>
                  <a:pt x="20824" y="10091"/>
                  <a:pt x="20862" y="10061"/>
                  <a:pt x="20857" y="10055"/>
                </a:cubicBezTo>
                <a:cubicBezTo>
                  <a:pt x="20853" y="10049"/>
                  <a:pt x="20752" y="10104"/>
                  <a:pt x="20634" y="10177"/>
                </a:cubicBezTo>
                <a:cubicBezTo>
                  <a:pt x="20501" y="10260"/>
                  <a:pt x="20414" y="10302"/>
                  <a:pt x="20404" y="10290"/>
                </a:cubicBezTo>
                <a:cubicBezTo>
                  <a:pt x="20379" y="10259"/>
                  <a:pt x="20500" y="10150"/>
                  <a:pt x="20654" y="10061"/>
                </a:cubicBezTo>
                <a:cubicBezTo>
                  <a:pt x="20788" y="9983"/>
                  <a:pt x="20816" y="9954"/>
                  <a:pt x="20817" y="9894"/>
                </a:cubicBezTo>
                <a:cubicBezTo>
                  <a:pt x="20817" y="9875"/>
                  <a:pt x="20882" y="9821"/>
                  <a:pt x="20975" y="9764"/>
                </a:cubicBezTo>
                <a:cubicBezTo>
                  <a:pt x="21063" y="9710"/>
                  <a:pt x="21199" y="9619"/>
                  <a:pt x="21279" y="9561"/>
                </a:cubicBezTo>
                <a:cubicBezTo>
                  <a:pt x="21414" y="9462"/>
                  <a:pt x="21421" y="9453"/>
                  <a:pt x="21389" y="9425"/>
                </a:cubicBezTo>
                <a:cubicBezTo>
                  <a:pt x="21357" y="9398"/>
                  <a:pt x="21321" y="9416"/>
                  <a:pt x="21002" y="9618"/>
                </a:cubicBezTo>
                <a:cubicBezTo>
                  <a:pt x="20809" y="9740"/>
                  <a:pt x="20612" y="9878"/>
                  <a:pt x="20563" y="9926"/>
                </a:cubicBezTo>
                <a:cubicBezTo>
                  <a:pt x="20442" y="10046"/>
                  <a:pt x="20155" y="10240"/>
                  <a:pt x="20134" y="10216"/>
                </a:cubicBezTo>
                <a:cubicBezTo>
                  <a:pt x="20124" y="10204"/>
                  <a:pt x="20146" y="10161"/>
                  <a:pt x="20192" y="10104"/>
                </a:cubicBezTo>
                <a:cubicBezTo>
                  <a:pt x="20232" y="10053"/>
                  <a:pt x="20266" y="10001"/>
                  <a:pt x="20266" y="9987"/>
                </a:cubicBezTo>
                <a:cubicBezTo>
                  <a:pt x="20266" y="9944"/>
                  <a:pt x="20496" y="9769"/>
                  <a:pt x="20696" y="9659"/>
                </a:cubicBezTo>
                <a:cubicBezTo>
                  <a:pt x="20929" y="9532"/>
                  <a:pt x="21054" y="9458"/>
                  <a:pt x="21054" y="9449"/>
                </a:cubicBezTo>
                <a:cubicBezTo>
                  <a:pt x="21054" y="9445"/>
                  <a:pt x="21035" y="9443"/>
                  <a:pt x="21011" y="9446"/>
                </a:cubicBezTo>
                <a:cubicBezTo>
                  <a:pt x="20938" y="9453"/>
                  <a:pt x="20953" y="9409"/>
                  <a:pt x="21044" y="9353"/>
                </a:cubicBezTo>
                <a:cubicBezTo>
                  <a:pt x="21106" y="9314"/>
                  <a:pt x="21131" y="9285"/>
                  <a:pt x="21133" y="9250"/>
                </a:cubicBezTo>
                <a:cubicBezTo>
                  <a:pt x="21136" y="9191"/>
                  <a:pt x="21117" y="9189"/>
                  <a:pt x="21056" y="9242"/>
                </a:cubicBezTo>
                <a:cubicBezTo>
                  <a:pt x="20977" y="9311"/>
                  <a:pt x="20840" y="9387"/>
                  <a:pt x="20711" y="9435"/>
                </a:cubicBezTo>
                <a:cubicBezTo>
                  <a:pt x="20518" y="9507"/>
                  <a:pt x="20230" y="9762"/>
                  <a:pt x="20130" y="9951"/>
                </a:cubicBezTo>
                <a:cubicBezTo>
                  <a:pt x="20115" y="9978"/>
                  <a:pt x="20060" y="10026"/>
                  <a:pt x="20006" y="10058"/>
                </a:cubicBezTo>
                <a:cubicBezTo>
                  <a:pt x="19953" y="10089"/>
                  <a:pt x="19871" y="10159"/>
                  <a:pt x="19824" y="10213"/>
                </a:cubicBezTo>
                <a:cubicBezTo>
                  <a:pt x="19726" y="10327"/>
                  <a:pt x="19685" y="10318"/>
                  <a:pt x="19728" y="10194"/>
                </a:cubicBezTo>
                <a:cubicBezTo>
                  <a:pt x="19758" y="10107"/>
                  <a:pt x="19807" y="10049"/>
                  <a:pt x="19994" y="9876"/>
                </a:cubicBezTo>
                <a:cubicBezTo>
                  <a:pt x="20213" y="9673"/>
                  <a:pt x="20333" y="9540"/>
                  <a:pt x="20334" y="9501"/>
                </a:cubicBezTo>
                <a:cubicBezTo>
                  <a:pt x="20336" y="9426"/>
                  <a:pt x="20540" y="9060"/>
                  <a:pt x="20626" y="8978"/>
                </a:cubicBezTo>
                <a:cubicBezTo>
                  <a:pt x="20731" y="8878"/>
                  <a:pt x="20962" y="8741"/>
                  <a:pt x="21084" y="8705"/>
                </a:cubicBezTo>
                <a:cubicBezTo>
                  <a:pt x="21134" y="8690"/>
                  <a:pt x="21185" y="8662"/>
                  <a:pt x="21198" y="8644"/>
                </a:cubicBezTo>
                <a:cubicBezTo>
                  <a:pt x="21218" y="8614"/>
                  <a:pt x="21213" y="8614"/>
                  <a:pt x="21164" y="8645"/>
                </a:cubicBezTo>
                <a:cubicBezTo>
                  <a:pt x="21100" y="8686"/>
                  <a:pt x="21061" y="8691"/>
                  <a:pt x="21045" y="8659"/>
                </a:cubicBezTo>
                <a:cubicBezTo>
                  <a:pt x="21039" y="8646"/>
                  <a:pt x="21073" y="8616"/>
                  <a:pt x="21122" y="8591"/>
                </a:cubicBezTo>
                <a:cubicBezTo>
                  <a:pt x="21171" y="8566"/>
                  <a:pt x="21211" y="8538"/>
                  <a:pt x="21211" y="8528"/>
                </a:cubicBezTo>
                <a:cubicBezTo>
                  <a:pt x="21211" y="8509"/>
                  <a:pt x="20943" y="8618"/>
                  <a:pt x="20861" y="8670"/>
                </a:cubicBezTo>
                <a:cubicBezTo>
                  <a:pt x="20805" y="8706"/>
                  <a:pt x="20773" y="8699"/>
                  <a:pt x="20773" y="8649"/>
                </a:cubicBezTo>
                <a:cubicBezTo>
                  <a:pt x="20773" y="8612"/>
                  <a:pt x="20502" y="8751"/>
                  <a:pt x="20333" y="8875"/>
                </a:cubicBezTo>
                <a:cubicBezTo>
                  <a:pt x="20203" y="8971"/>
                  <a:pt x="20063" y="9037"/>
                  <a:pt x="20035" y="9016"/>
                </a:cubicBezTo>
                <a:cubicBezTo>
                  <a:pt x="20006" y="8993"/>
                  <a:pt x="20066" y="8928"/>
                  <a:pt x="20163" y="8877"/>
                </a:cubicBezTo>
                <a:cubicBezTo>
                  <a:pt x="20212" y="8851"/>
                  <a:pt x="20247" y="8824"/>
                  <a:pt x="20242" y="8818"/>
                </a:cubicBezTo>
                <a:cubicBezTo>
                  <a:pt x="20237" y="8812"/>
                  <a:pt x="20208" y="8824"/>
                  <a:pt x="20177" y="8843"/>
                </a:cubicBezTo>
                <a:cubicBezTo>
                  <a:pt x="20100" y="8893"/>
                  <a:pt x="20079" y="8859"/>
                  <a:pt x="20133" y="8768"/>
                </a:cubicBezTo>
                <a:cubicBezTo>
                  <a:pt x="20180" y="8689"/>
                  <a:pt x="20227" y="8664"/>
                  <a:pt x="20458" y="8592"/>
                </a:cubicBezTo>
                <a:cubicBezTo>
                  <a:pt x="20638" y="8536"/>
                  <a:pt x="20644" y="8533"/>
                  <a:pt x="20604" y="8496"/>
                </a:cubicBezTo>
                <a:cubicBezTo>
                  <a:pt x="20575" y="8470"/>
                  <a:pt x="20582" y="8461"/>
                  <a:pt x="20686" y="8403"/>
                </a:cubicBezTo>
                <a:cubicBezTo>
                  <a:pt x="20748" y="8368"/>
                  <a:pt x="20814" y="8334"/>
                  <a:pt x="20830" y="8327"/>
                </a:cubicBezTo>
                <a:cubicBezTo>
                  <a:pt x="20847" y="8320"/>
                  <a:pt x="20861" y="8304"/>
                  <a:pt x="20861" y="8291"/>
                </a:cubicBezTo>
                <a:cubicBezTo>
                  <a:pt x="20861" y="8242"/>
                  <a:pt x="20803" y="8244"/>
                  <a:pt x="20724" y="8297"/>
                </a:cubicBezTo>
                <a:cubicBezTo>
                  <a:pt x="20679" y="8327"/>
                  <a:pt x="20608" y="8359"/>
                  <a:pt x="20565" y="8367"/>
                </a:cubicBezTo>
                <a:cubicBezTo>
                  <a:pt x="20523" y="8376"/>
                  <a:pt x="20462" y="8403"/>
                  <a:pt x="20428" y="8427"/>
                </a:cubicBezTo>
                <a:cubicBezTo>
                  <a:pt x="20383" y="8460"/>
                  <a:pt x="20363" y="8464"/>
                  <a:pt x="20348" y="8445"/>
                </a:cubicBezTo>
                <a:cubicBezTo>
                  <a:pt x="20332" y="8426"/>
                  <a:pt x="20339" y="8407"/>
                  <a:pt x="20379" y="8367"/>
                </a:cubicBezTo>
                <a:cubicBezTo>
                  <a:pt x="20449" y="8298"/>
                  <a:pt x="20498" y="8268"/>
                  <a:pt x="20759" y="8138"/>
                </a:cubicBezTo>
                <a:cubicBezTo>
                  <a:pt x="20970" y="8033"/>
                  <a:pt x="20981" y="8025"/>
                  <a:pt x="20989" y="7959"/>
                </a:cubicBezTo>
                <a:cubicBezTo>
                  <a:pt x="20994" y="7921"/>
                  <a:pt x="20995" y="7887"/>
                  <a:pt x="20993" y="7884"/>
                </a:cubicBezTo>
                <a:cubicBezTo>
                  <a:pt x="20991" y="7881"/>
                  <a:pt x="20921" y="7919"/>
                  <a:pt x="20837" y="7968"/>
                </a:cubicBezTo>
                <a:cubicBezTo>
                  <a:pt x="20681" y="8058"/>
                  <a:pt x="20636" y="8063"/>
                  <a:pt x="20669" y="7987"/>
                </a:cubicBezTo>
                <a:cubicBezTo>
                  <a:pt x="20691" y="7936"/>
                  <a:pt x="20686" y="7935"/>
                  <a:pt x="20603" y="7980"/>
                </a:cubicBezTo>
                <a:cubicBezTo>
                  <a:pt x="20484" y="8043"/>
                  <a:pt x="20467" y="8050"/>
                  <a:pt x="20379" y="8065"/>
                </a:cubicBezTo>
                <a:cubicBezTo>
                  <a:pt x="20279" y="8081"/>
                  <a:pt x="20017" y="8231"/>
                  <a:pt x="19941" y="8315"/>
                </a:cubicBezTo>
                <a:cubicBezTo>
                  <a:pt x="19852" y="8413"/>
                  <a:pt x="19635" y="8498"/>
                  <a:pt x="19609" y="8445"/>
                </a:cubicBezTo>
                <a:cubicBezTo>
                  <a:pt x="19591" y="8410"/>
                  <a:pt x="19716" y="8204"/>
                  <a:pt x="19805" y="8122"/>
                </a:cubicBezTo>
                <a:cubicBezTo>
                  <a:pt x="19853" y="8077"/>
                  <a:pt x="19935" y="8018"/>
                  <a:pt x="19987" y="7990"/>
                </a:cubicBezTo>
                <a:cubicBezTo>
                  <a:pt x="20039" y="7961"/>
                  <a:pt x="20121" y="7916"/>
                  <a:pt x="20169" y="7890"/>
                </a:cubicBezTo>
                <a:cubicBezTo>
                  <a:pt x="20291" y="7823"/>
                  <a:pt x="20417" y="7771"/>
                  <a:pt x="20463" y="7771"/>
                </a:cubicBezTo>
                <a:cubicBezTo>
                  <a:pt x="20567" y="7770"/>
                  <a:pt x="20611" y="7721"/>
                  <a:pt x="20557" y="7665"/>
                </a:cubicBezTo>
                <a:cubicBezTo>
                  <a:pt x="20538" y="7646"/>
                  <a:pt x="20521" y="7646"/>
                  <a:pt x="20487" y="7665"/>
                </a:cubicBezTo>
                <a:cubicBezTo>
                  <a:pt x="20446" y="7688"/>
                  <a:pt x="20436" y="7684"/>
                  <a:pt x="20387" y="7625"/>
                </a:cubicBezTo>
                <a:cubicBezTo>
                  <a:pt x="20333" y="7560"/>
                  <a:pt x="20330" y="7511"/>
                  <a:pt x="20380" y="7511"/>
                </a:cubicBezTo>
                <a:cubicBezTo>
                  <a:pt x="20394" y="7511"/>
                  <a:pt x="20405" y="7498"/>
                  <a:pt x="20405" y="7482"/>
                </a:cubicBezTo>
                <a:cubicBezTo>
                  <a:pt x="20405" y="7458"/>
                  <a:pt x="20392" y="7458"/>
                  <a:pt x="20331" y="7479"/>
                </a:cubicBezTo>
                <a:cubicBezTo>
                  <a:pt x="20290" y="7493"/>
                  <a:pt x="20244" y="7511"/>
                  <a:pt x="20230" y="7518"/>
                </a:cubicBezTo>
                <a:cubicBezTo>
                  <a:pt x="20072" y="7599"/>
                  <a:pt x="19810" y="7686"/>
                  <a:pt x="19741" y="7680"/>
                </a:cubicBezTo>
                <a:cubicBezTo>
                  <a:pt x="19696" y="7677"/>
                  <a:pt x="19664" y="7665"/>
                  <a:pt x="19668" y="7653"/>
                </a:cubicBezTo>
                <a:cubicBezTo>
                  <a:pt x="19676" y="7630"/>
                  <a:pt x="19797" y="7572"/>
                  <a:pt x="19822" y="7579"/>
                </a:cubicBezTo>
                <a:cubicBezTo>
                  <a:pt x="19840" y="7584"/>
                  <a:pt x="19930" y="7558"/>
                  <a:pt x="19976" y="7533"/>
                </a:cubicBezTo>
                <a:cubicBezTo>
                  <a:pt x="19995" y="7523"/>
                  <a:pt x="20037" y="7508"/>
                  <a:pt x="20068" y="7500"/>
                </a:cubicBezTo>
                <a:cubicBezTo>
                  <a:pt x="20099" y="7492"/>
                  <a:pt x="20125" y="7480"/>
                  <a:pt x="20125" y="7472"/>
                </a:cubicBezTo>
                <a:cubicBezTo>
                  <a:pt x="20125" y="7450"/>
                  <a:pt x="19815" y="7462"/>
                  <a:pt x="19779" y="7486"/>
                </a:cubicBezTo>
                <a:cubicBezTo>
                  <a:pt x="19729" y="7520"/>
                  <a:pt x="19552" y="7541"/>
                  <a:pt x="19539" y="7515"/>
                </a:cubicBezTo>
                <a:cubicBezTo>
                  <a:pt x="19533" y="7503"/>
                  <a:pt x="19542" y="7483"/>
                  <a:pt x="19559" y="7472"/>
                </a:cubicBezTo>
                <a:cubicBezTo>
                  <a:pt x="19589" y="7453"/>
                  <a:pt x="19948" y="7335"/>
                  <a:pt x="20002" y="7327"/>
                </a:cubicBezTo>
                <a:cubicBezTo>
                  <a:pt x="20073" y="7316"/>
                  <a:pt x="20171" y="7288"/>
                  <a:pt x="20195" y="7271"/>
                </a:cubicBezTo>
                <a:cubicBezTo>
                  <a:pt x="20211" y="7259"/>
                  <a:pt x="20195" y="7256"/>
                  <a:pt x="20151" y="7264"/>
                </a:cubicBezTo>
                <a:cubicBezTo>
                  <a:pt x="20069" y="7279"/>
                  <a:pt x="19985" y="7245"/>
                  <a:pt x="19985" y="7197"/>
                </a:cubicBezTo>
                <a:cubicBezTo>
                  <a:pt x="19985" y="7169"/>
                  <a:pt x="19978" y="7168"/>
                  <a:pt x="19947" y="7189"/>
                </a:cubicBezTo>
                <a:cubicBezTo>
                  <a:pt x="19908" y="7215"/>
                  <a:pt x="19855" y="7233"/>
                  <a:pt x="19582" y="7315"/>
                </a:cubicBezTo>
                <a:cubicBezTo>
                  <a:pt x="19500" y="7340"/>
                  <a:pt x="19397" y="7374"/>
                  <a:pt x="19354" y="7392"/>
                </a:cubicBezTo>
                <a:cubicBezTo>
                  <a:pt x="19282" y="7421"/>
                  <a:pt x="19273" y="7421"/>
                  <a:pt x="19253" y="7388"/>
                </a:cubicBezTo>
                <a:cubicBezTo>
                  <a:pt x="19215" y="7325"/>
                  <a:pt x="19268" y="7291"/>
                  <a:pt x="19489" y="7239"/>
                </a:cubicBezTo>
                <a:cubicBezTo>
                  <a:pt x="19773" y="7172"/>
                  <a:pt x="19863" y="7143"/>
                  <a:pt x="19863" y="7120"/>
                </a:cubicBezTo>
                <a:cubicBezTo>
                  <a:pt x="19863" y="7092"/>
                  <a:pt x="19846" y="7094"/>
                  <a:pt x="19626" y="7143"/>
                </a:cubicBezTo>
                <a:cubicBezTo>
                  <a:pt x="19520" y="7167"/>
                  <a:pt x="19411" y="7191"/>
                  <a:pt x="19385" y="7196"/>
                </a:cubicBezTo>
                <a:cubicBezTo>
                  <a:pt x="19359" y="7201"/>
                  <a:pt x="19323" y="7216"/>
                  <a:pt x="19304" y="7228"/>
                </a:cubicBezTo>
                <a:cubicBezTo>
                  <a:pt x="19267" y="7252"/>
                  <a:pt x="19024" y="7248"/>
                  <a:pt x="18990" y="7222"/>
                </a:cubicBezTo>
                <a:cubicBezTo>
                  <a:pt x="18978" y="7213"/>
                  <a:pt x="18972" y="7196"/>
                  <a:pt x="18978" y="7185"/>
                </a:cubicBezTo>
                <a:cubicBezTo>
                  <a:pt x="18996" y="7149"/>
                  <a:pt x="19161" y="7055"/>
                  <a:pt x="19219" y="7048"/>
                </a:cubicBezTo>
                <a:cubicBezTo>
                  <a:pt x="19290" y="7039"/>
                  <a:pt x="19375" y="7012"/>
                  <a:pt x="19398" y="6992"/>
                </a:cubicBezTo>
                <a:cubicBezTo>
                  <a:pt x="19407" y="6983"/>
                  <a:pt x="19486" y="6970"/>
                  <a:pt x="19572" y="6963"/>
                </a:cubicBezTo>
                <a:cubicBezTo>
                  <a:pt x="19658" y="6956"/>
                  <a:pt x="19736" y="6941"/>
                  <a:pt x="19746" y="6928"/>
                </a:cubicBezTo>
                <a:cubicBezTo>
                  <a:pt x="19756" y="6916"/>
                  <a:pt x="19780" y="6905"/>
                  <a:pt x="19801" y="6905"/>
                </a:cubicBezTo>
                <a:cubicBezTo>
                  <a:pt x="19851" y="6905"/>
                  <a:pt x="19906" y="6854"/>
                  <a:pt x="19889" y="6821"/>
                </a:cubicBezTo>
                <a:cubicBezTo>
                  <a:pt x="19880" y="6801"/>
                  <a:pt x="19867" y="6802"/>
                  <a:pt x="19837" y="6827"/>
                </a:cubicBezTo>
                <a:cubicBezTo>
                  <a:pt x="19815" y="6845"/>
                  <a:pt x="19782" y="6855"/>
                  <a:pt x="19764" y="6849"/>
                </a:cubicBezTo>
                <a:cubicBezTo>
                  <a:pt x="19733" y="6839"/>
                  <a:pt x="19576" y="6874"/>
                  <a:pt x="19266" y="6960"/>
                </a:cubicBezTo>
                <a:cubicBezTo>
                  <a:pt x="19194" y="6980"/>
                  <a:pt x="19090" y="7019"/>
                  <a:pt x="19035" y="7048"/>
                </a:cubicBezTo>
                <a:cubicBezTo>
                  <a:pt x="18980" y="7076"/>
                  <a:pt x="18922" y="7100"/>
                  <a:pt x="18907" y="7100"/>
                </a:cubicBezTo>
                <a:cubicBezTo>
                  <a:pt x="18892" y="7100"/>
                  <a:pt x="18860" y="7116"/>
                  <a:pt x="18836" y="7135"/>
                </a:cubicBezTo>
                <a:cubicBezTo>
                  <a:pt x="18812" y="7154"/>
                  <a:pt x="18780" y="7163"/>
                  <a:pt x="18764" y="7156"/>
                </a:cubicBezTo>
                <a:cubicBezTo>
                  <a:pt x="18715" y="7132"/>
                  <a:pt x="18783" y="7064"/>
                  <a:pt x="18905" y="7016"/>
                </a:cubicBezTo>
                <a:cubicBezTo>
                  <a:pt x="19102" y="6937"/>
                  <a:pt x="19204" y="6869"/>
                  <a:pt x="19204" y="6814"/>
                </a:cubicBezTo>
                <a:cubicBezTo>
                  <a:pt x="19205" y="6773"/>
                  <a:pt x="19219" y="6761"/>
                  <a:pt x="19301" y="6738"/>
                </a:cubicBezTo>
                <a:cubicBezTo>
                  <a:pt x="19354" y="6723"/>
                  <a:pt x="19461" y="6705"/>
                  <a:pt x="19538" y="6698"/>
                </a:cubicBezTo>
                <a:cubicBezTo>
                  <a:pt x="19688" y="6684"/>
                  <a:pt x="19780" y="6652"/>
                  <a:pt x="19764" y="6620"/>
                </a:cubicBezTo>
                <a:cubicBezTo>
                  <a:pt x="19758" y="6609"/>
                  <a:pt x="19729" y="6606"/>
                  <a:pt x="19699" y="6613"/>
                </a:cubicBezTo>
                <a:cubicBezTo>
                  <a:pt x="19534" y="6651"/>
                  <a:pt x="19362" y="6658"/>
                  <a:pt x="19315" y="6628"/>
                </a:cubicBezTo>
                <a:cubicBezTo>
                  <a:pt x="19260" y="6595"/>
                  <a:pt x="19266" y="6559"/>
                  <a:pt x="19326" y="6559"/>
                </a:cubicBezTo>
                <a:cubicBezTo>
                  <a:pt x="19347" y="6559"/>
                  <a:pt x="19372" y="6549"/>
                  <a:pt x="19381" y="6538"/>
                </a:cubicBezTo>
                <a:cubicBezTo>
                  <a:pt x="19390" y="6527"/>
                  <a:pt x="19509" y="6507"/>
                  <a:pt x="19644" y="6492"/>
                </a:cubicBezTo>
                <a:cubicBezTo>
                  <a:pt x="19778" y="6478"/>
                  <a:pt x="19892" y="6463"/>
                  <a:pt x="19896" y="6458"/>
                </a:cubicBezTo>
                <a:cubicBezTo>
                  <a:pt x="19900" y="6453"/>
                  <a:pt x="19806" y="6451"/>
                  <a:pt x="19686" y="6454"/>
                </a:cubicBezTo>
                <a:cubicBezTo>
                  <a:pt x="19566" y="6456"/>
                  <a:pt x="19452" y="6451"/>
                  <a:pt x="19432" y="6444"/>
                </a:cubicBezTo>
                <a:cubicBezTo>
                  <a:pt x="19413" y="6436"/>
                  <a:pt x="19354" y="6439"/>
                  <a:pt x="19301" y="6449"/>
                </a:cubicBezTo>
                <a:cubicBezTo>
                  <a:pt x="19203" y="6469"/>
                  <a:pt x="19155" y="6450"/>
                  <a:pt x="19190" y="6406"/>
                </a:cubicBezTo>
                <a:cubicBezTo>
                  <a:pt x="19200" y="6394"/>
                  <a:pt x="19286" y="6366"/>
                  <a:pt x="19382" y="6343"/>
                </a:cubicBezTo>
                <a:cubicBezTo>
                  <a:pt x="19478" y="6319"/>
                  <a:pt x="19587" y="6286"/>
                  <a:pt x="19626" y="6268"/>
                </a:cubicBezTo>
                <a:lnTo>
                  <a:pt x="19695" y="6234"/>
                </a:lnTo>
                <a:lnTo>
                  <a:pt x="19608" y="6243"/>
                </a:lnTo>
                <a:cubicBezTo>
                  <a:pt x="19559" y="6247"/>
                  <a:pt x="19487" y="6260"/>
                  <a:pt x="19447" y="6272"/>
                </a:cubicBezTo>
                <a:cubicBezTo>
                  <a:pt x="19393" y="6287"/>
                  <a:pt x="19367" y="6286"/>
                  <a:pt x="19350" y="6266"/>
                </a:cubicBezTo>
                <a:cubicBezTo>
                  <a:pt x="19334" y="6247"/>
                  <a:pt x="19300" y="6243"/>
                  <a:pt x="19231" y="6255"/>
                </a:cubicBezTo>
                <a:cubicBezTo>
                  <a:pt x="19178" y="6264"/>
                  <a:pt x="19128" y="6264"/>
                  <a:pt x="19119" y="6254"/>
                </a:cubicBezTo>
                <a:cubicBezTo>
                  <a:pt x="19091" y="6222"/>
                  <a:pt x="19142" y="6173"/>
                  <a:pt x="19219" y="6158"/>
                </a:cubicBezTo>
                <a:cubicBezTo>
                  <a:pt x="19259" y="6150"/>
                  <a:pt x="19316" y="6129"/>
                  <a:pt x="19345" y="6112"/>
                </a:cubicBezTo>
                <a:cubicBezTo>
                  <a:pt x="19373" y="6095"/>
                  <a:pt x="19454" y="6075"/>
                  <a:pt x="19525" y="6068"/>
                </a:cubicBezTo>
                <a:cubicBezTo>
                  <a:pt x="19595" y="6060"/>
                  <a:pt x="19658" y="6046"/>
                  <a:pt x="19663" y="6036"/>
                </a:cubicBezTo>
                <a:cubicBezTo>
                  <a:pt x="19668" y="6026"/>
                  <a:pt x="19690" y="6018"/>
                  <a:pt x="19713" y="6018"/>
                </a:cubicBezTo>
                <a:cubicBezTo>
                  <a:pt x="19764" y="6018"/>
                  <a:pt x="19845" y="5974"/>
                  <a:pt x="19845" y="5947"/>
                </a:cubicBezTo>
                <a:cubicBezTo>
                  <a:pt x="19845" y="5936"/>
                  <a:pt x="19823" y="5932"/>
                  <a:pt x="19796" y="5939"/>
                </a:cubicBezTo>
                <a:cubicBezTo>
                  <a:pt x="19770" y="5945"/>
                  <a:pt x="19709" y="5957"/>
                  <a:pt x="19660" y="5965"/>
                </a:cubicBezTo>
                <a:cubicBezTo>
                  <a:pt x="19612" y="5973"/>
                  <a:pt x="19544" y="5993"/>
                  <a:pt x="19508" y="6008"/>
                </a:cubicBezTo>
                <a:cubicBezTo>
                  <a:pt x="19414" y="6049"/>
                  <a:pt x="19021" y="6090"/>
                  <a:pt x="18998" y="6062"/>
                </a:cubicBezTo>
                <a:cubicBezTo>
                  <a:pt x="18977" y="6037"/>
                  <a:pt x="19121" y="5953"/>
                  <a:pt x="19184" y="5953"/>
                </a:cubicBezTo>
                <a:cubicBezTo>
                  <a:pt x="19205" y="5952"/>
                  <a:pt x="19245" y="5937"/>
                  <a:pt x="19273" y="5919"/>
                </a:cubicBezTo>
                <a:cubicBezTo>
                  <a:pt x="19301" y="5901"/>
                  <a:pt x="19356" y="5881"/>
                  <a:pt x="19395" y="5873"/>
                </a:cubicBezTo>
                <a:cubicBezTo>
                  <a:pt x="19471" y="5859"/>
                  <a:pt x="19574" y="5805"/>
                  <a:pt x="19559" y="5787"/>
                </a:cubicBezTo>
                <a:cubicBezTo>
                  <a:pt x="19546" y="5771"/>
                  <a:pt x="19345" y="5819"/>
                  <a:pt x="19273" y="5857"/>
                </a:cubicBezTo>
                <a:cubicBezTo>
                  <a:pt x="19122" y="5934"/>
                  <a:pt x="18848" y="5966"/>
                  <a:pt x="18819" y="5908"/>
                </a:cubicBezTo>
                <a:cubicBezTo>
                  <a:pt x="18815" y="5899"/>
                  <a:pt x="18836" y="5867"/>
                  <a:pt x="18868" y="5839"/>
                </a:cubicBezTo>
                <a:cubicBezTo>
                  <a:pt x="18953" y="5761"/>
                  <a:pt x="19069" y="5710"/>
                  <a:pt x="19345" y="5626"/>
                </a:cubicBezTo>
                <a:cubicBezTo>
                  <a:pt x="19450" y="5595"/>
                  <a:pt x="19516" y="5544"/>
                  <a:pt x="19559" y="5463"/>
                </a:cubicBezTo>
                <a:cubicBezTo>
                  <a:pt x="19604" y="5377"/>
                  <a:pt x="19597" y="5374"/>
                  <a:pt x="19464" y="5432"/>
                </a:cubicBezTo>
                <a:cubicBezTo>
                  <a:pt x="19409" y="5456"/>
                  <a:pt x="19297" y="5497"/>
                  <a:pt x="19215" y="5522"/>
                </a:cubicBezTo>
                <a:cubicBezTo>
                  <a:pt x="19061" y="5570"/>
                  <a:pt x="19041" y="5579"/>
                  <a:pt x="18886" y="5678"/>
                </a:cubicBezTo>
                <a:cubicBezTo>
                  <a:pt x="18764" y="5755"/>
                  <a:pt x="18743" y="5714"/>
                  <a:pt x="18845" y="5601"/>
                </a:cubicBezTo>
                <a:cubicBezTo>
                  <a:pt x="18887" y="5556"/>
                  <a:pt x="18912" y="5520"/>
                  <a:pt x="18901" y="5520"/>
                </a:cubicBezTo>
                <a:cubicBezTo>
                  <a:pt x="18884" y="5520"/>
                  <a:pt x="18695" y="5673"/>
                  <a:pt x="18603" y="5761"/>
                </a:cubicBezTo>
                <a:cubicBezTo>
                  <a:pt x="18579" y="5784"/>
                  <a:pt x="18546" y="5796"/>
                  <a:pt x="18528" y="5789"/>
                </a:cubicBezTo>
                <a:cubicBezTo>
                  <a:pt x="18510" y="5781"/>
                  <a:pt x="18420" y="5823"/>
                  <a:pt x="18304" y="5894"/>
                </a:cubicBezTo>
                <a:cubicBezTo>
                  <a:pt x="18193" y="5962"/>
                  <a:pt x="18106" y="6004"/>
                  <a:pt x="18100" y="5991"/>
                </a:cubicBezTo>
                <a:cubicBezTo>
                  <a:pt x="18055" y="5903"/>
                  <a:pt x="18656" y="5384"/>
                  <a:pt x="18890" y="5309"/>
                </a:cubicBezTo>
                <a:cubicBezTo>
                  <a:pt x="18929" y="5296"/>
                  <a:pt x="19027" y="5265"/>
                  <a:pt x="19109" y="5239"/>
                </a:cubicBezTo>
                <a:cubicBezTo>
                  <a:pt x="19191" y="5213"/>
                  <a:pt x="19285" y="5184"/>
                  <a:pt x="19319" y="5173"/>
                </a:cubicBezTo>
                <a:cubicBezTo>
                  <a:pt x="19353" y="5162"/>
                  <a:pt x="19412" y="5151"/>
                  <a:pt x="19450" y="5150"/>
                </a:cubicBezTo>
                <a:lnTo>
                  <a:pt x="19520" y="5149"/>
                </a:lnTo>
                <a:lnTo>
                  <a:pt x="19480" y="5109"/>
                </a:lnTo>
                <a:cubicBezTo>
                  <a:pt x="19449" y="5077"/>
                  <a:pt x="19430" y="5072"/>
                  <a:pt x="19401" y="5087"/>
                </a:cubicBezTo>
                <a:cubicBezTo>
                  <a:pt x="19380" y="5097"/>
                  <a:pt x="19289" y="5121"/>
                  <a:pt x="19198" y="5139"/>
                </a:cubicBezTo>
                <a:cubicBezTo>
                  <a:pt x="19036" y="5172"/>
                  <a:pt x="18788" y="5264"/>
                  <a:pt x="18745" y="5307"/>
                </a:cubicBezTo>
                <a:cubicBezTo>
                  <a:pt x="18733" y="5319"/>
                  <a:pt x="18709" y="5322"/>
                  <a:pt x="18692" y="5314"/>
                </a:cubicBezTo>
                <a:cubicBezTo>
                  <a:pt x="18665" y="5301"/>
                  <a:pt x="18669" y="5293"/>
                  <a:pt x="18715" y="5246"/>
                </a:cubicBezTo>
                <a:cubicBezTo>
                  <a:pt x="18774" y="5186"/>
                  <a:pt x="19092" y="4983"/>
                  <a:pt x="19218" y="4924"/>
                </a:cubicBezTo>
                <a:cubicBezTo>
                  <a:pt x="19303" y="4884"/>
                  <a:pt x="19364" y="4803"/>
                  <a:pt x="19347" y="4749"/>
                </a:cubicBezTo>
                <a:cubicBezTo>
                  <a:pt x="19335" y="4709"/>
                  <a:pt x="19295" y="4710"/>
                  <a:pt x="19229" y="4752"/>
                </a:cubicBezTo>
                <a:cubicBezTo>
                  <a:pt x="19200" y="4771"/>
                  <a:pt x="19155" y="4790"/>
                  <a:pt x="19129" y="4795"/>
                </a:cubicBezTo>
                <a:cubicBezTo>
                  <a:pt x="18955" y="4830"/>
                  <a:pt x="18847" y="4867"/>
                  <a:pt x="18759" y="4923"/>
                </a:cubicBezTo>
                <a:cubicBezTo>
                  <a:pt x="18735" y="4938"/>
                  <a:pt x="18674" y="4966"/>
                  <a:pt x="18624" y="4987"/>
                </a:cubicBezTo>
                <a:cubicBezTo>
                  <a:pt x="18574" y="5007"/>
                  <a:pt x="18513" y="5043"/>
                  <a:pt x="18489" y="5066"/>
                </a:cubicBezTo>
                <a:cubicBezTo>
                  <a:pt x="18439" y="5115"/>
                  <a:pt x="18295" y="5146"/>
                  <a:pt x="18278" y="5111"/>
                </a:cubicBezTo>
                <a:cubicBezTo>
                  <a:pt x="18268" y="5090"/>
                  <a:pt x="18330" y="5023"/>
                  <a:pt x="18544" y="4823"/>
                </a:cubicBezTo>
                <a:cubicBezTo>
                  <a:pt x="18591" y="4779"/>
                  <a:pt x="18697" y="4705"/>
                  <a:pt x="18779" y="4658"/>
                </a:cubicBezTo>
                <a:cubicBezTo>
                  <a:pt x="18910" y="4583"/>
                  <a:pt x="18986" y="4508"/>
                  <a:pt x="18986" y="4454"/>
                </a:cubicBezTo>
                <a:cubicBezTo>
                  <a:pt x="18986" y="4421"/>
                  <a:pt x="18938" y="4436"/>
                  <a:pt x="18879" y="4488"/>
                </a:cubicBezTo>
                <a:cubicBezTo>
                  <a:pt x="18846" y="4517"/>
                  <a:pt x="18780" y="4567"/>
                  <a:pt x="18732" y="4599"/>
                </a:cubicBezTo>
                <a:cubicBezTo>
                  <a:pt x="18684" y="4631"/>
                  <a:pt x="18632" y="4672"/>
                  <a:pt x="18617" y="4688"/>
                </a:cubicBezTo>
                <a:cubicBezTo>
                  <a:pt x="18602" y="4705"/>
                  <a:pt x="18578" y="4717"/>
                  <a:pt x="18564" y="4717"/>
                </a:cubicBezTo>
                <a:cubicBezTo>
                  <a:pt x="18524" y="4717"/>
                  <a:pt x="18278" y="4819"/>
                  <a:pt x="18202" y="4867"/>
                </a:cubicBezTo>
                <a:cubicBezTo>
                  <a:pt x="18138" y="4908"/>
                  <a:pt x="18110" y="4908"/>
                  <a:pt x="18110" y="4870"/>
                </a:cubicBezTo>
                <a:cubicBezTo>
                  <a:pt x="18110" y="4826"/>
                  <a:pt x="18343" y="4633"/>
                  <a:pt x="18460" y="4580"/>
                </a:cubicBezTo>
                <a:cubicBezTo>
                  <a:pt x="18532" y="4547"/>
                  <a:pt x="18608" y="4509"/>
                  <a:pt x="18627" y="4495"/>
                </a:cubicBezTo>
                <a:cubicBezTo>
                  <a:pt x="18647" y="4482"/>
                  <a:pt x="18688" y="4454"/>
                  <a:pt x="18721" y="4433"/>
                </a:cubicBezTo>
                <a:cubicBezTo>
                  <a:pt x="18753" y="4412"/>
                  <a:pt x="18815" y="4361"/>
                  <a:pt x="18859" y="4319"/>
                </a:cubicBezTo>
                <a:cubicBezTo>
                  <a:pt x="18903" y="4277"/>
                  <a:pt x="18950" y="4241"/>
                  <a:pt x="18963" y="4241"/>
                </a:cubicBezTo>
                <a:cubicBezTo>
                  <a:pt x="18976" y="4241"/>
                  <a:pt x="18986" y="4232"/>
                  <a:pt x="18986" y="4221"/>
                </a:cubicBezTo>
                <a:cubicBezTo>
                  <a:pt x="18986" y="4179"/>
                  <a:pt x="18949" y="4199"/>
                  <a:pt x="18799" y="4320"/>
                </a:cubicBezTo>
                <a:cubicBezTo>
                  <a:pt x="18717" y="4388"/>
                  <a:pt x="18601" y="4462"/>
                  <a:pt x="18542" y="4484"/>
                </a:cubicBezTo>
                <a:cubicBezTo>
                  <a:pt x="18345" y="4560"/>
                  <a:pt x="18232" y="4657"/>
                  <a:pt x="17974" y="4973"/>
                </a:cubicBezTo>
                <a:cubicBezTo>
                  <a:pt x="17884" y="5083"/>
                  <a:pt x="17798" y="5173"/>
                  <a:pt x="17785" y="5173"/>
                </a:cubicBezTo>
                <a:cubicBezTo>
                  <a:pt x="17738" y="5173"/>
                  <a:pt x="17737" y="5122"/>
                  <a:pt x="17783" y="5073"/>
                </a:cubicBezTo>
                <a:cubicBezTo>
                  <a:pt x="17810" y="5043"/>
                  <a:pt x="17830" y="5001"/>
                  <a:pt x="17830" y="4969"/>
                </a:cubicBezTo>
                <a:cubicBezTo>
                  <a:pt x="17830" y="4931"/>
                  <a:pt x="17861" y="4874"/>
                  <a:pt x="17930" y="4787"/>
                </a:cubicBezTo>
                <a:cubicBezTo>
                  <a:pt x="18040" y="4648"/>
                  <a:pt x="18119" y="4590"/>
                  <a:pt x="18270" y="4536"/>
                </a:cubicBezTo>
                <a:cubicBezTo>
                  <a:pt x="18324" y="4516"/>
                  <a:pt x="18382" y="4481"/>
                  <a:pt x="18399" y="4458"/>
                </a:cubicBezTo>
                <a:cubicBezTo>
                  <a:pt x="18416" y="4434"/>
                  <a:pt x="18448" y="4415"/>
                  <a:pt x="18469" y="4415"/>
                </a:cubicBezTo>
                <a:cubicBezTo>
                  <a:pt x="18490" y="4415"/>
                  <a:pt x="18562" y="4381"/>
                  <a:pt x="18628" y="4340"/>
                </a:cubicBezTo>
                <a:cubicBezTo>
                  <a:pt x="18741" y="4270"/>
                  <a:pt x="18774" y="4236"/>
                  <a:pt x="18884" y="4087"/>
                </a:cubicBezTo>
                <a:cubicBezTo>
                  <a:pt x="18907" y="4056"/>
                  <a:pt x="18938" y="4027"/>
                  <a:pt x="18952" y="4021"/>
                </a:cubicBezTo>
                <a:cubicBezTo>
                  <a:pt x="18966" y="4015"/>
                  <a:pt x="18972" y="4002"/>
                  <a:pt x="18965" y="3993"/>
                </a:cubicBezTo>
                <a:cubicBezTo>
                  <a:pt x="18959" y="3984"/>
                  <a:pt x="18904" y="4016"/>
                  <a:pt x="18845" y="4065"/>
                </a:cubicBezTo>
                <a:cubicBezTo>
                  <a:pt x="18738" y="4153"/>
                  <a:pt x="18646" y="4198"/>
                  <a:pt x="18569" y="4198"/>
                </a:cubicBezTo>
                <a:cubicBezTo>
                  <a:pt x="18463" y="4199"/>
                  <a:pt x="18248" y="4352"/>
                  <a:pt x="18040" y="4574"/>
                </a:cubicBezTo>
                <a:cubicBezTo>
                  <a:pt x="17967" y="4653"/>
                  <a:pt x="17901" y="4707"/>
                  <a:pt x="17893" y="4697"/>
                </a:cubicBezTo>
                <a:cubicBezTo>
                  <a:pt x="17875" y="4674"/>
                  <a:pt x="17966" y="4528"/>
                  <a:pt x="18009" y="4511"/>
                </a:cubicBezTo>
                <a:cubicBezTo>
                  <a:pt x="18025" y="4504"/>
                  <a:pt x="18040" y="4492"/>
                  <a:pt x="18040" y="4483"/>
                </a:cubicBezTo>
                <a:cubicBezTo>
                  <a:pt x="18040" y="4474"/>
                  <a:pt x="18109" y="4401"/>
                  <a:pt x="18194" y="4322"/>
                </a:cubicBezTo>
                <a:cubicBezTo>
                  <a:pt x="18341" y="4184"/>
                  <a:pt x="18653" y="3982"/>
                  <a:pt x="18718" y="3982"/>
                </a:cubicBezTo>
                <a:cubicBezTo>
                  <a:pt x="18758" y="3982"/>
                  <a:pt x="18866" y="3944"/>
                  <a:pt x="18897" y="3919"/>
                </a:cubicBezTo>
                <a:cubicBezTo>
                  <a:pt x="18910" y="3909"/>
                  <a:pt x="18915" y="3890"/>
                  <a:pt x="18909" y="3878"/>
                </a:cubicBezTo>
                <a:cubicBezTo>
                  <a:pt x="18902" y="3863"/>
                  <a:pt x="18863" y="3874"/>
                  <a:pt x="18798" y="3907"/>
                </a:cubicBezTo>
                <a:cubicBezTo>
                  <a:pt x="18743" y="3935"/>
                  <a:pt x="18653" y="3972"/>
                  <a:pt x="18600" y="3990"/>
                </a:cubicBezTo>
                <a:cubicBezTo>
                  <a:pt x="18547" y="4008"/>
                  <a:pt x="18458" y="4059"/>
                  <a:pt x="18400" y="4101"/>
                </a:cubicBezTo>
                <a:cubicBezTo>
                  <a:pt x="18325" y="4157"/>
                  <a:pt x="18292" y="4171"/>
                  <a:pt x="18278" y="4154"/>
                </a:cubicBezTo>
                <a:cubicBezTo>
                  <a:pt x="18264" y="4137"/>
                  <a:pt x="18272" y="4117"/>
                  <a:pt x="18305" y="4083"/>
                </a:cubicBezTo>
                <a:cubicBezTo>
                  <a:pt x="18373" y="4014"/>
                  <a:pt x="18559" y="3874"/>
                  <a:pt x="18582" y="3874"/>
                </a:cubicBezTo>
                <a:cubicBezTo>
                  <a:pt x="18615" y="3874"/>
                  <a:pt x="18706" y="3809"/>
                  <a:pt x="18706" y="3786"/>
                </a:cubicBezTo>
                <a:cubicBezTo>
                  <a:pt x="18706" y="3683"/>
                  <a:pt x="18241" y="4063"/>
                  <a:pt x="18091" y="4289"/>
                </a:cubicBezTo>
                <a:cubicBezTo>
                  <a:pt x="18049" y="4352"/>
                  <a:pt x="18000" y="4423"/>
                  <a:pt x="17984" y="4447"/>
                </a:cubicBezTo>
                <a:cubicBezTo>
                  <a:pt x="17967" y="4471"/>
                  <a:pt x="17932" y="4522"/>
                  <a:pt x="17906" y="4562"/>
                </a:cubicBezTo>
                <a:cubicBezTo>
                  <a:pt x="17864" y="4626"/>
                  <a:pt x="17857" y="4631"/>
                  <a:pt x="17833" y="4602"/>
                </a:cubicBezTo>
                <a:cubicBezTo>
                  <a:pt x="17800" y="4561"/>
                  <a:pt x="17816" y="4529"/>
                  <a:pt x="17977" y="4318"/>
                </a:cubicBezTo>
                <a:cubicBezTo>
                  <a:pt x="18041" y="4234"/>
                  <a:pt x="18093" y="4161"/>
                  <a:pt x="18093" y="4157"/>
                </a:cubicBezTo>
                <a:cubicBezTo>
                  <a:pt x="18093" y="4129"/>
                  <a:pt x="18273" y="3942"/>
                  <a:pt x="18311" y="3930"/>
                </a:cubicBezTo>
                <a:cubicBezTo>
                  <a:pt x="18335" y="3923"/>
                  <a:pt x="18356" y="3901"/>
                  <a:pt x="18356" y="3885"/>
                </a:cubicBezTo>
                <a:cubicBezTo>
                  <a:pt x="18356" y="3837"/>
                  <a:pt x="18441" y="3773"/>
                  <a:pt x="18630" y="3678"/>
                </a:cubicBezTo>
                <a:cubicBezTo>
                  <a:pt x="18724" y="3630"/>
                  <a:pt x="18818" y="3581"/>
                  <a:pt x="18837" y="3571"/>
                </a:cubicBezTo>
                <a:cubicBezTo>
                  <a:pt x="18888" y="3544"/>
                  <a:pt x="19217" y="3384"/>
                  <a:pt x="19256" y="3367"/>
                </a:cubicBezTo>
                <a:cubicBezTo>
                  <a:pt x="19277" y="3358"/>
                  <a:pt x="19284" y="3344"/>
                  <a:pt x="19274" y="3332"/>
                </a:cubicBezTo>
                <a:cubicBezTo>
                  <a:pt x="19259" y="3314"/>
                  <a:pt x="19107" y="3364"/>
                  <a:pt x="19012" y="3417"/>
                </a:cubicBezTo>
                <a:cubicBezTo>
                  <a:pt x="18903" y="3479"/>
                  <a:pt x="18473" y="3688"/>
                  <a:pt x="18400" y="3715"/>
                </a:cubicBezTo>
                <a:cubicBezTo>
                  <a:pt x="18323" y="3744"/>
                  <a:pt x="18313" y="3744"/>
                  <a:pt x="18287" y="3711"/>
                </a:cubicBezTo>
                <a:cubicBezTo>
                  <a:pt x="18261" y="3678"/>
                  <a:pt x="18264" y="3670"/>
                  <a:pt x="18327" y="3602"/>
                </a:cubicBezTo>
                <a:cubicBezTo>
                  <a:pt x="18365" y="3561"/>
                  <a:pt x="18386" y="3527"/>
                  <a:pt x="18374" y="3527"/>
                </a:cubicBezTo>
                <a:cubicBezTo>
                  <a:pt x="18361" y="3527"/>
                  <a:pt x="18300" y="3589"/>
                  <a:pt x="18235" y="3664"/>
                </a:cubicBezTo>
                <a:cubicBezTo>
                  <a:pt x="18171" y="3739"/>
                  <a:pt x="18094" y="3814"/>
                  <a:pt x="18062" y="3829"/>
                </a:cubicBezTo>
                <a:cubicBezTo>
                  <a:pt x="18031" y="3844"/>
                  <a:pt x="17968" y="3890"/>
                  <a:pt x="17922" y="3930"/>
                </a:cubicBezTo>
                <a:cubicBezTo>
                  <a:pt x="17832" y="4010"/>
                  <a:pt x="17712" y="4061"/>
                  <a:pt x="17687" y="4030"/>
                </a:cubicBezTo>
                <a:cubicBezTo>
                  <a:pt x="17667" y="4005"/>
                  <a:pt x="17793" y="3846"/>
                  <a:pt x="17891" y="3775"/>
                </a:cubicBezTo>
                <a:cubicBezTo>
                  <a:pt x="17959" y="3725"/>
                  <a:pt x="17992" y="3678"/>
                  <a:pt x="17959" y="3678"/>
                </a:cubicBezTo>
                <a:cubicBezTo>
                  <a:pt x="17942" y="3678"/>
                  <a:pt x="17848" y="3766"/>
                  <a:pt x="17729" y="3890"/>
                </a:cubicBezTo>
                <a:cubicBezTo>
                  <a:pt x="17642" y="3982"/>
                  <a:pt x="17616" y="3998"/>
                  <a:pt x="17608" y="3971"/>
                </a:cubicBezTo>
                <a:cubicBezTo>
                  <a:pt x="17600" y="3947"/>
                  <a:pt x="17644" y="3879"/>
                  <a:pt x="17748" y="3750"/>
                </a:cubicBezTo>
                <a:cubicBezTo>
                  <a:pt x="17831" y="3648"/>
                  <a:pt x="17900" y="3553"/>
                  <a:pt x="17900" y="3540"/>
                </a:cubicBezTo>
                <a:cubicBezTo>
                  <a:pt x="17900" y="3506"/>
                  <a:pt x="17795" y="3639"/>
                  <a:pt x="17587" y="3933"/>
                </a:cubicBezTo>
                <a:cubicBezTo>
                  <a:pt x="17485" y="4079"/>
                  <a:pt x="17394" y="4198"/>
                  <a:pt x="17386" y="4198"/>
                </a:cubicBezTo>
                <a:cubicBezTo>
                  <a:pt x="17379" y="4198"/>
                  <a:pt x="17368" y="4182"/>
                  <a:pt x="17362" y="4162"/>
                </a:cubicBezTo>
                <a:cubicBezTo>
                  <a:pt x="17341" y="4095"/>
                  <a:pt x="17436" y="3933"/>
                  <a:pt x="17637" y="3693"/>
                </a:cubicBezTo>
                <a:cubicBezTo>
                  <a:pt x="17748" y="3561"/>
                  <a:pt x="17884" y="3385"/>
                  <a:pt x="17940" y="3303"/>
                </a:cubicBezTo>
                <a:cubicBezTo>
                  <a:pt x="17996" y="3221"/>
                  <a:pt x="18092" y="3090"/>
                  <a:pt x="18155" y="3012"/>
                </a:cubicBezTo>
                <a:cubicBezTo>
                  <a:pt x="18261" y="2877"/>
                  <a:pt x="18305" y="2795"/>
                  <a:pt x="18237" y="2858"/>
                </a:cubicBezTo>
                <a:cubicBezTo>
                  <a:pt x="18168" y="2922"/>
                  <a:pt x="17969" y="3171"/>
                  <a:pt x="17969" y="3193"/>
                </a:cubicBezTo>
                <a:cubicBezTo>
                  <a:pt x="17969" y="3207"/>
                  <a:pt x="17858" y="3350"/>
                  <a:pt x="17722" y="3513"/>
                </a:cubicBezTo>
                <a:cubicBezTo>
                  <a:pt x="17548" y="3721"/>
                  <a:pt x="17464" y="3808"/>
                  <a:pt x="17435" y="3808"/>
                </a:cubicBezTo>
                <a:cubicBezTo>
                  <a:pt x="17412" y="3808"/>
                  <a:pt x="17389" y="3817"/>
                  <a:pt x="17384" y="3828"/>
                </a:cubicBezTo>
                <a:cubicBezTo>
                  <a:pt x="17377" y="3843"/>
                  <a:pt x="17283" y="3845"/>
                  <a:pt x="17255" y="3832"/>
                </a:cubicBezTo>
                <a:cubicBezTo>
                  <a:pt x="17222" y="3816"/>
                  <a:pt x="17441" y="3526"/>
                  <a:pt x="17602" y="3371"/>
                </a:cubicBezTo>
                <a:cubicBezTo>
                  <a:pt x="17674" y="3302"/>
                  <a:pt x="17787" y="3185"/>
                  <a:pt x="17854" y="3110"/>
                </a:cubicBezTo>
                <a:cubicBezTo>
                  <a:pt x="17920" y="3036"/>
                  <a:pt x="17983" y="2971"/>
                  <a:pt x="17994" y="2966"/>
                </a:cubicBezTo>
                <a:cubicBezTo>
                  <a:pt x="18005" y="2961"/>
                  <a:pt x="18050" y="2916"/>
                  <a:pt x="18094" y="2866"/>
                </a:cubicBezTo>
                <a:cubicBezTo>
                  <a:pt x="18138" y="2815"/>
                  <a:pt x="18208" y="2748"/>
                  <a:pt x="18249" y="2716"/>
                </a:cubicBezTo>
                <a:cubicBezTo>
                  <a:pt x="18331" y="2652"/>
                  <a:pt x="18336" y="2614"/>
                  <a:pt x="18256" y="2670"/>
                </a:cubicBezTo>
                <a:cubicBezTo>
                  <a:pt x="18156" y="2740"/>
                  <a:pt x="18013" y="2879"/>
                  <a:pt x="17817" y="3095"/>
                </a:cubicBezTo>
                <a:cubicBezTo>
                  <a:pt x="17706" y="3216"/>
                  <a:pt x="17584" y="3338"/>
                  <a:pt x="17544" y="3366"/>
                </a:cubicBezTo>
                <a:cubicBezTo>
                  <a:pt x="17442" y="3436"/>
                  <a:pt x="17299" y="3622"/>
                  <a:pt x="17229" y="3776"/>
                </a:cubicBezTo>
                <a:cubicBezTo>
                  <a:pt x="17170" y="3906"/>
                  <a:pt x="17170" y="3906"/>
                  <a:pt x="17094" y="3901"/>
                </a:cubicBezTo>
                <a:cubicBezTo>
                  <a:pt x="17053" y="3899"/>
                  <a:pt x="17010" y="3888"/>
                  <a:pt x="17001" y="3876"/>
                </a:cubicBezTo>
                <a:cubicBezTo>
                  <a:pt x="16983" y="3853"/>
                  <a:pt x="17074" y="3534"/>
                  <a:pt x="17142" y="3384"/>
                </a:cubicBezTo>
                <a:cubicBezTo>
                  <a:pt x="17166" y="3329"/>
                  <a:pt x="17231" y="3249"/>
                  <a:pt x="17308" y="3178"/>
                </a:cubicBezTo>
                <a:cubicBezTo>
                  <a:pt x="17464" y="3035"/>
                  <a:pt x="17548" y="2965"/>
                  <a:pt x="17562" y="2965"/>
                </a:cubicBezTo>
                <a:cubicBezTo>
                  <a:pt x="17567" y="2965"/>
                  <a:pt x="17632" y="2893"/>
                  <a:pt x="17705" y="2806"/>
                </a:cubicBezTo>
                <a:cubicBezTo>
                  <a:pt x="17828" y="2662"/>
                  <a:pt x="17934" y="2580"/>
                  <a:pt x="18158" y="2458"/>
                </a:cubicBezTo>
                <a:cubicBezTo>
                  <a:pt x="18180" y="2446"/>
                  <a:pt x="18197" y="2428"/>
                  <a:pt x="18197" y="2418"/>
                </a:cubicBezTo>
                <a:cubicBezTo>
                  <a:pt x="18197" y="2370"/>
                  <a:pt x="17892" y="2546"/>
                  <a:pt x="17801" y="2645"/>
                </a:cubicBezTo>
                <a:cubicBezTo>
                  <a:pt x="17741" y="2711"/>
                  <a:pt x="17635" y="2805"/>
                  <a:pt x="17306" y="3088"/>
                </a:cubicBezTo>
                <a:cubicBezTo>
                  <a:pt x="17214" y="3167"/>
                  <a:pt x="17059" y="3395"/>
                  <a:pt x="17059" y="3452"/>
                </a:cubicBezTo>
                <a:cubicBezTo>
                  <a:pt x="17059" y="3526"/>
                  <a:pt x="16820" y="3786"/>
                  <a:pt x="16780" y="3756"/>
                </a:cubicBezTo>
                <a:cubicBezTo>
                  <a:pt x="16772" y="3750"/>
                  <a:pt x="16774" y="3694"/>
                  <a:pt x="16785" y="3631"/>
                </a:cubicBezTo>
                <a:cubicBezTo>
                  <a:pt x="16801" y="3529"/>
                  <a:pt x="16818" y="3499"/>
                  <a:pt x="16927" y="3370"/>
                </a:cubicBezTo>
                <a:cubicBezTo>
                  <a:pt x="17047" y="3227"/>
                  <a:pt x="17057" y="3171"/>
                  <a:pt x="16943" y="3278"/>
                </a:cubicBezTo>
                <a:cubicBezTo>
                  <a:pt x="16868" y="3349"/>
                  <a:pt x="16853" y="3313"/>
                  <a:pt x="16911" y="3203"/>
                </a:cubicBezTo>
                <a:cubicBezTo>
                  <a:pt x="16959" y="3114"/>
                  <a:pt x="17069" y="2993"/>
                  <a:pt x="17236" y="2849"/>
                </a:cubicBezTo>
                <a:cubicBezTo>
                  <a:pt x="17456" y="2659"/>
                  <a:pt x="17482" y="2636"/>
                  <a:pt x="17473" y="2624"/>
                </a:cubicBezTo>
                <a:cubicBezTo>
                  <a:pt x="17468" y="2618"/>
                  <a:pt x="17437" y="2632"/>
                  <a:pt x="17406" y="2656"/>
                </a:cubicBezTo>
                <a:cubicBezTo>
                  <a:pt x="17374" y="2681"/>
                  <a:pt x="17305" y="2732"/>
                  <a:pt x="17254" y="2769"/>
                </a:cubicBezTo>
                <a:cubicBezTo>
                  <a:pt x="17138" y="2853"/>
                  <a:pt x="16876" y="3162"/>
                  <a:pt x="16853" y="3241"/>
                </a:cubicBezTo>
                <a:cubicBezTo>
                  <a:pt x="16844" y="3273"/>
                  <a:pt x="16826" y="3335"/>
                  <a:pt x="16815" y="3379"/>
                </a:cubicBezTo>
                <a:cubicBezTo>
                  <a:pt x="16803" y="3424"/>
                  <a:pt x="16767" y="3516"/>
                  <a:pt x="16734" y="3583"/>
                </a:cubicBezTo>
                <a:cubicBezTo>
                  <a:pt x="16701" y="3651"/>
                  <a:pt x="16665" y="3742"/>
                  <a:pt x="16654" y="3785"/>
                </a:cubicBezTo>
                <a:cubicBezTo>
                  <a:pt x="16628" y="3885"/>
                  <a:pt x="16593" y="3932"/>
                  <a:pt x="16509" y="3985"/>
                </a:cubicBezTo>
                <a:cubicBezTo>
                  <a:pt x="16457" y="4017"/>
                  <a:pt x="16438" y="4022"/>
                  <a:pt x="16418" y="4003"/>
                </a:cubicBezTo>
                <a:cubicBezTo>
                  <a:pt x="16401" y="3984"/>
                  <a:pt x="16398" y="3966"/>
                  <a:pt x="16411" y="3937"/>
                </a:cubicBezTo>
                <a:cubicBezTo>
                  <a:pt x="16420" y="3916"/>
                  <a:pt x="16427" y="3875"/>
                  <a:pt x="16427" y="3847"/>
                </a:cubicBezTo>
                <a:cubicBezTo>
                  <a:pt x="16427" y="3747"/>
                  <a:pt x="16668" y="3286"/>
                  <a:pt x="16770" y="3189"/>
                </a:cubicBezTo>
                <a:cubicBezTo>
                  <a:pt x="16841" y="3123"/>
                  <a:pt x="16847" y="3096"/>
                  <a:pt x="16789" y="3110"/>
                </a:cubicBezTo>
                <a:cubicBezTo>
                  <a:pt x="16739" y="3122"/>
                  <a:pt x="16715" y="3082"/>
                  <a:pt x="16744" y="3038"/>
                </a:cubicBezTo>
                <a:cubicBezTo>
                  <a:pt x="16789" y="2971"/>
                  <a:pt x="16725" y="3011"/>
                  <a:pt x="16636" y="3105"/>
                </a:cubicBezTo>
                <a:cubicBezTo>
                  <a:pt x="16586" y="3158"/>
                  <a:pt x="16537" y="3202"/>
                  <a:pt x="16529" y="3202"/>
                </a:cubicBezTo>
                <a:cubicBezTo>
                  <a:pt x="16494" y="3202"/>
                  <a:pt x="16499" y="3135"/>
                  <a:pt x="16540" y="3020"/>
                </a:cubicBezTo>
                <a:cubicBezTo>
                  <a:pt x="16623" y="2787"/>
                  <a:pt x="16959" y="2421"/>
                  <a:pt x="17225" y="2272"/>
                </a:cubicBezTo>
                <a:lnTo>
                  <a:pt x="17278" y="2243"/>
                </a:lnTo>
                <a:lnTo>
                  <a:pt x="17234" y="2228"/>
                </a:lnTo>
                <a:cubicBezTo>
                  <a:pt x="17180" y="2209"/>
                  <a:pt x="17103" y="2245"/>
                  <a:pt x="16996" y="2340"/>
                </a:cubicBezTo>
                <a:cubicBezTo>
                  <a:pt x="16951" y="2379"/>
                  <a:pt x="16897" y="2426"/>
                  <a:pt x="16877" y="2443"/>
                </a:cubicBezTo>
                <a:cubicBezTo>
                  <a:pt x="16809" y="2499"/>
                  <a:pt x="16583" y="2778"/>
                  <a:pt x="16543" y="2855"/>
                </a:cubicBezTo>
                <a:cubicBezTo>
                  <a:pt x="16521" y="2897"/>
                  <a:pt x="16498" y="2956"/>
                  <a:pt x="16493" y="2985"/>
                </a:cubicBezTo>
                <a:cubicBezTo>
                  <a:pt x="16442" y="3248"/>
                  <a:pt x="16446" y="3240"/>
                  <a:pt x="16352" y="3328"/>
                </a:cubicBezTo>
                <a:cubicBezTo>
                  <a:pt x="16232" y="3441"/>
                  <a:pt x="16153" y="3490"/>
                  <a:pt x="16138" y="3460"/>
                </a:cubicBezTo>
                <a:cubicBezTo>
                  <a:pt x="16123" y="3430"/>
                  <a:pt x="16171" y="3366"/>
                  <a:pt x="16265" y="3293"/>
                </a:cubicBezTo>
                <a:cubicBezTo>
                  <a:pt x="16369" y="3212"/>
                  <a:pt x="16360" y="3188"/>
                  <a:pt x="16253" y="3262"/>
                </a:cubicBezTo>
                <a:cubicBezTo>
                  <a:pt x="16150" y="3333"/>
                  <a:pt x="16118" y="3316"/>
                  <a:pt x="16149" y="3205"/>
                </a:cubicBezTo>
                <a:cubicBezTo>
                  <a:pt x="16164" y="3152"/>
                  <a:pt x="16164" y="3127"/>
                  <a:pt x="16149" y="3109"/>
                </a:cubicBezTo>
                <a:cubicBezTo>
                  <a:pt x="16124" y="3078"/>
                  <a:pt x="16124" y="3001"/>
                  <a:pt x="16148" y="2971"/>
                </a:cubicBezTo>
                <a:cubicBezTo>
                  <a:pt x="16158" y="2959"/>
                  <a:pt x="16167" y="2890"/>
                  <a:pt x="16168" y="2819"/>
                </a:cubicBezTo>
                <a:cubicBezTo>
                  <a:pt x="16170" y="2679"/>
                  <a:pt x="16214" y="2537"/>
                  <a:pt x="16252" y="2548"/>
                </a:cubicBezTo>
                <a:cubicBezTo>
                  <a:pt x="16279" y="2556"/>
                  <a:pt x="16380" y="2509"/>
                  <a:pt x="16368" y="2494"/>
                </a:cubicBezTo>
                <a:cubicBezTo>
                  <a:pt x="16364" y="2489"/>
                  <a:pt x="16345" y="2494"/>
                  <a:pt x="16326" y="2507"/>
                </a:cubicBezTo>
                <a:cubicBezTo>
                  <a:pt x="16273" y="2542"/>
                  <a:pt x="16228" y="2491"/>
                  <a:pt x="16250" y="2420"/>
                </a:cubicBezTo>
                <a:cubicBezTo>
                  <a:pt x="16272" y="2349"/>
                  <a:pt x="16497" y="2113"/>
                  <a:pt x="16617" y="2035"/>
                </a:cubicBezTo>
                <a:cubicBezTo>
                  <a:pt x="16684" y="1991"/>
                  <a:pt x="16649" y="1985"/>
                  <a:pt x="16575" y="2026"/>
                </a:cubicBezTo>
                <a:cubicBezTo>
                  <a:pt x="16485" y="2077"/>
                  <a:pt x="16285" y="2258"/>
                  <a:pt x="16257" y="2314"/>
                </a:cubicBezTo>
                <a:cubicBezTo>
                  <a:pt x="16229" y="2369"/>
                  <a:pt x="16099" y="2472"/>
                  <a:pt x="16077" y="2455"/>
                </a:cubicBezTo>
                <a:cubicBezTo>
                  <a:pt x="16068" y="2448"/>
                  <a:pt x="16011" y="2454"/>
                  <a:pt x="15949" y="2468"/>
                </a:cubicBezTo>
                <a:cubicBezTo>
                  <a:pt x="15887" y="2482"/>
                  <a:pt x="15823" y="2487"/>
                  <a:pt x="15808" y="2480"/>
                </a:cubicBezTo>
                <a:cubicBezTo>
                  <a:pt x="15782" y="2468"/>
                  <a:pt x="15783" y="2462"/>
                  <a:pt x="15810" y="2404"/>
                </a:cubicBezTo>
                <a:cubicBezTo>
                  <a:pt x="15838" y="2343"/>
                  <a:pt x="15838" y="2337"/>
                  <a:pt x="15810" y="2298"/>
                </a:cubicBezTo>
                <a:cubicBezTo>
                  <a:pt x="15774" y="2250"/>
                  <a:pt x="15771" y="2203"/>
                  <a:pt x="15801" y="2166"/>
                </a:cubicBezTo>
                <a:cubicBezTo>
                  <a:pt x="15818" y="2146"/>
                  <a:pt x="15817" y="2131"/>
                  <a:pt x="15800" y="2096"/>
                </a:cubicBezTo>
                <a:cubicBezTo>
                  <a:pt x="15787" y="2071"/>
                  <a:pt x="15783" y="2030"/>
                  <a:pt x="15790" y="2004"/>
                </a:cubicBezTo>
                <a:cubicBezTo>
                  <a:pt x="15799" y="1967"/>
                  <a:pt x="15796" y="1963"/>
                  <a:pt x="15778" y="1983"/>
                </a:cubicBezTo>
                <a:cubicBezTo>
                  <a:pt x="15766" y="1997"/>
                  <a:pt x="15753" y="2058"/>
                  <a:pt x="15748" y="2118"/>
                </a:cubicBezTo>
                <a:cubicBezTo>
                  <a:pt x="15738" y="2252"/>
                  <a:pt x="15717" y="2277"/>
                  <a:pt x="15639" y="2250"/>
                </a:cubicBezTo>
                <a:cubicBezTo>
                  <a:pt x="15579" y="2228"/>
                  <a:pt x="15461" y="2241"/>
                  <a:pt x="15408" y="2275"/>
                </a:cubicBezTo>
                <a:cubicBezTo>
                  <a:pt x="15384" y="2290"/>
                  <a:pt x="15371" y="2278"/>
                  <a:pt x="15347" y="2222"/>
                </a:cubicBezTo>
                <a:lnTo>
                  <a:pt x="15317" y="2151"/>
                </a:lnTo>
                <a:lnTo>
                  <a:pt x="15307" y="2216"/>
                </a:lnTo>
                <a:cubicBezTo>
                  <a:pt x="15301" y="2255"/>
                  <a:pt x="15285" y="2284"/>
                  <a:pt x="15266" y="2289"/>
                </a:cubicBezTo>
                <a:cubicBezTo>
                  <a:pt x="15210" y="2302"/>
                  <a:pt x="15183" y="2251"/>
                  <a:pt x="15183" y="2128"/>
                </a:cubicBezTo>
                <a:cubicBezTo>
                  <a:pt x="15183" y="2013"/>
                  <a:pt x="15183" y="2011"/>
                  <a:pt x="15150" y="2053"/>
                </a:cubicBezTo>
                <a:cubicBezTo>
                  <a:pt x="15131" y="2076"/>
                  <a:pt x="15109" y="2136"/>
                  <a:pt x="15101" y="2186"/>
                </a:cubicBezTo>
                <a:cubicBezTo>
                  <a:pt x="15084" y="2292"/>
                  <a:pt x="15043" y="2338"/>
                  <a:pt x="14996" y="2301"/>
                </a:cubicBezTo>
                <a:cubicBezTo>
                  <a:pt x="14972" y="2282"/>
                  <a:pt x="14965" y="2250"/>
                  <a:pt x="14967" y="2150"/>
                </a:cubicBezTo>
                <a:cubicBezTo>
                  <a:pt x="14968" y="2080"/>
                  <a:pt x="14973" y="1988"/>
                  <a:pt x="14978" y="1946"/>
                </a:cubicBezTo>
                <a:cubicBezTo>
                  <a:pt x="14983" y="1904"/>
                  <a:pt x="14988" y="1863"/>
                  <a:pt x="14989" y="1854"/>
                </a:cubicBezTo>
                <a:cubicBezTo>
                  <a:pt x="14990" y="1845"/>
                  <a:pt x="15019" y="1799"/>
                  <a:pt x="15054" y="1752"/>
                </a:cubicBezTo>
                <a:cubicBezTo>
                  <a:pt x="15093" y="1698"/>
                  <a:pt x="15108" y="1664"/>
                  <a:pt x="15092" y="1664"/>
                </a:cubicBezTo>
                <a:cubicBezTo>
                  <a:pt x="15064" y="1664"/>
                  <a:pt x="14983" y="1765"/>
                  <a:pt x="14968" y="1820"/>
                </a:cubicBezTo>
                <a:cubicBezTo>
                  <a:pt x="14954" y="1868"/>
                  <a:pt x="14781" y="2036"/>
                  <a:pt x="14761" y="2021"/>
                </a:cubicBezTo>
                <a:cubicBezTo>
                  <a:pt x="14743" y="2007"/>
                  <a:pt x="14760" y="1836"/>
                  <a:pt x="14782" y="1806"/>
                </a:cubicBezTo>
                <a:cubicBezTo>
                  <a:pt x="14791" y="1794"/>
                  <a:pt x="14798" y="1764"/>
                  <a:pt x="14798" y="1738"/>
                </a:cubicBezTo>
                <a:cubicBezTo>
                  <a:pt x="14798" y="1711"/>
                  <a:pt x="14806" y="1683"/>
                  <a:pt x="14816" y="1675"/>
                </a:cubicBezTo>
                <a:cubicBezTo>
                  <a:pt x="14826" y="1668"/>
                  <a:pt x="14833" y="1652"/>
                  <a:pt x="14833" y="1640"/>
                </a:cubicBezTo>
                <a:cubicBezTo>
                  <a:pt x="14833" y="1590"/>
                  <a:pt x="14798" y="1652"/>
                  <a:pt x="14780" y="1732"/>
                </a:cubicBezTo>
                <a:cubicBezTo>
                  <a:pt x="14759" y="1831"/>
                  <a:pt x="14723" y="1857"/>
                  <a:pt x="14669" y="1817"/>
                </a:cubicBezTo>
                <a:cubicBezTo>
                  <a:pt x="14649" y="1801"/>
                  <a:pt x="14637" y="1796"/>
                  <a:pt x="14644" y="1806"/>
                </a:cubicBezTo>
                <a:cubicBezTo>
                  <a:pt x="14651" y="1815"/>
                  <a:pt x="14650" y="1833"/>
                  <a:pt x="14642" y="1846"/>
                </a:cubicBezTo>
                <a:cubicBezTo>
                  <a:pt x="14634" y="1859"/>
                  <a:pt x="14618" y="1955"/>
                  <a:pt x="14606" y="2060"/>
                </a:cubicBezTo>
                <a:cubicBezTo>
                  <a:pt x="14589" y="2208"/>
                  <a:pt x="14576" y="2257"/>
                  <a:pt x="14548" y="2282"/>
                </a:cubicBezTo>
                <a:cubicBezTo>
                  <a:pt x="14528" y="2299"/>
                  <a:pt x="14505" y="2307"/>
                  <a:pt x="14497" y="2301"/>
                </a:cubicBezTo>
                <a:cubicBezTo>
                  <a:pt x="14483" y="2291"/>
                  <a:pt x="14489" y="2125"/>
                  <a:pt x="14509" y="1919"/>
                </a:cubicBezTo>
                <a:cubicBezTo>
                  <a:pt x="14516" y="1856"/>
                  <a:pt x="14513" y="1841"/>
                  <a:pt x="14494" y="1850"/>
                </a:cubicBezTo>
                <a:cubicBezTo>
                  <a:pt x="14359" y="1914"/>
                  <a:pt x="14745" y="1355"/>
                  <a:pt x="14907" y="1252"/>
                </a:cubicBezTo>
                <a:cubicBezTo>
                  <a:pt x="14978" y="1207"/>
                  <a:pt x="15004" y="1179"/>
                  <a:pt x="14997" y="1156"/>
                </a:cubicBezTo>
                <a:cubicBezTo>
                  <a:pt x="14991" y="1138"/>
                  <a:pt x="14984" y="1123"/>
                  <a:pt x="14979" y="1123"/>
                </a:cubicBezTo>
                <a:cubicBezTo>
                  <a:pt x="14942" y="1123"/>
                  <a:pt x="14744" y="1306"/>
                  <a:pt x="14658" y="1421"/>
                </a:cubicBezTo>
                <a:cubicBezTo>
                  <a:pt x="14584" y="1519"/>
                  <a:pt x="14546" y="1556"/>
                  <a:pt x="14533" y="1541"/>
                </a:cubicBezTo>
                <a:cubicBezTo>
                  <a:pt x="14520" y="1525"/>
                  <a:pt x="14523" y="1500"/>
                  <a:pt x="14544" y="1460"/>
                </a:cubicBezTo>
                <a:cubicBezTo>
                  <a:pt x="14561" y="1429"/>
                  <a:pt x="14571" y="1399"/>
                  <a:pt x="14567" y="1393"/>
                </a:cubicBezTo>
                <a:cubicBezTo>
                  <a:pt x="14553" y="1377"/>
                  <a:pt x="14454" y="1582"/>
                  <a:pt x="14430" y="1675"/>
                </a:cubicBezTo>
                <a:cubicBezTo>
                  <a:pt x="14404" y="1777"/>
                  <a:pt x="14380" y="1821"/>
                  <a:pt x="14358" y="1804"/>
                </a:cubicBezTo>
                <a:cubicBezTo>
                  <a:pt x="14326" y="1780"/>
                  <a:pt x="14345" y="1662"/>
                  <a:pt x="14397" y="1556"/>
                </a:cubicBezTo>
                <a:cubicBezTo>
                  <a:pt x="14455" y="1440"/>
                  <a:pt x="14454" y="1393"/>
                  <a:pt x="14396" y="1459"/>
                </a:cubicBezTo>
                <a:cubicBezTo>
                  <a:pt x="14342" y="1519"/>
                  <a:pt x="14295" y="1660"/>
                  <a:pt x="14267" y="1849"/>
                </a:cubicBezTo>
                <a:cubicBezTo>
                  <a:pt x="14233" y="2073"/>
                  <a:pt x="14213" y="2130"/>
                  <a:pt x="14158" y="2175"/>
                </a:cubicBezTo>
                <a:cubicBezTo>
                  <a:pt x="14086" y="2233"/>
                  <a:pt x="14072" y="2194"/>
                  <a:pt x="14095" y="2007"/>
                </a:cubicBezTo>
                <a:cubicBezTo>
                  <a:pt x="14106" y="1920"/>
                  <a:pt x="14117" y="1795"/>
                  <a:pt x="14121" y="1729"/>
                </a:cubicBezTo>
                <a:cubicBezTo>
                  <a:pt x="14125" y="1664"/>
                  <a:pt x="14144" y="1563"/>
                  <a:pt x="14165" y="1506"/>
                </a:cubicBezTo>
                <a:cubicBezTo>
                  <a:pt x="14208" y="1383"/>
                  <a:pt x="14212" y="1305"/>
                  <a:pt x="14176" y="1288"/>
                </a:cubicBezTo>
                <a:cubicBezTo>
                  <a:pt x="14150" y="1276"/>
                  <a:pt x="14148" y="1285"/>
                  <a:pt x="14127" y="1427"/>
                </a:cubicBezTo>
                <a:cubicBezTo>
                  <a:pt x="14122" y="1457"/>
                  <a:pt x="14095" y="1560"/>
                  <a:pt x="14066" y="1657"/>
                </a:cubicBezTo>
                <a:cubicBezTo>
                  <a:pt x="14037" y="1755"/>
                  <a:pt x="14017" y="1841"/>
                  <a:pt x="14022" y="1847"/>
                </a:cubicBezTo>
                <a:cubicBezTo>
                  <a:pt x="14037" y="1866"/>
                  <a:pt x="13990" y="2051"/>
                  <a:pt x="13964" y="2078"/>
                </a:cubicBezTo>
                <a:cubicBezTo>
                  <a:pt x="13923" y="2119"/>
                  <a:pt x="13919" y="2055"/>
                  <a:pt x="13948" y="1850"/>
                </a:cubicBezTo>
                <a:cubicBezTo>
                  <a:pt x="13963" y="1745"/>
                  <a:pt x="13976" y="1614"/>
                  <a:pt x="13976" y="1559"/>
                </a:cubicBezTo>
                <a:cubicBezTo>
                  <a:pt x="13977" y="1468"/>
                  <a:pt x="14019" y="1231"/>
                  <a:pt x="14051" y="1142"/>
                </a:cubicBezTo>
                <a:cubicBezTo>
                  <a:pt x="14070" y="1090"/>
                  <a:pt x="14003" y="1075"/>
                  <a:pt x="13977" y="1126"/>
                </a:cubicBezTo>
                <a:cubicBezTo>
                  <a:pt x="13966" y="1148"/>
                  <a:pt x="13938" y="1166"/>
                  <a:pt x="13915" y="1166"/>
                </a:cubicBezTo>
                <a:cubicBezTo>
                  <a:pt x="13858" y="1166"/>
                  <a:pt x="13852" y="1204"/>
                  <a:pt x="13851" y="1621"/>
                </a:cubicBezTo>
                <a:cubicBezTo>
                  <a:pt x="13851" y="2117"/>
                  <a:pt x="13815" y="2385"/>
                  <a:pt x="13759" y="2316"/>
                </a:cubicBezTo>
                <a:cubicBezTo>
                  <a:pt x="13750" y="2305"/>
                  <a:pt x="13743" y="2114"/>
                  <a:pt x="13743" y="1878"/>
                </a:cubicBezTo>
                <a:cubicBezTo>
                  <a:pt x="13742" y="1505"/>
                  <a:pt x="13739" y="1456"/>
                  <a:pt x="13712" y="1432"/>
                </a:cubicBezTo>
                <a:cubicBezTo>
                  <a:pt x="13689" y="1412"/>
                  <a:pt x="13679" y="1359"/>
                  <a:pt x="13670" y="1212"/>
                </a:cubicBezTo>
                <a:cubicBezTo>
                  <a:pt x="13662" y="1093"/>
                  <a:pt x="13649" y="1014"/>
                  <a:pt x="13636" y="1008"/>
                </a:cubicBezTo>
                <a:cubicBezTo>
                  <a:pt x="13608" y="994"/>
                  <a:pt x="13611" y="1394"/>
                  <a:pt x="13641" y="1625"/>
                </a:cubicBezTo>
                <a:cubicBezTo>
                  <a:pt x="13659" y="1759"/>
                  <a:pt x="13659" y="1828"/>
                  <a:pt x="13641" y="1972"/>
                </a:cubicBezTo>
                <a:cubicBezTo>
                  <a:pt x="13629" y="2071"/>
                  <a:pt x="13616" y="2160"/>
                  <a:pt x="13611" y="2169"/>
                </a:cubicBezTo>
                <a:cubicBezTo>
                  <a:pt x="13598" y="2197"/>
                  <a:pt x="13537" y="2117"/>
                  <a:pt x="13537" y="2072"/>
                </a:cubicBezTo>
                <a:cubicBezTo>
                  <a:pt x="13537" y="2050"/>
                  <a:pt x="13547" y="2014"/>
                  <a:pt x="13558" y="1990"/>
                </a:cubicBezTo>
                <a:cubicBezTo>
                  <a:pt x="13575" y="1957"/>
                  <a:pt x="13575" y="1942"/>
                  <a:pt x="13558" y="1921"/>
                </a:cubicBezTo>
                <a:cubicBezTo>
                  <a:pt x="13545" y="1904"/>
                  <a:pt x="13537" y="1828"/>
                  <a:pt x="13537" y="1720"/>
                </a:cubicBezTo>
                <a:cubicBezTo>
                  <a:pt x="13537" y="1471"/>
                  <a:pt x="13461" y="1038"/>
                  <a:pt x="13415" y="1019"/>
                </a:cubicBezTo>
                <a:cubicBezTo>
                  <a:pt x="13396" y="1011"/>
                  <a:pt x="13395" y="1028"/>
                  <a:pt x="13406" y="1094"/>
                </a:cubicBezTo>
                <a:cubicBezTo>
                  <a:pt x="13429" y="1238"/>
                  <a:pt x="13426" y="1263"/>
                  <a:pt x="13384" y="1270"/>
                </a:cubicBezTo>
                <a:cubicBezTo>
                  <a:pt x="13357" y="1275"/>
                  <a:pt x="13344" y="1294"/>
                  <a:pt x="13341" y="1335"/>
                </a:cubicBezTo>
                <a:cubicBezTo>
                  <a:pt x="13332" y="1422"/>
                  <a:pt x="13301" y="1396"/>
                  <a:pt x="13294" y="1296"/>
                </a:cubicBezTo>
                <a:cubicBezTo>
                  <a:pt x="13289" y="1208"/>
                  <a:pt x="13268" y="1179"/>
                  <a:pt x="13260" y="1248"/>
                </a:cubicBezTo>
                <a:cubicBezTo>
                  <a:pt x="13257" y="1269"/>
                  <a:pt x="13250" y="1407"/>
                  <a:pt x="13245" y="1556"/>
                </a:cubicBezTo>
                <a:cubicBezTo>
                  <a:pt x="13240" y="1705"/>
                  <a:pt x="13230" y="1835"/>
                  <a:pt x="13223" y="1845"/>
                </a:cubicBezTo>
                <a:cubicBezTo>
                  <a:pt x="13215" y="1854"/>
                  <a:pt x="13192" y="1844"/>
                  <a:pt x="13171" y="1822"/>
                </a:cubicBezTo>
                <a:cubicBezTo>
                  <a:pt x="13136" y="1786"/>
                  <a:pt x="13134" y="1761"/>
                  <a:pt x="13129" y="1468"/>
                </a:cubicBezTo>
                <a:cubicBezTo>
                  <a:pt x="13125" y="1153"/>
                  <a:pt x="13124" y="1152"/>
                  <a:pt x="13084" y="1162"/>
                </a:cubicBezTo>
                <a:cubicBezTo>
                  <a:pt x="13056" y="1168"/>
                  <a:pt x="13047" y="1183"/>
                  <a:pt x="13054" y="1209"/>
                </a:cubicBezTo>
                <a:cubicBezTo>
                  <a:pt x="13072" y="1277"/>
                  <a:pt x="13017" y="1397"/>
                  <a:pt x="12963" y="1410"/>
                </a:cubicBezTo>
                <a:cubicBezTo>
                  <a:pt x="12896" y="1426"/>
                  <a:pt x="12888" y="1416"/>
                  <a:pt x="12888" y="1305"/>
                </a:cubicBezTo>
                <a:cubicBezTo>
                  <a:pt x="12888" y="1193"/>
                  <a:pt x="12864" y="1123"/>
                  <a:pt x="12825" y="1123"/>
                </a:cubicBezTo>
                <a:cubicBezTo>
                  <a:pt x="12802" y="1123"/>
                  <a:pt x="12799" y="1151"/>
                  <a:pt x="12808" y="1313"/>
                </a:cubicBezTo>
                <a:cubicBezTo>
                  <a:pt x="12828" y="1667"/>
                  <a:pt x="12829" y="1827"/>
                  <a:pt x="12813" y="1854"/>
                </a:cubicBezTo>
                <a:cubicBezTo>
                  <a:pt x="12791" y="1889"/>
                  <a:pt x="12766" y="1868"/>
                  <a:pt x="12766" y="1815"/>
                </a:cubicBezTo>
                <a:cubicBezTo>
                  <a:pt x="12766" y="1785"/>
                  <a:pt x="12755" y="1774"/>
                  <a:pt x="12726" y="1778"/>
                </a:cubicBezTo>
                <a:cubicBezTo>
                  <a:pt x="12687" y="1783"/>
                  <a:pt x="12686" y="1780"/>
                  <a:pt x="12681" y="1493"/>
                </a:cubicBezTo>
                <a:cubicBezTo>
                  <a:pt x="12677" y="1233"/>
                  <a:pt x="12673" y="1200"/>
                  <a:pt x="12642" y="1173"/>
                </a:cubicBezTo>
                <a:cubicBezTo>
                  <a:pt x="12621" y="1155"/>
                  <a:pt x="12608" y="1117"/>
                  <a:pt x="12608" y="1078"/>
                </a:cubicBezTo>
                <a:cubicBezTo>
                  <a:pt x="12608" y="1043"/>
                  <a:pt x="12600" y="1015"/>
                  <a:pt x="12590" y="1015"/>
                </a:cubicBezTo>
                <a:cubicBezTo>
                  <a:pt x="12570" y="1015"/>
                  <a:pt x="12569" y="1061"/>
                  <a:pt x="12589" y="1362"/>
                </a:cubicBezTo>
                <a:cubicBezTo>
                  <a:pt x="12604" y="1578"/>
                  <a:pt x="12588" y="2029"/>
                  <a:pt x="12563" y="2078"/>
                </a:cubicBezTo>
                <a:cubicBezTo>
                  <a:pt x="12556" y="2093"/>
                  <a:pt x="12545" y="2092"/>
                  <a:pt x="12530" y="2076"/>
                </a:cubicBezTo>
                <a:cubicBezTo>
                  <a:pt x="12512" y="2059"/>
                  <a:pt x="12506" y="1940"/>
                  <a:pt x="12504" y="1584"/>
                </a:cubicBezTo>
                <a:cubicBezTo>
                  <a:pt x="12502" y="1205"/>
                  <a:pt x="12497" y="1107"/>
                  <a:pt x="12476" y="1078"/>
                </a:cubicBezTo>
                <a:cubicBezTo>
                  <a:pt x="12462" y="1059"/>
                  <a:pt x="12450" y="1017"/>
                  <a:pt x="12450" y="985"/>
                </a:cubicBezTo>
                <a:cubicBezTo>
                  <a:pt x="12450" y="954"/>
                  <a:pt x="12444" y="928"/>
                  <a:pt x="12437" y="929"/>
                </a:cubicBezTo>
                <a:cubicBezTo>
                  <a:pt x="12420" y="929"/>
                  <a:pt x="12362" y="1144"/>
                  <a:pt x="12362" y="1205"/>
                </a:cubicBezTo>
                <a:cubicBezTo>
                  <a:pt x="12362" y="1260"/>
                  <a:pt x="12275" y="1321"/>
                  <a:pt x="12236" y="1294"/>
                </a:cubicBezTo>
                <a:cubicBezTo>
                  <a:pt x="12215" y="1279"/>
                  <a:pt x="12202" y="1294"/>
                  <a:pt x="12181" y="1362"/>
                </a:cubicBezTo>
                <a:cubicBezTo>
                  <a:pt x="12156" y="1438"/>
                  <a:pt x="12147" y="1447"/>
                  <a:pt x="12109" y="1435"/>
                </a:cubicBezTo>
                <a:cubicBezTo>
                  <a:pt x="12072" y="1424"/>
                  <a:pt x="12065" y="1429"/>
                  <a:pt x="12065" y="1468"/>
                </a:cubicBezTo>
                <a:cubicBezTo>
                  <a:pt x="12065" y="1494"/>
                  <a:pt x="12056" y="1536"/>
                  <a:pt x="12045" y="1561"/>
                </a:cubicBezTo>
                <a:cubicBezTo>
                  <a:pt x="12025" y="1606"/>
                  <a:pt x="12024" y="1606"/>
                  <a:pt x="12001" y="1567"/>
                </a:cubicBezTo>
                <a:cubicBezTo>
                  <a:pt x="11977" y="1527"/>
                  <a:pt x="11976" y="1527"/>
                  <a:pt x="11953" y="1567"/>
                </a:cubicBezTo>
                <a:cubicBezTo>
                  <a:pt x="11939" y="1590"/>
                  <a:pt x="11919" y="1659"/>
                  <a:pt x="11908" y="1721"/>
                </a:cubicBezTo>
                <a:cubicBezTo>
                  <a:pt x="11879" y="1877"/>
                  <a:pt x="11819" y="1932"/>
                  <a:pt x="11819" y="1801"/>
                </a:cubicBezTo>
                <a:cubicBezTo>
                  <a:pt x="11819" y="1743"/>
                  <a:pt x="11886" y="1494"/>
                  <a:pt x="11912" y="1453"/>
                </a:cubicBezTo>
                <a:cubicBezTo>
                  <a:pt x="11922" y="1438"/>
                  <a:pt x="11923" y="1419"/>
                  <a:pt x="11916" y="1410"/>
                </a:cubicBezTo>
                <a:cubicBezTo>
                  <a:pt x="11908" y="1401"/>
                  <a:pt x="11899" y="1405"/>
                  <a:pt x="11895" y="1418"/>
                </a:cubicBezTo>
                <a:cubicBezTo>
                  <a:pt x="11891" y="1432"/>
                  <a:pt x="11877" y="1460"/>
                  <a:pt x="11864" y="1482"/>
                </a:cubicBezTo>
                <a:cubicBezTo>
                  <a:pt x="11841" y="1521"/>
                  <a:pt x="11838" y="1522"/>
                  <a:pt x="11827" y="1485"/>
                </a:cubicBezTo>
                <a:cubicBezTo>
                  <a:pt x="11817" y="1453"/>
                  <a:pt x="11856" y="1203"/>
                  <a:pt x="11885" y="1108"/>
                </a:cubicBezTo>
                <a:cubicBezTo>
                  <a:pt x="11890" y="1093"/>
                  <a:pt x="11885" y="1080"/>
                  <a:pt x="11876" y="1080"/>
                </a:cubicBezTo>
                <a:cubicBezTo>
                  <a:pt x="11861" y="1080"/>
                  <a:pt x="11844" y="1135"/>
                  <a:pt x="11802" y="1319"/>
                </a:cubicBezTo>
                <a:cubicBezTo>
                  <a:pt x="11795" y="1348"/>
                  <a:pt x="11775" y="1375"/>
                  <a:pt x="11756" y="1380"/>
                </a:cubicBezTo>
                <a:cubicBezTo>
                  <a:pt x="11738" y="1384"/>
                  <a:pt x="11709" y="1402"/>
                  <a:pt x="11693" y="1420"/>
                </a:cubicBezTo>
                <a:cubicBezTo>
                  <a:pt x="11647" y="1470"/>
                  <a:pt x="11628" y="1438"/>
                  <a:pt x="11647" y="1345"/>
                </a:cubicBezTo>
                <a:cubicBezTo>
                  <a:pt x="11656" y="1300"/>
                  <a:pt x="11671" y="1222"/>
                  <a:pt x="11680" y="1170"/>
                </a:cubicBezTo>
                <a:cubicBezTo>
                  <a:pt x="11689" y="1118"/>
                  <a:pt x="11708" y="1027"/>
                  <a:pt x="11722" y="966"/>
                </a:cubicBezTo>
                <a:cubicBezTo>
                  <a:pt x="11752" y="841"/>
                  <a:pt x="11757" y="758"/>
                  <a:pt x="11729" y="841"/>
                </a:cubicBezTo>
                <a:cubicBezTo>
                  <a:pt x="11704" y="916"/>
                  <a:pt x="11632" y="1275"/>
                  <a:pt x="11617" y="1399"/>
                </a:cubicBezTo>
                <a:cubicBezTo>
                  <a:pt x="11610" y="1456"/>
                  <a:pt x="11598" y="1523"/>
                  <a:pt x="11591" y="1548"/>
                </a:cubicBezTo>
                <a:cubicBezTo>
                  <a:pt x="11572" y="1611"/>
                  <a:pt x="11401" y="1784"/>
                  <a:pt x="11381" y="1760"/>
                </a:cubicBezTo>
                <a:cubicBezTo>
                  <a:pt x="11366" y="1741"/>
                  <a:pt x="11387" y="1558"/>
                  <a:pt x="11433" y="1307"/>
                </a:cubicBezTo>
                <a:cubicBezTo>
                  <a:pt x="11458" y="1170"/>
                  <a:pt x="11450" y="1109"/>
                  <a:pt x="11402" y="1067"/>
                </a:cubicBezTo>
                <a:cubicBezTo>
                  <a:pt x="11356" y="1028"/>
                  <a:pt x="11324" y="1046"/>
                  <a:pt x="11338" y="1103"/>
                </a:cubicBezTo>
                <a:cubicBezTo>
                  <a:pt x="11346" y="1135"/>
                  <a:pt x="11333" y="1156"/>
                  <a:pt x="11286" y="1191"/>
                </a:cubicBezTo>
                <a:cubicBezTo>
                  <a:pt x="11251" y="1216"/>
                  <a:pt x="11203" y="1280"/>
                  <a:pt x="11178" y="1332"/>
                </a:cubicBezTo>
                <a:cubicBezTo>
                  <a:pt x="11153" y="1385"/>
                  <a:pt x="11123" y="1424"/>
                  <a:pt x="11113" y="1420"/>
                </a:cubicBezTo>
                <a:cubicBezTo>
                  <a:pt x="11087" y="1409"/>
                  <a:pt x="11070" y="1330"/>
                  <a:pt x="11068" y="1210"/>
                </a:cubicBezTo>
                <a:cubicBezTo>
                  <a:pt x="11063" y="987"/>
                  <a:pt x="10985" y="559"/>
                  <a:pt x="10950" y="559"/>
                </a:cubicBezTo>
                <a:cubicBezTo>
                  <a:pt x="10919" y="559"/>
                  <a:pt x="10920" y="588"/>
                  <a:pt x="10954" y="745"/>
                </a:cubicBezTo>
                <a:cubicBezTo>
                  <a:pt x="10990" y="910"/>
                  <a:pt x="10998" y="1519"/>
                  <a:pt x="10964" y="1560"/>
                </a:cubicBezTo>
                <a:cubicBezTo>
                  <a:pt x="10937" y="1594"/>
                  <a:pt x="10904" y="1557"/>
                  <a:pt x="10898" y="1486"/>
                </a:cubicBezTo>
                <a:cubicBezTo>
                  <a:pt x="10896" y="1459"/>
                  <a:pt x="10886" y="1398"/>
                  <a:pt x="10876" y="1350"/>
                </a:cubicBezTo>
                <a:cubicBezTo>
                  <a:pt x="10865" y="1303"/>
                  <a:pt x="10856" y="1195"/>
                  <a:pt x="10855" y="1112"/>
                </a:cubicBezTo>
                <a:cubicBezTo>
                  <a:pt x="10855" y="1028"/>
                  <a:pt x="10847" y="903"/>
                  <a:pt x="10836" y="831"/>
                </a:cubicBezTo>
                <a:cubicBezTo>
                  <a:pt x="10826" y="760"/>
                  <a:pt x="10819" y="609"/>
                  <a:pt x="10820" y="496"/>
                </a:cubicBezTo>
                <a:cubicBezTo>
                  <a:pt x="10821" y="294"/>
                  <a:pt x="10820" y="291"/>
                  <a:pt x="10796" y="373"/>
                </a:cubicBezTo>
                <a:cubicBezTo>
                  <a:pt x="10782" y="419"/>
                  <a:pt x="10775" y="471"/>
                  <a:pt x="10780" y="487"/>
                </a:cubicBezTo>
                <a:cubicBezTo>
                  <a:pt x="10785" y="504"/>
                  <a:pt x="10781" y="529"/>
                  <a:pt x="10771" y="544"/>
                </a:cubicBezTo>
                <a:cubicBezTo>
                  <a:pt x="10759" y="562"/>
                  <a:pt x="10759" y="601"/>
                  <a:pt x="10771" y="668"/>
                </a:cubicBezTo>
                <a:cubicBezTo>
                  <a:pt x="10781" y="721"/>
                  <a:pt x="10794" y="844"/>
                  <a:pt x="10798" y="941"/>
                </a:cubicBezTo>
                <a:cubicBezTo>
                  <a:pt x="10806" y="1112"/>
                  <a:pt x="10804" y="1120"/>
                  <a:pt x="10753" y="1188"/>
                </a:cubicBezTo>
                <a:cubicBezTo>
                  <a:pt x="10725" y="1227"/>
                  <a:pt x="10693" y="1252"/>
                  <a:pt x="10683" y="1244"/>
                </a:cubicBezTo>
                <a:cubicBezTo>
                  <a:pt x="10671" y="1235"/>
                  <a:pt x="10663" y="1150"/>
                  <a:pt x="10662" y="1030"/>
                </a:cubicBezTo>
                <a:cubicBezTo>
                  <a:pt x="10662" y="920"/>
                  <a:pt x="10651" y="743"/>
                  <a:pt x="10636" y="636"/>
                </a:cubicBezTo>
                <a:cubicBezTo>
                  <a:pt x="10604" y="386"/>
                  <a:pt x="10595" y="323"/>
                  <a:pt x="10587" y="257"/>
                </a:cubicBezTo>
                <a:cubicBezTo>
                  <a:pt x="10580" y="197"/>
                  <a:pt x="10507" y="-12"/>
                  <a:pt x="10497" y="0"/>
                </a:cubicBezTo>
                <a:close/>
                <a:moveTo>
                  <a:pt x="11839" y="582"/>
                </a:moveTo>
                <a:cubicBezTo>
                  <a:pt x="11828" y="582"/>
                  <a:pt x="11749" y="744"/>
                  <a:pt x="11749" y="768"/>
                </a:cubicBezTo>
                <a:cubicBezTo>
                  <a:pt x="11749" y="795"/>
                  <a:pt x="11769" y="765"/>
                  <a:pt x="11808" y="679"/>
                </a:cubicBezTo>
                <a:cubicBezTo>
                  <a:pt x="11832" y="625"/>
                  <a:pt x="11846" y="582"/>
                  <a:pt x="11839" y="582"/>
                </a:cubicBezTo>
                <a:close/>
                <a:moveTo>
                  <a:pt x="14688" y="1674"/>
                </a:moveTo>
                <a:cubicBezTo>
                  <a:pt x="14685" y="1671"/>
                  <a:pt x="14681" y="1671"/>
                  <a:pt x="14676" y="1675"/>
                </a:cubicBezTo>
                <a:cubicBezTo>
                  <a:pt x="14666" y="1683"/>
                  <a:pt x="14658" y="1710"/>
                  <a:pt x="14658" y="1736"/>
                </a:cubicBezTo>
                <a:cubicBezTo>
                  <a:pt x="14658" y="1775"/>
                  <a:pt x="14662" y="1778"/>
                  <a:pt x="14676" y="1752"/>
                </a:cubicBezTo>
                <a:cubicBezTo>
                  <a:pt x="14692" y="1720"/>
                  <a:pt x="14696" y="1683"/>
                  <a:pt x="14688" y="1674"/>
                </a:cubicBezTo>
                <a:close/>
                <a:moveTo>
                  <a:pt x="16164" y="15314"/>
                </a:moveTo>
                <a:cubicBezTo>
                  <a:pt x="16163" y="15308"/>
                  <a:pt x="16146" y="15322"/>
                  <a:pt x="16113" y="15361"/>
                </a:cubicBezTo>
                <a:cubicBezTo>
                  <a:pt x="16085" y="15394"/>
                  <a:pt x="16041" y="15473"/>
                  <a:pt x="16016" y="15536"/>
                </a:cubicBezTo>
                <a:cubicBezTo>
                  <a:pt x="15992" y="15598"/>
                  <a:pt x="15960" y="15661"/>
                  <a:pt x="15946" y="15676"/>
                </a:cubicBezTo>
                <a:cubicBezTo>
                  <a:pt x="15931" y="15690"/>
                  <a:pt x="15920" y="15714"/>
                  <a:pt x="15920" y="15727"/>
                </a:cubicBezTo>
                <a:cubicBezTo>
                  <a:pt x="15920" y="15762"/>
                  <a:pt x="15983" y="15660"/>
                  <a:pt x="16029" y="15548"/>
                </a:cubicBezTo>
                <a:cubicBezTo>
                  <a:pt x="16050" y="15496"/>
                  <a:pt x="16090" y="15424"/>
                  <a:pt x="16116" y="15388"/>
                </a:cubicBezTo>
                <a:cubicBezTo>
                  <a:pt x="16149" y="15346"/>
                  <a:pt x="16164" y="15320"/>
                  <a:pt x="16164" y="15314"/>
                </a:cubicBezTo>
                <a:close/>
                <a:moveTo>
                  <a:pt x="15913" y="15770"/>
                </a:moveTo>
                <a:cubicBezTo>
                  <a:pt x="15908" y="15764"/>
                  <a:pt x="15889" y="15797"/>
                  <a:pt x="15869" y="15844"/>
                </a:cubicBezTo>
                <a:cubicBezTo>
                  <a:pt x="15850" y="15890"/>
                  <a:pt x="15802" y="15978"/>
                  <a:pt x="15763" y="16039"/>
                </a:cubicBezTo>
                <a:cubicBezTo>
                  <a:pt x="15723" y="16101"/>
                  <a:pt x="15692" y="16158"/>
                  <a:pt x="15692" y="16166"/>
                </a:cubicBezTo>
                <a:cubicBezTo>
                  <a:pt x="15692" y="16188"/>
                  <a:pt x="15794" y="16026"/>
                  <a:pt x="15862" y="15896"/>
                </a:cubicBezTo>
                <a:cubicBezTo>
                  <a:pt x="15895" y="15833"/>
                  <a:pt x="15918" y="15776"/>
                  <a:pt x="15913" y="15770"/>
                </a:cubicBezTo>
                <a:close/>
                <a:moveTo>
                  <a:pt x="15663" y="16217"/>
                </a:moveTo>
                <a:cubicBezTo>
                  <a:pt x="15654" y="16217"/>
                  <a:pt x="15618" y="16252"/>
                  <a:pt x="15585" y="16295"/>
                </a:cubicBezTo>
                <a:cubicBezTo>
                  <a:pt x="15552" y="16337"/>
                  <a:pt x="15476" y="16407"/>
                  <a:pt x="15416" y="16449"/>
                </a:cubicBezTo>
                <a:cubicBezTo>
                  <a:pt x="15220" y="16584"/>
                  <a:pt x="14869" y="16767"/>
                  <a:pt x="14613" y="16868"/>
                </a:cubicBezTo>
                <a:cubicBezTo>
                  <a:pt x="14583" y="16880"/>
                  <a:pt x="14528" y="16889"/>
                  <a:pt x="14490" y="16889"/>
                </a:cubicBezTo>
                <a:cubicBezTo>
                  <a:pt x="14453" y="16889"/>
                  <a:pt x="14411" y="16897"/>
                  <a:pt x="14398" y="16907"/>
                </a:cubicBezTo>
                <a:cubicBezTo>
                  <a:pt x="14369" y="16930"/>
                  <a:pt x="14565" y="16914"/>
                  <a:pt x="14623" y="16889"/>
                </a:cubicBezTo>
                <a:cubicBezTo>
                  <a:pt x="14647" y="16878"/>
                  <a:pt x="14702" y="16858"/>
                  <a:pt x="14745" y="16844"/>
                </a:cubicBezTo>
                <a:cubicBezTo>
                  <a:pt x="14853" y="16810"/>
                  <a:pt x="15369" y="16526"/>
                  <a:pt x="15455" y="16453"/>
                </a:cubicBezTo>
                <a:cubicBezTo>
                  <a:pt x="15542" y="16379"/>
                  <a:pt x="15685" y="16217"/>
                  <a:pt x="15663" y="16217"/>
                </a:cubicBezTo>
                <a:close/>
                <a:moveTo>
                  <a:pt x="11343" y="17656"/>
                </a:moveTo>
                <a:cubicBezTo>
                  <a:pt x="11337" y="17650"/>
                  <a:pt x="11328" y="17663"/>
                  <a:pt x="11321" y="17684"/>
                </a:cubicBezTo>
                <a:cubicBezTo>
                  <a:pt x="11312" y="17715"/>
                  <a:pt x="11313" y="17716"/>
                  <a:pt x="11330" y="17695"/>
                </a:cubicBezTo>
                <a:cubicBezTo>
                  <a:pt x="11342" y="17680"/>
                  <a:pt x="11348" y="17663"/>
                  <a:pt x="11343" y="17656"/>
                </a:cubicBezTo>
                <a:close/>
                <a:moveTo>
                  <a:pt x="11348" y="17749"/>
                </a:moveTo>
                <a:cubicBezTo>
                  <a:pt x="11329" y="17725"/>
                  <a:pt x="11325" y="17858"/>
                  <a:pt x="11344" y="17896"/>
                </a:cubicBezTo>
                <a:cubicBezTo>
                  <a:pt x="11350" y="17908"/>
                  <a:pt x="11358" y="17884"/>
                  <a:pt x="11361" y="17844"/>
                </a:cubicBezTo>
                <a:cubicBezTo>
                  <a:pt x="11364" y="17803"/>
                  <a:pt x="11358" y="17761"/>
                  <a:pt x="11348" y="17749"/>
                </a:cubicBezTo>
                <a:close/>
              </a:path>
            </a:pathLst>
          </a:custGeom>
          <a:ln w="12700">
            <a:miter lim="400000"/>
          </a:ln>
        </p:spPr>
      </p:pic>
      <p:pic>
        <p:nvPicPr>
          <p:cNvPr id="201" name="Halide_talk_snake_pipeline.pdf" descr="Halide_talk_snake_pipeline.pdf"/>
          <p:cNvPicPr>
            <a:picLocks noChangeAspect="1"/>
          </p:cNvPicPr>
          <p:nvPr/>
        </p:nvPicPr>
        <p:blipFill>
          <a:blip r:embed="rId3">
            <a:extLst/>
          </a:blip>
          <a:srcRect l="0" t="0" r="3084" b="70310"/>
          <a:stretch>
            <a:fillRect/>
          </a:stretch>
        </p:blipFill>
        <p:spPr>
          <a:xfrm>
            <a:off x="581811" y="8264185"/>
            <a:ext cx="4040989" cy="4105616"/>
          </a:xfrm>
          <a:prstGeom prst="rect">
            <a:avLst/>
          </a:prstGeom>
          <a:ln w="12700">
            <a:miter lim="400000"/>
          </a:ln>
        </p:spPr>
      </p:pic>
      <p:sp>
        <p:nvSpPr>
          <p:cNvPr id="202" name="Arrow"/>
          <p:cNvSpPr/>
          <p:nvPr/>
        </p:nvSpPr>
        <p:spPr>
          <a:xfrm>
            <a:off x="4521200" y="9563100"/>
            <a:ext cx="965200" cy="1270000"/>
          </a:xfrm>
          <a:prstGeom prst="rightArrow">
            <a:avLst>
              <a:gd name="adj1" fmla="val 32000"/>
              <a:gd name="adj2" fmla="val 57895"/>
            </a:avLst>
          </a:prstGeom>
          <a:solidFill>
            <a:srgbClr val="EBEBEB"/>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pic>
        <p:nvPicPr>
          <p:cNvPr id="203" name="connectomics-sem.jpg" descr="connectomics-sem.jpg"/>
          <p:cNvPicPr>
            <a:picLocks noChangeAspect="1"/>
          </p:cNvPicPr>
          <p:nvPr/>
        </p:nvPicPr>
        <p:blipFill>
          <a:blip r:embed="rId5">
            <a:extLst/>
          </a:blip>
          <a:srcRect l="13" t="410" r="405" b="246"/>
          <a:stretch>
            <a:fillRect/>
          </a:stretch>
        </p:blipFill>
        <p:spPr>
          <a:xfrm>
            <a:off x="10224564" y="7904897"/>
            <a:ext cx="5702249" cy="5448650"/>
          </a:xfrm>
          <a:custGeom>
            <a:avLst/>
            <a:gdLst/>
            <a:ahLst/>
            <a:cxnLst>
              <a:cxn ang="0">
                <a:pos x="wd2" y="hd2"/>
              </a:cxn>
              <a:cxn ang="5400000">
                <a:pos x="wd2" y="hd2"/>
              </a:cxn>
              <a:cxn ang="10800000">
                <a:pos x="wd2" y="hd2"/>
              </a:cxn>
              <a:cxn ang="16200000">
                <a:pos x="wd2" y="hd2"/>
              </a:cxn>
            </a:cxnLst>
            <a:rect l="0" t="0" r="r" b="b"/>
            <a:pathLst>
              <a:path w="21597" h="21595" fill="norm" stroke="1" extrusionOk="0">
                <a:moveTo>
                  <a:pt x="13007" y="2"/>
                </a:moveTo>
                <a:cubicBezTo>
                  <a:pt x="12993" y="6"/>
                  <a:pt x="12978" y="16"/>
                  <a:pt x="12974" y="24"/>
                </a:cubicBezTo>
                <a:cubicBezTo>
                  <a:pt x="12964" y="40"/>
                  <a:pt x="12855" y="44"/>
                  <a:pt x="12846" y="29"/>
                </a:cubicBezTo>
                <a:cubicBezTo>
                  <a:pt x="12841" y="21"/>
                  <a:pt x="12737" y="23"/>
                  <a:pt x="12717" y="30"/>
                </a:cubicBezTo>
                <a:cubicBezTo>
                  <a:pt x="12699" y="37"/>
                  <a:pt x="12675" y="35"/>
                  <a:pt x="12662" y="26"/>
                </a:cubicBezTo>
                <a:cubicBezTo>
                  <a:pt x="12654" y="19"/>
                  <a:pt x="12641" y="20"/>
                  <a:pt x="12631" y="29"/>
                </a:cubicBezTo>
                <a:cubicBezTo>
                  <a:pt x="12621" y="37"/>
                  <a:pt x="12607" y="39"/>
                  <a:pt x="12595" y="33"/>
                </a:cubicBezTo>
                <a:cubicBezTo>
                  <a:pt x="12584" y="28"/>
                  <a:pt x="12572" y="25"/>
                  <a:pt x="12568" y="24"/>
                </a:cubicBezTo>
                <a:cubicBezTo>
                  <a:pt x="12564" y="23"/>
                  <a:pt x="12556" y="19"/>
                  <a:pt x="12551" y="15"/>
                </a:cubicBezTo>
                <a:cubicBezTo>
                  <a:pt x="12547" y="10"/>
                  <a:pt x="12535" y="12"/>
                  <a:pt x="12527" y="19"/>
                </a:cubicBezTo>
                <a:cubicBezTo>
                  <a:pt x="12516" y="29"/>
                  <a:pt x="12508" y="28"/>
                  <a:pt x="12496" y="18"/>
                </a:cubicBezTo>
                <a:cubicBezTo>
                  <a:pt x="12486" y="9"/>
                  <a:pt x="12474" y="7"/>
                  <a:pt x="12466" y="13"/>
                </a:cubicBezTo>
                <a:cubicBezTo>
                  <a:pt x="12423" y="41"/>
                  <a:pt x="12326" y="50"/>
                  <a:pt x="12228" y="33"/>
                </a:cubicBezTo>
                <a:cubicBezTo>
                  <a:pt x="12151" y="21"/>
                  <a:pt x="12096" y="20"/>
                  <a:pt x="11974" y="29"/>
                </a:cubicBezTo>
                <a:cubicBezTo>
                  <a:pt x="11888" y="35"/>
                  <a:pt x="11774" y="41"/>
                  <a:pt x="11721" y="41"/>
                </a:cubicBezTo>
                <a:cubicBezTo>
                  <a:pt x="11613" y="41"/>
                  <a:pt x="11482" y="66"/>
                  <a:pt x="11403" y="101"/>
                </a:cubicBezTo>
                <a:cubicBezTo>
                  <a:pt x="11360" y="120"/>
                  <a:pt x="11328" y="124"/>
                  <a:pt x="11245" y="122"/>
                </a:cubicBezTo>
                <a:cubicBezTo>
                  <a:pt x="11187" y="120"/>
                  <a:pt x="11093" y="128"/>
                  <a:pt x="11033" y="139"/>
                </a:cubicBezTo>
                <a:cubicBezTo>
                  <a:pt x="10974" y="150"/>
                  <a:pt x="10844" y="164"/>
                  <a:pt x="10744" y="170"/>
                </a:cubicBezTo>
                <a:cubicBezTo>
                  <a:pt x="10645" y="177"/>
                  <a:pt x="10546" y="185"/>
                  <a:pt x="10523" y="189"/>
                </a:cubicBezTo>
                <a:cubicBezTo>
                  <a:pt x="10490" y="195"/>
                  <a:pt x="10473" y="190"/>
                  <a:pt x="10433" y="162"/>
                </a:cubicBezTo>
                <a:cubicBezTo>
                  <a:pt x="10390" y="132"/>
                  <a:pt x="10375" y="130"/>
                  <a:pt x="10283" y="128"/>
                </a:cubicBezTo>
                <a:cubicBezTo>
                  <a:pt x="10227" y="127"/>
                  <a:pt x="10136" y="121"/>
                  <a:pt x="10083" y="117"/>
                </a:cubicBezTo>
                <a:cubicBezTo>
                  <a:pt x="9983" y="109"/>
                  <a:pt x="9835" y="129"/>
                  <a:pt x="9739" y="164"/>
                </a:cubicBezTo>
                <a:cubicBezTo>
                  <a:pt x="9714" y="173"/>
                  <a:pt x="9641" y="198"/>
                  <a:pt x="9576" y="219"/>
                </a:cubicBezTo>
                <a:cubicBezTo>
                  <a:pt x="9509" y="241"/>
                  <a:pt x="9451" y="266"/>
                  <a:pt x="9441" y="279"/>
                </a:cubicBezTo>
                <a:cubicBezTo>
                  <a:pt x="9429" y="295"/>
                  <a:pt x="9403" y="304"/>
                  <a:pt x="9356" y="309"/>
                </a:cubicBezTo>
                <a:cubicBezTo>
                  <a:pt x="9318" y="312"/>
                  <a:pt x="9258" y="327"/>
                  <a:pt x="9220" y="342"/>
                </a:cubicBezTo>
                <a:cubicBezTo>
                  <a:pt x="9167" y="363"/>
                  <a:pt x="9126" y="369"/>
                  <a:pt x="9034" y="370"/>
                </a:cubicBezTo>
                <a:cubicBezTo>
                  <a:pt x="8887" y="372"/>
                  <a:pt x="8796" y="388"/>
                  <a:pt x="8697" y="425"/>
                </a:cubicBezTo>
                <a:cubicBezTo>
                  <a:pt x="8655" y="441"/>
                  <a:pt x="8557" y="472"/>
                  <a:pt x="8479" y="494"/>
                </a:cubicBezTo>
                <a:cubicBezTo>
                  <a:pt x="8271" y="555"/>
                  <a:pt x="8120" y="625"/>
                  <a:pt x="8033" y="699"/>
                </a:cubicBezTo>
                <a:cubicBezTo>
                  <a:pt x="8007" y="721"/>
                  <a:pt x="7978" y="738"/>
                  <a:pt x="7968" y="738"/>
                </a:cubicBezTo>
                <a:cubicBezTo>
                  <a:pt x="7958" y="738"/>
                  <a:pt x="7923" y="751"/>
                  <a:pt x="7890" y="766"/>
                </a:cubicBezTo>
                <a:cubicBezTo>
                  <a:pt x="7872" y="775"/>
                  <a:pt x="7852" y="782"/>
                  <a:pt x="7831" y="790"/>
                </a:cubicBezTo>
                <a:cubicBezTo>
                  <a:pt x="7832" y="791"/>
                  <a:pt x="7834" y="791"/>
                  <a:pt x="7834" y="792"/>
                </a:cubicBezTo>
                <a:cubicBezTo>
                  <a:pt x="7836" y="798"/>
                  <a:pt x="7799" y="818"/>
                  <a:pt x="7750" y="836"/>
                </a:cubicBezTo>
                <a:cubicBezTo>
                  <a:pt x="7701" y="853"/>
                  <a:pt x="7625" y="886"/>
                  <a:pt x="7582" y="908"/>
                </a:cubicBezTo>
                <a:cubicBezTo>
                  <a:pt x="7541" y="929"/>
                  <a:pt x="7516" y="940"/>
                  <a:pt x="7502" y="941"/>
                </a:cubicBezTo>
                <a:cubicBezTo>
                  <a:pt x="7498" y="944"/>
                  <a:pt x="7489" y="948"/>
                  <a:pt x="7486" y="951"/>
                </a:cubicBezTo>
                <a:cubicBezTo>
                  <a:pt x="7483" y="952"/>
                  <a:pt x="7481" y="952"/>
                  <a:pt x="7478" y="954"/>
                </a:cubicBezTo>
                <a:cubicBezTo>
                  <a:pt x="7479" y="962"/>
                  <a:pt x="7476" y="968"/>
                  <a:pt x="7462" y="977"/>
                </a:cubicBezTo>
                <a:cubicBezTo>
                  <a:pt x="7419" y="1006"/>
                  <a:pt x="7241" y="1060"/>
                  <a:pt x="7224" y="1050"/>
                </a:cubicBezTo>
                <a:cubicBezTo>
                  <a:pt x="7219" y="1046"/>
                  <a:pt x="7208" y="1049"/>
                  <a:pt x="7200" y="1056"/>
                </a:cubicBezTo>
                <a:cubicBezTo>
                  <a:pt x="7192" y="1063"/>
                  <a:pt x="7149" y="1080"/>
                  <a:pt x="7102" y="1097"/>
                </a:cubicBezTo>
                <a:cubicBezTo>
                  <a:pt x="7056" y="1113"/>
                  <a:pt x="6996" y="1136"/>
                  <a:pt x="6972" y="1147"/>
                </a:cubicBezTo>
                <a:cubicBezTo>
                  <a:pt x="6947" y="1159"/>
                  <a:pt x="6921" y="1169"/>
                  <a:pt x="6914" y="1169"/>
                </a:cubicBezTo>
                <a:cubicBezTo>
                  <a:pt x="6908" y="1169"/>
                  <a:pt x="6894" y="1176"/>
                  <a:pt x="6886" y="1183"/>
                </a:cubicBezTo>
                <a:cubicBezTo>
                  <a:pt x="6858" y="1207"/>
                  <a:pt x="6696" y="1273"/>
                  <a:pt x="6684" y="1265"/>
                </a:cubicBezTo>
                <a:cubicBezTo>
                  <a:pt x="6678" y="1261"/>
                  <a:pt x="6672" y="1263"/>
                  <a:pt x="6672" y="1270"/>
                </a:cubicBezTo>
                <a:cubicBezTo>
                  <a:pt x="6672" y="1277"/>
                  <a:pt x="6607" y="1314"/>
                  <a:pt x="6528" y="1355"/>
                </a:cubicBezTo>
                <a:cubicBezTo>
                  <a:pt x="6449" y="1395"/>
                  <a:pt x="6367" y="1441"/>
                  <a:pt x="6345" y="1455"/>
                </a:cubicBezTo>
                <a:cubicBezTo>
                  <a:pt x="6323" y="1470"/>
                  <a:pt x="6267" y="1498"/>
                  <a:pt x="6218" y="1518"/>
                </a:cubicBezTo>
                <a:cubicBezTo>
                  <a:pt x="6157" y="1545"/>
                  <a:pt x="6119" y="1569"/>
                  <a:pt x="6094" y="1600"/>
                </a:cubicBezTo>
                <a:cubicBezTo>
                  <a:pt x="6074" y="1625"/>
                  <a:pt x="6027" y="1662"/>
                  <a:pt x="5990" y="1682"/>
                </a:cubicBezTo>
                <a:cubicBezTo>
                  <a:pt x="5867" y="1748"/>
                  <a:pt x="5774" y="1790"/>
                  <a:pt x="5734" y="1798"/>
                </a:cubicBezTo>
                <a:cubicBezTo>
                  <a:pt x="5713" y="1803"/>
                  <a:pt x="5681" y="1817"/>
                  <a:pt x="5662" y="1831"/>
                </a:cubicBezTo>
                <a:cubicBezTo>
                  <a:pt x="5644" y="1845"/>
                  <a:pt x="5584" y="1871"/>
                  <a:pt x="5532" y="1890"/>
                </a:cubicBezTo>
                <a:cubicBezTo>
                  <a:pt x="5376" y="1943"/>
                  <a:pt x="5327" y="1970"/>
                  <a:pt x="5024" y="2163"/>
                </a:cubicBezTo>
                <a:cubicBezTo>
                  <a:pt x="4897" y="2244"/>
                  <a:pt x="4801" y="2318"/>
                  <a:pt x="4718" y="2399"/>
                </a:cubicBezTo>
                <a:cubicBezTo>
                  <a:pt x="4672" y="2445"/>
                  <a:pt x="4624" y="2491"/>
                  <a:pt x="4610" y="2500"/>
                </a:cubicBezTo>
                <a:cubicBezTo>
                  <a:pt x="4323" y="2700"/>
                  <a:pt x="4225" y="2784"/>
                  <a:pt x="4237" y="2816"/>
                </a:cubicBezTo>
                <a:cubicBezTo>
                  <a:pt x="4245" y="2838"/>
                  <a:pt x="4206" y="2857"/>
                  <a:pt x="4189" y="2840"/>
                </a:cubicBezTo>
                <a:cubicBezTo>
                  <a:pt x="4182" y="2832"/>
                  <a:pt x="4176" y="2830"/>
                  <a:pt x="4176" y="2837"/>
                </a:cubicBezTo>
                <a:cubicBezTo>
                  <a:pt x="4176" y="2843"/>
                  <a:pt x="4145" y="2873"/>
                  <a:pt x="4107" y="2904"/>
                </a:cubicBezTo>
                <a:cubicBezTo>
                  <a:pt x="4068" y="2935"/>
                  <a:pt x="4006" y="2994"/>
                  <a:pt x="3971" y="3035"/>
                </a:cubicBezTo>
                <a:cubicBezTo>
                  <a:pt x="3923" y="3091"/>
                  <a:pt x="3896" y="3113"/>
                  <a:pt x="3859" y="3124"/>
                </a:cubicBezTo>
                <a:cubicBezTo>
                  <a:pt x="3779" y="3149"/>
                  <a:pt x="3742" y="3172"/>
                  <a:pt x="3722" y="3209"/>
                </a:cubicBezTo>
                <a:cubicBezTo>
                  <a:pt x="3711" y="3229"/>
                  <a:pt x="3686" y="3254"/>
                  <a:pt x="3665" y="3268"/>
                </a:cubicBezTo>
                <a:cubicBezTo>
                  <a:pt x="3644" y="3281"/>
                  <a:pt x="3604" y="3319"/>
                  <a:pt x="3577" y="3352"/>
                </a:cubicBezTo>
                <a:cubicBezTo>
                  <a:pt x="3551" y="3386"/>
                  <a:pt x="3514" y="3420"/>
                  <a:pt x="3495" y="3430"/>
                </a:cubicBezTo>
                <a:cubicBezTo>
                  <a:pt x="3476" y="3439"/>
                  <a:pt x="3446" y="3454"/>
                  <a:pt x="3429" y="3464"/>
                </a:cubicBezTo>
                <a:cubicBezTo>
                  <a:pt x="3421" y="3469"/>
                  <a:pt x="3412" y="3472"/>
                  <a:pt x="3405" y="3474"/>
                </a:cubicBezTo>
                <a:cubicBezTo>
                  <a:pt x="3343" y="3529"/>
                  <a:pt x="3250" y="3628"/>
                  <a:pt x="3244" y="3648"/>
                </a:cubicBezTo>
                <a:cubicBezTo>
                  <a:pt x="3240" y="3661"/>
                  <a:pt x="3201" y="3696"/>
                  <a:pt x="3155" y="3728"/>
                </a:cubicBezTo>
                <a:cubicBezTo>
                  <a:pt x="3076" y="3784"/>
                  <a:pt x="2969" y="3886"/>
                  <a:pt x="2907" y="3958"/>
                </a:cubicBezTo>
                <a:cubicBezTo>
                  <a:pt x="2907" y="3962"/>
                  <a:pt x="2904" y="3967"/>
                  <a:pt x="2900" y="3972"/>
                </a:cubicBezTo>
                <a:cubicBezTo>
                  <a:pt x="2896" y="3976"/>
                  <a:pt x="2894" y="3977"/>
                  <a:pt x="2891" y="3978"/>
                </a:cubicBezTo>
                <a:cubicBezTo>
                  <a:pt x="2878" y="3994"/>
                  <a:pt x="2865" y="4011"/>
                  <a:pt x="2861" y="4021"/>
                </a:cubicBezTo>
                <a:cubicBezTo>
                  <a:pt x="2835" y="4078"/>
                  <a:pt x="2751" y="4175"/>
                  <a:pt x="2647" y="4266"/>
                </a:cubicBezTo>
                <a:cubicBezTo>
                  <a:pt x="2588" y="4319"/>
                  <a:pt x="2504" y="4429"/>
                  <a:pt x="2504" y="4454"/>
                </a:cubicBezTo>
                <a:cubicBezTo>
                  <a:pt x="2504" y="4475"/>
                  <a:pt x="2355" y="4634"/>
                  <a:pt x="2313" y="4656"/>
                </a:cubicBezTo>
                <a:cubicBezTo>
                  <a:pt x="2281" y="4674"/>
                  <a:pt x="2231" y="4755"/>
                  <a:pt x="2229" y="4792"/>
                </a:cubicBezTo>
                <a:cubicBezTo>
                  <a:pt x="2229" y="4801"/>
                  <a:pt x="2191" y="4840"/>
                  <a:pt x="2145" y="4880"/>
                </a:cubicBezTo>
                <a:cubicBezTo>
                  <a:pt x="2061" y="4952"/>
                  <a:pt x="2052" y="4965"/>
                  <a:pt x="1966" y="5152"/>
                </a:cubicBezTo>
                <a:cubicBezTo>
                  <a:pt x="1948" y="5190"/>
                  <a:pt x="1910" y="5246"/>
                  <a:pt x="1880" y="5276"/>
                </a:cubicBezTo>
                <a:cubicBezTo>
                  <a:pt x="1844" y="5312"/>
                  <a:pt x="1807" y="5367"/>
                  <a:pt x="1771" y="5443"/>
                </a:cubicBezTo>
                <a:cubicBezTo>
                  <a:pt x="1741" y="5505"/>
                  <a:pt x="1707" y="5563"/>
                  <a:pt x="1697" y="5572"/>
                </a:cubicBezTo>
                <a:cubicBezTo>
                  <a:pt x="1677" y="5589"/>
                  <a:pt x="1633" y="5686"/>
                  <a:pt x="1584" y="5817"/>
                </a:cubicBezTo>
                <a:cubicBezTo>
                  <a:pt x="1560" y="5884"/>
                  <a:pt x="1538" y="5916"/>
                  <a:pt x="1487" y="5968"/>
                </a:cubicBezTo>
                <a:cubicBezTo>
                  <a:pt x="1424" y="6031"/>
                  <a:pt x="1329" y="6182"/>
                  <a:pt x="1296" y="6269"/>
                </a:cubicBezTo>
                <a:cubicBezTo>
                  <a:pt x="1287" y="6291"/>
                  <a:pt x="1261" y="6334"/>
                  <a:pt x="1237" y="6366"/>
                </a:cubicBezTo>
                <a:cubicBezTo>
                  <a:pt x="1197" y="6420"/>
                  <a:pt x="1194" y="6429"/>
                  <a:pt x="1201" y="6478"/>
                </a:cubicBezTo>
                <a:cubicBezTo>
                  <a:pt x="1208" y="6527"/>
                  <a:pt x="1205" y="6534"/>
                  <a:pt x="1168" y="6577"/>
                </a:cubicBezTo>
                <a:cubicBezTo>
                  <a:pt x="1146" y="6603"/>
                  <a:pt x="1122" y="6647"/>
                  <a:pt x="1115" y="6675"/>
                </a:cubicBezTo>
                <a:cubicBezTo>
                  <a:pt x="1095" y="6759"/>
                  <a:pt x="1079" y="6807"/>
                  <a:pt x="1064" y="6832"/>
                </a:cubicBezTo>
                <a:cubicBezTo>
                  <a:pt x="1043" y="6867"/>
                  <a:pt x="1023" y="6955"/>
                  <a:pt x="1024" y="7011"/>
                </a:cubicBezTo>
                <a:cubicBezTo>
                  <a:pt x="1024" y="7051"/>
                  <a:pt x="1017" y="7070"/>
                  <a:pt x="985" y="7110"/>
                </a:cubicBezTo>
                <a:cubicBezTo>
                  <a:pt x="932" y="7176"/>
                  <a:pt x="914" y="7212"/>
                  <a:pt x="894" y="7302"/>
                </a:cubicBezTo>
                <a:cubicBezTo>
                  <a:pt x="885" y="7344"/>
                  <a:pt x="868" y="7402"/>
                  <a:pt x="855" y="7431"/>
                </a:cubicBezTo>
                <a:cubicBezTo>
                  <a:pt x="843" y="7460"/>
                  <a:pt x="831" y="7515"/>
                  <a:pt x="827" y="7554"/>
                </a:cubicBezTo>
                <a:cubicBezTo>
                  <a:pt x="823" y="7593"/>
                  <a:pt x="810" y="7638"/>
                  <a:pt x="798" y="7656"/>
                </a:cubicBezTo>
                <a:cubicBezTo>
                  <a:pt x="786" y="7674"/>
                  <a:pt x="777" y="7694"/>
                  <a:pt x="777" y="7703"/>
                </a:cubicBezTo>
                <a:cubicBezTo>
                  <a:pt x="777" y="7712"/>
                  <a:pt x="744" y="7765"/>
                  <a:pt x="705" y="7820"/>
                </a:cubicBezTo>
                <a:cubicBezTo>
                  <a:pt x="666" y="7874"/>
                  <a:pt x="622" y="7949"/>
                  <a:pt x="607" y="7985"/>
                </a:cubicBezTo>
                <a:cubicBezTo>
                  <a:pt x="593" y="8021"/>
                  <a:pt x="575" y="8056"/>
                  <a:pt x="568" y="8065"/>
                </a:cubicBezTo>
                <a:cubicBezTo>
                  <a:pt x="531" y="8113"/>
                  <a:pt x="520" y="8165"/>
                  <a:pt x="525" y="8257"/>
                </a:cubicBezTo>
                <a:cubicBezTo>
                  <a:pt x="529" y="8334"/>
                  <a:pt x="526" y="8352"/>
                  <a:pt x="511" y="8358"/>
                </a:cubicBezTo>
                <a:cubicBezTo>
                  <a:pt x="511" y="8358"/>
                  <a:pt x="511" y="8359"/>
                  <a:pt x="511" y="8359"/>
                </a:cubicBezTo>
                <a:cubicBezTo>
                  <a:pt x="507" y="8365"/>
                  <a:pt x="506" y="8370"/>
                  <a:pt x="504" y="8375"/>
                </a:cubicBezTo>
                <a:cubicBezTo>
                  <a:pt x="504" y="8376"/>
                  <a:pt x="503" y="8377"/>
                  <a:pt x="504" y="8378"/>
                </a:cubicBezTo>
                <a:cubicBezTo>
                  <a:pt x="510" y="8386"/>
                  <a:pt x="502" y="8422"/>
                  <a:pt x="481" y="8474"/>
                </a:cubicBezTo>
                <a:cubicBezTo>
                  <a:pt x="463" y="8520"/>
                  <a:pt x="442" y="8600"/>
                  <a:pt x="436" y="8652"/>
                </a:cubicBezTo>
                <a:cubicBezTo>
                  <a:pt x="416" y="8811"/>
                  <a:pt x="393" y="8920"/>
                  <a:pt x="359" y="8995"/>
                </a:cubicBezTo>
                <a:cubicBezTo>
                  <a:pt x="342" y="9034"/>
                  <a:pt x="322" y="9100"/>
                  <a:pt x="314" y="9143"/>
                </a:cubicBezTo>
                <a:cubicBezTo>
                  <a:pt x="307" y="9185"/>
                  <a:pt x="290" y="9259"/>
                  <a:pt x="278" y="9308"/>
                </a:cubicBezTo>
                <a:cubicBezTo>
                  <a:pt x="266" y="9357"/>
                  <a:pt x="258" y="9426"/>
                  <a:pt x="259" y="9462"/>
                </a:cubicBezTo>
                <a:cubicBezTo>
                  <a:pt x="261" y="9544"/>
                  <a:pt x="238" y="9763"/>
                  <a:pt x="224" y="9791"/>
                </a:cubicBezTo>
                <a:cubicBezTo>
                  <a:pt x="218" y="9802"/>
                  <a:pt x="206" y="9864"/>
                  <a:pt x="195" y="9927"/>
                </a:cubicBezTo>
                <a:cubicBezTo>
                  <a:pt x="185" y="9991"/>
                  <a:pt x="163" y="10078"/>
                  <a:pt x="149" y="10119"/>
                </a:cubicBezTo>
                <a:cubicBezTo>
                  <a:pt x="125" y="10187"/>
                  <a:pt x="124" y="10204"/>
                  <a:pt x="134" y="10275"/>
                </a:cubicBezTo>
                <a:cubicBezTo>
                  <a:pt x="140" y="10319"/>
                  <a:pt x="144" y="10370"/>
                  <a:pt x="143" y="10390"/>
                </a:cubicBezTo>
                <a:cubicBezTo>
                  <a:pt x="140" y="10443"/>
                  <a:pt x="144" y="10454"/>
                  <a:pt x="155" y="10451"/>
                </a:cubicBezTo>
                <a:cubicBezTo>
                  <a:pt x="169" y="10447"/>
                  <a:pt x="224" y="10537"/>
                  <a:pt x="216" y="10550"/>
                </a:cubicBezTo>
                <a:cubicBezTo>
                  <a:pt x="213" y="10556"/>
                  <a:pt x="199" y="10555"/>
                  <a:pt x="182" y="10549"/>
                </a:cubicBezTo>
                <a:cubicBezTo>
                  <a:pt x="166" y="10542"/>
                  <a:pt x="152" y="10538"/>
                  <a:pt x="150" y="10538"/>
                </a:cubicBezTo>
                <a:cubicBezTo>
                  <a:pt x="149" y="10538"/>
                  <a:pt x="139" y="10560"/>
                  <a:pt x="129" y="10588"/>
                </a:cubicBezTo>
                <a:cubicBezTo>
                  <a:pt x="113" y="10634"/>
                  <a:pt x="106" y="10688"/>
                  <a:pt x="107" y="10763"/>
                </a:cubicBezTo>
                <a:cubicBezTo>
                  <a:pt x="108" y="10892"/>
                  <a:pt x="114" y="10985"/>
                  <a:pt x="123" y="11010"/>
                </a:cubicBezTo>
                <a:cubicBezTo>
                  <a:pt x="131" y="11032"/>
                  <a:pt x="130" y="11042"/>
                  <a:pt x="117" y="11052"/>
                </a:cubicBezTo>
                <a:cubicBezTo>
                  <a:pt x="93" y="11071"/>
                  <a:pt x="97" y="11255"/>
                  <a:pt x="122" y="11253"/>
                </a:cubicBezTo>
                <a:cubicBezTo>
                  <a:pt x="134" y="11253"/>
                  <a:pt x="136" y="11263"/>
                  <a:pt x="134" y="11286"/>
                </a:cubicBezTo>
                <a:cubicBezTo>
                  <a:pt x="132" y="11305"/>
                  <a:pt x="137" y="11326"/>
                  <a:pt x="144" y="11335"/>
                </a:cubicBezTo>
                <a:cubicBezTo>
                  <a:pt x="166" y="11363"/>
                  <a:pt x="144" y="11381"/>
                  <a:pt x="119" y="11357"/>
                </a:cubicBezTo>
                <a:cubicBezTo>
                  <a:pt x="100" y="11339"/>
                  <a:pt x="96" y="11339"/>
                  <a:pt x="87" y="11354"/>
                </a:cubicBezTo>
                <a:cubicBezTo>
                  <a:pt x="84" y="11359"/>
                  <a:pt x="84" y="11361"/>
                  <a:pt x="83" y="11365"/>
                </a:cubicBezTo>
                <a:cubicBezTo>
                  <a:pt x="82" y="11372"/>
                  <a:pt x="82" y="11376"/>
                  <a:pt x="81" y="11384"/>
                </a:cubicBezTo>
                <a:cubicBezTo>
                  <a:pt x="83" y="11389"/>
                  <a:pt x="86" y="11393"/>
                  <a:pt x="93" y="11400"/>
                </a:cubicBezTo>
                <a:cubicBezTo>
                  <a:pt x="112" y="11416"/>
                  <a:pt x="109" y="11476"/>
                  <a:pt x="89" y="11516"/>
                </a:cubicBezTo>
                <a:cubicBezTo>
                  <a:pt x="86" y="11522"/>
                  <a:pt x="80" y="11527"/>
                  <a:pt x="75" y="11530"/>
                </a:cubicBezTo>
                <a:cubicBezTo>
                  <a:pt x="75" y="11624"/>
                  <a:pt x="81" y="11716"/>
                  <a:pt x="90" y="11743"/>
                </a:cubicBezTo>
                <a:cubicBezTo>
                  <a:pt x="93" y="11752"/>
                  <a:pt x="105" y="11787"/>
                  <a:pt x="116" y="11820"/>
                </a:cubicBezTo>
                <a:cubicBezTo>
                  <a:pt x="145" y="11906"/>
                  <a:pt x="148" y="11937"/>
                  <a:pt x="134" y="12001"/>
                </a:cubicBezTo>
                <a:cubicBezTo>
                  <a:pt x="115" y="12082"/>
                  <a:pt x="117" y="12322"/>
                  <a:pt x="137" y="12356"/>
                </a:cubicBezTo>
                <a:cubicBezTo>
                  <a:pt x="141" y="12363"/>
                  <a:pt x="148" y="12415"/>
                  <a:pt x="152" y="12472"/>
                </a:cubicBezTo>
                <a:cubicBezTo>
                  <a:pt x="155" y="12530"/>
                  <a:pt x="163" y="12587"/>
                  <a:pt x="170" y="12600"/>
                </a:cubicBezTo>
                <a:cubicBezTo>
                  <a:pt x="177" y="12613"/>
                  <a:pt x="185" y="12699"/>
                  <a:pt x="186" y="12795"/>
                </a:cubicBezTo>
                <a:cubicBezTo>
                  <a:pt x="188" y="12889"/>
                  <a:pt x="191" y="12983"/>
                  <a:pt x="192" y="13003"/>
                </a:cubicBezTo>
                <a:cubicBezTo>
                  <a:pt x="195" y="13033"/>
                  <a:pt x="192" y="13036"/>
                  <a:pt x="170" y="13034"/>
                </a:cubicBezTo>
                <a:cubicBezTo>
                  <a:pt x="143" y="13031"/>
                  <a:pt x="141" y="13036"/>
                  <a:pt x="155" y="13073"/>
                </a:cubicBezTo>
                <a:cubicBezTo>
                  <a:pt x="160" y="13087"/>
                  <a:pt x="159" y="13107"/>
                  <a:pt x="152" y="13121"/>
                </a:cubicBezTo>
                <a:cubicBezTo>
                  <a:pt x="130" y="13161"/>
                  <a:pt x="133" y="13196"/>
                  <a:pt x="159" y="13193"/>
                </a:cubicBezTo>
                <a:cubicBezTo>
                  <a:pt x="176" y="13191"/>
                  <a:pt x="185" y="13199"/>
                  <a:pt x="188" y="13220"/>
                </a:cubicBezTo>
                <a:lnTo>
                  <a:pt x="191" y="13250"/>
                </a:lnTo>
                <a:lnTo>
                  <a:pt x="212" y="13220"/>
                </a:lnTo>
                <a:lnTo>
                  <a:pt x="233" y="13191"/>
                </a:lnTo>
                <a:lnTo>
                  <a:pt x="274" y="13232"/>
                </a:lnTo>
                <a:cubicBezTo>
                  <a:pt x="319" y="13278"/>
                  <a:pt x="363" y="13366"/>
                  <a:pt x="376" y="13440"/>
                </a:cubicBezTo>
                <a:cubicBezTo>
                  <a:pt x="380" y="13466"/>
                  <a:pt x="383" y="13533"/>
                  <a:pt x="382" y="13589"/>
                </a:cubicBezTo>
                <a:cubicBezTo>
                  <a:pt x="381" y="13662"/>
                  <a:pt x="386" y="13703"/>
                  <a:pt x="398" y="13728"/>
                </a:cubicBezTo>
                <a:cubicBezTo>
                  <a:pt x="408" y="13747"/>
                  <a:pt x="414" y="13782"/>
                  <a:pt x="413" y="13803"/>
                </a:cubicBezTo>
                <a:cubicBezTo>
                  <a:pt x="411" y="13850"/>
                  <a:pt x="469" y="13998"/>
                  <a:pt x="565" y="14198"/>
                </a:cubicBezTo>
                <a:cubicBezTo>
                  <a:pt x="585" y="14240"/>
                  <a:pt x="595" y="14281"/>
                  <a:pt x="595" y="14316"/>
                </a:cubicBezTo>
                <a:cubicBezTo>
                  <a:pt x="595" y="14356"/>
                  <a:pt x="603" y="14380"/>
                  <a:pt x="627" y="14412"/>
                </a:cubicBezTo>
                <a:cubicBezTo>
                  <a:pt x="644" y="14436"/>
                  <a:pt x="665" y="14477"/>
                  <a:pt x="673" y="14503"/>
                </a:cubicBezTo>
                <a:cubicBezTo>
                  <a:pt x="682" y="14530"/>
                  <a:pt x="715" y="14578"/>
                  <a:pt x="747" y="14613"/>
                </a:cubicBezTo>
                <a:lnTo>
                  <a:pt x="804" y="14675"/>
                </a:lnTo>
                <a:lnTo>
                  <a:pt x="804" y="14777"/>
                </a:lnTo>
                <a:lnTo>
                  <a:pt x="804" y="14878"/>
                </a:lnTo>
                <a:lnTo>
                  <a:pt x="852" y="14922"/>
                </a:lnTo>
                <a:cubicBezTo>
                  <a:pt x="893" y="14959"/>
                  <a:pt x="902" y="14973"/>
                  <a:pt x="908" y="15024"/>
                </a:cubicBezTo>
                <a:cubicBezTo>
                  <a:pt x="917" y="15098"/>
                  <a:pt x="953" y="15173"/>
                  <a:pt x="1012" y="15242"/>
                </a:cubicBezTo>
                <a:cubicBezTo>
                  <a:pt x="1037" y="15272"/>
                  <a:pt x="1064" y="15316"/>
                  <a:pt x="1073" y="15340"/>
                </a:cubicBezTo>
                <a:cubicBezTo>
                  <a:pt x="1083" y="15364"/>
                  <a:pt x="1115" y="15413"/>
                  <a:pt x="1142" y="15449"/>
                </a:cubicBezTo>
                <a:cubicBezTo>
                  <a:pt x="1170" y="15484"/>
                  <a:pt x="1201" y="15542"/>
                  <a:pt x="1212" y="15576"/>
                </a:cubicBezTo>
                <a:cubicBezTo>
                  <a:pt x="1222" y="15610"/>
                  <a:pt x="1261" y="15702"/>
                  <a:pt x="1297" y="15780"/>
                </a:cubicBezTo>
                <a:cubicBezTo>
                  <a:pt x="1360" y="15915"/>
                  <a:pt x="1370" y="15928"/>
                  <a:pt x="1484" y="16045"/>
                </a:cubicBezTo>
                <a:cubicBezTo>
                  <a:pt x="1606" y="16170"/>
                  <a:pt x="1651" y="16231"/>
                  <a:pt x="1672" y="16298"/>
                </a:cubicBezTo>
                <a:cubicBezTo>
                  <a:pt x="1697" y="16382"/>
                  <a:pt x="1718" y="16411"/>
                  <a:pt x="1786" y="16447"/>
                </a:cubicBezTo>
                <a:cubicBezTo>
                  <a:pt x="1823" y="16467"/>
                  <a:pt x="1859" y="16484"/>
                  <a:pt x="1867" y="16484"/>
                </a:cubicBezTo>
                <a:cubicBezTo>
                  <a:pt x="1875" y="16484"/>
                  <a:pt x="1900" y="16506"/>
                  <a:pt x="1924" y="16534"/>
                </a:cubicBezTo>
                <a:cubicBezTo>
                  <a:pt x="1965" y="16581"/>
                  <a:pt x="1996" y="16646"/>
                  <a:pt x="2013" y="16723"/>
                </a:cubicBezTo>
                <a:cubicBezTo>
                  <a:pt x="2023" y="16768"/>
                  <a:pt x="2080" y="16832"/>
                  <a:pt x="2130" y="16853"/>
                </a:cubicBezTo>
                <a:cubicBezTo>
                  <a:pt x="2197" y="16881"/>
                  <a:pt x="2283" y="16959"/>
                  <a:pt x="2340" y="17043"/>
                </a:cubicBezTo>
                <a:cubicBezTo>
                  <a:pt x="2369" y="17086"/>
                  <a:pt x="2407" y="17131"/>
                  <a:pt x="2425" y="17144"/>
                </a:cubicBezTo>
                <a:cubicBezTo>
                  <a:pt x="2442" y="17157"/>
                  <a:pt x="2468" y="17191"/>
                  <a:pt x="2480" y="17220"/>
                </a:cubicBezTo>
                <a:cubicBezTo>
                  <a:pt x="2493" y="17248"/>
                  <a:pt x="2527" y="17295"/>
                  <a:pt x="2555" y="17323"/>
                </a:cubicBezTo>
                <a:cubicBezTo>
                  <a:pt x="2584" y="17352"/>
                  <a:pt x="2646" y="17414"/>
                  <a:pt x="2694" y="17462"/>
                </a:cubicBezTo>
                <a:cubicBezTo>
                  <a:pt x="2900" y="17668"/>
                  <a:pt x="2911" y="17682"/>
                  <a:pt x="2891" y="17703"/>
                </a:cubicBezTo>
                <a:cubicBezTo>
                  <a:pt x="2884" y="17710"/>
                  <a:pt x="2869" y="17700"/>
                  <a:pt x="2850" y="17676"/>
                </a:cubicBezTo>
                <a:cubicBezTo>
                  <a:pt x="2813" y="17630"/>
                  <a:pt x="2805" y="17635"/>
                  <a:pt x="2829" y="17687"/>
                </a:cubicBezTo>
                <a:cubicBezTo>
                  <a:pt x="2846" y="17725"/>
                  <a:pt x="2880" y="17737"/>
                  <a:pt x="2895" y="17712"/>
                </a:cubicBezTo>
                <a:cubicBezTo>
                  <a:pt x="2900" y="17704"/>
                  <a:pt x="2911" y="17707"/>
                  <a:pt x="2927" y="17721"/>
                </a:cubicBezTo>
                <a:cubicBezTo>
                  <a:pt x="2940" y="17734"/>
                  <a:pt x="2978" y="17758"/>
                  <a:pt x="3012" y="17776"/>
                </a:cubicBezTo>
                <a:cubicBezTo>
                  <a:pt x="3099" y="17822"/>
                  <a:pt x="3197" y="17878"/>
                  <a:pt x="3212" y="17891"/>
                </a:cubicBezTo>
                <a:cubicBezTo>
                  <a:pt x="3219" y="17897"/>
                  <a:pt x="3236" y="17926"/>
                  <a:pt x="3248" y="17954"/>
                </a:cubicBezTo>
                <a:cubicBezTo>
                  <a:pt x="3263" y="17987"/>
                  <a:pt x="3287" y="18014"/>
                  <a:pt x="3314" y="18031"/>
                </a:cubicBezTo>
                <a:cubicBezTo>
                  <a:pt x="3413" y="18093"/>
                  <a:pt x="3476" y="18140"/>
                  <a:pt x="3495" y="18165"/>
                </a:cubicBezTo>
                <a:cubicBezTo>
                  <a:pt x="3506" y="18180"/>
                  <a:pt x="3533" y="18203"/>
                  <a:pt x="3553" y="18218"/>
                </a:cubicBezTo>
                <a:cubicBezTo>
                  <a:pt x="3576" y="18235"/>
                  <a:pt x="3593" y="18261"/>
                  <a:pt x="3597" y="18281"/>
                </a:cubicBezTo>
                <a:cubicBezTo>
                  <a:pt x="3603" y="18314"/>
                  <a:pt x="3651" y="18363"/>
                  <a:pt x="3677" y="18363"/>
                </a:cubicBezTo>
                <a:cubicBezTo>
                  <a:pt x="3683" y="18363"/>
                  <a:pt x="3704" y="18383"/>
                  <a:pt x="3723" y="18409"/>
                </a:cubicBezTo>
                <a:cubicBezTo>
                  <a:pt x="3743" y="18434"/>
                  <a:pt x="3780" y="18467"/>
                  <a:pt x="3806" y="18481"/>
                </a:cubicBezTo>
                <a:cubicBezTo>
                  <a:pt x="3832" y="18495"/>
                  <a:pt x="3874" y="18527"/>
                  <a:pt x="3899" y="18552"/>
                </a:cubicBezTo>
                <a:cubicBezTo>
                  <a:pt x="3937" y="18590"/>
                  <a:pt x="3954" y="18597"/>
                  <a:pt x="4006" y="18602"/>
                </a:cubicBezTo>
                <a:cubicBezTo>
                  <a:pt x="4041" y="18606"/>
                  <a:pt x="4073" y="18614"/>
                  <a:pt x="4080" y="18624"/>
                </a:cubicBezTo>
                <a:cubicBezTo>
                  <a:pt x="4125" y="18688"/>
                  <a:pt x="4321" y="18882"/>
                  <a:pt x="4340" y="18882"/>
                </a:cubicBezTo>
                <a:cubicBezTo>
                  <a:pt x="4344" y="18882"/>
                  <a:pt x="4364" y="18896"/>
                  <a:pt x="4385" y="18912"/>
                </a:cubicBezTo>
                <a:cubicBezTo>
                  <a:pt x="4405" y="18928"/>
                  <a:pt x="4427" y="18942"/>
                  <a:pt x="4433" y="18942"/>
                </a:cubicBezTo>
                <a:cubicBezTo>
                  <a:pt x="4457" y="18942"/>
                  <a:pt x="4604" y="19070"/>
                  <a:pt x="4696" y="19170"/>
                </a:cubicBezTo>
                <a:cubicBezTo>
                  <a:pt x="4790" y="19273"/>
                  <a:pt x="4946" y="19414"/>
                  <a:pt x="4965" y="19414"/>
                </a:cubicBezTo>
                <a:cubicBezTo>
                  <a:pt x="4970" y="19414"/>
                  <a:pt x="4985" y="19427"/>
                  <a:pt x="4996" y="19441"/>
                </a:cubicBezTo>
                <a:cubicBezTo>
                  <a:pt x="5008" y="19455"/>
                  <a:pt x="5046" y="19478"/>
                  <a:pt x="5081" y="19494"/>
                </a:cubicBezTo>
                <a:cubicBezTo>
                  <a:pt x="5115" y="19510"/>
                  <a:pt x="5149" y="19530"/>
                  <a:pt x="5159" y="19538"/>
                </a:cubicBezTo>
                <a:cubicBezTo>
                  <a:pt x="5168" y="19547"/>
                  <a:pt x="5198" y="19566"/>
                  <a:pt x="5226" y="19582"/>
                </a:cubicBezTo>
                <a:cubicBezTo>
                  <a:pt x="5351" y="19653"/>
                  <a:pt x="5427" y="19703"/>
                  <a:pt x="5465" y="19738"/>
                </a:cubicBezTo>
                <a:cubicBezTo>
                  <a:pt x="5488" y="19759"/>
                  <a:pt x="5539" y="19801"/>
                  <a:pt x="5578" y="19834"/>
                </a:cubicBezTo>
                <a:cubicBezTo>
                  <a:pt x="5618" y="19866"/>
                  <a:pt x="5686" y="19928"/>
                  <a:pt x="5730" y="19971"/>
                </a:cubicBezTo>
                <a:cubicBezTo>
                  <a:pt x="5828" y="20067"/>
                  <a:pt x="5906" y="20129"/>
                  <a:pt x="6023" y="20202"/>
                </a:cubicBezTo>
                <a:cubicBezTo>
                  <a:pt x="6073" y="20233"/>
                  <a:pt x="6134" y="20273"/>
                  <a:pt x="6160" y="20292"/>
                </a:cubicBezTo>
                <a:cubicBezTo>
                  <a:pt x="6186" y="20310"/>
                  <a:pt x="6214" y="20325"/>
                  <a:pt x="6223" y="20325"/>
                </a:cubicBezTo>
                <a:cubicBezTo>
                  <a:pt x="6232" y="20325"/>
                  <a:pt x="6244" y="20329"/>
                  <a:pt x="6250" y="20334"/>
                </a:cubicBezTo>
                <a:cubicBezTo>
                  <a:pt x="6256" y="20340"/>
                  <a:pt x="6278" y="20352"/>
                  <a:pt x="6300" y="20361"/>
                </a:cubicBezTo>
                <a:cubicBezTo>
                  <a:pt x="6321" y="20369"/>
                  <a:pt x="6366" y="20393"/>
                  <a:pt x="6397" y="20414"/>
                </a:cubicBezTo>
                <a:cubicBezTo>
                  <a:pt x="6429" y="20436"/>
                  <a:pt x="6470" y="20460"/>
                  <a:pt x="6488" y="20468"/>
                </a:cubicBezTo>
                <a:cubicBezTo>
                  <a:pt x="6596" y="20514"/>
                  <a:pt x="6624" y="20531"/>
                  <a:pt x="6699" y="20594"/>
                </a:cubicBezTo>
                <a:cubicBezTo>
                  <a:pt x="6717" y="20608"/>
                  <a:pt x="6757" y="20628"/>
                  <a:pt x="6788" y="20638"/>
                </a:cubicBezTo>
                <a:cubicBezTo>
                  <a:pt x="6820" y="20648"/>
                  <a:pt x="6872" y="20677"/>
                  <a:pt x="6904" y="20702"/>
                </a:cubicBezTo>
                <a:cubicBezTo>
                  <a:pt x="6974" y="20758"/>
                  <a:pt x="6988" y="20765"/>
                  <a:pt x="7080" y="20798"/>
                </a:cubicBezTo>
                <a:cubicBezTo>
                  <a:pt x="7120" y="20813"/>
                  <a:pt x="7195" y="20848"/>
                  <a:pt x="7248" y="20875"/>
                </a:cubicBezTo>
                <a:cubicBezTo>
                  <a:pt x="7301" y="20903"/>
                  <a:pt x="7366" y="20931"/>
                  <a:pt x="7392" y="20938"/>
                </a:cubicBezTo>
                <a:cubicBezTo>
                  <a:pt x="7419" y="20945"/>
                  <a:pt x="7443" y="20956"/>
                  <a:pt x="7447" y="20962"/>
                </a:cubicBezTo>
                <a:cubicBezTo>
                  <a:pt x="7450" y="20967"/>
                  <a:pt x="7476" y="20979"/>
                  <a:pt x="7505" y="20987"/>
                </a:cubicBezTo>
                <a:cubicBezTo>
                  <a:pt x="7535" y="20995"/>
                  <a:pt x="7572" y="21015"/>
                  <a:pt x="7588" y="21029"/>
                </a:cubicBezTo>
                <a:cubicBezTo>
                  <a:pt x="7625" y="21065"/>
                  <a:pt x="7733" y="21113"/>
                  <a:pt x="7806" y="21127"/>
                </a:cubicBezTo>
                <a:cubicBezTo>
                  <a:pt x="7838" y="21133"/>
                  <a:pt x="7890" y="21151"/>
                  <a:pt x="7922" y="21165"/>
                </a:cubicBezTo>
                <a:cubicBezTo>
                  <a:pt x="7953" y="21179"/>
                  <a:pt x="8016" y="21198"/>
                  <a:pt x="8063" y="21207"/>
                </a:cubicBezTo>
                <a:cubicBezTo>
                  <a:pt x="8109" y="21216"/>
                  <a:pt x="8172" y="21237"/>
                  <a:pt x="8203" y="21253"/>
                </a:cubicBezTo>
                <a:cubicBezTo>
                  <a:pt x="8260" y="21282"/>
                  <a:pt x="8402" y="21317"/>
                  <a:pt x="8461" y="21317"/>
                </a:cubicBezTo>
                <a:cubicBezTo>
                  <a:pt x="8479" y="21317"/>
                  <a:pt x="8509" y="21326"/>
                  <a:pt x="8529" y="21335"/>
                </a:cubicBezTo>
                <a:cubicBezTo>
                  <a:pt x="8605" y="21369"/>
                  <a:pt x="8623" y="21372"/>
                  <a:pt x="8678" y="21371"/>
                </a:cubicBezTo>
                <a:cubicBezTo>
                  <a:pt x="8750" y="21369"/>
                  <a:pt x="8866" y="21385"/>
                  <a:pt x="8932" y="21407"/>
                </a:cubicBezTo>
                <a:cubicBezTo>
                  <a:pt x="8960" y="21416"/>
                  <a:pt x="9023" y="21428"/>
                  <a:pt x="9073" y="21434"/>
                </a:cubicBezTo>
                <a:cubicBezTo>
                  <a:pt x="9180" y="21447"/>
                  <a:pt x="9426" y="21489"/>
                  <a:pt x="9530" y="21512"/>
                </a:cubicBezTo>
                <a:cubicBezTo>
                  <a:pt x="9570" y="21521"/>
                  <a:pt x="9624" y="21532"/>
                  <a:pt x="9649" y="21536"/>
                </a:cubicBezTo>
                <a:cubicBezTo>
                  <a:pt x="9673" y="21540"/>
                  <a:pt x="9710" y="21545"/>
                  <a:pt x="9728" y="21548"/>
                </a:cubicBezTo>
                <a:cubicBezTo>
                  <a:pt x="9767" y="21555"/>
                  <a:pt x="10081" y="21567"/>
                  <a:pt x="10390" y="21572"/>
                </a:cubicBezTo>
                <a:cubicBezTo>
                  <a:pt x="10505" y="21574"/>
                  <a:pt x="10610" y="21580"/>
                  <a:pt x="10626" y="21586"/>
                </a:cubicBezTo>
                <a:cubicBezTo>
                  <a:pt x="10641" y="21592"/>
                  <a:pt x="10668" y="21595"/>
                  <a:pt x="10687" y="21592"/>
                </a:cubicBezTo>
                <a:cubicBezTo>
                  <a:pt x="10752" y="21584"/>
                  <a:pt x="11103" y="21584"/>
                  <a:pt x="11116" y="21592"/>
                </a:cubicBezTo>
                <a:cubicBezTo>
                  <a:pt x="11123" y="21597"/>
                  <a:pt x="11134" y="21595"/>
                  <a:pt x="11141" y="21589"/>
                </a:cubicBezTo>
                <a:cubicBezTo>
                  <a:pt x="11149" y="21583"/>
                  <a:pt x="11174" y="21582"/>
                  <a:pt x="11204" y="21588"/>
                </a:cubicBezTo>
                <a:cubicBezTo>
                  <a:pt x="11236" y="21594"/>
                  <a:pt x="11312" y="21592"/>
                  <a:pt x="11401" y="21583"/>
                </a:cubicBezTo>
                <a:cubicBezTo>
                  <a:pt x="11481" y="21575"/>
                  <a:pt x="11611" y="21562"/>
                  <a:pt x="11688" y="21555"/>
                </a:cubicBezTo>
                <a:cubicBezTo>
                  <a:pt x="11766" y="21547"/>
                  <a:pt x="11853" y="21534"/>
                  <a:pt x="11881" y="21525"/>
                </a:cubicBezTo>
                <a:cubicBezTo>
                  <a:pt x="11909" y="21516"/>
                  <a:pt x="11951" y="21506"/>
                  <a:pt x="11975" y="21501"/>
                </a:cubicBezTo>
                <a:cubicBezTo>
                  <a:pt x="12000" y="21497"/>
                  <a:pt x="12057" y="21481"/>
                  <a:pt x="12100" y="21468"/>
                </a:cubicBezTo>
                <a:cubicBezTo>
                  <a:pt x="12165" y="21448"/>
                  <a:pt x="12209" y="21445"/>
                  <a:pt x="12345" y="21446"/>
                </a:cubicBezTo>
                <a:cubicBezTo>
                  <a:pt x="12495" y="21448"/>
                  <a:pt x="12519" y="21445"/>
                  <a:pt x="12598" y="21418"/>
                </a:cubicBezTo>
                <a:cubicBezTo>
                  <a:pt x="12646" y="21401"/>
                  <a:pt x="12692" y="21384"/>
                  <a:pt x="12698" y="21379"/>
                </a:cubicBezTo>
                <a:cubicBezTo>
                  <a:pt x="12705" y="21373"/>
                  <a:pt x="12737" y="21361"/>
                  <a:pt x="12769" y="21353"/>
                </a:cubicBezTo>
                <a:cubicBezTo>
                  <a:pt x="12802" y="21345"/>
                  <a:pt x="12827" y="21334"/>
                  <a:pt x="12823" y="21328"/>
                </a:cubicBezTo>
                <a:cubicBezTo>
                  <a:pt x="12814" y="21312"/>
                  <a:pt x="12849" y="21301"/>
                  <a:pt x="12865" y="21316"/>
                </a:cubicBezTo>
                <a:cubicBezTo>
                  <a:pt x="12874" y="21324"/>
                  <a:pt x="12886" y="21324"/>
                  <a:pt x="12897" y="21317"/>
                </a:cubicBezTo>
                <a:cubicBezTo>
                  <a:pt x="12906" y="21311"/>
                  <a:pt x="12950" y="21306"/>
                  <a:pt x="12996" y="21306"/>
                </a:cubicBezTo>
                <a:cubicBezTo>
                  <a:pt x="13076" y="21306"/>
                  <a:pt x="13204" y="21283"/>
                  <a:pt x="13276" y="21256"/>
                </a:cubicBezTo>
                <a:cubicBezTo>
                  <a:pt x="13306" y="21245"/>
                  <a:pt x="13382" y="21226"/>
                  <a:pt x="13557" y="21187"/>
                </a:cubicBezTo>
                <a:cubicBezTo>
                  <a:pt x="13588" y="21180"/>
                  <a:pt x="13634" y="21169"/>
                  <a:pt x="13659" y="21163"/>
                </a:cubicBezTo>
                <a:cubicBezTo>
                  <a:pt x="13684" y="21157"/>
                  <a:pt x="13733" y="21147"/>
                  <a:pt x="13767" y="21141"/>
                </a:cubicBezTo>
                <a:cubicBezTo>
                  <a:pt x="13801" y="21135"/>
                  <a:pt x="13853" y="21124"/>
                  <a:pt x="13884" y="21117"/>
                </a:cubicBezTo>
                <a:cubicBezTo>
                  <a:pt x="13916" y="21111"/>
                  <a:pt x="13969" y="21099"/>
                  <a:pt x="14003" y="21092"/>
                </a:cubicBezTo>
                <a:cubicBezTo>
                  <a:pt x="14037" y="21086"/>
                  <a:pt x="14081" y="21074"/>
                  <a:pt x="14099" y="21066"/>
                </a:cubicBezTo>
                <a:cubicBezTo>
                  <a:pt x="14172" y="21031"/>
                  <a:pt x="14192" y="21023"/>
                  <a:pt x="14247" y="21010"/>
                </a:cubicBezTo>
                <a:cubicBezTo>
                  <a:pt x="14278" y="21003"/>
                  <a:pt x="14336" y="20985"/>
                  <a:pt x="14376" y="20970"/>
                </a:cubicBezTo>
                <a:cubicBezTo>
                  <a:pt x="14416" y="20954"/>
                  <a:pt x="14480" y="20935"/>
                  <a:pt x="14517" y="20927"/>
                </a:cubicBezTo>
                <a:cubicBezTo>
                  <a:pt x="14555" y="20919"/>
                  <a:pt x="14591" y="20908"/>
                  <a:pt x="14597" y="20904"/>
                </a:cubicBezTo>
                <a:cubicBezTo>
                  <a:pt x="14603" y="20899"/>
                  <a:pt x="14638" y="20884"/>
                  <a:pt x="14675" y="20869"/>
                </a:cubicBezTo>
                <a:cubicBezTo>
                  <a:pt x="14712" y="20854"/>
                  <a:pt x="14786" y="20818"/>
                  <a:pt x="14839" y="20790"/>
                </a:cubicBezTo>
                <a:cubicBezTo>
                  <a:pt x="14892" y="20763"/>
                  <a:pt x="14948" y="20737"/>
                  <a:pt x="14962" y="20732"/>
                </a:cubicBezTo>
                <a:cubicBezTo>
                  <a:pt x="14977" y="20727"/>
                  <a:pt x="15006" y="20712"/>
                  <a:pt x="15027" y="20697"/>
                </a:cubicBezTo>
                <a:cubicBezTo>
                  <a:pt x="15047" y="20683"/>
                  <a:pt x="15093" y="20659"/>
                  <a:pt x="15129" y="20644"/>
                </a:cubicBezTo>
                <a:cubicBezTo>
                  <a:pt x="15234" y="20602"/>
                  <a:pt x="15297" y="20569"/>
                  <a:pt x="15335" y="20534"/>
                </a:cubicBezTo>
                <a:cubicBezTo>
                  <a:pt x="15345" y="20524"/>
                  <a:pt x="15366" y="20512"/>
                  <a:pt x="15382" y="20507"/>
                </a:cubicBezTo>
                <a:cubicBezTo>
                  <a:pt x="15415" y="20497"/>
                  <a:pt x="15499" y="20461"/>
                  <a:pt x="15539" y="20440"/>
                </a:cubicBezTo>
                <a:cubicBezTo>
                  <a:pt x="15555" y="20431"/>
                  <a:pt x="15588" y="20412"/>
                  <a:pt x="15613" y="20399"/>
                </a:cubicBezTo>
                <a:cubicBezTo>
                  <a:pt x="15716" y="20342"/>
                  <a:pt x="15810" y="20297"/>
                  <a:pt x="15953" y="20237"/>
                </a:cubicBezTo>
                <a:cubicBezTo>
                  <a:pt x="16120" y="20166"/>
                  <a:pt x="16314" y="20049"/>
                  <a:pt x="16477" y="19925"/>
                </a:cubicBezTo>
                <a:cubicBezTo>
                  <a:pt x="16536" y="19880"/>
                  <a:pt x="16600" y="19835"/>
                  <a:pt x="16619" y="19823"/>
                </a:cubicBezTo>
                <a:cubicBezTo>
                  <a:pt x="16649" y="19804"/>
                  <a:pt x="16861" y="19654"/>
                  <a:pt x="17044" y="19524"/>
                </a:cubicBezTo>
                <a:cubicBezTo>
                  <a:pt x="17082" y="19497"/>
                  <a:pt x="17127" y="19462"/>
                  <a:pt x="17143" y="19447"/>
                </a:cubicBezTo>
                <a:cubicBezTo>
                  <a:pt x="17159" y="19432"/>
                  <a:pt x="17201" y="19401"/>
                  <a:pt x="17235" y="19378"/>
                </a:cubicBezTo>
                <a:cubicBezTo>
                  <a:pt x="17269" y="19355"/>
                  <a:pt x="17339" y="19300"/>
                  <a:pt x="17391" y="19257"/>
                </a:cubicBezTo>
                <a:cubicBezTo>
                  <a:pt x="17443" y="19214"/>
                  <a:pt x="17492" y="19182"/>
                  <a:pt x="17498" y="19186"/>
                </a:cubicBezTo>
                <a:cubicBezTo>
                  <a:pt x="17504" y="19190"/>
                  <a:pt x="17505" y="19188"/>
                  <a:pt x="17501" y="19181"/>
                </a:cubicBezTo>
                <a:cubicBezTo>
                  <a:pt x="17497" y="19174"/>
                  <a:pt x="17564" y="19111"/>
                  <a:pt x="17650" y="19040"/>
                </a:cubicBezTo>
                <a:cubicBezTo>
                  <a:pt x="17735" y="18968"/>
                  <a:pt x="17838" y="18875"/>
                  <a:pt x="17880" y="18834"/>
                </a:cubicBezTo>
                <a:cubicBezTo>
                  <a:pt x="17921" y="18792"/>
                  <a:pt x="18010" y="18711"/>
                  <a:pt x="18077" y="18653"/>
                </a:cubicBezTo>
                <a:cubicBezTo>
                  <a:pt x="18143" y="18594"/>
                  <a:pt x="18233" y="18505"/>
                  <a:pt x="18277" y="18454"/>
                </a:cubicBezTo>
                <a:cubicBezTo>
                  <a:pt x="18285" y="18445"/>
                  <a:pt x="18286" y="18443"/>
                  <a:pt x="18293" y="18436"/>
                </a:cubicBezTo>
                <a:cubicBezTo>
                  <a:pt x="18298" y="18430"/>
                  <a:pt x="18310" y="18418"/>
                  <a:pt x="18311" y="18415"/>
                </a:cubicBezTo>
                <a:cubicBezTo>
                  <a:pt x="18315" y="18409"/>
                  <a:pt x="18324" y="18402"/>
                  <a:pt x="18332" y="18395"/>
                </a:cubicBezTo>
                <a:cubicBezTo>
                  <a:pt x="18352" y="18376"/>
                  <a:pt x="18365" y="18370"/>
                  <a:pt x="18374" y="18377"/>
                </a:cubicBezTo>
                <a:cubicBezTo>
                  <a:pt x="18390" y="18390"/>
                  <a:pt x="18390" y="18389"/>
                  <a:pt x="18377" y="18373"/>
                </a:cubicBezTo>
                <a:cubicBezTo>
                  <a:pt x="18368" y="18360"/>
                  <a:pt x="18393" y="18328"/>
                  <a:pt x="18451" y="18261"/>
                </a:cubicBezTo>
                <a:cubicBezTo>
                  <a:pt x="18452" y="18254"/>
                  <a:pt x="18457" y="18248"/>
                  <a:pt x="18464" y="18241"/>
                </a:cubicBezTo>
                <a:cubicBezTo>
                  <a:pt x="18468" y="18237"/>
                  <a:pt x="18470" y="18237"/>
                  <a:pt x="18474" y="18234"/>
                </a:cubicBezTo>
                <a:cubicBezTo>
                  <a:pt x="18481" y="18225"/>
                  <a:pt x="18482" y="18222"/>
                  <a:pt x="18492" y="18212"/>
                </a:cubicBezTo>
                <a:cubicBezTo>
                  <a:pt x="18494" y="18208"/>
                  <a:pt x="18498" y="18203"/>
                  <a:pt x="18502" y="18200"/>
                </a:cubicBezTo>
                <a:cubicBezTo>
                  <a:pt x="18505" y="18196"/>
                  <a:pt x="18505" y="18197"/>
                  <a:pt x="18508" y="18193"/>
                </a:cubicBezTo>
                <a:cubicBezTo>
                  <a:pt x="18587" y="18106"/>
                  <a:pt x="18697" y="17975"/>
                  <a:pt x="18753" y="17902"/>
                </a:cubicBezTo>
                <a:cubicBezTo>
                  <a:pt x="18809" y="17830"/>
                  <a:pt x="18886" y="17733"/>
                  <a:pt x="18923" y="17687"/>
                </a:cubicBezTo>
                <a:cubicBezTo>
                  <a:pt x="18992" y="17601"/>
                  <a:pt x="19163" y="17374"/>
                  <a:pt x="19216" y="17298"/>
                </a:cubicBezTo>
                <a:cubicBezTo>
                  <a:pt x="19232" y="17276"/>
                  <a:pt x="19281" y="17198"/>
                  <a:pt x="19326" y="17127"/>
                </a:cubicBezTo>
                <a:cubicBezTo>
                  <a:pt x="19370" y="17055"/>
                  <a:pt x="19420" y="16984"/>
                  <a:pt x="19437" y="16968"/>
                </a:cubicBezTo>
                <a:cubicBezTo>
                  <a:pt x="19489" y="16917"/>
                  <a:pt x="19658" y="16680"/>
                  <a:pt x="19714" y="16581"/>
                </a:cubicBezTo>
                <a:cubicBezTo>
                  <a:pt x="19733" y="16547"/>
                  <a:pt x="19828" y="16399"/>
                  <a:pt x="19911" y="16270"/>
                </a:cubicBezTo>
                <a:cubicBezTo>
                  <a:pt x="19914" y="16261"/>
                  <a:pt x="19920" y="16249"/>
                  <a:pt x="19932" y="16233"/>
                </a:cubicBezTo>
                <a:cubicBezTo>
                  <a:pt x="19949" y="16211"/>
                  <a:pt x="19967" y="16183"/>
                  <a:pt x="19971" y="16172"/>
                </a:cubicBezTo>
                <a:cubicBezTo>
                  <a:pt x="19972" y="16169"/>
                  <a:pt x="19974" y="16168"/>
                  <a:pt x="19975" y="16166"/>
                </a:cubicBezTo>
                <a:cubicBezTo>
                  <a:pt x="19976" y="16164"/>
                  <a:pt x="19980" y="16160"/>
                  <a:pt x="19981" y="16158"/>
                </a:cubicBezTo>
                <a:cubicBezTo>
                  <a:pt x="19989" y="16145"/>
                  <a:pt x="20013" y="16107"/>
                  <a:pt x="20016" y="16103"/>
                </a:cubicBezTo>
                <a:cubicBezTo>
                  <a:pt x="20033" y="16079"/>
                  <a:pt x="20063" y="16029"/>
                  <a:pt x="20082" y="15991"/>
                </a:cubicBezTo>
                <a:cubicBezTo>
                  <a:pt x="20101" y="15953"/>
                  <a:pt x="20125" y="15905"/>
                  <a:pt x="20137" y="15886"/>
                </a:cubicBezTo>
                <a:cubicBezTo>
                  <a:pt x="20150" y="15866"/>
                  <a:pt x="20162" y="15842"/>
                  <a:pt x="20166" y="15832"/>
                </a:cubicBezTo>
                <a:cubicBezTo>
                  <a:pt x="20186" y="15780"/>
                  <a:pt x="20199" y="15757"/>
                  <a:pt x="20276" y="15625"/>
                </a:cubicBezTo>
                <a:cubicBezTo>
                  <a:pt x="20299" y="15585"/>
                  <a:pt x="20339" y="15501"/>
                  <a:pt x="20364" y="15438"/>
                </a:cubicBezTo>
                <a:cubicBezTo>
                  <a:pt x="20411" y="15320"/>
                  <a:pt x="20428" y="15277"/>
                  <a:pt x="20494" y="15129"/>
                </a:cubicBezTo>
                <a:cubicBezTo>
                  <a:pt x="20514" y="15084"/>
                  <a:pt x="20544" y="15005"/>
                  <a:pt x="20560" y="14953"/>
                </a:cubicBezTo>
                <a:cubicBezTo>
                  <a:pt x="20576" y="14901"/>
                  <a:pt x="20595" y="14849"/>
                  <a:pt x="20600" y="14838"/>
                </a:cubicBezTo>
                <a:cubicBezTo>
                  <a:pt x="20606" y="14828"/>
                  <a:pt x="20613" y="14800"/>
                  <a:pt x="20617" y="14777"/>
                </a:cubicBezTo>
                <a:cubicBezTo>
                  <a:pt x="20621" y="14754"/>
                  <a:pt x="20631" y="14729"/>
                  <a:pt x="20640" y="14722"/>
                </a:cubicBezTo>
                <a:cubicBezTo>
                  <a:pt x="20648" y="14715"/>
                  <a:pt x="20658" y="14688"/>
                  <a:pt x="20662" y="14662"/>
                </a:cubicBezTo>
                <a:cubicBezTo>
                  <a:pt x="20666" y="14636"/>
                  <a:pt x="20674" y="14612"/>
                  <a:pt x="20680" y="14609"/>
                </a:cubicBezTo>
                <a:cubicBezTo>
                  <a:pt x="20686" y="14605"/>
                  <a:pt x="20691" y="14590"/>
                  <a:pt x="20691" y="14576"/>
                </a:cubicBezTo>
                <a:cubicBezTo>
                  <a:pt x="20691" y="14561"/>
                  <a:pt x="20696" y="14544"/>
                  <a:pt x="20701" y="14538"/>
                </a:cubicBezTo>
                <a:cubicBezTo>
                  <a:pt x="20707" y="14532"/>
                  <a:pt x="20716" y="14506"/>
                  <a:pt x="20724" y="14480"/>
                </a:cubicBezTo>
                <a:cubicBezTo>
                  <a:pt x="20731" y="14454"/>
                  <a:pt x="20748" y="14408"/>
                  <a:pt x="20761" y="14379"/>
                </a:cubicBezTo>
                <a:cubicBezTo>
                  <a:pt x="20809" y="14271"/>
                  <a:pt x="20816" y="14254"/>
                  <a:pt x="20838" y="14185"/>
                </a:cubicBezTo>
                <a:cubicBezTo>
                  <a:pt x="20850" y="14147"/>
                  <a:pt x="20868" y="14103"/>
                  <a:pt x="20877" y="14088"/>
                </a:cubicBezTo>
                <a:cubicBezTo>
                  <a:pt x="20886" y="14073"/>
                  <a:pt x="20894" y="14053"/>
                  <a:pt x="20894" y="14044"/>
                </a:cubicBezTo>
                <a:cubicBezTo>
                  <a:pt x="20894" y="14034"/>
                  <a:pt x="20904" y="14009"/>
                  <a:pt x="20916" y="13987"/>
                </a:cubicBezTo>
                <a:cubicBezTo>
                  <a:pt x="20928" y="13966"/>
                  <a:pt x="20958" y="13889"/>
                  <a:pt x="20984" y="13817"/>
                </a:cubicBezTo>
                <a:cubicBezTo>
                  <a:pt x="21010" y="13746"/>
                  <a:pt x="21037" y="13672"/>
                  <a:pt x="21044" y="13652"/>
                </a:cubicBezTo>
                <a:cubicBezTo>
                  <a:pt x="21051" y="13633"/>
                  <a:pt x="21058" y="13612"/>
                  <a:pt x="21059" y="13605"/>
                </a:cubicBezTo>
                <a:cubicBezTo>
                  <a:pt x="21063" y="13582"/>
                  <a:pt x="21084" y="13498"/>
                  <a:pt x="21102" y="13434"/>
                </a:cubicBezTo>
                <a:cubicBezTo>
                  <a:pt x="21113" y="13398"/>
                  <a:pt x="21129" y="13336"/>
                  <a:pt x="21137" y="13297"/>
                </a:cubicBezTo>
                <a:cubicBezTo>
                  <a:pt x="21145" y="13257"/>
                  <a:pt x="21168" y="13166"/>
                  <a:pt x="21188" y="13095"/>
                </a:cubicBezTo>
                <a:cubicBezTo>
                  <a:pt x="21208" y="13024"/>
                  <a:pt x="21226" y="12956"/>
                  <a:pt x="21227" y="12943"/>
                </a:cubicBezTo>
                <a:cubicBezTo>
                  <a:pt x="21229" y="12930"/>
                  <a:pt x="21242" y="12889"/>
                  <a:pt x="21257" y="12853"/>
                </a:cubicBezTo>
                <a:cubicBezTo>
                  <a:pt x="21273" y="12817"/>
                  <a:pt x="21289" y="12769"/>
                  <a:pt x="21293" y="12745"/>
                </a:cubicBezTo>
                <a:cubicBezTo>
                  <a:pt x="21298" y="12720"/>
                  <a:pt x="21312" y="12677"/>
                  <a:pt x="21323" y="12649"/>
                </a:cubicBezTo>
                <a:cubicBezTo>
                  <a:pt x="21345" y="12595"/>
                  <a:pt x="21396" y="12394"/>
                  <a:pt x="21414" y="12292"/>
                </a:cubicBezTo>
                <a:cubicBezTo>
                  <a:pt x="21414" y="12287"/>
                  <a:pt x="21414" y="12279"/>
                  <a:pt x="21415" y="12274"/>
                </a:cubicBezTo>
                <a:cubicBezTo>
                  <a:pt x="21411" y="12257"/>
                  <a:pt x="21414" y="12227"/>
                  <a:pt x="21426" y="12156"/>
                </a:cubicBezTo>
                <a:cubicBezTo>
                  <a:pt x="21432" y="12114"/>
                  <a:pt x="21447" y="12014"/>
                  <a:pt x="21460" y="11933"/>
                </a:cubicBezTo>
                <a:cubicBezTo>
                  <a:pt x="21473" y="11852"/>
                  <a:pt x="21490" y="11748"/>
                  <a:pt x="21498" y="11703"/>
                </a:cubicBezTo>
                <a:cubicBezTo>
                  <a:pt x="21505" y="11659"/>
                  <a:pt x="21510" y="11609"/>
                  <a:pt x="21508" y="11592"/>
                </a:cubicBezTo>
                <a:cubicBezTo>
                  <a:pt x="21507" y="11575"/>
                  <a:pt x="21509" y="11556"/>
                  <a:pt x="21514" y="11549"/>
                </a:cubicBezTo>
                <a:cubicBezTo>
                  <a:pt x="21529" y="11529"/>
                  <a:pt x="21557" y="11422"/>
                  <a:pt x="21565" y="11357"/>
                </a:cubicBezTo>
                <a:cubicBezTo>
                  <a:pt x="21572" y="11306"/>
                  <a:pt x="21573" y="11203"/>
                  <a:pt x="21570" y="10892"/>
                </a:cubicBezTo>
                <a:cubicBezTo>
                  <a:pt x="21569" y="10834"/>
                  <a:pt x="21568" y="10397"/>
                  <a:pt x="21568" y="10354"/>
                </a:cubicBezTo>
                <a:cubicBezTo>
                  <a:pt x="21569" y="10334"/>
                  <a:pt x="21570" y="10242"/>
                  <a:pt x="21571" y="10148"/>
                </a:cubicBezTo>
                <a:cubicBezTo>
                  <a:pt x="21573" y="10053"/>
                  <a:pt x="21572" y="9952"/>
                  <a:pt x="21568" y="9923"/>
                </a:cubicBezTo>
                <a:cubicBezTo>
                  <a:pt x="21565" y="9894"/>
                  <a:pt x="21566" y="9865"/>
                  <a:pt x="21570" y="9858"/>
                </a:cubicBezTo>
                <a:cubicBezTo>
                  <a:pt x="21574" y="9851"/>
                  <a:pt x="21578" y="9821"/>
                  <a:pt x="21579" y="9792"/>
                </a:cubicBezTo>
                <a:cubicBezTo>
                  <a:pt x="21580" y="9763"/>
                  <a:pt x="21585" y="9689"/>
                  <a:pt x="21590" y="9627"/>
                </a:cubicBezTo>
                <a:cubicBezTo>
                  <a:pt x="21600" y="9484"/>
                  <a:pt x="21600" y="9495"/>
                  <a:pt x="21585" y="9314"/>
                </a:cubicBezTo>
                <a:cubicBezTo>
                  <a:pt x="21570" y="9131"/>
                  <a:pt x="21528" y="8944"/>
                  <a:pt x="21478" y="8844"/>
                </a:cubicBezTo>
                <a:lnTo>
                  <a:pt x="21442" y="8770"/>
                </a:lnTo>
                <a:lnTo>
                  <a:pt x="21447" y="8587"/>
                </a:lnTo>
                <a:cubicBezTo>
                  <a:pt x="21458" y="8194"/>
                  <a:pt x="21445" y="7998"/>
                  <a:pt x="21387" y="7750"/>
                </a:cubicBezTo>
                <a:cubicBezTo>
                  <a:pt x="21366" y="7661"/>
                  <a:pt x="21339" y="7532"/>
                  <a:pt x="21328" y="7464"/>
                </a:cubicBezTo>
                <a:cubicBezTo>
                  <a:pt x="21285" y="7188"/>
                  <a:pt x="21268" y="7096"/>
                  <a:pt x="21256" y="7082"/>
                </a:cubicBezTo>
                <a:cubicBezTo>
                  <a:pt x="21251" y="7076"/>
                  <a:pt x="21248" y="7064"/>
                  <a:pt x="21251" y="7055"/>
                </a:cubicBezTo>
                <a:cubicBezTo>
                  <a:pt x="21254" y="7047"/>
                  <a:pt x="21244" y="7020"/>
                  <a:pt x="21227" y="6997"/>
                </a:cubicBezTo>
                <a:cubicBezTo>
                  <a:pt x="21203" y="6964"/>
                  <a:pt x="21199" y="6952"/>
                  <a:pt x="21209" y="6939"/>
                </a:cubicBezTo>
                <a:cubicBezTo>
                  <a:pt x="21219" y="6926"/>
                  <a:pt x="21218" y="6922"/>
                  <a:pt x="21205" y="6917"/>
                </a:cubicBezTo>
                <a:cubicBezTo>
                  <a:pt x="21193" y="6912"/>
                  <a:pt x="21189" y="6895"/>
                  <a:pt x="21190" y="6865"/>
                </a:cubicBezTo>
                <a:cubicBezTo>
                  <a:pt x="21190" y="6840"/>
                  <a:pt x="21184" y="6804"/>
                  <a:pt x="21176" y="6785"/>
                </a:cubicBezTo>
                <a:cubicBezTo>
                  <a:pt x="21140" y="6699"/>
                  <a:pt x="21095" y="6594"/>
                  <a:pt x="21083" y="6572"/>
                </a:cubicBezTo>
                <a:cubicBezTo>
                  <a:pt x="21076" y="6559"/>
                  <a:pt x="21059" y="6526"/>
                  <a:pt x="21045" y="6498"/>
                </a:cubicBezTo>
                <a:cubicBezTo>
                  <a:pt x="21007" y="6424"/>
                  <a:pt x="20982" y="6383"/>
                  <a:pt x="20966" y="6373"/>
                </a:cubicBezTo>
                <a:cubicBezTo>
                  <a:pt x="20958" y="6367"/>
                  <a:pt x="20951" y="6353"/>
                  <a:pt x="20951" y="6341"/>
                </a:cubicBezTo>
                <a:cubicBezTo>
                  <a:pt x="20951" y="6314"/>
                  <a:pt x="20916" y="6244"/>
                  <a:pt x="20897" y="6231"/>
                </a:cubicBezTo>
                <a:cubicBezTo>
                  <a:pt x="20885" y="6223"/>
                  <a:pt x="20884" y="6218"/>
                  <a:pt x="20895" y="6204"/>
                </a:cubicBezTo>
                <a:cubicBezTo>
                  <a:pt x="20906" y="6191"/>
                  <a:pt x="20905" y="6184"/>
                  <a:pt x="20891" y="6173"/>
                </a:cubicBezTo>
                <a:cubicBezTo>
                  <a:pt x="20879" y="6164"/>
                  <a:pt x="20871" y="6138"/>
                  <a:pt x="20870" y="6105"/>
                </a:cubicBezTo>
                <a:cubicBezTo>
                  <a:pt x="20868" y="6076"/>
                  <a:pt x="20863" y="6045"/>
                  <a:pt x="20857" y="6037"/>
                </a:cubicBezTo>
                <a:cubicBezTo>
                  <a:pt x="20852" y="6030"/>
                  <a:pt x="20837" y="5977"/>
                  <a:pt x="20824" y="5920"/>
                </a:cubicBezTo>
                <a:cubicBezTo>
                  <a:pt x="20812" y="5862"/>
                  <a:pt x="20784" y="5776"/>
                  <a:pt x="20763" y="5729"/>
                </a:cubicBezTo>
                <a:cubicBezTo>
                  <a:pt x="20742" y="5682"/>
                  <a:pt x="20725" y="5639"/>
                  <a:pt x="20725" y="5632"/>
                </a:cubicBezTo>
                <a:cubicBezTo>
                  <a:pt x="20725" y="5625"/>
                  <a:pt x="20712" y="5607"/>
                  <a:pt x="20697" y="5592"/>
                </a:cubicBezTo>
                <a:cubicBezTo>
                  <a:pt x="20670" y="5567"/>
                  <a:pt x="20651" y="5506"/>
                  <a:pt x="20641" y="5413"/>
                </a:cubicBezTo>
                <a:cubicBezTo>
                  <a:pt x="20639" y="5394"/>
                  <a:pt x="20636" y="5378"/>
                  <a:pt x="20635" y="5378"/>
                </a:cubicBezTo>
                <a:cubicBezTo>
                  <a:pt x="20634" y="5378"/>
                  <a:pt x="20630" y="5364"/>
                  <a:pt x="20627" y="5345"/>
                </a:cubicBezTo>
                <a:cubicBezTo>
                  <a:pt x="20619" y="5291"/>
                  <a:pt x="20605" y="5262"/>
                  <a:pt x="20551" y="5187"/>
                </a:cubicBezTo>
                <a:cubicBezTo>
                  <a:pt x="20522" y="5147"/>
                  <a:pt x="20498" y="5109"/>
                  <a:pt x="20498" y="5102"/>
                </a:cubicBezTo>
                <a:cubicBezTo>
                  <a:pt x="20498" y="5089"/>
                  <a:pt x="20493" y="5072"/>
                  <a:pt x="20441" y="4946"/>
                </a:cubicBezTo>
                <a:cubicBezTo>
                  <a:pt x="20426" y="4910"/>
                  <a:pt x="20391" y="4854"/>
                  <a:pt x="20363" y="4822"/>
                </a:cubicBezTo>
                <a:cubicBezTo>
                  <a:pt x="20335" y="4789"/>
                  <a:pt x="20285" y="4704"/>
                  <a:pt x="20252" y="4633"/>
                </a:cubicBezTo>
                <a:cubicBezTo>
                  <a:pt x="20218" y="4562"/>
                  <a:pt x="20173" y="4466"/>
                  <a:pt x="20151" y="4420"/>
                </a:cubicBezTo>
                <a:cubicBezTo>
                  <a:pt x="20097" y="4306"/>
                  <a:pt x="19958" y="4088"/>
                  <a:pt x="19898" y="4023"/>
                </a:cubicBezTo>
                <a:cubicBezTo>
                  <a:pt x="19871" y="3993"/>
                  <a:pt x="19819" y="3940"/>
                  <a:pt x="19783" y="3906"/>
                </a:cubicBezTo>
                <a:cubicBezTo>
                  <a:pt x="19746" y="3872"/>
                  <a:pt x="19696" y="3820"/>
                  <a:pt x="19670" y="3788"/>
                </a:cubicBezTo>
                <a:cubicBezTo>
                  <a:pt x="19523" y="3608"/>
                  <a:pt x="19432" y="3504"/>
                  <a:pt x="19381" y="3463"/>
                </a:cubicBezTo>
                <a:cubicBezTo>
                  <a:pt x="19350" y="3437"/>
                  <a:pt x="19324" y="3409"/>
                  <a:pt x="19324" y="3401"/>
                </a:cubicBezTo>
                <a:cubicBezTo>
                  <a:pt x="19324" y="3393"/>
                  <a:pt x="19314" y="3385"/>
                  <a:pt x="19303" y="3385"/>
                </a:cubicBezTo>
                <a:cubicBezTo>
                  <a:pt x="19285" y="3385"/>
                  <a:pt x="19200" y="3284"/>
                  <a:pt x="19200" y="3263"/>
                </a:cubicBezTo>
                <a:cubicBezTo>
                  <a:pt x="19200" y="3258"/>
                  <a:pt x="19181" y="3235"/>
                  <a:pt x="19159" y="3211"/>
                </a:cubicBezTo>
                <a:cubicBezTo>
                  <a:pt x="19130" y="3180"/>
                  <a:pt x="19121" y="3161"/>
                  <a:pt x="19124" y="3142"/>
                </a:cubicBezTo>
                <a:cubicBezTo>
                  <a:pt x="19128" y="3122"/>
                  <a:pt x="19123" y="3115"/>
                  <a:pt x="19109" y="3115"/>
                </a:cubicBezTo>
                <a:cubicBezTo>
                  <a:pt x="19091" y="3115"/>
                  <a:pt x="19019" y="3032"/>
                  <a:pt x="19019" y="3011"/>
                </a:cubicBezTo>
                <a:cubicBezTo>
                  <a:pt x="19019" y="3005"/>
                  <a:pt x="19003" y="2986"/>
                  <a:pt x="18985" y="2967"/>
                </a:cubicBezTo>
                <a:cubicBezTo>
                  <a:pt x="18966" y="2948"/>
                  <a:pt x="18952" y="2926"/>
                  <a:pt x="18952" y="2918"/>
                </a:cubicBezTo>
                <a:cubicBezTo>
                  <a:pt x="18952" y="2911"/>
                  <a:pt x="18906" y="2855"/>
                  <a:pt x="18851" y="2794"/>
                </a:cubicBezTo>
                <a:cubicBezTo>
                  <a:pt x="18795" y="2734"/>
                  <a:pt x="18752" y="2679"/>
                  <a:pt x="18756" y="2673"/>
                </a:cubicBezTo>
                <a:cubicBezTo>
                  <a:pt x="18760" y="2666"/>
                  <a:pt x="18757" y="2666"/>
                  <a:pt x="18749" y="2671"/>
                </a:cubicBezTo>
                <a:cubicBezTo>
                  <a:pt x="18739" y="2678"/>
                  <a:pt x="18718" y="2664"/>
                  <a:pt x="18687" y="2632"/>
                </a:cubicBezTo>
                <a:cubicBezTo>
                  <a:pt x="18661" y="2605"/>
                  <a:pt x="18620" y="2563"/>
                  <a:pt x="18597" y="2539"/>
                </a:cubicBezTo>
                <a:cubicBezTo>
                  <a:pt x="18573" y="2515"/>
                  <a:pt x="18558" y="2490"/>
                  <a:pt x="18561" y="2481"/>
                </a:cubicBezTo>
                <a:cubicBezTo>
                  <a:pt x="18564" y="2471"/>
                  <a:pt x="18559" y="2467"/>
                  <a:pt x="18549" y="2472"/>
                </a:cubicBezTo>
                <a:cubicBezTo>
                  <a:pt x="18538" y="2476"/>
                  <a:pt x="18506" y="2452"/>
                  <a:pt x="18460" y="2404"/>
                </a:cubicBezTo>
                <a:cubicBezTo>
                  <a:pt x="18420" y="2363"/>
                  <a:pt x="18359" y="2304"/>
                  <a:pt x="18323" y="2275"/>
                </a:cubicBezTo>
                <a:cubicBezTo>
                  <a:pt x="18288" y="2246"/>
                  <a:pt x="18238" y="2202"/>
                  <a:pt x="18213" y="2177"/>
                </a:cubicBezTo>
                <a:cubicBezTo>
                  <a:pt x="18189" y="2153"/>
                  <a:pt x="18165" y="2133"/>
                  <a:pt x="18161" y="2133"/>
                </a:cubicBezTo>
                <a:cubicBezTo>
                  <a:pt x="18156" y="2133"/>
                  <a:pt x="18143" y="2123"/>
                  <a:pt x="18132" y="2110"/>
                </a:cubicBezTo>
                <a:cubicBezTo>
                  <a:pt x="18121" y="2097"/>
                  <a:pt x="18086" y="2069"/>
                  <a:pt x="18054" y="2048"/>
                </a:cubicBezTo>
                <a:cubicBezTo>
                  <a:pt x="18022" y="2028"/>
                  <a:pt x="17988" y="2002"/>
                  <a:pt x="17977" y="1992"/>
                </a:cubicBezTo>
                <a:cubicBezTo>
                  <a:pt x="17967" y="1982"/>
                  <a:pt x="17939" y="1958"/>
                  <a:pt x="17916" y="1940"/>
                </a:cubicBezTo>
                <a:cubicBezTo>
                  <a:pt x="17892" y="1922"/>
                  <a:pt x="17848" y="1887"/>
                  <a:pt x="17817" y="1861"/>
                </a:cubicBezTo>
                <a:cubicBezTo>
                  <a:pt x="17786" y="1835"/>
                  <a:pt x="17736" y="1794"/>
                  <a:pt x="17707" y="1770"/>
                </a:cubicBezTo>
                <a:cubicBezTo>
                  <a:pt x="17542" y="1632"/>
                  <a:pt x="17469" y="1580"/>
                  <a:pt x="17381" y="1534"/>
                </a:cubicBezTo>
                <a:cubicBezTo>
                  <a:pt x="17359" y="1523"/>
                  <a:pt x="17319" y="1495"/>
                  <a:pt x="17291" y="1471"/>
                </a:cubicBezTo>
                <a:cubicBezTo>
                  <a:pt x="17263" y="1447"/>
                  <a:pt x="17216" y="1415"/>
                  <a:pt x="17188" y="1399"/>
                </a:cubicBezTo>
                <a:cubicBezTo>
                  <a:pt x="17160" y="1383"/>
                  <a:pt x="17108" y="1343"/>
                  <a:pt x="17071" y="1309"/>
                </a:cubicBezTo>
                <a:cubicBezTo>
                  <a:pt x="17034" y="1275"/>
                  <a:pt x="16998" y="1246"/>
                  <a:pt x="16988" y="1246"/>
                </a:cubicBezTo>
                <a:cubicBezTo>
                  <a:pt x="16979" y="1246"/>
                  <a:pt x="16884" y="1197"/>
                  <a:pt x="16778" y="1138"/>
                </a:cubicBezTo>
                <a:cubicBezTo>
                  <a:pt x="16491" y="976"/>
                  <a:pt x="16309" y="884"/>
                  <a:pt x="16216" y="851"/>
                </a:cubicBezTo>
                <a:cubicBezTo>
                  <a:pt x="16053" y="795"/>
                  <a:pt x="15966" y="760"/>
                  <a:pt x="15926" y="733"/>
                </a:cubicBezTo>
                <a:cubicBezTo>
                  <a:pt x="15877" y="701"/>
                  <a:pt x="15824" y="683"/>
                  <a:pt x="15748" y="672"/>
                </a:cubicBezTo>
                <a:cubicBezTo>
                  <a:pt x="15717" y="668"/>
                  <a:pt x="15617" y="633"/>
                  <a:pt x="15526" y="595"/>
                </a:cubicBezTo>
                <a:cubicBezTo>
                  <a:pt x="15435" y="557"/>
                  <a:pt x="15356" y="526"/>
                  <a:pt x="15350" y="526"/>
                </a:cubicBezTo>
                <a:cubicBezTo>
                  <a:pt x="15344" y="526"/>
                  <a:pt x="15317" y="515"/>
                  <a:pt x="15290" y="502"/>
                </a:cubicBezTo>
                <a:cubicBezTo>
                  <a:pt x="15263" y="490"/>
                  <a:pt x="15203" y="471"/>
                  <a:pt x="15156" y="460"/>
                </a:cubicBezTo>
                <a:cubicBezTo>
                  <a:pt x="15110" y="449"/>
                  <a:pt x="15029" y="425"/>
                  <a:pt x="14976" y="406"/>
                </a:cubicBezTo>
                <a:cubicBezTo>
                  <a:pt x="14923" y="388"/>
                  <a:pt x="14846" y="367"/>
                  <a:pt x="14806" y="359"/>
                </a:cubicBezTo>
                <a:cubicBezTo>
                  <a:pt x="14765" y="351"/>
                  <a:pt x="14724" y="338"/>
                  <a:pt x="14714" y="329"/>
                </a:cubicBezTo>
                <a:cubicBezTo>
                  <a:pt x="14703" y="319"/>
                  <a:pt x="14693" y="317"/>
                  <a:pt x="14686" y="324"/>
                </a:cubicBezTo>
                <a:cubicBezTo>
                  <a:pt x="14675" y="335"/>
                  <a:pt x="14483" y="285"/>
                  <a:pt x="14256" y="213"/>
                </a:cubicBezTo>
                <a:cubicBezTo>
                  <a:pt x="14205" y="197"/>
                  <a:pt x="14110" y="176"/>
                  <a:pt x="14042" y="166"/>
                </a:cubicBezTo>
                <a:cubicBezTo>
                  <a:pt x="13975" y="155"/>
                  <a:pt x="13883" y="139"/>
                  <a:pt x="13839" y="129"/>
                </a:cubicBezTo>
                <a:cubicBezTo>
                  <a:pt x="13770" y="115"/>
                  <a:pt x="13625" y="96"/>
                  <a:pt x="13575" y="95"/>
                </a:cubicBezTo>
                <a:cubicBezTo>
                  <a:pt x="13566" y="95"/>
                  <a:pt x="13556" y="85"/>
                  <a:pt x="13554" y="74"/>
                </a:cubicBezTo>
                <a:cubicBezTo>
                  <a:pt x="13551" y="58"/>
                  <a:pt x="13534" y="56"/>
                  <a:pt x="13435" y="57"/>
                </a:cubicBezTo>
                <a:cubicBezTo>
                  <a:pt x="13372" y="58"/>
                  <a:pt x="13320" y="54"/>
                  <a:pt x="13319" y="48"/>
                </a:cubicBezTo>
                <a:cubicBezTo>
                  <a:pt x="13317" y="31"/>
                  <a:pt x="13281" y="16"/>
                  <a:pt x="13268" y="24"/>
                </a:cubicBezTo>
                <a:cubicBezTo>
                  <a:pt x="13262" y="28"/>
                  <a:pt x="13250" y="24"/>
                  <a:pt x="13241" y="16"/>
                </a:cubicBezTo>
                <a:cubicBezTo>
                  <a:pt x="13225" y="2"/>
                  <a:pt x="13218" y="6"/>
                  <a:pt x="13149" y="59"/>
                </a:cubicBezTo>
                <a:cubicBezTo>
                  <a:pt x="13139" y="67"/>
                  <a:pt x="13127" y="60"/>
                  <a:pt x="13106" y="40"/>
                </a:cubicBezTo>
                <a:cubicBezTo>
                  <a:pt x="13087" y="21"/>
                  <a:pt x="13076" y="17"/>
                  <a:pt x="13079" y="29"/>
                </a:cubicBezTo>
                <a:cubicBezTo>
                  <a:pt x="13081" y="40"/>
                  <a:pt x="13075" y="46"/>
                  <a:pt x="13061" y="46"/>
                </a:cubicBezTo>
                <a:cubicBezTo>
                  <a:pt x="13046" y="46"/>
                  <a:pt x="13036" y="37"/>
                  <a:pt x="13034" y="21"/>
                </a:cubicBezTo>
                <a:cubicBezTo>
                  <a:pt x="13031" y="1"/>
                  <a:pt x="13026" y="-3"/>
                  <a:pt x="13007" y="2"/>
                </a:cubicBezTo>
                <a:close/>
                <a:moveTo>
                  <a:pt x="630" y="1477"/>
                </a:moveTo>
                <a:cubicBezTo>
                  <a:pt x="623" y="1476"/>
                  <a:pt x="614" y="1480"/>
                  <a:pt x="607" y="1488"/>
                </a:cubicBezTo>
                <a:cubicBezTo>
                  <a:pt x="596" y="1503"/>
                  <a:pt x="596" y="1506"/>
                  <a:pt x="616" y="1506"/>
                </a:cubicBezTo>
                <a:cubicBezTo>
                  <a:pt x="630" y="1506"/>
                  <a:pt x="640" y="1501"/>
                  <a:pt x="640" y="1495"/>
                </a:cubicBezTo>
                <a:cubicBezTo>
                  <a:pt x="640" y="1485"/>
                  <a:pt x="637" y="1479"/>
                  <a:pt x="630" y="1477"/>
                </a:cubicBezTo>
                <a:close/>
                <a:moveTo>
                  <a:pt x="1941" y="2358"/>
                </a:moveTo>
                <a:cubicBezTo>
                  <a:pt x="1934" y="2358"/>
                  <a:pt x="1929" y="2363"/>
                  <a:pt x="1929" y="2369"/>
                </a:cubicBezTo>
                <a:cubicBezTo>
                  <a:pt x="1929" y="2376"/>
                  <a:pt x="1930" y="2382"/>
                  <a:pt x="1933" y="2382"/>
                </a:cubicBezTo>
                <a:cubicBezTo>
                  <a:pt x="1936" y="2382"/>
                  <a:pt x="1941" y="2376"/>
                  <a:pt x="1945" y="2369"/>
                </a:cubicBezTo>
                <a:cubicBezTo>
                  <a:pt x="1949" y="2363"/>
                  <a:pt x="1947" y="2358"/>
                  <a:pt x="1941" y="2358"/>
                </a:cubicBezTo>
                <a:close/>
                <a:moveTo>
                  <a:pt x="1532" y="4359"/>
                </a:moveTo>
                <a:cubicBezTo>
                  <a:pt x="1528" y="4359"/>
                  <a:pt x="1525" y="4360"/>
                  <a:pt x="1521" y="4362"/>
                </a:cubicBezTo>
                <a:cubicBezTo>
                  <a:pt x="1512" y="4368"/>
                  <a:pt x="1514" y="4374"/>
                  <a:pt x="1524" y="4381"/>
                </a:cubicBezTo>
                <a:cubicBezTo>
                  <a:pt x="1544" y="4395"/>
                  <a:pt x="1556" y="4393"/>
                  <a:pt x="1556" y="4380"/>
                </a:cubicBezTo>
                <a:cubicBezTo>
                  <a:pt x="1556" y="4367"/>
                  <a:pt x="1544" y="4359"/>
                  <a:pt x="1532" y="4359"/>
                </a:cubicBezTo>
                <a:close/>
                <a:moveTo>
                  <a:pt x="391" y="5053"/>
                </a:moveTo>
                <a:cubicBezTo>
                  <a:pt x="393" y="5106"/>
                  <a:pt x="396" y="5138"/>
                  <a:pt x="400" y="5153"/>
                </a:cubicBezTo>
                <a:cubicBezTo>
                  <a:pt x="408" y="5187"/>
                  <a:pt x="411" y="5205"/>
                  <a:pt x="412" y="5218"/>
                </a:cubicBezTo>
                <a:cubicBezTo>
                  <a:pt x="415" y="5213"/>
                  <a:pt x="416" y="5207"/>
                  <a:pt x="419" y="5202"/>
                </a:cubicBezTo>
                <a:cubicBezTo>
                  <a:pt x="443" y="5166"/>
                  <a:pt x="446" y="5154"/>
                  <a:pt x="436" y="5117"/>
                </a:cubicBezTo>
                <a:cubicBezTo>
                  <a:pt x="430" y="5094"/>
                  <a:pt x="414" y="5069"/>
                  <a:pt x="400" y="5059"/>
                </a:cubicBezTo>
                <a:lnTo>
                  <a:pt x="391" y="5053"/>
                </a:lnTo>
                <a:close/>
                <a:moveTo>
                  <a:pt x="155" y="5866"/>
                </a:moveTo>
                <a:lnTo>
                  <a:pt x="5" y="5869"/>
                </a:lnTo>
                <a:cubicBezTo>
                  <a:pt x="5" y="5871"/>
                  <a:pt x="5" y="5878"/>
                  <a:pt x="5" y="5880"/>
                </a:cubicBezTo>
                <a:lnTo>
                  <a:pt x="39" y="5909"/>
                </a:lnTo>
                <a:cubicBezTo>
                  <a:pt x="62" y="5928"/>
                  <a:pt x="89" y="5944"/>
                  <a:pt x="99" y="5943"/>
                </a:cubicBezTo>
                <a:cubicBezTo>
                  <a:pt x="110" y="5942"/>
                  <a:pt x="136" y="5959"/>
                  <a:pt x="156" y="5981"/>
                </a:cubicBezTo>
                <a:cubicBezTo>
                  <a:pt x="200" y="6028"/>
                  <a:pt x="207" y="6030"/>
                  <a:pt x="215" y="5998"/>
                </a:cubicBezTo>
                <a:cubicBezTo>
                  <a:pt x="218" y="5985"/>
                  <a:pt x="217" y="5977"/>
                  <a:pt x="212" y="5981"/>
                </a:cubicBezTo>
                <a:cubicBezTo>
                  <a:pt x="207" y="5984"/>
                  <a:pt x="196" y="5976"/>
                  <a:pt x="189" y="5964"/>
                </a:cubicBezTo>
                <a:cubicBezTo>
                  <a:pt x="182" y="5948"/>
                  <a:pt x="182" y="5939"/>
                  <a:pt x="189" y="5934"/>
                </a:cubicBezTo>
                <a:cubicBezTo>
                  <a:pt x="214" y="5918"/>
                  <a:pt x="200" y="5893"/>
                  <a:pt x="164" y="5890"/>
                </a:cubicBezTo>
                <a:cubicBezTo>
                  <a:pt x="144" y="5888"/>
                  <a:pt x="126" y="5880"/>
                  <a:pt x="126" y="5874"/>
                </a:cubicBezTo>
                <a:cubicBezTo>
                  <a:pt x="126" y="5871"/>
                  <a:pt x="140" y="5868"/>
                  <a:pt x="155" y="5866"/>
                </a:cubicBezTo>
                <a:close/>
                <a:moveTo>
                  <a:pt x="358" y="5921"/>
                </a:moveTo>
                <a:cubicBezTo>
                  <a:pt x="351" y="5925"/>
                  <a:pt x="350" y="5934"/>
                  <a:pt x="353" y="5940"/>
                </a:cubicBezTo>
                <a:cubicBezTo>
                  <a:pt x="363" y="5956"/>
                  <a:pt x="370" y="5953"/>
                  <a:pt x="370" y="5932"/>
                </a:cubicBezTo>
                <a:cubicBezTo>
                  <a:pt x="370" y="5922"/>
                  <a:pt x="364" y="5917"/>
                  <a:pt x="358" y="5921"/>
                </a:cubicBezTo>
                <a:close/>
                <a:moveTo>
                  <a:pt x="18" y="12949"/>
                </a:moveTo>
                <a:cubicBezTo>
                  <a:pt x="8" y="12948"/>
                  <a:pt x="3" y="12955"/>
                  <a:pt x="0" y="12974"/>
                </a:cubicBezTo>
                <a:cubicBezTo>
                  <a:pt x="0" y="12997"/>
                  <a:pt x="0" y="13060"/>
                  <a:pt x="0" y="13083"/>
                </a:cubicBezTo>
                <a:cubicBezTo>
                  <a:pt x="2" y="13093"/>
                  <a:pt x="4" y="13099"/>
                  <a:pt x="6" y="13097"/>
                </a:cubicBezTo>
                <a:cubicBezTo>
                  <a:pt x="11" y="13092"/>
                  <a:pt x="14" y="13076"/>
                  <a:pt x="14" y="13061"/>
                </a:cubicBezTo>
                <a:cubicBezTo>
                  <a:pt x="14" y="13045"/>
                  <a:pt x="19" y="13031"/>
                  <a:pt x="26" y="13031"/>
                </a:cubicBezTo>
                <a:cubicBezTo>
                  <a:pt x="44" y="13030"/>
                  <a:pt x="55" y="12969"/>
                  <a:pt x="39" y="12959"/>
                </a:cubicBezTo>
                <a:cubicBezTo>
                  <a:pt x="31" y="12953"/>
                  <a:pt x="24" y="12950"/>
                  <a:pt x="18" y="12949"/>
                </a:cubicBezTo>
                <a:close/>
                <a:moveTo>
                  <a:pt x="21338" y="13334"/>
                </a:moveTo>
                <a:cubicBezTo>
                  <a:pt x="21336" y="13333"/>
                  <a:pt x="21328" y="13334"/>
                  <a:pt x="21313" y="13336"/>
                </a:cubicBezTo>
                <a:cubicBezTo>
                  <a:pt x="21281" y="13341"/>
                  <a:pt x="21279" y="13342"/>
                  <a:pt x="21296" y="13369"/>
                </a:cubicBezTo>
                <a:cubicBezTo>
                  <a:pt x="21315" y="13399"/>
                  <a:pt x="21329" y="13407"/>
                  <a:pt x="21320" y="13383"/>
                </a:cubicBezTo>
                <a:cubicBezTo>
                  <a:pt x="21318" y="13375"/>
                  <a:pt x="21322" y="13360"/>
                  <a:pt x="21331" y="13350"/>
                </a:cubicBezTo>
                <a:cubicBezTo>
                  <a:pt x="21338" y="13342"/>
                  <a:pt x="21341" y="13336"/>
                  <a:pt x="21338" y="13334"/>
                </a:cubicBezTo>
                <a:close/>
                <a:moveTo>
                  <a:pt x="256" y="13599"/>
                </a:moveTo>
                <a:cubicBezTo>
                  <a:pt x="249" y="13599"/>
                  <a:pt x="247" y="13605"/>
                  <a:pt x="251" y="13611"/>
                </a:cubicBezTo>
                <a:cubicBezTo>
                  <a:pt x="255" y="13618"/>
                  <a:pt x="260" y="13622"/>
                  <a:pt x="263" y="13622"/>
                </a:cubicBezTo>
                <a:cubicBezTo>
                  <a:pt x="266" y="13622"/>
                  <a:pt x="268" y="13618"/>
                  <a:pt x="268" y="13611"/>
                </a:cubicBezTo>
                <a:cubicBezTo>
                  <a:pt x="268" y="13605"/>
                  <a:pt x="262" y="13599"/>
                  <a:pt x="256" y="13599"/>
                </a:cubicBezTo>
                <a:close/>
                <a:moveTo>
                  <a:pt x="21066" y="14001"/>
                </a:moveTo>
                <a:cubicBezTo>
                  <a:pt x="21062" y="14001"/>
                  <a:pt x="21041" y="14011"/>
                  <a:pt x="21021" y="14023"/>
                </a:cubicBezTo>
                <a:cubicBezTo>
                  <a:pt x="20985" y="14047"/>
                  <a:pt x="20982" y="14077"/>
                  <a:pt x="21012" y="14099"/>
                </a:cubicBezTo>
                <a:cubicBezTo>
                  <a:pt x="21034" y="14115"/>
                  <a:pt x="21053" y="14108"/>
                  <a:pt x="21053" y="14085"/>
                </a:cubicBezTo>
                <a:cubicBezTo>
                  <a:pt x="21053" y="14072"/>
                  <a:pt x="21057" y="14057"/>
                  <a:pt x="21063" y="14053"/>
                </a:cubicBezTo>
                <a:cubicBezTo>
                  <a:pt x="21076" y="14045"/>
                  <a:pt x="21079" y="14001"/>
                  <a:pt x="21066" y="14001"/>
                </a:cubicBezTo>
                <a:close/>
                <a:moveTo>
                  <a:pt x="20994" y="15763"/>
                </a:moveTo>
                <a:cubicBezTo>
                  <a:pt x="20987" y="15763"/>
                  <a:pt x="20978" y="15764"/>
                  <a:pt x="20969" y="15766"/>
                </a:cubicBezTo>
                <a:cubicBezTo>
                  <a:pt x="20933" y="15776"/>
                  <a:pt x="20921" y="15826"/>
                  <a:pt x="20945" y="15864"/>
                </a:cubicBezTo>
                <a:cubicBezTo>
                  <a:pt x="20983" y="15925"/>
                  <a:pt x="21066" y="15875"/>
                  <a:pt x="21041" y="15806"/>
                </a:cubicBezTo>
                <a:cubicBezTo>
                  <a:pt x="21031" y="15778"/>
                  <a:pt x="21017" y="15764"/>
                  <a:pt x="20994" y="15763"/>
                </a:cubicBezTo>
                <a:close/>
                <a:moveTo>
                  <a:pt x="2501" y="17811"/>
                </a:moveTo>
                <a:cubicBezTo>
                  <a:pt x="2499" y="17810"/>
                  <a:pt x="2497" y="17811"/>
                  <a:pt x="2494" y="17813"/>
                </a:cubicBezTo>
                <a:cubicBezTo>
                  <a:pt x="2488" y="17817"/>
                  <a:pt x="2482" y="17825"/>
                  <a:pt x="2482" y="17832"/>
                </a:cubicBezTo>
                <a:cubicBezTo>
                  <a:pt x="2482" y="17838"/>
                  <a:pt x="2488" y="17840"/>
                  <a:pt x="2494" y="17836"/>
                </a:cubicBezTo>
                <a:cubicBezTo>
                  <a:pt x="2500" y="17832"/>
                  <a:pt x="2504" y="17824"/>
                  <a:pt x="2504" y="17817"/>
                </a:cubicBezTo>
                <a:cubicBezTo>
                  <a:pt x="2504" y="17814"/>
                  <a:pt x="2503" y="17812"/>
                  <a:pt x="2501" y="17811"/>
                </a:cubicBezTo>
                <a:close/>
                <a:moveTo>
                  <a:pt x="2548" y="17811"/>
                </a:moveTo>
                <a:cubicBezTo>
                  <a:pt x="2539" y="17815"/>
                  <a:pt x="2541" y="17817"/>
                  <a:pt x="2554" y="17817"/>
                </a:cubicBezTo>
                <a:cubicBezTo>
                  <a:pt x="2566" y="17818"/>
                  <a:pt x="2573" y="17815"/>
                  <a:pt x="2569" y="17811"/>
                </a:cubicBezTo>
                <a:cubicBezTo>
                  <a:pt x="2565" y="17807"/>
                  <a:pt x="2556" y="17808"/>
                  <a:pt x="2548" y="17811"/>
                </a:cubicBezTo>
                <a:close/>
                <a:moveTo>
                  <a:pt x="2612" y="17866"/>
                </a:moveTo>
                <a:cubicBezTo>
                  <a:pt x="2606" y="17866"/>
                  <a:pt x="2611" y="17872"/>
                  <a:pt x="2622" y="17879"/>
                </a:cubicBezTo>
                <a:cubicBezTo>
                  <a:pt x="2633" y="17885"/>
                  <a:pt x="2637" y="17896"/>
                  <a:pt x="2634" y="17902"/>
                </a:cubicBezTo>
                <a:cubicBezTo>
                  <a:pt x="2630" y="17908"/>
                  <a:pt x="2633" y="17913"/>
                  <a:pt x="2640" y="17913"/>
                </a:cubicBezTo>
                <a:cubicBezTo>
                  <a:pt x="2646" y="17913"/>
                  <a:pt x="2652" y="17909"/>
                  <a:pt x="2652" y="17904"/>
                </a:cubicBezTo>
                <a:cubicBezTo>
                  <a:pt x="2652" y="17890"/>
                  <a:pt x="2626" y="17866"/>
                  <a:pt x="2612" y="17866"/>
                </a:cubicBezTo>
                <a:close/>
                <a:moveTo>
                  <a:pt x="2407" y="17965"/>
                </a:moveTo>
                <a:cubicBezTo>
                  <a:pt x="2405" y="17966"/>
                  <a:pt x="2404" y="17968"/>
                  <a:pt x="2404" y="17972"/>
                </a:cubicBezTo>
                <a:cubicBezTo>
                  <a:pt x="2404" y="17978"/>
                  <a:pt x="2408" y="17984"/>
                  <a:pt x="2414" y="17984"/>
                </a:cubicBezTo>
                <a:cubicBezTo>
                  <a:pt x="2420" y="17984"/>
                  <a:pt x="2426" y="17982"/>
                  <a:pt x="2426" y="17979"/>
                </a:cubicBezTo>
                <a:cubicBezTo>
                  <a:pt x="2426" y="17977"/>
                  <a:pt x="2420" y="17971"/>
                  <a:pt x="2414" y="17967"/>
                </a:cubicBezTo>
                <a:cubicBezTo>
                  <a:pt x="2411" y="17965"/>
                  <a:pt x="2409" y="17964"/>
                  <a:pt x="2407" y="17965"/>
                </a:cubicBezTo>
                <a:close/>
                <a:moveTo>
                  <a:pt x="2471" y="18055"/>
                </a:moveTo>
                <a:cubicBezTo>
                  <a:pt x="2465" y="18055"/>
                  <a:pt x="2459" y="18061"/>
                  <a:pt x="2459" y="18067"/>
                </a:cubicBezTo>
                <a:cubicBezTo>
                  <a:pt x="2459" y="18074"/>
                  <a:pt x="2462" y="18079"/>
                  <a:pt x="2465" y="18079"/>
                </a:cubicBezTo>
                <a:cubicBezTo>
                  <a:pt x="2468" y="18079"/>
                  <a:pt x="2472" y="18074"/>
                  <a:pt x="2476" y="18067"/>
                </a:cubicBezTo>
                <a:cubicBezTo>
                  <a:pt x="2480" y="18061"/>
                  <a:pt x="2478" y="18055"/>
                  <a:pt x="2471" y="18055"/>
                </a:cubicBezTo>
                <a:close/>
                <a:moveTo>
                  <a:pt x="2546" y="18067"/>
                </a:moveTo>
                <a:cubicBezTo>
                  <a:pt x="2538" y="18068"/>
                  <a:pt x="2539" y="18072"/>
                  <a:pt x="2549" y="18079"/>
                </a:cubicBezTo>
                <a:cubicBezTo>
                  <a:pt x="2571" y="18093"/>
                  <a:pt x="2576" y="18093"/>
                  <a:pt x="2567" y="18079"/>
                </a:cubicBezTo>
                <a:cubicBezTo>
                  <a:pt x="2564" y="18072"/>
                  <a:pt x="2554" y="18067"/>
                  <a:pt x="2546" y="18067"/>
                </a:cubicBezTo>
                <a:close/>
                <a:moveTo>
                  <a:pt x="1048" y="19390"/>
                </a:moveTo>
                <a:cubicBezTo>
                  <a:pt x="1041" y="19390"/>
                  <a:pt x="1036" y="19396"/>
                  <a:pt x="1036" y="19403"/>
                </a:cubicBezTo>
                <a:cubicBezTo>
                  <a:pt x="1036" y="19409"/>
                  <a:pt x="1039" y="19414"/>
                  <a:pt x="1042" y="19414"/>
                </a:cubicBezTo>
                <a:cubicBezTo>
                  <a:pt x="1044" y="19414"/>
                  <a:pt x="1050" y="19409"/>
                  <a:pt x="1054" y="19403"/>
                </a:cubicBezTo>
                <a:cubicBezTo>
                  <a:pt x="1058" y="19396"/>
                  <a:pt x="1054" y="19390"/>
                  <a:pt x="1048" y="19390"/>
                </a:cubicBezTo>
                <a:close/>
                <a:moveTo>
                  <a:pt x="1419" y="19445"/>
                </a:moveTo>
                <a:cubicBezTo>
                  <a:pt x="1416" y="19445"/>
                  <a:pt x="1412" y="19446"/>
                  <a:pt x="1407" y="19447"/>
                </a:cubicBezTo>
                <a:cubicBezTo>
                  <a:pt x="1394" y="19450"/>
                  <a:pt x="1380" y="19466"/>
                  <a:pt x="1374" y="19482"/>
                </a:cubicBezTo>
                <a:cubicBezTo>
                  <a:pt x="1362" y="19514"/>
                  <a:pt x="1360" y="19615"/>
                  <a:pt x="1371" y="19644"/>
                </a:cubicBezTo>
                <a:cubicBezTo>
                  <a:pt x="1387" y="19688"/>
                  <a:pt x="1420" y="19649"/>
                  <a:pt x="1419" y="19585"/>
                </a:cubicBezTo>
                <a:cubicBezTo>
                  <a:pt x="1418" y="19560"/>
                  <a:pt x="1418" y="19537"/>
                  <a:pt x="1419" y="19533"/>
                </a:cubicBezTo>
                <a:cubicBezTo>
                  <a:pt x="1420" y="19530"/>
                  <a:pt x="1424" y="19507"/>
                  <a:pt x="1427" y="19483"/>
                </a:cubicBezTo>
                <a:cubicBezTo>
                  <a:pt x="1429" y="19454"/>
                  <a:pt x="1428" y="19446"/>
                  <a:pt x="1419" y="19445"/>
                </a:cubicBezTo>
                <a:close/>
                <a:moveTo>
                  <a:pt x="3260" y="20669"/>
                </a:moveTo>
                <a:cubicBezTo>
                  <a:pt x="3252" y="20672"/>
                  <a:pt x="3243" y="20693"/>
                  <a:pt x="3241" y="20715"/>
                </a:cubicBezTo>
                <a:cubicBezTo>
                  <a:pt x="3237" y="20762"/>
                  <a:pt x="3255" y="20752"/>
                  <a:pt x="3268" y="20699"/>
                </a:cubicBezTo>
                <a:cubicBezTo>
                  <a:pt x="3273" y="20679"/>
                  <a:pt x="3273" y="20670"/>
                  <a:pt x="3268" y="20669"/>
                </a:cubicBezTo>
                <a:cubicBezTo>
                  <a:pt x="3266" y="20669"/>
                  <a:pt x="3263" y="20668"/>
                  <a:pt x="3260" y="20669"/>
                </a:cubicBezTo>
                <a:close/>
                <a:moveTo>
                  <a:pt x="3226" y="20782"/>
                </a:moveTo>
                <a:cubicBezTo>
                  <a:pt x="3223" y="20779"/>
                  <a:pt x="3216" y="20781"/>
                  <a:pt x="3205" y="20789"/>
                </a:cubicBezTo>
                <a:cubicBezTo>
                  <a:pt x="3189" y="20799"/>
                  <a:pt x="3188" y="20805"/>
                  <a:pt x="3197" y="20811"/>
                </a:cubicBezTo>
                <a:cubicBezTo>
                  <a:pt x="3205" y="20815"/>
                  <a:pt x="3214" y="20814"/>
                  <a:pt x="3218" y="20806"/>
                </a:cubicBezTo>
                <a:cubicBezTo>
                  <a:pt x="3226" y="20794"/>
                  <a:pt x="3228" y="20786"/>
                  <a:pt x="3226" y="20782"/>
                </a:cubicBezTo>
                <a:close/>
                <a:moveTo>
                  <a:pt x="17696" y="20811"/>
                </a:moveTo>
                <a:cubicBezTo>
                  <a:pt x="17673" y="20809"/>
                  <a:pt x="17653" y="20811"/>
                  <a:pt x="17653" y="20819"/>
                </a:cubicBezTo>
                <a:cubicBezTo>
                  <a:pt x="17653" y="20824"/>
                  <a:pt x="17669" y="20833"/>
                  <a:pt x="17689" y="20839"/>
                </a:cubicBezTo>
                <a:cubicBezTo>
                  <a:pt x="17709" y="20845"/>
                  <a:pt x="17738" y="20849"/>
                  <a:pt x="17752" y="20847"/>
                </a:cubicBezTo>
                <a:cubicBezTo>
                  <a:pt x="17776" y="20843"/>
                  <a:pt x="17775" y="20841"/>
                  <a:pt x="17757" y="20826"/>
                </a:cubicBezTo>
                <a:cubicBezTo>
                  <a:pt x="17746" y="20818"/>
                  <a:pt x="17720" y="20812"/>
                  <a:pt x="17696" y="20811"/>
                </a:cubicBezTo>
                <a:close/>
                <a:moveTo>
                  <a:pt x="6584" y="21092"/>
                </a:moveTo>
                <a:cubicBezTo>
                  <a:pt x="6569" y="21092"/>
                  <a:pt x="6557" y="21115"/>
                  <a:pt x="6566" y="21128"/>
                </a:cubicBezTo>
                <a:cubicBezTo>
                  <a:pt x="6578" y="21148"/>
                  <a:pt x="6594" y="21142"/>
                  <a:pt x="6594" y="21117"/>
                </a:cubicBezTo>
                <a:cubicBezTo>
                  <a:pt x="6594" y="21104"/>
                  <a:pt x="6590" y="21092"/>
                  <a:pt x="6584" y="21092"/>
                </a:cubicBezTo>
                <a:close/>
                <a:moveTo>
                  <a:pt x="13594" y="21397"/>
                </a:moveTo>
                <a:cubicBezTo>
                  <a:pt x="13547" y="21404"/>
                  <a:pt x="13538" y="21431"/>
                  <a:pt x="13570" y="21465"/>
                </a:cubicBezTo>
                <a:cubicBezTo>
                  <a:pt x="13582" y="21477"/>
                  <a:pt x="13597" y="21481"/>
                  <a:pt x="13612" y="21476"/>
                </a:cubicBezTo>
                <a:cubicBezTo>
                  <a:pt x="13635" y="21469"/>
                  <a:pt x="13664" y="21439"/>
                  <a:pt x="13665" y="21423"/>
                </a:cubicBezTo>
                <a:cubicBezTo>
                  <a:pt x="13666" y="21409"/>
                  <a:pt x="13647" y="21399"/>
                  <a:pt x="13621" y="21397"/>
                </a:cubicBezTo>
                <a:cubicBezTo>
                  <a:pt x="13613" y="21397"/>
                  <a:pt x="13604" y="21396"/>
                  <a:pt x="13594" y="21397"/>
                </a:cubicBezTo>
                <a:close/>
                <a:moveTo>
                  <a:pt x="8684" y="21424"/>
                </a:moveTo>
                <a:cubicBezTo>
                  <a:pt x="8677" y="21424"/>
                  <a:pt x="8672" y="21429"/>
                  <a:pt x="8672" y="21435"/>
                </a:cubicBezTo>
                <a:cubicBezTo>
                  <a:pt x="8672" y="21442"/>
                  <a:pt x="8675" y="21448"/>
                  <a:pt x="8678" y="21448"/>
                </a:cubicBezTo>
                <a:cubicBezTo>
                  <a:pt x="8680" y="21448"/>
                  <a:pt x="8686" y="21442"/>
                  <a:pt x="8690" y="21435"/>
                </a:cubicBezTo>
                <a:cubicBezTo>
                  <a:pt x="8693" y="21429"/>
                  <a:pt x="8690" y="21424"/>
                  <a:pt x="8684" y="21424"/>
                </a:cubicBezTo>
                <a:close/>
              </a:path>
            </a:pathLst>
          </a:custGeom>
          <a:ln w="12700">
            <a:miter lim="400000"/>
          </a:ln>
        </p:spPr>
      </p:pic>
      <p:sp>
        <p:nvSpPr>
          <p:cNvPr id="204" name="Arrow"/>
          <p:cNvSpPr/>
          <p:nvPr/>
        </p:nvSpPr>
        <p:spPr>
          <a:xfrm>
            <a:off x="15925800" y="9994900"/>
            <a:ext cx="965200" cy="1270000"/>
          </a:xfrm>
          <a:prstGeom prst="rightArrow">
            <a:avLst>
              <a:gd name="adj1" fmla="val 32000"/>
              <a:gd name="adj2" fmla="val 57895"/>
            </a:avLst>
          </a:prstGeom>
          <a:solidFill>
            <a:srgbClr val="EBEBEB"/>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pic>
        <p:nvPicPr>
          <p:cNvPr id="205" name="dna.gif" descr="dna.gif"/>
          <p:cNvPicPr>
            <a:picLocks noChangeAspect="1"/>
          </p:cNvPicPr>
          <p:nvPr/>
        </p:nvPicPr>
        <p:blipFill>
          <a:blip r:embed="rId6">
            <a:extLst/>
          </a:blip>
          <a:srcRect l="30312" t="9358" r="34245" b="6451"/>
          <a:stretch>
            <a:fillRect/>
          </a:stretch>
        </p:blipFill>
        <p:spPr>
          <a:xfrm>
            <a:off x="12584636" y="1949623"/>
            <a:ext cx="2870534" cy="5448303"/>
          </a:xfrm>
          <a:custGeom>
            <a:avLst/>
            <a:gdLst/>
            <a:ahLst/>
            <a:cxnLst>
              <a:cxn ang="0">
                <a:pos x="wd2" y="hd2"/>
              </a:cxn>
              <a:cxn ang="5400000">
                <a:pos x="wd2" y="hd2"/>
              </a:cxn>
              <a:cxn ang="10800000">
                <a:pos x="wd2" y="hd2"/>
              </a:cxn>
              <a:cxn ang="16200000">
                <a:pos x="wd2" y="hd2"/>
              </a:cxn>
            </a:cxnLst>
            <a:rect l="0" t="0" r="r" b="b"/>
            <a:pathLst>
              <a:path w="21593" h="21600" fill="norm" stroke="1" extrusionOk="0">
                <a:moveTo>
                  <a:pt x="3359" y="0"/>
                </a:moveTo>
                <a:cubicBezTo>
                  <a:pt x="3285" y="0"/>
                  <a:pt x="3247" y="0"/>
                  <a:pt x="3224" y="22"/>
                </a:cubicBezTo>
                <a:cubicBezTo>
                  <a:pt x="3201" y="45"/>
                  <a:pt x="3193" y="90"/>
                  <a:pt x="3176" y="178"/>
                </a:cubicBezTo>
                <a:cubicBezTo>
                  <a:pt x="3172" y="199"/>
                  <a:pt x="3168" y="211"/>
                  <a:pt x="3164" y="228"/>
                </a:cubicBezTo>
                <a:cubicBezTo>
                  <a:pt x="3153" y="277"/>
                  <a:pt x="3139" y="316"/>
                  <a:pt x="3117" y="345"/>
                </a:cubicBezTo>
                <a:cubicBezTo>
                  <a:pt x="3085" y="384"/>
                  <a:pt x="3035" y="413"/>
                  <a:pt x="2938" y="463"/>
                </a:cubicBezTo>
                <a:cubicBezTo>
                  <a:pt x="2836" y="514"/>
                  <a:pt x="2782" y="540"/>
                  <a:pt x="2714" y="552"/>
                </a:cubicBezTo>
                <a:cubicBezTo>
                  <a:pt x="2681" y="558"/>
                  <a:pt x="2644" y="561"/>
                  <a:pt x="2597" y="562"/>
                </a:cubicBezTo>
                <a:cubicBezTo>
                  <a:pt x="2549" y="562"/>
                  <a:pt x="2489" y="560"/>
                  <a:pt x="2409" y="559"/>
                </a:cubicBezTo>
                <a:cubicBezTo>
                  <a:pt x="2408" y="559"/>
                  <a:pt x="2408" y="559"/>
                  <a:pt x="2406" y="559"/>
                </a:cubicBezTo>
                <a:cubicBezTo>
                  <a:pt x="2165" y="553"/>
                  <a:pt x="2074" y="561"/>
                  <a:pt x="2039" y="590"/>
                </a:cubicBezTo>
                <a:cubicBezTo>
                  <a:pt x="1972" y="646"/>
                  <a:pt x="1980" y="683"/>
                  <a:pt x="2066" y="721"/>
                </a:cubicBezTo>
                <a:cubicBezTo>
                  <a:pt x="2107" y="739"/>
                  <a:pt x="2141" y="769"/>
                  <a:pt x="2141" y="788"/>
                </a:cubicBezTo>
                <a:cubicBezTo>
                  <a:pt x="2141" y="798"/>
                  <a:pt x="2150" y="809"/>
                  <a:pt x="2167" y="820"/>
                </a:cubicBezTo>
                <a:cubicBezTo>
                  <a:pt x="2184" y="830"/>
                  <a:pt x="2207" y="840"/>
                  <a:pt x="2230" y="848"/>
                </a:cubicBezTo>
                <a:cubicBezTo>
                  <a:pt x="2253" y="856"/>
                  <a:pt x="2278" y="862"/>
                  <a:pt x="2299" y="865"/>
                </a:cubicBezTo>
                <a:cubicBezTo>
                  <a:pt x="2320" y="868"/>
                  <a:pt x="2339" y="869"/>
                  <a:pt x="2349" y="864"/>
                </a:cubicBezTo>
                <a:cubicBezTo>
                  <a:pt x="2381" y="847"/>
                  <a:pt x="2491" y="869"/>
                  <a:pt x="2594" y="903"/>
                </a:cubicBezTo>
                <a:cubicBezTo>
                  <a:pt x="2596" y="904"/>
                  <a:pt x="2596" y="904"/>
                  <a:pt x="2597" y="905"/>
                </a:cubicBezTo>
                <a:cubicBezTo>
                  <a:pt x="2637" y="918"/>
                  <a:pt x="2678" y="932"/>
                  <a:pt x="2711" y="947"/>
                </a:cubicBezTo>
                <a:cubicBezTo>
                  <a:pt x="2711" y="947"/>
                  <a:pt x="2710" y="949"/>
                  <a:pt x="2711" y="949"/>
                </a:cubicBezTo>
                <a:cubicBezTo>
                  <a:pt x="2728" y="957"/>
                  <a:pt x="2732" y="965"/>
                  <a:pt x="2744" y="972"/>
                </a:cubicBezTo>
                <a:cubicBezTo>
                  <a:pt x="2760" y="982"/>
                  <a:pt x="2782" y="992"/>
                  <a:pt x="2788" y="1001"/>
                </a:cubicBezTo>
                <a:cubicBezTo>
                  <a:pt x="2816" y="1039"/>
                  <a:pt x="2870" y="1083"/>
                  <a:pt x="2908" y="1098"/>
                </a:cubicBezTo>
                <a:cubicBezTo>
                  <a:pt x="2966" y="1123"/>
                  <a:pt x="2971" y="1229"/>
                  <a:pt x="2944" y="1334"/>
                </a:cubicBezTo>
                <a:cubicBezTo>
                  <a:pt x="2942" y="1344"/>
                  <a:pt x="2934" y="1351"/>
                  <a:pt x="2932" y="1361"/>
                </a:cubicBezTo>
                <a:cubicBezTo>
                  <a:pt x="2915" y="1423"/>
                  <a:pt x="2889" y="1484"/>
                  <a:pt x="2848" y="1523"/>
                </a:cubicBezTo>
                <a:cubicBezTo>
                  <a:pt x="2833" y="1538"/>
                  <a:pt x="2814" y="1549"/>
                  <a:pt x="2797" y="1556"/>
                </a:cubicBezTo>
                <a:cubicBezTo>
                  <a:pt x="2797" y="1556"/>
                  <a:pt x="2798" y="1557"/>
                  <a:pt x="2797" y="1558"/>
                </a:cubicBezTo>
                <a:cubicBezTo>
                  <a:pt x="2756" y="1575"/>
                  <a:pt x="2714" y="1608"/>
                  <a:pt x="2678" y="1636"/>
                </a:cubicBezTo>
                <a:cubicBezTo>
                  <a:pt x="2668" y="1645"/>
                  <a:pt x="2654" y="1654"/>
                  <a:pt x="2648" y="1662"/>
                </a:cubicBezTo>
                <a:cubicBezTo>
                  <a:pt x="2604" y="1725"/>
                  <a:pt x="2368" y="1786"/>
                  <a:pt x="2143" y="1803"/>
                </a:cubicBezTo>
                <a:cubicBezTo>
                  <a:pt x="2071" y="1809"/>
                  <a:pt x="2000" y="1812"/>
                  <a:pt x="1937" y="1806"/>
                </a:cubicBezTo>
                <a:cubicBezTo>
                  <a:pt x="1875" y="1801"/>
                  <a:pt x="1819" y="1799"/>
                  <a:pt x="1773" y="1802"/>
                </a:cubicBezTo>
                <a:cubicBezTo>
                  <a:pt x="1728" y="1805"/>
                  <a:pt x="1690" y="1812"/>
                  <a:pt x="1666" y="1822"/>
                </a:cubicBezTo>
                <a:cubicBezTo>
                  <a:pt x="1623" y="1841"/>
                  <a:pt x="1599" y="1890"/>
                  <a:pt x="1594" y="1938"/>
                </a:cubicBezTo>
                <a:cubicBezTo>
                  <a:pt x="1592" y="1963"/>
                  <a:pt x="1595" y="1987"/>
                  <a:pt x="1603" y="2006"/>
                </a:cubicBezTo>
                <a:cubicBezTo>
                  <a:pt x="1611" y="2026"/>
                  <a:pt x="1625" y="2041"/>
                  <a:pt x="1645" y="2047"/>
                </a:cubicBezTo>
                <a:cubicBezTo>
                  <a:pt x="1677" y="2058"/>
                  <a:pt x="1684" y="2109"/>
                  <a:pt x="1663" y="2185"/>
                </a:cubicBezTo>
                <a:cubicBezTo>
                  <a:pt x="1640" y="2267"/>
                  <a:pt x="1611" y="2329"/>
                  <a:pt x="1582" y="2368"/>
                </a:cubicBezTo>
                <a:cubicBezTo>
                  <a:pt x="1567" y="2388"/>
                  <a:pt x="1553" y="2401"/>
                  <a:pt x="1537" y="2409"/>
                </a:cubicBezTo>
                <a:cubicBezTo>
                  <a:pt x="1523" y="2416"/>
                  <a:pt x="1508" y="2417"/>
                  <a:pt x="1493" y="2412"/>
                </a:cubicBezTo>
                <a:cubicBezTo>
                  <a:pt x="1334" y="2360"/>
                  <a:pt x="1127" y="2496"/>
                  <a:pt x="1248" y="2573"/>
                </a:cubicBezTo>
                <a:cubicBezTo>
                  <a:pt x="1348" y="2636"/>
                  <a:pt x="1209" y="2684"/>
                  <a:pt x="845" y="2711"/>
                </a:cubicBezTo>
                <a:cubicBezTo>
                  <a:pt x="718" y="2720"/>
                  <a:pt x="631" y="2724"/>
                  <a:pt x="570" y="2722"/>
                </a:cubicBezTo>
                <a:cubicBezTo>
                  <a:pt x="539" y="2721"/>
                  <a:pt x="516" y="2720"/>
                  <a:pt x="496" y="2716"/>
                </a:cubicBezTo>
                <a:cubicBezTo>
                  <a:pt x="475" y="2712"/>
                  <a:pt x="457" y="2706"/>
                  <a:pt x="442" y="2698"/>
                </a:cubicBezTo>
                <a:cubicBezTo>
                  <a:pt x="420" y="2688"/>
                  <a:pt x="397" y="2680"/>
                  <a:pt x="373" y="2675"/>
                </a:cubicBezTo>
                <a:cubicBezTo>
                  <a:pt x="301" y="2658"/>
                  <a:pt x="222" y="2662"/>
                  <a:pt x="155" y="2681"/>
                </a:cubicBezTo>
                <a:cubicBezTo>
                  <a:pt x="66" y="2706"/>
                  <a:pt x="0" y="2757"/>
                  <a:pt x="0" y="2823"/>
                </a:cubicBezTo>
                <a:cubicBezTo>
                  <a:pt x="0" y="2884"/>
                  <a:pt x="84" y="2929"/>
                  <a:pt x="191" y="2945"/>
                </a:cubicBezTo>
                <a:cubicBezTo>
                  <a:pt x="295" y="2960"/>
                  <a:pt x="423" y="2947"/>
                  <a:pt x="519" y="2900"/>
                </a:cubicBezTo>
                <a:cubicBezTo>
                  <a:pt x="520" y="2900"/>
                  <a:pt x="519" y="2898"/>
                  <a:pt x="519" y="2898"/>
                </a:cubicBezTo>
                <a:cubicBezTo>
                  <a:pt x="522" y="2897"/>
                  <a:pt x="529" y="2898"/>
                  <a:pt x="531" y="2897"/>
                </a:cubicBezTo>
                <a:cubicBezTo>
                  <a:pt x="591" y="2866"/>
                  <a:pt x="714" y="2842"/>
                  <a:pt x="881" y="2831"/>
                </a:cubicBezTo>
                <a:cubicBezTo>
                  <a:pt x="890" y="2830"/>
                  <a:pt x="890" y="2831"/>
                  <a:pt x="899" y="2831"/>
                </a:cubicBezTo>
                <a:cubicBezTo>
                  <a:pt x="900" y="2830"/>
                  <a:pt x="903" y="2831"/>
                  <a:pt x="905" y="2831"/>
                </a:cubicBezTo>
                <a:cubicBezTo>
                  <a:pt x="1133" y="2816"/>
                  <a:pt x="1200" y="2822"/>
                  <a:pt x="1317" y="2864"/>
                </a:cubicBezTo>
                <a:cubicBezTo>
                  <a:pt x="1326" y="2866"/>
                  <a:pt x="1334" y="2866"/>
                  <a:pt x="1343" y="2868"/>
                </a:cubicBezTo>
                <a:cubicBezTo>
                  <a:pt x="1447" y="2899"/>
                  <a:pt x="1559" y="2925"/>
                  <a:pt x="1594" y="2925"/>
                </a:cubicBezTo>
                <a:cubicBezTo>
                  <a:pt x="1647" y="2925"/>
                  <a:pt x="1700" y="2943"/>
                  <a:pt x="1743" y="2969"/>
                </a:cubicBezTo>
                <a:cubicBezTo>
                  <a:pt x="1749" y="2972"/>
                  <a:pt x="1756" y="2974"/>
                  <a:pt x="1761" y="2977"/>
                </a:cubicBezTo>
                <a:cubicBezTo>
                  <a:pt x="1764" y="2979"/>
                  <a:pt x="1768" y="2981"/>
                  <a:pt x="1770" y="2983"/>
                </a:cubicBezTo>
                <a:cubicBezTo>
                  <a:pt x="1814" y="3014"/>
                  <a:pt x="1842" y="3052"/>
                  <a:pt x="1842" y="3093"/>
                </a:cubicBezTo>
                <a:cubicBezTo>
                  <a:pt x="1842" y="3118"/>
                  <a:pt x="1844" y="3141"/>
                  <a:pt x="1854" y="3159"/>
                </a:cubicBezTo>
                <a:cubicBezTo>
                  <a:pt x="1864" y="3178"/>
                  <a:pt x="1878" y="3192"/>
                  <a:pt x="1899" y="3203"/>
                </a:cubicBezTo>
                <a:cubicBezTo>
                  <a:pt x="1939" y="3227"/>
                  <a:pt x="2002" y="3240"/>
                  <a:pt x="2087" y="3240"/>
                </a:cubicBezTo>
                <a:cubicBezTo>
                  <a:pt x="2261" y="3239"/>
                  <a:pt x="2335" y="3208"/>
                  <a:pt x="2379" y="3120"/>
                </a:cubicBezTo>
                <a:cubicBezTo>
                  <a:pt x="2392" y="3095"/>
                  <a:pt x="2413" y="3074"/>
                  <a:pt x="2442" y="3059"/>
                </a:cubicBezTo>
                <a:cubicBezTo>
                  <a:pt x="2471" y="3043"/>
                  <a:pt x="2509" y="3032"/>
                  <a:pt x="2555" y="3026"/>
                </a:cubicBezTo>
                <a:cubicBezTo>
                  <a:pt x="2630" y="3015"/>
                  <a:pt x="2729" y="2981"/>
                  <a:pt x="2776" y="2950"/>
                </a:cubicBezTo>
                <a:cubicBezTo>
                  <a:pt x="2862" y="2895"/>
                  <a:pt x="2863" y="2895"/>
                  <a:pt x="2947" y="2944"/>
                </a:cubicBezTo>
                <a:cubicBezTo>
                  <a:pt x="2959" y="2951"/>
                  <a:pt x="2968" y="2960"/>
                  <a:pt x="2976" y="2971"/>
                </a:cubicBezTo>
                <a:cubicBezTo>
                  <a:pt x="3017" y="2990"/>
                  <a:pt x="3033" y="3014"/>
                  <a:pt x="3015" y="3062"/>
                </a:cubicBezTo>
                <a:cubicBezTo>
                  <a:pt x="3010" y="3077"/>
                  <a:pt x="3011" y="3099"/>
                  <a:pt x="3006" y="3119"/>
                </a:cubicBezTo>
                <a:cubicBezTo>
                  <a:pt x="3003" y="3144"/>
                  <a:pt x="3000" y="3169"/>
                  <a:pt x="2991" y="3196"/>
                </a:cubicBezTo>
                <a:cubicBezTo>
                  <a:pt x="2990" y="3208"/>
                  <a:pt x="2985" y="3220"/>
                  <a:pt x="2985" y="3230"/>
                </a:cubicBezTo>
                <a:cubicBezTo>
                  <a:pt x="2985" y="3292"/>
                  <a:pt x="2945" y="3341"/>
                  <a:pt x="2854" y="3389"/>
                </a:cubicBezTo>
                <a:cubicBezTo>
                  <a:pt x="2850" y="3391"/>
                  <a:pt x="2849" y="3395"/>
                  <a:pt x="2845" y="3397"/>
                </a:cubicBezTo>
                <a:cubicBezTo>
                  <a:pt x="2836" y="3403"/>
                  <a:pt x="2830" y="3412"/>
                  <a:pt x="2821" y="3417"/>
                </a:cubicBezTo>
                <a:cubicBezTo>
                  <a:pt x="2789" y="3435"/>
                  <a:pt x="2761" y="3457"/>
                  <a:pt x="2738" y="3476"/>
                </a:cubicBezTo>
                <a:cubicBezTo>
                  <a:pt x="2725" y="3487"/>
                  <a:pt x="2715" y="3497"/>
                  <a:pt x="2708" y="3507"/>
                </a:cubicBezTo>
                <a:cubicBezTo>
                  <a:pt x="2700" y="3517"/>
                  <a:pt x="2687" y="3528"/>
                  <a:pt x="2687" y="3534"/>
                </a:cubicBezTo>
                <a:cubicBezTo>
                  <a:pt x="2687" y="3588"/>
                  <a:pt x="2611" y="3612"/>
                  <a:pt x="2388" y="3631"/>
                </a:cubicBezTo>
                <a:cubicBezTo>
                  <a:pt x="2371" y="3634"/>
                  <a:pt x="2358" y="3638"/>
                  <a:pt x="2344" y="3641"/>
                </a:cubicBezTo>
                <a:cubicBezTo>
                  <a:pt x="2268" y="3658"/>
                  <a:pt x="2212" y="3677"/>
                  <a:pt x="2197" y="3704"/>
                </a:cubicBezTo>
                <a:cubicBezTo>
                  <a:pt x="2189" y="3718"/>
                  <a:pt x="2197" y="3734"/>
                  <a:pt x="2206" y="3751"/>
                </a:cubicBezTo>
                <a:cubicBezTo>
                  <a:pt x="2209" y="3756"/>
                  <a:pt x="2207" y="3761"/>
                  <a:pt x="2212" y="3767"/>
                </a:cubicBezTo>
                <a:cubicBezTo>
                  <a:pt x="2231" y="3790"/>
                  <a:pt x="2261" y="3815"/>
                  <a:pt x="2308" y="3841"/>
                </a:cubicBezTo>
                <a:cubicBezTo>
                  <a:pt x="2369" y="3875"/>
                  <a:pt x="2403" y="3893"/>
                  <a:pt x="2415" y="3929"/>
                </a:cubicBezTo>
                <a:cubicBezTo>
                  <a:pt x="2428" y="3965"/>
                  <a:pt x="2422" y="4016"/>
                  <a:pt x="2406" y="4114"/>
                </a:cubicBezTo>
                <a:cubicBezTo>
                  <a:pt x="2383" y="4258"/>
                  <a:pt x="2370" y="4305"/>
                  <a:pt x="2287" y="4362"/>
                </a:cubicBezTo>
                <a:cubicBezTo>
                  <a:pt x="2259" y="4380"/>
                  <a:pt x="2222" y="4401"/>
                  <a:pt x="2176" y="4426"/>
                </a:cubicBezTo>
                <a:cubicBezTo>
                  <a:pt x="2065" y="4487"/>
                  <a:pt x="1927" y="4529"/>
                  <a:pt x="1797" y="4549"/>
                </a:cubicBezTo>
                <a:cubicBezTo>
                  <a:pt x="1667" y="4568"/>
                  <a:pt x="1546" y="4565"/>
                  <a:pt x="1463" y="4533"/>
                </a:cubicBezTo>
                <a:cubicBezTo>
                  <a:pt x="1430" y="4521"/>
                  <a:pt x="1399" y="4512"/>
                  <a:pt x="1367" y="4506"/>
                </a:cubicBezTo>
                <a:cubicBezTo>
                  <a:pt x="1336" y="4501"/>
                  <a:pt x="1306" y="4500"/>
                  <a:pt x="1275" y="4502"/>
                </a:cubicBezTo>
                <a:cubicBezTo>
                  <a:pt x="1213" y="4505"/>
                  <a:pt x="1150" y="4520"/>
                  <a:pt x="1093" y="4550"/>
                </a:cubicBezTo>
                <a:cubicBezTo>
                  <a:pt x="1023" y="4587"/>
                  <a:pt x="999" y="4627"/>
                  <a:pt x="1003" y="4662"/>
                </a:cubicBezTo>
                <a:cubicBezTo>
                  <a:pt x="1005" y="4680"/>
                  <a:pt x="1015" y="4696"/>
                  <a:pt x="1030" y="4711"/>
                </a:cubicBezTo>
                <a:cubicBezTo>
                  <a:pt x="1076" y="4757"/>
                  <a:pt x="1174" y="4789"/>
                  <a:pt x="1287" y="4788"/>
                </a:cubicBezTo>
                <a:cubicBezTo>
                  <a:pt x="1361" y="4787"/>
                  <a:pt x="1441" y="4773"/>
                  <a:pt x="1514" y="4738"/>
                </a:cubicBezTo>
                <a:cubicBezTo>
                  <a:pt x="1569" y="4711"/>
                  <a:pt x="1684" y="4691"/>
                  <a:pt x="1800" y="4678"/>
                </a:cubicBezTo>
                <a:cubicBezTo>
                  <a:pt x="1814" y="4676"/>
                  <a:pt x="1828" y="4673"/>
                  <a:pt x="1842" y="4671"/>
                </a:cubicBezTo>
                <a:cubicBezTo>
                  <a:pt x="1970" y="4660"/>
                  <a:pt x="2088" y="4661"/>
                  <a:pt x="2114" y="4682"/>
                </a:cubicBezTo>
                <a:cubicBezTo>
                  <a:pt x="2132" y="4699"/>
                  <a:pt x="2203" y="4722"/>
                  <a:pt x="2272" y="4736"/>
                </a:cubicBezTo>
                <a:cubicBezTo>
                  <a:pt x="2319" y="4745"/>
                  <a:pt x="2348" y="4755"/>
                  <a:pt x="2361" y="4766"/>
                </a:cubicBezTo>
                <a:cubicBezTo>
                  <a:pt x="2376" y="4777"/>
                  <a:pt x="2376" y="4790"/>
                  <a:pt x="2361" y="4807"/>
                </a:cubicBezTo>
                <a:cubicBezTo>
                  <a:pt x="2294" y="4889"/>
                  <a:pt x="2280" y="4957"/>
                  <a:pt x="2317" y="5005"/>
                </a:cubicBezTo>
                <a:cubicBezTo>
                  <a:pt x="2317" y="5005"/>
                  <a:pt x="2316" y="5006"/>
                  <a:pt x="2317" y="5007"/>
                </a:cubicBezTo>
                <a:cubicBezTo>
                  <a:pt x="2354" y="5055"/>
                  <a:pt x="2440" y="5082"/>
                  <a:pt x="2570" y="5082"/>
                </a:cubicBezTo>
                <a:cubicBezTo>
                  <a:pt x="2634" y="5082"/>
                  <a:pt x="2690" y="5073"/>
                  <a:pt x="2732" y="5057"/>
                </a:cubicBezTo>
                <a:cubicBezTo>
                  <a:pt x="2815" y="5025"/>
                  <a:pt x="2847" y="4965"/>
                  <a:pt x="2818" y="4906"/>
                </a:cubicBezTo>
                <a:cubicBezTo>
                  <a:pt x="2811" y="4891"/>
                  <a:pt x="2800" y="4878"/>
                  <a:pt x="2785" y="4863"/>
                </a:cubicBezTo>
                <a:cubicBezTo>
                  <a:pt x="2785" y="4863"/>
                  <a:pt x="2786" y="4862"/>
                  <a:pt x="2785" y="4862"/>
                </a:cubicBezTo>
                <a:cubicBezTo>
                  <a:pt x="2770" y="4847"/>
                  <a:pt x="2750" y="4834"/>
                  <a:pt x="2726" y="4821"/>
                </a:cubicBezTo>
                <a:cubicBezTo>
                  <a:pt x="2676" y="4793"/>
                  <a:pt x="2653" y="4777"/>
                  <a:pt x="2648" y="4763"/>
                </a:cubicBezTo>
                <a:cubicBezTo>
                  <a:pt x="2646" y="4756"/>
                  <a:pt x="2649" y="4749"/>
                  <a:pt x="2657" y="4742"/>
                </a:cubicBezTo>
                <a:cubicBezTo>
                  <a:pt x="2665" y="4735"/>
                  <a:pt x="2678" y="4728"/>
                  <a:pt x="2696" y="4719"/>
                </a:cubicBezTo>
                <a:cubicBezTo>
                  <a:pt x="2724" y="4704"/>
                  <a:pt x="2774" y="4696"/>
                  <a:pt x="2836" y="4694"/>
                </a:cubicBezTo>
                <a:cubicBezTo>
                  <a:pt x="2960" y="4689"/>
                  <a:pt x="3133" y="4709"/>
                  <a:pt x="3266" y="4742"/>
                </a:cubicBezTo>
                <a:cubicBezTo>
                  <a:pt x="3332" y="4759"/>
                  <a:pt x="3387" y="4778"/>
                  <a:pt x="3424" y="4801"/>
                </a:cubicBezTo>
                <a:cubicBezTo>
                  <a:pt x="3539" y="4870"/>
                  <a:pt x="3770" y="4889"/>
                  <a:pt x="3872" y="4835"/>
                </a:cubicBezTo>
                <a:cubicBezTo>
                  <a:pt x="3905" y="4818"/>
                  <a:pt x="3932" y="4769"/>
                  <a:pt x="3932" y="4728"/>
                </a:cubicBezTo>
                <a:cubicBezTo>
                  <a:pt x="3932" y="4599"/>
                  <a:pt x="4283" y="4368"/>
                  <a:pt x="4478" y="4368"/>
                </a:cubicBezTo>
                <a:cubicBezTo>
                  <a:pt x="4550" y="4368"/>
                  <a:pt x="4632" y="4354"/>
                  <a:pt x="4660" y="4339"/>
                </a:cubicBezTo>
                <a:cubicBezTo>
                  <a:pt x="4731" y="4302"/>
                  <a:pt x="5320" y="4423"/>
                  <a:pt x="5386" y="4487"/>
                </a:cubicBezTo>
                <a:cubicBezTo>
                  <a:pt x="5413" y="4515"/>
                  <a:pt x="5482" y="4562"/>
                  <a:pt x="5535" y="4593"/>
                </a:cubicBezTo>
                <a:cubicBezTo>
                  <a:pt x="5563" y="4609"/>
                  <a:pt x="5584" y="4634"/>
                  <a:pt x="5598" y="4662"/>
                </a:cubicBezTo>
                <a:cubicBezTo>
                  <a:pt x="5598" y="4662"/>
                  <a:pt x="5597" y="4663"/>
                  <a:pt x="5598" y="4664"/>
                </a:cubicBezTo>
                <a:cubicBezTo>
                  <a:pt x="5612" y="4689"/>
                  <a:pt x="5620" y="4719"/>
                  <a:pt x="5618" y="4749"/>
                </a:cubicBezTo>
                <a:cubicBezTo>
                  <a:pt x="5618" y="4805"/>
                  <a:pt x="5591" y="4852"/>
                  <a:pt x="5535" y="4846"/>
                </a:cubicBezTo>
                <a:cubicBezTo>
                  <a:pt x="5484" y="4841"/>
                  <a:pt x="5420" y="4852"/>
                  <a:pt x="5368" y="4870"/>
                </a:cubicBezTo>
                <a:cubicBezTo>
                  <a:pt x="5316" y="4888"/>
                  <a:pt x="5275" y="4914"/>
                  <a:pt x="5275" y="4937"/>
                </a:cubicBezTo>
                <a:cubicBezTo>
                  <a:pt x="5275" y="4961"/>
                  <a:pt x="5321" y="5005"/>
                  <a:pt x="5377" y="5037"/>
                </a:cubicBezTo>
                <a:cubicBezTo>
                  <a:pt x="5457" y="5082"/>
                  <a:pt x="5468" y="5107"/>
                  <a:pt x="5430" y="5159"/>
                </a:cubicBezTo>
                <a:cubicBezTo>
                  <a:pt x="5418" y="5177"/>
                  <a:pt x="5389" y="5195"/>
                  <a:pt x="5350" y="5213"/>
                </a:cubicBezTo>
                <a:cubicBezTo>
                  <a:pt x="5310" y="5230"/>
                  <a:pt x="5259" y="5247"/>
                  <a:pt x="5203" y="5262"/>
                </a:cubicBezTo>
                <a:cubicBezTo>
                  <a:pt x="5203" y="5262"/>
                  <a:pt x="5204" y="5263"/>
                  <a:pt x="5203" y="5263"/>
                </a:cubicBezTo>
                <a:cubicBezTo>
                  <a:pt x="5179" y="5270"/>
                  <a:pt x="5152" y="5272"/>
                  <a:pt x="5126" y="5277"/>
                </a:cubicBezTo>
                <a:cubicBezTo>
                  <a:pt x="5093" y="5284"/>
                  <a:pt x="5061" y="5293"/>
                  <a:pt x="5027" y="5298"/>
                </a:cubicBezTo>
                <a:cubicBezTo>
                  <a:pt x="4968" y="5306"/>
                  <a:pt x="4910" y="5312"/>
                  <a:pt x="4857" y="5312"/>
                </a:cubicBezTo>
                <a:cubicBezTo>
                  <a:pt x="4850" y="5312"/>
                  <a:pt x="4844" y="5313"/>
                  <a:pt x="4836" y="5313"/>
                </a:cubicBezTo>
                <a:cubicBezTo>
                  <a:pt x="4717" y="5319"/>
                  <a:pt x="4626" y="5385"/>
                  <a:pt x="4654" y="5442"/>
                </a:cubicBezTo>
                <a:cubicBezTo>
                  <a:pt x="4665" y="5458"/>
                  <a:pt x="4681" y="5472"/>
                  <a:pt x="4702" y="5482"/>
                </a:cubicBezTo>
                <a:cubicBezTo>
                  <a:pt x="4724" y="5492"/>
                  <a:pt x="4751" y="5498"/>
                  <a:pt x="4780" y="5501"/>
                </a:cubicBezTo>
                <a:cubicBezTo>
                  <a:pt x="4782" y="5501"/>
                  <a:pt x="4786" y="5502"/>
                  <a:pt x="4789" y="5502"/>
                </a:cubicBezTo>
                <a:cubicBezTo>
                  <a:pt x="4820" y="5505"/>
                  <a:pt x="4855" y="5503"/>
                  <a:pt x="4890" y="5498"/>
                </a:cubicBezTo>
                <a:cubicBezTo>
                  <a:pt x="4925" y="5492"/>
                  <a:pt x="4962" y="5481"/>
                  <a:pt x="4997" y="5466"/>
                </a:cubicBezTo>
                <a:cubicBezTo>
                  <a:pt x="5034" y="5451"/>
                  <a:pt x="5071" y="5439"/>
                  <a:pt x="5108" y="5427"/>
                </a:cubicBezTo>
                <a:cubicBezTo>
                  <a:pt x="5123" y="5422"/>
                  <a:pt x="5138" y="5415"/>
                  <a:pt x="5153" y="5411"/>
                </a:cubicBezTo>
                <a:cubicBezTo>
                  <a:pt x="5167" y="5407"/>
                  <a:pt x="5180" y="5404"/>
                  <a:pt x="5195" y="5400"/>
                </a:cubicBezTo>
                <a:cubicBezTo>
                  <a:pt x="5335" y="5360"/>
                  <a:pt x="5465" y="5341"/>
                  <a:pt x="5541" y="5353"/>
                </a:cubicBezTo>
                <a:cubicBezTo>
                  <a:pt x="5552" y="5354"/>
                  <a:pt x="5571" y="5363"/>
                  <a:pt x="5586" y="5367"/>
                </a:cubicBezTo>
                <a:cubicBezTo>
                  <a:pt x="5586" y="5367"/>
                  <a:pt x="5588" y="5367"/>
                  <a:pt x="5589" y="5367"/>
                </a:cubicBezTo>
                <a:cubicBezTo>
                  <a:pt x="5591" y="5368"/>
                  <a:pt x="5592" y="5369"/>
                  <a:pt x="5595" y="5370"/>
                </a:cubicBezTo>
                <a:cubicBezTo>
                  <a:pt x="5627" y="5380"/>
                  <a:pt x="5658" y="5391"/>
                  <a:pt x="5699" y="5408"/>
                </a:cubicBezTo>
                <a:cubicBezTo>
                  <a:pt x="5745" y="5425"/>
                  <a:pt x="5787" y="5445"/>
                  <a:pt x="5824" y="5466"/>
                </a:cubicBezTo>
                <a:cubicBezTo>
                  <a:pt x="5826" y="5467"/>
                  <a:pt x="5829" y="5467"/>
                  <a:pt x="5830" y="5468"/>
                </a:cubicBezTo>
                <a:cubicBezTo>
                  <a:pt x="5922" y="5517"/>
                  <a:pt x="5971" y="5565"/>
                  <a:pt x="6013" y="5625"/>
                </a:cubicBezTo>
                <a:cubicBezTo>
                  <a:pt x="6044" y="5668"/>
                  <a:pt x="6069" y="5715"/>
                  <a:pt x="6090" y="5770"/>
                </a:cubicBezTo>
                <a:lnTo>
                  <a:pt x="6171" y="5974"/>
                </a:lnTo>
                <a:lnTo>
                  <a:pt x="5998" y="6075"/>
                </a:lnTo>
                <a:cubicBezTo>
                  <a:pt x="5864" y="6153"/>
                  <a:pt x="5807" y="6225"/>
                  <a:pt x="5830" y="6280"/>
                </a:cubicBezTo>
                <a:cubicBezTo>
                  <a:pt x="5831" y="6280"/>
                  <a:pt x="5830" y="6281"/>
                  <a:pt x="5830" y="6281"/>
                </a:cubicBezTo>
                <a:cubicBezTo>
                  <a:pt x="5838" y="6300"/>
                  <a:pt x="5854" y="6316"/>
                  <a:pt x="5881" y="6330"/>
                </a:cubicBezTo>
                <a:cubicBezTo>
                  <a:pt x="5954" y="6368"/>
                  <a:pt x="5907" y="6398"/>
                  <a:pt x="5669" y="6460"/>
                </a:cubicBezTo>
                <a:cubicBezTo>
                  <a:pt x="5598" y="6479"/>
                  <a:pt x="5553" y="6494"/>
                  <a:pt x="5529" y="6514"/>
                </a:cubicBezTo>
                <a:cubicBezTo>
                  <a:pt x="5514" y="6525"/>
                  <a:pt x="5513" y="6541"/>
                  <a:pt x="5505" y="6555"/>
                </a:cubicBezTo>
                <a:cubicBezTo>
                  <a:pt x="5502" y="6567"/>
                  <a:pt x="5499" y="6579"/>
                  <a:pt x="5499" y="6596"/>
                </a:cubicBezTo>
                <a:cubicBezTo>
                  <a:pt x="5499" y="6667"/>
                  <a:pt x="5528" y="6696"/>
                  <a:pt x="5630" y="6726"/>
                </a:cubicBezTo>
                <a:cubicBezTo>
                  <a:pt x="5654" y="6733"/>
                  <a:pt x="5664" y="6732"/>
                  <a:pt x="5681" y="6736"/>
                </a:cubicBezTo>
                <a:cubicBezTo>
                  <a:pt x="5739" y="6743"/>
                  <a:pt x="5795" y="6740"/>
                  <a:pt x="5845" y="6730"/>
                </a:cubicBezTo>
                <a:cubicBezTo>
                  <a:pt x="5853" y="6727"/>
                  <a:pt x="5858" y="6728"/>
                  <a:pt x="5866" y="6725"/>
                </a:cubicBezTo>
                <a:cubicBezTo>
                  <a:pt x="5900" y="6716"/>
                  <a:pt x="5928" y="6703"/>
                  <a:pt x="5953" y="6687"/>
                </a:cubicBezTo>
                <a:cubicBezTo>
                  <a:pt x="5960" y="6683"/>
                  <a:pt x="5971" y="6678"/>
                  <a:pt x="5977" y="6673"/>
                </a:cubicBezTo>
                <a:cubicBezTo>
                  <a:pt x="5985" y="6666"/>
                  <a:pt x="5991" y="6658"/>
                  <a:pt x="5998" y="6649"/>
                </a:cubicBezTo>
                <a:cubicBezTo>
                  <a:pt x="6009" y="6634"/>
                  <a:pt x="6017" y="6618"/>
                  <a:pt x="6018" y="6597"/>
                </a:cubicBezTo>
                <a:cubicBezTo>
                  <a:pt x="6019" y="6595"/>
                  <a:pt x="6021" y="6595"/>
                  <a:pt x="6021" y="6593"/>
                </a:cubicBezTo>
                <a:cubicBezTo>
                  <a:pt x="6022" y="6591"/>
                  <a:pt x="6021" y="6591"/>
                  <a:pt x="6021" y="6589"/>
                </a:cubicBezTo>
                <a:cubicBezTo>
                  <a:pt x="6022" y="6535"/>
                  <a:pt x="6071" y="6475"/>
                  <a:pt x="6141" y="6429"/>
                </a:cubicBezTo>
                <a:cubicBezTo>
                  <a:pt x="6213" y="6380"/>
                  <a:pt x="6307" y="6345"/>
                  <a:pt x="6398" y="6341"/>
                </a:cubicBezTo>
                <a:cubicBezTo>
                  <a:pt x="6474" y="6338"/>
                  <a:pt x="6587" y="6310"/>
                  <a:pt x="6648" y="6280"/>
                </a:cubicBezTo>
                <a:cubicBezTo>
                  <a:pt x="6649" y="6279"/>
                  <a:pt x="6651" y="6280"/>
                  <a:pt x="6651" y="6280"/>
                </a:cubicBezTo>
                <a:cubicBezTo>
                  <a:pt x="6664" y="6273"/>
                  <a:pt x="6675" y="6269"/>
                  <a:pt x="6687" y="6264"/>
                </a:cubicBezTo>
                <a:cubicBezTo>
                  <a:pt x="6699" y="6259"/>
                  <a:pt x="6708" y="6253"/>
                  <a:pt x="6720" y="6250"/>
                </a:cubicBezTo>
                <a:cubicBezTo>
                  <a:pt x="6758" y="6238"/>
                  <a:pt x="6832" y="6236"/>
                  <a:pt x="6902" y="6235"/>
                </a:cubicBezTo>
                <a:cubicBezTo>
                  <a:pt x="6970" y="6234"/>
                  <a:pt x="7033" y="6234"/>
                  <a:pt x="7168" y="6239"/>
                </a:cubicBezTo>
                <a:cubicBezTo>
                  <a:pt x="7451" y="6248"/>
                  <a:pt x="7601" y="6266"/>
                  <a:pt x="7666" y="6297"/>
                </a:cubicBezTo>
                <a:cubicBezTo>
                  <a:pt x="7668" y="6298"/>
                  <a:pt x="7670" y="6299"/>
                  <a:pt x="7672" y="6300"/>
                </a:cubicBezTo>
                <a:cubicBezTo>
                  <a:pt x="7692" y="6310"/>
                  <a:pt x="7718" y="6316"/>
                  <a:pt x="7744" y="6322"/>
                </a:cubicBezTo>
                <a:cubicBezTo>
                  <a:pt x="7751" y="6324"/>
                  <a:pt x="7758" y="6325"/>
                  <a:pt x="7765" y="6327"/>
                </a:cubicBezTo>
                <a:cubicBezTo>
                  <a:pt x="7801" y="6334"/>
                  <a:pt x="7841" y="6338"/>
                  <a:pt x="7881" y="6339"/>
                </a:cubicBezTo>
                <a:cubicBezTo>
                  <a:pt x="7885" y="6339"/>
                  <a:pt x="7887" y="6339"/>
                  <a:pt x="7890" y="6339"/>
                </a:cubicBezTo>
                <a:cubicBezTo>
                  <a:pt x="7925" y="6340"/>
                  <a:pt x="7963" y="6338"/>
                  <a:pt x="7995" y="6333"/>
                </a:cubicBezTo>
                <a:cubicBezTo>
                  <a:pt x="8030" y="6328"/>
                  <a:pt x="8061" y="6319"/>
                  <a:pt x="8087" y="6308"/>
                </a:cubicBezTo>
                <a:cubicBezTo>
                  <a:pt x="8108" y="6299"/>
                  <a:pt x="8128" y="6282"/>
                  <a:pt x="8141" y="6262"/>
                </a:cubicBezTo>
                <a:cubicBezTo>
                  <a:pt x="8154" y="6242"/>
                  <a:pt x="8162" y="6220"/>
                  <a:pt x="8162" y="6199"/>
                </a:cubicBezTo>
                <a:cubicBezTo>
                  <a:pt x="8162" y="6198"/>
                  <a:pt x="8165" y="6194"/>
                  <a:pt x="8165" y="6193"/>
                </a:cubicBezTo>
                <a:cubicBezTo>
                  <a:pt x="8170" y="6144"/>
                  <a:pt x="8240" y="6068"/>
                  <a:pt x="8359" y="5984"/>
                </a:cubicBezTo>
                <a:cubicBezTo>
                  <a:pt x="8463" y="5910"/>
                  <a:pt x="8535" y="5871"/>
                  <a:pt x="8613" y="5848"/>
                </a:cubicBezTo>
                <a:cubicBezTo>
                  <a:pt x="8648" y="5838"/>
                  <a:pt x="8684" y="5829"/>
                  <a:pt x="8726" y="5825"/>
                </a:cubicBezTo>
                <a:cubicBezTo>
                  <a:pt x="8821" y="5815"/>
                  <a:pt x="8924" y="5792"/>
                  <a:pt x="8956" y="5771"/>
                </a:cubicBezTo>
                <a:cubicBezTo>
                  <a:pt x="8988" y="5751"/>
                  <a:pt x="9040" y="5739"/>
                  <a:pt x="9072" y="5745"/>
                </a:cubicBezTo>
                <a:cubicBezTo>
                  <a:pt x="9105" y="5750"/>
                  <a:pt x="9263" y="5767"/>
                  <a:pt x="9422" y="5784"/>
                </a:cubicBezTo>
                <a:cubicBezTo>
                  <a:pt x="9638" y="5806"/>
                  <a:pt x="9725" y="5829"/>
                  <a:pt x="9762" y="5872"/>
                </a:cubicBezTo>
                <a:cubicBezTo>
                  <a:pt x="9776" y="5888"/>
                  <a:pt x="9803" y="5906"/>
                  <a:pt x="9837" y="5924"/>
                </a:cubicBezTo>
                <a:cubicBezTo>
                  <a:pt x="9870" y="5942"/>
                  <a:pt x="9907" y="5958"/>
                  <a:pt x="9944" y="5970"/>
                </a:cubicBezTo>
                <a:cubicBezTo>
                  <a:pt x="10047" y="6001"/>
                  <a:pt x="10098" y="6048"/>
                  <a:pt x="10162" y="6176"/>
                </a:cubicBezTo>
                <a:cubicBezTo>
                  <a:pt x="10202" y="6254"/>
                  <a:pt x="10220" y="6297"/>
                  <a:pt x="10219" y="6328"/>
                </a:cubicBezTo>
                <a:cubicBezTo>
                  <a:pt x="10219" y="6334"/>
                  <a:pt x="10215" y="6340"/>
                  <a:pt x="10213" y="6346"/>
                </a:cubicBezTo>
                <a:cubicBezTo>
                  <a:pt x="10206" y="6366"/>
                  <a:pt x="10193" y="6383"/>
                  <a:pt x="10165" y="6405"/>
                </a:cubicBezTo>
                <a:cubicBezTo>
                  <a:pt x="10101" y="6457"/>
                  <a:pt x="10056" y="6468"/>
                  <a:pt x="9938" y="6456"/>
                </a:cubicBezTo>
                <a:cubicBezTo>
                  <a:pt x="9929" y="6455"/>
                  <a:pt x="9923" y="6455"/>
                  <a:pt x="9914" y="6454"/>
                </a:cubicBezTo>
                <a:cubicBezTo>
                  <a:pt x="9913" y="6454"/>
                  <a:pt x="9912" y="6454"/>
                  <a:pt x="9911" y="6454"/>
                </a:cubicBezTo>
                <a:cubicBezTo>
                  <a:pt x="9870" y="6449"/>
                  <a:pt x="9836" y="6450"/>
                  <a:pt x="9798" y="6459"/>
                </a:cubicBezTo>
                <a:cubicBezTo>
                  <a:pt x="9797" y="6459"/>
                  <a:pt x="9795" y="6459"/>
                  <a:pt x="9795" y="6459"/>
                </a:cubicBezTo>
                <a:cubicBezTo>
                  <a:pt x="9752" y="6469"/>
                  <a:pt x="9711" y="6489"/>
                  <a:pt x="9652" y="6522"/>
                </a:cubicBezTo>
                <a:cubicBezTo>
                  <a:pt x="9506" y="6604"/>
                  <a:pt x="9187" y="6672"/>
                  <a:pt x="8992" y="6676"/>
                </a:cubicBezTo>
                <a:cubicBezTo>
                  <a:pt x="8927" y="6678"/>
                  <a:pt x="8877" y="6674"/>
                  <a:pt x="8855" y="6660"/>
                </a:cubicBezTo>
                <a:cubicBezTo>
                  <a:pt x="8797" y="6633"/>
                  <a:pt x="8707" y="6621"/>
                  <a:pt x="8619" y="6624"/>
                </a:cubicBezTo>
                <a:cubicBezTo>
                  <a:pt x="8618" y="6624"/>
                  <a:pt x="8617" y="6624"/>
                  <a:pt x="8616" y="6624"/>
                </a:cubicBezTo>
                <a:cubicBezTo>
                  <a:pt x="8595" y="6625"/>
                  <a:pt x="8577" y="6630"/>
                  <a:pt x="8556" y="6632"/>
                </a:cubicBezTo>
                <a:cubicBezTo>
                  <a:pt x="8533" y="6635"/>
                  <a:pt x="8509" y="6635"/>
                  <a:pt x="8487" y="6640"/>
                </a:cubicBezTo>
                <a:cubicBezTo>
                  <a:pt x="8447" y="6649"/>
                  <a:pt x="8410" y="6660"/>
                  <a:pt x="8383" y="6676"/>
                </a:cubicBezTo>
                <a:cubicBezTo>
                  <a:pt x="8351" y="6695"/>
                  <a:pt x="8320" y="6707"/>
                  <a:pt x="8284" y="6714"/>
                </a:cubicBezTo>
                <a:cubicBezTo>
                  <a:pt x="8249" y="6720"/>
                  <a:pt x="8209" y="6720"/>
                  <a:pt x="8165" y="6715"/>
                </a:cubicBezTo>
                <a:cubicBezTo>
                  <a:pt x="8116" y="6710"/>
                  <a:pt x="8073" y="6709"/>
                  <a:pt x="8040" y="6712"/>
                </a:cubicBezTo>
                <a:cubicBezTo>
                  <a:pt x="8007" y="6716"/>
                  <a:pt x="7980" y="6723"/>
                  <a:pt x="7959" y="6737"/>
                </a:cubicBezTo>
                <a:cubicBezTo>
                  <a:pt x="7951" y="6743"/>
                  <a:pt x="7948" y="6755"/>
                  <a:pt x="7941" y="6763"/>
                </a:cubicBezTo>
                <a:cubicBezTo>
                  <a:pt x="7930" y="6774"/>
                  <a:pt x="7919" y="6783"/>
                  <a:pt x="7911" y="6800"/>
                </a:cubicBezTo>
                <a:cubicBezTo>
                  <a:pt x="7899" y="6827"/>
                  <a:pt x="7888" y="6861"/>
                  <a:pt x="7881" y="6903"/>
                </a:cubicBezTo>
                <a:cubicBezTo>
                  <a:pt x="7867" y="6985"/>
                  <a:pt x="7870" y="7035"/>
                  <a:pt x="7899" y="7068"/>
                </a:cubicBezTo>
                <a:cubicBezTo>
                  <a:pt x="7900" y="7069"/>
                  <a:pt x="7901" y="7070"/>
                  <a:pt x="7902" y="7071"/>
                </a:cubicBezTo>
                <a:cubicBezTo>
                  <a:pt x="7912" y="7080"/>
                  <a:pt x="7929" y="7086"/>
                  <a:pt x="7944" y="7093"/>
                </a:cubicBezTo>
                <a:cubicBezTo>
                  <a:pt x="7957" y="7098"/>
                  <a:pt x="7974" y="7104"/>
                  <a:pt x="7992" y="7110"/>
                </a:cubicBezTo>
                <a:cubicBezTo>
                  <a:pt x="8019" y="7116"/>
                  <a:pt x="8048" y="7122"/>
                  <a:pt x="8087" y="7126"/>
                </a:cubicBezTo>
                <a:cubicBezTo>
                  <a:pt x="8158" y="7133"/>
                  <a:pt x="8195" y="7162"/>
                  <a:pt x="8213" y="7227"/>
                </a:cubicBezTo>
                <a:cubicBezTo>
                  <a:pt x="8218" y="7246"/>
                  <a:pt x="8229" y="7263"/>
                  <a:pt x="8243" y="7279"/>
                </a:cubicBezTo>
                <a:cubicBezTo>
                  <a:pt x="8243" y="7279"/>
                  <a:pt x="8242" y="7281"/>
                  <a:pt x="8243" y="7282"/>
                </a:cubicBezTo>
                <a:cubicBezTo>
                  <a:pt x="8252" y="7292"/>
                  <a:pt x="8266" y="7301"/>
                  <a:pt x="8278" y="7310"/>
                </a:cubicBezTo>
                <a:cubicBezTo>
                  <a:pt x="8343" y="7349"/>
                  <a:pt x="8442" y="7372"/>
                  <a:pt x="8538" y="7365"/>
                </a:cubicBezTo>
                <a:cubicBezTo>
                  <a:pt x="8558" y="7363"/>
                  <a:pt x="8576" y="7359"/>
                  <a:pt x="8595" y="7354"/>
                </a:cubicBezTo>
                <a:cubicBezTo>
                  <a:pt x="8600" y="7353"/>
                  <a:pt x="8607" y="7351"/>
                  <a:pt x="8613" y="7349"/>
                </a:cubicBezTo>
                <a:cubicBezTo>
                  <a:pt x="8631" y="7344"/>
                  <a:pt x="8650" y="7336"/>
                  <a:pt x="8666" y="7327"/>
                </a:cubicBezTo>
                <a:cubicBezTo>
                  <a:pt x="8693" y="7313"/>
                  <a:pt x="8718" y="7296"/>
                  <a:pt x="8735" y="7279"/>
                </a:cubicBezTo>
                <a:cubicBezTo>
                  <a:pt x="8759" y="7254"/>
                  <a:pt x="8783" y="7235"/>
                  <a:pt x="8810" y="7220"/>
                </a:cubicBezTo>
                <a:cubicBezTo>
                  <a:pt x="8826" y="7212"/>
                  <a:pt x="8844" y="7208"/>
                  <a:pt x="8861" y="7203"/>
                </a:cubicBezTo>
                <a:cubicBezTo>
                  <a:pt x="8872" y="7199"/>
                  <a:pt x="8882" y="7193"/>
                  <a:pt x="8893" y="7191"/>
                </a:cubicBezTo>
                <a:cubicBezTo>
                  <a:pt x="8948" y="7180"/>
                  <a:pt x="9002" y="7188"/>
                  <a:pt x="9043" y="7217"/>
                </a:cubicBezTo>
                <a:cubicBezTo>
                  <a:pt x="9076" y="7242"/>
                  <a:pt x="9180" y="7258"/>
                  <a:pt x="9290" y="7266"/>
                </a:cubicBezTo>
                <a:cubicBezTo>
                  <a:pt x="9316" y="7266"/>
                  <a:pt x="9332" y="7268"/>
                  <a:pt x="9365" y="7266"/>
                </a:cubicBezTo>
                <a:cubicBezTo>
                  <a:pt x="9476" y="7259"/>
                  <a:pt x="9588" y="7245"/>
                  <a:pt x="9616" y="7236"/>
                </a:cubicBezTo>
                <a:cubicBezTo>
                  <a:pt x="9630" y="7231"/>
                  <a:pt x="9658" y="7236"/>
                  <a:pt x="9687" y="7247"/>
                </a:cubicBezTo>
                <a:cubicBezTo>
                  <a:pt x="9712" y="7252"/>
                  <a:pt x="9735" y="7266"/>
                  <a:pt x="9762" y="7286"/>
                </a:cubicBezTo>
                <a:cubicBezTo>
                  <a:pt x="9766" y="7289"/>
                  <a:pt x="9770" y="7290"/>
                  <a:pt x="9774" y="7293"/>
                </a:cubicBezTo>
                <a:cubicBezTo>
                  <a:pt x="9858" y="7348"/>
                  <a:pt x="9911" y="7360"/>
                  <a:pt x="9995" y="7346"/>
                </a:cubicBezTo>
                <a:cubicBezTo>
                  <a:pt x="10005" y="7345"/>
                  <a:pt x="10010" y="7341"/>
                  <a:pt x="10019" y="7338"/>
                </a:cubicBezTo>
                <a:cubicBezTo>
                  <a:pt x="10041" y="7329"/>
                  <a:pt x="10083" y="7301"/>
                  <a:pt x="10117" y="7279"/>
                </a:cubicBezTo>
                <a:cubicBezTo>
                  <a:pt x="10133" y="7258"/>
                  <a:pt x="10167" y="7230"/>
                  <a:pt x="10216" y="7206"/>
                </a:cubicBezTo>
                <a:cubicBezTo>
                  <a:pt x="10225" y="7202"/>
                  <a:pt x="10226" y="7204"/>
                  <a:pt x="10234" y="7200"/>
                </a:cubicBezTo>
                <a:lnTo>
                  <a:pt x="10299" y="7154"/>
                </a:lnTo>
                <a:lnTo>
                  <a:pt x="10476" y="7200"/>
                </a:lnTo>
                <a:cubicBezTo>
                  <a:pt x="10507" y="7208"/>
                  <a:pt x="10536" y="7214"/>
                  <a:pt x="10565" y="7219"/>
                </a:cubicBezTo>
                <a:cubicBezTo>
                  <a:pt x="10688" y="7231"/>
                  <a:pt x="10831" y="7218"/>
                  <a:pt x="10935" y="7175"/>
                </a:cubicBezTo>
                <a:cubicBezTo>
                  <a:pt x="11096" y="7108"/>
                  <a:pt x="11108" y="7108"/>
                  <a:pt x="11294" y="7191"/>
                </a:cubicBezTo>
                <a:cubicBezTo>
                  <a:pt x="11409" y="7242"/>
                  <a:pt x="11478" y="7250"/>
                  <a:pt x="11613" y="7242"/>
                </a:cubicBezTo>
                <a:cubicBezTo>
                  <a:pt x="11630" y="7241"/>
                  <a:pt x="11635" y="7242"/>
                  <a:pt x="11655" y="7241"/>
                </a:cubicBezTo>
                <a:cubicBezTo>
                  <a:pt x="11681" y="7239"/>
                  <a:pt x="11702" y="7240"/>
                  <a:pt x="11726" y="7239"/>
                </a:cubicBezTo>
                <a:cubicBezTo>
                  <a:pt x="11820" y="7235"/>
                  <a:pt x="11902" y="7237"/>
                  <a:pt x="11915" y="7247"/>
                </a:cubicBezTo>
                <a:cubicBezTo>
                  <a:pt x="11923" y="7256"/>
                  <a:pt x="11894" y="7281"/>
                  <a:pt x="11846" y="7312"/>
                </a:cubicBezTo>
                <a:cubicBezTo>
                  <a:pt x="11796" y="7343"/>
                  <a:pt x="11726" y="7381"/>
                  <a:pt x="11649" y="7419"/>
                </a:cubicBezTo>
                <a:cubicBezTo>
                  <a:pt x="11571" y="7457"/>
                  <a:pt x="11486" y="7495"/>
                  <a:pt x="11413" y="7524"/>
                </a:cubicBezTo>
                <a:cubicBezTo>
                  <a:pt x="11340" y="7553"/>
                  <a:pt x="11280" y="7573"/>
                  <a:pt x="11243" y="7578"/>
                </a:cubicBezTo>
                <a:cubicBezTo>
                  <a:pt x="11150" y="7589"/>
                  <a:pt x="11092" y="7625"/>
                  <a:pt x="11073" y="7667"/>
                </a:cubicBezTo>
                <a:cubicBezTo>
                  <a:pt x="11060" y="7695"/>
                  <a:pt x="11063" y="7726"/>
                  <a:pt x="11082" y="7754"/>
                </a:cubicBezTo>
                <a:cubicBezTo>
                  <a:pt x="11091" y="7768"/>
                  <a:pt x="11103" y="7781"/>
                  <a:pt x="11120" y="7793"/>
                </a:cubicBezTo>
                <a:cubicBezTo>
                  <a:pt x="11137" y="7805"/>
                  <a:pt x="11159" y="7816"/>
                  <a:pt x="11183" y="7825"/>
                </a:cubicBezTo>
                <a:cubicBezTo>
                  <a:pt x="11208" y="7834"/>
                  <a:pt x="11237" y="7841"/>
                  <a:pt x="11270" y="7845"/>
                </a:cubicBezTo>
                <a:cubicBezTo>
                  <a:pt x="11379" y="7860"/>
                  <a:pt x="11505" y="7837"/>
                  <a:pt x="11565" y="7799"/>
                </a:cubicBezTo>
                <a:cubicBezTo>
                  <a:pt x="11585" y="7787"/>
                  <a:pt x="11599" y="7772"/>
                  <a:pt x="11601" y="7757"/>
                </a:cubicBezTo>
                <a:cubicBezTo>
                  <a:pt x="11604" y="7732"/>
                  <a:pt x="11612" y="7697"/>
                  <a:pt x="11616" y="7680"/>
                </a:cubicBezTo>
                <a:cubicBezTo>
                  <a:pt x="11620" y="7662"/>
                  <a:pt x="11736" y="7578"/>
                  <a:pt x="11879" y="7493"/>
                </a:cubicBezTo>
                <a:cubicBezTo>
                  <a:pt x="12104" y="7358"/>
                  <a:pt x="12157" y="7341"/>
                  <a:pt x="12279" y="7353"/>
                </a:cubicBezTo>
                <a:cubicBezTo>
                  <a:pt x="12329" y="7358"/>
                  <a:pt x="12376" y="7365"/>
                  <a:pt x="12419" y="7375"/>
                </a:cubicBezTo>
                <a:cubicBezTo>
                  <a:pt x="12420" y="7375"/>
                  <a:pt x="12422" y="7375"/>
                  <a:pt x="12422" y="7375"/>
                </a:cubicBezTo>
                <a:cubicBezTo>
                  <a:pt x="12465" y="7384"/>
                  <a:pt x="12503" y="7395"/>
                  <a:pt x="12536" y="7408"/>
                </a:cubicBezTo>
                <a:cubicBezTo>
                  <a:pt x="12536" y="7408"/>
                  <a:pt x="12535" y="7409"/>
                  <a:pt x="12536" y="7409"/>
                </a:cubicBezTo>
                <a:cubicBezTo>
                  <a:pt x="12600" y="7434"/>
                  <a:pt x="12643" y="7463"/>
                  <a:pt x="12643" y="7491"/>
                </a:cubicBezTo>
                <a:cubicBezTo>
                  <a:pt x="12643" y="7511"/>
                  <a:pt x="12674" y="7556"/>
                  <a:pt x="12703" y="7595"/>
                </a:cubicBezTo>
                <a:cubicBezTo>
                  <a:pt x="12710" y="7602"/>
                  <a:pt x="12713" y="7610"/>
                  <a:pt x="12721" y="7617"/>
                </a:cubicBezTo>
                <a:cubicBezTo>
                  <a:pt x="12751" y="7644"/>
                  <a:pt x="12764" y="7674"/>
                  <a:pt x="12768" y="7705"/>
                </a:cubicBezTo>
                <a:cubicBezTo>
                  <a:pt x="12769" y="7710"/>
                  <a:pt x="12772" y="7718"/>
                  <a:pt x="12771" y="7722"/>
                </a:cubicBezTo>
                <a:cubicBezTo>
                  <a:pt x="12771" y="7724"/>
                  <a:pt x="12771" y="7724"/>
                  <a:pt x="12771" y="7725"/>
                </a:cubicBezTo>
                <a:cubicBezTo>
                  <a:pt x="12769" y="7787"/>
                  <a:pt x="12721" y="7845"/>
                  <a:pt x="12649" y="7878"/>
                </a:cubicBezTo>
                <a:cubicBezTo>
                  <a:pt x="12640" y="7884"/>
                  <a:pt x="12631" y="7885"/>
                  <a:pt x="12622" y="7889"/>
                </a:cubicBezTo>
                <a:cubicBezTo>
                  <a:pt x="12618" y="7890"/>
                  <a:pt x="12614" y="7893"/>
                  <a:pt x="12610" y="7894"/>
                </a:cubicBezTo>
                <a:cubicBezTo>
                  <a:pt x="12590" y="7901"/>
                  <a:pt x="12569" y="7908"/>
                  <a:pt x="12547" y="7908"/>
                </a:cubicBezTo>
                <a:cubicBezTo>
                  <a:pt x="12488" y="7908"/>
                  <a:pt x="12446" y="7897"/>
                  <a:pt x="12425" y="7883"/>
                </a:cubicBezTo>
                <a:cubicBezTo>
                  <a:pt x="12419" y="7879"/>
                  <a:pt x="12415" y="7875"/>
                  <a:pt x="12416" y="7870"/>
                </a:cubicBezTo>
                <a:cubicBezTo>
                  <a:pt x="12413" y="7860"/>
                  <a:pt x="12415" y="7852"/>
                  <a:pt x="12440" y="7843"/>
                </a:cubicBezTo>
                <a:cubicBezTo>
                  <a:pt x="12441" y="7843"/>
                  <a:pt x="12442" y="7842"/>
                  <a:pt x="12443" y="7842"/>
                </a:cubicBezTo>
                <a:cubicBezTo>
                  <a:pt x="12466" y="7827"/>
                  <a:pt x="12480" y="7810"/>
                  <a:pt x="12485" y="7793"/>
                </a:cubicBezTo>
                <a:cubicBezTo>
                  <a:pt x="12485" y="7790"/>
                  <a:pt x="12488" y="7788"/>
                  <a:pt x="12488" y="7785"/>
                </a:cubicBezTo>
                <a:cubicBezTo>
                  <a:pt x="12489" y="7766"/>
                  <a:pt x="12483" y="7748"/>
                  <a:pt x="12467" y="7732"/>
                </a:cubicBezTo>
                <a:cubicBezTo>
                  <a:pt x="12465" y="7729"/>
                  <a:pt x="12460" y="7728"/>
                  <a:pt x="12458" y="7725"/>
                </a:cubicBezTo>
                <a:cubicBezTo>
                  <a:pt x="12442" y="7712"/>
                  <a:pt x="12418" y="7701"/>
                  <a:pt x="12392" y="7692"/>
                </a:cubicBezTo>
                <a:cubicBezTo>
                  <a:pt x="12377" y="7688"/>
                  <a:pt x="12361" y="7685"/>
                  <a:pt x="12344" y="7683"/>
                </a:cubicBezTo>
                <a:cubicBezTo>
                  <a:pt x="12341" y="7683"/>
                  <a:pt x="12339" y="7682"/>
                  <a:pt x="12335" y="7681"/>
                </a:cubicBezTo>
                <a:cubicBezTo>
                  <a:pt x="12307" y="7680"/>
                  <a:pt x="12277" y="7680"/>
                  <a:pt x="12249" y="7686"/>
                </a:cubicBezTo>
                <a:cubicBezTo>
                  <a:pt x="12226" y="7691"/>
                  <a:pt x="12200" y="7699"/>
                  <a:pt x="12177" y="7711"/>
                </a:cubicBezTo>
                <a:cubicBezTo>
                  <a:pt x="12153" y="7725"/>
                  <a:pt x="12131" y="7741"/>
                  <a:pt x="12118" y="7757"/>
                </a:cubicBezTo>
                <a:cubicBezTo>
                  <a:pt x="12115" y="7760"/>
                  <a:pt x="12106" y="7762"/>
                  <a:pt x="12103" y="7765"/>
                </a:cubicBezTo>
                <a:cubicBezTo>
                  <a:pt x="12100" y="7767"/>
                  <a:pt x="12096" y="7769"/>
                  <a:pt x="12094" y="7771"/>
                </a:cubicBezTo>
                <a:cubicBezTo>
                  <a:pt x="12056" y="7810"/>
                  <a:pt x="12003" y="7829"/>
                  <a:pt x="11924" y="7829"/>
                </a:cubicBezTo>
                <a:cubicBezTo>
                  <a:pt x="11922" y="7829"/>
                  <a:pt x="11919" y="7829"/>
                  <a:pt x="11918" y="7829"/>
                </a:cubicBezTo>
                <a:cubicBezTo>
                  <a:pt x="11904" y="7832"/>
                  <a:pt x="11896" y="7837"/>
                  <a:pt x="11882" y="7839"/>
                </a:cubicBezTo>
                <a:cubicBezTo>
                  <a:pt x="11836" y="7844"/>
                  <a:pt x="11790" y="7854"/>
                  <a:pt x="11750" y="7866"/>
                </a:cubicBezTo>
                <a:cubicBezTo>
                  <a:pt x="11730" y="7873"/>
                  <a:pt x="11710" y="7879"/>
                  <a:pt x="11694" y="7888"/>
                </a:cubicBezTo>
                <a:cubicBezTo>
                  <a:pt x="11677" y="7895"/>
                  <a:pt x="11653" y="7901"/>
                  <a:pt x="11646" y="7908"/>
                </a:cubicBezTo>
                <a:cubicBezTo>
                  <a:pt x="11606" y="7947"/>
                  <a:pt x="11509" y="7970"/>
                  <a:pt x="11395" y="7974"/>
                </a:cubicBezTo>
                <a:cubicBezTo>
                  <a:pt x="11365" y="7976"/>
                  <a:pt x="11331" y="7973"/>
                  <a:pt x="11300" y="7971"/>
                </a:cubicBezTo>
                <a:cubicBezTo>
                  <a:pt x="11272" y="7970"/>
                  <a:pt x="11247" y="7969"/>
                  <a:pt x="11219" y="7966"/>
                </a:cubicBezTo>
                <a:cubicBezTo>
                  <a:pt x="11209" y="7965"/>
                  <a:pt x="11199" y="7963"/>
                  <a:pt x="11189" y="7961"/>
                </a:cubicBezTo>
                <a:cubicBezTo>
                  <a:pt x="11146" y="7955"/>
                  <a:pt x="11102" y="7949"/>
                  <a:pt x="11061" y="7938"/>
                </a:cubicBezTo>
                <a:cubicBezTo>
                  <a:pt x="10981" y="7916"/>
                  <a:pt x="10919" y="7890"/>
                  <a:pt x="10867" y="7867"/>
                </a:cubicBezTo>
                <a:cubicBezTo>
                  <a:pt x="10850" y="7860"/>
                  <a:pt x="10813" y="7851"/>
                  <a:pt x="10804" y="7845"/>
                </a:cubicBezTo>
                <a:cubicBezTo>
                  <a:pt x="10722" y="7793"/>
                  <a:pt x="10582" y="7793"/>
                  <a:pt x="10502" y="7843"/>
                </a:cubicBezTo>
                <a:cubicBezTo>
                  <a:pt x="10488" y="7852"/>
                  <a:pt x="10481" y="7863"/>
                  <a:pt x="10476" y="7873"/>
                </a:cubicBezTo>
                <a:cubicBezTo>
                  <a:pt x="10473" y="7884"/>
                  <a:pt x="10466" y="7895"/>
                  <a:pt x="10470" y="7905"/>
                </a:cubicBezTo>
                <a:cubicBezTo>
                  <a:pt x="10479" y="7932"/>
                  <a:pt x="10511" y="7954"/>
                  <a:pt x="10553" y="7969"/>
                </a:cubicBezTo>
                <a:cubicBezTo>
                  <a:pt x="10557" y="7970"/>
                  <a:pt x="10558" y="7972"/>
                  <a:pt x="10562" y="7973"/>
                </a:cubicBezTo>
                <a:cubicBezTo>
                  <a:pt x="10589" y="7977"/>
                  <a:pt x="10586" y="7977"/>
                  <a:pt x="10607" y="7980"/>
                </a:cubicBezTo>
                <a:cubicBezTo>
                  <a:pt x="10622" y="7983"/>
                  <a:pt x="10638" y="7987"/>
                  <a:pt x="10655" y="7987"/>
                </a:cubicBezTo>
                <a:cubicBezTo>
                  <a:pt x="10717" y="7987"/>
                  <a:pt x="10755" y="7997"/>
                  <a:pt x="10768" y="8012"/>
                </a:cubicBezTo>
                <a:cubicBezTo>
                  <a:pt x="10794" y="8023"/>
                  <a:pt x="10779" y="8036"/>
                  <a:pt x="10738" y="8061"/>
                </a:cubicBezTo>
                <a:cubicBezTo>
                  <a:pt x="10706" y="8080"/>
                  <a:pt x="10678" y="8105"/>
                  <a:pt x="10655" y="8127"/>
                </a:cubicBezTo>
                <a:cubicBezTo>
                  <a:pt x="10654" y="8128"/>
                  <a:pt x="10652" y="8130"/>
                  <a:pt x="10652" y="8131"/>
                </a:cubicBezTo>
                <a:cubicBezTo>
                  <a:pt x="10652" y="8144"/>
                  <a:pt x="10623" y="8165"/>
                  <a:pt x="10589" y="8186"/>
                </a:cubicBezTo>
                <a:cubicBezTo>
                  <a:pt x="10537" y="8243"/>
                  <a:pt x="10488" y="8285"/>
                  <a:pt x="10443" y="8317"/>
                </a:cubicBezTo>
                <a:cubicBezTo>
                  <a:pt x="10435" y="8339"/>
                  <a:pt x="10417" y="8362"/>
                  <a:pt x="10389" y="8374"/>
                </a:cubicBezTo>
                <a:cubicBezTo>
                  <a:pt x="10345" y="8392"/>
                  <a:pt x="10267" y="8404"/>
                  <a:pt x="10183" y="8411"/>
                </a:cubicBezTo>
                <a:cubicBezTo>
                  <a:pt x="10181" y="8412"/>
                  <a:pt x="10179" y="8413"/>
                  <a:pt x="10177" y="8413"/>
                </a:cubicBezTo>
                <a:cubicBezTo>
                  <a:pt x="10173" y="8413"/>
                  <a:pt x="10169" y="8414"/>
                  <a:pt x="10165" y="8415"/>
                </a:cubicBezTo>
                <a:cubicBezTo>
                  <a:pt x="10130" y="8417"/>
                  <a:pt x="10096" y="8417"/>
                  <a:pt x="10061" y="8418"/>
                </a:cubicBezTo>
                <a:cubicBezTo>
                  <a:pt x="10031" y="8419"/>
                  <a:pt x="10002" y="8421"/>
                  <a:pt x="9974" y="8419"/>
                </a:cubicBezTo>
                <a:cubicBezTo>
                  <a:pt x="9925" y="8417"/>
                  <a:pt x="9884" y="8413"/>
                  <a:pt x="9849" y="8405"/>
                </a:cubicBezTo>
                <a:cubicBezTo>
                  <a:pt x="9847" y="8405"/>
                  <a:pt x="9845" y="8406"/>
                  <a:pt x="9843" y="8405"/>
                </a:cubicBezTo>
                <a:cubicBezTo>
                  <a:pt x="9840" y="8405"/>
                  <a:pt x="9839" y="8404"/>
                  <a:pt x="9837" y="8404"/>
                </a:cubicBezTo>
                <a:cubicBezTo>
                  <a:pt x="9737" y="8382"/>
                  <a:pt x="9668" y="8384"/>
                  <a:pt x="9544" y="8410"/>
                </a:cubicBezTo>
                <a:cubicBezTo>
                  <a:pt x="9534" y="8412"/>
                  <a:pt x="9529" y="8412"/>
                  <a:pt x="9517" y="8415"/>
                </a:cubicBezTo>
                <a:cubicBezTo>
                  <a:pt x="9212" y="8482"/>
                  <a:pt x="9065" y="8491"/>
                  <a:pt x="8947" y="8448"/>
                </a:cubicBezTo>
                <a:cubicBezTo>
                  <a:pt x="8911" y="8435"/>
                  <a:pt x="8876" y="8424"/>
                  <a:pt x="8840" y="8418"/>
                </a:cubicBezTo>
                <a:cubicBezTo>
                  <a:pt x="8804" y="8411"/>
                  <a:pt x="8768" y="8408"/>
                  <a:pt x="8732" y="8408"/>
                </a:cubicBezTo>
                <a:cubicBezTo>
                  <a:pt x="8660" y="8409"/>
                  <a:pt x="8588" y="8424"/>
                  <a:pt x="8514" y="8451"/>
                </a:cubicBezTo>
                <a:cubicBezTo>
                  <a:pt x="8480" y="8464"/>
                  <a:pt x="8431" y="8474"/>
                  <a:pt x="8374" y="8481"/>
                </a:cubicBezTo>
                <a:cubicBezTo>
                  <a:pt x="8260" y="8494"/>
                  <a:pt x="8113" y="8495"/>
                  <a:pt x="7992" y="8484"/>
                </a:cubicBezTo>
                <a:cubicBezTo>
                  <a:pt x="7931" y="8478"/>
                  <a:pt x="7876" y="8471"/>
                  <a:pt x="7834" y="8459"/>
                </a:cubicBezTo>
                <a:cubicBezTo>
                  <a:pt x="7739" y="8432"/>
                  <a:pt x="7686" y="8434"/>
                  <a:pt x="7529" y="8473"/>
                </a:cubicBezTo>
                <a:cubicBezTo>
                  <a:pt x="7425" y="8499"/>
                  <a:pt x="7323" y="8534"/>
                  <a:pt x="7302" y="8553"/>
                </a:cubicBezTo>
                <a:cubicBezTo>
                  <a:pt x="7271" y="8581"/>
                  <a:pt x="7241" y="8580"/>
                  <a:pt x="7135" y="8552"/>
                </a:cubicBezTo>
                <a:cubicBezTo>
                  <a:pt x="6914" y="8491"/>
                  <a:pt x="6717" y="8554"/>
                  <a:pt x="6717" y="8685"/>
                </a:cubicBezTo>
                <a:cubicBezTo>
                  <a:pt x="6717" y="8778"/>
                  <a:pt x="6821" y="8827"/>
                  <a:pt x="7013" y="8827"/>
                </a:cubicBezTo>
                <a:cubicBezTo>
                  <a:pt x="7068" y="8827"/>
                  <a:pt x="7193" y="8864"/>
                  <a:pt x="7290" y="8909"/>
                </a:cubicBezTo>
                <a:cubicBezTo>
                  <a:pt x="7422" y="8970"/>
                  <a:pt x="7466" y="9010"/>
                  <a:pt x="7466" y="9072"/>
                </a:cubicBezTo>
                <a:cubicBezTo>
                  <a:pt x="7466" y="9118"/>
                  <a:pt x="7498" y="9180"/>
                  <a:pt x="7538" y="9211"/>
                </a:cubicBezTo>
                <a:cubicBezTo>
                  <a:pt x="7604" y="9260"/>
                  <a:pt x="7599" y="9287"/>
                  <a:pt x="7475" y="9481"/>
                </a:cubicBezTo>
                <a:cubicBezTo>
                  <a:pt x="7442" y="9533"/>
                  <a:pt x="7415" y="9573"/>
                  <a:pt x="7392" y="9604"/>
                </a:cubicBezTo>
                <a:cubicBezTo>
                  <a:pt x="7321" y="9697"/>
                  <a:pt x="7267" y="9718"/>
                  <a:pt x="7090" y="9769"/>
                </a:cubicBezTo>
                <a:cubicBezTo>
                  <a:pt x="7021" y="9789"/>
                  <a:pt x="6959" y="9812"/>
                  <a:pt x="6911" y="9834"/>
                </a:cubicBezTo>
                <a:cubicBezTo>
                  <a:pt x="6863" y="9855"/>
                  <a:pt x="6829" y="9873"/>
                  <a:pt x="6825" y="9886"/>
                </a:cubicBezTo>
                <a:cubicBezTo>
                  <a:pt x="6811" y="9923"/>
                  <a:pt x="6836" y="9954"/>
                  <a:pt x="6881" y="9974"/>
                </a:cubicBezTo>
                <a:cubicBezTo>
                  <a:pt x="6926" y="9994"/>
                  <a:pt x="6992" y="10003"/>
                  <a:pt x="7069" y="9994"/>
                </a:cubicBezTo>
                <a:cubicBezTo>
                  <a:pt x="7158" y="9984"/>
                  <a:pt x="7221" y="9993"/>
                  <a:pt x="7242" y="10010"/>
                </a:cubicBezTo>
                <a:cubicBezTo>
                  <a:pt x="7254" y="10019"/>
                  <a:pt x="7253" y="10030"/>
                  <a:pt x="7242" y="10043"/>
                </a:cubicBezTo>
                <a:cubicBezTo>
                  <a:pt x="7232" y="10056"/>
                  <a:pt x="7211" y="10068"/>
                  <a:pt x="7177" y="10082"/>
                </a:cubicBezTo>
                <a:cubicBezTo>
                  <a:pt x="7148" y="10094"/>
                  <a:pt x="7115" y="10113"/>
                  <a:pt x="7087" y="10133"/>
                </a:cubicBezTo>
                <a:cubicBezTo>
                  <a:pt x="7060" y="10153"/>
                  <a:pt x="7038" y="10176"/>
                  <a:pt x="7025" y="10194"/>
                </a:cubicBezTo>
                <a:cubicBezTo>
                  <a:pt x="7024" y="10195"/>
                  <a:pt x="7025" y="10195"/>
                  <a:pt x="7025" y="10196"/>
                </a:cubicBezTo>
                <a:cubicBezTo>
                  <a:pt x="6991" y="10244"/>
                  <a:pt x="6905" y="10279"/>
                  <a:pt x="6747" y="10311"/>
                </a:cubicBezTo>
                <a:cubicBezTo>
                  <a:pt x="6580" y="10344"/>
                  <a:pt x="6534" y="10351"/>
                  <a:pt x="6478" y="10333"/>
                </a:cubicBezTo>
                <a:cubicBezTo>
                  <a:pt x="6478" y="10333"/>
                  <a:pt x="6476" y="10333"/>
                  <a:pt x="6475" y="10333"/>
                </a:cubicBezTo>
                <a:cubicBezTo>
                  <a:pt x="6467" y="10330"/>
                  <a:pt x="6458" y="10324"/>
                  <a:pt x="6448" y="10320"/>
                </a:cubicBezTo>
                <a:cubicBezTo>
                  <a:pt x="6439" y="10316"/>
                  <a:pt x="6429" y="10314"/>
                  <a:pt x="6419" y="10309"/>
                </a:cubicBezTo>
                <a:cubicBezTo>
                  <a:pt x="6418" y="10309"/>
                  <a:pt x="6419" y="10308"/>
                  <a:pt x="6419" y="10307"/>
                </a:cubicBezTo>
                <a:cubicBezTo>
                  <a:pt x="6418" y="10307"/>
                  <a:pt x="6416" y="10308"/>
                  <a:pt x="6416" y="10307"/>
                </a:cubicBezTo>
                <a:cubicBezTo>
                  <a:pt x="6389" y="10295"/>
                  <a:pt x="6367" y="10278"/>
                  <a:pt x="6350" y="10262"/>
                </a:cubicBezTo>
                <a:cubicBezTo>
                  <a:pt x="6349" y="10261"/>
                  <a:pt x="6347" y="10262"/>
                  <a:pt x="6347" y="10262"/>
                </a:cubicBezTo>
                <a:cubicBezTo>
                  <a:pt x="6329" y="10245"/>
                  <a:pt x="6320" y="10229"/>
                  <a:pt x="6320" y="10216"/>
                </a:cubicBezTo>
                <a:cubicBezTo>
                  <a:pt x="6320" y="10152"/>
                  <a:pt x="6195" y="10105"/>
                  <a:pt x="6075" y="10125"/>
                </a:cubicBezTo>
                <a:cubicBezTo>
                  <a:pt x="5970" y="10142"/>
                  <a:pt x="5949" y="10197"/>
                  <a:pt x="6010" y="10254"/>
                </a:cubicBezTo>
                <a:cubicBezTo>
                  <a:pt x="6030" y="10273"/>
                  <a:pt x="6058" y="10294"/>
                  <a:pt x="6096" y="10312"/>
                </a:cubicBezTo>
                <a:cubicBezTo>
                  <a:pt x="6165" y="10346"/>
                  <a:pt x="6221" y="10402"/>
                  <a:pt x="6221" y="10438"/>
                </a:cubicBezTo>
                <a:cubicBezTo>
                  <a:pt x="6221" y="10474"/>
                  <a:pt x="6258" y="10514"/>
                  <a:pt x="6305" y="10528"/>
                </a:cubicBezTo>
                <a:cubicBezTo>
                  <a:pt x="6355" y="10543"/>
                  <a:pt x="6386" y="10573"/>
                  <a:pt x="6398" y="10613"/>
                </a:cubicBezTo>
                <a:cubicBezTo>
                  <a:pt x="6409" y="10652"/>
                  <a:pt x="6403" y="10700"/>
                  <a:pt x="6383" y="10748"/>
                </a:cubicBezTo>
                <a:cubicBezTo>
                  <a:pt x="6343" y="10845"/>
                  <a:pt x="6245" y="10943"/>
                  <a:pt x="6117" y="10979"/>
                </a:cubicBezTo>
                <a:cubicBezTo>
                  <a:pt x="6093" y="10986"/>
                  <a:pt x="6074" y="10994"/>
                  <a:pt x="6060" y="11003"/>
                </a:cubicBezTo>
                <a:cubicBezTo>
                  <a:pt x="6046" y="11012"/>
                  <a:pt x="6036" y="11024"/>
                  <a:pt x="6030" y="11034"/>
                </a:cubicBezTo>
                <a:cubicBezTo>
                  <a:pt x="6008" y="11077"/>
                  <a:pt x="6050" y="11124"/>
                  <a:pt x="6126" y="11145"/>
                </a:cubicBezTo>
                <a:cubicBezTo>
                  <a:pt x="6164" y="11155"/>
                  <a:pt x="6212" y="11159"/>
                  <a:pt x="6263" y="11151"/>
                </a:cubicBezTo>
                <a:cubicBezTo>
                  <a:pt x="6316" y="11142"/>
                  <a:pt x="6370" y="11102"/>
                  <a:pt x="6386" y="11063"/>
                </a:cubicBezTo>
                <a:cubicBezTo>
                  <a:pt x="6402" y="11023"/>
                  <a:pt x="6467" y="10957"/>
                  <a:pt x="6532" y="10915"/>
                </a:cubicBezTo>
                <a:cubicBezTo>
                  <a:pt x="6647" y="10840"/>
                  <a:pt x="6652" y="10841"/>
                  <a:pt x="6780" y="10885"/>
                </a:cubicBezTo>
                <a:cubicBezTo>
                  <a:pt x="6780" y="10885"/>
                  <a:pt x="6782" y="10885"/>
                  <a:pt x="6783" y="10885"/>
                </a:cubicBezTo>
                <a:cubicBezTo>
                  <a:pt x="6792" y="10888"/>
                  <a:pt x="6800" y="10888"/>
                  <a:pt x="6810" y="10891"/>
                </a:cubicBezTo>
                <a:cubicBezTo>
                  <a:pt x="6846" y="10902"/>
                  <a:pt x="6880" y="10911"/>
                  <a:pt x="6911" y="10913"/>
                </a:cubicBezTo>
                <a:cubicBezTo>
                  <a:pt x="6917" y="10914"/>
                  <a:pt x="6921" y="10913"/>
                  <a:pt x="6926" y="10913"/>
                </a:cubicBezTo>
                <a:cubicBezTo>
                  <a:pt x="7030" y="10917"/>
                  <a:pt x="7098" y="10875"/>
                  <a:pt x="7102" y="10802"/>
                </a:cubicBezTo>
                <a:cubicBezTo>
                  <a:pt x="7095" y="10774"/>
                  <a:pt x="7094" y="10749"/>
                  <a:pt x="7102" y="10729"/>
                </a:cubicBezTo>
                <a:cubicBezTo>
                  <a:pt x="7105" y="10681"/>
                  <a:pt x="7149" y="10673"/>
                  <a:pt x="7359" y="10644"/>
                </a:cubicBezTo>
                <a:cubicBezTo>
                  <a:pt x="7587" y="10613"/>
                  <a:pt x="7639" y="10614"/>
                  <a:pt x="7708" y="10646"/>
                </a:cubicBezTo>
                <a:cubicBezTo>
                  <a:pt x="7753" y="10666"/>
                  <a:pt x="7825" y="10688"/>
                  <a:pt x="7869" y="10696"/>
                </a:cubicBezTo>
                <a:cubicBezTo>
                  <a:pt x="7878" y="10698"/>
                  <a:pt x="7883" y="10707"/>
                  <a:pt x="7890" y="10710"/>
                </a:cubicBezTo>
                <a:cubicBezTo>
                  <a:pt x="7907" y="10718"/>
                  <a:pt x="7922" y="10727"/>
                  <a:pt x="7932" y="10737"/>
                </a:cubicBezTo>
                <a:cubicBezTo>
                  <a:pt x="7934" y="10740"/>
                  <a:pt x="7936" y="10742"/>
                  <a:pt x="7938" y="10745"/>
                </a:cubicBezTo>
                <a:cubicBezTo>
                  <a:pt x="7954" y="10765"/>
                  <a:pt x="7965" y="10792"/>
                  <a:pt x="7974" y="10833"/>
                </a:cubicBezTo>
                <a:cubicBezTo>
                  <a:pt x="7974" y="10835"/>
                  <a:pt x="7976" y="10836"/>
                  <a:pt x="7977" y="10838"/>
                </a:cubicBezTo>
                <a:cubicBezTo>
                  <a:pt x="7977" y="10838"/>
                  <a:pt x="7977" y="10839"/>
                  <a:pt x="7977" y="10839"/>
                </a:cubicBezTo>
                <a:cubicBezTo>
                  <a:pt x="7982" y="10865"/>
                  <a:pt x="7986" y="10888"/>
                  <a:pt x="7986" y="10908"/>
                </a:cubicBezTo>
                <a:cubicBezTo>
                  <a:pt x="7985" y="10929"/>
                  <a:pt x="7980" y="10948"/>
                  <a:pt x="7971" y="10968"/>
                </a:cubicBezTo>
                <a:cubicBezTo>
                  <a:pt x="7971" y="10969"/>
                  <a:pt x="7971" y="10970"/>
                  <a:pt x="7971" y="10970"/>
                </a:cubicBezTo>
                <a:cubicBezTo>
                  <a:pt x="7953" y="11010"/>
                  <a:pt x="7914" y="11054"/>
                  <a:pt x="7848" y="11119"/>
                </a:cubicBezTo>
                <a:cubicBezTo>
                  <a:pt x="7754" y="11213"/>
                  <a:pt x="7645" y="11283"/>
                  <a:pt x="7568" y="11300"/>
                </a:cubicBezTo>
                <a:cubicBezTo>
                  <a:pt x="7498" y="11316"/>
                  <a:pt x="7405" y="11346"/>
                  <a:pt x="7359" y="11366"/>
                </a:cubicBezTo>
                <a:cubicBezTo>
                  <a:pt x="7261" y="11409"/>
                  <a:pt x="6946" y="11392"/>
                  <a:pt x="6717" y="11344"/>
                </a:cubicBezTo>
                <a:cubicBezTo>
                  <a:pt x="6699" y="11341"/>
                  <a:pt x="6689" y="11336"/>
                  <a:pt x="6672" y="11332"/>
                </a:cubicBezTo>
                <a:cubicBezTo>
                  <a:pt x="6633" y="11322"/>
                  <a:pt x="6591" y="11313"/>
                  <a:pt x="6562" y="11302"/>
                </a:cubicBezTo>
                <a:cubicBezTo>
                  <a:pt x="6556" y="11300"/>
                  <a:pt x="6550" y="11299"/>
                  <a:pt x="6544" y="11297"/>
                </a:cubicBezTo>
                <a:cubicBezTo>
                  <a:pt x="6459" y="11266"/>
                  <a:pt x="6361" y="11241"/>
                  <a:pt x="6314" y="11240"/>
                </a:cubicBezTo>
                <a:cubicBezTo>
                  <a:pt x="6313" y="11240"/>
                  <a:pt x="6312" y="11240"/>
                  <a:pt x="6311" y="11240"/>
                </a:cubicBezTo>
                <a:cubicBezTo>
                  <a:pt x="6296" y="11240"/>
                  <a:pt x="6281" y="11246"/>
                  <a:pt x="6266" y="11248"/>
                </a:cubicBezTo>
                <a:cubicBezTo>
                  <a:pt x="6248" y="11251"/>
                  <a:pt x="6228" y="11251"/>
                  <a:pt x="6210" y="11256"/>
                </a:cubicBezTo>
                <a:cubicBezTo>
                  <a:pt x="6176" y="11266"/>
                  <a:pt x="6145" y="11280"/>
                  <a:pt x="6117" y="11297"/>
                </a:cubicBezTo>
                <a:cubicBezTo>
                  <a:pt x="6061" y="11331"/>
                  <a:pt x="6021" y="11374"/>
                  <a:pt x="6021" y="11414"/>
                </a:cubicBezTo>
                <a:cubicBezTo>
                  <a:pt x="6021" y="11466"/>
                  <a:pt x="5902" y="11568"/>
                  <a:pt x="5762" y="11656"/>
                </a:cubicBezTo>
                <a:cubicBezTo>
                  <a:pt x="5692" y="11700"/>
                  <a:pt x="5615" y="11740"/>
                  <a:pt x="5547" y="11769"/>
                </a:cubicBezTo>
                <a:cubicBezTo>
                  <a:pt x="5479" y="11798"/>
                  <a:pt x="5419" y="11818"/>
                  <a:pt x="5377" y="11818"/>
                </a:cubicBezTo>
                <a:cubicBezTo>
                  <a:pt x="5341" y="11818"/>
                  <a:pt x="5295" y="11821"/>
                  <a:pt x="5254" y="11827"/>
                </a:cubicBezTo>
                <a:cubicBezTo>
                  <a:pt x="5214" y="11834"/>
                  <a:pt x="5175" y="11844"/>
                  <a:pt x="5150" y="11854"/>
                </a:cubicBezTo>
                <a:cubicBezTo>
                  <a:pt x="5070" y="11885"/>
                  <a:pt x="5025" y="11885"/>
                  <a:pt x="4845" y="11853"/>
                </a:cubicBezTo>
                <a:cubicBezTo>
                  <a:pt x="4729" y="11832"/>
                  <a:pt x="4599" y="11785"/>
                  <a:pt x="4556" y="11750"/>
                </a:cubicBezTo>
                <a:cubicBezTo>
                  <a:pt x="4494" y="11700"/>
                  <a:pt x="4393" y="11680"/>
                  <a:pt x="4299" y="11687"/>
                </a:cubicBezTo>
                <a:cubicBezTo>
                  <a:pt x="4205" y="11694"/>
                  <a:pt x="4117" y="11727"/>
                  <a:pt x="4075" y="11785"/>
                </a:cubicBezTo>
                <a:cubicBezTo>
                  <a:pt x="4057" y="11809"/>
                  <a:pt x="4049" y="11831"/>
                  <a:pt x="4054" y="11851"/>
                </a:cubicBezTo>
                <a:cubicBezTo>
                  <a:pt x="4059" y="11872"/>
                  <a:pt x="4077" y="11891"/>
                  <a:pt x="4108" y="11915"/>
                </a:cubicBezTo>
                <a:cubicBezTo>
                  <a:pt x="4126" y="11930"/>
                  <a:pt x="4142" y="11942"/>
                  <a:pt x="4159" y="11950"/>
                </a:cubicBezTo>
                <a:cubicBezTo>
                  <a:pt x="4175" y="11959"/>
                  <a:pt x="4195" y="11964"/>
                  <a:pt x="4218" y="11967"/>
                </a:cubicBezTo>
                <a:cubicBezTo>
                  <a:pt x="4262" y="11974"/>
                  <a:pt x="4319" y="11972"/>
                  <a:pt x="4424" y="11964"/>
                </a:cubicBezTo>
                <a:cubicBezTo>
                  <a:pt x="4430" y="11964"/>
                  <a:pt x="4439" y="11965"/>
                  <a:pt x="4445" y="11964"/>
                </a:cubicBezTo>
                <a:cubicBezTo>
                  <a:pt x="4591" y="11955"/>
                  <a:pt x="4673" y="11961"/>
                  <a:pt x="4756" y="11977"/>
                </a:cubicBezTo>
                <a:cubicBezTo>
                  <a:pt x="4901" y="11993"/>
                  <a:pt x="5027" y="12018"/>
                  <a:pt x="5027" y="12043"/>
                </a:cubicBezTo>
                <a:cubicBezTo>
                  <a:pt x="5027" y="12044"/>
                  <a:pt x="5016" y="12050"/>
                  <a:pt x="5015" y="12051"/>
                </a:cubicBezTo>
                <a:lnTo>
                  <a:pt x="5033" y="12056"/>
                </a:lnTo>
                <a:lnTo>
                  <a:pt x="4905" y="12134"/>
                </a:lnTo>
                <a:cubicBezTo>
                  <a:pt x="4903" y="12135"/>
                  <a:pt x="4904" y="12136"/>
                  <a:pt x="4902" y="12137"/>
                </a:cubicBezTo>
                <a:cubicBezTo>
                  <a:pt x="4867" y="12159"/>
                  <a:pt x="4838" y="12178"/>
                  <a:pt x="4818" y="12194"/>
                </a:cubicBezTo>
                <a:cubicBezTo>
                  <a:pt x="4798" y="12211"/>
                  <a:pt x="4789" y="12227"/>
                  <a:pt x="4786" y="12241"/>
                </a:cubicBezTo>
                <a:cubicBezTo>
                  <a:pt x="4782" y="12256"/>
                  <a:pt x="4785" y="12270"/>
                  <a:pt x="4797" y="12285"/>
                </a:cubicBezTo>
                <a:cubicBezTo>
                  <a:pt x="4810" y="12301"/>
                  <a:pt x="4830" y="12318"/>
                  <a:pt x="4857" y="12339"/>
                </a:cubicBezTo>
                <a:cubicBezTo>
                  <a:pt x="4886" y="12360"/>
                  <a:pt x="4921" y="12375"/>
                  <a:pt x="4962" y="12384"/>
                </a:cubicBezTo>
                <a:cubicBezTo>
                  <a:pt x="5003" y="12394"/>
                  <a:pt x="5048" y="12395"/>
                  <a:pt x="5093" y="12392"/>
                </a:cubicBezTo>
                <a:cubicBezTo>
                  <a:pt x="5182" y="12386"/>
                  <a:pt x="5269" y="12355"/>
                  <a:pt x="5323" y="12304"/>
                </a:cubicBezTo>
                <a:cubicBezTo>
                  <a:pt x="5363" y="12266"/>
                  <a:pt x="5414" y="12234"/>
                  <a:pt x="5445" y="12224"/>
                </a:cubicBezTo>
                <a:cubicBezTo>
                  <a:pt x="5447" y="12223"/>
                  <a:pt x="5450" y="12219"/>
                  <a:pt x="5451" y="12219"/>
                </a:cubicBezTo>
                <a:cubicBezTo>
                  <a:pt x="5452" y="12219"/>
                  <a:pt x="5454" y="12219"/>
                  <a:pt x="5454" y="12219"/>
                </a:cubicBezTo>
                <a:cubicBezTo>
                  <a:pt x="5455" y="12219"/>
                  <a:pt x="5456" y="12218"/>
                  <a:pt x="5457" y="12218"/>
                </a:cubicBezTo>
                <a:cubicBezTo>
                  <a:pt x="5486" y="12212"/>
                  <a:pt x="5593" y="12263"/>
                  <a:pt x="5696" y="12329"/>
                </a:cubicBezTo>
                <a:cubicBezTo>
                  <a:pt x="5823" y="12411"/>
                  <a:pt x="5860" y="12441"/>
                  <a:pt x="5842" y="12468"/>
                </a:cubicBezTo>
                <a:cubicBezTo>
                  <a:pt x="5836" y="12477"/>
                  <a:pt x="5826" y="12484"/>
                  <a:pt x="5810" y="12494"/>
                </a:cubicBezTo>
                <a:cubicBezTo>
                  <a:pt x="5768" y="12519"/>
                  <a:pt x="5724" y="12563"/>
                  <a:pt x="5714" y="12592"/>
                </a:cubicBezTo>
                <a:cubicBezTo>
                  <a:pt x="5699" y="12634"/>
                  <a:pt x="5652" y="12645"/>
                  <a:pt x="5463" y="12652"/>
                </a:cubicBezTo>
                <a:cubicBezTo>
                  <a:pt x="5334" y="12656"/>
                  <a:pt x="5183" y="12648"/>
                  <a:pt x="5129" y="12633"/>
                </a:cubicBezTo>
                <a:cubicBezTo>
                  <a:pt x="4984" y="12592"/>
                  <a:pt x="4878" y="12625"/>
                  <a:pt x="4878" y="12710"/>
                </a:cubicBezTo>
                <a:cubicBezTo>
                  <a:pt x="4878" y="12796"/>
                  <a:pt x="5015" y="12834"/>
                  <a:pt x="5171" y="12790"/>
                </a:cubicBezTo>
                <a:cubicBezTo>
                  <a:pt x="5209" y="12780"/>
                  <a:pt x="5258" y="12771"/>
                  <a:pt x="5311" y="12767"/>
                </a:cubicBezTo>
                <a:cubicBezTo>
                  <a:pt x="5365" y="12762"/>
                  <a:pt x="5422" y="12760"/>
                  <a:pt x="5478" y="12762"/>
                </a:cubicBezTo>
                <a:cubicBezTo>
                  <a:pt x="5589" y="12765"/>
                  <a:pt x="5690" y="12781"/>
                  <a:pt x="5729" y="12806"/>
                </a:cubicBezTo>
                <a:cubicBezTo>
                  <a:pt x="5766" y="12830"/>
                  <a:pt x="5867" y="12863"/>
                  <a:pt x="5950" y="12882"/>
                </a:cubicBezTo>
                <a:cubicBezTo>
                  <a:pt x="6069" y="12908"/>
                  <a:pt x="6130" y="12952"/>
                  <a:pt x="6236" y="13089"/>
                </a:cubicBezTo>
                <a:cubicBezTo>
                  <a:pt x="6339" y="13221"/>
                  <a:pt x="6358" y="13275"/>
                  <a:pt x="6320" y="13313"/>
                </a:cubicBezTo>
                <a:cubicBezTo>
                  <a:pt x="6292" y="13340"/>
                  <a:pt x="6269" y="13386"/>
                  <a:pt x="6269" y="13415"/>
                </a:cubicBezTo>
                <a:cubicBezTo>
                  <a:pt x="6269" y="13444"/>
                  <a:pt x="6197" y="13496"/>
                  <a:pt x="6108" y="13533"/>
                </a:cubicBezTo>
                <a:lnTo>
                  <a:pt x="5947" y="13599"/>
                </a:lnTo>
                <a:lnTo>
                  <a:pt x="5833" y="13535"/>
                </a:lnTo>
                <a:cubicBezTo>
                  <a:pt x="5694" y="13455"/>
                  <a:pt x="5577" y="13453"/>
                  <a:pt x="5403" y="13525"/>
                </a:cubicBezTo>
                <a:cubicBezTo>
                  <a:pt x="5360" y="13543"/>
                  <a:pt x="5303" y="13558"/>
                  <a:pt x="5233" y="13569"/>
                </a:cubicBezTo>
                <a:cubicBezTo>
                  <a:pt x="5163" y="13580"/>
                  <a:pt x="5082" y="13589"/>
                  <a:pt x="4989" y="13593"/>
                </a:cubicBezTo>
                <a:cubicBezTo>
                  <a:pt x="4861" y="13598"/>
                  <a:pt x="4784" y="13598"/>
                  <a:pt x="4723" y="13590"/>
                </a:cubicBezTo>
                <a:cubicBezTo>
                  <a:pt x="4722" y="13590"/>
                  <a:pt x="4720" y="13590"/>
                  <a:pt x="4720" y="13590"/>
                </a:cubicBezTo>
                <a:cubicBezTo>
                  <a:pt x="4658" y="13581"/>
                  <a:pt x="4612" y="13563"/>
                  <a:pt x="4538" y="13530"/>
                </a:cubicBezTo>
                <a:cubicBezTo>
                  <a:pt x="4444" y="13488"/>
                  <a:pt x="4371" y="13423"/>
                  <a:pt x="4332" y="13357"/>
                </a:cubicBezTo>
                <a:cubicBezTo>
                  <a:pt x="4292" y="13291"/>
                  <a:pt x="4286" y="13224"/>
                  <a:pt x="4329" y="13182"/>
                </a:cubicBezTo>
                <a:cubicBezTo>
                  <a:pt x="4363" y="13149"/>
                  <a:pt x="4378" y="13107"/>
                  <a:pt x="4377" y="13069"/>
                </a:cubicBezTo>
                <a:cubicBezTo>
                  <a:pt x="4375" y="13031"/>
                  <a:pt x="4356" y="12995"/>
                  <a:pt x="4320" y="12976"/>
                </a:cubicBezTo>
                <a:cubicBezTo>
                  <a:pt x="4271" y="12950"/>
                  <a:pt x="4176" y="12942"/>
                  <a:pt x="4087" y="12946"/>
                </a:cubicBezTo>
                <a:cubicBezTo>
                  <a:pt x="3997" y="12950"/>
                  <a:pt x="3913" y="12967"/>
                  <a:pt x="3884" y="12996"/>
                </a:cubicBezTo>
                <a:cubicBezTo>
                  <a:pt x="3802" y="13077"/>
                  <a:pt x="3822" y="13141"/>
                  <a:pt x="3950" y="13204"/>
                </a:cubicBezTo>
                <a:cubicBezTo>
                  <a:pt x="4039" y="13248"/>
                  <a:pt x="4091" y="13311"/>
                  <a:pt x="4105" y="13379"/>
                </a:cubicBezTo>
                <a:cubicBezTo>
                  <a:pt x="4118" y="13447"/>
                  <a:pt x="4094" y="13522"/>
                  <a:pt x="4027" y="13594"/>
                </a:cubicBezTo>
                <a:cubicBezTo>
                  <a:pt x="3958" y="13670"/>
                  <a:pt x="3870" y="13725"/>
                  <a:pt x="3768" y="13760"/>
                </a:cubicBezTo>
                <a:cubicBezTo>
                  <a:pt x="3666" y="13794"/>
                  <a:pt x="3549" y="13808"/>
                  <a:pt x="3427" y="13797"/>
                </a:cubicBezTo>
                <a:cubicBezTo>
                  <a:pt x="3313" y="13788"/>
                  <a:pt x="3225" y="13798"/>
                  <a:pt x="3167" y="13824"/>
                </a:cubicBezTo>
                <a:cubicBezTo>
                  <a:pt x="3139" y="13837"/>
                  <a:pt x="3117" y="13853"/>
                  <a:pt x="3105" y="13874"/>
                </a:cubicBezTo>
                <a:cubicBezTo>
                  <a:pt x="3105" y="13875"/>
                  <a:pt x="3105" y="13876"/>
                  <a:pt x="3105" y="13876"/>
                </a:cubicBezTo>
                <a:cubicBezTo>
                  <a:pt x="3093" y="13897"/>
                  <a:pt x="3087" y="13923"/>
                  <a:pt x="3093" y="13951"/>
                </a:cubicBezTo>
                <a:cubicBezTo>
                  <a:pt x="3103" y="14007"/>
                  <a:pt x="3160" y="14045"/>
                  <a:pt x="3233" y="14066"/>
                </a:cubicBezTo>
                <a:cubicBezTo>
                  <a:pt x="3233" y="14066"/>
                  <a:pt x="3236" y="14066"/>
                  <a:pt x="3236" y="14066"/>
                </a:cubicBezTo>
                <a:cubicBezTo>
                  <a:pt x="3260" y="14073"/>
                  <a:pt x="3284" y="14079"/>
                  <a:pt x="3311" y="14082"/>
                </a:cubicBezTo>
                <a:cubicBezTo>
                  <a:pt x="3311" y="14082"/>
                  <a:pt x="3313" y="14082"/>
                  <a:pt x="3314" y="14082"/>
                </a:cubicBezTo>
                <a:cubicBezTo>
                  <a:pt x="3421" y="14093"/>
                  <a:pt x="3540" y="14068"/>
                  <a:pt x="3597" y="14002"/>
                </a:cubicBezTo>
                <a:cubicBezTo>
                  <a:pt x="3628" y="13967"/>
                  <a:pt x="3738" y="13915"/>
                  <a:pt x="3842" y="13887"/>
                </a:cubicBezTo>
                <a:cubicBezTo>
                  <a:pt x="4017" y="13840"/>
                  <a:pt x="4043" y="13839"/>
                  <a:pt x="4179" y="13876"/>
                </a:cubicBezTo>
                <a:cubicBezTo>
                  <a:pt x="4264" y="13899"/>
                  <a:pt x="4345" y="13962"/>
                  <a:pt x="4394" y="14030"/>
                </a:cubicBezTo>
                <a:cubicBezTo>
                  <a:pt x="4444" y="14098"/>
                  <a:pt x="4460" y="14170"/>
                  <a:pt x="4421" y="14210"/>
                </a:cubicBezTo>
                <a:cubicBezTo>
                  <a:pt x="4351" y="14281"/>
                  <a:pt x="4372" y="14351"/>
                  <a:pt x="4478" y="14401"/>
                </a:cubicBezTo>
                <a:cubicBezTo>
                  <a:pt x="4533" y="14428"/>
                  <a:pt x="4580" y="14477"/>
                  <a:pt x="4580" y="14512"/>
                </a:cubicBezTo>
                <a:cubicBezTo>
                  <a:pt x="4580" y="14534"/>
                  <a:pt x="4590" y="14552"/>
                  <a:pt x="4612" y="14568"/>
                </a:cubicBezTo>
                <a:cubicBezTo>
                  <a:pt x="4635" y="14584"/>
                  <a:pt x="4666" y="14598"/>
                  <a:pt x="4705" y="14606"/>
                </a:cubicBezTo>
                <a:cubicBezTo>
                  <a:pt x="4744" y="14614"/>
                  <a:pt x="4793" y="14617"/>
                  <a:pt x="4845" y="14617"/>
                </a:cubicBezTo>
                <a:cubicBezTo>
                  <a:pt x="4858" y="14617"/>
                  <a:pt x="4873" y="14615"/>
                  <a:pt x="4887" y="14614"/>
                </a:cubicBezTo>
                <a:cubicBezTo>
                  <a:pt x="4923" y="14612"/>
                  <a:pt x="4957" y="14610"/>
                  <a:pt x="4995" y="14603"/>
                </a:cubicBezTo>
                <a:cubicBezTo>
                  <a:pt x="5043" y="14594"/>
                  <a:pt x="5111" y="14589"/>
                  <a:pt x="5186" y="14587"/>
                </a:cubicBezTo>
                <a:cubicBezTo>
                  <a:pt x="5250" y="14584"/>
                  <a:pt x="5314" y="14585"/>
                  <a:pt x="5377" y="14589"/>
                </a:cubicBezTo>
                <a:cubicBezTo>
                  <a:pt x="5378" y="14589"/>
                  <a:pt x="5378" y="14589"/>
                  <a:pt x="5380" y="14589"/>
                </a:cubicBezTo>
                <a:cubicBezTo>
                  <a:pt x="5381" y="14589"/>
                  <a:pt x="5382" y="14589"/>
                  <a:pt x="5383" y="14589"/>
                </a:cubicBezTo>
                <a:cubicBezTo>
                  <a:pt x="5420" y="14591"/>
                  <a:pt x="5455" y="14592"/>
                  <a:pt x="5490" y="14597"/>
                </a:cubicBezTo>
                <a:cubicBezTo>
                  <a:pt x="5587" y="14605"/>
                  <a:pt x="5674" y="14616"/>
                  <a:pt x="5714" y="14633"/>
                </a:cubicBezTo>
                <a:cubicBezTo>
                  <a:pt x="5742" y="14644"/>
                  <a:pt x="5756" y="14661"/>
                  <a:pt x="5774" y="14675"/>
                </a:cubicBezTo>
                <a:cubicBezTo>
                  <a:pt x="5776" y="14677"/>
                  <a:pt x="5783" y="14678"/>
                  <a:pt x="5786" y="14680"/>
                </a:cubicBezTo>
                <a:cubicBezTo>
                  <a:pt x="5791" y="14684"/>
                  <a:pt x="5789" y="14686"/>
                  <a:pt x="5795" y="14689"/>
                </a:cubicBezTo>
                <a:cubicBezTo>
                  <a:pt x="5801" y="14696"/>
                  <a:pt x="5811" y="14702"/>
                  <a:pt x="5815" y="14710"/>
                </a:cubicBezTo>
                <a:cubicBezTo>
                  <a:pt x="5857" y="14747"/>
                  <a:pt x="5864" y="14777"/>
                  <a:pt x="5821" y="14839"/>
                </a:cubicBezTo>
                <a:cubicBezTo>
                  <a:pt x="5815" y="14848"/>
                  <a:pt x="5797" y="14858"/>
                  <a:pt x="5789" y="14869"/>
                </a:cubicBezTo>
                <a:cubicBezTo>
                  <a:pt x="5759" y="14910"/>
                  <a:pt x="5717" y="14953"/>
                  <a:pt x="5654" y="14998"/>
                </a:cubicBezTo>
                <a:cubicBezTo>
                  <a:pt x="5652" y="14999"/>
                  <a:pt x="5650" y="15001"/>
                  <a:pt x="5648" y="15003"/>
                </a:cubicBezTo>
                <a:cubicBezTo>
                  <a:pt x="5647" y="15003"/>
                  <a:pt x="5646" y="15003"/>
                  <a:pt x="5645" y="15004"/>
                </a:cubicBezTo>
                <a:cubicBezTo>
                  <a:pt x="5640" y="15008"/>
                  <a:pt x="5639" y="15012"/>
                  <a:pt x="5633" y="15015"/>
                </a:cubicBezTo>
                <a:cubicBezTo>
                  <a:pt x="5615" y="15027"/>
                  <a:pt x="5598" y="15034"/>
                  <a:pt x="5580" y="15042"/>
                </a:cubicBezTo>
                <a:cubicBezTo>
                  <a:pt x="5560" y="15050"/>
                  <a:pt x="5535" y="15057"/>
                  <a:pt x="5508" y="15062"/>
                </a:cubicBezTo>
                <a:cubicBezTo>
                  <a:pt x="5505" y="15063"/>
                  <a:pt x="5503" y="15065"/>
                  <a:pt x="5499" y="15065"/>
                </a:cubicBezTo>
                <a:cubicBezTo>
                  <a:pt x="5499" y="15066"/>
                  <a:pt x="5497" y="15065"/>
                  <a:pt x="5496" y="15065"/>
                </a:cubicBezTo>
                <a:cubicBezTo>
                  <a:pt x="5433" y="15075"/>
                  <a:pt x="5343" y="15078"/>
                  <a:pt x="5186" y="15080"/>
                </a:cubicBezTo>
                <a:cubicBezTo>
                  <a:pt x="5185" y="15080"/>
                  <a:pt x="5183" y="15080"/>
                  <a:pt x="5183" y="15080"/>
                </a:cubicBezTo>
                <a:cubicBezTo>
                  <a:pt x="4992" y="15082"/>
                  <a:pt x="4873" y="15091"/>
                  <a:pt x="4806" y="15110"/>
                </a:cubicBezTo>
                <a:cubicBezTo>
                  <a:pt x="4773" y="15119"/>
                  <a:pt x="4752" y="15131"/>
                  <a:pt x="4744" y="15146"/>
                </a:cubicBezTo>
                <a:cubicBezTo>
                  <a:pt x="4743" y="15148"/>
                  <a:pt x="4744" y="15150"/>
                  <a:pt x="4744" y="15152"/>
                </a:cubicBezTo>
                <a:cubicBezTo>
                  <a:pt x="4739" y="15165"/>
                  <a:pt x="4739" y="15179"/>
                  <a:pt x="4750" y="15198"/>
                </a:cubicBezTo>
                <a:cubicBezTo>
                  <a:pt x="4750" y="15198"/>
                  <a:pt x="4750" y="15199"/>
                  <a:pt x="4750" y="15199"/>
                </a:cubicBezTo>
                <a:cubicBezTo>
                  <a:pt x="4750" y="15200"/>
                  <a:pt x="4752" y="15200"/>
                  <a:pt x="4753" y="15201"/>
                </a:cubicBezTo>
                <a:cubicBezTo>
                  <a:pt x="4780" y="15240"/>
                  <a:pt x="4886" y="15258"/>
                  <a:pt x="4983" y="15253"/>
                </a:cubicBezTo>
                <a:cubicBezTo>
                  <a:pt x="5006" y="15248"/>
                  <a:pt x="5028" y="15244"/>
                  <a:pt x="5054" y="15237"/>
                </a:cubicBezTo>
                <a:cubicBezTo>
                  <a:pt x="5071" y="15232"/>
                  <a:pt x="5083" y="15233"/>
                  <a:pt x="5099" y="15229"/>
                </a:cubicBezTo>
                <a:cubicBezTo>
                  <a:pt x="5102" y="15228"/>
                  <a:pt x="5108" y="15227"/>
                  <a:pt x="5111" y="15226"/>
                </a:cubicBezTo>
                <a:cubicBezTo>
                  <a:pt x="5128" y="15217"/>
                  <a:pt x="5160" y="15212"/>
                  <a:pt x="5198" y="15209"/>
                </a:cubicBezTo>
                <a:cubicBezTo>
                  <a:pt x="5224" y="15206"/>
                  <a:pt x="5255" y="15203"/>
                  <a:pt x="5281" y="15205"/>
                </a:cubicBezTo>
                <a:cubicBezTo>
                  <a:pt x="5286" y="15206"/>
                  <a:pt x="5286" y="15208"/>
                  <a:pt x="5290" y="15209"/>
                </a:cubicBezTo>
                <a:cubicBezTo>
                  <a:pt x="5306" y="15210"/>
                  <a:pt x="5317" y="15214"/>
                  <a:pt x="5329" y="15218"/>
                </a:cubicBezTo>
                <a:cubicBezTo>
                  <a:pt x="5373" y="15229"/>
                  <a:pt x="5397" y="15248"/>
                  <a:pt x="5398" y="15294"/>
                </a:cubicBezTo>
                <a:cubicBezTo>
                  <a:pt x="5399" y="15359"/>
                  <a:pt x="5421" y="15373"/>
                  <a:pt x="5532" y="15380"/>
                </a:cubicBezTo>
                <a:cubicBezTo>
                  <a:pt x="5626" y="15386"/>
                  <a:pt x="5681" y="15373"/>
                  <a:pt x="5720" y="15335"/>
                </a:cubicBezTo>
                <a:cubicBezTo>
                  <a:pt x="5750" y="15305"/>
                  <a:pt x="5822" y="15279"/>
                  <a:pt x="5875" y="15279"/>
                </a:cubicBezTo>
                <a:cubicBezTo>
                  <a:pt x="5928" y="15279"/>
                  <a:pt x="6009" y="15321"/>
                  <a:pt x="6084" y="15374"/>
                </a:cubicBezTo>
                <a:cubicBezTo>
                  <a:pt x="6122" y="15400"/>
                  <a:pt x="6157" y="15429"/>
                  <a:pt x="6186" y="15459"/>
                </a:cubicBezTo>
                <a:cubicBezTo>
                  <a:pt x="6214" y="15488"/>
                  <a:pt x="6236" y="15518"/>
                  <a:pt x="6245" y="15544"/>
                </a:cubicBezTo>
                <a:cubicBezTo>
                  <a:pt x="6261" y="15586"/>
                  <a:pt x="6284" y="15613"/>
                  <a:pt x="6320" y="15629"/>
                </a:cubicBezTo>
                <a:cubicBezTo>
                  <a:pt x="6356" y="15645"/>
                  <a:pt x="6406" y="15648"/>
                  <a:pt x="6475" y="15643"/>
                </a:cubicBezTo>
                <a:cubicBezTo>
                  <a:pt x="6545" y="15638"/>
                  <a:pt x="6599" y="15613"/>
                  <a:pt x="6610" y="15582"/>
                </a:cubicBezTo>
                <a:cubicBezTo>
                  <a:pt x="6619" y="15553"/>
                  <a:pt x="6632" y="15533"/>
                  <a:pt x="6648" y="15519"/>
                </a:cubicBezTo>
                <a:cubicBezTo>
                  <a:pt x="6681" y="15489"/>
                  <a:pt x="6735" y="15484"/>
                  <a:pt x="6845" y="15501"/>
                </a:cubicBezTo>
                <a:cubicBezTo>
                  <a:pt x="6901" y="15510"/>
                  <a:pt x="6970" y="15524"/>
                  <a:pt x="7057" y="15542"/>
                </a:cubicBezTo>
                <a:cubicBezTo>
                  <a:pt x="7207" y="15574"/>
                  <a:pt x="7310" y="15609"/>
                  <a:pt x="7377" y="15640"/>
                </a:cubicBezTo>
                <a:cubicBezTo>
                  <a:pt x="7386" y="15644"/>
                  <a:pt x="7401" y="15648"/>
                  <a:pt x="7410" y="15652"/>
                </a:cubicBezTo>
                <a:cubicBezTo>
                  <a:pt x="7410" y="15653"/>
                  <a:pt x="7409" y="15654"/>
                  <a:pt x="7410" y="15654"/>
                </a:cubicBezTo>
                <a:cubicBezTo>
                  <a:pt x="7418" y="15659"/>
                  <a:pt x="7441" y="15665"/>
                  <a:pt x="7445" y="15670"/>
                </a:cubicBezTo>
                <a:cubicBezTo>
                  <a:pt x="7475" y="15701"/>
                  <a:pt x="7537" y="15747"/>
                  <a:pt x="7583" y="15773"/>
                </a:cubicBezTo>
                <a:cubicBezTo>
                  <a:pt x="7584" y="15774"/>
                  <a:pt x="7584" y="15777"/>
                  <a:pt x="7586" y="15778"/>
                </a:cubicBezTo>
                <a:cubicBezTo>
                  <a:pt x="7589" y="15780"/>
                  <a:pt x="7594" y="15785"/>
                  <a:pt x="7598" y="15786"/>
                </a:cubicBezTo>
                <a:cubicBezTo>
                  <a:pt x="7647" y="15801"/>
                  <a:pt x="7667" y="15891"/>
                  <a:pt x="7666" y="15981"/>
                </a:cubicBezTo>
                <a:cubicBezTo>
                  <a:pt x="7666" y="15985"/>
                  <a:pt x="7669" y="15989"/>
                  <a:pt x="7669" y="15992"/>
                </a:cubicBezTo>
                <a:cubicBezTo>
                  <a:pt x="7672" y="16087"/>
                  <a:pt x="7646" y="16177"/>
                  <a:pt x="7589" y="16189"/>
                </a:cubicBezTo>
                <a:cubicBezTo>
                  <a:pt x="7547" y="16197"/>
                  <a:pt x="7479" y="16238"/>
                  <a:pt x="7440" y="16279"/>
                </a:cubicBezTo>
                <a:cubicBezTo>
                  <a:pt x="7385" y="16334"/>
                  <a:pt x="7316" y="16355"/>
                  <a:pt x="7156" y="16371"/>
                </a:cubicBezTo>
                <a:cubicBezTo>
                  <a:pt x="7039" y="16383"/>
                  <a:pt x="6888" y="16390"/>
                  <a:pt x="6825" y="16386"/>
                </a:cubicBezTo>
                <a:cubicBezTo>
                  <a:pt x="6761" y="16382"/>
                  <a:pt x="6678" y="16392"/>
                  <a:pt x="6639" y="16409"/>
                </a:cubicBezTo>
                <a:cubicBezTo>
                  <a:pt x="6615" y="16420"/>
                  <a:pt x="6597" y="16431"/>
                  <a:pt x="6586" y="16442"/>
                </a:cubicBezTo>
                <a:cubicBezTo>
                  <a:pt x="6586" y="16442"/>
                  <a:pt x="6586" y="16444"/>
                  <a:pt x="6586" y="16444"/>
                </a:cubicBezTo>
                <a:cubicBezTo>
                  <a:pt x="6583" y="16446"/>
                  <a:pt x="6585" y="16449"/>
                  <a:pt x="6583" y="16452"/>
                </a:cubicBezTo>
                <a:cubicBezTo>
                  <a:pt x="6567" y="16472"/>
                  <a:pt x="6565" y="16493"/>
                  <a:pt x="6580" y="16511"/>
                </a:cubicBezTo>
                <a:cubicBezTo>
                  <a:pt x="6588" y="16522"/>
                  <a:pt x="6600" y="16531"/>
                  <a:pt x="6616" y="16540"/>
                </a:cubicBezTo>
                <a:cubicBezTo>
                  <a:pt x="6678" y="16573"/>
                  <a:pt x="6793" y="16587"/>
                  <a:pt x="6902" y="16551"/>
                </a:cubicBezTo>
                <a:cubicBezTo>
                  <a:pt x="6912" y="16548"/>
                  <a:pt x="6940" y="16545"/>
                  <a:pt x="6953" y="16541"/>
                </a:cubicBezTo>
                <a:cubicBezTo>
                  <a:pt x="7020" y="16523"/>
                  <a:pt x="7108" y="16502"/>
                  <a:pt x="7198" y="16489"/>
                </a:cubicBezTo>
                <a:cubicBezTo>
                  <a:pt x="7366" y="16466"/>
                  <a:pt x="7429" y="16470"/>
                  <a:pt x="7604" y="16515"/>
                </a:cubicBezTo>
                <a:cubicBezTo>
                  <a:pt x="7705" y="16540"/>
                  <a:pt x="7792" y="16577"/>
                  <a:pt x="7846" y="16611"/>
                </a:cubicBezTo>
                <a:cubicBezTo>
                  <a:pt x="7864" y="16622"/>
                  <a:pt x="7875" y="16632"/>
                  <a:pt x="7884" y="16642"/>
                </a:cubicBezTo>
                <a:cubicBezTo>
                  <a:pt x="7889" y="16647"/>
                  <a:pt x="7897" y="16653"/>
                  <a:pt x="7899" y="16658"/>
                </a:cubicBezTo>
                <a:cubicBezTo>
                  <a:pt x="7906" y="16672"/>
                  <a:pt x="7903" y="16684"/>
                  <a:pt x="7887" y="16692"/>
                </a:cubicBezTo>
                <a:cubicBezTo>
                  <a:pt x="7869" y="16702"/>
                  <a:pt x="7762" y="16710"/>
                  <a:pt x="7648" y="16710"/>
                </a:cubicBezTo>
                <a:cubicBezTo>
                  <a:pt x="7473" y="16710"/>
                  <a:pt x="7433" y="16721"/>
                  <a:pt x="7377" y="16782"/>
                </a:cubicBezTo>
                <a:cubicBezTo>
                  <a:pt x="7340" y="16822"/>
                  <a:pt x="7280" y="16854"/>
                  <a:pt x="7242" y="16854"/>
                </a:cubicBezTo>
                <a:cubicBezTo>
                  <a:pt x="7205" y="16854"/>
                  <a:pt x="7157" y="16880"/>
                  <a:pt x="7138" y="16913"/>
                </a:cubicBezTo>
                <a:cubicBezTo>
                  <a:pt x="7124" y="16936"/>
                  <a:pt x="7098" y="16963"/>
                  <a:pt x="7063" y="16991"/>
                </a:cubicBezTo>
                <a:cubicBezTo>
                  <a:pt x="7063" y="16992"/>
                  <a:pt x="7061" y="16993"/>
                  <a:pt x="7060" y="16993"/>
                </a:cubicBezTo>
                <a:cubicBezTo>
                  <a:pt x="7026" y="17021"/>
                  <a:pt x="6984" y="17050"/>
                  <a:pt x="6941" y="17076"/>
                </a:cubicBezTo>
                <a:cubicBezTo>
                  <a:pt x="6940" y="17077"/>
                  <a:pt x="6938" y="17076"/>
                  <a:pt x="6938" y="17076"/>
                </a:cubicBezTo>
                <a:cubicBezTo>
                  <a:pt x="6937" y="17077"/>
                  <a:pt x="6938" y="17078"/>
                  <a:pt x="6938" y="17078"/>
                </a:cubicBezTo>
                <a:cubicBezTo>
                  <a:pt x="6852" y="17129"/>
                  <a:pt x="6759" y="17169"/>
                  <a:pt x="6711" y="17169"/>
                </a:cubicBezTo>
                <a:cubicBezTo>
                  <a:pt x="6683" y="17169"/>
                  <a:pt x="6638" y="17178"/>
                  <a:pt x="6595" y="17185"/>
                </a:cubicBezTo>
                <a:cubicBezTo>
                  <a:pt x="6565" y="17190"/>
                  <a:pt x="6537" y="17191"/>
                  <a:pt x="6514" y="17197"/>
                </a:cubicBezTo>
                <a:cubicBezTo>
                  <a:pt x="6511" y="17198"/>
                  <a:pt x="6508" y="17197"/>
                  <a:pt x="6505" y="17197"/>
                </a:cubicBezTo>
                <a:cubicBezTo>
                  <a:pt x="6471" y="17206"/>
                  <a:pt x="6426" y="17210"/>
                  <a:pt x="6380" y="17208"/>
                </a:cubicBezTo>
                <a:cubicBezTo>
                  <a:pt x="6364" y="17208"/>
                  <a:pt x="6341" y="17206"/>
                  <a:pt x="6323" y="17204"/>
                </a:cubicBezTo>
                <a:cubicBezTo>
                  <a:pt x="6271" y="17199"/>
                  <a:pt x="6216" y="17190"/>
                  <a:pt x="6162" y="17175"/>
                </a:cubicBezTo>
                <a:cubicBezTo>
                  <a:pt x="6157" y="17174"/>
                  <a:pt x="6158" y="17175"/>
                  <a:pt x="6153" y="17174"/>
                </a:cubicBezTo>
                <a:cubicBezTo>
                  <a:pt x="6149" y="17173"/>
                  <a:pt x="6145" y="17170"/>
                  <a:pt x="6141" y="17169"/>
                </a:cubicBezTo>
                <a:cubicBezTo>
                  <a:pt x="6131" y="17166"/>
                  <a:pt x="6124" y="17164"/>
                  <a:pt x="6114" y="17161"/>
                </a:cubicBezTo>
                <a:cubicBezTo>
                  <a:pt x="6011" y="17135"/>
                  <a:pt x="5930" y="17107"/>
                  <a:pt x="5926" y="17092"/>
                </a:cubicBezTo>
                <a:cubicBezTo>
                  <a:pt x="5878" y="17078"/>
                  <a:pt x="5828" y="17069"/>
                  <a:pt x="5783" y="17070"/>
                </a:cubicBezTo>
                <a:cubicBezTo>
                  <a:pt x="5732" y="17073"/>
                  <a:pt x="5701" y="17079"/>
                  <a:pt x="5681" y="17089"/>
                </a:cubicBezTo>
                <a:cubicBezTo>
                  <a:pt x="5679" y="17090"/>
                  <a:pt x="5674" y="17089"/>
                  <a:pt x="5672" y="17090"/>
                </a:cubicBezTo>
                <a:cubicBezTo>
                  <a:pt x="5653" y="17103"/>
                  <a:pt x="5648" y="17122"/>
                  <a:pt x="5648" y="17155"/>
                </a:cubicBezTo>
                <a:cubicBezTo>
                  <a:pt x="5648" y="17224"/>
                  <a:pt x="5668" y="17236"/>
                  <a:pt x="5821" y="17249"/>
                </a:cubicBezTo>
                <a:cubicBezTo>
                  <a:pt x="5957" y="17261"/>
                  <a:pt x="6074" y="17285"/>
                  <a:pt x="6165" y="17315"/>
                </a:cubicBezTo>
                <a:cubicBezTo>
                  <a:pt x="6211" y="17331"/>
                  <a:pt x="6252" y="17348"/>
                  <a:pt x="6284" y="17367"/>
                </a:cubicBezTo>
                <a:cubicBezTo>
                  <a:pt x="6315" y="17386"/>
                  <a:pt x="6340" y="17408"/>
                  <a:pt x="6356" y="17430"/>
                </a:cubicBezTo>
                <a:cubicBezTo>
                  <a:pt x="6383" y="17469"/>
                  <a:pt x="6395" y="17490"/>
                  <a:pt x="6386" y="17504"/>
                </a:cubicBezTo>
                <a:cubicBezTo>
                  <a:pt x="6381" y="17511"/>
                  <a:pt x="6370" y="17516"/>
                  <a:pt x="6353" y="17522"/>
                </a:cubicBezTo>
                <a:cubicBezTo>
                  <a:pt x="6336" y="17527"/>
                  <a:pt x="6313" y="17532"/>
                  <a:pt x="6281" y="17539"/>
                </a:cubicBezTo>
                <a:cubicBezTo>
                  <a:pt x="6191" y="17557"/>
                  <a:pt x="6112" y="17556"/>
                  <a:pt x="6033" y="17537"/>
                </a:cubicBezTo>
                <a:cubicBezTo>
                  <a:pt x="5970" y="17522"/>
                  <a:pt x="5873" y="17511"/>
                  <a:pt x="5818" y="17511"/>
                </a:cubicBezTo>
                <a:cubicBezTo>
                  <a:pt x="5764" y="17511"/>
                  <a:pt x="5708" y="17492"/>
                  <a:pt x="5693" y="17471"/>
                </a:cubicBezTo>
                <a:cubicBezTo>
                  <a:pt x="5654" y="17417"/>
                  <a:pt x="5483" y="17394"/>
                  <a:pt x="5398" y="17432"/>
                </a:cubicBezTo>
                <a:cubicBezTo>
                  <a:pt x="5339" y="17458"/>
                  <a:pt x="5318" y="17490"/>
                  <a:pt x="5332" y="17520"/>
                </a:cubicBezTo>
                <a:cubicBezTo>
                  <a:pt x="5346" y="17550"/>
                  <a:pt x="5395" y="17580"/>
                  <a:pt x="5475" y="17602"/>
                </a:cubicBezTo>
                <a:cubicBezTo>
                  <a:pt x="5560" y="17625"/>
                  <a:pt x="5624" y="17664"/>
                  <a:pt x="5624" y="17691"/>
                </a:cubicBezTo>
                <a:cubicBezTo>
                  <a:pt x="5624" y="17755"/>
                  <a:pt x="5744" y="17805"/>
                  <a:pt x="5896" y="17805"/>
                </a:cubicBezTo>
                <a:cubicBezTo>
                  <a:pt x="5986" y="17805"/>
                  <a:pt x="6044" y="17821"/>
                  <a:pt x="6087" y="17849"/>
                </a:cubicBezTo>
                <a:cubicBezTo>
                  <a:pt x="6091" y="17851"/>
                  <a:pt x="6099" y="17853"/>
                  <a:pt x="6102" y="17855"/>
                </a:cubicBezTo>
                <a:cubicBezTo>
                  <a:pt x="6107" y="17858"/>
                  <a:pt x="6109" y="17860"/>
                  <a:pt x="6114" y="17863"/>
                </a:cubicBezTo>
                <a:cubicBezTo>
                  <a:pt x="6115" y="17864"/>
                  <a:pt x="6116" y="17864"/>
                  <a:pt x="6117" y="17865"/>
                </a:cubicBezTo>
                <a:cubicBezTo>
                  <a:pt x="6117" y="17865"/>
                  <a:pt x="6117" y="17866"/>
                  <a:pt x="6117" y="17866"/>
                </a:cubicBezTo>
                <a:cubicBezTo>
                  <a:pt x="6153" y="17890"/>
                  <a:pt x="6160" y="17927"/>
                  <a:pt x="6153" y="17976"/>
                </a:cubicBezTo>
                <a:cubicBezTo>
                  <a:pt x="6153" y="18002"/>
                  <a:pt x="6154" y="18027"/>
                  <a:pt x="6147" y="18060"/>
                </a:cubicBezTo>
                <a:cubicBezTo>
                  <a:pt x="6122" y="18172"/>
                  <a:pt x="6095" y="18216"/>
                  <a:pt x="5983" y="18286"/>
                </a:cubicBezTo>
                <a:cubicBezTo>
                  <a:pt x="5951" y="18307"/>
                  <a:pt x="5913" y="18329"/>
                  <a:pt x="5863" y="18355"/>
                </a:cubicBezTo>
                <a:cubicBezTo>
                  <a:pt x="5802" y="18389"/>
                  <a:pt x="5734" y="18418"/>
                  <a:pt x="5663" y="18444"/>
                </a:cubicBezTo>
                <a:cubicBezTo>
                  <a:pt x="5619" y="18460"/>
                  <a:pt x="5574" y="18472"/>
                  <a:pt x="5529" y="18484"/>
                </a:cubicBezTo>
                <a:cubicBezTo>
                  <a:pt x="5384" y="18526"/>
                  <a:pt x="5247" y="18549"/>
                  <a:pt x="5147" y="18540"/>
                </a:cubicBezTo>
                <a:cubicBezTo>
                  <a:pt x="5146" y="18540"/>
                  <a:pt x="5144" y="18540"/>
                  <a:pt x="5144" y="18540"/>
                </a:cubicBezTo>
                <a:cubicBezTo>
                  <a:pt x="5118" y="18537"/>
                  <a:pt x="5094" y="18533"/>
                  <a:pt x="5075" y="18527"/>
                </a:cubicBezTo>
                <a:cubicBezTo>
                  <a:pt x="5009" y="18505"/>
                  <a:pt x="4941" y="18504"/>
                  <a:pt x="4842" y="18522"/>
                </a:cubicBezTo>
                <a:cubicBezTo>
                  <a:pt x="4706" y="18548"/>
                  <a:pt x="4703" y="18552"/>
                  <a:pt x="4717" y="18732"/>
                </a:cubicBezTo>
                <a:cubicBezTo>
                  <a:pt x="4726" y="18856"/>
                  <a:pt x="4710" y="18929"/>
                  <a:pt x="4663" y="18963"/>
                </a:cubicBezTo>
                <a:cubicBezTo>
                  <a:pt x="4647" y="18974"/>
                  <a:pt x="4634" y="18984"/>
                  <a:pt x="4621" y="18990"/>
                </a:cubicBezTo>
                <a:cubicBezTo>
                  <a:pt x="4608" y="18996"/>
                  <a:pt x="4595" y="18999"/>
                  <a:pt x="4580" y="18999"/>
                </a:cubicBezTo>
                <a:cubicBezTo>
                  <a:pt x="4549" y="19000"/>
                  <a:pt x="4505" y="18991"/>
                  <a:pt x="4427" y="18971"/>
                </a:cubicBezTo>
                <a:cubicBezTo>
                  <a:pt x="4218" y="18916"/>
                  <a:pt x="4100" y="18916"/>
                  <a:pt x="4060" y="18971"/>
                </a:cubicBezTo>
                <a:cubicBezTo>
                  <a:pt x="4044" y="18993"/>
                  <a:pt x="4038" y="19012"/>
                  <a:pt x="4039" y="19029"/>
                </a:cubicBezTo>
                <a:cubicBezTo>
                  <a:pt x="4039" y="19029"/>
                  <a:pt x="4039" y="19030"/>
                  <a:pt x="4039" y="19030"/>
                </a:cubicBezTo>
                <a:cubicBezTo>
                  <a:pt x="4041" y="19047"/>
                  <a:pt x="4051" y="19061"/>
                  <a:pt x="4069" y="19073"/>
                </a:cubicBezTo>
                <a:cubicBezTo>
                  <a:pt x="4088" y="19085"/>
                  <a:pt x="4112" y="19093"/>
                  <a:pt x="4147" y="19098"/>
                </a:cubicBezTo>
                <a:cubicBezTo>
                  <a:pt x="4181" y="19104"/>
                  <a:pt x="4225" y="19107"/>
                  <a:pt x="4275" y="19106"/>
                </a:cubicBezTo>
                <a:cubicBezTo>
                  <a:pt x="4378" y="19104"/>
                  <a:pt x="4488" y="19110"/>
                  <a:pt x="4520" y="19120"/>
                </a:cubicBezTo>
                <a:cubicBezTo>
                  <a:pt x="4613" y="19150"/>
                  <a:pt x="4587" y="19212"/>
                  <a:pt x="4466" y="19244"/>
                </a:cubicBezTo>
                <a:cubicBezTo>
                  <a:pt x="4404" y="19261"/>
                  <a:pt x="4315" y="19299"/>
                  <a:pt x="4269" y="19329"/>
                </a:cubicBezTo>
                <a:cubicBezTo>
                  <a:pt x="4197" y="19377"/>
                  <a:pt x="4137" y="19384"/>
                  <a:pt x="3821" y="19381"/>
                </a:cubicBezTo>
                <a:cubicBezTo>
                  <a:pt x="3621" y="19380"/>
                  <a:pt x="3364" y="19370"/>
                  <a:pt x="3248" y="19359"/>
                </a:cubicBezTo>
                <a:cubicBezTo>
                  <a:pt x="3054" y="19342"/>
                  <a:pt x="3034" y="19347"/>
                  <a:pt x="2979" y="19410"/>
                </a:cubicBezTo>
                <a:cubicBezTo>
                  <a:pt x="2928" y="19469"/>
                  <a:pt x="2941" y="19523"/>
                  <a:pt x="2991" y="19562"/>
                </a:cubicBezTo>
                <a:cubicBezTo>
                  <a:pt x="3008" y="19575"/>
                  <a:pt x="3030" y="19587"/>
                  <a:pt x="3054" y="19597"/>
                </a:cubicBezTo>
                <a:cubicBezTo>
                  <a:pt x="3102" y="19616"/>
                  <a:pt x="3164" y="19626"/>
                  <a:pt x="3230" y="19625"/>
                </a:cubicBezTo>
                <a:cubicBezTo>
                  <a:pt x="3296" y="19624"/>
                  <a:pt x="3366" y="19612"/>
                  <a:pt x="3433" y="19586"/>
                </a:cubicBezTo>
                <a:cubicBezTo>
                  <a:pt x="3477" y="19569"/>
                  <a:pt x="3542" y="19554"/>
                  <a:pt x="3618" y="19542"/>
                </a:cubicBezTo>
                <a:cubicBezTo>
                  <a:pt x="3694" y="19529"/>
                  <a:pt x="3781" y="19521"/>
                  <a:pt x="3875" y="19515"/>
                </a:cubicBezTo>
                <a:cubicBezTo>
                  <a:pt x="3877" y="19515"/>
                  <a:pt x="3879" y="19515"/>
                  <a:pt x="3881" y="19515"/>
                </a:cubicBezTo>
                <a:cubicBezTo>
                  <a:pt x="4142" y="19500"/>
                  <a:pt x="4196" y="19505"/>
                  <a:pt x="4290" y="19550"/>
                </a:cubicBezTo>
                <a:cubicBezTo>
                  <a:pt x="4294" y="19552"/>
                  <a:pt x="4298" y="19552"/>
                  <a:pt x="4302" y="19554"/>
                </a:cubicBezTo>
                <a:cubicBezTo>
                  <a:pt x="4304" y="19555"/>
                  <a:pt x="4306" y="19557"/>
                  <a:pt x="4308" y="19558"/>
                </a:cubicBezTo>
                <a:cubicBezTo>
                  <a:pt x="4339" y="19572"/>
                  <a:pt x="4378" y="19586"/>
                  <a:pt x="4421" y="19597"/>
                </a:cubicBezTo>
                <a:cubicBezTo>
                  <a:pt x="4467" y="19609"/>
                  <a:pt x="4517" y="19617"/>
                  <a:pt x="4556" y="19619"/>
                </a:cubicBezTo>
                <a:cubicBezTo>
                  <a:pt x="4572" y="19620"/>
                  <a:pt x="4585" y="19624"/>
                  <a:pt x="4600" y="19627"/>
                </a:cubicBezTo>
                <a:cubicBezTo>
                  <a:pt x="4688" y="19622"/>
                  <a:pt x="4798" y="19678"/>
                  <a:pt x="4848" y="19746"/>
                </a:cubicBezTo>
                <a:cubicBezTo>
                  <a:pt x="4866" y="19769"/>
                  <a:pt x="4878" y="19794"/>
                  <a:pt x="4878" y="19819"/>
                </a:cubicBezTo>
                <a:cubicBezTo>
                  <a:pt x="4878" y="19819"/>
                  <a:pt x="4878" y="19820"/>
                  <a:pt x="4878" y="19820"/>
                </a:cubicBezTo>
                <a:cubicBezTo>
                  <a:pt x="4878" y="19861"/>
                  <a:pt x="4913" y="19913"/>
                  <a:pt x="4956" y="19935"/>
                </a:cubicBezTo>
                <a:cubicBezTo>
                  <a:pt x="4979" y="19947"/>
                  <a:pt x="5009" y="19957"/>
                  <a:pt x="5045" y="19963"/>
                </a:cubicBezTo>
                <a:cubicBezTo>
                  <a:pt x="5153" y="19984"/>
                  <a:pt x="5302" y="19979"/>
                  <a:pt x="5365" y="19946"/>
                </a:cubicBezTo>
                <a:cubicBezTo>
                  <a:pt x="5409" y="19923"/>
                  <a:pt x="5429" y="19925"/>
                  <a:pt x="5454" y="19960"/>
                </a:cubicBezTo>
                <a:cubicBezTo>
                  <a:pt x="5476" y="19990"/>
                  <a:pt x="5448" y="20027"/>
                  <a:pt x="5377" y="20064"/>
                </a:cubicBezTo>
                <a:cubicBezTo>
                  <a:pt x="5316" y="20095"/>
                  <a:pt x="5227" y="20156"/>
                  <a:pt x="5177" y="20201"/>
                </a:cubicBezTo>
                <a:cubicBezTo>
                  <a:pt x="5154" y="20221"/>
                  <a:pt x="5128" y="20238"/>
                  <a:pt x="5096" y="20253"/>
                </a:cubicBezTo>
                <a:cubicBezTo>
                  <a:pt x="5064" y="20268"/>
                  <a:pt x="5029" y="20280"/>
                  <a:pt x="4986" y="20289"/>
                </a:cubicBezTo>
                <a:cubicBezTo>
                  <a:pt x="4900" y="20308"/>
                  <a:pt x="4787" y="20318"/>
                  <a:pt x="4648" y="20318"/>
                </a:cubicBezTo>
                <a:cubicBezTo>
                  <a:pt x="4575" y="20318"/>
                  <a:pt x="4509" y="20334"/>
                  <a:pt x="4460" y="20360"/>
                </a:cubicBezTo>
                <a:cubicBezTo>
                  <a:pt x="4435" y="20373"/>
                  <a:pt x="4414" y="20388"/>
                  <a:pt x="4400" y="20406"/>
                </a:cubicBezTo>
                <a:cubicBezTo>
                  <a:pt x="4387" y="20423"/>
                  <a:pt x="4380" y="20441"/>
                  <a:pt x="4380" y="20461"/>
                </a:cubicBezTo>
                <a:cubicBezTo>
                  <a:pt x="4380" y="20587"/>
                  <a:pt x="4666" y="20645"/>
                  <a:pt x="4839" y="20577"/>
                </a:cubicBezTo>
                <a:cubicBezTo>
                  <a:pt x="4864" y="20567"/>
                  <a:pt x="4886" y="20555"/>
                  <a:pt x="4905" y="20539"/>
                </a:cubicBezTo>
                <a:cubicBezTo>
                  <a:pt x="4964" y="20492"/>
                  <a:pt x="5031" y="20475"/>
                  <a:pt x="5150" y="20475"/>
                </a:cubicBezTo>
                <a:cubicBezTo>
                  <a:pt x="5194" y="20475"/>
                  <a:pt x="5244" y="20469"/>
                  <a:pt x="5284" y="20462"/>
                </a:cubicBezTo>
                <a:cubicBezTo>
                  <a:pt x="5325" y="20455"/>
                  <a:pt x="5357" y="20446"/>
                  <a:pt x="5374" y="20436"/>
                </a:cubicBezTo>
                <a:cubicBezTo>
                  <a:pt x="5376" y="20434"/>
                  <a:pt x="5380" y="20434"/>
                  <a:pt x="5383" y="20432"/>
                </a:cubicBezTo>
                <a:cubicBezTo>
                  <a:pt x="5399" y="20424"/>
                  <a:pt x="5419" y="20417"/>
                  <a:pt x="5439" y="20413"/>
                </a:cubicBezTo>
                <a:cubicBezTo>
                  <a:pt x="5480" y="20403"/>
                  <a:pt x="5526" y="20396"/>
                  <a:pt x="5571" y="20396"/>
                </a:cubicBezTo>
                <a:cubicBezTo>
                  <a:pt x="5644" y="20396"/>
                  <a:pt x="5724" y="20385"/>
                  <a:pt x="5750" y="20371"/>
                </a:cubicBezTo>
                <a:cubicBezTo>
                  <a:pt x="5779" y="20356"/>
                  <a:pt x="5918" y="20374"/>
                  <a:pt x="6120" y="20418"/>
                </a:cubicBezTo>
                <a:cubicBezTo>
                  <a:pt x="6126" y="20419"/>
                  <a:pt x="6129" y="20420"/>
                  <a:pt x="6135" y="20421"/>
                </a:cubicBezTo>
                <a:cubicBezTo>
                  <a:pt x="6166" y="20428"/>
                  <a:pt x="6192" y="20437"/>
                  <a:pt x="6221" y="20445"/>
                </a:cubicBezTo>
                <a:cubicBezTo>
                  <a:pt x="6378" y="20485"/>
                  <a:pt x="6471" y="20520"/>
                  <a:pt x="6514" y="20568"/>
                </a:cubicBezTo>
                <a:cubicBezTo>
                  <a:pt x="6552" y="20611"/>
                  <a:pt x="6609" y="20653"/>
                  <a:pt x="6639" y="20664"/>
                </a:cubicBezTo>
                <a:cubicBezTo>
                  <a:pt x="6649" y="20667"/>
                  <a:pt x="6656" y="20682"/>
                  <a:pt x="6663" y="20694"/>
                </a:cubicBezTo>
                <a:cubicBezTo>
                  <a:pt x="6668" y="20699"/>
                  <a:pt x="6675" y="20702"/>
                  <a:pt x="6678" y="20709"/>
                </a:cubicBezTo>
                <a:cubicBezTo>
                  <a:pt x="6678" y="20710"/>
                  <a:pt x="6678" y="20711"/>
                  <a:pt x="6678" y="20711"/>
                </a:cubicBezTo>
                <a:cubicBezTo>
                  <a:pt x="6688" y="20732"/>
                  <a:pt x="6693" y="20759"/>
                  <a:pt x="6693" y="20791"/>
                </a:cubicBezTo>
                <a:cubicBezTo>
                  <a:pt x="6693" y="20792"/>
                  <a:pt x="6693" y="20793"/>
                  <a:pt x="6693" y="20794"/>
                </a:cubicBezTo>
                <a:lnTo>
                  <a:pt x="6693" y="20908"/>
                </a:lnTo>
                <a:lnTo>
                  <a:pt x="6962" y="20908"/>
                </a:lnTo>
                <a:cubicBezTo>
                  <a:pt x="7132" y="20908"/>
                  <a:pt x="7239" y="20894"/>
                  <a:pt x="7284" y="20867"/>
                </a:cubicBezTo>
                <a:cubicBezTo>
                  <a:pt x="7305" y="20854"/>
                  <a:pt x="7311" y="20838"/>
                  <a:pt x="7305" y="20819"/>
                </a:cubicBezTo>
                <a:cubicBezTo>
                  <a:pt x="7305" y="20818"/>
                  <a:pt x="7306" y="20816"/>
                  <a:pt x="7305" y="20815"/>
                </a:cubicBezTo>
                <a:cubicBezTo>
                  <a:pt x="7296" y="20794"/>
                  <a:pt x="7270" y="20771"/>
                  <a:pt x="7231" y="20742"/>
                </a:cubicBezTo>
                <a:cubicBezTo>
                  <a:pt x="7211" y="20729"/>
                  <a:pt x="7208" y="20712"/>
                  <a:pt x="7195" y="20697"/>
                </a:cubicBezTo>
                <a:cubicBezTo>
                  <a:pt x="7183" y="20683"/>
                  <a:pt x="7165" y="20670"/>
                  <a:pt x="7159" y="20654"/>
                </a:cubicBezTo>
                <a:cubicBezTo>
                  <a:pt x="7146" y="20627"/>
                  <a:pt x="7147" y="20598"/>
                  <a:pt x="7150" y="20568"/>
                </a:cubicBezTo>
                <a:cubicBezTo>
                  <a:pt x="7150" y="20558"/>
                  <a:pt x="7146" y="20552"/>
                  <a:pt x="7147" y="20541"/>
                </a:cubicBezTo>
                <a:cubicBezTo>
                  <a:pt x="7147" y="20535"/>
                  <a:pt x="7149" y="20532"/>
                  <a:pt x="7150" y="20527"/>
                </a:cubicBezTo>
                <a:cubicBezTo>
                  <a:pt x="7162" y="20428"/>
                  <a:pt x="7202" y="20383"/>
                  <a:pt x="7392" y="20259"/>
                </a:cubicBezTo>
                <a:cubicBezTo>
                  <a:pt x="7450" y="20222"/>
                  <a:pt x="7495" y="20200"/>
                  <a:pt x="7541" y="20176"/>
                </a:cubicBezTo>
                <a:cubicBezTo>
                  <a:pt x="7617" y="20135"/>
                  <a:pt x="7682" y="20107"/>
                  <a:pt x="7729" y="20107"/>
                </a:cubicBezTo>
                <a:cubicBezTo>
                  <a:pt x="7753" y="20107"/>
                  <a:pt x="7825" y="20093"/>
                  <a:pt x="7872" y="20088"/>
                </a:cubicBezTo>
                <a:cubicBezTo>
                  <a:pt x="7897" y="20082"/>
                  <a:pt x="7920" y="20077"/>
                  <a:pt x="7938" y="20070"/>
                </a:cubicBezTo>
                <a:cubicBezTo>
                  <a:pt x="7990" y="20050"/>
                  <a:pt x="8060" y="20040"/>
                  <a:pt x="8093" y="20047"/>
                </a:cubicBezTo>
                <a:cubicBezTo>
                  <a:pt x="8127" y="20054"/>
                  <a:pt x="8201" y="20045"/>
                  <a:pt x="8260" y="20028"/>
                </a:cubicBezTo>
                <a:cubicBezTo>
                  <a:pt x="8347" y="20004"/>
                  <a:pt x="8385" y="20006"/>
                  <a:pt x="8455" y="20039"/>
                </a:cubicBezTo>
                <a:cubicBezTo>
                  <a:pt x="8482" y="20052"/>
                  <a:pt x="8517" y="20062"/>
                  <a:pt x="8550" y="20070"/>
                </a:cubicBezTo>
                <a:cubicBezTo>
                  <a:pt x="8570" y="20075"/>
                  <a:pt x="8588" y="20079"/>
                  <a:pt x="8607" y="20083"/>
                </a:cubicBezTo>
                <a:cubicBezTo>
                  <a:pt x="8732" y="20106"/>
                  <a:pt x="8874" y="20104"/>
                  <a:pt x="8974" y="20069"/>
                </a:cubicBezTo>
                <a:cubicBezTo>
                  <a:pt x="9141" y="20011"/>
                  <a:pt x="9492" y="20037"/>
                  <a:pt x="9741" y="20126"/>
                </a:cubicBezTo>
                <a:cubicBezTo>
                  <a:pt x="9882" y="20176"/>
                  <a:pt x="9967" y="20189"/>
                  <a:pt x="10111" y="20179"/>
                </a:cubicBezTo>
                <a:cubicBezTo>
                  <a:pt x="10173" y="20175"/>
                  <a:pt x="10230" y="20175"/>
                  <a:pt x="10279" y="20179"/>
                </a:cubicBezTo>
                <a:cubicBezTo>
                  <a:pt x="10285" y="20180"/>
                  <a:pt x="10290" y="20183"/>
                  <a:pt x="10296" y="20184"/>
                </a:cubicBezTo>
                <a:cubicBezTo>
                  <a:pt x="10330" y="20188"/>
                  <a:pt x="10364" y="20192"/>
                  <a:pt x="10386" y="20201"/>
                </a:cubicBezTo>
                <a:cubicBezTo>
                  <a:pt x="10416" y="20213"/>
                  <a:pt x="10449" y="20220"/>
                  <a:pt x="10482" y="20226"/>
                </a:cubicBezTo>
                <a:cubicBezTo>
                  <a:pt x="10501" y="20230"/>
                  <a:pt x="10522" y="20230"/>
                  <a:pt x="10541" y="20231"/>
                </a:cubicBezTo>
                <a:cubicBezTo>
                  <a:pt x="10557" y="20232"/>
                  <a:pt x="10573" y="20235"/>
                  <a:pt x="10589" y="20236"/>
                </a:cubicBezTo>
                <a:cubicBezTo>
                  <a:pt x="10655" y="20235"/>
                  <a:pt x="10719" y="20223"/>
                  <a:pt x="10777" y="20200"/>
                </a:cubicBezTo>
                <a:cubicBezTo>
                  <a:pt x="10783" y="20197"/>
                  <a:pt x="10801" y="20196"/>
                  <a:pt x="10810" y="20193"/>
                </a:cubicBezTo>
                <a:cubicBezTo>
                  <a:pt x="10853" y="20169"/>
                  <a:pt x="10952" y="20164"/>
                  <a:pt x="11061" y="20165"/>
                </a:cubicBezTo>
                <a:cubicBezTo>
                  <a:pt x="11086" y="20164"/>
                  <a:pt x="11109" y="20160"/>
                  <a:pt x="11135" y="20160"/>
                </a:cubicBezTo>
                <a:cubicBezTo>
                  <a:pt x="11360" y="20159"/>
                  <a:pt x="11414" y="20170"/>
                  <a:pt x="11550" y="20240"/>
                </a:cubicBezTo>
                <a:cubicBezTo>
                  <a:pt x="11560" y="20246"/>
                  <a:pt x="11568" y="20248"/>
                  <a:pt x="11577" y="20253"/>
                </a:cubicBezTo>
                <a:cubicBezTo>
                  <a:pt x="11579" y="20254"/>
                  <a:pt x="11582" y="20254"/>
                  <a:pt x="11583" y="20255"/>
                </a:cubicBezTo>
                <a:cubicBezTo>
                  <a:pt x="11591" y="20259"/>
                  <a:pt x="11594" y="20262"/>
                  <a:pt x="11601" y="20266"/>
                </a:cubicBezTo>
                <a:cubicBezTo>
                  <a:pt x="11659" y="20293"/>
                  <a:pt x="11709" y="20306"/>
                  <a:pt x="11771" y="20310"/>
                </a:cubicBezTo>
                <a:cubicBezTo>
                  <a:pt x="11803" y="20312"/>
                  <a:pt x="11847" y="20310"/>
                  <a:pt x="11897" y="20308"/>
                </a:cubicBezTo>
                <a:cubicBezTo>
                  <a:pt x="11923" y="20307"/>
                  <a:pt x="11944" y="20307"/>
                  <a:pt x="11977" y="20305"/>
                </a:cubicBezTo>
                <a:cubicBezTo>
                  <a:pt x="12174" y="20292"/>
                  <a:pt x="12270" y="20297"/>
                  <a:pt x="12347" y="20325"/>
                </a:cubicBezTo>
                <a:cubicBezTo>
                  <a:pt x="12454" y="20365"/>
                  <a:pt x="12678" y="20351"/>
                  <a:pt x="12807" y="20295"/>
                </a:cubicBezTo>
                <a:cubicBezTo>
                  <a:pt x="12837" y="20283"/>
                  <a:pt x="12934" y="20283"/>
                  <a:pt x="13064" y="20292"/>
                </a:cubicBezTo>
                <a:cubicBezTo>
                  <a:pt x="13185" y="20289"/>
                  <a:pt x="13291" y="20297"/>
                  <a:pt x="13315" y="20318"/>
                </a:cubicBezTo>
                <a:cubicBezTo>
                  <a:pt x="13316" y="20318"/>
                  <a:pt x="13317" y="20318"/>
                  <a:pt x="13318" y="20319"/>
                </a:cubicBezTo>
                <a:cubicBezTo>
                  <a:pt x="13363" y="20324"/>
                  <a:pt x="13390" y="20325"/>
                  <a:pt x="13440" y="20332"/>
                </a:cubicBezTo>
                <a:cubicBezTo>
                  <a:pt x="13481" y="20337"/>
                  <a:pt x="13516" y="20336"/>
                  <a:pt x="13548" y="20333"/>
                </a:cubicBezTo>
                <a:cubicBezTo>
                  <a:pt x="13584" y="20327"/>
                  <a:pt x="13617" y="20316"/>
                  <a:pt x="13637" y="20303"/>
                </a:cubicBezTo>
                <a:cubicBezTo>
                  <a:pt x="13651" y="20294"/>
                  <a:pt x="13652" y="20285"/>
                  <a:pt x="13658" y="20277"/>
                </a:cubicBezTo>
                <a:cubicBezTo>
                  <a:pt x="13667" y="20253"/>
                  <a:pt x="13664" y="20225"/>
                  <a:pt x="13631" y="20192"/>
                </a:cubicBezTo>
                <a:cubicBezTo>
                  <a:pt x="13587" y="20146"/>
                  <a:pt x="13559" y="20121"/>
                  <a:pt x="13515" y="20108"/>
                </a:cubicBezTo>
                <a:cubicBezTo>
                  <a:pt x="13462" y="20101"/>
                  <a:pt x="13379" y="20103"/>
                  <a:pt x="13225" y="20107"/>
                </a:cubicBezTo>
                <a:cubicBezTo>
                  <a:pt x="13194" y="20107"/>
                  <a:pt x="13189" y="20103"/>
                  <a:pt x="13165" y="20104"/>
                </a:cubicBezTo>
                <a:cubicBezTo>
                  <a:pt x="13051" y="20108"/>
                  <a:pt x="12999" y="20104"/>
                  <a:pt x="12956" y="20075"/>
                </a:cubicBezTo>
                <a:cubicBezTo>
                  <a:pt x="12940" y="20065"/>
                  <a:pt x="12925" y="20049"/>
                  <a:pt x="12906" y="20031"/>
                </a:cubicBezTo>
                <a:cubicBezTo>
                  <a:pt x="12905" y="20031"/>
                  <a:pt x="12903" y="20032"/>
                  <a:pt x="12903" y="20031"/>
                </a:cubicBezTo>
                <a:cubicBezTo>
                  <a:pt x="12879" y="20009"/>
                  <a:pt x="12849" y="19991"/>
                  <a:pt x="12816" y="19978"/>
                </a:cubicBezTo>
                <a:cubicBezTo>
                  <a:pt x="12783" y="19964"/>
                  <a:pt x="12746" y="19956"/>
                  <a:pt x="12706" y="19951"/>
                </a:cubicBezTo>
                <a:cubicBezTo>
                  <a:pt x="12625" y="19942"/>
                  <a:pt x="12533" y="19951"/>
                  <a:pt x="12437" y="19978"/>
                </a:cubicBezTo>
                <a:cubicBezTo>
                  <a:pt x="12360" y="19999"/>
                  <a:pt x="12312" y="19993"/>
                  <a:pt x="12210" y="19951"/>
                </a:cubicBezTo>
                <a:cubicBezTo>
                  <a:pt x="12168" y="19934"/>
                  <a:pt x="12128" y="19922"/>
                  <a:pt x="12088" y="19913"/>
                </a:cubicBezTo>
                <a:cubicBezTo>
                  <a:pt x="12048" y="19905"/>
                  <a:pt x="12008" y="19899"/>
                  <a:pt x="11968" y="19899"/>
                </a:cubicBezTo>
                <a:cubicBezTo>
                  <a:pt x="11889" y="19899"/>
                  <a:pt x="11811" y="19918"/>
                  <a:pt x="11726" y="19952"/>
                </a:cubicBezTo>
                <a:cubicBezTo>
                  <a:pt x="11620" y="19997"/>
                  <a:pt x="11548" y="20002"/>
                  <a:pt x="11347" y="19990"/>
                </a:cubicBezTo>
                <a:cubicBezTo>
                  <a:pt x="11331" y="19989"/>
                  <a:pt x="11327" y="19990"/>
                  <a:pt x="11309" y="19989"/>
                </a:cubicBezTo>
                <a:cubicBezTo>
                  <a:pt x="11305" y="19988"/>
                  <a:pt x="11303" y="19989"/>
                  <a:pt x="11300" y="19989"/>
                </a:cubicBezTo>
                <a:cubicBezTo>
                  <a:pt x="11083" y="19975"/>
                  <a:pt x="10977" y="19955"/>
                  <a:pt x="10894" y="19908"/>
                </a:cubicBezTo>
                <a:cubicBezTo>
                  <a:pt x="10806" y="19860"/>
                  <a:pt x="10642" y="19836"/>
                  <a:pt x="10523" y="19847"/>
                </a:cubicBezTo>
                <a:cubicBezTo>
                  <a:pt x="10482" y="19851"/>
                  <a:pt x="10446" y="19858"/>
                  <a:pt x="10422" y="19871"/>
                </a:cubicBezTo>
                <a:cubicBezTo>
                  <a:pt x="10374" y="19896"/>
                  <a:pt x="10151" y="19871"/>
                  <a:pt x="9941" y="19816"/>
                </a:cubicBezTo>
                <a:cubicBezTo>
                  <a:pt x="9811" y="19781"/>
                  <a:pt x="9635" y="19788"/>
                  <a:pt x="9526" y="19831"/>
                </a:cubicBezTo>
                <a:cubicBezTo>
                  <a:pt x="9455" y="19860"/>
                  <a:pt x="9359" y="19870"/>
                  <a:pt x="9264" y="19869"/>
                </a:cubicBezTo>
                <a:cubicBezTo>
                  <a:pt x="9259" y="19869"/>
                  <a:pt x="9256" y="19871"/>
                  <a:pt x="9252" y="19871"/>
                </a:cubicBezTo>
                <a:cubicBezTo>
                  <a:pt x="9250" y="19871"/>
                  <a:pt x="9248" y="19871"/>
                  <a:pt x="9246" y="19871"/>
                </a:cubicBezTo>
                <a:cubicBezTo>
                  <a:pt x="9233" y="19870"/>
                  <a:pt x="9222" y="19868"/>
                  <a:pt x="9210" y="19868"/>
                </a:cubicBezTo>
                <a:cubicBezTo>
                  <a:pt x="9142" y="19865"/>
                  <a:pt x="9091" y="19855"/>
                  <a:pt x="9052" y="19838"/>
                </a:cubicBezTo>
                <a:cubicBezTo>
                  <a:pt x="9021" y="19828"/>
                  <a:pt x="8990" y="19820"/>
                  <a:pt x="8968" y="19806"/>
                </a:cubicBezTo>
                <a:cubicBezTo>
                  <a:pt x="8906" y="19769"/>
                  <a:pt x="8806" y="19746"/>
                  <a:pt x="8708" y="19740"/>
                </a:cubicBezTo>
                <a:cubicBezTo>
                  <a:pt x="8601" y="19741"/>
                  <a:pt x="8495" y="19757"/>
                  <a:pt x="8460" y="19779"/>
                </a:cubicBezTo>
                <a:cubicBezTo>
                  <a:pt x="8407" y="19813"/>
                  <a:pt x="8235" y="19825"/>
                  <a:pt x="8096" y="19812"/>
                </a:cubicBezTo>
                <a:cubicBezTo>
                  <a:pt x="8050" y="19808"/>
                  <a:pt x="8006" y="19802"/>
                  <a:pt x="7974" y="19792"/>
                </a:cubicBezTo>
                <a:cubicBezTo>
                  <a:pt x="7926" y="19778"/>
                  <a:pt x="7827" y="19755"/>
                  <a:pt x="7753" y="19742"/>
                </a:cubicBezTo>
                <a:cubicBezTo>
                  <a:pt x="7708" y="19733"/>
                  <a:pt x="7658" y="19710"/>
                  <a:pt x="7604" y="19680"/>
                </a:cubicBezTo>
                <a:cubicBezTo>
                  <a:pt x="7443" y="19590"/>
                  <a:pt x="7271" y="19430"/>
                  <a:pt x="7275" y="19348"/>
                </a:cubicBezTo>
                <a:cubicBezTo>
                  <a:pt x="7277" y="19322"/>
                  <a:pt x="7268" y="19296"/>
                  <a:pt x="7248" y="19271"/>
                </a:cubicBezTo>
                <a:cubicBezTo>
                  <a:pt x="7229" y="19246"/>
                  <a:pt x="7202" y="19223"/>
                  <a:pt x="7165" y="19202"/>
                </a:cubicBezTo>
                <a:lnTo>
                  <a:pt x="7048" y="19136"/>
                </a:lnTo>
                <a:lnTo>
                  <a:pt x="7111" y="19090"/>
                </a:lnTo>
                <a:cubicBezTo>
                  <a:pt x="7112" y="19089"/>
                  <a:pt x="7113" y="19088"/>
                  <a:pt x="7114" y="19087"/>
                </a:cubicBezTo>
                <a:cubicBezTo>
                  <a:pt x="7119" y="19082"/>
                  <a:pt x="7129" y="19081"/>
                  <a:pt x="7135" y="19076"/>
                </a:cubicBezTo>
                <a:lnTo>
                  <a:pt x="7147" y="19067"/>
                </a:lnTo>
                <a:cubicBezTo>
                  <a:pt x="7178" y="19045"/>
                  <a:pt x="7205" y="19030"/>
                  <a:pt x="7234" y="19016"/>
                </a:cubicBezTo>
                <a:cubicBezTo>
                  <a:pt x="7330" y="18969"/>
                  <a:pt x="7423" y="18963"/>
                  <a:pt x="7523" y="18997"/>
                </a:cubicBezTo>
                <a:cubicBezTo>
                  <a:pt x="7575" y="19007"/>
                  <a:pt x="7620" y="19023"/>
                  <a:pt x="7651" y="19049"/>
                </a:cubicBezTo>
                <a:cubicBezTo>
                  <a:pt x="7728" y="19083"/>
                  <a:pt x="7815" y="19108"/>
                  <a:pt x="7878" y="19109"/>
                </a:cubicBezTo>
                <a:cubicBezTo>
                  <a:pt x="7910" y="19108"/>
                  <a:pt x="7940" y="19107"/>
                  <a:pt x="7965" y="19100"/>
                </a:cubicBezTo>
                <a:cubicBezTo>
                  <a:pt x="7980" y="19095"/>
                  <a:pt x="7984" y="19087"/>
                  <a:pt x="7995" y="19081"/>
                </a:cubicBezTo>
                <a:cubicBezTo>
                  <a:pt x="8004" y="19069"/>
                  <a:pt x="8013" y="19056"/>
                  <a:pt x="8013" y="19030"/>
                </a:cubicBezTo>
                <a:cubicBezTo>
                  <a:pt x="8013" y="18977"/>
                  <a:pt x="7984" y="18947"/>
                  <a:pt x="7926" y="18938"/>
                </a:cubicBezTo>
                <a:cubicBezTo>
                  <a:pt x="7916" y="18936"/>
                  <a:pt x="7909" y="18933"/>
                  <a:pt x="7899" y="18931"/>
                </a:cubicBezTo>
                <a:cubicBezTo>
                  <a:pt x="7888" y="18930"/>
                  <a:pt x="7878" y="18927"/>
                  <a:pt x="7866" y="18927"/>
                </a:cubicBezTo>
                <a:cubicBezTo>
                  <a:pt x="7761" y="18927"/>
                  <a:pt x="7640" y="18876"/>
                  <a:pt x="7586" y="18816"/>
                </a:cubicBezTo>
                <a:cubicBezTo>
                  <a:pt x="7480" y="18720"/>
                  <a:pt x="7591" y="18598"/>
                  <a:pt x="7926" y="18507"/>
                </a:cubicBezTo>
                <a:cubicBezTo>
                  <a:pt x="8043" y="18475"/>
                  <a:pt x="8187" y="18427"/>
                  <a:pt x="8246" y="18398"/>
                </a:cubicBezTo>
                <a:cubicBezTo>
                  <a:pt x="8338" y="18353"/>
                  <a:pt x="8397" y="18348"/>
                  <a:pt x="8690" y="18362"/>
                </a:cubicBezTo>
                <a:cubicBezTo>
                  <a:pt x="8885" y="18371"/>
                  <a:pt x="9064" y="18394"/>
                  <a:pt x="9111" y="18417"/>
                </a:cubicBezTo>
                <a:cubicBezTo>
                  <a:pt x="9157" y="18439"/>
                  <a:pt x="9270" y="18456"/>
                  <a:pt x="9362" y="18456"/>
                </a:cubicBezTo>
                <a:cubicBezTo>
                  <a:pt x="9655" y="18456"/>
                  <a:pt x="10110" y="18476"/>
                  <a:pt x="10138" y="18491"/>
                </a:cubicBezTo>
                <a:cubicBezTo>
                  <a:pt x="10145" y="18494"/>
                  <a:pt x="10171" y="18493"/>
                  <a:pt x="10204" y="18489"/>
                </a:cubicBezTo>
                <a:cubicBezTo>
                  <a:pt x="10214" y="18489"/>
                  <a:pt x="10224" y="18487"/>
                  <a:pt x="10234" y="18486"/>
                </a:cubicBezTo>
                <a:cubicBezTo>
                  <a:pt x="10266" y="18482"/>
                  <a:pt x="10299" y="18476"/>
                  <a:pt x="10338" y="18467"/>
                </a:cubicBezTo>
                <a:cubicBezTo>
                  <a:pt x="10401" y="18453"/>
                  <a:pt x="10459" y="18449"/>
                  <a:pt x="10517" y="18442"/>
                </a:cubicBezTo>
                <a:cubicBezTo>
                  <a:pt x="10533" y="18440"/>
                  <a:pt x="10555" y="18434"/>
                  <a:pt x="10571" y="18434"/>
                </a:cubicBezTo>
                <a:cubicBezTo>
                  <a:pt x="10581" y="18433"/>
                  <a:pt x="10603" y="18428"/>
                  <a:pt x="10610" y="18428"/>
                </a:cubicBezTo>
                <a:cubicBezTo>
                  <a:pt x="10719" y="18428"/>
                  <a:pt x="10844" y="18463"/>
                  <a:pt x="10926" y="18503"/>
                </a:cubicBezTo>
                <a:cubicBezTo>
                  <a:pt x="10927" y="18504"/>
                  <a:pt x="10929" y="18503"/>
                  <a:pt x="10929" y="18503"/>
                </a:cubicBezTo>
                <a:cubicBezTo>
                  <a:pt x="10930" y="18504"/>
                  <a:pt x="10932" y="18505"/>
                  <a:pt x="10932" y="18505"/>
                </a:cubicBezTo>
                <a:cubicBezTo>
                  <a:pt x="10972" y="18525"/>
                  <a:pt x="11002" y="18546"/>
                  <a:pt x="11007" y="18566"/>
                </a:cubicBezTo>
                <a:cubicBezTo>
                  <a:pt x="11011" y="18582"/>
                  <a:pt x="11030" y="18592"/>
                  <a:pt x="11046" y="18602"/>
                </a:cubicBezTo>
                <a:cubicBezTo>
                  <a:pt x="11097" y="18634"/>
                  <a:pt x="11174" y="18643"/>
                  <a:pt x="11243" y="18628"/>
                </a:cubicBezTo>
                <a:cubicBezTo>
                  <a:pt x="11251" y="18626"/>
                  <a:pt x="11259" y="18627"/>
                  <a:pt x="11267" y="18625"/>
                </a:cubicBezTo>
                <a:cubicBezTo>
                  <a:pt x="11280" y="18620"/>
                  <a:pt x="11288" y="18610"/>
                  <a:pt x="11300" y="18604"/>
                </a:cubicBezTo>
                <a:cubicBezTo>
                  <a:pt x="11316" y="18595"/>
                  <a:pt x="11337" y="18588"/>
                  <a:pt x="11347" y="18574"/>
                </a:cubicBezTo>
                <a:cubicBezTo>
                  <a:pt x="11361" y="18556"/>
                  <a:pt x="11379" y="18539"/>
                  <a:pt x="11401" y="18527"/>
                </a:cubicBezTo>
                <a:cubicBezTo>
                  <a:pt x="11401" y="18527"/>
                  <a:pt x="11404" y="18527"/>
                  <a:pt x="11404" y="18527"/>
                </a:cubicBezTo>
                <a:cubicBezTo>
                  <a:pt x="11417" y="18517"/>
                  <a:pt x="11427" y="18499"/>
                  <a:pt x="11437" y="18496"/>
                </a:cubicBezTo>
                <a:cubicBezTo>
                  <a:pt x="11484" y="18480"/>
                  <a:pt x="11658" y="18591"/>
                  <a:pt x="11762" y="18694"/>
                </a:cubicBezTo>
                <a:cubicBezTo>
                  <a:pt x="11784" y="18712"/>
                  <a:pt x="11799" y="18726"/>
                  <a:pt x="11813" y="18741"/>
                </a:cubicBezTo>
                <a:cubicBezTo>
                  <a:pt x="11863" y="18796"/>
                  <a:pt x="11981" y="18866"/>
                  <a:pt x="12085" y="18911"/>
                </a:cubicBezTo>
                <a:cubicBezTo>
                  <a:pt x="12143" y="18934"/>
                  <a:pt x="12198" y="18953"/>
                  <a:pt x="12222" y="18953"/>
                </a:cubicBezTo>
                <a:cubicBezTo>
                  <a:pt x="12239" y="18953"/>
                  <a:pt x="12259" y="18948"/>
                  <a:pt x="12282" y="18941"/>
                </a:cubicBezTo>
                <a:cubicBezTo>
                  <a:pt x="12304" y="18934"/>
                  <a:pt x="12324" y="18925"/>
                  <a:pt x="12341" y="18914"/>
                </a:cubicBezTo>
                <a:cubicBezTo>
                  <a:pt x="12349" y="18909"/>
                  <a:pt x="12377" y="18902"/>
                  <a:pt x="12392" y="18897"/>
                </a:cubicBezTo>
                <a:cubicBezTo>
                  <a:pt x="12536" y="18840"/>
                  <a:pt x="12889" y="18789"/>
                  <a:pt x="12962" y="18821"/>
                </a:cubicBezTo>
                <a:cubicBezTo>
                  <a:pt x="13057" y="18863"/>
                  <a:pt x="13317" y="18864"/>
                  <a:pt x="13410" y="18823"/>
                </a:cubicBezTo>
                <a:cubicBezTo>
                  <a:pt x="13471" y="18796"/>
                  <a:pt x="13516" y="18796"/>
                  <a:pt x="13631" y="18821"/>
                </a:cubicBezTo>
                <a:cubicBezTo>
                  <a:pt x="13798" y="18858"/>
                  <a:pt x="13949" y="18828"/>
                  <a:pt x="14037" y="18741"/>
                </a:cubicBezTo>
                <a:cubicBezTo>
                  <a:pt x="14101" y="18678"/>
                  <a:pt x="14226" y="18647"/>
                  <a:pt x="14348" y="18658"/>
                </a:cubicBezTo>
                <a:cubicBezTo>
                  <a:pt x="14388" y="18661"/>
                  <a:pt x="14429" y="18670"/>
                  <a:pt x="14467" y="18683"/>
                </a:cubicBezTo>
                <a:cubicBezTo>
                  <a:pt x="14564" y="18716"/>
                  <a:pt x="14612" y="18719"/>
                  <a:pt x="14679" y="18697"/>
                </a:cubicBezTo>
                <a:cubicBezTo>
                  <a:pt x="14684" y="18695"/>
                  <a:pt x="14694" y="18695"/>
                  <a:pt x="14700" y="18694"/>
                </a:cubicBezTo>
                <a:cubicBezTo>
                  <a:pt x="14702" y="18693"/>
                  <a:pt x="14704" y="18692"/>
                  <a:pt x="14706" y="18691"/>
                </a:cubicBezTo>
                <a:cubicBezTo>
                  <a:pt x="14730" y="18670"/>
                  <a:pt x="14836" y="18664"/>
                  <a:pt x="14951" y="18665"/>
                </a:cubicBezTo>
                <a:cubicBezTo>
                  <a:pt x="15094" y="18659"/>
                  <a:pt x="15242" y="18663"/>
                  <a:pt x="15288" y="18683"/>
                </a:cubicBezTo>
                <a:cubicBezTo>
                  <a:pt x="15325" y="18698"/>
                  <a:pt x="15427" y="18730"/>
                  <a:pt x="15515" y="18754"/>
                </a:cubicBezTo>
                <a:cubicBezTo>
                  <a:pt x="15524" y="18756"/>
                  <a:pt x="15535" y="18763"/>
                  <a:pt x="15545" y="18766"/>
                </a:cubicBezTo>
                <a:cubicBezTo>
                  <a:pt x="15549" y="18767"/>
                  <a:pt x="15556" y="18769"/>
                  <a:pt x="15560" y="18769"/>
                </a:cubicBezTo>
                <a:cubicBezTo>
                  <a:pt x="15592" y="18769"/>
                  <a:pt x="15640" y="18803"/>
                  <a:pt x="15691" y="18846"/>
                </a:cubicBezTo>
                <a:cubicBezTo>
                  <a:pt x="15817" y="18939"/>
                  <a:pt x="15919" y="19073"/>
                  <a:pt x="15924" y="19177"/>
                </a:cubicBezTo>
                <a:cubicBezTo>
                  <a:pt x="15924" y="19178"/>
                  <a:pt x="15927" y="19182"/>
                  <a:pt x="15927" y="19183"/>
                </a:cubicBezTo>
                <a:cubicBezTo>
                  <a:pt x="15927" y="19184"/>
                  <a:pt x="15927" y="19184"/>
                  <a:pt x="15927" y="19185"/>
                </a:cubicBezTo>
                <a:cubicBezTo>
                  <a:pt x="15927" y="19212"/>
                  <a:pt x="15933" y="19237"/>
                  <a:pt x="15942" y="19257"/>
                </a:cubicBezTo>
                <a:cubicBezTo>
                  <a:pt x="15945" y="19263"/>
                  <a:pt x="15950" y="19267"/>
                  <a:pt x="15954" y="19273"/>
                </a:cubicBezTo>
                <a:cubicBezTo>
                  <a:pt x="15962" y="19286"/>
                  <a:pt x="15970" y="19298"/>
                  <a:pt x="15984" y="19307"/>
                </a:cubicBezTo>
                <a:cubicBezTo>
                  <a:pt x="15992" y="19313"/>
                  <a:pt x="16004" y="19316"/>
                  <a:pt x="16013" y="19320"/>
                </a:cubicBezTo>
                <a:cubicBezTo>
                  <a:pt x="16050" y="19336"/>
                  <a:pt x="16097" y="19347"/>
                  <a:pt x="16160" y="19347"/>
                </a:cubicBezTo>
                <a:cubicBezTo>
                  <a:pt x="16191" y="19347"/>
                  <a:pt x="16217" y="19349"/>
                  <a:pt x="16240" y="19353"/>
                </a:cubicBezTo>
                <a:cubicBezTo>
                  <a:pt x="16263" y="19357"/>
                  <a:pt x="16279" y="19362"/>
                  <a:pt x="16291" y="19369"/>
                </a:cubicBezTo>
                <a:cubicBezTo>
                  <a:pt x="16316" y="19382"/>
                  <a:pt x="16316" y="19398"/>
                  <a:pt x="16276" y="19411"/>
                </a:cubicBezTo>
                <a:cubicBezTo>
                  <a:pt x="16254" y="19418"/>
                  <a:pt x="16238" y="19443"/>
                  <a:pt x="16231" y="19469"/>
                </a:cubicBezTo>
                <a:cubicBezTo>
                  <a:pt x="16226" y="19501"/>
                  <a:pt x="16239" y="19536"/>
                  <a:pt x="16267" y="19561"/>
                </a:cubicBezTo>
                <a:cubicBezTo>
                  <a:pt x="16271" y="19563"/>
                  <a:pt x="16272" y="19567"/>
                  <a:pt x="16276" y="19569"/>
                </a:cubicBezTo>
                <a:cubicBezTo>
                  <a:pt x="16294" y="19574"/>
                  <a:pt x="16299" y="19585"/>
                  <a:pt x="16300" y="19595"/>
                </a:cubicBezTo>
                <a:cubicBezTo>
                  <a:pt x="16303" y="19600"/>
                  <a:pt x="16303" y="19604"/>
                  <a:pt x="16297" y="19608"/>
                </a:cubicBezTo>
                <a:cubicBezTo>
                  <a:pt x="16296" y="19609"/>
                  <a:pt x="16298" y="19610"/>
                  <a:pt x="16297" y="19611"/>
                </a:cubicBezTo>
                <a:cubicBezTo>
                  <a:pt x="16273" y="19632"/>
                  <a:pt x="16220" y="19636"/>
                  <a:pt x="16157" y="19632"/>
                </a:cubicBezTo>
                <a:cubicBezTo>
                  <a:pt x="16155" y="19631"/>
                  <a:pt x="16152" y="19632"/>
                  <a:pt x="16151" y="19632"/>
                </a:cubicBezTo>
                <a:cubicBezTo>
                  <a:pt x="16138" y="19630"/>
                  <a:pt x="16126" y="19629"/>
                  <a:pt x="16112" y="19627"/>
                </a:cubicBezTo>
                <a:cubicBezTo>
                  <a:pt x="16010" y="19619"/>
                  <a:pt x="15898" y="19592"/>
                  <a:pt x="15798" y="19543"/>
                </a:cubicBezTo>
                <a:cubicBezTo>
                  <a:pt x="15724" y="19507"/>
                  <a:pt x="15670" y="19488"/>
                  <a:pt x="15622" y="19484"/>
                </a:cubicBezTo>
                <a:cubicBezTo>
                  <a:pt x="15595" y="19483"/>
                  <a:pt x="15570" y="19483"/>
                  <a:pt x="15545" y="19490"/>
                </a:cubicBezTo>
                <a:cubicBezTo>
                  <a:pt x="15516" y="19498"/>
                  <a:pt x="15488" y="19510"/>
                  <a:pt x="15458" y="19528"/>
                </a:cubicBezTo>
                <a:cubicBezTo>
                  <a:pt x="15390" y="19567"/>
                  <a:pt x="15342" y="19575"/>
                  <a:pt x="15249" y="19556"/>
                </a:cubicBezTo>
                <a:cubicBezTo>
                  <a:pt x="15178" y="19542"/>
                  <a:pt x="15111" y="19538"/>
                  <a:pt x="15049" y="19548"/>
                </a:cubicBezTo>
                <a:cubicBezTo>
                  <a:pt x="15018" y="19553"/>
                  <a:pt x="14988" y="19562"/>
                  <a:pt x="14960" y="19573"/>
                </a:cubicBezTo>
                <a:cubicBezTo>
                  <a:pt x="14931" y="19584"/>
                  <a:pt x="14905" y="19597"/>
                  <a:pt x="14879" y="19614"/>
                </a:cubicBezTo>
                <a:cubicBezTo>
                  <a:pt x="14856" y="19629"/>
                  <a:pt x="14817" y="19643"/>
                  <a:pt x="14769" y="19655"/>
                </a:cubicBezTo>
                <a:cubicBezTo>
                  <a:pt x="14671" y="19680"/>
                  <a:pt x="14535" y="19698"/>
                  <a:pt x="14416" y="19702"/>
                </a:cubicBezTo>
                <a:cubicBezTo>
                  <a:pt x="14357" y="19704"/>
                  <a:pt x="14302" y="19703"/>
                  <a:pt x="14258" y="19698"/>
                </a:cubicBezTo>
                <a:cubicBezTo>
                  <a:pt x="14186" y="19688"/>
                  <a:pt x="14117" y="19695"/>
                  <a:pt x="14067" y="19713"/>
                </a:cubicBezTo>
                <a:cubicBezTo>
                  <a:pt x="14042" y="19722"/>
                  <a:pt x="14021" y="19734"/>
                  <a:pt x="14007" y="19748"/>
                </a:cubicBezTo>
                <a:cubicBezTo>
                  <a:pt x="13993" y="19762"/>
                  <a:pt x="13986" y="19779"/>
                  <a:pt x="13986" y="19797"/>
                </a:cubicBezTo>
                <a:cubicBezTo>
                  <a:pt x="13986" y="19848"/>
                  <a:pt x="14095" y="19881"/>
                  <a:pt x="14204" y="19877"/>
                </a:cubicBezTo>
                <a:cubicBezTo>
                  <a:pt x="14241" y="19875"/>
                  <a:pt x="14276" y="19869"/>
                  <a:pt x="14309" y="19858"/>
                </a:cubicBezTo>
                <a:cubicBezTo>
                  <a:pt x="14459" y="19808"/>
                  <a:pt x="14719" y="19785"/>
                  <a:pt x="14757" y="19817"/>
                </a:cubicBezTo>
                <a:cubicBezTo>
                  <a:pt x="14757" y="19817"/>
                  <a:pt x="14756" y="19819"/>
                  <a:pt x="14757" y="19819"/>
                </a:cubicBezTo>
                <a:cubicBezTo>
                  <a:pt x="14757" y="19819"/>
                  <a:pt x="14759" y="19818"/>
                  <a:pt x="14760" y="19819"/>
                </a:cubicBezTo>
                <a:cubicBezTo>
                  <a:pt x="14776" y="19833"/>
                  <a:pt x="14789" y="19921"/>
                  <a:pt x="14789" y="20014"/>
                </a:cubicBezTo>
                <a:cubicBezTo>
                  <a:pt x="14789" y="20015"/>
                  <a:pt x="14789" y="20014"/>
                  <a:pt x="14789" y="20015"/>
                </a:cubicBezTo>
                <a:cubicBezTo>
                  <a:pt x="14789" y="20018"/>
                  <a:pt x="14789" y="20018"/>
                  <a:pt x="14789" y="20020"/>
                </a:cubicBezTo>
                <a:cubicBezTo>
                  <a:pt x="14790" y="20078"/>
                  <a:pt x="14795" y="20107"/>
                  <a:pt x="14804" y="20135"/>
                </a:cubicBezTo>
                <a:cubicBezTo>
                  <a:pt x="14811" y="20156"/>
                  <a:pt x="14820" y="20176"/>
                  <a:pt x="14834" y="20190"/>
                </a:cubicBezTo>
                <a:cubicBezTo>
                  <a:pt x="14835" y="20191"/>
                  <a:pt x="14836" y="20191"/>
                  <a:pt x="14837" y="20192"/>
                </a:cubicBezTo>
                <a:cubicBezTo>
                  <a:pt x="14848" y="20202"/>
                  <a:pt x="14865" y="20209"/>
                  <a:pt x="14882" y="20217"/>
                </a:cubicBezTo>
                <a:cubicBezTo>
                  <a:pt x="14892" y="20221"/>
                  <a:pt x="14899" y="20225"/>
                  <a:pt x="14912" y="20229"/>
                </a:cubicBezTo>
                <a:cubicBezTo>
                  <a:pt x="14934" y="20237"/>
                  <a:pt x="14958" y="20238"/>
                  <a:pt x="14981" y="20242"/>
                </a:cubicBezTo>
                <a:cubicBezTo>
                  <a:pt x="14999" y="20245"/>
                  <a:pt x="15010" y="20249"/>
                  <a:pt x="15031" y="20251"/>
                </a:cubicBezTo>
                <a:cubicBezTo>
                  <a:pt x="15107" y="20259"/>
                  <a:pt x="15185" y="20238"/>
                  <a:pt x="15276" y="20187"/>
                </a:cubicBezTo>
                <a:cubicBezTo>
                  <a:pt x="15279" y="20185"/>
                  <a:pt x="15282" y="20185"/>
                  <a:pt x="15285" y="20184"/>
                </a:cubicBezTo>
                <a:cubicBezTo>
                  <a:pt x="15301" y="20171"/>
                  <a:pt x="15319" y="20161"/>
                  <a:pt x="15330" y="20146"/>
                </a:cubicBezTo>
                <a:cubicBezTo>
                  <a:pt x="15370" y="20090"/>
                  <a:pt x="15395" y="20084"/>
                  <a:pt x="15476" y="20107"/>
                </a:cubicBezTo>
                <a:cubicBezTo>
                  <a:pt x="15514" y="20117"/>
                  <a:pt x="15550" y="20123"/>
                  <a:pt x="15587" y="20127"/>
                </a:cubicBezTo>
                <a:cubicBezTo>
                  <a:pt x="15599" y="20128"/>
                  <a:pt x="15611" y="20128"/>
                  <a:pt x="15622" y="20129"/>
                </a:cubicBezTo>
                <a:cubicBezTo>
                  <a:pt x="15651" y="20130"/>
                  <a:pt x="15678" y="20132"/>
                  <a:pt x="15706" y="20129"/>
                </a:cubicBezTo>
                <a:cubicBezTo>
                  <a:pt x="15780" y="20121"/>
                  <a:pt x="15853" y="20098"/>
                  <a:pt x="15924" y="20058"/>
                </a:cubicBezTo>
                <a:cubicBezTo>
                  <a:pt x="15939" y="20050"/>
                  <a:pt x="15963" y="20043"/>
                  <a:pt x="15981" y="20036"/>
                </a:cubicBezTo>
                <a:cubicBezTo>
                  <a:pt x="16018" y="20009"/>
                  <a:pt x="16107" y="19988"/>
                  <a:pt x="16210" y="19971"/>
                </a:cubicBezTo>
                <a:cubicBezTo>
                  <a:pt x="16410" y="19935"/>
                  <a:pt x="16641" y="19928"/>
                  <a:pt x="16784" y="19967"/>
                </a:cubicBezTo>
                <a:cubicBezTo>
                  <a:pt x="16842" y="19982"/>
                  <a:pt x="16886" y="19990"/>
                  <a:pt x="16927" y="19992"/>
                </a:cubicBezTo>
                <a:cubicBezTo>
                  <a:pt x="16968" y="19994"/>
                  <a:pt x="17008" y="19990"/>
                  <a:pt x="17052" y="19979"/>
                </a:cubicBezTo>
                <a:cubicBezTo>
                  <a:pt x="17073" y="19974"/>
                  <a:pt x="17081" y="19975"/>
                  <a:pt x="17097" y="19973"/>
                </a:cubicBezTo>
                <a:cubicBezTo>
                  <a:pt x="17098" y="19972"/>
                  <a:pt x="17099" y="19972"/>
                  <a:pt x="17100" y="19971"/>
                </a:cubicBezTo>
                <a:cubicBezTo>
                  <a:pt x="17113" y="19961"/>
                  <a:pt x="17132" y="19960"/>
                  <a:pt x="17157" y="19967"/>
                </a:cubicBezTo>
                <a:cubicBezTo>
                  <a:pt x="17159" y="19967"/>
                  <a:pt x="17161" y="19968"/>
                  <a:pt x="17163" y="19968"/>
                </a:cubicBezTo>
                <a:cubicBezTo>
                  <a:pt x="17187" y="19972"/>
                  <a:pt x="17208" y="19982"/>
                  <a:pt x="17231" y="20000"/>
                </a:cubicBezTo>
                <a:cubicBezTo>
                  <a:pt x="17240" y="20006"/>
                  <a:pt x="17260" y="20013"/>
                  <a:pt x="17273" y="20020"/>
                </a:cubicBezTo>
                <a:cubicBezTo>
                  <a:pt x="17295" y="20032"/>
                  <a:pt x="17319" y="20041"/>
                  <a:pt x="17345" y="20053"/>
                </a:cubicBezTo>
                <a:cubicBezTo>
                  <a:pt x="17378" y="20066"/>
                  <a:pt x="17413" y="20079"/>
                  <a:pt x="17446" y="20088"/>
                </a:cubicBezTo>
                <a:cubicBezTo>
                  <a:pt x="17564" y="20120"/>
                  <a:pt x="17618" y="20163"/>
                  <a:pt x="17691" y="20281"/>
                </a:cubicBezTo>
                <a:cubicBezTo>
                  <a:pt x="17708" y="20309"/>
                  <a:pt x="17720" y="20343"/>
                  <a:pt x="17733" y="20376"/>
                </a:cubicBezTo>
                <a:cubicBezTo>
                  <a:pt x="17767" y="20443"/>
                  <a:pt x="17792" y="20510"/>
                  <a:pt x="17781" y="20560"/>
                </a:cubicBezTo>
                <a:cubicBezTo>
                  <a:pt x="17777" y="20575"/>
                  <a:pt x="17780" y="20589"/>
                  <a:pt x="17781" y="20604"/>
                </a:cubicBezTo>
                <a:cubicBezTo>
                  <a:pt x="17786" y="20646"/>
                  <a:pt x="17798" y="20683"/>
                  <a:pt x="17820" y="20698"/>
                </a:cubicBezTo>
                <a:cubicBezTo>
                  <a:pt x="17839" y="20710"/>
                  <a:pt x="17867" y="20720"/>
                  <a:pt x="17900" y="20727"/>
                </a:cubicBezTo>
                <a:cubicBezTo>
                  <a:pt x="17929" y="20732"/>
                  <a:pt x="17964" y="20732"/>
                  <a:pt x="17999" y="20733"/>
                </a:cubicBezTo>
                <a:cubicBezTo>
                  <a:pt x="18005" y="20733"/>
                  <a:pt x="18010" y="20734"/>
                  <a:pt x="18017" y="20734"/>
                </a:cubicBezTo>
                <a:cubicBezTo>
                  <a:pt x="18097" y="20734"/>
                  <a:pt x="18182" y="20723"/>
                  <a:pt x="18244" y="20698"/>
                </a:cubicBezTo>
                <a:cubicBezTo>
                  <a:pt x="18276" y="20685"/>
                  <a:pt x="18337" y="20675"/>
                  <a:pt x="18414" y="20668"/>
                </a:cubicBezTo>
                <a:cubicBezTo>
                  <a:pt x="18414" y="20668"/>
                  <a:pt x="18416" y="20668"/>
                  <a:pt x="18417" y="20668"/>
                </a:cubicBezTo>
                <a:cubicBezTo>
                  <a:pt x="18488" y="20662"/>
                  <a:pt x="18573" y="20660"/>
                  <a:pt x="18655" y="20659"/>
                </a:cubicBezTo>
                <a:cubicBezTo>
                  <a:pt x="18840" y="20657"/>
                  <a:pt x="19017" y="20668"/>
                  <a:pt x="19047" y="20694"/>
                </a:cubicBezTo>
                <a:cubicBezTo>
                  <a:pt x="19050" y="20697"/>
                  <a:pt x="19067" y="20701"/>
                  <a:pt x="19073" y="20705"/>
                </a:cubicBezTo>
                <a:cubicBezTo>
                  <a:pt x="19095" y="20712"/>
                  <a:pt x="19114" y="20719"/>
                  <a:pt x="19139" y="20730"/>
                </a:cubicBezTo>
                <a:cubicBezTo>
                  <a:pt x="19155" y="20736"/>
                  <a:pt x="19166" y="20745"/>
                  <a:pt x="19181" y="20752"/>
                </a:cubicBezTo>
                <a:cubicBezTo>
                  <a:pt x="19189" y="20754"/>
                  <a:pt x="19191" y="20758"/>
                  <a:pt x="19199" y="20760"/>
                </a:cubicBezTo>
                <a:cubicBezTo>
                  <a:pt x="19260" y="20777"/>
                  <a:pt x="19312" y="20814"/>
                  <a:pt x="19312" y="20841"/>
                </a:cubicBezTo>
                <a:cubicBezTo>
                  <a:pt x="19312" y="20875"/>
                  <a:pt x="19353" y="20904"/>
                  <a:pt x="19411" y="20920"/>
                </a:cubicBezTo>
                <a:cubicBezTo>
                  <a:pt x="19425" y="20924"/>
                  <a:pt x="19443" y="20924"/>
                  <a:pt x="19459" y="20926"/>
                </a:cubicBezTo>
                <a:cubicBezTo>
                  <a:pt x="19476" y="20929"/>
                  <a:pt x="19491" y="20933"/>
                  <a:pt x="19509" y="20933"/>
                </a:cubicBezTo>
                <a:cubicBezTo>
                  <a:pt x="19543" y="20933"/>
                  <a:pt x="19580" y="20929"/>
                  <a:pt x="19611" y="20920"/>
                </a:cubicBezTo>
                <a:cubicBezTo>
                  <a:pt x="19629" y="20915"/>
                  <a:pt x="19636" y="20915"/>
                  <a:pt x="19650" y="20912"/>
                </a:cubicBezTo>
                <a:cubicBezTo>
                  <a:pt x="19658" y="20911"/>
                  <a:pt x="19669" y="20908"/>
                  <a:pt x="19676" y="20908"/>
                </a:cubicBezTo>
                <a:cubicBezTo>
                  <a:pt x="19677" y="20908"/>
                  <a:pt x="19679" y="20908"/>
                  <a:pt x="19679" y="20908"/>
                </a:cubicBezTo>
                <a:cubicBezTo>
                  <a:pt x="19689" y="20907"/>
                  <a:pt x="19697" y="20909"/>
                  <a:pt x="19703" y="20911"/>
                </a:cubicBezTo>
                <a:cubicBezTo>
                  <a:pt x="19734" y="20916"/>
                  <a:pt x="19752" y="20936"/>
                  <a:pt x="19757" y="20972"/>
                </a:cubicBezTo>
                <a:cubicBezTo>
                  <a:pt x="19773" y="21000"/>
                  <a:pt x="19786" y="21026"/>
                  <a:pt x="19808" y="21065"/>
                </a:cubicBezTo>
                <a:cubicBezTo>
                  <a:pt x="19851" y="21141"/>
                  <a:pt x="19840" y="21182"/>
                  <a:pt x="19790" y="21252"/>
                </a:cubicBezTo>
                <a:cubicBezTo>
                  <a:pt x="19789" y="21253"/>
                  <a:pt x="19790" y="21253"/>
                  <a:pt x="19790" y="21254"/>
                </a:cubicBezTo>
                <a:cubicBezTo>
                  <a:pt x="19780" y="21267"/>
                  <a:pt x="19779" y="21275"/>
                  <a:pt x="19766" y="21291"/>
                </a:cubicBezTo>
                <a:cubicBezTo>
                  <a:pt x="19762" y="21296"/>
                  <a:pt x="19761" y="21296"/>
                  <a:pt x="19757" y="21301"/>
                </a:cubicBezTo>
                <a:cubicBezTo>
                  <a:pt x="19720" y="21353"/>
                  <a:pt x="19675" y="21400"/>
                  <a:pt x="19632" y="21419"/>
                </a:cubicBezTo>
                <a:cubicBezTo>
                  <a:pt x="19591" y="21437"/>
                  <a:pt x="19571" y="21472"/>
                  <a:pt x="19566" y="21504"/>
                </a:cubicBezTo>
                <a:cubicBezTo>
                  <a:pt x="19570" y="21529"/>
                  <a:pt x="19586" y="21554"/>
                  <a:pt x="19620" y="21572"/>
                </a:cubicBezTo>
                <a:cubicBezTo>
                  <a:pt x="19644" y="21584"/>
                  <a:pt x="19669" y="21589"/>
                  <a:pt x="19694" y="21594"/>
                </a:cubicBezTo>
                <a:cubicBezTo>
                  <a:pt x="19707" y="21595"/>
                  <a:pt x="19721" y="21600"/>
                  <a:pt x="19733" y="21600"/>
                </a:cubicBezTo>
                <a:cubicBezTo>
                  <a:pt x="19737" y="21600"/>
                  <a:pt x="19744" y="21598"/>
                  <a:pt x="19748" y="21598"/>
                </a:cubicBezTo>
                <a:cubicBezTo>
                  <a:pt x="19778" y="21598"/>
                  <a:pt x="19804" y="21594"/>
                  <a:pt x="19826" y="21586"/>
                </a:cubicBezTo>
                <a:cubicBezTo>
                  <a:pt x="19866" y="21570"/>
                  <a:pt x="19891" y="21538"/>
                  <a:pt x="19909" y="21494"/>
                </a:cubicBezTo>
                <a:cubicBezTo>
                  <a:pt x="19909" y="21494"/>
                  <a:pt x="19909" y="21493"/>
                  <a:pt x="19909" y="21493"/>
                </a:cubicBezTo>
                <a:cubicBezTo>
                  <a:pt x="19910" y="21414"/>
                  <a:pt x="19957" y="21339"/>
                  <a:pt x="20035" y="21273"/>
                </a:cubicBezTo>
                <a:cubicBezTo>
                  <a:pt x="20040" y="21267"/>
                  <a:pt x="20047" y="21262"/>
                  <a:pt x="20053" y="21257"/>
                </a:cubicBezTo>
                <a:cubicBezTo>
                  <a:pt x="20055" y="21255"/>
                  <a:pt x="20056" y="21254"/>
                  <a:pt x="20059" y="21252"/>
                </a:cubicBezTo>
                <a:cubicBezTo>
                  <a:pt x="20108" y="21206"/>
                  <a:pt x="20164" y="21170"/>
                  <a:pt x="20220" y="21159"/>
                </a:cubicBezTo>
                <a:cubicBezTo>
                  <a:pt x="20222" y="21159"/>
                  <a:pt x="20226" y="21157"/>
                  <a:pt x="20229" y="21156"/>
                </a:cubicBezTo>
                <a:cubicBezTo>
                  <a:pt x="20275" y="21135"/>
                  <a:pt x="20325" y="21118"/>
                  <a:pt x="20378" y="21103"/>
                </a:cubicBezTo>
                <a:cubicBezTo>
                  <a:pt x="20385" y="21099"/>
                  <a:pt x="20397" y="21096"/>
                  <a:pt x="20402" y="21093"/>
                </a:cubicBezTo>
                <a:cubicBezTo>
                  <a:pt x="20448" y="21064"/>
                  <a:pt x="20546" y="21053"/>
                  <a:pt x="20671" y="21055"/>
                </a:cubicBezTo>
                <a:cubicBezTo>
                  <a:pt x="20691" y="21054"/>
                  <a:pt x="20710" y="21052"/>
                  <a:pt x="20730" y="21052"/>
                </a:cubicBezTo>
                <a:cubicBezTo>
                  <a:pt x="20851" y="21052"/>
                  <a:pt x="20961" y="21063"/>
                  <a:pt x="20978" y="21077"/>
                </a:cubicBezTo>
                <a:cubicBezTo>
                  <a:pt x="20983" y="21081"/>
                  <a:pt x="20993" y="21082"/>
                  <a:pt x="20999" y="21085"/>
                </a:cubicBezTo>
                <a:cubicBezTo>
                  <a:pt x="21052" y="21093"/>
                  <a:pt x="21100" y="21100"/>
                  <a:pt x="21130" y="21100"/>
                </a:cubicBezTo>
                <a:cubicBezTo>
                  <a:pt x="21142" y="21098"/>
                  <a:pt x="21152" y="21094"/>
                  <a:pt x="21163" y="21092"/>
                </a:cubicBezTo>
                <a:cubicBezTo>
                  <a:pt x="21176" y="21089"/>
                  <a:pt x="21191" y="21086"/>
                  <a:pt x="21202" y="21082"/>
                </a:cubicBezTo>
                <a:cubicBezTo>
                  <a:pt x="21222" y="21074"/>
                  <a:pt x="21238" y="21066"/>
                  <a:pt x="21250" y="21054"/>
                </a:cubicBezTo>
                <a:cubicBezTo>
                  <a:pt x="21274" y="21030"/>
                  <a:pt x="21280" y="21007"/>
                  <a:pt x="21277" y="20986"/>
                </a:cubicBezTo>
                <a:cubicBezTo>
                  <a:pt x="21275" y="20982"/>
                  <a:pt x="21273" y="20979"/>
                  <a:pt x="21271" y="20975"/>
                </a:cubicBezTo>
                <a:cubicBezTo>
                  <a:pt x="21265" y="20963"/>
                  <a:pt x="21254" y="20952"/>
                  <a:pt x="21241" y="20942"/>
                </a:cubicBezTo>
                <a:cubicBezTo>
                  <a:pt x="21207" y="20922"/>
                  <a:pt x="21158" y="20910"/>
                  <a:pt x="21103" y="20909"/>
                </a:cubicBezTo>
                <a:cubicBezTo>
                  <a:pt x="21071" y="20910"/>
                  <a:pt x="21041" y="20910"/>
                  <a:pt x="21005" y="20920"/>
                </a:cubicBezTo>
                <a:cubicBezTo>
                  <a:pt x="20979" y="20927"/>
                  <a:pt x="20929" y="20934"/>
                  <a:pt x="20874" y="20939"/>
                </a:cubicBezTo>
                <a:cubicBezTo>
                  <a:pt x="20818" y="20944"/>
                  <a:pt x="20754" y="20947"/>
                  <a:pt x="20694" y="20947"/>
                </a:cubicBezTo>
                <a:cubicBezTo>
                  <a:pt x="20693" y="20947"/>
                  <a:pt x="20693" y="20947"/>
                  <a:pt x="20691" y="20947"/>
                </a:cubicBezTo>
                <a:cubicBezTo>
                  <a:pt x="20548" y="20947"/>
                  <a:pt x="20489" y="20939"/>
                  <a:pt x="20423" y="20903"/>
                </a:cubicBezTo>
                <a:cubicBezTo>
                  <a:pt x="20298" y="20862"/>
                  <a:pt x="20221" y="20796"/>
                  <a:pt x="20244" y="20716"/>
                </a:cubicBezTo>
                <a:cubicBezTo>
                  <a:pt x="20250" y="20692"/>
                  <a:pt x="20246" y="20675"/>
                  <a:pt x="20241" y="20657"/>
                </a:cubicBezTo>
                <a:cubicBezTo>
                  <a:pt x="20238" y="20648"/>
                  <a:pt x="20241" y="20639"/>
                  <a:pt x="20235" y="20631"/>
                </a:cubicBezTo>
                <a:cubicBezTo>
                  <a:pt x="20229" y="20622"/>
                  <a:pt x="20213" y="20615"/>
                  <a:pt x="20205" y="20607"/>
                </a:cubicBezTo>
                <a:cubicBezTo>
                  <a:pt x="20190" y="20593"/>
                  <a:pt x="20180" y="20579"/>
                  <a:pt x="20154" y="20565"/>
                </a:cubicBezTo>
                <a:cubicBezTo>
                  <a:pt x="20153" y="20564"/>
                  <a:pt x="20152" y="20564"/>
                  <a:pt x="20151" y="20563"/>
                </a:cubicBezTo>
                <a:cubicBezTo>
                  <a:pt x="20053" y="20508"/>
                  <a:pt x="20032" y="20468"/>
                  <a:pt x="20029" y="20325"/>
                </a:cubicBezTo>
                <a:cubicBezTo>
                  <a:pt x="20028" y="20264"/>
                  <a:pt x="20022" y="20227"/>
                  <a:pt x="20011" y="20198"/>
                </a:cubicBezTo>
                <a:cubicBezTo>
                  <a:pt x="20010" y="20195"/>
                  <a:pt x="20012" y="20189"/>
                  <a:pt x="20011" y="20187"/>
                </a:cubicBezTo>
                <a:cubicBezTo>
                  <a:pt x="20006" y="20176"/>
                  <a:pt x="19997" y="20169"/>
                  <a:pt x="19990" y="20162"/>
                </a:cubicBezTo>
                <a:cubicBezTo>
                  <a:pt x="19987" y="20158"/>
                  <a:pt x="19988" y="20152"/>
                  <a:pt x="19984" y="20149"/>
                </a:cubicBezTo>
                <a:cubicBezTo>
                  <a:pt x="19984" y="20149"/>
                  <a:pt x="19981" y="20150"/>
                  <a:pt x="19981" y="20149"/>
                </a:cubicBezTo>
                <a:cubicBezTo>
                  <a:pt x="19969" y="20140"/>
                  <a:pt x="19957" y="20134"/>
                  <a:pt x="19939" y="20129"/>
                </a:cubicBezTo>
                <a:cubicBezTo>
                  <a:pt x="19861" y="20106"/>
                  <a:pt x="19878" y="20089"/>
                  <a:pt x="20085" y="19984"/>
                </a:cubicBezTo>
                <a:cubicBezTo>
                  <a:pt x="20283" y="19884"/>
                  <a:pt x="20341" y="19867"/>
                  <a:pt x="20462" y="19880"/>
                </a:cubicBezTo>
                <a:cubicBezTo>
                  <a:pt x="20470" y="19881"/>
                  <a:pt x="20477" y="19881"/>
                  <a:pt x="20486" y="19882"/>
                </a:cubicBezTo>
                <a:cubicBezTo>
                  <a:pt x="20600" y="19879"/>
                  <a:pt x="20655" y="19877"/>
                  <a:pt x="20691" y="19871"/>
                </a:cubicBezTo>
                <a:cubicBezTo>
                  <a:pt x="20721" y="19862"/>
                  <a:pt x="20745" y="19851"/>
                  <a:pt x="20754" y="19836"/>
                </a:cubicBezTo>
                <a:cubicBezTo>
                  <a:pt x="20754" y="19836"/>
                  <a:pt x="20754" y="19835"/>
                  <a:pt x="20754" y="19834"/>
                </a:cubicBezTo>
                <a:cubicBezTo>
                  <a:pt x="20755" y="19827"/>
                  <a:pt x="20754" y="19821"/>
                  <a:pt x="20754" y="19809"/>
                </a:cubicBezTo>
                <a:cubicBezTo>
                  <a:pt x="20754" y="19792"/>
                  <a:pt x="20737" y="19772"/>
                  <a:pt x="20715" y="19753"/>
                </a:cubicBezTo>
                <a:cubicBezTo>
                  <a:pt x="20690" y="19731"/>
                  <a:pt x="20651" y="19709"/>
                  <a:pt x="20599" y="19687"/>
                </a:cubicBezTo>
                <a:cubicBezTo>
                  <a:pt x="20592" y="19684"/>
                  <a:pt x="20591" y="19680"/>
                  <a:pt x="20584" y="19677"/>
                </a:cubicBezTo>
                <a:lnTo>
                  <a:pt x="20578" y="19676"/>
                </a:lnTo>
                <a:lnTo>
                  <a:pt x="20414" y="19609"/>
                </a:lnTo>
                <a:lnTo>
                  <a:pt x="20441" y="19419"/>
                </a:lnTo>
                <a:cubicBezTo>
                  <a:pt x="20441" y="19416"/>
                  <a:pt x="20440" y="19414"/>
                  <a:pt x="20441" y="19411"/>
                </a:cubicBezTo>
                <a:cubicBezTo>
                  <a:pt x="20444" y="19385"/>
                  <a:pt x="20452" y="19366"/>
                  <a:pt x="20453" y="19342"/>
                </a:cubicBezTo>
                <a:cubicBezTo>
                  <a:pt x="20456" y="19249"/>
                  <a:pt x="20475" y="19221"/>
                  <a:pt x="20587" y="19172"/>
                </a:cubicBezTo>
                <a:cubicBezTo>
                  <a:pt x="20600" y="19165"/>
                  <a:pt x="20607" y="19158"/>
                  <a:pt x="20623" y="19150"/>
                </a:cubicBezTo>
                <a:cubicBezTo>
                  <a:pt x="20720" y="19102"/>
                  <a:pt x="20776" y="19079"/>
                  <a:pt x="20829" y="19076"/>
                </a:cubicBezTo>
                <a:lnTo>
                  <a:pt x="20868" y="19060"/>
                </a:lnTo>
                <a:lnTo>
                  <a:pt x="20993" y="19111"/>
                </a:lnTo>
                <a:cubicBezTo>
                  <a:pt x="21064" y="19140"/>
                  <a:pt x="21135" y="19155"/>
                  <a:pt x="21202" y="19158"/>
                </a:cubicBezTo>
                <a:cubicBezTo>
                  <a:pt x="21207" y="19158"/>
                  <a:pt x="21209" y="19161"/>
                  <a:pt x="21214" y="19161"/>
                </a:cubicBezTo>
                <a:cubicBezTo>
                  <a:pt x="21220" y="19161"/>
                  <a:pt x="21226" y="19158"/>
                  <a:pt x="21232" y="19158"/>
                </a:cubicBezTo>
                <a:cubicBezTo>
                  <a:pt x="21261" y="19157"/>
                  <a:pt x="21288" y="19156"/>
                  <a:pt x="21315" y="19150"/>
                </a:cubicBezTo>
                <a:cubicBezTo>
                  <a:pt x="21348" y="19143"/>
                  <a:pt x="21381" y="19133"/>
                  <a:pt x="21411" y="19119"/>
                </a:cubicBezTo>
                <a:cubicBezTo>
                  <a:pt x="21513" y="19070"/>
                  <a:pt x="21527" y="19001"/>
                  <a:pt x="21450" y="18925"/>
                </a:cubicBezTo>
                <a:cubicBezTo>
                  <a:pt x="21387" y="18863"/>
                  <a:pt x="21097" y="18856"/>
                  <a:pt x="21005" y="18914"/>
                </a:cubicBezTo>
                <a:cubicBezTo>
                  <a:pt x="20960" y="18943"/>
                  <a:pt x="20903" y="18954"/>
                  <a:pt x="20847" y="18950"/>
                </a:cubicBezTo>
                <a:cubicBezTo>
                  <a:pt x="20818" y="18948"/>
                  <a:pt x="20790" y="18943"/>
                  <a:pt x="20763" y="18933"/>
                </a:cubicBezTo>
                <a:cubicBezTo>
                  <a:pt x="20737" y="18923"/>
                  <a:pt x="20713" y="18911"/>
                  <a:pt x="20691" y="18894"/>
                </a:cubicBezTo>
                <a:cubicBezTo>
                  <a:pt x="20669" y="18876"/>
                  <a:pt x="20656" y="18858"/>
                  <a:pt x="20650" y="18840"/>
                </a:cubicBezTo>
                <a:cubicBezTo>
                  <a:pt x="20632" y="18787"/>
                  <a:pt x="20690" y="18732"/>
                  <a:pt x="20826" y="18665"/>
                </a:cubicBezTo>
                <a:cubicBezTo>
                  <a:pt x="20873" y="18643"/>
                  <a:pt x="20900" y="18618"/>
                  <a:pt x="20921" y="18593"/>
                </a:cubicBezTo>
                <a:cubicBezTo>
                  <a:pt x="20926" y="18588"/>
                  <a:pt x="20933" y="18584"/>
                  <a:pt x="20936" y="18579"/>
                </a:cubicBezTo>
                <a:cubicBezTo>
                  <a:pt x="20938" y="18576"/>
                  <a:pt x="20938" y="18572"/>
                  <a:pt x="20939" y="18569"/>
                </a:cubicBezTo>
                <a:cubicBezTo>
                  <a:pt x="20954" y="18543"/>
                  <a:pt x="20958" y="18516"/>
                  <a:pt x="20945" y="18492"/>
                </a:cubicBezTo>
                <a:cubicBezTo>
                  <a:pt x="20931" y="18466"/>
                  <a:pt x="20902" y="18444"/>
                  <a:pt x="20859" y="18428"/>
                </a:cubicBezTo>
                <a:cubicBezTo>
                  <a:pt x="20837" y="18420"/>
                  <a:pt x="20810" y="18413"/>
                  <a:pt x="20781" y="18409"/>
                </a:cubicBezTo>
                <a:cubicBezTo>
                  <a:pt x="20752" y="18405"/>
                  <a:pt x="20721" y="18403"/>
                  <a:pt x="20686" y="18403"/>
                </a:cubicBezTo>
                <a:cubicBezTo>
                  <a:pt x="20455" y="18403"/>
                  <a:pt x="20387" y="18455"/>
                  <a:pt x="20426" y="18604"/>
                </a:cubicBezTo>
                <a:cubicBezTo>
                  <a:pt x="20442" y="18665"/>
                  <a:pt x="20429" y="18719"/>
                  <a:pt x="20396" y="18758"/>
                </a:cubicBezTo>
                <a:cubicBezTo>
                  <a:pt x="20379" y="18778"/>
                  <a:pt x="20357" y="18793"/>
                  <a:pt x="20330" y="18804"/>
                </a:cubicBezTo>
                <a:cubicBezTo>
                  <a:pt x="20305" y="18815"/>
                  <a:pt x="20274" y="18821"/>
                  <a:pt x="20241" y="18821"/>
                </a:cubicBezTo>
                <a:cubicBezTo>
                  <a:pt x="20213" y="18821"/>
                  <a:pt x="20152" y="18840"/>
                  <a:pt x="20106" y="18862"/>
                </a:cubicBezTo>
                <a:cubicBezTo>
                  <a:pt x="20032" y="18898"/>
                  <a:pt x="19984" y="18897"/>
                  <a:pt x="19656" y="18861"/>
                </a:cubicBezTo>
                <a:cubicBezTo>
                  <a:pt x="19449" y="18838"/>
                  <a:pt x="19243" y="18797"/>
                  <a:pt x="19184" y="18768"/>
                </a:cubicBezTo>
                <a:cubicBezTo>
                  <a:pt x="19111" y="18731"/>
                  <a:pt x="19024" y="18715"/>
                  <a:pt x="18942" y="18717"/>
                </a:cubicBezTo>
                <a:cubicBezTo>
                  <a:pt x="18862" y="18720"/>
                  <a:pt x="18789" y="18742"/>
                  <a:pt x="18739" y="18780"/>
                </a:cubicBezTo>
                <a:cubicBezTo>
                  <a:pt x="18738" y="18781"/>
                  <a:pt x="18737" y="18781"/>
                  <a:pt x="18736" y="18782"/>
                </a:cubicBezTo>
                <a:cubicBezTo>
                  <a:pt x="18736" y="18782"/>
                  <a:pt x="18734" y="18782"/>
                  <a:pt x="18733" y="18782"/>
                </a:cubicBezTo>
                <a:cubicBezTo>
                  <a:pt x="18712" y="18799"/>
                  <a:pt x="18696" y="18819"/>
                  <a:pt x="18685" y="18837"/>
                </a:cubicBezTo>
                <a:cubicBezTo>
                  <a:pt x="18681" y="18844"/>
                  <a:pt x="18684" y="18848"/>
                  <a:pt x="18682" y="18854"/>
                </a:cubicBezTo>
                <a:cubicBezTo>
                  <a:pt x="18679" y="18865"/>
                  <a:pt x="18674" y="18877"/>
                  <a:pt x="18679" y="18884"/>
                </a:cubicBezTo>
                <a:cubicBezTo>
                  <a:pt x="18686" y="18893"/>
                  <a:pt x="18684" y="18904"/>
                  <a:pt x="18682" y="18914"/>
                </a:cubicBezTo>
                <a:cubicBezTo>
                  <a:pt x="18682" y="18917"/>
                  <a:pt x="18683" y="18918"/>
                  <a:pt x="18682" y="18920"/>
                </a:cubicBezTo>
                <a:cubicBezTo>
                  <a:pt x="18681" y="18924"/>
                  <a:pt x="18679" y="18929"/>
                  <a:pt x="18676" y="18933"/>
                </a:cubicBezTo>
                <a:cubicBezTo>
                  <a:pt x="18654" y="18971"/>
                  <a:pt x="18593" y="19005"/>
                  <a:pt x="18527" y="19005"/>
                </a:cubicBezTo>
                <a:cubicBezTo>
                  <a:pt x="18516" y="19005"/>
                  <a:pt x="18508" y="19008"/>
                  <a:pt x="18497" y="19008"/>
                </a:cubicBezTo>
                <a:cubicBezTo>
                  <a:pt x="18484" y="19011"/>
                  <a:pt x="18472" y="19013"/>
                  <a:pt x="18458" y="19015"/>
                </a:cubicBezTo>
                <a:cubicBezTo>
                  <a:pt x="18416" y="19020"/>
                  <a:pt x="18381" y="19031"/>
                  <a:pt x="18354" y="19045"/>
                </a:cubicBezTo>
                <a:cubicBezTo>
                  <a:pt x="18353" y="19045"/>
                  <a:pt x="18352" y="19046"/>
                  <a:pt x="18351" y="19046"/>
                </a:cubicBezTo>
                <a:cubicBezTo>
                  <a:pt x="18335" y="19054"/>
                  <a:pt x="18328" y="19065"/>
                  <a:pt x="18318" y="19076"/>
                </a:cubicBezTo>
                <a:cubicBezTo>
                  <a:pt x="18311" y="19086"/>
                  <a:pt x="18304" y="19096"/>
                  <a:pt x="18300" y="19108"/>
                </a:cubicBezTo>
                <a:cubicBezTo>
                  <a:pt x="18288" y="19151"/>
                  <a:pt x="18228" y="19179"/>
                  <a:pt x="18088" y="19205"/>
                </a:cubicBezTo>
                <a:cubicBezTo>
                  <a:pt x="18071" y="19208"/>
                  <a:pt x="18059" y="19207"/>
                  <a:pt x="18043" y="19210"/>
                </a:cubicBezTo>
                <a:cubicBezTo>
                  <a:pt x="17905" y="19238"/>
                  <a:pt x="17843" y="19237"/>
                  <a:pt x="17578" y="19199"/>
                </a:cubicBezTo>
                <a:cubicBezTo>
                  <a:pt x="17348" y="19166"/>
                  <a:pt x="17238" y="19135"/>
                  <a:pt x="17178" y="19086"/>
                </a:cubicBezTo>
                <a:cubicBezTo>
                  <a:pt x="17176" y="19084"/>
                  <a:pt x="17174" y="19083"/>
                  <a:pt x="17172" y="19081"/>
                </a:cubicBezTo>
                <a:cubicBezTo>
                  <a:pt x="17121" y="19056"/>
                  <a:pt x="17077" y="19028"/>
                  <a:pt x="17040" y="18997"/>
                </a:cubicBezTo>
                <a:cubicBezTo>
                  <a:pt x="17031" y="18992"/>
                  <a:pt x="17021" y="18982"/>
                  <a:pt x="17014" y="18979"/>
                </a:cubicBezTo>
                <a:cubicBezTo>
                  <a:pt x="17003" y="18974"/>
                  <a:pt x="16999" y="18960"/>
                  <a:pt x="16990" y="18952"/>
                </a:cubicBezTo>
                <a:cubicBezTo>
                  <a:pt x="16984" y="18945"/>
                  <a:pt x="16977" y="18938"/>
                  <a:pt x="16972" y="18931"/>
                </a:cubicBezTo>
                <a:cubicBezTo>
                  <a:pt x="16943" y="18897"/>
                  <a:pt x="16921" y="18856"/>
                  <a:pt x="16909" y="18805"/>
                </a:cubicBezTo>
                <a:cubicBezTo>
                  <a:pt x="16908" y="18801"/>
                  <a:pt x="16904" y="18798"/>
                  <a:pt x="16903" y="18793"/>
                </a:cubicBezTo>
                <a:cubicBezTo>
                  <a:pt x="16902" y="18787"/>
                  <a:pt x="16901" y="18784"/>
                  <a:pt x="16900" y="18779"/>
                </a:cubicBezTo>
                <a:cubicBezTo>
                  <a:pt x="16900" y="18778"/>
                  <a:pt x="16900" y="18776"/>
                  <a:pt x="16900" y="18776"/>
                </a:cubicBezTo>
                <a:cubicBezTo>
                  <a:pt x="16884" y="18705"/>
                  <a:pt x="16886" y="18665"/>
                  <a:pt x="16915" y="18625"/>
                </a:cubicBezTo>
                <a:cubicBezTo>
                  <a:pt x="16920" y="18614"/>
                  <a:pt x="16928" y="18607"/>
                  <a:pt x="16936" y="18599"/>
                </a:cubicBezTo>
                <a:cubicBezTo>
                  <a:pt x="16957" y="18579"/>
                  <a:pt x="16982" y="18555"/>
                  <a:pt x="17020" y="18525"/>
                </a:cubicBezTo>
                <a:cubicBezTo>
                  <a:pt x="17031" y="18516"/>
                  <a:pt x="17046" y="18510"/>
                  <a:pt x="17058" y="18502"/>
                </a:cubicBezTo>
                <a:cubicBezTo>
                  <a:pt x="17062" y="18498"/>
                  <a:pt x="17070" y="18493"/>
                  <a:pt x="17073" y="18489"/>
                </a:cubicBezTo>
                <a:cubicBezTo>
                  <a:pt x="17113" y="18434"/>
                  <a:pt x="17263" y="18383"/>
                  <a:pt x="17458" y="18351"/>
                </a:cubicBezTo>
                <a:cubicBezTo>
                  <a:pt x="17539" y="18336"/>
                  <a:pt x="17623" y="18323"/>
                  <a:pt x="17718" y="18318"/>
                </a:cubicBezTo>
                <a:cubicBezTo>
                  <a:pt x="17814" y="18312"/>
                  <a:pt x="17834" y="18285"/>
                  <a:pt x="17843" y="18195"/>
                </a:cubicBezTo>
                <a:lnTo>
                  <a:pt x="17843" y="18138"/>
                </a:lnTo>
                <a:cubicBezTo>
                  <a:pt x="17843" y="18067"/>
                  <a:pt x="17841" y="18031"/>
                  <a:pt x="17829" y="18006"/>
                </a:cubicBezTo>
                <a:cubicBezTo>
                  <a:pt x="17823" y="17997"/>
                  <a:pt x="17816" y="17989"/>
                  <a:pt x="17808" y="17983"/>
                </a:cubicBezTo>
                <a:cubicBezTo>
                  <a:pt x="17796" y="17974"/>
                  <a:pt x="17780" y="17968"/>
                  <a:pt x="17757" y="17965"/>
                </a:cubicBezTo>
                <a:cubicBezTo>
                  <a:pt x="17745" y="17964"/>
                  <a:pt x="17735" y="17960"/>
                  <a:pt x="17721" y="17961"/>
                </a:cubicBezTo>
                <a:cubicBezTo>
                  <a:pt x="17710" y="17960"/>
                  <a:pt x="17697" y="17962"/>
                  <a:pt x="17685" y="17962"/>
                </a:cubicBezTo>
                <a:cubicBezTo>
                  <a:pt x="17647" y="17967"/>
                  <a:pt x="17606" y="17974"/>
                  <a:pt x="17551" y="17989"/>
                </a:cubicBezTo>
                <a:cubicBezTo>
                  <a:pt x="17463" y="18012"/>
                  <a:pt x="17399" y="18028"/>
                  <a:pt x="17345" y="18038"/>
                </a:cubicBezTo>
                <a:cubicBezTo>
                  <a:pt x="17336" y="18039"/>
                  <a:pt x="17327" y="18043"/>
                  <a:pt x="17318" y="18044"/>
                </a:cubicBezTo>
                <a:cubicBezTo>
                  <a:pt x="17293" y="18047"/>
                  <a:pt x="17270" y="18048"/>
                  <a:pt x="17249" y="18047"/>
                </a:cubicBezTo>
                <a:cubicBezTo>
                  <a:pt x="17236" y="18047"/>
                  <a:pt x="17226" y="18044"/>
                  <a:pt x="17214" y="18042"/>
                </a:cubicBezTo>
                <a:cubicBezTo>
                  <a:pt x="17205" y="18041"/>
                  <a:pt x="17192" y="18039"/>
                  <a:pt x="17184" y="18036"/>
                </a:cubicBezTo>
                <a:cubicBezTo>
                  <a:pt x="17142" y="18025"/>
                  <a:pt x="17103" y="18008"/>
                  <a:pt x="17055" y="17975"/>
                </a:cubicBezTo>
                <a:cubicBezTo>
                  <a:pt x="16967" y="17914"/>
                  <a:pt x="16944" y="17891"/>
                  <a:pt x="16969" y="17868"/>
                </a:cubicBezTo>
                <a:cubicBezTo>
                  <a:pt x="16977" y="17860"/>
                  <a:pt x="16992" y="17852"/>
                  <a:pt x="17011" y="17843"/>
                </a:cubicBezTo>
                <a:cubicBezTo>
                  <a:pt x="17076" y="17808"/>
                  <a:pt x="17078" y="17788"/>
                  <a:pt x="17031" y="17734"/>
                </a:cubicBezTo>
                <a:cubicBezTo>
                  <a:pt x="17012" y="17711"/>
                  <a:pt x="16989" y="17694"/>
                  <a:pt x="16963" y="17684"/>
                </a:cubicBezTo>
                <a:cubicBezTo>
                  <a:pt x="16961" y="17683"/>
                  <a:pt x="16958" y="17684"/>
                  <a:pt x="16957" y="17684"/>
                </a:cubicBezTo>
                <a:cubicBezTo>
                  <a:pt x="16934" y="17675"/>
                  <a:pt x="16910" y="17671"/>
                  <a:pt x="16882" y="17673"/>
                </a:cubicBezTo>
                <a:cubicBezTo>
                  <a:pt x="16839" y="17676"/>
                  <a:pt x="16784" y="17696"/>
                  <a:pt x="16724" y="17725"/>
                </a:cubicBezTo>
                <a:cubicBezTo>
                  <a:pt x="16702" y="17736"/>
                  <a:pt x="16682" y="17745"/>
                  <a:pt x="16658" y="17761"/>
                </a:cubicBezTo>
                <a:cubicBezTo>
                  <a:pt x="16536" y="17841"/>
                  <a:pt x="16500" y="17850"/>
                  <a:pt x="16357" y="17836"/>
                </a:cubicBezTo>
                <a:cubicBezTo>
                  <a:pt x="16352" y="17836"/>
                  <a:pt x="16349" y="17837"/>
                  <a:pt x="16345" y="17836"/>
                </a:cubicBezTo>
                <a:cubicBezTo>
                  <a:pt x="16334" y="17835"/>
                  <a:pt x="16328" y="17835"/>
                  <a:pt x="16318" y="17835"/>
                </a:cubicBezTo>
                <a:cubicBezTo>
                  <a:pt x="16308" y="17834"/>
                  <a:pt x="16304" y="17835"/>
                  <a:pt x="16294" y="17835"/>
                </a:cubicBezTo>
                <a:cubicBezTo>
                  <a:pt x="16253" y="17832"/>
                  <a:pt x="16216" y="17831"/>
                  <a:pt x="16187" y="17833"/>
                </a:cubicBezTo>
                <a:cubicBezTo>
                  <a:pt x="16146" y="17837"/>
                  <a:pt x="16113" y="17847"/>
                  <a:pt x="16082" y="17861"/>
                </a:cubicBezTo>
                <a:cubicBezTo>
                  <a:pt x="16079" y="17863"/>
                  <a:pt x="16076" y="17863"/>
                  <a:pt x="16073" y="17865"/>
                </a:cubicBezTo>
                <a:cubicBezTo>
                  <a:pt x="16060" y="17872"/>
                  <a:pt x="16047" y="17878"/>
                  <a:pt x="16034" y="17880"/>
                </a:cubicBezTo>
                <a:cubicBezTo>
                  <a:pt x="15992" y="17892"/>
                  <a:pt x="15935" y="17869"/>
                  <a:pt x="15843" y="17827"/>
                </a:cubicBezTo>
                <a:cubicBezTo>
                  <a:pt x="15835" y="17823"/>
                  <a:pt x="15834" y="17824"/>
                  <a:pt x="15825" y="17821"/>
                </a:cubicBezTo>
                <a:cubicBezTo>
                  <a:pt x="15821" y="17818"/>
                  <a:pt x="15818" y="17816"/>
                  <a:pt x="15813" y="17814"/>
                </a:cubicBezTo>
                <a:cubicBezTo>
                  <a:pt x="15800" y="17808"/>
                  <a:pt x="15802" y="17811"/>
                  <a:pt x="15787" y="17803"/>
                </a:cubicBezTo>
                <a:cubicBezTo>
                  <a:pt x="15770" y="17795"/>
                  <a:pt x="15760" y="17788"/>
                  <a:pt x="15745" y="17780"/>
                </a:cubicBezTo>
                <a:cubicBezTo>
                  <a:pt x="15710" y="17762"/>
                  <a:pt x="15676" y="17742"/>
                  <a:pt x="15655" y="17725"/>
                </a:cubicBezTo>
                <a:cubicBezTo>
                  <a:pt x="15610" y="17692"/>
                  <a:pt x="15578" y="17664"/>
                  <a:pt x="15578" y="17646"/>
                </a:cubicBezTo>
                <a:cubicBezTo>
                  <a:pt x="15578" y="17609"/>
                  <a:pt x="15643" y="17546"/>
                  <a:pt x="15727" y="17484"/>
                </a:cubicBezTo>
                <a:cubicBezTo>
                  <a:pt x="15738" y="17475"/>
                  <a:pt x="15744" y="17468"/>
                  <a:pt x="15757" y="17459"/>
                </a:cubicBezTo>
                <a:cubicBezTo>
                  <a:pt x="15761" y="17456"/>
                  <a:pt x="15765" y="17454"/>
                  <a:pt x="15769" y="17451"/>
                </a:cubicBezTo>
                <a:cubicBezTo>
                  <a:pt x="15779" y="17444"/>
                  <a:pt x="15790" y="17439"/>
                  <a:pt x="15801" y="17432"/>
                </a:cubicBezTo>
                <a:cubicBezTo>
                  <a:pt x="15847" y="17402"/>
                  <a:pt x="15896" y="17372"/>
                  <a:pt x="15945" y="17348"/>
                </a:cubicBezTo>
                <a:cubicBezTo>
                  <a:pt x="16003" y="17320"/>
                  <a:pt x="16058" y="17298"/>
                  <a:pt x="16106" y="17287"/>
                </a:cubicBezTo>
                <a:cubicBezTo>
                  <a:pt x="16236" y="17258"/>
                  <a:pt x="16276" y="17235"/>
                  <a:pt x="16276" y="17182"/>
                </a:cubicBezTo>
                <a:cubicBezTo>
                  <a:pt x="16276" y="17154"/>
                  <a:pt x="16269" y="17129"/>
                  <a:pt x="16258" y="17108"/>
                </a:cubicBezTo>
                <a:cubicBezTo>
                  <a:pt x="16248" y="17087"/>
                  <a:pt x="16231" y="17070"/>
                  <a:pt x="16210" y="17056"/>
                </a:cubicBezTo>
                <a:cubicBezTo>
                  <a:pt x="16169" y="17027"/>
                  <a:pt x="16109" y="17012"/>
                  <a:pt x="16028" y="17012"/>
                </a:cubicBezTo>
                <a:cubicBezTo>
                  <a:pt x="15840" y="17012"/>
                  <a:pt x="15727" y="17073"/>
                  <a:pt x="15727" y="17177"/>
                </a:cubicBezTo>
                <a:cubicBezTo>
                  <a:pt x="15727" y="17207"/>
                  <a:pt x="15707" y="17243"/>
                  <a:pt x="15673" y="17281"/>
                </a:cubicBezTo>
                <a:cubicBezTo>
                  <a:pt x="15673" y="17281"/>
                  <a:pt x="15673" y="17282"/>
                  <a:pt x="15673" y="17282"/>
                </a:cubicBezTo>
                <a:cubicBezTo>
                  <a:pt x="15606" y="17358"/>
                  <a:pt x="15484" y="17439"/>
                  <a:pt x="15363" y="17490"/>
                </a:cubicBezTo>
                <a:cubicBezTo>
                  <a:pt x="15302" y="17516"/>
                  <a:pt x="15240" y="17533"/>
                  <a:pt x="15187" y="17539"/>
                </a:cubicBezTo>
                <a:cubicBezTo>
                  <a:pt x="15096" y="17549"/>
                  <a:pt x="14969" y="17583"/>
                  <a:pt x="14903" y="17616"/>
                </a:cubicBezTo>
                <a:cubicBezTo>
                  <a:pt x="14863" y="17636"/>
                  <a:pt x="14805" y="17652"/>
                  <a:pt x="14739" y="17665"/>
                </a:cubicBezTo>
                <a:cubicBezTo>
                  <a:pt x="14606" y="17689"/>
                  <a:pt x="14439" y="17699"/>
                  <a:pt x="14321" y="17688"/>
                </a:cubicBezTo>
                <a:cubicBezTo>
                  <a:pt x="14291" y="17686"/>
                  <a:pt x="14265" y="17681"/>
                  <a:pt x="14243" y="17676"/>
                </a:cubicBezTo>
                <a:cubicBezTo>
                  <a:pt x="14221" y="17671"/>
                  <a:pt x="14202" y="17665"/>
                  <a:pt x="14189" y="17657"/>
                </a:cubicBezTo>
                <a:cubicBezTo>
                  <a:pt x="14168" y="17643"/>
                  <a:pt x="14136" y="17634"/>
                  <a:pt x="14100" y="17627"/>
                </a:cubicBezTo>
                <a:cubicBezTo>
                  <a:pt x="13992" y="17607"/>
                  <a:pt x="13842" y="17615"/>
                  <a:pt x="13765" y="17655"/>
                </a:cubicBezTo>
                <a:cubicBezTo>
                  <a:pt x="13722" y="17678"/>
                  <a:pt x="13688" y="17730"/>
                  <a:pt x="13688" y="17769"/>
                </a:cubicBezTo>
                <a:cubicBezTo>
                  <a:pt x="13688" y="17785"/>
                  <a:pt x="13681" y="17802"/>
                  <a:pt x="13670" y="17822"/>
                </a:cubicBezTo>
                <a:cubicBezTo>
                  <a:pt x="13661" y="17838"/>
                  <a:pt x="13646" y="17855"/>
                  <a:pt x="13631" y="17872"/>
                </a:cubicBezTo>
                <a:cubicBezTo>
                  <a:pt x="13628" y="17876"/>
                  <a:pt x="13626" y="17881"/>
                  <a:pt x="13622" y="17885"/>
                </a:cubicBezTo>
                <a:cubicBezTo>
                  <a:pt x="13622" y="17886"/>
                  <a:pt x="13623" y="17886"/>
                  <a:pt x="13622" y="17887"/>
                </a:cubicBezTo>
                <a:cubicBezTo>
                  <a:pt x="13567" y="17946"/>
                  <a:pt x="13482" y="18005"/>
                  <a:pt x="13392" y="18057"/>
                </a:cubicBezTo>
                <a:cubicBezTo>
                  <a:pt x="13289" y="18117"/>
                  <a:pt x="13181" y="18165"/>
                  <a:pt x="13106" y="18165"/>
                </a:cubicBezTo>
                <a:cubicBezTo>
                  <a:pt x="13050" y="18165"/>
                  <a:pt x="12974" y="18178"/>
                  <a:pt x="12921" y="18192"/>
                </a:cubicBezTo>
                <a:cubicBezTo>
                  <a:pt x="12916" y="18194"/>
                  <a:pt x="12909" y="18193"/>
                  <a:pt x="12906" y="18195"/>
                </a:cubicBezTo>
                <a:cubicBezTo>
                  <a:pt x="12904" y="18196"/>
                  <a:pt x="12898" y="18196"/>
                  <a:pt x="12897" y="18197"/>
                </a:cubicBezTo>
                <a:cubicBezTo>
                  <a:pt x="12875" y="18206"/>
                  <a:pt x="12839" y="18211"/>
                  <a:pt x="12780" y="18211"/>
                </a:cubicBezTo>
                <a:cubicBezTo>
                  <a:pt x="12716" y="18212"/>
                  <a:pt x="12634" y="18208"/>
                  <a:pt x="12500" y="18193"/>
                </a:cubicBezTo>
                <a:cubicBezTo>
                  <a:pt x="12414" y="18184"/>
                  <a:pt x="12368" y="18173"/>
                  <a:pt x="12315" y="18162"/>
                </a:cubicBezTo>
                <a:cubicBezTo>
                  <a:pt x="12286" y="18157"/>
                  <a:pt x="12239" y="18150"/>
                  <a:pt x="12219" y="18143"/>
                </a:cubicBezTo>
                <a:cubicBezTo>
                  <a:pt x="12163" y="18126"/>
                  <a:pt x="12118" y="18107"/>
                  <a:pt x="12073" y="18075"/>
                </a:cubicBezTo>
                <a:lnTo>
                  <a:pt x="11950" y="17990"/>
                </a:lnTo>
                <a:lnTo>
                  <a:pt x="12052" y="17937"/>
                </a:lnTo>
                <a:cubicBezTo>
                  <a:pt x="12082" y="17921"/>
                  <a:pt x="12091" y="17911"/>
                  <a:pt x="12103" y="17899"/>
                </a:cubicBezTo>
                <a:cubicBezTo>
                  <a:pt x="12108" y="17893"/>
                  <a:pt x="12117" y="17887"/>
                  <a:pt x="12121" y="17880"/>
                </a:cubicBezTo>
                <a:cubicBezTo>
                  <a:pt x="12125" y="17865"/>
                  <a:pt x="12118" y="17849"/>
                  <a:pt x="12094" y="17825"/>
                </a:cubicBezTo>
                <a:cubicBezTo>
                  <a:pt x="12047" y="17780"/>
                  <a:pt x="12001" y="17771"/>
                  <a:pt x="11885" y="17780"/>
                </a:cubicBezTo>
                <a:cubicBezTo>
                  <a:pt x="11813" y="17785"/>
                  <a:pt x="11773" y="17780"/>
                  <a:pt x="11741" y="17767"/>
                </a:cubicBezTo>
                <a:cubicBezTo>
                  <a:pt x="11731" y="17762"/>
                  <a:pt x="11720" y="17756"/>
                  <a:pt x="11712" y="17748"/>
                </a:cubicBezTo>
                <a:cubicBezTo>
                  <a:pt x="11704" y="17742"/>
                  <a:pt x="11695" y="17741"/>
                  <a:pt x="11688" y="17732"/>
                </a:cubicBezTo>
                <a:cubicBezTo>
                  <a:pt x="11673" y="17716"/>
                  <a:pt x="11669" y="17697"/>
                  <a:pt x="11673" y="17677"/>
                </a:cubicBezTo>
                <a:cubicBezTo>
                  <a:pt x="11672" y="17657"/>
                  <a:pt x="11679" y="17639"/>
                  <a:pt x="11703" y="17624"/>
                </a:cubicBezTo>
                <a:cubicBezTo>
                  <a:pt x="11703" y="17623"/>
                  <a:pt x="11705" y="17623"/>
                  <a:pt x="11706" y="17622"/>
                </a:cubicBezTo>
                <a:cubicBezTo>
                  <a:pt x="11728" y="17595"/>
                  <a:pt x="11760" y="17569"/>
                  <a:pt x="11801" y="17544"/>
                </a:cubicBezTo>
                <a:cubicBezTo>
                  <a:pt x="11806" y="17539"/>
                  <a:pt x="11815" y="17534"/>
                  <a:pt x="11819" y="17529"/>
                </a:cubicBezTo>
                <a:cubicBezTo>
                  <a:pt x="11839" y="17508"/>
                  <a:pt x="11892" y="17488"/>
                  <a:pt x="11953" y="17470"/>
                </a:cubicBezTo>
                <a:cubicBezTo>
                  <a:pt x="12086" y="17419"/>
                  <a:pt x="12230" y="17394"/>
                  <a:pt x="12318" y="17432"/>
                </a:cubicBezTo>
                <a:cubicBezTo>
                  <a:pt x="12388" y="17463"/>
                  <a:pt x="12529" y="17453"/>
                  <a:pt x="12628" y="17422"/>
                </a:cubicBezTo>
                <a:cubicBezTo>
                  <a:pt x="12647" y="17416"/>
                  <a:pt x="12667" y="17406"/>
                  <a:pt x="12685" y="17397"/>
                </a:cubicBezTo>
                <a:cubicBezTo>
                  <a:pt x="12700" y="17389"/>
                  <a:pt x="12719" y="17383"/>
                  <a:pt x="12727" y="17374"/>
                </a:cubicBezTo>
                <a:cubicBezTo>
                  <a:pt x="12793" y="17295"/>
                  <a:pt x="13337" y="17215"/>
                  <a:pt x="13467" y="17265"/>
                </a:cubicBezTo>
                <a:cubicBezTo>
                  <a:pt x="13588" y="17312"/>
                  <a:pt x="13859" y="17309"/>
                  <a:pt x="13936" y="17260"/>
                </a:cubicBezTo>
                <a:cubicBezTo>
                  <a:pt x="13970" y="17239"/>
                  <a:pt x="14049" y="17221"/>
                  <a:pt x="14112" y="17221"/>
                </a:cubicBezTo>
                <a:cubicBezTo>
                  <a:pt x="14175" y="17221"/>
                  <a:pt x="14235" y="17207"/>
                  <a:pt x="14246" y="17190"/>
                </a:cubicBezTo>
                <a:cubicBezTo>
                  <a:pt x="14257" y="17173"/>
                  <a:pt x="14343" y="17146"/>
                  <a:pt x="14437" y="17130"/>
                </a:cubicBezTo>
                <a:cubicBezTo>
                  <a:pt x="14497" y="17119"/>
                  <a:pt x="14540" y="17106"/>
                  <a:pt x="14575" y="17089"/>
                </a:cubicBezTo>
                <a:cubicBezTo>
                  <a:pt x="14577" y="17088"/>
                  <a:pt x="14578" y="17088"/>
                  <a:pt x="14580" y="17087"/>
                </a:cubicBezTo>
                <a:cubicBezTo>
                  <a:pt x="14581" y="17087"/>
                  <a:pt x="14583" y="17086"/>
                  <a:pt x="14583" y="17086"/>
                </a:cubicBezTo>
                <a:cubicBezTo>
                  <a:pt x="14618" y="17067"/>
                  <a:pt x="14641" y="17045"/>
                  <a:pt x="14661" y="17013"/>
                </a:cubicBezTo>
                <a:cubicBezTo>
                  <a:pt x="14691" y="16966"/>
                  <a:pt x="14758" y="16915"/>
                  <a:pt x="14810" y="16900"/>
                </a:cubicBezTo>
                <a:cubicBezTo>
                  <a:pt x="14863" y="16885"/>
                  <a:pt x="14926" y="16855"/>
                  <a:pt x="14948" y="16836"/>
                </a:cubicBezTo>
                <a:cubicBezTo>
                  <a:pt x="14973" y="16813"/>
                  <a:pt x="15002" y="16815"/>
                  <a:pt x="15049" y="16828"/>
                </a:cubicBezTo>
                <a:cubicBezTo>
                  <a:pt x="15056" y="16829"/>
                  <a:pt x="15063" y="16832"/>
                  <a:pt x="15070" y="16834"/>
                </a:cubicBezTo>
                <a:cubicBezTo>
                  <a:pt x="15080" y="16837"/>
                  <a:pt x="15082" y="16836"/>
                  <a:pt x="15094" y="16840"/>
                </a:cubicBezTo>
                <a:cubicBezTo>
                  <a:pt x="15168" y="16868"/>
                  <a:pt x="15237" y="16880"/>
                  <a:pt x="15294" y="16878"/>
                </a:cubicBezTo>
                <a:cubicBezTo>
                  <a:pt x="15322" y="16877"/>
                  <a:pt x="15349" y="16872"/>
                  <a:pt x="15372" y="16864"/>
                </a:cubicBezTo>
                <a:cubicBezTo>
                  <a:pt x="15394" y="16855"/>
                  <a:pt x="15413" y="16843"/>
                  <a:pt x="15428" y="16828"/>
                </a:cubicBezTo>
                <a:cubicBezTo>
                  <a:pt x="15443" y="16813"/>
                  <a:pt x="15463" y="16801"/>
                  <a:pt x="15485" y="16791"/>
                </a:cubicBezTo>
                <a:cubicBezTo>
                  <a:pt x="15507" y="16782"/>
                  <a:pt x="15532" y="16776"/>
                  <a:pt x="15551" y="16776"/>
                </a:cubicBezTo>
                <a:cubicBezTo>
                  <a:pt x="15646" y="16776"/>
                  <a:pt x="15686" y="16702"/>
                  <a:pt x="15625" y="16642"/>
                </a:cubicBezTo>
                <a:cubicBezTo>
                  <a:pt x="15594" y="16611"/>
                  <a:pt x="15555" y="16596"/>
                  <a:pt x="15503" y="16595"/>
                </a:cubicBezTo>
                <a:cubicBezTo>
                  <a:pt x="15477" y="16594"/>
                  <a:pt x="15446" y="16596"/>
                  <a:pt x="15413" y="16603"/>
                </a:cubicBezTo>
                <a:cubicBezTo>
                  <a:pt x="15380" y="16609"/>
                  <a:pt x="15343" y="16620"/>
                  <a:pt x="15303" y="16634"/>
                </a:cubicBezTo>
                <a:cubicBezTo>
                  <a:pt x="15276" y="16643"/>
                  <a:pt x="15256" y="16650"/>
                  <a:pt x="15237" y="16655"/>
                </a:cubicBezTo>
                <a:cubicBezTo>
                  <a:pt x="15185" y="16668"/>
                  <a:pt x="15136" y="16653"/>
                  <a:pt x="15061" y="16625"/>
                </a:cubicBezTo>
                <a:cubicBezTo>
                  <a:pt x="15034" y="16616"/>
                  <a:pt x="15022" y="16616"/>
                  <a:pt x="14983" y="16603"/>
                </a:cubicBezTo>
                <a:cubicBezTo>
                  <a:pt x="14830" y="16549"/>
                  <a:pt x="14780" y="16515"/>
                  <a:pt x="14780" y="16463"/>
                </a:cubicBezTo>
                <a:cubicBezTo>
                  <a:pt x="14780" y="16448"/>
                  <a:pt x="14775" y="16433"/>
                  <a:pt x="14769" y="16419"/>
                </a:cubicBezTo>
                <a:cubicBezTo>
                  <a:pt x="14764" y="16412"/>
                  <a:pt x="14763" y="16406"/>
                  <a:pt x="14760" y="16400"/>
                </a:cubicBezTo>
                <a:cubicBezTo>
                  <a:pt x="14750" y="16384"/>
                  <a:pt x="14738" y="16369"/>
                  <a:pt x="14724" y="16362"/>
                </a:cubicBezTo>
                <a:cubicBezTo>
                  <a:pt x="14686" y="16342"/>
                  <a:pt x="14702" y="16264"/>
                  <a:pt x="14742" y="16187"/>
                </a:cubicBezTo>
                <a:cubicBezTo>
                  <a:pt x="14742" y="16186"/>
                  <a:pt x="14741" y="16185"/>
                  <a:pt x="14742" y="16184"/>
                </a:cubicBezTo>
                <a:cubicBezTo>
                  <a:pt x="14743" y="16182"/>
                  <a:pt x="14747" y="16181"/>
                  <a:pt x="14748" y="16179"/>
                </a:cubicBezTo>
                <a:cubicBezTo>
                  <a:pt x="14779" y="16122"/>
                  <a:pt x="14822" y="16066"/>
                  <a:pt x="14870" y="16036"/>
                </a:cubicBezTo>
                <a:cubicBezTo>
                  <a:pt x="14891" y="16023"/>
                  <a:pt x="14906" y="16008"/>
                  <a:pt x="14915" y="15994"/>
                </a:cubicBezTo>
                <a:cubicBezTo>
                  <a:pt x="14923" y="15979"/>
                  <a:pt x="14924" y="15964"/>
                  <a:pt x="14921" y="15950"/>
                </a:cubicBezTo>
                <a:cubicBezTo>
                  <a:pt x="14913" y="15921"/>
                  <a:pt x="14880" y="15894"/>
                  <a:pt x="14825" y="15876"/>
                </a:cubicBezTo>
                <a:cubicBezTo>
                  <a:pt x="14793" y="15865"/>
                  <a:pt x="14762" y="15859"/>
                  <a:pt x="14733" y="15858"/>
                </a:cubicBezTo>
                <a:cubicBezTo>
                  <a:pt x="14704" y="15858"/>
                  <a:pt x="14677" y="15862"/>
                  <a:pt x="14655" y="15869"/>
                </a:cubicBezTo>
                <a:cubicBezTo>
                  <a:pt x="14611" y="15886"/>
                  <a:pt x="14583" y="15919"/>
                  <a:pt x="14583" y="15964"/>
                </a:cubicBezTo>
                <a:cubicBezTo>
                  <a:pt x="14583" y="16002"/>
                  <a:pt x="14577" y="16038"/>
                  <a:pt x="14566" y="16076"/>
                </a:cubicBezTo>
                <a:cubicBezTo>
                  <a:pt x="14558" y="16102"/>
                  <a:pt x="14545" y="16125"/>
                  <a:pt x="14533" y="16148"/>
                </a:cubicBezTo>
                <a:cubicBezTo>
                  <a:pt x="14526" y="16160"/>
                  <a:pt x="14519" y="16173"/>
                  <a:pt x="14512" y="16184"/>
                </a:cubicBezTo>
                <a:cubicBezTo>
                  <a:pt x="14512" y="16184"/>
                  <a:pt x="14512" y="16185"/>
                  <a:pt x="14512" y="16186"/>
                </a:cubicBezTo>
                <a:cubicBezTo>
                  <a:pt x="14510" y="16188"/>
                  <a:pt x="14508" y="16189"/>
                  <a:pt x="14506" y="16192"/>
                </a:cubicBezTo>
                <a:cubicBezTo>
                  <a:pt x="14485" y="16222"/>
                  <a:pt x="14463" y="16247"/>
                  <a:pt x="14437" y="16266"/>
                </a:cubicBezTo>
                <a:cubicBezTo>
                  <a:pt x="14414" y="16283"/>
                  <a:pt x="14390" y="16297"/>
                  <a:pt x="14366" y="16302"/>
                </a:cubicBezTo>
                <a:cubicBezTo>
                  <a:pt x="14365" y="16302"/>
                  <a:pt x="14363" y="16302"/>
                  <a:pt x="14363" y="16302"/>
                </a:cubicBezTo>
                <a:cubicBezTo>
                  <a:pt x="14354" y="16305"/>
                  <a:pt x="14347" y="16312"/>
                  <a:pt x="14339" y="16315"/>
                </a:cubicBezTo>
                <a:cubicBezTo>
                  <a:pt x="14267" y="16334"/>
                  <a:pt x="14167" y="16376"/>
                  <a:pt x="14115" y="16406"/>
                </a:cubicBezTo>
                <a:cubicBezTo>
                  <a:pt x="14067" y="16434"/>
                  <a:pt x="13981" y="16448"/>
                  <a:pt x="13894" y="16455"/>
                </a:cubicBezTo>
                <a:cubicBezTo>
                  <a:pt x="13771" y="16467"/>
                  <a:pt x="13646" y="16459"/>
                  <a:pt x="13586" y="16422"/>
                </a:cubicBezTo>
                <a:cubicBezTo>
                  <a:pt x="13537" y="16390"/>
                  <a:pt x="13429" y="16380"/>
                  <a:pt x="13318" y="16387"/>
                </a:cubicBezTo>
                <a:cubicBezTo>
                  <a:pt x="13279" y="16390"/>
                  <a:pt x="13242" y="16393"/>
                  <a:pt x="13204" y="16400"/>
                </a:cubicBezTo>
                <a:cubicBezTo>
                  <a:pt x="13198" y="16401"/>
                  <a:pt x="13192" y="16403"/>
                  <a:pt x="13186" y="16404"/>
                </a:cubicBezTo>
                <a:cubicBezTo>
                  <a:pt x="13146" y="16413"/>
                  <a:pt x="13105" y="16423"/>
                  <a:pt x="13073" y="16436"/>
                </a:cubicBezTo>
                <a:cubicBezTo>
                  <a:pt x="13071" y="16436"/>
                  <a:pt x="13071" y="16437"/>
                  <a:pt x="13070" y="16437"/>
                </a:cubicBezTo>
                <a:cubicBezTo>
                  <a:pt x="12895" y="16510"/>
                  <a:pt x="12561" y="16489"/>
                  <a:pt x="12392" y="16395"/>
                </a:cubicBezTo>
                <a:cubicBezTo>
                  <a:pt x="12306" y="16347"/>
                  <a:pt x="12225" y="16329"/>
                  <a:pt x="12070" y="16329"/>
                </a:cubicBezTo>
                <a:cubicBezTo>
                  <a:pt x="11976" y="16329"/>
                  <a:pt x="11918" y="16331"/>
                  <a:pt x="11882" y="16341"/>
                </a:cubicBezTo>
                <a:cubicBezTo>
                  <a:pt x="11864" y="16347"/>
                  <a:pt x="11852" y="16355"/>
                  <a:pt x="11840" y="16365"/>
                </a:cubicBezTo>
                <a:cubicBezTo>
                  <a:pt x="11828" y="16375"/>
                  <a:pt x="11815" y="16387"/>
                  <a:pt x="11804" y="16404"/>
                </a:cubicBezTo>
                <a:cubicBezTo>
                  <a:pt x="11766" y="16462"/>
                  <a:pt x="11717" y="16484"/>
                  <a:pt x="11589" y="16494"/>
                </a:cubicBezTo>
                <a:cubicBezTo>
                  <a:pt x="11535" y="16499"/>
                  <a:pt x="11483" y="16497"/>
                  <a:pt x="11440" y="16493"/>
                </a:cubicBezTo>
                <a:cubicBezTo>
                  <a:pt x="11434" y="16492"/>
                  <a:pt x="11433" y="16492"/>
                  <a:pt x="11428" y="16491"/>
                </a:cubicBezTo>
                <a:cubicBezTo>
                  <a:pt x="11388" y="16487"/>
                  <a:pt x="11349" y="16480"/>
                  <a:pt x="11323" y="16471"/>
                </a:cubicBezTo>
                <a:cubicBezTo>
                  <a:pt x="11259" y="16447"/>
                  <a:pt x="11191" y="16435"/>
                  <a:pt x="11120" y="16436"/>
                </a:cubicBezTo>
                <a:cubicBezTo>
                  <a:pt x="11050" y="16437"/>
                  <a:pt x="10980" y="16450"/>
                  <a:pt x="10911" y="16475"/>
                </a:cubicBezTo>
                <a:cubicBezTo>
                  <a:pt x="10882" y="16486"/>
                  <a:pt x="10855" y="16493"/>
                  <a:pt x="10831" y="16497"/>
                </a:cubicBezTo>
                <a:cubicBezTo>
                  <a:pt x="10827" y="16498"/>
                  <a:pt x="10822" y="16500"/>
                  <a:pt x="10819" y="16500"/>
                </a:cubicBezTo>
                <a:cubicBezTo>
                  <a:pt x="10793" y="16505"/>
                  <a:pt x="10771" y="16504"/>
                  <a:pt x="10753" y="16497"/>
                </a:cubicBezTo>
                <a:cubicBezTo>
                  <a:pt x="10735" y="16492"/>
                  <a:pt x="10723" y="16482"/>
                  <a:pt x="10714" y="16467"/>
                </a:cubicBezTo>
                <a:cubicBezTo>
                  <a:pt x="10705" y="16453"/>
                  <a:pt x="10700" y="16435"/>
                  <a:pt x="10700" y="16412"/>
                </a:cubicBezTo>
                <a:cubicBezTo>
                  <a:pt x="10700" y="16373"/>
                  <a:pt x="10673" y="16326"/>
                  <a:pt x="10640" y="16308"/>
                </a:cubicBezTo>
                <a:cubicBezTo>
                  <a:pt x="10589" y="16282"/>
                  <a:pt x="10509" y="16272"/>
                  <a:pt x="10425" y="16279"/>
                </a:cubicBezTo>
                <a:cubicBezTo>
                  <a:pt x="10362" y="16283"/>
                  <a:pt x="10301" y="16300"/>
                  <a:pt x="10246" y="16321"/>
                </a:cubicBezTo>
                <a:cubicBezTo>
                  <a:pt x="10229" y="16328"/>
                  <a:pt x="10209" y="16333"/>
                  <a:pt x="10195" y="16341"/>
                </a:cubicBezTo>
                <a:cubicBezTo>
                  <a:pt x="10189" y="16345"/>
                  <a:pt x="10186" y="16344"/>
                  <a:pt x="10180" y="16348"/>
                </a:cubicBezTo>
                <a:lnTo>
                  <a:pt x="10073" y="16409"/>
                </a:lnTo>
                <a:lnTo>
                  <a:pt x="10004" y="16378"/>
                </a:lnTo>
                <a:cubicBezTo>
                  <a:pt x="9986" y="16374"/>
                  <a:pt x="9978" y="16375"/>
                  <a:pt x="9953" y="16368"/>
                </a:cubicBezTo>
                <a:cubicBezTo>
                  <a:pt x="9835" y="16336"/>
                  <a:pt x="9814" y="16311"/>
                  <a:pt x="9786" y="16170"/>
                </a:cubicBezTo>
                <a:cubicBezTo>
                  <a:pt x="9781" y="16144"/>
                  <a:pt x="9780" y="16130"/>
                  <a:pt x="9777" y="16110"/>
                </a:cubicBezTo>
                <a:cubicBezTo>
                  <a:pt x="9759" y="16021"/>
                  <a:pt x="9773" y="15979"/>
                  <a:pt x="9834" y="15976"/>
                </a:cubicBezTo>
                <a:cubicBezTo>
                  <a:pt x="9843" y="15976"/>
                  <a:pt x="9856" y="15980"/>
                  <a:pt x="9867" y="15981"/>
                </a:cubicBezTo>
                <a:cubicBezTo>
                  <a:pt x="9883" y="15983"/>
                  <a:pt x="9896" y="15983"/>
                  <a:pt x="9917" y="15987"/>
                </a:cubicBezTo>
                <a:cubicBezTo>
                  <a:pt x="9974" y="15999"/>
                  <a:pt x="10041" y="15991"/>
                  <a:pt x="10120" y="15975"/>
                </a:cubicBezTo>
                <a:cubicBezTo>
                  <a:pt x="10137" y="15970"/>
                  <a:pt x="10153" y="15968"/>
                  <a:pt x="10171" y="15961"/>
                </a:cubicBezTo>
                <a:cubicBezTo>
                  <a:pt x="10251" y="15928"/>
                  <a:pt x="10325" y="15913"/>
                  <a:pt x="10398" y="15914"/>
                </a:cubicBezTo>
                <a:cubicBezTo>
                  <a:pt x="10422" y="15912"/>
                  <a:pt x="10444" y="15913"/>
                  <a:pt x="10470" y="15918"/>
                </a:cubicBezTo>
                <a:cubicBezTo>
                  <a:pt x="10505" y="15924"/>
                  <a:pt x="10539" y="15935"/>
                  <a:pt x="10574" y="15948"/>
                </a:cubicBezTo>
                <a:cubicBezTo>
                  <a:pt x="10576" y="15949"/>
                  <a:pt x="10579" y="15948"/>
                  <a:pt x="10580" y="15948"/>
                </a:cubicBezTo>
                <a:cubicBezTo>
                  <a:pt x="10676" y="15975"/>
                  <a:pt x="10761" y="15988"/>
                  <a:pt x="10834" y="15986"/>
                </a:cubicBezTo>
                <a:cubicBezTo>
                  <a:pt x="10913" y="15981"/>
                  <a:pt x="10982" y="15960"/>
                  <a:pt x="11028" y="15923"/>
                </a:cubicBezTo>
                <a:cubicBezTo>
                  <a:pt x="11073" y="15887"/>
                  <a:pt x="11149" y="15857"/>
                  <a:pt x="11195" y="15857"/>
                </a:cubicBezTo>
                <a:cubicBezTo>
                  <a:pt x="11241" y="15857"/>
                  <a:pt x="11321" y="15840"/>
                  <a:pt x="11374" y="15819"/>
                </a:cubicBezTo>
                <a:cubicBezTo>
                  <a:pt x="11398" y="15810"/>
                  <a:pt x="11423" y="15803"/>
                  <a:pt x="11449" y="15797"/>
                </a:cubicBezTo>
                <a:cubicBezTo>
                  <a:pt x="11487" y="15786"/>
                  <a:pt x="11532" y="15780"/>
                  <a:pt x="11586" y="15781"/>
                </a:cubicBezTo>
                <a:cubicBezTo>
                  <a:pt x="11668" y="15781"/>
                  <a:pt x="11758" y="15794"/>
                  <a:pt x="11855" y="15821"/>
                </a:cubicBezTo>
                <a:cubicBezTo>
                  <a:pt x="11913" y="15837"/>
                  <a:pt x="11957" y="15845"/>
                  <a:pt x="11998" y="15847"/>
                </a:cubicBezTo>
                <a:cubicBezTo>
                  <a:pt x="12005" y="15848"/>
                  <a:pt x="12013" y="15846"/>
                  <a:pt x="12019" y="15846"/>
                </a:cubicBezTo>
                <a:cubicBezTo>
                  <a:pt x="12054" y="15846"/>
                  <a:pt x="12088" y="15844"/>
                  <a:pt x="12127" y="15835"/>
                </a:cubicBezTo>
                <a:cubicBezTo>
                  <a:pt x="12210" y="15815"/>
                  <a:pt x="12299" y="15818"/>
                  <a:pt x="12383" y="15841"/>
                </a:cubicBezTo>
                <a:cubicBezTo>
                  <a:pt x="12384" y="15841"/>
                  <a:pt x="12383" y="15843"/>
                  <a:pt x="12383" y="15843"/>
                </a:cubicBezTo>
                <a:cubicBezTo>
                  <a:pt x="12459" y="15864"/>
                  <a:pt x="12530" y="15900"/>
                  <a:pt x="12589" y="15953"/>
                </a:cubicBezTo>
                <a:cubicBezTo>
                  <a:pt x="12605" y="15967"/>
                  <a:pt x="12627" y="15978"/>
                  <a:pt x="12646" y="15989"/>
                </a:cubicBezTo>
                <a:cubicBezTo>
                  <a:pt x="12655" y="15995"/>
                  <a:pt x="12664" y="16002"/>
                  <a:pt x="12673" y="16006"/>
                </a:cubicBezTo>
                <a:cubicBezTo>
                  <a:pt x="12696" y="16017"/>
                  <a:pt x="12720" y="16022"/>
                  <a:pt x="12744" y="16028"/>
                </a:cubicBezTo>
                <a:cubicBezTo>
                  <a:pt x="12773" y="16034"/>
                  <a:pt x="12801" y="16041"/>
                  <a:pt x="12840" y="16041"/>
                </a:cubicBezTo>
                <a:cubicBezTo>
                  <a:pt x="12928" y="16041"/>
                  <a:pt x="13008" y="16016"/>
                  <a:pt x="13061" y="15981"/>
                </a:cubicBezTo>
                <a:cubicBezTo>
                  <a:pt x="13061" y="15981"/>
                  <a:pt x="13063" y="15982"/>
                  <a:pt x="13064" y="15981"/>
                </a:cubicBezTo>
                <a:cubicBezTo>
                  <a:pt x="13065" y="15981"/>
                  <a:pt x="13063" y="15980"/>
                  <a:pt x="13064" y="15980"/>
                </a:cubicBezTo>
                <a:cubicBezTo>
                  <a:pt x="13079" y="15969"/>
                  <a:pt x="13087" y="15958"/>
                  <a:pt x="13097" y="15947"/>
                </a:cubicBezTo>
                <a:cubicBezTo>
                  <a:pt x="13116" y="15917"/>
                  <a:pt x="13126" y="15882"/>
                  <a:pt x="13112" y="15843"/>
                </a:cubicBezTo>
                <a:cubicBezTo>
                  <a:pt x="13079" y="15751"/>
                  <a:pt x="13151" y="15707"/>
                  <a:pt x="13416" y="15659"/>
                </a:cubicBezTo>
                <a:cubicBezTo>
                  <a:pt x="13420" y="15658"/>
                  <a:pt x="13421" y="15658"/>
                  <a:pt x="13425" y="15657"/>
                </a:cubicBezTo>
                <a:cubicBezTo>
                  <a:pt x="13624" y="15621"/>
                  <a:pt x="13758" y="15640"/>
                  <a:pt x="14040" y="15742"/>
                </a:cubicBezTo>
                <a:cubicBezTo>
                  <a:pt x="14156" y="15784"/>
                  <a:pt x="14257" y="15790"/>
                  <a:pt x="14327" y="15777"/>
                </a:cubicBezTo>
                <a:cubicBezTo>
                  <a:pt x="14407" y="15756"/>
                  <a:pt x="14441" y="15706"/>
                  <a:pt x="14371" y="15640"/>
                </a:cubicBezTo>
                <a:cubicBezTo>
                  <a:pt x="14339" y="15608"/>
                  <a:pt x="14310" y="15554"/>
                  <a:pt x="14306" y="15519"/>
                </a:cubicBezTo>
                <a:cubicBezTo>
                  <a:pt x="14306" y="15518"/>
                  <a:pt x="14306" y="15517"/>
                  <a:pt x="14306" y="15517"/>
                </a:cubicBezTo>
                <a:cubicBezTo>
                  <a:pt x="14304" y="15499"/>
                  <a:pt x="14288" y="15478"/>
                  <a:pt x="14264" y="15457"/>
                </a:cubicBezTo>
                <a:cubicBezTo>
                  <a:pt x="14264" y="15457"/>
                  <a:pt x="14261" y="15458"/>
                  <a:pt x="14261" y="15457"/>
                </a:cubicBezTo>
                <a:cubicBezTo>
                  <a:pt x="14236" y="15436"/>
                  <a:pt x="14204" y="15415"/>
                  <a:pt x="14168" y="15401"/>
                </a:cubicBezTo>
                <a:lnTo>
                  <a:pt x="14037" y="15350"/>
                </a:lnTo>
                <a:lnTo>
                  <a:pt x="14082" y="15328"/>
                </a:lnTo>
                <a:cubicBezTo>
                  <a:pt x="14076" y="15298"/>
                  <a:pt x="14117" y="15273"/>
                  <a:pt x="14216" y="15253"/>
                </a:cubicBezTo>
                <a:cubicBezTo>
                  <a:pt x="14228" y="15250"/>
                  <a:pt x="14237" y="15244"/>
                  <a:pt x="14249" y="15240"/>
                </a:cubicBezTo>
                <a:lnTo>
                  <a:pt x="14285" y="15223"/>
                </a:lnTo>
                <a:cubicBezTo>
                  <a:pt x="14307" y="15211"/>
                  <a:pt x="14326" y="15203"/>
                  <a:pt x="14348" y="15193"/>
                </a:cubicBezTo>
                <a:cubicBezTo>
                  <a:pt x="14357" y="15186"/>
                  <a:pt x="14370" y="15180"/>
                  <a:pt x="14374" y="15172"/>
                </a:cubicBezTo>
                <a:cubicBezTo>
                  <a:pt x="14419" y="15109"/>
                  <a:pt x="14827" y="15016"/>
                  <a:pt x="14972" y="15036"/>
                </a:cubicBezTo>
                <a:cubicBezTo>
                  <a:pt x="14985" y="15037"/>
                  <a:pt x="14997" y="15034"/>
                  <a:pt x="15010" y="15034"/>
                </a:cubicBezTo>
                <a:cubicBezTo>
                  <a:pt x="15027" y="15032"/>
                  <a:pt x="15047" y="15034"/>
                  <a:pt x="15061" y="15031"/>
                </a:cubicBezTo>
                <a:cubicBezTo>
                  <a:pt x="15088" y="15025"/>
                  <a:pt x="15107" y="15015"/>
                  <a:pt x="15124" y="15006"/>
                </a:cubicBezTo>
                <a:cubicBezTo>
                  <a:pt x="15139" y="14996"/>
                  <a:pt x="15147" y="14985"/>
                  <a:pt x="15154" y="14973"/>
                </a:cubicBezTo>
                <a:cubicBezTo>
                  <a:pt x="15155" y="14969"/>
                  <a:pt x="15162" y="14965"/>
                  <a:pt x="15163" y="14962"/>
                </a:cubicBezTo>
                <a:cubicBezTo>
                  <a:pt x="15165" y="14956"/>
                  <a:pt x="15159" y="14951"/>
                  <a:pt x="15160" y="14946"/>
                </a:cubicBezTo>
                <a:cubicBezTo>
                  <a:pt x="15157" y="14931"/>
                  <a:pt x="15153" y="14916"/>
                  <a:pt x="15139" y="14899"/>
                </a:cubicBezTo>
                <a:cubicBezTo>
                  <a:pt x="15127" y="14885"/>
                  <a:pt x="15113" y="14878"/>
                  <a:pt x="15100" y="14869"/>
                </a:cubicBezTo>
                <a:cubicBezTo>
                  <a:pt x="15036" y="14838"/>
                  <a:pt x="14939" y="14840"/>
                  <a:pt x="14834" y="14881"/>
                </a:cubicBezTo>
                <a:cubicBezTo>
                  <a:pt x="14735" y="14920"/>
                  <a:pt x="14631" y="14946"/>
                  <a:pt x="14530" y="14962"/>
                </a:cubicBezTo>
                <a:cubicBezTo>
                  <a:pt x="14522" y="14963"/>
                  <a:pt x="14513" y="14965"/>
                  <a:pt x="14506" y="14966"/>
                </a:cubicBezTo>
                <a:cubicBezTo>
                  <a:pt x="14504" y="14967"/>
                  <a:pt x="14502" y="14966"/>
                  <a:pt x="14500" y="14966"/>
                </a:cubicBezTo>
                <a:cubicBezTo>
                  <a:pt x="14497" y="14967"/>
                  <a:pt x="14497" y="14967"/>
                  <a:pt x="14494" y="14968"/>
                </a:cubicBezTo>
                <a:cubicBezTo>
                  <a:pt x="14407" y="14980"/>
                  <a:pt x="14334" y="14981"/>
                  <a:pt x="14294" y="14971"/>
                </a:cubicBezTo>
                <a:cubicBezTo>
                  <a:pt x="14266" y="14969"/>
                  <a:pt x="14237" y="14967"/>
                  <a:pt x="14213" y="14962"/>
                </a:cubicBezTo>
                <a:cubicBezTo>
                  <a:pt x="14159" y="14949"/>
                  <a:pt x="14123" y="14945"/>
                  <a:pt x="14085" y="14947"/>
                </a:cubicBezTo>
                <a:cubicBezTo>
                  <a:pt x="14077" y="14949"/>
                  <a:pt x="14069" y="14951"/>
                  <a:pt x="14061" y="14952"/>
                </a:cubicBezTo>
                <a:cubicBezTo>
                  <a:pt x="14025" y="14958"/>
                  <a:pt x="13989" y="14967"/>
                  <a:pt x="13930" y="14990"/>
                </a:cubicBezTo>
                <a:cubicBezTo>
                  <a:pt x="13924" y="14992"/>
                  <a:pt x="13920" y="14992"/>
                  <a:pt x="13915" y="14995"/>
                </a:cubicBezTo>
                <a:cubicBezTo>
                  <a:pt x="13838" y="15027"/>
                  <a:pt x="13777" y="15035"/>
                  <a:pt x="13745" y="15026"/>
                </a:cubicBezTo>
                <a:cubicBezTo>
                  <a:pt x="13707" y="15018"/>
                  <a:pt x="13697" y="14991"/>
                  <a:pt x="13721" y="14944"/>
                </a:cubicBezTo>
                <a:cubicBezTo>
                  <a:pt x="13746" y="14894"/>
                  <a:pt x="13871" y="14853"/>
                  <a:pt x="14040" y="14826"/>
                </a:cubicBezTo>
                <a:cubicBezTo>
                  <a:pt x="14131" y="14804"/>
                  <a:pt x="14218" y="14790"/>
                  <a:pt x="14252" y="14801"/>
                </a:cubicBezTo>
                <a:cubicBezTo>
                  <a:pt x="14257" y="14803"/>
                  <a:pt x="14267" y="14801"/>
                  <a:pt x="14273" y="14803"/>
                </a:cubicBezTo>
                <a:cubicBezTo>
                  <a:pt x="14310" y="14801"/>
                  <a:pt x="14345" y="14798"/>
                  <a:pt x="14383" y="14798"/>
                </a:cubicBezTo>
                <a:cubicBezTo>
                  <a:pt x="14636" y="14796"/>
                  <a:pt x="14657" y="14790"/>
                  <a:pt x="14703" y="14721"/>
                </a:cubicBezTo>
                <a:cubicBezTo>
                  <a:pt x="14722" y="14692"/>
                  <a:pt x="14731" y="14670"/>
                  <a:pt x="14727" y="14647"/>
                </a:cubicBezTo>
                <a:cubicBezTo>
                  <a:pt x="14727" y="14647"/>
                  <a:pt x="14727" y="14646"/>
                  <a:pt x="14727" y="14645"/>
                </a:cubicBezTo>
                <a:cubicBezTo>
                  <a:pt x="14722" y="14623"/>
                  <a:pt x="14702" y="14599"/>
                  <a:pt x="14670" y="14570"/>
                </a:cubicBezTo>
                <a:cubicBezTo>
                  <a:pt x="14652" y="14553"/>
                  <a:pt x="14652" y="14545"/>
                  <a:pt x="14643" y="14534"/>
                </a:cubicBezTo>
                <a:cubicBezTo>
                  <a:pt x="14620" y="14521"/>
                  <a:pt x="14614" y="14509"/>
                  <a:pt x="14628" y="14496"/>
                </a:cubicBezTo>
                <a:cubicBezTo>
                  <a:pt x="14633" y="14488"/>
                  <a:pt x="14634" y="14479"/>
                  <a:pt x="14652" y="14474"/>
                </a:cubicBezTo>
                <a:cubicBezTo>
                  <a:pt x="14759" y="14441"/>
                  <a:pt x="14766" y="14365"/>
                  <a:pt x="14706" y="14320"/>
                </a:cubicBezTo>
                <a:cubicBezTo>
                  <a:pt x="14697" y="14314"/>
                  <a:pt x="14689" y="14307"/>
                  <a:pt x="14679" y="14302"/>
                </a:cubicBezTo>
                <a:cubicBezTo>
                  <a:pt x="14664" y="14296"/>
                  <a:pt x="14642" y="14294"/>
                  <a:pt x="14622" y="14291"/>
                </a:cubicBezTo>
                <a:cubicBezTo>
                  <a:pt x="14583" y="14287"/>
                  <a:pt x="14541" y="14289"/>
                  <a:pt x="14494" y="14302"/>
                </a:cubicBezTo>
                <a:cubicBezTo>
                  <a:pt x="14457" y="14314"/>
                  <a:pt x="14418" y="14330"/>
                  <a:pt x="14386" y="14348"/>
                </a:cubicBezTo>
                <a:cubicBezTo>
                  <a:pt x="14362" y="14362"/>
                  <a:pt x="14339" y="14373"/>
                  <a:pt x="14318" y="14381"/>
                </a:cubicBezTo>
                <a:cubicBezTo>
                  <a:pt x="14255" y="14406"/>
                  <a:pt x="14194" y="14407"/>
                  <a:pt x="14055" y="14397"/>
                </a:cubicBezTo>
                <a:cubicBezTo>
                  <a:pt x="14005" y="14393"/>
                  <a:pt x="13966" y="14391"/>
                  <a:pt x="13933" y="14390"/>
                </a:cubicBezTo>
                <a:cubicBezTo>
                  <a:pt x="13900" y="14390"/>
                  <a:pt x="13871" y="14393"/>
                  <a:pt x="13846" y="14398"/>
                </a:cubicBezTo>
                <a:cubicBezTo>
                  <a:pt x="13821" y="14404"/>
                  <a:pt x="13798" y="14412"/>
                  <a:pt x="13771" y="14425"/>
                </a:cubicBezTo>
                <a:cubicBezTo>
                  <a:pt x="13745" y="14438"/>
                  <a:pt x="13716" y="14455"/>
                  <a:pt x="13679" y="14477"/>
                </a:cubicBezTo>
                <a:cubicBezTo>
                  <a:pt x="13564" y="14546"/>
                  <a:pt x="13506" y="14565"/>
                  <a:pt x="13377" y="14570"/>
                </a:cubicBezTo>
                <a:cubicBezTo>
                  <a:pt x="13354" y="14571"/>
                  <a:pt x="13333" y="14572"/>
                  <a:pt x="13309" y="14571"/>
                </a:cubicBezTo>
                <a:cubicBezTo>
                  <a:pt x="13299" y="14571"/>
                  <a:pt x="13293" y="14571"/>
                  <a:pt x="13282" y="14571"/>
                </a:cubicBezTo>
                <a:cubicBezTo>
                  <a:pt x="13093" y="14571"/>
                  <a:pt x="13033" y="14561"/>
                  <a:pt x="12989" y="14518"/>
                </a:cubicBezTo>
                <a:cubicBezTo>
                  <a:pt x="12959" y="14488"/>
                  <a:pt x="12882" y="14453"/>
                  <a:pt x="12819" y="14441"/>
                </a:cubicBezTo>
                <a:cubicBezTo>
                  <a:pt x="12692" y="14415"/>
                  <a:pt x="12600" y="14241"/>
                  <a:pt x="12619" y="14123"/>
                </a:cubicBezTo>
                <a:cubicBezTo>
                  <a:pt x="12618" y="14091"/>
                  <a:pt x="12631" y="14068"/>
                  <a:pt x="12661" y="14044"/>
                </a:cubicBezTo>
                <a:cubicBezTo>
                  <a:pt x="12662" y="14044"/>
                  <a:pt x="12663" y="14042"/>
                  <a:pt x="12664" y="14041"/>
                </a:cubicBezTo>
                <a:cubicBezTo>
                  <a:pt x="12665" y="14040"/>
                  <a:pt x="12666" y="14040"/>
                  <a:pt x="12667" y="14040"/>
                </a:cubicBezTo>
                <a:cubicBezTo>
                  <a:pt x="12708" y="14007"/>
                  <a:pt x="12741" y="13956"/>
                  <a:pt x="12741" y="13925"/>
                </a:cubicBezTo>
                <a:cubicBezTo>
                  <a:pt x="12741" y="13883"/>
                  <a:pt x="12829" y="13834"/>
                  <a:pt x="13052" y="13752"/>
                </a:cubicBezTo>
                <a:cubicBezTo>
                  <a:pt x="13334" y="13647"/>
                  <a:pt x="13389" y="13636"/>
                  <a:pt x="13637" y="13640"/>
                </a:cubicBezTo>
                <a:cubicBezTo>
                  <a:pt x="13681" y="13641"/>
                  <a:pt x="13706" y="13646"/>
                  <a:pt x="13742" y="13648"/>
                </a:cubicBezTo>
                <a:cubicBezTo>
                  <a:pt x="13784" y="13650"/>
                  <a:pt x="13837" y="13650"/>
                  <a:pt x="13876" y="13657"/>
                </a:cubicBezTo>
                <a:cubicBezTo>
                  <a:pt x="13962" y="13670"/>
                  <a:pt x="14043" y="13691"/>
                  <a:pt x="14151" y="13730"/>
                </a:cubicBezTo>
                <a:cubicBezTo>
                  <a:pt x="14282" y="13777"/>
                  <a:pt x="14409" y="13844"/>
                  <a:pt x="14434" y="13878"/>
                </a:cubicBezTo>
                <a:cubicBezTo>
                  <a:pt x="14434" y="13878"/>
                  <a:pt x="14434" y="13879"/>
                  <a:pt x="14434" y="13879"/>
                </a:cubicBezTo>
                <a:cubicBezTo>
                  <a:pt x="14480" y="13943"/>
                  <a:pt x="14564" y="13977"/>
                  <a:pt x="14658" y="13981"/>
                </a:cubicBezTo>
                <a:cubicBezTo>
                  <a:pt x="14706" y="13983"/>
                  <a:pt x="14757" y="13977"/>
                  <a:pt x="14807" y="13964"/>
                </a:cubicBezTo>
                <a:cubicBezTo>
                  <a:pt x="14858" y="13951"/>
                  <a:pt x="14909" y="13930"/>
                  <a:pt x="14957" y="13901"/>
                </a:cubicBezTo>
                <a:cubicBezTo>
                  <a:pt x="14964" y="13897"/>
                  <a:pt x="14989" y="13890"/>
                  <a:pt x="15001" y="13885"/>
                </a:cubicBezTo>
                <a:cubicBezTo>
                  <a:pt x="15135" y="13823"/>
                  <a:pt x="15365" y="13778"/>
                  <a:pt x="15581" y="13764"/>
                </a:cubicBezTo>
                <a:cubicBezTo>
                  <a:pt x="15704" y="13750"/>
                  <a:pt x="15790" y="13749"/>
                  <a:pt x="15894" y="13772"/>
                </a:cubicBezTo>
                <a:cubicBezTo>
                  <a:pt x="15895" y="13772"/>
                  <a:pt x="15899" y="13772"/>
                  <a:pt x="15900" y="13772"/>
                </a:cubicBezTo>
                <a:cubicBezTo>
                  <a:pt x="15905" y="13773"/>
                  <a:pt x="15910" y="13774"/>
                  <a:pt x="15915" y="13775"/>
                </a:cubicBezTo>
                <a:cubicBezTo>
                  <a:pt x="16004" y="13793"/>
                  <a:pt x="16127" y="13803"/>
                  <a:pt x="16199" y="13796"/>
                </a:cubicBezTo>
                <a:cubicBezTo>
                  <a:pt x="16296" y="13786"/>
                  <a:pt x="16380" y="13807"/>
                  <a:pt x="16527" y="13868"/>
                </a:cubicBezTo>
                <a:cubicBezTo>
                  <a:pt x="16537" y="13872"/>
                  <a:pt x="16543" y="13873"/>
                  <a:pt x="16554" y="13878"/>
                </a:cubicBezTo>
                <a:cubicBezTo>
                  <a:pt x="16578" y="13888"/>
                  <a:pt x="16594" y="13899"/>
                  <a:pt x="16616" y="13911"/>
                </a:cubicBezTo>
                <a:cubicBezTo>
                  <a:pt x="16645" y="13924"/>
                  <a:pt x="16673" y="13936"/>
                  <a:pt x="16694" y="13950"/>
                </a:cubicBezTo>
                <a:cubicBezTo>
                  <a:pt x="16740" y="13978"/>
                  <a:pt x="16772" y="14005"/>
                  <a:pt x="16772" y="14019"/>
                </a:cubicBezTo>
                <a:cubicBezTo>
                  <a:pt x="16772" y="14044"/>
                  <a:pt x="16817" y="14085"/>
                  <a:pt x="16870" y="14112"/>
                </a:cubicBezTo>
                <a:cubicBezTo>
                  <a:pt x="16872" y="14113"/>
                  <a:pt x="16872" y="14113"/>
                  <a:pt x="16873" y="14114"/>
                </a:cubicBezTo>
                <a:cubicBezTo>
                  <a:pt x="16874" y="14114"/>
                  <a:pt x="16876" y="14115"/>
                  <a:pt x="16876" y="14115"/>
                </a:cubicBezTo>
                <a:cubicBezTo>
                  <a:pt x="16891" y="14122"/>
                  <a:pt x="16904" y="14121"/>
                  <a:pt x="16918" y="14126"/>
                </a:cubicBezTo>
                <a:cubicBezTo>
                  <a:pt x="16976" y="14142"/>
                  <a:pt x="17042" y="14149"/>
                  <a:pt x="17106" y="14137"/>
                </a:cubicBezTo>
                <a:cubicBezTo>
                  <a:pt x="17290" y="14103"/>
                  <a:pt x="17351" y="14040"/>
                  <a:pt x="17291" y="13950"/>
                </a:cubicBezTo>
                <a:cubicBezTo>
                  <a:pt x="17272" y="13921"/>
                  <a:pt x="17253" y="13902"/>
                  <a:pt x="17220" y="13890"/>
                </a:cubicBezTo>
                <a:cubicBezTo>
                  <a:pt x="17186" y="13878"/>
                  <a:pt x="17139" y="13872"/>
                  <a:pt x="17070" y="13868"/>
                </a:cubicBezTo>
                <a:cubicBezTo>
                  <a:pt x="17006" y="13865"/>
                  <a:pt x="16939" y="13853"/>
                  <a:pt x="16873" y="13835"/>
                </a:cubicBezTo>
                <a:cubicBezTo>
                  <a:pt x="16808" y="13818"/>
                  <a:pt x="16746" y="13796"/>
                  <a:pt x="16688" y="13769"/>
                </a:cubicBezTo>
                <a:cubicBezTo>
                  <a:pt x="16688" y="13769"/>
                  <a:pt x="16686" y="13769"/>
                  <a:pt x="16685" y="13769"/>
                </a:cubicBezTo>
                <a:cubicBezTo>
                  <a:pt x="16677" y="13765"/>
                  <a:pt x="16672" y="13760"/>
                  <a:pt x="16664" y="13756"/>
                </a:cubicBezTo>
                <a:cubicBezTo>
                  <a:pt x="16615" y="13732"/>
                  <a:pt x="16570" y="13705"/>
                  <a:pt x="16533" y="13676"/>
                </a:cubicBezTo>
                <a:cubicBezTo>
                  <a:pt x="16528" y="13672"/>
                  <a:pt x="16525" y="13669"/>
                  <a:pt x="16521" y="13665"/>
                </a:cubicBezTo>
                <a:cubicBezTo>
                  <a:pt x="16487" y="13636"/>
                  <a:pt x="16458" y="13607"/>
                  <a:pt x="16443" y="13577"/>
                </a:cubicBezTo>
                <a:cubicBezTo>
                  <a:pt x="16443" y="13577"/>
                  <a:pt x="16444" y="13576"/>
                  <a:pt x="16443" y="13575"/>
                </a:cubicBezTo>
                <a:cubicBezTo>
                  <a:pt x="16443" y="13574"/>
                  <a:pt x="16441" y="13573"/>
                  <a:pt x="16440" y="13572"/>
                </a:cubicBezTo>
                <a:cubicBezTo>
                  <a:pt x="16430" y="13553"/>
                  <a:pt x="16434" y="13548"/>
                  <a:pt x="16428" y="13533"/>
                </a:cubicBezTo>
                <a:cubicBezTo>
                  <a:pt x="16421" y="13513"/>
                  <a:pt x="16409" y="13489"/>
                  <a:pt x="16413" y="13478"/>
                </a:cubicBezTo>
                <a:cubicBezTo>
                  <a:pt x="16413" y="13440"/>
                  <a:pt x="16434" y="13418"/>
                  <a:pt x="16503" y="13418"/>
                </a:cubicBezTo>
                <a:cubicBezTo>
                  <a:pt x="16509" y="13418"/>
                  <a:pt x="16510" y="13413"/>
                  <a:pt x="16515" y="13412"/>
                </a:cubicBezTo>
                <a:cubicBezTo>
                  <a:pt x="16546" y="13391"/>
                  <a:pt x="16569" y="13367"/>
                  <a:pt x="16572" y="13339"/>
                </a:cubicBezTo>
                <a:cubicBezTo>
                  <a:pt x="16569" y="13286"/>
                  <a:pt x="16533" y="13261"/>
                  <a:pt x="16410" y="13232"/>
                </a:cubicBezTo>
                <a:cubicBezTo>
                  <a:pt x="16401" y="13230"/>
                  <a:pt x="16401" y="13228"/>
                  <a:pt x="16393" y="13226"/>
                </a:cubicBezTo>
                <a:cubicBezTo>
                  <a:pt x="16350" y="13216"/>
                  <a:pt x="16316" y="13203"/>
                  <a:pt x="16294" y="13190"/>
                </a:cubicBezTo>
                <a:cubicBezTo>
                  <a:pt x="16286" y="13185"/>
                  <a:pt x="16279" y="13177"/>
                  <a:pt x="16273" y="13171"/>
                </a:cubicBezTo>
                <a:cubicBezTo>
                  <a:pt x="16258" y="13155"/>
                  <a:pt x="16249" y="13136"/>
                  <a:pt x="16246" y="13111"/>
                </a:cubicBezTo>
                <a:cubicBezTo>
                  <a:pt x="16246" y="13109"/>
                  <a:pt x="16246" y="13108"/>
                  <a:pt x="16246" y="13107"/>
                </a:cubicBezTo>
                <a:cubicBezTo>
                  <a:pt x="16246" y="13106"/>
                  <a:pt x="16246" y="13105"/>
                  <a:pt x="16246" y="13105"/>
                </a:cubicBezTo>
                <a:cubicBezTo>
                  <a:pt x="16246" y="13104"/>
                  <a:pt x="16246" y="13104"/>
                  <a:pt x="16246" y="13103"/>
                </a:cubicBezTo>
                <a:cubicBezTo>
                  <a:pt x="16244" y="13061"/>
                  <a:pt x="16281" y="13013"/>
                  <a:pt x="16333" y="12970"/>
                </a:cubicBezTo>
                <a:cubicBezTo>
                  <a:pt x="16340" y="12963"/>
                  <a:pt x="16343" y="12957"/>
                  <a:pt x="16351" y="12951"/>
                </a:cubicBezTo>
                <a:cubicBezTo>
                  <a:pt x="16352" y="12950"/>
                  <a:pt x="16355" y="12949"/>
                  <a:pt x="16357" y="12948"/>
                </a:cubicBezTo>
                <a:cubicBezTo>
                  <a:pt x="16415" y="12902"/>
                  <a:pt x="16486" y="12868"/>
                  <a:pt x="16542" y="12867"/>
                </a:cubicBezTo>
                <a:cubicBezTo>
                  <a:pt x="16574" y="12867"/>
                  <a:pt x="16666" y="12849"/>
                  <a:pt x="16748" y="12826"/>
                </a:cubicBezTo>
                <a:cubicBezTo>
                  <a:pt x="16767" y="12821"/>
                  <a:pt x="16789" y="12819"/>
                  <a:pt x="16811" y="12815"/>
                </a:cubicBezTo>
                <a:cubicBezTo>
                  <a:pt x="16873" y="12801"/>
                  <a:pt x="16949" y="12794"/>
                  <a:pt x="17040" y="12800"/>
                </a:cubicBezTo>
                <a:cubicBezTo>
                  <a:pt x="17154" y="12805"/>
                  <a:pt x="17278" y="12825"/>
                  <a:pt x="17405" y="12860"/>
                </a:cubicBezTo>
                <a:cubicBezTo>
                  <a:pt x="17443" y="12870"/>
                  <a:pt x="17462" y="12872"/>
                  <a:pt x="17488" y="12877"/>
                </a:cubicBezTo>
                <a:cubicBezTo>
                  <a:pt x="17552" y="12887"/>
                  <a:pt x="17596" y="12887"/>
                  <a:pt x="17640" y="12867"/>
                </a:cubicBezTo>
                <a:cubicBezTo>
                  <a:pt x="17662" y="12858"/>
                  <a:pt x="17679" y="12848"/>
                  <a:pt x="17691" y="12838"/>
                </a:cubicBezTo>
                <a:cubicBezTo>
                  <a:pt x="17703" y="12827"/>
                  <a:pt x="17714" y="12817"/>
                  <a:pt x="17718" y="12806"/>
                </a:cubicBezTo>
                <a:cubicBezTo>
                  <a:pt x="17718" y="12806"/>
                  <a:pt x="17718" y="12805"/>
                  <a:pt x="17718" y="12804"/>
                </a:cubicBezTo>
                <a:cubicBezTo>
                  <a:pt x="17726" y="12783"/>
                  <a:pt x="17718" y="12761"/>
                  <a:pt x="17697" y="12743"/>
                </a:cubicBezTo>
                <a:cubicBezTo>
                  <a:pt x="17656" y="12706"/>
                  <a:pt x="17563" y="12682"/>
                  <a:pt x="17449" y="12697"/>
                </a:cubicBezTo>
                <a:cubicBezTo>
                  <a:pt x="17396" y="12705"/>
                  <a:pt x="17350" y="12708"/>
                  <a:pt x="17315" y="12708"/>
                </a:cubicBezTo>
                <a:cubicBezTo>
                  <a:pt x="17280" y="12708"/>
                  <a:pt x="17255" y="12705"/>
                  <a:pt x="17237" y="12697"/>
                </a:cubicBezTo>
                <a:cubicBezTo>
                  <a:pt x="17203" y="12683"/>
                  <a:pt x="17201" y="12653"/>
                  <a:pt x="17234" y="12606"/>
                </a:cubicBezTo>
                <a:cubicBezTo>
                  <a:pt x="17283" y="12539"/>
                  <a:pt x="17278" y="12519"/>
                  <a:pt x="17205" y="12480"/>
                </a:cubicBezTo>
                <a:cubicBezTo>
                  <a:pt x="17122" y="12437"/>
                  <a:pt x="17110" y="12437"/>
                  <a:pt x="16966" y="12480"/>
                </a:cubicBezTo>
                <a:cubicBezTo>
                  <a:pt x="16908" y="12498"/>
                  <a:pt x="16856" y="12508"/>
                  <a:pt x="16808" y="12515"/>
                </a:cubicBezTo>
                <a:cubicBezTo>
                  <a:pt x="16796" y="12516"/>
                  <a:pt x="16783" y="12519"/>
                  <a:pt x="16772" y="12520"/>
                </a:cubicBezTo>
                <a:cubicBezTo>
                  <a:pt x="16689" y="12528"/>
                  <a:pt x="16624" y="12521"/>
                  <a:pt x="16593" y="12494"/>
                </a:cubicBezTo>
                <a:cubicBezTo>
                  <a:pt x="16572" y="12477"/>
                  <a:pt x="16528" y="12384"/>
                  <a:pt x="16494" y="12290"/>
                </a:cubicBezTo>
                <a:cubicBezTo>
                  <a:pt x="16443" y="12146"/>
                  <a:pt x="16443" y="12112"/>
                  <a:pt x="16503" y="12078"/>
                </a:cubicBezTo>
                <a:cubicBezTo>
                  <a:pt x="16542" y="12055"/>
                  <a:pt x="16575" y="12019"/>
                  <a:pt x="16575" y="11997"/>
                </a:cubicBezTo>
                <a:cubicBezTo>
                  <a:pt x="16575" y="11947"/>
                  <a:pt x="16737" y="11871"/>
                  <a:pt x="17022" y="11786"/>
                </a:cubicBezTo>
                <a:cubicBezTo>
                  <a:pt x="17087" y="11768"/>
                  <a:pt x="17130" y="11759"/>
                  <a:pt x="17178" y="11750"/>
                </a:cubicBezTo>
                <a:cubicBezTo>
                  <a:pt x="17249" y="11735"/>
                  <a:pt x="17309" y="11728"/>
                  <a:pt x="17351" y="11736"/>
                </a:cubicBezTo>
                <a:cubicBezTo>
                  <a:pt x="17389" y="11736"/>
                  <a:pt x="17422" y="11733"/>
                  <a:pt x="17470" y="11736"/>
                </a:cubicBezTo>
                <a:cubicBezTo>
                  <a:pt x="17511" y="11739"/>
                  <a:pt x="17550" y="11747"/>
                  <a:pt x="17590" y="11753"/>
                </a:cubicBezTo>
                <a:cubicBezTo>
                  <a:pt x="17678" y="11747"/>
                  <a:pt x="17818" y="11792"/>
                  <a:pt x="17915" y="11848"/>
                </a:cubicBezTo>
                <a:cubicBezTo>
                  <a:pt x="17973" y="11878"/>
                  <a:pt x="18017" y="11909"/>
                  <a:pt x="18017" y="11939"/>
                </a:cubicBezTo>
                <a:cubicBezTo>
                  <a:pt x="18017" y="11940"/>
                  <a:pt x="18017" y="11940"/>
                  <a:pt x="18017" y="11941"/>
                </a:cubicBezTo>
                <a:cubicBezTo>
                  <a:pt x="18017" y="11959"/>
                  <a:pt x="18032" y="11977"/>
                  <a:pt x="18052" y="11994"/>
                </a:cubicBezTo>
                <a:cubicBezTo>
                  <a:pt x="18063" y="12003"/>
                  <a:pt x="18079" y="12010"/>
                  <a:pt x="18094" y="12018"/>
                </a:cubicBezTo>
                <a:cubicBezTo>
                  <a:pt x="18109" y="12025"/>
                  <a:pt x="18119" y="12034"/>
                  <a:pt x="18136" y="12040"/>
                </a:cubicBezTo>
                <a:cubicBezTo>
                  <a:pt x="18136" y="12040"/>
                  <a:pt x="18139" y="12040"/>
                  <a:pt x="18139" y="12040"/>
                </a:cubicBezTo>
                <a:cubicBezTo>
                  <a:pt x="18208" y="12065"/>
                  <a:pt x="18292" y="12078"/>
                  <a:pt x="18363" y="12067"/>
                </a:cubicBezTo>
                <a:cubicBezTo>
                  <a:pt x="18420" y="12057"/>
                  <a:pt x="18501" y="12022"/>
                  <a:pt x="18542" y="11989"/>
                </a:cubicBezTo>
                <a:cubicBezTo>
                  <a:pt x="18583" y="11956"/>
                  <a:pt x="18764" y="11896"/>
                  <a:pt x="18945" y="11856"/>
                </a:cubicBezTo>
                <a:cubicBezTo>
                  <a:pt x="19174" y="11804"/>
                  <a:pt x="19254" y="11791"/>
                  <a:pt x="19369" y="11799"/>
                </a:cubicBezTo>
                <a:cubicBezTo>
                  <a:pt x="19407" y="11802"/>
                  <a:pt x="19450" y="11807"/>
                  <a:pt x="19503" y="11815"/>
                </a:cubicBezTo>
                <a:cubicBezTo>
                  <a:pt x="19643" y="11834"/>
                  <a:pt x="19747" y="11859"/>
                  <a:pt x="19811" y="11887"/>
                </a:cubicBezTo>
                <a:cubicBezTo>
                  <a:pt x="19875" y="11915"/>
                  <a:pt x="19899" y="11946"/>
                  <a:pt x="19879" y="11978"/>
                </a:cubicBezTo>
                <a:cubicBezTo>
                  <a:pt x="19829" y="12062"/>
                  <a:pt x="19912" y="12133"/>
                  <a:pt x="20062" y="12156"/>
                </a:cubicBezTo>
                <a:cubicBezTo>
                  <a:pt x="20112" y="12164"/>
                  <a:pt x="20169" y="12167"/>
                  <a:pt x="20232" y="12163"/>
                </a:cubicBezTo>
                <a:cubicBezTo>
                  <a:pt x="20356" y="12154"/>
                  <a:pt x="20450" y="12090"/>
                  <a:pt x="20429" y="12032"/>
                </a:cubicBezTo>
                <a:cubicBezTo>
                  <a:pt x="20420" y="12008"/>
                  <a:pt x="20413" y="11972"/>
                  <a:pt x="20411" y="11953"/>
                </a:cubicBezTo>
                <a:cubicBezTo>
                  <a:pt x="20410" y="11944"/>
                  <a:pt x="20389" y="11932"/>
                  <a:pt x="20357" y="11919"/>
                </a:cubicBezTo>
                <a:cubicBezTo>
                  <a:pt x="20327" y="11906"/>
                  <a:pt x="20285" y="11893"/>
                  <a:pt x="20241" y="11882"/>
                </a:cubicBezTo>
                <a:cubicBezTo>
                  <a:pt x="20238" y="11882"/>
                  <a:pt x="20235" y="11882"/>
                  <a:pt x="20232" y="11881"/>
                </a:cubicBezTo>
                <a:cubicBezTo>
                  <a:pt x="20005" y="11830"/>
                  <a:pt x="19940" y="11781"/>
                  <a:pt x="20008" y="11714"/>
                </a:cubicBezTo>
                <a:cubicBezTo>
                  <a:pt x="20042" y="11681"/>
                  <a:pt x="20065" y="11665"/>
                  <a:pt x="20106" y="11664"/>
                </a:cubicBezTo>
                <a:cubicBezTo>
                  <a:pt x="20109" y="11664"/>
                  <a:pt x="20116" y="11665"/>
                  <a:pt x="20118" y="11665"/>
                </a:cubicBezTo>
                <a:cubicBezTo>
                  <a:pt x="20154" y="11666"/>
                  <a:pt x="20201" y="11675"/>
                  <a:pt x="20277" y="11695"/>
                </a:cubicBezTo>
                <a:cubicBezTo>
                  <a:pt x="20279" y="11696"/>
                  <a:pt x="20280" y="11696"/>
                  <a:pt x="20283" y="11697"/>
                </a:cubicBezTo>
                <a:cubicBezTo>
                  <a:pt x="20286" y="11698"/>
                  <a:pt x="20288" y="11697"/>
                  <a:pt x="20291" y="11698"/>
                </a:cubicBezTo>
                <a:cubicBezTo>
                  <a:pt x="20325" y="11707"/>
                  <a:pt x="20358" y="11713"/>
                  <a:pt x="20390" y="11716"/>
                </a:cubicBezTo>
                <a:cubicBezTo>
                  <a:pt x="20461" y="11721"/>
                  <a:pt x="20526" y="11714"/>
                  <a:pt x="20578" y="11697"/>
                </a:cubicBezTo>
                <a:cubicBezTo>
                  <a:pt x="20581" y="11696"/>
                  <a:pt x="20582" y="11693"/>
                  <a:pt x="20584" y="11692"/>
                </a:cubicBezTo>
                <a:cubicBezTo>
                  <a:pt x="20604" y="11684"/>
                  <a:pt x="20625" y="11676"/>
                  <a:pt x="20644" y="11664"/>
                </a:cubicBezTo>
                <a:cubicBezTo>
                  <a:pt x="20687" y="11636"/>
                  <a:pt x="20704" y="11602"/>
                  <a:pt x="20700" y="11568"/>
                </a:cubicBezTo>
                <a:cubicBezTo>
                  <a:pt x="20699" y="11551"/>
                  <a:pt x="20693" y="11534"/>
                  <a:pt x="20680" y="11517"/>
                </a:cubicBezTo>
                <a:cubicBezTo>
                  <a:pt x="20666" y="11501"/>
                  <a:pt x="20647" y="11486"/>
                  <a:pt x="20623" y="11472"/>
                </a:cubicBezTo>
                <a:cubicBezTo>
                  <a:pt x="20565" y="11438"/>
                  <a:pt x="20495" y="11425"/>
                  <a:pt x="20420" y="11428"/>
                </a:cubicBezTo>
                <a:cubicBezTo>
                  <a:pt x="20382" y="11429"/>
                  <a:pt x="20344" y="11436"/>
                  <a:pt x="20303" y="11447"/>
                </a:cubicBezTo>
                <a:cubicBezTo>
                  <a:pt x="20264" y="11457"/>
                  <a:pt x="20224" y="11471"/>
                  <a:pt x="20184" y="11491"/>
                </a:cubicBezTo>
                <a:cubicBezTo>
                  <a:pt x="20183" y="11491"/>
                  <a:pt x="20182" y="11492"/>
                  <a:pt x="20181" y="11492"/>
                </a:cubicBezTo>
                <a:cubicBezTo>
                  <a:pt x="20118" y="11523"/>
                  <a:pt x="20082" y="11540"/>
                  <a:pt x="20053" y="11543"/>
                </a:cubicBezTo>
                <a:cubicBezTo>
                  <a:pt x="20048" y="11543"/>
                  <a:pt x="20042" y="11541"/>
                  <a:pt x="20038" y="11541"/>
                </a:cubicBezTo>
                <a:cubicBezTo>
                  <a:pt x="20029" y="11540"/>
                  <a:pt x="20022" y="11540"/>
                  <a:pt x="20014" y="11536"/>
                </a:cubicBezTo>
                <a:cubicBezTo>
                  <a:pt x="19994" y="11531"/>
                  <a:pt x="19971" y="11523"/>
                  <a:pt x="19939" y="11508"/>
                </a:cubicBezTo>
                <a:cubicBezTo>
                  <a:pt x="19881" y="11480"/>
                  <a:pt x="19802" y="11451"/>
                  <a:pt x="19763" y="11445"/>
                </a:cubicBezTo>
                <a:cubicBezTo>
                  <a:pt x="19761" y="11445"/>
                  <a:pt x="19759" y="11439"/>
                  <a:pt x="19757" y="11439"/>
                </a:cubicBezTo>
                <a:cubicBezTo>
                  <a:pt x="19730" y="11427"/>
                  <a:pt x="19707" y="11402"/>
                  <a:pt x="19685" y="11374"/>
                </a:cubicBezTo>
                <a:cubicBezTo>
                  <a:pt x="19685" y="11374"/>
                  <a:pt x="19683" y="11375"/>
                  <a:pt x="19682" y="11374"/>
                </a:cubicBezTo>
                <a:cubicBezTo>
                  <a:pt x="19623" y="11292"/>
                  <a:pt x="19564" y="11159"/>
                  <a:pt x="19548" y="11074"/>
                </a:cubicBezTo>
                <a:cubicBezTo>
                  <a:pt x="19548" y="11073"/>
                  <a:pt x="19548" y="11073"/>
                  <a:pt x="19548" y="11072"/>
                </a:cubicBezTo>
                <a:cubicBezTo>
                  <a:pt x="19540" y="11031"/>
                  <a:pt x="19539" y="11004"/>
                  <a:pt x="19551" y="10995"/>
                </a:cubicBezTo>
                <a:cubicBezTo>
                  <a:pt x="19561" y="10988"/>
                  <a:pt x="19567" y="10981"/>
                  <a:pt x="19575" y="10975"/>
                </a:cubicBezTo>
                <a:cubicBezTo>
                  <a:pt x="19594" y="10952"/>
                  <a:pt x="19611" y="10918"/>
                  <a:pt x="19611" y="10882"/>
                </a:cubicBezTo>
                <a:cubicBezTo>
                  <a:pt x="19611" y="10836"/>
                  <a:pt x="19579" y="10804"/>
                  <a:pt x="19530" y="10781"/>
                </a:cubicBezTo>
                <a:cubicBezTo>
                  <a:pt x="19514" y="10775"/>
                  <a:pt x="19496" y="10768"/>
                  <a:pt x="19476" y="10764"/>
                </a:cubicBezTo>
                <a:cubicBezTo>
                  <a:pt x="19475" y="10763"/>
                  <a:pt x="19475" y="10763"/>
                  <a:pt x="19473" y="10762"/>
                </a:cubicBezTo>
                <a:cubicBezTo>
                  <a:pt x="19472" y="10762"/>
                  <a:pt x="19469" y="10761"/>
                  <a:pt x="19467" y="10761"/>
                </a:cubicBezTo>
                <a:cubicBezTo>
                  <a:pt x="19420" y="10751"/>
                  <a:pt x="19365" y="10748"/>
                  <a:pt x="19303" y="10753"/>
                </a:cubicBezTo>
                <a:cubicBezTo>
                  <a:pt x="19297" y="10753"/>
                  <a:pt x="19292" y="10752"/>
                  <a:pt x="19285" y="10753"/>
                </a:cubicBezTo>
                <a:cubicBezTo>
                  <a:pt x="19279" y="10753"/>
                  <a:pt x="19274" y="10753"/>
                  <a:pt x="19267" y="10754"/>
                </a:cubicBezTo>
                <a:cubicBezTo>
                  <a:pt x="19243" y="10757"/>
                  <a:pt x="19230" y="10754"/>
                  <a:pt x="19211" y="10754"/>
                </a:cubicBezTo>
                <a:cubicBezTo>
                  <a:pt x="19156" y="10755"/>
                  <a:pt x="19112" y="10751"/>
                  <a:pt x="19082" y="10726"/>
                </a:cubicBezTo>
                <a:cubicBezTo>
                  <a:pt x="19070" y="10719"/>
                  <a:pt x="19060" y="10716"/>
                  <a:pt x="19047" y="10706"/>
                </a:cubicBezTo>
                <a:cubicBezTo>
                  <a:pt x="19002" y="10670"/>
                  <a:pt x="18907" y="10625"/>
                  <a:pt x="18835" y="10606"/>
                </a:cubicBezTo>
                <a:cubicBezTo>
                  <a:pt x="18699" y="10571"/>
                  <a:pt x="18557" y="10411"/>
                  <a:pt x="18515" y="10285"/>
                </a:cubicBezTo>
                <a:cubicBezTo>
                  <a:pt x="18510" y="10270"/>
                  <a:pt x="18508" y="10254"/>
                  <a:pt x="18506" y="10240"/>
                </a:cubicBezTo>
                <a:cubicBezTo>
                  <a:pt x="18506" y="10235"/>
                  <a:pt x="18503" y="10230"/>
                  <a:pt x="18503" y="10226"/>
                </a:cubicBezTo>
                <a:cubicBezTo>
                  <a:pt x="18502" y="10200"/>
                  <a:pt x="18505" y="10177"/>
                  <a:pt x="18518" y="10160"/>
                </a:cubicBezTo>
                <a:cubicBezTo>
                  <a:pt x="18550" y="10120"/>
                  <a:pt x="18561" y="10059"/>
                  <a:pt x="18545" y="10024"/>
                </a:cubicBezTo>
                <a:cubicBezTo>
                  <a:pt x="18524" y="9980"/>
                  <a:pt x="18547" y="9947"/>
                  <a:pt x="18620" y="9913"/>
                </a:cubicBezTo>
                <a:cubicBezTo>
                  <a:pt x="18626" y="9909"/>
                  <a:pt x="18626" y="9911"/>
                  <a:pt x="18632" y="9908"/>
                </a:cubicBezTo>
                <a:cubicBezTo>
                  <a:pt x="18633" y="9907"/>
                  <a:pt x="18636" y="9905"/>
                  <a:pt x="18638" y="9905"/>
                </a:cubicBezTo>
                <a:cubicBezTo>
                  <a:pt x="18647" y="9901"/>
                  <a:pt x="18655" y="9899"/>
                  <a:pt x="18664" y="9897"/>
                </a:cubicBezTo>
                <a:cubicBezTo>
                  <a:pt x="18715" y="9876"/>
                  <a:pt x="18741" y="9876"/>
                  <a:pt x="18796" y="9916"/>
                </a:cubicBezTo>
                <a:cubicBezTo>
                  <a:pt x="18848" y="9953"/>
                  <a:pt x="18860" y="10003"/>
                  <a:pt x="18838" y="10089"/>
                </a:cubicBezTo>
                <a:cubicBezTo>
                  <a:pt x="18836" y="10096"/>
                  <a:pt x="18836" y="10098"/>
                  <a:pt x="18835" y="10104"/>
                </a:cubicBezTo>
                <a:cubicBezTo>
                  <a:pt x="18833" y="10108"/>
                  <a:pt x="18836" y="10112"/>
                  <a:pt x="18835" y="10115"/>
                </a:cubicBezTo>
                <a:cubicBezTo>
                  <a:pt x="18824" y="10161"/>
                  <a:pt x="18835" y="10196"/>
                  <a:pt x="18861" y="10224"/>
                </a:cubicBezTo>
                <a:cubicBezTo>
                  <a:pt x="18870" y="10232"/>
                  <a:pt x="18872" y="10242"/>
                  <a:pt x="18885" y="10249"/>
                </a:cubicBezTo>
                <a:cubicBezTo>
                  <a:pt x="18892" y="10253"/>
                  <a:pt x="18904" y="10257"/>
                  <a:pt x="18912" y="10260"/>
                </a:cubicBezTo>
                <a:cubicBezTo>
                  <a:pt x="18936" y="10271"/>
                  <a:pt x="18960" y="10280"/>
                  <a:pt x="18987" y="10285"/>
                </a:cubicBezTo>
                <a:cubicBezTo>
                  <a:pt x="19013" y="10290"/>
                  <a:pt x="19044" y="10292"/>
                  <a:pt x="19076" y="10293"/>
                </a:cubicBezTo>
                <a:cubicBezTo>
                  <a:pt x="19091" y="10294"/>
                  <a:pt x="19106" y="10296"/>
                  <a:pt x="19121" y="10295"/>
                </a:cubicBezTo>
                <a:cubicBezTo>
                  <a:pt x="19133" y="10295"/>
                  <a:pt x="19140" y="10292"/>
                  <a:pt x="19151" y="10292"/>
                </a:cubicBezTo>
                <a:cubicBezTo>
                  <a:pt x="19229" y="10283"/>
                  <a:pt x="19303" y="10259"/>
                  <a:pt x="19357" y="10219"/>
                </a:cubicBezTo>
                <a:cubicBezTo>
                  <a:pt x="19485" y="10125"/>
                  <a:pt x="19778" y="10065"/>
                  <a:pt x="19885" y="10112"/>
                </a:cubicBezTo>
                <a:cubicBezTo>
                  <a:pt x="19989" y="10157"/>
                  <a:pt x="19975" y="10253"/>
                  <a:pt x="19859" y="10309"/>
                </a:cubicBezTo>
                <a:cubicBezTo>
                  <a:pt x="19825" y="10325"/>
                  <a:pt x="19801" y="10347"/>
                  <a:pt x="19784" y="10370"/>
                </a:cubicBezTo>
                <a:cubicBezTo>
                  <a:pt x="19767" y="10394"/>
                  <a:pt x="19757" y="10418"/>
                  <a:pt x="19757" y="10443"/>
                </a:cubicBezTo>
                <a:cubicBezTo>
                  <a:pt x="19756" y="10493"/>
                  <a:pt x="19790" y="10539"/>
                  <a:pt x="19856" y="10558"/>
                </a:cubicBezTo>
                <a:cubicBezTo>
                  <a:pt x="19932" y="10579"/>
                  <a:pt x="20005" y="10584"/>
                  <a:pt x="20071" y="10578"/>
                </a:cubicBezTo>
                <a:cubicBezTo>
                  <a:pt x="20235" y="10564"/>
                  <a:pt x="20345" y="10480"/>
                  <a:pt x="20288" y="10389"/>
                </a:cubicBezTo>
                <a:cubicBezTo>
                  <a:pt x="20288" y="10389"/>
                  <a:pt x="20289" y="10388"/>
                  <a:pt x="20288" y="10388"/>
                </a:cubicBezTo>
                <a:cubicBezTo>
                  <a:pt x="20277" y="10370"/>
                  <a:pt x="20261" y="10352"/>
                  <a:pt x="20235" y="10334"/>
                </a:cubicBezTo>
                <a:cubicBezTo>
                  <a:pt x="20208" y="10316"/>
                  <a:pt x="20187" y="10298"/>
                  <a:pt x="20175" y="10281"/>
                </a:cubicBezTo>
                <a:cubicBezTo>
                  <a:pt x="20152" y="10246"/>
                  <a:pt x="20159" y="10213"/>
                  <a:pt x="20196" y="10180"/>
                </a:cubicBezTo>
                <a:cubicBezTo>
                  <a:pt x="20214" y="10164"/>
                  <a:pt x="20240" y="10146"/>
                  <a:pt x="20274" y="10130"/>
                </a:cubicBezTo>
                <a:cubicBezTo>
                  <a:pt x="20338" y="10098"/>
                  <a:pt x="20418" y="10046"/>
                  <a:pt x="20450" y="10015"/>
                </a:cubicBezTo>
                <a:cubicBezTo>
                  <a:pt x="20531" y="9933"/>
                  <a:pt x="21001" y="9879"/>
                  <a:pt x="21181" y="9930"/>
                </a:cubicBezTo>
                <a:cubicBezTo>
                  <a:pt x="21291" y="9961"/>
                  <a:pt x="21330" y="9960"/>
                  <a:pt x="21444" y="9927"/>
                </a:cubicBezTo>
                <a:cubicBezTo>
                  <a:pt x="21481" y="9916"/>
                  <a:pt x="21510" y="9902"/>
                  <a:pt x="21533" y="9887"/>
                </a:cubicBezTo>
                <a:cubicBezTo>
                  <a:pt x="21580" y="9857"/>
                  <a:pt x="21600" y="9820"/>
                  <a:pt x="21590" y="9780"/>
                </a:cubicBezTo>
                <a:cubicBezTo>
                  <a:pt x="21585" y="9761"/>
                  <a:pt x="21572" y="9741"/>
                  <a:pt x="21551" y="9721"/>
                </a:cubicBezTo>
                <a:cubicBezTo>
                  <a:pt x="21532" y="9702"/>
                  <a:pt x="21504" y="9687"/>
                  <a:pt x="21468" y="9678"/>
                </a:cubicBezTo>
                <a:cubicBezTo>
                  <a:pt x="21394" y="9660"/>
                  <a:pt x="21293" y="9663"/>
                  <a:pt x="21193" y="9684"/>
                </a:cubicBezTo>
                <a:cubicBezTo>
                  <a:pt x="21144" y="9695"/>
                  <a:pt x="21094" y="9710"/>
                  <a:pt x="21050" y="9730"/>
                </a:cubicBezTo>
                <a:cubicBezTo>
                  <a:pt x="21049" y="9730"/>
                  <a:pt x="21048" y="9730"/>
                  <a:pt x="21047" y="9730"/>
                </a:cubicBezTo>
                <a:cubicBezTo>
                  <a:pt x="20938" y="9778"/>
                  <a:pt x="20815" y="9802"/>
                  <a:pt x="20689" y="9810"/>
                </a:cubicBezTo>
                <a:cubicBezTo>
                  <a:pt x="20687" y="9810"/>
                  <a:pt x="20684" y="9812"/>
                  <a:pt x="20683" y="9812"/>
                </a:cubicBezTo>
                <a:cubicBezTo>
                  <a:pt x="20679" y="9812"/>
                  <a:pt x="20677" y="9812"/>
                  <a:pt x="20674" y="9812"/>
                </a:cubicBezTo>
                <a:cubicBezTo>
                  <a:pt x="20636" y="9814"/>
                  <a:pt x="20598" y="9815"/>
                  <a:pt x="20560" y="9813"/>
                </a:cubicBezTo>
                <a:cubicBezTo>
                  <a:pt x="20520" y="9813"/>
                  <a:pt x="20487" y="9810"/>
                  <a:pt x="20453" y="9806"/>
                </a:cubicBezTo>
                <a:cubicBezTo>
                  <a:pt x="20420" y="9801"/>
                  <a:pt x="20386" y="9795"/>
                  <a:pt x="20354" y="9788"/>
                </a:cubicBezTo>
                <a:cubicBezTo>
                  <a:pt x="20353" y="9788"/>
                  <a:pt x="20350" y="9787"/>
                  <a:pt x="20348" y="9787"/>
                </a:cubicBezTo>
                <a:cubicBezTo>
                  <a:pt x="20309" y="9778"/>
                  <a:pt x="20271" y="9769"/>
                  <a:pt x="20235" y="9757"/>
                </a:cubicBezTo>
                <a:cubicBezTo>
                  <a:pt x="20203" y="9750"/>
                  <a:pt x="20172" y="9746"/>
                  <a:pt x="20151" y="9746"/>
                </a:cubicBezTo>
                <a:cubicBezTo>
                  <a:pt x="20034" y="9746"/>
                  <a:pt x="19798" y="9475"/>
                  <a:pt x="19784" y="9326"/>
                </a:cubicBezTo>
                <a:cubicBezTo>
                  <a:pt x="19782" y="9304"/>
                  <a:pt x="19777" y="9294"/>
                  <a:pt x="19775" y="9274"/>
                </a:cubicBezTo>
                <a:cubicBezTo>
                  <a:pt x="19762" y="9203"/>
                  <a:pt x="19732" y="9155"/>
                  <a:pt x="19682" y="9127"/>
                </a:cubicBezTo>
                <a:cubicBezTo>
                  <a:pt x="19668" y="9122"/>
                  <a:pt x="19657" y="9116"/>
                  <a:pt x="19641" y="9112"/>
                </a:cubicBezTo>
                <a:cubicBezTo>
                  <a:pt x="19594" y="9100"/>
                  <a:pt x="19552" y="9096"/>
                  <a:pt x="19509" y="9097"/>
                </a:cubicBezTo>
                <a:cubicBezTo>
                  <a:pt x="19488" y="9099"/>
                  <a:pt x="19462" y="9107"/>
                  <a:pt x="19438" y="9112"/>
                </a:cubicBezTo>
                <a:cubicBezTo>
                  <a:pt x="19412" y="9116"/>
                  <a:pt x="19390" y="9117"/>
                  <a:pt x="19357" y="9126"/>
                </a:cubicBezTo>
                <a:cubicBezTo>
                  <a:pt x="19351" y="9127"/>
                  <a:pt x="19348" y="9127"/>
                  <a:pt x="19342" y="9129"/>
                </a:cubicBezTo>
                <a:cubicBezTo>
                  <a:pt x="19238" y="9158"/>
                  <a:pt x="19107" y="9169"/>
                  <a:pt x="18987" y="9167"/>
                </a:cubicBezTo>
                <a:cubicBezTo>
                  <a:pt x="18969" y="9166"/>
                  <a:pt x="18956" y="9166"/>
                  <a:pt x="18939" y="9165"/>
                </a:cubicBezTo>
                <a:cubicBezTo>
                  <a:pt x="18837" y="9162"/>
                  <a:pt x="18749" y="9151"/>
                  <a:pt x="18712" y="9127"/>
                </a:cubicBezTo>
                <a:cubicBezTo>
                  <a:pt x="18677" y="9105"/>
                  <a:pt x="18580" y="9067"/>
                  <a:pt x="18500" y="9046"/>
                </a:cubicBezTo>
                <a:cubicBezTo>
                  <a:pt x="18399" y="9018"/>
                  <a:pt x="18310" y="8956"/>
                  <a:pt x="18208" y="8836"/>
                </a:cubicBezTo>
                <a:cubicBezTo>
                  <a:pt x="18070" y="8676"/>
                  <a:pt x="18065" y="8661"/>
                  <a:pt x="18139" y="8602"/>
                </a:cubicBezTo>
                <a:cubicBezTo>
                  <a:pt x="18175" y="8573"/>
                  <a:pt x="18238" y="8555"/>
                  <a:pt x="18300" y="8545"/>
                </a:cubicBezTo>
                <a:cubicBezTo>
                  <a:pt x="18376" y="8531"/>
                  <a:pt x="18455" y="8533"/>
                  <a:pt x="18491" y="8564"/>
                </a:cubicBezTo>
                <a:cubicBezTo>
                  <a:pt x="18513" y="8582"/>
                  <a:pt x="18596" y="8590"/>
                  <a:pt x="18685" y="8589"/>
                </a:cubicBezTo>
                <a:cubicBezTo>
                  <a:pt x="18774" y="8588"/>
                  <a:pt x="18867" y="8578"/>
                  <a:pt x="18903" y="8559"/>
                </a:cubicBezTo>
                <a:cubicBezTo>
                  <a:pt x="18920" y="8550"/>
                  <a:pt x="18933" y="8537"/>
                  <a:pt x="18942" y="8520"/>
                </a:cubicBezTo>
                <a:cubicBezTo>
                  <a:pt x="18961" y="8487"/>
                  <a:pt x="18966" y="8444"/>
                  <a:pt x="18954" y="8408"/>
                </a:cubicBezTo>
                <a:cubicBezTo>
                  <a:pt x="18948" y="8390"/>
                  <a:pt x="18939" y="8375"/>
                  <a:pt x="18924" y="8363"/>
                </a:cubicBezTo>
                <a:cubicBezTo>
                  <a:pt x="18903" y="8346"/>
                  <a:pt x="18826" y="8319"/>
                  <a:pt x="18751" y="8304"/>
                </a:cubicBezTo>
                <a:cubicBezTo>
                  <a:pt x="18671" y="8288"/>
                  <a:pt x="18624" y="8260"/>
                  <a:pt x="18617" y="8229"/>
                </a:cubicBezTo>
                <a:cubicBezTo>
                  <a:pt x="18613" y="8213"/>
                  <a:pt x="18621" y="8196"/>
                  <a:pt x="18638" y="8180"/>
                </a:cubicBezTo>
                <a:cubicBezTo>
                  <a:pt x="18647" y="8172"/>
                  <a:pt x="18664" y="8164"/>
                  <a:pt x="18679" y="8157"/>
                </a:cubicBezTo>
                <a:cubicBezTo>
                  <a:pt x="18691" y="8150"/>
                  <a:pt x="18701" y="8145"/>
                  <a:pt x="18715" y="8139"/>
                </a:cubicBezTo>
                <a:cubicBezTo>
                  <a:pt x="18718" y="8138"/>
                  <a:pt x="18716" y="8137"/>
                  <a:pt x="18718" y="8136"/>
                </a:cubicBezTo>
                <a:cubicBezTo>
                  <a:pt x="18837" y="8092"/>
                  <a:pt x="18833" y="7998"/>
                  <a:pt x="18712" y="7955"/>
                </a:cubicBezTo>
                <a:cubicBezTo>
                  <a:pt x="18708" y="7954"/>
                  <a:pt x="18702" y="7951"/>
                  <a:pt x="18697" y="7950"/>
                </a:cubicBezTo>
                <a:cubicBezTo>
                  <a:pt x="18657" y="7943"/>
                  <a:pt x="18608" y="7945"/>
                  <a:pt x="18557" y="7958"/>
                </a:cubicBezTo>
                <a:cubicBezTo>
                  <a:pt x="18518" y="7968"/>
                  <a:pt x="18479" y="7978"/>
                  <a:pt x="18417" y="8001"/>
                </a:cubicBezTo>
                <a:cubicBezTo>
                  <a:pt x="18335" y="8031"/>
                  <a:pt x="18257" y="8048"/>
                  <a:pt x="18178" y="8059"/>
                </a:cubicBezTo>
                <a:cubicBezTo>
                  <a:pt x="18038" y="8091"/>
                  <a:pt x="17955" y="8098"/>
                  <a:pt x="17882" y="8073"/>
                </a:cubicBezTo>
                <a:cubicBezTo>
                  <a:pt x="17865" y="8067"/>
                  <a:pt x="17843" y="8065"/>
                  <a:pt x="17823" y="8061"/>
                </a:cubicBezTo>
                <a:cubicBezTo>
                  <a:pt x="17796" y="8058"/>
                  <a:pt x="17771" y="8057"/>
                  <a:pt x="17742" y="8053"/>
                </a:cubicBezTo>
                <a:cubicBezTo>
                  <a:pt x="17736" y="8052"/>
                  <a:pt x="17730" y="8048"/>
                  <a:pt x="17724" y="8046"/>
                </a:cubicBezTo>
                <a:cubicBezTo>
                  <a:pt x="17707" y="8046"/>
                  <a:pt x="17686" y="8045"/>
                  <a:pt x="17673" y="8046"/>
                </a:cubicBezTo>
                <a:cubicBezTo>
                  <a:pt x="17593" y="8058"/>
                  <a:pt x="17394" y="7957"/>
                  <a:pt x="17276" y="7861"/>
                </a:cubicBezTo>
                <a:cubicBezTo>
                  <a:pt x="17276" y="7861"/>
                  <a:pt x="17274" y="7860"/>
                  <a:pt x="17273" y="7859"/>
                </a:cubicBezTo>
                <a:cubicBezTo>
                  <a:pt x="17235" y="7832"/>
                  <a:pt x="17209" y="7806"/>
                  <a:pt x="17199" y="7784"/>
                </a:cubicBezTo>
                <a:cubicBezTo>
                  <a:pt x="17197" y="7781"/>
                  <a:pt x="17194" y="7780"/>
                  <a:pt x="17193" y="7777"/>
                </a:cubicBezTo>
                <a:cubicBezTo>
                  <a:pt x="17179" y="7756"/>
                  <a:pt x="17165" y="7740"/>
                  <a:pt x="17139" y="7733"/>
                </a:cubicBezTo>
                <a:cubicBezTo>
                  <a:pt x="17111" y="7726"/>
                  <a:pt x="17070" y="7727"/>
                  <a:pt x="17005" y="7732"/>
                </a:cubicBezTo>
                <a:cubicBezTo>
                  <a:pt x="16956" y="7736"/>
                  <a:pt x="16913" y="7737"/>
                  <a:pt x="16873" y="7735"/>
                </a:cubicBezTo>
                <a:cubicBezTo>
                  <a:pt x="16832" y="7733"/>
                  <a:pt x="16795" y="7728"/>
                  <a:pt x="16763" y="7719"/>
                </a:cubicBezTo>
                <a:cubicBezTo>
                  <a:pt x="16699" y="7702"/>
                  <a:pt x="16652" y="7673"/>
                  <a:pt x="16622" y="7631"/>
                </a:cubicBezTo>
                <a:cubicBezTo>
                  <a:pt x="16607" y="7609"/>
                  <a:pt x="16584" y="7594"/>
                  <a:pt x="16557" y="7584"/>
                </a:cubicBezTo>
                <a:cubicBezTo>
                  <a:pt x="16530" y="7574"/>
                  <a:pt x="16498" y="7568"/>
                  <a:pt x="16458" y="7568"/>
                </a:cubicBezTo>
                <a:cubicBezTo>
                  <a:pt x="16457" y="7568"/>
                  <a:pt x="16456" y="7568"/>
                  <a:pt x="16455" y="7568"/>
                </a:cubicBezTo>
                <a:cubicBezTo>
                  <a:pt x="16323" y="7568"/>
                  <a:pt x="16169" y="7538"/>
                  <a:pt x="16034" y="7493"/>
                </a:cubicBezTo>
                <a:cubicBezTo>
                  <a:pt x="15937" y="7465"/>
                  <a:pt x="15854" y="7437"/>
                  <a:pt x="15840" y="7416"/>
                </a:cubicBezTo>
                <a:cubicBezTo>
                  <a:pt x="15834" y="7406"/>
                  <a:pt x="15807" y="7388"/>
                  <a:pt x="15790" y="7373"/>
                </a:cubicBezTo>
                <a:cubicBezTo>
                  <a:pt x="15782" y="7368"/>
                  <a:pt x="15772" y="7364"/>
                  <a:pt x="15766" y="7359"/>
                </a:cubicBezTo>
                <a:cubicBezTo>
                  <a:pt x="15757" y="7352"/>
                  <a:pt x="15753" y="7345"/>
                  <a:pt x="15745" y="7338"/>
                </a:cubicBezTo>
                <a:cubicBezTo>
                  <a:pt x="15732" y="7329"/>
                  <a:pt x="15728" y="7321"/>
                  <a:pt x="15715" y="7313"/>
                </a:cubicBezTo>
                <a:cubicBezTo>
                  <a:pt x="15659" y="7280"/>
                  <a:pt x="15644" y="7243"/>
                  <a:pt x="15643" y="7184"/>
                </a:cubicBezTo>
                <a:cubicBezTo>
                  <a:pt x="15637" y="7159"/>
                  <a:pt x="15628" y="7137"/>
                  <a:pt x="15628" y="7104"/>
                </a:cubicBezTo>
                <a:cubicBezTo>
                  <a:pt x="15628" y="6957"/>
                  <a:pt x="15690" y="6868"/>
                  <a:pt x="15787" y="6862"/>
                </a:cubicBezTo>
                <a:cubicBezTo>
                  <a:pt x="15805" y="6857"/>
                  <a:pt x="15824" y="6849"/>
                  <a:pt x="15846" y="6837"/>
                </a:cubicBezTo>
                <a:cubicBezTo>
                  <a:pt x="15848" y="6835"/>
                  <a:pt x="15848" y="6836"/>
                  <a:pt x="15849" y="6835"/>
                </a:cubicBezTo>
                <a:cubicBezTo>
                  <a:pt x="15850" y="6835"/>
                  <a:pt x="15852" y="6834"/>
                  <a:pt x="15852" y="6833"/>
                </a:cubicBezTo>
                <a:cubicBezTo>
                  <a:pt x="15853" y="6833"/>
                  <a:pt x="15852" y="6832"/>
                  <a:pt x="15852" y="6832"/>
                </a:cubicBezTo>
                <a:cubicBezTo>
                  <a:pt x="15871" y="6816"/>
                  <a:pt x="15890" y="6796"/>
                  <a:pt x="15903" y="6774"/>
                </a:cubicBezTo>
                <a:cubicBezTo>
                  <a:pt x="15946" y="6696"/>
                  <a:pt x="15983" y="6685"/>
                  <a:pt x="16276" y="6643"/>
                </a:cubicBezTo>
                <a:cubicBezTo>
                  <a:pt x="16315" y="6638"/>
                  <a:pt x="16353" y="6636"/>
                  <a:pt x="16393" y="6632"/>
                </a:cubicBezTo>
                <a:cubicBezTo>
                  <a:pt x="16445" y="6626"/>
                  <a:pt x="16495" y="6619"/>
                  <a:pt x="16545" y="6616"/>
                </a:cubicBezTo>
                <a:cubicBezTo>
                  <a:pt x="16634" y="6610"/>
                  <a:pt x="16711" y="6609"/>
                  <a:pt x="16757" y="6613"/>
                </a:cubicBezTo>
                <a:cubicBezTo>
                  <a:pt x="16813" y="6619"/>
                  <a:pt x="16871" y="6618"/>
                  <a:pt x="16930" y="6615"/>
                </a:cubicBezTo>
                <a:cubicBezTo>
                  <a:pt x="17106" y="6604"/>
                  <a:pt x="17272" y="6557"/>
                  <a:pt x="17273" y="6506"/>
                </a:cubicBezTo>
                <a:cubicBezTo>
                  <a:pt x="17274" y="6491"/>
                  <a:pt x="17289" y="6468"/>
                  <a:pt x="17303" y="6446"/>
                </a:cubicBezTo>
                <a:cubicBezTo>
                  <a:pt x="17317" y="6424"/>
                  <a:pt x="17333" y="6403"/>
                  <a:pt x="17357" y="6377"/>
                </a:cubicBezTo>
                <a:cubicBezTo>
                  <a:pt x="17365" y="6368"/>
                  <a:pt x="17372" y="6358"/>
                  <a:pt x="17381" y="6349"/>
                </a:cubicBezTo>
                <a:cubicBezTo>
                  <a:pt x="17385" y="6345"/>
                  <a:pt x="17392" y="6342"/>
                  <a:pt x="17396" y="6338"/>
                </a:cubicBezTo>
                <a:cubicBezTo>
                  <a:pt x="17479" y="6260"/>
                  <a:pt x="17583" y="6188"/>
                  <a:pt x="17643" y="6182"/>
                </a:cubicBezTo>
                <a:cubicBezTo>
                  <a:pt x="17698" y="6177"/>
                  <a:pt x="17781" y="6154"/>
                  <a:pt x="17829" y="6132"/>
                </a:cubicBezTo>
                <a:cubicBezTo>
                  <a:pt x="17893" y="6101"/>
                  <a:pt x="17975" y="6095"/>
                  <a:pt x="18151" y="6108"/>
                </a:cubicBezTo>
                <a:cubicBezTo>
                  <a:pt x="18164" y="6109"/>
                  <a:pt x="18174" y="6112"/>
                  <a:pt x="18187" y="6113"/>
                </a:cubicBezTo>
                <a:cubicBezTo>
                  <a:pt x="18197" y="6113"/>
                  <a:pt x="18207" y="6110"/>
                  <a:pt x="18217" y="6111"/>
                </a:cubicBezTo>
                <a:cubicBezTo>
                  <a:pt x="18318" y="6120"/>
                  <a:pt x="18406" y="6138"/>
                  <a:pt x="18432" y="6150"/>
                </a:cubicBezTo>
                <a:cubicBezTo>
                  <a:pt x="18432" y="6151"/>
                  <a:pt x="18434" y="6150"/>
                  <a:pt x="18435" y="6150"/>
                </a:cubicBezTo>
                <a:cubicBezTo>
                  <a:pt x="18436" y="6151"/>
                  <a:pt x="18443" y="6153"/>
                  <a:pt x="18444" y="6154"/>
                </a:cubicBezTo>
                <a:cubicBezTo>
                  <a:pt x="18470" y="6166"/>
                  <a:pt x="18500" y="6172"/>
                  <a:pt x="18530" y="6174"/>
                </a:cubicBezTo>
                <a:cubicBezTo>
                  <a:pt x="18542" y="6175"/>
                  <a:pt x="18554" y="6176"/>
                  <a:pt x="18566" y="6176"/>
                </a:cubicBezTo>
                <a:cubicBezTo>
                  <a:pt x="18596" y="6175"/>
                  <a:pt x="18623" y="6171"/>
                  <a:pt x="18650" y="6163"/>
                </a:cubicBezTo>
                <a:cubicBezTo>
                  <a:pt x="18655" y="6162"/>
                  <a:pt x="18660" y="6160"/>
                  <a:pt x="18664" y="6158"/>
                </a:cubicBezTo>
                <a:cubicBezTo>
                  <a:pt x="18692" y="6148"/>
                  <a:pt x="18716" y="6133"/>
                  <a:pt x="18730" y="6116"/>
                </a:cubicBezTo>
                <a:cubicBezTo>
                  <a:pt x="18731" y="6114"/>
                  <a:pt x="18732" y="6113"/>
                  <a:pt x="18733" y="6111"/>
                </a:cubicBezTo>
                <a:cubicBezTo>
                  <a:pt x="18747" y="6093"/>
                  <a:pt x="18751" y="6072"/>
                  <a:pt x="18739" y="6050"/>
                </a:cubicBezTo>
                <a:cubicBezTo>
                  <a:pt x="18738" y="6049"/>
                  <a:pt x="18737" y="6048"/>
                  <a:pt x="18736" y="6047"/>
                </a:cubicBezTo>
                <a:cubicBezTo>
                  <a:pt x="18731" y="6038"/>
                  <a:pt x="18721" y="6034"/>
                  <a:pt x="18712" y="6028"/>
                </a:cubicBezTo>
                <a:cubicBezTo>
                  <a:pt x="18696" y="6017"/>
                  <a:pt x="18674" y="6010"/>
                  <a:pt x="18650" y="6004"/>
                </a:cubicBezTo>
                <a:cubicBezTo>
                  <a:pt x="18624" y="5999"/>
                  <a:pt x="18599" y="5993"/>
                  <a:pt x="18560" y="5993"/>
                </a:cubicBezTo>
                <a:cubicBezTo>
                  <a:pt x="18449" y="5993"/>
                  <a:pt x="18402" y="5978"/>
                  <a:pt x="18366" y="5929"/>
                </a:cubicBezTo>
                <a:cubicBezTo>
                  <a:pt x="18357" y="5916"/>
                  <a:pt x="18347" y="5915"/>
                  <a:pt x="18336" y="5905"/>
                </a:cubicBezTo>
                <a:cubicBezTo>
                  <a:pt x="18285" y="5879"/>
                  <a:pt x="18224" y="5855"/>
                  <a:pt x="18175" y="5850"/>
                </a:cubicBezTo>
                <a:cubicBezTo>
                  <a:pt x="18172" y="5850"/>
                  <a:pt x="18171" y="5849"/>
                  <a:pt x="18169" y="5848"/>
                </a:cubicBezTo>
                <a:cubicBezTo>
                  <a:pt x="18096" y="5838"/>
                  <a:pt x="18037" y="5825"/>
                  <a:pt x="17996" y="5809"/>
                </a:cubicBezTo>
                <a:cubicBezTo>
                  <a:pt x="17991" y="5807"/>
                  <a:pt x="17988" y="5805"/>
                  <a:pt x="17984" y="5803"/>
                </a:cubicBezTo>
                <a:cubicBezTo>
                  <a:pt x="17967" y="5795"/>
                  <a:pt x="17953" y="5788"/>
                  <a:pt x="17948" y="5781"/>
                </a:cubicBezTo>
                <a:cubicBezTo>
                  <a:pt x="17939" y="5771"/>
                  <a:pt x="17936" y="5762"/>
                  <a:pt x="17945" y="5754"/>
                </a:cubicBezTo>
                <a:cubicBezTo>
                  <a:pt x="17954" y="5747"/>
                  <a:pt x="17988" y="5742"/>
                  <a:pt x="18029" y="5738"/>
                </a:cubicBezTo>
                <a:cubicBezTo>
                  <a:pt x="18031" y="5738"/>
                  <a:pt x="18032" y="5737"/>
                  <a:pt x="18035" y="5737"/>
                </a:cubicBezTo>
                <a:cubicBezTo>
                  <a:pt x="18159" y="5721"/>
                  <a:pt x="18376" y="5726"/>
                  <a:pt x="18426" y="5752"/>
                </a:cubicBezTo>
                <a:cubicBezTo>
                  <a:pt x="18467" y="5774"/>
                  <a:pt x="18544" y="5784"/>
                  <a:pt x="18623" y="5782"/>
                </a:cubicBezTo>
                <a:cubicBezTo>
                  <a:pt x="18624" y="5782"/>
                  <a:pt x="18624" y="5782"/>
                  <a:pt x="18626" y="5782"/>
                </a:cubicBezTo>
                <a:cubicBezTo>
                  <a:pt x="18706" y="5779"/>
                  <a:pt x="18792" y="5765"/>
                  <a:pt x="18835" y="5743"/>
                </a:cubicBezTo>
                <a:cubicBezTo>
                  <a:pt x="18885" y="5717"/>
                  <a:pt x="18910" y="5688"/>
                  <a:pt x="18909" y="5656"/>
                </a:cubicBezTo>
                <a:cubicBezTo>
                  <a:pt x="18909" y="5641"/>
                  <a:pt x="18904" y="5623"/>
                  <a:pt x="18891" y="5606"/>
                </a:cubicBezTo>
                <a:cubicBezTo>
                  <a:pt x="18879" y="5589"/>
                  <a:pt x="18859" y="5573"/>
                  <a:pt x="18835" y="5554"/>
                </a:cubicBezTo>
                <a:cubicBezTo>
                  <a:pt x="18787" y="5519"/>
                  <a:pt x="18721" y="5499"/>
                  <a:pt x="18647" y="5498"/>
                </a:cubicBezTo>
                <a:cubicBezTo>
                  <a:pt x="18572" y="5496"/>
                  <a:pt x="18487" y="5511"/>
                  <a:pt x="18408" y="5543"/>
                </a:cubicBezTo>
                <a:cubicBezTo>
                  <a:pt x="18342" y="5570"/>
                  <a:pt x="18188" y="5599"/>
                  <a:pt x="18061" y="5608"/>
                </a:cubicBezTo>
                <a:cubicBezTo>
                  <a:pt x="18056" y="5608"/>
                  <a:pt x="18054" y="5607"/>
                  <a:pt x="18049" y="5608"/>
                </a:cubicBezTo>
                <a:cubicBezTo>
                  <a:pt x="18045" y="5608"/>
                  <a:pt x="18039" y="5609"/>
                  <a:pt x="18035" y="5609"/>
                </a:cubicBezTo>
                <a:cubicBezTo>
                  <a:pt x="17689" y="5633"/>
                  <a:pt x="17645" y="5602"/>
                  <a:pt x="17691" y="5373"/>
                </a:cubicBezTo>
                <a:cubicBezTo>
                  <a:pt x="17720" y="5234"/>
                  <a:pt x="17753" y="5187"/>
                  <a:pt x="17855" y="5137"/>
                </a:cubicBezTo>
                <a:cubicBezTo>
                  <a:pt x="17926" y="5103"/>
                  <a:pt x="18008" y="5049"/>
                  <a:pt x="18038" y="5018"/>
                </a:cubicBezTo>
                <a:cubicBezTo>
                  <a:pt x="18081" y="4972"/>
                  <a:pt x="18247" y="4934"/>
                  <a:pt x="18390" y="4922"/>
                </a:cubicBezTo>
                <a:cubicBezTo>
                  <a:pt x="18460" y="4912"/>
                  <a:pt x="18522" y="4909"/>
                  <a:pt x="18569" y="4925"/>
                </a:cubicBezTo>
                <a:cubicBezTo>
                  <a:pt x="18591" y="4932"/>
                  <a:pt x="18626" y="4937"/>
                  <a:pt x="18664" y="4939"/>
                </a:cubicBezTo>
                <a:cubicBezTo>
                  <a:pt x="18703" y="4940"/>
                  <a:pt x="18745" y="4939"/>
                  <a:pt x="18781" y="4934"/>
                </a:cubicBezTo>
                <a:cubicBezTo>
                  <a:pt x="18821" y="4929"/>
                  <a:pt x="18853" y="4919"/>
                  <a:pt x="18879" y="4906"/>
                </a:cubicBezTo>
                <a:cubicBezTo>
                  <a:pt x="18906" y="4892"/>
                  <a:pt x="18927" y="4874"/>
                  <a:pt x="18939" y="4854"/>
                </a:cubicBezTo>
                <a:cubicBezTo>
                  <a:pt x="18963" y="4814"/>
                  <a:pt x="18957" y="4763"/>
                  <a:pt x="18915" y="4709"/>
                </a:cubicBezTo>
                <a:cubicBezTo>
                  <a:pt x="18895" y="4684"/>
                  <a:pt x="18883" y="4650"/>
                  <a:pt x="18879" y="4609"/>
                </a:cubicBezTo>
                <a:cubicBezTo>
                  <a:pt x="18879" y="4607"/>
                  <a:pt x="18880" y="4603"/>
                  <a:pt x="18879" y="4601"/>
                </a:cubicBezTo>
                <a:cubicBezTo>
                  <a:pt x="18876" y="4560"/>
                  <a:pt x="18877" y="4514"/>
                  <a:pt x="18888" y="4459"/>
                </a:cubicBezTo>
                <a:cubicBezTo>
                  <a:pt x="18889" y="4457"/>
                  <a:pt x="18891" y="4458"/>
                  <a:pt x="18891" y="4456"/>
                </a:cubicBezTo>
                <a:cubicBezTo>
                  <a:pt x="18891" y="4456"/>
                  <a:pt x="18891" y="4455"/>
                  <a:pt x="18891" y="4454"/>
                </a:cubicBezTo>
                <a:cubicBezTo>
                  <a:pt x="18924" y="4292"/>
                  <a:pt x="18947" y="4266"/>
                  <a:pt x="19121" y="4177"/>
                </a:cubicBezTo>
                <a:cubicBezTo>
                  <a:pt x="19148" y="4164"/>
                  <a:pt x="19165" y="4155"/>
                  <a:pt x="19187" y="4144"/>
                </a:cubicBezTo>
                <a:cubicBezTo>
                  <a:pt x="19201" y="4138"/>
                  <a:pt x="19219" y="4129"/>
                  <a:pt x="19232" y="4124"/>
                </a:cubicBezTo>
                <a:cubicBezTo>
                  <a:pt x="19294" y="4097"/>
                  <a:pt x="19345" y="4086"/>
                  <a:pt x="19429" y="4081"/>
                </a:cubicBezTo>
                <a:cubicBezTo>
                  <a:pt x="19469" y="4080"/>
                  <a:pt x="19515" y="4078"/>
                  <a:pt x="19575" y="4078"/>
                </a:cubicBezTo>
                <a:cubicBezTo>
                  <a:pt x="19576" y="4078"/>
                  <a:pt x="19577" y="4078"/>
                  <a:pt x="19578" y="4078"/>
                </a:cubicBezTo>
                <a:cubicBezTo>
                  <a:pt x="19725" y="4078"/>
                  <a:pt x="19909" y="4096"/>
                  <a:pt x="19984" y="4116"/>
                </a:cubicBezTo>
                <a:cubicBezTo>
                  <a:pt x="20099" y="4148"/>
                  <a:pt x="20206" y="4143"/>
                  <a:pt x="20285" y="4118"/>
                </a:cubicBezTo>
                <a:cubicBezTo>
                  <a:pt x="20418" y="4075"/>
                  <a:pt x="20469" y="3975"/>
                  <a:pt x="20324" y="3891"/>
                </a:cubicBezTo>
                <a:cubicBezTo>
                  <a:pt x="20267" y="3858"/>
                  <a:pt x="20204" y="3844"/>
                  <a:pt x="20136" y="3847"/>
                </a:cubicBezTo>
                <a:cubicBezTo>
                  <a:pt x="20080" y="3850"/>
                  <a:pt x="20019" y="3863"/>
                  <a:pt x="19951" y="3891"/>
                </a:cubicBezTo>
                <a:cubicBezTo>
                  <a:pt x="19824" y="3943"/>
                  <a:pt x="19279" y="3982"/>
                  <a:pt x="19232" y="3941"/>
                </a:cubicBezTo>
                <a:cubicBezTo>
                  <a:pt x="19217" y="3929"/>
                  <a:pt x="19119" y="3890"/>
                  <a:pt x="19014" y="3855"/>
                </a:cubicBezTo>
                <a:cubicBezTo>
                  <a:pt x="18799" y="3783"/>
                  <a:pt x="18740" y="3722"/>
                  <a:pt x="18805" y="3630"/>
                </a:cubicBezTo>
                <a:cubicBezTo>
                  <a:pt x="18874" y="3532"/>
                  <a:pt x="18754" y="3442"/>
                  <a:pt x="18593" y="3430"/>
                </a:cubicBezTo>
                <a:cubicBezTo>
                  <a:pt x="18539" y="3426"/>
                  <a:pt x="18480" y="3430"/>
                  <a:pt x="18423" y="3446"/>
                </a:cubicBezTo>
                <a:cubicBezTo>
                  <a:pt x="18397" y="3453"/>
                  <a:pt x="18376" y="3462"/>
                  <a:pt x="18357" y="3473"/>
                </a:cubicBezTo>
                <a:cubicBezTo>
                  <a:pt x="18301" y="3503"/>
                  <a:pt x="18274" y="3546"/>
                  <a:pt x="18276" y="3586"/>
                </a:cubicBezTo>
                <a:cubicBezTo>
                  <a:pt x="18280" y="3640"/>
                  <a:pt x="18336" y="3691"/>
                  <a:pt x="18441" y="3712"/>
                </a:cubicBezTo>
                <a:cubicBezTo>
                  <a:pt x="18499" y="3723"/>
                  <a:pt x="18550" y="3762"/>
                  <a:pt x="18581" y="3805"/>
                </a:cubicBezTo>
                <a:cubicBezTo>
                  <a:pt x="18612" y="3847"/>
                  <a:pt x="18621" y="3894"/>
                  <a:pt x="18590" y="3921"/>
                </a:cubicBezTo>
                <a:cubicBezTo>
                  <a:pt x="18530" y="3972"/>
                  <a:pt x="18204" y="3950"/>
                  <a:pt x="18017" y="3882"/>
                </a:cubicBezTo>
                <a:cubicBezTo>
                  <a:pt x="17866" y="3827"/>
                  <a:pt x="17811" y="3819"/>
                  <a:pt x="17703" y="3841"/>
                </a:cubicBezTo>
                <a:cubicBezTo>
                  <a:pt x="17662" y="3849"/>
                  <a:pt x="17629" y="3863"/>
                  <a:pt x="17602" y="3878"/>
                </a:cubicBezTo>
                <a:cubicBezTo>
                  <a:pt x="17548" y="3910"/>
                  <a:pt x="17524" y="3952"/>
                  <a:pt x="17536" y="3995"/>
                </a:cubicBezTo>
                <a:cubicBezTo>
                  <a:pt x="17536" y="3995"/>
                  <a:pt x="17536" y="3996"/>
                  <a:pt x="17536" y="3996"/>
                </a:cubicBezTo>
                <a:cubicBezTo>
                  <a:pt x="17542" y="4018"/>
                  <a:pt x="17556" y="4039"/>
                  <a:pt x="17581" y="4059"/>
                </a:cubicBezTo>
                <a:cubicBezTo>
                  <a:pt x="17628" y="4097"/>
                  <a:pt x="17642" y="4152"/>
                  <a:pt x="17629" y="4203"/>
                </a:cubicBezTo>
                <a:cubicBezTo>
                  <a:pt x="17615" y="4253"/>
                  <a:pt x="17577" y="4299"/>
                  <a:pt x="17515" y="4316"/>
                </a:cubicBezTo>
                <a:cubicBezTo>
                  <a:pt x="17488" y="4324"/>
                  <a:pt x="17449" y="4325"/>
                  <a:pt x="17408" y="4322"/>
                </a:cubicBezTo>
                <a:cubicBezTo>
                  <a:pt x="17323" y="4317"/>
                  <a:pt x="17225" y="4296"/>
                  <a:pt x="17169" y="4269"/>
                </a:cubicBezTo>
                <a:cubicBezTo>
                  <a:pt x="17140" y="4255"/>
                  <a:pt x="17121" y="4239"/>
                  <a:pt x="17121" y="4225"/>
                </a:cubicBezTo>
                <a:cubicBezTo>
                  <a:pt x="17121" y="4206"/>
                  <a:pt x="17074" y="4160"/>
                  <a:pt x="17017" y="4121"/>
                </a:cubicBezTo>
                <a:cubicBezTo>
                  <a:pt x="17016" y="4120"/>
                  <a:pt x="17017" y="4120"/>
                  <a:pt x="17017" y="4119"/>
                </a:cubicBezTo>
                <a:cubicBezTo>
                  <a:pt x="16995" y="4104"/>
                  <a:pt x="16976" y="4093"/>
                  <a:pt x="16963" y="4080"/>
                </a:cubicBezTo>
                <a:cubicBezTo>
                  <a:pt x="16920" y="4038"/>
                  <a:pt x="16920" y="3993"/>
                  <a:pt x="16942" y="3878"/>
                </a:cubicBezTo>
                <a:cubicBezTo>
                  <a:pt x="16974" y="3714"/>
                  <a:pt x="16985" y="3700"/>
                  <a:pt x="17261" y="3551"/>
                </a:cubicBezTo>
                <a:cubicBezTo>
                  <a:pt x="17340" y="3509"/>
                  <a:pt x="17422" y="3471"/>
                  <a:pt x="17488" y="3443"/>
                </a:cubicBezTo>
                <a:cubicBezTo>
                  <a:pt x="17490" y="3442"/>
                  <a:pt x="17490" y="3442"/>
                  <a:pt x="17491" y="3441"/>
                </a:cubicBezTo>
                <a:cubicBezTo>
                  <a:pt x="17556" y="3413"/>
                  <a:pt x="17607" y="3397"/>
                  <a:pt x="17629" y="3397"/>
                </a:cubicBezTo>
                <a:cubicBezTo>
                  <a:pt x="17704" y="3397"/>
                  <a:pt x="17766" y="3364"/>
                  <a:pt x="17790" y="3326"/>
                </a:cubicBezTo>
                <a:cubicBezTo>
                  <a:pt x="17793" y="3320"/>
                  <a:pt x="17798" y="3313"/>
                  <a:pt x="17799" y="3306"/>
                </a:cubicBezTo>
                <a:cubicBezTo>
                  <a:pt x="17799" y="3304"/>
                  <a:pt x="17799" y="3304"/>
                  <a:pt x="17799" y="3303"/>
                </a:cubicBezTo>
                <a:cubicBezTo>
                  <a:pt x="17798" y="3286"/>
                  <a:pt x="17790" y="3268"/>
                  <a:pt x="17775" y="3251"/>
                </a:cubicBezTo>
                <a:cubicBezTo>
                  <a:pt x="17764" y="3239"/>
                  <a:pt x="17754" y="3233"/>
                  <a:pt x="17742" y="3224"/>
                </a:cubicBezTo>
                <a:cubicBezTo>
                  <a:pt x="17681" y="3193"/>
                  <a:pt x="17588" y="3190"/>
                  <a:pt x="17491" y="3224"/>
                </a:cubicBezTo>
                <a:cubicBezTo>
                  <a:pt x="17466" y="3233"/>
                  <a:pt x="17449" y="3235"/>
                  <a:pt x="17429" y="3238"/>
                </a:cubicBezTo>
                <a:cubicBezTo>
                  <a:pt x="17417" y="3240"/>
                  <a:pt x="17403" y="3246"/>
                  <a:pt x="17393" y="3246"/>
                </a:cubicBezTo>
                <a:cubicBezTo>
                  <a:pt x="17365" y="3246"/>
                  <a:pt x="17342" y="3239"/>
                  <a:pt x="17324" y="3224"/>
                </a:cubicBezTo>
                <a:cubicBezTo>
                  <a:pt x="17309" y="3211"/>
                  <a:pt x="17300" y="3190"/>
                  <a:pt x="17291" y="3166"/>
                </a:cubicBezTo>
                <a:cubicBezTo>
                  <a:pt x="17289" y="3160"/>
                  <a:pt x="17287" y="3158"/>
                  <a:pt x="17285" y="3152"/>
                </a:cubicBezTo>
                <a:cubicBezTo>
                  <a:pt x="17284" y="3147"/>
                  <a:pt x="17283" y="3142"/>
                  <a:pt x="17282" y="3137"/>
                </a:cubicBezTo>
                <a:cubicBezTo>
                  <a:pt x="17274" y="3106"/>
                  <a:pt x="17266" y="3070"/>
                  <a:pt x="17261" y="3024"/>
                </a:cubicBezTo>
                <a:cubicBezTo>
                  <a:pt x="17247" y="2870"/>
                  <a:pt x="17262" y="2842"/>
                  <a:pt x="17363" y="2785"/>
                </a:cubicBezTo>
                <a:cubicBezTo>
                  <a:pt x="17364" y="2784"/>
                  <a:pt x="17364" y="2784"/>
                  <a:pt x="17366" y="2783"/>
                </a:cubicBezTo>
                <a:cubicBezTo>
                  <a:pt x="17369" y="2782"/>
                  <a:pt x="17369" y="2780"/>
                  <a:pt x="17372" y="2779"/>
                </a:cubicBezTo>
                <a:cubicBezTo>
                  <a:pt x="17418" y="2753"/>
                  <a:pt x="17447" y="2739"/>
                  <a:pt x="17479" y="2736"/>
                </a:cubicBezTo>
                <a:cubicBezTo>
                  <a:pt x="17513" y="2733"/>
                  <a:pt x="17551" y="2739"/>
                  <a:pt x="17617" y="2757"/>
                </a:cubicBezTo>
                <a:cubicBezTo>
                  <a:pt x="17671" y="2771"/>
                  <a:pt x="17740" y="2775"/>
                  <a:pt x="17805" y="2774"/>
                </a:cubicBezTo>
                <a:cubicBezTo>
                  <a:pt x="17871" y="2772"/>
                  <a:pt x="17934" y="2765"/>
                  <a:pt x="17975" y="2750"/>
                </a:cubicBezTo>
                <a:cubicBezTo>
                  <a:pt x="18002" y="2741"/>
                  <a:pt x="18019" y="2730"/>
                  <a:pt x="18023" y="2716"/>
                </a:cubicBezTo>
                <a:cubicBezTo>
                  <a:pt x="18026" y="2701"/>
                  <a:pt x="18033" y="2674"/>
                  <a:pt x="18038" y="2656"/>
                </a:cubicBezTo>
                <a:cubicBezTo>
                  <a:pt x="18042" y="2640"/>
                  <a:pt x="18042" y="2626"/>
                  <a:pt x="18038" y="2612"/>
                </a:cubicBezTo>
                <a:cubicBezTo>
                  <a:pt x="18023" y="2570"/>
                  <a:pt x="17974" y="2534"/>
                  <a:pt x="17906" y="2513"/>
                </a:cubicBezTo>
                <a:cubicBezTo>
                  <a:pt x="17861" y="2499"/>
                  <a:pt x="17808" y="2489"/>
                  <a:pt x="17754" y="2489"/>
                </a:cubicBezTo>
                <a:cubicBezTo>
                  <a:pt x="17727" y="2489"/>
                  <a:pt x="17700" y="2493"/>
                  <a:pt x="17673" y="2497"/>
                </a:cubicBezTo>
                <a:cubicBezTo>
                  <a:pt x="17647" y="2501"/>
                  <a:pt x="17618" y="2507"/>
                  <a:pt x="17593" y="2516"/>
                </a:cubicBezTo>
                <a:cubicBezTo>
                  <a:pt x="17494" y="2550"/>
                  <a:pt x="17470" y="2550"/>
                  <a:pt x="17420" y="2517"/>
                </a:cubicBezTo>
                <a:cubicBezTo>
                  <a:pt x="17399" y="2504"/>
                  <a:pt x="17387" y="2486"/>
                  <a:pt x="17384" y="2466"/>
                </a:cubicBezTo>
                <a:cubicBezTo>
                  <a:pt x="17384" y="2465"/>
                  <a:pt x="17384" y="2464"/>
                  <a:pt x="17384" y="2464"/>
                </a:cubicBezTo>
                <a:cubicBezTo>
                  <a:pt x="17381" y="2443"/>
                  <a:pt x="17387" y="2421"/>
                  <a:pt x="17399" y="2398"/>
                </a:cubicBezTo>
                <a:cubicBezTo>
                  <a:pt x="17410" y="2375"/>
                  <a:pt x="17429" y="2352"/>
                  <a:pt x="17452" y="2333"/>
                </a:cubicBezTo>
                <a:cubicBezTo>
                  <a:pt x="17476" y="2315"/>
                  <a:pt x="17504" y="2300"/>
                  <a:pt x="17536" y="2291"/>
                </a:cubicBezTo>
                <a:cubicBezTo>
                  <a:pt x="17604" y="2272"/>
                  <a:pt x="17651" y="2254"/>
                  <a:pt x="17679" y="2231"/>
                </a:cubicBezTo>
                <a:cubicBezTo>
                  <a:pt x="17708" y="2209"/>
                  <a:pt x="17718" y="2182"/>
                  <a:pt x="17718" y="2146"/>
                </a:cubicBezTo>
                <a:cubicBezTo>
                  <a:pt x="17718" y="2115"/>
                  <a:pt x="17698" y="2088"/>
                  <a:pt x="17667" y="2066"/>
                </a:cubicBezTo>
                <a:cubicBezTo>
                  <a:pt x="17636" y="2044"/>
                  <a:pt x="17594" y="2027"/>
                  <a:pt x="17545" y="2017"/>
                </a:cubicBezTo>
                <a:cubicBezTo>
                  <a:pt x="17472" y="2002"/>
                  <a:pt x="17389" y="2003"/>
                  <a:pt x="17315" y="2023"/>
                </a:cubicBezTo>
                <a:cubicBezTo>
                  <a:pt x="17315" y="2024"/>
                  <a:pt x="17313" y="2023"/>
                  <a:pt x="17312" y="2023"/>
                </a:cubicBezTo>
                <a:cubicBezTo>
                  <a:pt x="17288" y="2030"/>
                  <a:pt x="17264" y="2039"/>
                  <a:pt x="17243" y="2050"/>
                </a:cubicBezTo>
                <a:cubicBezTo>
                  <a:pt x="17182" y="2082"/>
                  <a:pt x="17167" y="2122"/>
                  <a:pt x="17187" y="2198"/>
                </a:cubicBezTo>
                <a:cubicBezTo>
                  <a:pt x="17223" y="2341"/>
                  <a:pt x="17154" y="2418"/>
                  <a:pt x="16954" y="2462"/>
                </a:cubicBezTo>
                <a:cubicBezTo>
                  <a:pt x="16860" y="2483"/>
                  <a:pt x="16770" y="2513"/>
                  <a:pt x="16751" y="2530"/>
                </a:cubicBezTo>
                <a:cubicBezTo>
                  <a:pt x="16706" y="2568"/>
                  <a:pt x="16260" y="2552"/>
                  <a:pt x="15996" y="2516"/>
                </a:cubicBezTo>
                <a:cubicBezTo>
                  <a:pt x="15907" y="2504"/>
                  <a:pt x="15841" y="2490"/>
                  <a:pt x="15813" y="2475"/>
                </a:cubicBezTo>
                <a:cubicBezTo>
                  <a:pt x="15743" y="2436"/>
                  <a:pt x="15657" y="2422"/>
                  <a:pt x="15578" y="2426"/>
                </a:cubicBezTo>
                <a:cubicBezTo>
                  <a:pt x="15446" y="2434"/>
                  <a:pt x="15330" y="2495"/>
                  <a:pt x="15330" y="2587"/>
                </a:cubicBezTo>
                <a:cubicBezTo>
                  <a:pt x="15330" y="2609"/>
                  <a:pt x="15314" y="2641"/>
                  <a:pt x="15288" y="2675"/>
                </a:cubicBezTo>
                <a:cubicBezTo>
                  <a:pt x="15287" y="2675"/>
                  <a:pt x="15286" y="2676"/>
                  <a:pt x="15285" y="2676"/>
                </a:cubicBezTo>
                <a:cubicBezTo>
                  <a:pt x="15279" y="2684"/>
                  <a:pt x="15271" y="2691"/>
                  <a:pt x="15264" y="2698"/>
                </a:cubicBezTo>
                <a:cubicBezTo>
                  <a:pt x="15241" y="2725"/>
                  <a:pt x="15217" y="2752"/>
                  <a:pt x="15187" y="2776"/>
                </a:cubicBezTo>
                <a:cubicBezTo>
                  <a:pt x="15142" y="2810"/>
                  <a:pt x="15102" y="2831"/>
                  <a:pt x="15058" y="2851"/>
                </a:cubicBezTo>
                <a:cubicBezTo>
                  <a:pt x="15051" y="2855"/>
                  <a:pt x="15042" y="2862"/>
                  <a:pt x="15034" y="2865"/>
                </a:cubicBezTo>
                <a:cubicBezTo>
                  <a:pt x="15015" y="2873"/>
                  <a:pt x="14986" y="2877"/>
                  <a:pt x="14966" y="2883"/>
                </a:cubicBezTo>
                <a:cubicBezTo>
                  <a:pt x="14947" y="2887"/>
                  <a:pt x="14928" y="2898"/>
                  <a:pt x="14912" y="2898"/>
                </a:cubicBezTo>
                <a:cubicBezTo>
                  <a:pt x="14906" y="2898"/>
                  <a:pt x="14897" y="2900"/>
                  <a:pt x="14891" y="2900"/>
                </a:cubicBezTo>
                <a:cubicBezTo>
                  <a:pt x="14868" y="2904"/>
                  <a:pt x="14855" y="2912"/>
                  <a:pt x="14828" y="2916"/>
                </a:cubicBezTo>
                <a:cubicBezTo>
                  <a:pt x="14636" y="2943"/>
                  <a:pt x="14589" y="2940"/>
                  <a:pt x="14386" y="2886"/>
                </a:cubicBezTo>
                <a:cubicBezTo>
                  <a:pt x="14345" y="2875"/>
                  <a:pt x="14316" y="2861"/>
                  <a:pt x="14282" y="2848"/>
                </a:cubicBezTo>
                <a:cubicBezTo>
                  <a:pt x="14258" y="2839"/>
                  <a:pt x="14224" y="2830"/>
                  <a:pt x="14204" y="2820"/>
                </a:cubicBezTo>
                <a:cubicBezTo>
                  <a:pt x="14099" y="2769"/>
                  <a:pt x="14039" y="2704"/>
                  <a:pt x="14019" y="2628"/>
                </a:cubicBezTo>
                <a:cubicBezTo>
                  <a:pt x="14016" y="2619"/>
                  <a:pt x="14009" y="2608"/>
                  <a:pt x="14007" y="2599"/>
                </a:cubicBezTo>
                <a:cubicBezTo>
                  <a:pt x="14007" y="2597"/>
                  <a:pt x="14007" y="2594"/>
                  <a:pt x="14007" y="2591"/>
                </a:cubicBezTo>
                <a:cubicBezTo>
                  <a:pt x="14004" y="2550"/>
                  <a:pt x="14010" y="2505"/>
                  <a:pt x="14028" y="2456"/>
                </a:cubicBezTo>
                <a:cubicBezTo>
                  <a:pt x="14047" y="2406"/>
                  <a:pt x="14071" y="2365"/>
                  <a:pt x="14100" y="2332"/>
                </a:cubicBezTo>
                <a:cubicBezTo>
                  <a:pt x="14100" y="2331"/>
                  <a:pt x="14102" y="2331"/>
                  <a:pt x="14103" y="2330"/>
                </a:cubicBezTo>
                <a:cubicBezTo>
                  <a:pt x="14104" y="2329"/>
                  <a:pt x="14104" y="2329"/>
                  <a:pt x="14106" y="2327"/>
                </a:cubicBezTo>
                <a:cubicBezTo>
                  <a:pt x="14134" y="2297"/>
                  <a:pt x="14167" y="2271"/>
                  <a:pt x="14204" y="2255"/>
                </a:cubicBezTo>
                <a:cubicBezTo>
                  <a:pt x="14269" y="2226"/>
                  <a:pt x="14345" y="2179"/>
                  <a:pt x="14374" y="2149"/>
                </a:cubicBezTo>
                <a:cubicBezTo>
                  <a:pt x="14396" y="2127"/>
                  <a:pt x="14457" y="2107"/>
                  <a:pt x="14530" y="2088"/>
                </a:cubicBezTo>
                <a:cubicBezTo>
                  <a:pt x="14601" y="2068"/>
                  <a:pt x="14686" y="2052"/>
                  <a:pt x="14783" y="2042"/>
                </a:cubicBezTo>
                <a:cubicBezTo>
                  <a:pt x="14845" y="2036"/>
                  <a:pt x="14909" y="2033"/>
                  <a:pt x="14972" y="2033"/>
                </a:cubicBezTo>
                <a:cubicBezTo>
                  <a:pt x="15062" y="2033"/>
                  <a:pt x="15118" y="2025"/>
                  <a:pt x="15148" y="2006"/>
                </a:cubicBezTo>
                <a:cubicBezTo>
                  <a:pt x="15162" y="1997"/>
                  <a:pt x="15170" y="1984"/>
                  <a:pt x="15172" y="1968"/>
                </a:cubicBezTo>
                <a:cubicBezTo>
                  <a:pt x="15173" y="1953"/>
                  <a:pt x="15170" y="1935"/>
                  <a:pt x="15160" y="1913"/>
                </a:cubicBezTo>
                <a:cubicBezTo>
                  <a:pt x="15151" y="1895"/>
                  <a:pt x="15130" y="1880"/>
                  <a:pt x="15106" y="1869"/>
                </a:cubicBezTo>
                <a:cubicBezTo>
                  <a:pt x="15089" y="1862"/>
                  <a:pt x="15070" y="1859"/>
                  <a:pt x="15049" y="1855"/>
                </a:cubicBezTo>
                <a:cubicBezTo>
                  <a:pt x="15037" y="1853"/>
                  <a:pt x="15026" y="1850"/>
                  <a:pt x="15013" y="1849"/>
                </a:cubicBezTo>
                <a:cubicBezTo>
                  <a:pt x="14984" y="1847"/>
                  <a:pt x="14950" y="1848"/>
                  <a:pt x="14921" y="1853"/>
                </a:cubicBezTo>
                <a:cubicBezTo>
                  <a:pt x="14889" y="1860"/>
                  <a:pt x="14859" y="1871"/>
                  <a:pt x="14834" y="1887"/>
                </a:cubicBezTo>
                <a:cubicBezTo>
                  <a:pt x="14746" y="1943"/>
                  <a:pt x="14494" y="1965"/>
                  <a:pt x="14401" y="1924"/>
                </a:cubicBezTo>
                <a:cubicBezTo>
                  <a:pt x="14358" y="1906"/>
                  <a:pt x="14188" y="1887"/>
                  <a:pt x="14025" y="1885"/>
                </a:cubicBezTo>
                <a:cubicBezTo>
                  <a:pt x="14013" y="1885"/>
                  <a:pt x="14010" y="1884"/>
                  <a:pt x="13998" y="1883"/>
                </a:cubicBezTo>
                <a:cubicBezTo>
                  <a:pt x="13952" y="1883"/>
                  <a:pt x="13918" y="1887"/>
                  <a:pt x="13876" y="1883"/>
                </a:cubicBezTo>
                <a:cubicBezTo>
                  <a:pt x="13857" y="1882"/>
                  <a:pt x="13838" y="1876"/>
                  <a:pt x="13819" y="1872"/>
                </a:cubicBezTo>
                <a:cubicBezTo>
                  <a:pt x="13727" y="1862"/>
                  <a:pt x="13654" y="1843"/>
                  <a:pt x="13562" y="1797"/>
                </a:cubicBezTo>
                <a:cubicBezTo>
                  <a:pt x="13390" y="1709"/>
                  <a:pt x="13346" y="1622"/>
                  <a:pt x="13410" y="1533"/>
                </a:cubicBezTo>
                <a:cubicBezTo>
                  <a:pt x="13414" y="1525"/>
                  <a:pt x="13424" y="1516"/>
                  <a:pt x="13431" y="1509"/>
                </a:cubicBezTo>
                <a:cubicBezTo>
                  <a:pt x="13440" y="1500"/>
                  <a:pt x="13441" y="1491"/>
                  <a:pt x="13452" y="1482"/>
                </a:cubicBezTo>
                <a:cubicBezTo>
                  <a:pt x="13500" y="1442"/>
                  <a:pt x="13553" y="1412"/>
                  <a:pt x="13580" y="1407"/>
                </a:cubicBezTo>
                <a:cubicBezTo>
                  <a:pt x="13639" y="1374"/>
                  <a:pt x="13671" y="1354"/>
                  <a:pt x="13691" y="1339"/>
                </a:cubicBezTo>
                <a:cubicBezTo>
                  <a:pt x="13710" y="1311"/>
                  <a:pt x="13721" y="1281"/>
                  <a:pt x="13706" y="1260"/>
                </a:cubicBezTo>
                <a:cubicBezTo>
                  <a:pt x="13688" y="1236"/>
                  <a:pt x="13617" y="1219"/>
                  <a:pt x="13533" y="1219"/>
                </a:cubicBezTo>
                <a:cubicBezTo>
                  <a:pt x="13418" y="1219"/>
                  <a:pt x="13384" y="1234"/>
                  <a:pt x="13356" y="1292"/>
                </a:cubicBezTo>
                <a:cubicBezTo>
                  <a:pt x="13301" y="1410"/>
                  <a:pt x="13193" y="1475"/>
                  <a:pt x="13037" y="1487"/>
                </a:cubicBezTo>
                <a:cubicBezTo>
                  <a:pt x="12916" y="1496"/>
                  <a:pt x="12860" y="1481"/>
                  <a:pt x="12718" y="1397"/>
                </a:cubicBezTo>
                <a:cubicBezTo>
                  <a:pt x="12606" y="1332"/>
                  <a:pt x="12557" y="1309"/>
                  <a:pt x="12503" y="1312"/>
                </a:cubicBezTo>
                <a:cubicBezTo>
                  <a:pt x="12485" y="1313"/>
                  <a:pt x="12464" y="1319"/>
                  <a:pt x="12443" y="1325"/>
                </a:cubicBezTo>
                <a:cubicBezTo>
                  <a:pt x="12395" y="1338"/>
                  <a:pt x="12365" y="1374"/>
                  <a:pt x="12350" y="1408"/>
                </a:cubicBezTo>
                <a:cubicBezTo>
                  <a:pt x="12357" y="1440"/>
                  <a:pt x="12400" y="1471"/>
                  <a:pt x="12479" y="1503"/>
                </a:cubicBezTo>
                <a:cubicBezTo>
                  <a:pt x="12480" y="1503"/>
                  <a:pt x="12481" y="1504"/>
                  <a:pt x="12482" y="1504"/>
                </a:cubicBezTo>
                <a:cubicBezTo>
                  <a:pt x="12503" y="1513"/>
                  <a:pt x="12518" y="1521"/>
                  <a:pt x="12544" y="1529"/>
                </a:cubicBezTo>
                <a:cubicBezTo>
                  <a:pt x="12698" y="1576"/>
                  <a:pt x="12742" y="1606"/>
                  <a:pt x="12697" y="1625"/>
                </a:cubicBezTo>
                <a:cubicBezTo>
                  <a:pt x="12701" y="1631"/>
                  <a:pt x="12713" y="1641"/>
                  <a:pt x="12709" y="1644"/>
                </a:cubicBezTo>
                <a:cubicBezTo>
                  <a:pt x="12690" y="1660"/>
                  <a:pt x="12570" y="1663"/>
                  <a:pt x="12398" y="1652"/>
                </a:cubicBezTo>
                <a:cubicBezTo>
                  <a:pt x="12335" y="1648"/>
                  <a:pt x="12296" y="1641"/>
                  <a:pt x="12249" y="1635"/>
                </a:cubicBezTo>
                <a:cubicBezTo>
                  <a:pt x="12146" y="1625"/>
                  <a:pt x="12067" y="1610"/>
                  <a:pt x="11995" y="1573"/>
                </a:cubicBezTo>
                <a:cubicBezTo>
                  <a:pt x="11925" y="1538"/>
                  <a:pt x="11853" y="1517"/>
                  <a:pt x="11777" y="1510"/>
                </a:cubicBezTo>
                <a:cubicBezTo>
                  <a:pt x="11741" y="1507"/>
                  <a:pt x="11702" y="1509"/>
                  <a:pt x="11664" y="1512"/>
                </a:cubicBezTo>
                <a:cubicBezTo>
                  <a:pt x="11622" y="1516"/>
                  <a:pt x="11579" y="1524"/>
                  <a:pt x="11538" y="1536"/>
                </a:cubicBezTo>
                <a:cubicBezTo>
                  <a:pt x="11511" y="1543"/>
                  <a:pt x="11479" y="1549"/>
                  <a:pt x="11449" y="1551"/>
                </a:cubicBezTo>
                <a:cubicBezTo>
                  <a:pt x="11418" y="1554"/>
                  <a:pt x="11387" y="1554"/>
                  <a:pt x="11368" y="1550"/>
                </a:cubicBezTo>
                <a:cubicBezTo>
                  <a:pt x="11339" y="1544"/>
                  <a:pt x="11327" y="1538"/>
                  <a:pt x="11329" y="1525"/>
                </a:cubicBezTo>
                <a:cubicBezTo>
                  <a:pt x="11331" y="1511"/>
                  <a:pt x="11348" y="1492"/>
                  <a:pt x="11383" y="1460"/>
                </a:cubicBezTo>
                <a:cubicBezTo>
                  <a:pt x="11461" y="1388"/>
                  <a:pt x="11460" y="1378"/>
                  <a:pt x="11380" y="1314"/>
                </a:cubicBezTo>
                <a:cubicBezTo>
                  <a:pt x="11330" y="1274"/>
                  <a:pt x="11258" y="1251"/>
                  <a:pt x="11177" y="1246"/>
                </a:cubicBezTo>
                <a:cubicBezTo>
                  <a:pt x="11177" y="1246"/>
                  <a:pt x="11175" y="1246"/>
                  <a:pt x="11174" y="1246"/>
                </a:cubicBezTo>
                <a:cubicBezTo>
                  <a:pt x="11094" y="1242"/>
                  <a:pt x="11011" y="1255"/>
                  <a:pt x="10941" y="1289"/>
                </a:cubicBezTo>
                <a:cubicBezTo>
                  <a:pt x="10855" y="1330"/>
                  <a:pt x="10842" y="1330"/>
                  <a:pt x="10747" y="1276"/>
                </a:cubicBezTo>
                <a:cubicBezTo>
                  <a:pt x="10630" y="1210"/>
                  <a:pt x="10640" y="1211"/>
                  <a:pt x="10488" y="1248"/>
                </a:cubicBezTo>
                <a:cubicBezTo>
                  <a:pt x="10485" y="1248"/>
                  <a:pt x="10484" y="1249"/>
                  <a:pt x="10482" y="1249"/>
                </a:cubicBezTo>
                <a:cubicBezTo>
                  <a:pt x="10413" y="1266"/>
                  <a:pt x="10359" y="1264"/>
                  <a:pt x="10291" y="1252"/>
                </a:cubicBezTo>
                <a:cubicBezTo>
                  <a:pt x="10256" y="1248"/>
                  <a:pt x="10226" y="1245"/>
                  <a:pt x="10180" y="1235"/>
                </a:cubicBezTo>
                <a:cubicBezTo>
                  <a:pt x="10064" y="1210"/>
                  <a:pt x="9980" y="1198"/>
                  <a:pt x="9911" y="1197"/>
                </a:cubicBezTo>
                <a:cubicBezTo>
                  <a:pt x="9868" y="1199"/>
                  <a:pt x="9827" y="1206"/>
                  <a:pt x="9786" y="1216"/>
                </a:cubicBezTo>
                <a:cubicBezTo>
                  <a:pt x="9763" y="1224"/>
                  <a:pt x="9741" y="1233"/>
                  <a:pt x="9720" y="1246"/>
                </a:cubicBezTo>
                <a:cubicBezTo>
                  <a:pt x="9599" y="1321"/>
                  <a:pt x="9101" y="1321"/>
                  <a:pt x="8920" y="1246"/>
                </a:cubicBezTo>
                <a:cubicBezTo>
                  <a:pt x="8815" y="1203"/>
                  <a:pt x="8751" y="1195"/>
                  <a:pt x="8541" y="1208"/>
                </a:cubicBezTo>
                <a:cubicBezTo>
                  <a:pt x="8471" y="1213"/>
                  <a:pt x="8396" y="1221"/>
                  <a:pt x="8332" y="1230"/>
                </a:cubicBezTo>
                <a:cubicBezTo>
                  <a:pt x="8268" y="1239"/>
                  <a:pt x="8214" y="1250"/>
                  <a:pt x="8186" y="1259"/>
                </a:cubicBezTo>
                <a:cubicBezTo>
                  <a:pt x="8165" y="1265"/>
                  <a:pt x="8151" y="1265"/>
                  <a:pt x="8135" y="1268"/>
                </a:cubicBezTo>
                <a:cubicBezTo>
                  <a:pt x="8086" y="1279"/>
                  <a:pt x="8048" y="1278"/>
                  <a:pt x="7989" y="1256"/>
                </a:cubicBezTo>
                <a:cubicBezTo>
                  <a:pt x="7867" y="1209"/>
                  <a:pt x="7661" y="1210"/>
                  <a:pt x="7538" y="1257"/>
                </a:cubicBezTo>
                <a:cubicBezTo>
                  <a:pt x="7496" y="1273"/>
                  <a:pt x="7468" y="1281"/>
                  <a:pt x="7442" y="1281"/>
                </a:cubicBezTo>
                <a:cubicBezTo>
                  <a:pt x="7417" y="1280"/>
                  <a:pt x="7393" y="1272"/>
                  <a:pt x="7356" y="1254"/>
                </a:cubicBezTo>
                <a:cubicBezTo>
                  <a:pt x="7294" y="1225"/>
                  <a:pt x="7218" y="1220"/>
                  <a:pt x="7057" y="1232"/>
                </a:cubicBezTo>
                <a:cubicBezTo>
                  <a:pt x="7047" y="1233"/>
                  <a:pt x="7042" y="1231"/>
                  <a:pt x="7031" y="1232"/>
                </a:cubicBezTo>
                <a:cubicBezTo>
                  <a:pt x="6907" y="1242"/>
                  <a:pt x="6668" y="1255"/>
                  <a:pt x="6475" y="1260"/>
                </a:cubicBezTo>
                <a:cubicBezTo>
                  <a:pt x="6252" y="1266"/>
                  <a:pt x="6061" y="1286"/>
                  <a:pt x="5989" y="1311"/>
                </a:cubicBezTo>
                <a:cubicBezTo>
                  <a:pt x="5923" y="1333"/>
                  <a:pt x="5727" y="1360"/>
                  <a:pt x="5553" y="1369"/>
                </a:cubicBezTo>
                <a:cubicBezTo>
                  <a:pt x="5337" y="1380"/>
                  <a:pt x="5263" y="1380"/>
                  <a:pt x="5218" y="1358"/>
                </a:cubicBezTo>
                <a:cubicBezTo>
                  <a:pt x="5203" y="1351"/>
                  <a:pt x="5192" y="1341"/>
                  <a:pt x="5180" y="1328"/>
                </a:cubicBezTo>
                <a:cubicBezTo>
                  <a:pt x="5149" y="1298"/>
                  <a:pt x="5050" y="1263"/>
                  <a:pt x="4962" y="1251"/>
                </a:cubicBezTo>
                <a:cubicBezTo>
                  <a:pt x="4832" y="1233"/>
                  <a:pt x="4773" y="1200"/>
                  <a:pt x="4648" y="1073"/>
                </a:cubicBezTo>
                <a:cubicBezTo>
                  <a:pt x="4578" y="1001"/>
                  <a:pt x="4546" y="948"/>
                  <a:pt x="4538" y="905"/>
                </a:cubicBezTo>
                <a:cubicBezTo>
                  <a:pt x="4535" y="893"/>
                  <a:pt x="4527" y="880"/>
                  <a:pt x="4529" y="870"/>
                </a:cubicBezTo>
                <a:cubicBezTo>
                  <a:pt x="4539" y="824"/>
                  <a:pt x="4602" y="798"/>
                  <a:pt x="4714" y="785"/>
                </a:cubicBezTo>
                <a:cubicBezTo>
                  <a:pt x="4855" y="769"/>
                  <a:pt x="4952" y="743"/>
                  <a:pt x="4997" y="711"/>
                </a:cubicBezTo>
                <a:cubicBezTo>
                  <a:pt x="5020" y="695"/>
                  <a:pt x="5031" y="678"/>
                  <a:pt x="5027" y="659"/>
                </a:cubicBezTo>
                <a:cubicBezTo>
                  <a:pt x="5024" y="641"/>
                  <a:pt x="5005" y="621"/>
                  <a:pt x="4974" y="601"/>
                </a:cubicBezTo>
                <a:cubicBezTo>
                  <a:pt x="4953" y="588"/>
                  <a:pt x="4933" y="579"/>
                  <a:pt x="4911" y="573"/>
                </a:cubicBezTo>
                <a:cubicBezTo>
                  <a:pt x="4910" y="573"/>
                  <a:pt x="4908" y="573"/>
                  <a:pt x="4908" y="573"/>
                </a:cubicBezTo>
                <a:cubicBezTo>
                  <a:pt x="4895" y="569"/>
                  <a:pt x="4883" y="570"/>
                  <a:pt x="4869" y="570"/>
                </a:cubicBezTo>
                <a:cubicBezTo>
                  <a:pt x="4859" y="569"/>
                  <a:pt x="4849" y="566"/>
                  <a:pt x="4839" y="566"/>
                </a:cubicBezTo>
                <a:cubicBezTo>
                  <a:pt x="4809" y="569"/>
                  <a:pt x="4774" y="580"/>
                  <a:pt x="4735" y="595"/>
                </a:cubicBezTo>
                <a:cubicBezTo>
                  <a:pt x="4713" y="604"/>
                  <a:pt x="4690" y="615"/>
                  <a:pt x="4666" y="629"/>
                </a:cubicBezTo>
                <a:cubicBezTo>
                  <a:pt x="4572" y="687"/>
                  <a:pt x="4530" y="694"/>
                  <a:pt x="4356" y="680"/>
                </a:cubicBezTo>
                <a:cubicBezTo>
                  <a:pt x="4278" y="674"/>
                  <a:pt x="4223" y="673"/>
                  <a:pt x="4174" y="678"/>
                </a:cubicBezTo>
                <a:cubicBezTo>
                  <a:pt x="4128" y="684"/>
                  <a:pt x="4085" y="695"/>
                  <a:pt x="4036" y="714"/>
                </a:cubicBezTo>
                <a:lnTo>
                  <a:pt x="3968" y="741"/>
                </a:lnTo>
                <a:lnTo>
                  <a:pt x="3902" y="768"/>
                </a:lnTo>
                <a:lnTo>
                  <a:pt x="3902" y="766"/>
                </a:lnTo>
                <a:lnTo>
                  <a:pt x="3693" y="702"/>
                </a:lnTo>
                <a:cubicBezTo>
                  <a:pt x="3686" y="699"/>
                  <a:pt x="3679" y="696"/>
                  <a:pt x="3672" y="694"/>
                </a:cubicBezTo>
                <a:cubicBezTo>
                  <a:pt x="3567" y="660"/>
                  <a:pt x="3484" y="623"/>
                  <a:pt x="3484" y="607"/>
                </a:cubicBezTo>
                <a:cubicBezTo>
                  <a:pt x="3484" y="591"/>
                  <a:pt x="3449" y="540"/>
                  <a:pt x="3406" y="497"/>
                </a:cubicBezTo>
                <a:cubicBezTo>
                  <a:pt x="3397" y="488"/>
                  <a:pt x="3392" y="476"/>
                  <a:pt x="3385" y="466"/>
                </a:cubicBezTo>
                <a:cubicBezTo>
                  <a:pt x="3374" y="453"/>
                  <a:pt x="3366" y="439"/>
                  <a:pt x="3362" y="423"/>
                </a:cubicBezTo>
                <a:cubicBezTo>
                  <a:pt x="3356" y="403"/>
                  <a:pt x="3353" y="383"/>
                  <a:pt x="3359" y="359"/>
                </a:cubicBezTo>
                <a:cubicBezTo>
                  <a:pt x="3364" y="296"/>
                  <a:pt x="3396" y="230"/>
                  <a:pt x="3463" y="175"/>
                </a:cubicBezTo>
                <a:cubicBezTo>
                  <a:pt x="3475" y="165"/>
                  <a:pt x="3478" y="157"/>
                  <a:pt x="3487" y="148"/>
                </a:cubicBezTo>
                <a:cubicBezTo>
                  <a:pt x="3516" y="107"/>
                  <a:pt x="3530" y="74"/>
                  <a:pt x="3520" y="50"/>
                </a:cubicBezTo>
                <a:cubicBezTo>
                  <a:pt x="3500" y="19"/>
                  <a:pt x="3446" y="0"/>
                  <a:pt x="3359" y="0"/>
                </a:cubicBezTo>
                <a:close/>
                <a:moveTo>
                  <a:pt x="3660" y="963"/>
                </a:moveTo>
                <a:cubicBezTo>
                  <a:pt x="3728" y="952"/>
                  <a:pt x="3783" y="965"/>
                  <a:pt x="3836" y="999"/>
                </a:cubicBezTo>
                <a:cubicBezTo>
                  <a:pt x="3885" y="1030"/>
                  <a:pt x="3957" y="1037"/>
                  <a:pt x="4117" y="1027"/>
                </a:cubicBezTo>
                <a:lnTo>
                  <a:pt x="4335" y="1016"/>
                </a:lnTo>
                <a:lnTo>
                  <a:pt x="4475" y="1164"/>
                </a:lnTo>
                <a:cubicBezTo>
                  <a:pt x="4584" y="1278"/>
                  <a:pt x="4606" y="1323"/>
                  <a:pt x="4568" y="1359"/>
                </a:cubicBezTo>
                <a:cubicBezTo>
                  <a:pt x="4540" y="1386"/>
                  <a:pt x="4532" y="1441"/>
                  <a:pt x="4547" y="1481"/>
                </a:cubicBezTo>
                <a:cubicBezTo>
                  <a:pt x="4584" y="1580"/>
                  <a:pt x="4277" y="1822"/>
                  <a:pt x="4114" y="1822"/>
                </a:cubicBezTo>
                <a:cubicBezTo>
                  <a:pt x="4052" y="1822"/>
                  <a:pt x="3979" y="1832"/>
                  <a:pt x="3953" y="1846"/>
                </a:cubicBezTo>
                <a:cubicBezTo>
                  <a:pt x="3879" y="1883"/>
                  <a:pt x="3335" y="1726"/>
                  <a:pt x="3335" y="1668"/>
                </a:cubicBezTo>
                <a:cubicBezTo>
                  <a:pt x="3335" y="1641"/>
                  <a:pt x="3291" y="1600"/>
                  <a:pt x="3239" y="1575"/>
                </a:cubicBezTo>
                <a:cubicBezTo>
                  <a:pt x="3159" y="1537"/>
                  <a:pt x="3151" y="1504"/>
                  <a:pt x="3173" y="1355"/>
                </a:cubicBezTo>
                <a:cubicBezTo>
                  <a:pt x="3197" y="1193"/>
                  <a:pt x="3216" y="1171"/>
                  <a:pt x="3403" y="1068"/>
                </a:cubicBezTo>
                <a:cubicBezTo>
                  <a:pt x="3512" y="1009"/>
                  <a:pt x="3592" y="974"/>
                  <a:pt x="3660" y="963"/>
                </a:cubicBezTo>
                <a:close/>
                <a:moveTo>
                  <a:pt x="5386" y="1504"/>
                </a:moveTo>
                <a:cubicBezTo>
                  <a:pt x="5476" y="1499"/>
                  <a:pt x="5578" y="1505"/>
                  <a:pt x="5684" y="1523"/>
                </a:cubicBezTo>
                <a:cubicBezTo>
                  <a:pt x="5746" y="1534"/>
                  <a:pt x="5855" y="1545"/>
                  <a:pt x="5923" y="1548"/>
                </a:cubicBezTo>
                <a:cubicBezTo>
                  <a:pt x="5991" y="1552"/>
                  <a:pt x="6159" y="1570"/>
                  <a:pt x="6296" y="1586"/>
                </a:cubicBezTo>
                <a:cubicBezTo>
                  <a:pt x="6485" y="1609"/>
                  <a:pt x="6590" y="1608"/>
                  <a:pt x="6729" y="1584"/>
                </a:cubicBezTo>
                <a:cubicBezTo>
                  <a:pt x="6882" y="1558"/>
                  <a:pt x="6946" y="1561"/>
                  <a:pt x="7126" y="1599"/>
                </a:cubicBezTo>
                <a:cubicBezTo>
                  <a:pt x="7415" y="1659"/>
                  <a:pt x="7466" y="1685"/>
                  <a:pt x="7466" y="1772"/>
                </a:cubicBezTo>
                <a:cubicBezTo>
                  <a:pt x="7466" y="1857"/>
                  <a:pt x="7604" y="1894"/>
                  <a:pt x="7759" y="1850"/>
                </a:cubicBezTo>
                <a:cubicBezTo>
                  <a:pt x="7813" y="1835"/>
                  <a:pt x="7910" y="1822"/>
                  <a:pt x="7974" y="1822"/>
                </a:cubicBezTo>
                <a:cubicBezTo>
                  <a:pt x="8038" y="1822"/>
                  <a:pt x="8144" y="1802"/>
                  <a:pt x="8210" y="1778"/>
                </a:cubicBezTo>
                <a:cubicBezTo>
                  <a:pt x="8378" y="1716"/>
                  <a:pt x="8845" y="1729"/>
                  <a:pt x="8989" y="1800"/>
                </a:cubicBezTo>
                <a:cubicBezTo>
                  <a:pt x="9114" y="1861"/>
                  <a:pt x="9367" y="1872"/>
                  <a:pt x="9484" y="1820"/>
                </a:cubicBezTo>
                <a:cubicBezTo>
                  <a:pt x="9557" y="1789"/>
                  <a:pt x="9586" y="1796"/>
                  <a:pt x="9723" y="1882"/>
                </a:cubicBezTo>
                <a:cubicBezTo>
                  <a:pt x="9903" y="1995"/>
                  <a:pt x="10070" y="2009"/>
                  <a:pt x="10267" y="1927"/>
                </a:cubicBezTo>
                <a:cubicBezTo>
                  <a:pt x="10547" y="1811"/>
                  <a:pt x="11120" y="1912"/>
                  <a:pt x="11064" y="2067"/>
                </a:cubicBezTo>
                <a:cubicBezTo>
                  <a:pt x="11033" y="2153"/>
                  <a:pt x="11117" y="2177"/>
                  <a:pt x="11482" y="2178"/>
                </a:cubicBezTo>
                <a:cubicBezTo>
                  <a:pt x="11749" y="2178"/>
                  <a:pt x="11810" y="2188"/>
                  <a:pt x="11932" y="2250"/>
                </a:cubicBezTo>
                <a:cubicBezTo>
                  <a:pt x="12010" y="2289"/>
                  <a:pt x="12102" y="2321"/>
                  <a:pt x="12135" y="2321"/>
                </a:cubicBezTo>
                <a:cubicBezTo>
                  <a:pt x="12248" y="2321"/>
                  <a:pt x="12406" y="2559"/>
                  <a:pt x="12401" y="2720"/>
                </a:cubicBezTo>
                <a:cubicBezTo>
                  <a:pt x="12396" y="2891"/>
                  <a:pt x="12470" y="2951"/>
                  <a:pt x="12682" y="2950"/>
                </a:cubicBezTo>
                <a:cubicBezTo>
                  <a:pt x="12755" y="2950"/>
                  <a:pt x="12859" y="2932"/>
                  <a:pt x="12912" y="2911"/>
                </a:cubicBezTo>
                <a:cubicBezTo>
                  <a:pt x="13065" y="2850"/>
                  <a:pt x="13417" y="2861"/>
                  <a:pt x="13509" y="2930"/>
                </a:cubicBezTo>
                <a:cubicBezTo>
                  <a:pt x="13576" y="2981"/>
                  <a:pt x="13577" y="2993"/>
                  <a:pt x="13512" y="3030"/>
                </a:cubicBezTo>
                <a:cubicBezTo>
                  <a:pt x="13347" y="3126"/>
                  <a:pt x="13474" y="3256"/>
                  <a:pt x="13703" y="3226"/>
                </a:cubicBezTo>
                <a:cubicBezTo>
                  <a:pt x="13808" y="3212"/>
                  <a:pt x="13823" y="3195"/>
                  <a:pt x="13816" y="3117"/>
                </a:cubicBezTo>
                <a:cubicBezTo>
                  <a:pt x="13810" y="3043"/>
                  <a:pt x="13831" y="3018"/>
                  <a:pt x="13933" y="2991"/>
                </a:cubicBezTo>
                <a:cubicBezTo>
                  <a:pt x="14042" y="2962"/>
                  <a:pt x="14095" y="2965"/>
                  <a:pt x="14315" y="3016"/>
                </a:cubicBezTo>
                <a:cubicBezTo>
                  <a:pt x="14528" y="3066"/>
                  <a:pt x="14571" y="3089"/>
                  <a:pt x="14598" y="3161"/>
                </a:cubicBezTo>
                <a:cubicBezTo>
                  <a:pt x="14620" y="3219"/>
                  <a:pt x="14608" y="3267"/>
                  <a:pt x="14557" y="3309"/>
                </a:cubicBezTo>
                <a:cubicBezTo>
                  <a:pt x="14491" y="3362"/>
                  <a:pt x="14455" y="3369"/>
                  <a:pt x="14285" y="3355"/>
                </a:cubicBezTo>
                <a:cubicBezTo>
                  <a:pt x="14110" y="3340"/>
                  <a:pt x="14071" y="3346"/>
                  <a:pt x="13948" y="3416"/>
                </a:cubicBezTo>
                <a:cubicBezTo>
                  <a:pt x="13834" y="3480"/>
                  <a:pt x="13753" y="3498"/>
                  <a:pt x="13509" y="3513"/>
                </a:cubicBezTo>
                <a:cubicBezTo>
                  <a:pt x="13266" y="3528"/>
                  <a:pt x="13194" y="3523"/>
                  <a:pt x="13142" y="3490"/>
                </a:cubicBezTo>
                <a:cubicBezTo>
                  <a:pt x="13106" y="3467"/>
                  <a:pt x="13051" y="3449"/>
                  <a:pt x="13016" y="3449"/>
                </a:cubicBezTo>
                <a:cubicBezTo>
                  <a:pt x="12982" y="3449"/>
                  <a:pt x="12925" y="3431"/>
                  <a:pt x="12891" y="3410"/>
                </a:cubicBezTo>
                <a:cubicBezTo>
                  <a:pt x="12811" y="3359"/>
                  <a:pt x="12623" y="3359"/>
                  <a:pt x="12544" y="3410"/>
                </a:cubicBezTo>
                <a:cubicBezTo>
                  <a:pt x="12500" y="3438"/>
                  <a:pt x="12458" y="3441"/>
                  <a:pt x="12392" y="3422"/>
                </a:cubicBezTo>
                <a:cubicBezTo>
                  <a:pt x="12250" y="3382"/>
                  <a:pt x="12164" y="3391"/>
                  <a:pt x="11998" y="3465"/>
                </a:cubicBezTo>
                <a:cubicBezTo>
                  <a:pt x="11866" y="3523"/>
                  <a:pt x="11794" y="3534"/>
                  <a:pt x="11485" y="3537"/>
                </a:cubicBezTo>
                <a:cubicBezTo>
                  <a:pt x="11137" y="3541"/>
                  <a:pt x="11123" y="3544"/>
                  <a:pt x="11109" y="3609"/>
                </a:cubicBezTo>
                <a:cubicBezTo>
                  <a:pt x="11083" y="3726"/>
                  <a:pt x="11211" y="3754"/>
                  <a:pt x="11500" y="3699"/>
                </a:cubicBezTo>
                <a:cubicBezTo>
                  <a:pt x="11635" y="3673"/>
                  <a:pt x="11780" y="3660"/>
                  <a:pt x="11819" y="3668"/>
                </a:cubicBezTo>
                <a:cubicBezTo>
                  <a:pt x="11864" y="3677"/>
                  <a:pt x="11902" y="3740"/>
                  <a:pt x="11924" y="3841"/>
                </a:cubicBezTo>
                <a:cubicBezTo>
                  <a:pt x="11942" y="3928"/>
                  <a:pt x="11987" y="4011"/>
                  <a:pt x="12025" y="4028"/>
                </a:cubicBezTo>
                <a:cubicBezTo>
                  <a:pt x="12132" y="4075"/>
                  <a:pt x="12337" y="4064"/>
                  <a:pt x="12458" y="4004"/>
                </a:cubicBezTo>
                <a:cubicBezTo>
                  <a:pt x="12536" y="3966"/>
                  <a:pt x="12591" y="3957"/>
                  <a:pt x="12643" y="3974"/>
                </a:cubicBezTo>
                <a:cubicBezTo>
                  <a:pt x="12781" y="4020"/>
                  <a:pt x="12949" y="4001"/>
                  <a:pt x="13088" y="3923"/>
                </a:cubicBezTo>
                <a:cubicBezTo>
                  <a:pt x="13280" y="3814"/>
                  <a:pt x="13694" y="3783"/>
                  <a:pt x="13840" y="3866"/>
                </a:cubicBezTo>
                <a:cubicBezTo>
                  <a:pt x="13953" y="3930"/>
                  <a:pt x="14045" y="3935"/>
                  <a:pt x="14186" y="3888"/>
                </a:cubicBezTo>
                <a:cubicBezTo>
                  <a:pt x="14265" y="3862"/>
                  <a:pt x="14302" y="3863"/>
                  <a:pt x="14371" y="3889"/>
                </a:cubicBezTo>
                <a:cubicBezTo>
                  <a:pt x="14419" y="3908"/>
                  <a:pt x="14549" y="3944"/>
                  <a:pt x="14661" y="3971"/>
                </a:cubicBezTo>
                <a:cubicBezTo>
                  <a:pt x="14918" y="4034"/>
                  <a:pt x="15215" y="4260"/>
                  <a:pt x="15213" y="4391"/>
                </a:cubicBezTo>
                <a:cubicBezTo>
                  <a:pt x="15212" y="4536"/>
                  <a:pt x="15478" y="4598"/>
                  <a:pt x="15718" y="4509"/>
                </a:cubicBezTo>
                <a:cubicBezTo>
                  <a:pt x="15820" y="4472"/>
                  <a:pt x="15840" y="4473"/>
                  <a:pt x="15972" y="4522"/>
                </a:cubicBezTo>
                <a:cubicBezTo>
                  <a:pt x="16195" y="4606"/>
                  <a:pt x="16174" y="4741"/>
                  <a:pt x="15918" y="4900"/>
                </a:cubicBezTo>
                <a:cubicBezTo>
                  <a:pt x="15808" y="4967"/>
                  <a:pt x="15687" y="5022"/>
                  <a:pt x="15646" y="5022"/>
                </a:cubicBezTo>
                <a:cubicBezTo>
                  <a:pt x="15606" y="5022"/>
                  <a:pt x="15506" y="5041"/>
                  <a:pt x="15425" y="5063"/>
                </a:cubicBezTo>
                <a:cubicBezTo>
                  <a:pt x="15283" y="5102"/>
                  <a:pt x="15278" y="5101"/>
                  <a:pt x="15231" y="5037"/>
                </a:cubicBezTo>
                <a:cubicBezTo>
                  <a:pt x="15195" y="4986"/>
                  <a:pt x="15146" y="4970"/>
                  <a:pt x="15034" y="4970"/>
                </a:cubicBezTo>
                <a:cubicBezTo>
                  <a:pt x="14953" y="4970"/>
                  <a:pt x="14872" y="4983"/>
                  <a:pt x="14855" y="4997"/>
                </a:cubicBezTo>
                <a:cubicBezTo>
                  <a:pt x="14809" y="5037"/>
                  <a:pt x="14528" y="5028"/>
                  <a:pt x="14437" y="4985"/>
                </a:cubicBezTo>
                <a:cubicBezTo>
                  <a:pt x="14350" y="4943"/>
                  <a:pt x="13910" y="4930"/>
                  <a:pt x="13536" y="4958"/>
                </a:cubicBezTo>
                <a:cubicBezTo>
                  <a:pt x="13347" y="4972"/>
                  <a:pt x="13295" y="4966"/>
                  <a:pt x="13216" y="4920"/>
                </a:cubicBezTo>
                <a:cubicBezTo>
                  <a:pt x="13165" y="4890"/>
                  <a:pt x="13075" y="4865"/>
                  <a:pt x="13013" y="4865"/>
                </a:cubicBezTo>
                <a:cubicBezTo>
                  <a:pt x="12892" y="4865"/>
                  <a:pt x="12711" y="4733"/>
                  <a:pt x="12670" y="4613"/>
                </a:cubicBezTo>
                <a:cubicBezTo>
                  <a:pt x="12640" y="4528"/>
                  <a:pt x="12552" y="4472"/>
                  <a:pt x="12446" y="4472"/>
                </a:cubicBezTo>
                <a:cubicBezTo>
                  <a:pt x="12259" y="4472"/>
                  <a:pt x="12176" y="4594"/>
                  <a:pt x="12321" y="4657"/>
                </a:cubicBezTo>
                <a:cubicBezTo>
                  <a:pt x="12363" y="4676"/>
                  <a:pt x="12453" y="4738"/>
                  <a:pt x="12518" y="4797"/>
                </a:cubicBezTo>
                <a:cubicBezTo>
                  <a:pt x="12755" y="5012"/>
                  <a:pt x="12499" y="5209"/>
                  <a:pt x="12156" y="5076"/>
                </a:cubicBezTo>
                <a:cubicBezTo>
                  <a:pt x="11981" y="5008"/>
                  <a:pt x="11763" y="5019"/>
                  <a:pt x="11619" y="5103"/>
                </a:cubicBezTo>
                <a:cubicBezTo>
                  <a:pt x="11522" y="5159"/>
                  <a:pt x="11081" y="5177"/>
                  <a:pt x="11022" y="5126"/>
                </a:cubicBezTo>
                <a:cubicBezTo>
                  <a:pt x="11004" y="5111"/>
                  <a:pt x="10937" y="5088"/>
                  <a:pt x="10870" y="5074"/>
                </a:cubicBezTo>
                <a:cubicBezTo>
                  <a:pt x="10765" y="5053"/>
                  <a:pt x="10753" y="5042"/>
                  <a:pt x="10801" y="4994"/>
                </a:cubicBezTo>
                <a:cubicBezTo>
                  <a:pt x="10852" y="4944"/>
                  <a:pt x="10892" y="4940"/>
                  <a:pt x="11264" y="4948"/>
                </a:cubicBezTo>
                <a:cubicBezTo>
                  <a:pt x="11662" y="4957"/>
                  <a:pt x="11671" y="4956"/>
                  <a:pt x="11688" y="4893"/>
                </a:cubicBezTo>
                <a:cubicBezTo>
                  <a:pt x="11711" y="4807"/>
                  <a:pt x="11576" y="4755"/>
                  <a:pt x="11413" y="4788"/>
                </a:cubicBezTo>
                <a:cubicBezTo>
                  <a:pt x="11204" y="4830"/>
                  <a:pt x="10902" y="4818"/>
                  <a:pt x="10765" y="4761"/>
                </a:cubicBezTo>
                <a:cubicBezTo>
                  <a:pt x="10612" y="4698"/>
                  <a:pt x="10495" y="4695"/>
                  <a:pt x="10222" y="4750"/>
                </a:cubicBezTo>
                <a:cubicBezTo>
                  <a:pt x="10033" y="4788"/>
                  <a:pt x="10003" y="4788"/>
                  <a:pt x="9864" y="4750"/>
                </a:cubicBezTo>
                <a:cubicBezTo>
                  <a:pt x="9696" y="4705"/>
                  <a:pt x="9529" y="4721"/>
                  <a:pt x="9410" y="4797"/>
                </a:cubicBezTo>
                <a:cubicBezTo>
                  <a:pt x="9348" y="4837"/>
                  <a:pt x="9335" y="4837"/>
                  <a:pt x="9252" y="4797"/>
                </a:cubicBezTo>
                <a:cubicBezTo>
                  <a:pt x="9190" y="4768"/>
                  <a:pt x="9101" y="4758"/>
                  <a:pt x="8974" y="4766"/>
                </a:cubicBezTo>
                <a:cubicBezTo>
                  <a:pt x="8871" y="4772"/>
                  <a:pt x="8732" y="4763"/>
                  <a:pt x="8661" y="4744"/>
                </a:cubicBezTo>
                <a:cubicBezTo>
                  <a:pt x="8553" y="4715"/>
                  <a:pt x="8466" y="4716"/>
                  <a:pt x="8144" y="4750"/>
                </a:cubicBezTo>
                <a:cubicBezTo>
                  <a:pt x="7765" y="4791"/>
                  <a:pt x="7755" y="4792"/>
                  <a:pt x="7645" y="4738"/>
                </a:cubicBezTo>
                <a:cubicBezTo>
                  <a:pt x="7584" y="4707"/>
                  <a:pt x="7486" y="4682"/>
                  <a:pt x="7428" y="4682"/>
                </a:cubicBezTo>
                <a:cubicBezTo>
                  <a:pt x="7295" y="4682"/>
                  <a:pt x="6936" y="4389"/>
                  <a:pt x="6959" y="4299"/>
                </a:cubicBezTo>
                <a:cubicBezTo>
                  <a:pt x="7003" y="4123"/>
                  <a:pt x="6621" y="4062"/>
                  <a:pt x="6419" y="4212"/>
                </a:cubicBezTo>
                <a:cubicBezTo>
                  <a:pt x="6316" y="4288"/>
                  <a:pt x="6215" y="4305"/>
                  <a:pt x="6213" y="4248"/>
                </a:cubicBezTo>
                <a:cubicBezTo>
                  <a:pt x="6207" y="4136"/>
                  <a:pt x="5900" y="4084"/>
                  <a:pt x="5830" y="4184"/>
                </a:cubicBezTo>
                <a:cubicBezTo>
                  <a:pt x="5810" y="4212"/>
                  <a:pt x="5717" y="4256"/>
                  <a:pt x="5621" y="4281"/>
                </a:cubicBezTo>
                <a:cubicBezTo>
                  <a:pt x="5454" y="4326"/>
                  <a:pt x="5439" y="4327"/>
                  <a:pt x="5150" y="4273"/>
                </a:cubicBezTo>
                <a:cubicBezTo>
                  <a:pt x="4895" y="4226"/>
                  <a:pt x="4836" y="4201"/>
                  <a:pt x="4735" y="4107"/>
                </a:cubicBezTo>
                <a:cubicBezTo>
                  <a:pt x="4628" y="4007"/>
                  <a:pt x="4620" y="3986"/>
                  <a:pt x="4675" y="3899"/>
                </a:cubicBezTo>
                <a:cubicBezTo>
                  <a:pt x="4708" y="3846"/>
                  <a:pt x="4729" y="3783"/>
                  <a:pt x="4720" y="3762"/>
                </a:cubicBezTo>
                <a:cubicBezTo>
                  <a:pt x="4711" y="3741"/>
                  <a:pt x="4786" y="3668"/>
                  <a:pt x="4890" y="3602"/>
                </a:cubicBezTo>
                <a:cubicBezTo>
                  <a:pt x="5124" y="3451"/>
                  <a:pt x="5354" y="3416"/>
                  <a:pt x="5556" y="3499"/>
                </a:cubicBezTo>
                <a:cubicBezTo>
                  <a:pt x="5725" y="3570"/>
                  <a:pt x="5853" y="3569"/>
                  <a:pt x="6096" y="3490"/>
                </a:cubicBezTo>
                <a:cubicBezTo>
                  <a:pt x="6339" y="3411"/>
                  <a:pt x="6422" y="3408"/>
                  <a:pt x="6532" y="3476"/>
                </a:cubicBezTo>
                <a:cubicBezTo>
                  <a:pt x="6640" y="3542"/>
                  <a:pt x="6818" y="3542"/>
                  <a:pt x="6977" y="3476"/>
                </a:cubicBezTo>
                <a:cubicBezTo>
                  <a:pt x="7105" y="3423"/>
                  <a:pt x="7152" y="3424"/>
                  <a:pt x="7768" y="3491"/>
                </a:cubicBezTo>
                <a:cubicBezTo>
                  <a:pt x="7859" y="3501"/>
                  <a:pt x="7939" y="3487"/>
                  <a:pt x="8046" y="3439"/>
                </a:cubicBezTo>
                <a:cubicBezTo>
                  <a:pt x="8237" y="3354"/>
                  <a:pt x="8663" y="3347"/>
                  <a:pt x="8852" y="3425"/>
                </a:cubicBezTo>
                <a:cubicBezTo>
                  <a:pt x="8987" y="3481"/>
                  <a:pt x="9257" y="3492"/>
                  <a:pt x="9347" y="3444"/>
                </a:cubicBezTo>
                <a:cubicBezTo>
                  <a:pt x="9394" y="3420"/>
                  <a:pt x="9420" y="3420"/>
                  <a:pt x="9467" y="3444"/>
                </a:cubicBezTo>
                <a:cubicBezTo>
                  <a:pt x="9560" y="3494"/>
                  <a:pt x="9667" y="3481"/>
                  <a:pt x="9932" y="3392"/>
                </a:cubicBezTo>
                <a:cubicBezTo>
                  <a:pt x="10151" y="3319"/>
                  <a:pt x="10219" y="3310"/>
                  <a:pt x="10538" y="3310"/>
                </a:cubicBezTo>
                <a:cubicBezTo>
                  <a:pt x="10778" y="3311"/>
                  <a:pt x="10914" y="3301"/>
                  <a:pt x="10950" y="3277"/>
                </a:cubicBezTo>
                <a:cubicBezTo>
                  <a:pt x="10980" y="3258"/>
                  <a:pt x="11036" y="3248"/>
                  <a:pt x="11073" y="3255"/>
                </a:cubicBezTo>
                <a:cubicBezTo>
                  <a:pt x="11201" y="3281"/>
                  <a:pt x="11355" y="3214"/>
                  <a:pt x="11338" y="3139"/>
                </a:cubicBezTo>
                <a:lnTo>
                  <a:pt x="11323" y="3068"/>
                </a:lnTo>
                <a:lnTo>
                  <a:pt x="10938" y="3078"/>
                </a:lnTo>
                <a:cubicBezTo>
                  <a:pt x="10648" y="3084"/>
                  <a:pt x="10528" y="3076"/>
                  <a:pt x="10443" y="3045"/>
                </a:cubicBezTo>
                <a:cubicBezTo>
                  <a:pt x="10303" y="2993"/>
                  <a:pt x="10175" y="2992"/>
                  <a:pt x="9911" y="3041"/>
                </a:cubicBezTo>
                <a:cubicBezTo>
                  <a:pt x="9733" y="3075"/>
                  <a:pt x="9685" y="3074"/>
                  <a:pt x="9535" y="3041"/>
                </a:cubicBezTo>
                <a:cubicBezTo>
                  <a:pt x="9353" y="3001"/>
                  <a:pt x="9251" y="3010"/>
                  <a:pt x="9070" y="3084"/>
                </a:cubicBezTo>
                <a:cubicBezTo>
                  <a:pt x="9007" y="3109"/>
                  <a:pt x="8844" y="3137"/>
                  <a:pt x="8705" y="3147"/>
                </a:cubicBezTo>
                <a:cubicBezTo>
                  <a:pt x="8487" y="3163"/>
                  <a:pt x="8440" y="3158"/>
                  <a:pt x="8356" y="3111"/>
                </a:cubicBezTo>
                <a:cubicBezTo>
                  <a:pt x="8238" y="3044"/>
                  <a:pt x="8100" y="3042"/>
                  <a:pt x="7908" y="3101"/>
                </a:cubicBezTo>
                <a:cubicBezTo>
                  <a:pt x="7787" y="3139"/>
                  <a:pt x="7738" y="3141"/>
                  <a:pt x="7598" y="3114"/>
                </a:cubicBezTo>
                <a:cubicBezTo>
                  <a:pt x="7363" y="3069"/>
                  <a:pt x="7292" y="3074"/>
                  <a:pt x="7132" y="3144"/>
                </a:cubicBezTo>
                <a:cubicBezTo>
                  <a:pt x="7033" y="3187"/>
                  <a:pt x="6902" y="3209"/>
                  <a:pt x="6690" y="3221"/>
                </a:cubicBezTo>
                <a:cubicBezTo>
                  <a:pt x="6425" y="3235"/>
                  <a:pt x="6379" y="3231"/>
                  <a:pt x="6302" y="3183"/>
                </a:cubicBezTo>
                <a:cubicBezTo>
                  <a:pt x="6236" y="3142"/>
                  <a:pt x="6181" y="3134"/>
                  <a:pt x="6081" y="3147"/>
                </a:cubicBezTo>
                <a:cubicBezTo>
                  <a:pt x="5741" y="3192"/>
                  <a:pt x="5617" y="3192"/>
                  <a:pt x="5526" y="3148"/>
                </a:cubicBezTo>
                <a:cubicBezTo>
                  <a:pt x="5475" y="3124"/>
                  <a:pt x="5373" y="3096"/>
                  <a:pt x="5296" y="3085"/>
                </a:cubicBezTo>
                <a:cubicBezTo>
                  <a:pt x="5121" y="3061"/>
                  <a:pt x="4781" y="2811"/>
                  <a:pt x="4780" y="2706"/>
                </a:cubicBezTo>
                <a:cubicBezTo>
                  <a:pt x="4779" y="2666"/>
                  <a:pt x="4754" y="2610"/>
                  <a:pt x="4726" y="2582"/>
                </a:cubicBezTo>
                <a:cubicBezTo>
                  <a:pt x="4655" y="2513"/>
                  <a:pt x="4393" y="2515"/>
                  <a:pt x="4248" y="2587"/>
                </a:cubicBezTo>
                <a:cubicBezTo>
                  <a:pt x="4185" y="2618"/>
                  <a:pt x="3998" y="2657"/>
                  <a:pt x="3821" y="2676"/>
                </a:cubicBezTo>
                <a:cubicBezTo>
                  <a:pt x="3553" y="2706"/>
                  <a:pt x="3494" y="2705"/>
                  <a:pt x="3427" y="2673"/>
                </a:cubicBezTo>
                <a:cubicBezTo>
                  <a:pt x="3384" y="2653"/>
                  <a:pt x="3302" y="2635"/>
                  <a:pt x="3242" y="2635"/>
                </a:cubicBezTo>
                <a:cubicBezTo>
                  <a:pt x="3174" y="2635"/>
                  <a:pt x="3110" y="2612"/>
                  <a:pt x="3075" y="2571"/>
                </a:cubicBezTo>
                <a:cubicBezTo>
                  <a:pt x="3038" y="2529"/>
                  <a:pt x="2979" y="2505"/>
                  <a:pt x="2905" y="2505"/>
                </a:cubicBezTo>
                <a:cubicBezTo>
                  <a:pt x="2827" y="2505"/>
                  <a:pt x="2765" y="2478"/>
                  <a:pt x="2714" y="2426"/>
                </a:cubicBezTo>
                <a:cubicBezTo>
                  <a:pt x="2649" y="2360"/>
                  <a:pt x="2646" y="2330"/>
                  <a:pt x="2699" y="2226"/>
                </a:cubicBezTo>
                <a:cubicBezTo>
                  <a:pt x="2733" y="2159"/>
                  <a:pt x="2790" y="2100"/>
                  <a:pt x="2824" y="2093"/>
                </a:cubicBezTo>
                <a:cubicBezTo>
                  <a:pt x="2859" y="2086"/>
                  <a:pt x="2887" y="2058"/>
                  <a:pt x="2887" y="2031"/>
                </a:cubicBezTo>
                <a:cubicBezTo>
                  <a:pt x="2887" y="2005"/>
                  <a:pt x="2967" y="1953"/>
                  <a:pt x="3066" y="1918"/>
                </a:cubicBezTo>
                <a:lnTo>
                  <a:pt x="3242" y="1853"/>
                </a:lnTo>
                <a:lnTo>
                  <a:pt x="3499" y="1916"/>
                </a:lnTo>
                <a:cubicBezTo>
                  <a:pt x="3640" y="1951"/>
                  <a:pt x="3769" y="1994"/>
                  <a:pt x="3785" y="2012"/>
                </a:cubicBezTo>
                <a:cubicBezTo>
                  <a:pt x="3802" y="2031"/>
                  <a:pt x="3844" y="2074"/>
                  <a:pt x="3878" y="2108"/>
                </a:cubicBezTo>
                <a:cubicBezTo>
                  <a:pt x="3931" y="2162"/>
                  <a:pt x="3926" y="2182"/>
                  <a:pt x="3836" y="2245"/>
                </a:cubicBezTo>
                <a:cubicBezTo>
                  <a:pt x="3699" y="2343"/>
                  <a:pt x="3699" y="2442"/>
                  <a:pt x="3836" y="2461"/>
                </a:cubicBezTo>
                <a:cubicBezTo>
                  <a:pt x="3976" y="2480"/>
                  <a:pt x="4080" y="2457"/>
                  <a:pt x="4087" y="2404"/>
                </a:cubicBezTo>
                <a:cubicBezTo>
                  <a:pt x="4090" y="2380"/>
                  <a:pt x="4099" y="2348"/>
                  <a:pt x="4105" y="2333"/>
                </a:cubicBezTo>
                <a:cubicBezTo>
                  <a:pt x="4111" y="2319"/>
                  <a:pt x="4119" y="2287"/>
                  <a:pt x="4123" y="2261"/>
                </a:cubicBezTo>
                <a:cubicBezTo>
                  <a:pt x="4127" y="2235"/>
                  <a:pt x="4181" y="2203"/>
                  <a:pt x="4242" y="2190"/>
                </a:cubicBezTo>
                <a:cubicBezTo>
                  <a:pt x="4336" y="2170"/>
                  <a:pt x="4382" y="2182"/>
                  <a:pt x="4514" y="2259"/>
                </a:cubicBezTo>
                <a:cubicBezTo>
                  <a:pt x="4727" y="2384"/>
                  <a:pt x="4902" y="2376"/>
                  <a:pt x="4902" y="2242"/>
                </a:cubicBezTo>
                <a:cubicBezTo>
                  <a:pt x="4902" y="2171"/>
                  <a:pt x="4880" y="2149"/>
                  <a:pt x="4803" y="2141"/>
                </a:cubicBezTo>
                <a:cubicBezTo>
                  <a:pt x="4649" y="2126"/>
                  <a:pt x="4543" y="2064"/>
                  <a:pt x="4508" y="1967"/>
                </a:cubicBezTo>
                <a:cubicBezTo>
                  <a:pt x="4482" y="1893"/>
                  <a:pt x="4503" y="1856"/>
                  <a:pt x="4642" y="1751"/>
                </a:cubicBezTo>
                <a:cubicBezTo>
                  <a:pt x="4749" y="1671"/>
                  <a:pt x="4852" y="1623"/>
                  <a:pt x="4929" y="1617"/>
                </a:cubicBezTo>
                <a:cubicBezTo>
                  <a:pt x="4995" y="1613"/>
                  <a:pt x="5101" y="1583"/>
                  <a:pt x="5162" y="1553"/>
                </a:cubicBezTo>
                <a:cubicBezTo>
                  <a:pt x="5218" y="1525"/>
                  <a:pt x="5295" y="1509"/>
                  <a:pt x="5386" y="1504"/>
                </a:cubicBezTo>
                <a:close/>
                <a:moveTo>
                  <a:pt x="4200" y="2779"/>
                </a:moveTo>
                <a:cubicBezTo>
                  <a:pt x="4434" y="2784"/>
                  <a:pt x="4593" y="2852"/>
                  <a:pt x="4765" y="3008"/>
                </a:cubicBezTo>
                <a:cubicBezTo>
                  <a:pt x="4951" y="3178"/>
                  <a:pt x="4946" y="3263"/>
                  <a:pt x="4744" y="3333"/>
                </a:cubicBezTo>
                <a:cubicBezTo>
                  <a:pt x="4648" y="3366"/>
                  <a:pt x="4625" y="3389"/>
                  <a:pt x="4648" y="3438"/>
                </a:cubicBezTo>
                <a:cubicBezTo>
                  <a:pt x="4691" y="3527"/>
                  <a:pt x="4512" y="3650"/>
                  <a:pt x="4311" y="3668"/>
                </a:cubicBezTo>
                <a:cubicBezTo>
                  <a:pt x="4225" y="3675"/>
                  <a:pt x="4122" y="3687"/>
                  <a:pt x="4081" y="3694"/>
                </a:cubicBezTo>
                <a:cubicBezTo>
                  <a:pt x="4040" y="3702"/>
                  <a:pt x="3888" y="3683"/>
                  <a:pt x="3744" y="3653"/>
                </a:cubicBezTo>
                <a:cubicBezTo>
                  <a:pt x="3547" y="3613"/>
                  <a:pt x="3445" y="3571"/>
                  <a:pt x="3338" y="3487"/>
                </a:cubicBezTo>
                <a:cubicBezTo>
                  <a:pt x="3201" y="3380"/>
                  <a:pt x="3195" y="3365"/>
                  <a:pt x="3233" y="3203"/>
                </a:cubicBezTo>
                <a:cubicBezTo>
                  <a:pt x="3268" y="3054"/>
                  <a:pt x="3298" y="3021"/>
                  <a:pt x="3466" y="2931"/>
                </a:cubicBezTo>
                <a:cubicBezTo>
                  <a:pt x="3611" y="2854"/>
                  <a:pt x="3725" y="2820"/>
                  <a:pt x="3938" y="2794"/>
                </a:cubicBezTo>
                <a:cubicBezTo>
                  <a:pt x="4035" y="2783"/>
                  <a:pt x="4123" y="2777"/>
                  <a:pt x="4200" y="2779"/>
                </a:cubicBezTo>
                <a:close/>
                <a:moveTo>
                  <a:pt x="3212" y="3729"/>
                </a:moveTo>
                <a:cubicBezTo>
                  <a:pt x="3269" y="3722"/>
                  <a:pt x="3323" y="3722"/>
                  <a:pt x="3391" y="3729"/>
                </a:cubicBezTo>
                <a:cubicBezTo>
                  <a:pt x="3459" y="3736"/>
                  <a:pt x="3539" y="3750"/>
                  <a:pt x="3645" y="3775"/>
                </a:cubicBezTo>
                <a:cubicBezTo>
                  <a:pt x="3801" y="3811"/>
                  <a:pt x="3932" y="3851"/>
                  <a:pt x="3932" y="3863"/>
                </a:cubicBezTo>
                <a:cubicBezTo>
                  <a:pt x="3932" y="3874"/>
                  <a:pt x="3884" y="3903"/>
                  <a:pt x="3827" y="3929"/>
                </a:cubicBezTo>
                <a:cubicBezTo>
                  <a:pt x="3693" y="3989"/>
                  <a:pt x="3720" y="4051"/>
                  <a:pt x="3905" y="4105"/>
                </a:cubicBezTo>
                <a:cubicBezTo>
                  <a:pt x="4144" y="4175"/>
                  <a:pt x="4150" y="4273"/>
                  <a:pt x="3920" y="4435"/>
                </a:cubicBezTo>
                <a:cubicBezTo>
                  <a:pt x="3815" y="4510"/>
                  <a:pt x="3679" y="4576"/>
                  <a:pt x="3618" y="4583"/>
                </a:cubicBezTo>
                <a:cubicBezTo>
                  <a:pt x="3558" y="4590"/>
                  <a:pt x="3474" y="4602"/>
                  <a:pt x="3433" y="4610"/>
                </a:cubicBezTo>
                <a:cubicBezTo>
                  <a:pt x="3297" y="4636"/>
                  <a:pt x="2832" y="4548"/>
                  <a:pt x="2788" y="4487"/>
                </a:cubicBezTo>
                <a:cubicBezTo>
                  <a:pt x="2766" y="4457"/>
                  <a:pt x="2712" y="4415"/>
                  <a:pt x="2669" y="4396"/>
                </a:cubicBezTo>
                <a:cubicBezTo>
                  <a:pt x="2561" y="4349"/>
                  <a:pt x="2609" y="4040"/>
                  <a:pt x="2741" y="3941"/>
                </a:cubicBezTo>
                <a:cubicBezTo>
                  <a:pt x="2793" y="3902"/>
                  <a:pt x="2836" y="3853"/>
                  <a:pt x="2836" y="3831"/>
                </a:cubicBezTo>
                <a:cubicBezTo>
                  <a:pt x="2836" y="3792"/>
                  <a:pt x="2919" y="3754"/>
                  <a:pt x="3009" y="3751"/>
                </a:cubicBezTo>
                <a:cubicBezTo>
                  <a:pt x="3037" y="3750"/>
                  <a:pt x="3129" y="3740"/>
                  <a:pt x="3212" y="3729"/>
                </a:cubicBezTo>
                <a:close/>
                <a:moveTo>
                  <a:pt x="14978" y="5255"/>
                </a:moveTo>
                <a:cubicBezTo>
                  <a:pt x="15141" y="5255"/>
                  <a:pt x="15290" y="5272"/>
                  <a:pt x="15327" y="5309"/>
                </a:cubicBezTo>
                <a:cubicBezTo>
                  <a:pt x="15355" y="5336"/>
                  <a:pt x="15441" y="5371"/>
                  <a:pt x="15521" y="5386"/>
                </a:cubicBezTo>
                <a:cubicBezTo>
                  <a:pt x="15721" y="5423"/>
                  <a:pt x="16028" y="5708"/>
                  <a:pt x="15993" y="5826"/>
                </a:cubicBezTo>
                <a:cubicBezTo>
                  <a:pt x="15973" y="5891"/>
                  <a:pt x="15991" y="5917"/>
                  <a:pt x="16082" y="5951"/>
                </a:cubicBezTo>
                <a:cubicBezTo>
                  <a:pt x="16235" y="6007"/>
                  <a:pt x="16291" y="6005"/>
                  <a:pt x="16458" y="5933"/>
                </a:cubicBezTo>
                <a:cubicBezTo>
                  <a:pt x="16689" y="5835"/>
                  <a:pt x="16846" y="5808"/>
                  <a:pt x="16951" y="5848"/>
                </a:cubicBezTo>
                <a:cubicBezTo>
                  <a:pt x="17038" y="5882"/>
                  <a:pt x="17040" y="5890"/>
                  <a:pt x="16951" y="6089"/>
                </a:cubicBezTo>
                <a:cubicBezTo>
                  <a:pt x="16876" y="6257"/>
                  <a:pt x="16825" y="6313"/>
                  <a:pt x="16676" y="6391"/>
                </a:cubicBezTo>
                <a:cubicBezTo>
                  <a:pt x="16430" y="6522"/>
                  <a:pt x="15996" y="6591"/>
                  <a:pt x="15724" y="6544"/>
                </a:cubicBezTo>
                <a:cubicBezTo>
                  <a:pt x="15620" y="6526"/>
                  <a:pt x="15503" y="6518"/>
                  <a:pt x="15461" y="6527"/>
                </a:cubicBezTo>
                <a:cubicBezTo>
                  <a:pt x="15334" y="6552"/>
                  <a:pt x="15152" y="6455"/>
                  <a:pt x="15139" y="6353"/>
                </a:cubicBezTo>
                <a:cubicBezTo>
                  <a:pt x="15129" y="6276"/>
                  <a:pt x="15164" y="6243"/>
                  <a:pt x="15357" y="6141"/>
                </a:cubicBezTo>
                <a:cubicBezTo>
                  <a:pt x="15553" y="6038"/>
                  <a:pt x="15576" y="6014"/>
                  <a:pt x="15530" y="5968"/>
                </a:cubicBezTo>
                <a:cubicBezTo>
                  <a:pt x="15446" y="5885"/>
                  <a:pt x="15286" y="5901"/>
                  <a:pt x="15207" y="5999"/>
                </a:cubicBezTo>
                <a:cubicBezTo>
                  <a:pt x="15118" y="6111"/>
                  <a:pt x="14951" y="6188"/>
                  <a:pt x="14712" y="6224"/>
                </a:cubicBezTo>
                <a:cubicBezTo>
                  <a:pt x="14501" y="6257"/>
                  <a:pt x="14323" y="6225"/>
                  <a:pt x="14103" y="6119"/>
                </a:cubicBezTo>
                <a:cubicBezTo>
                  <a:pt x="13952" y="6046"/>
                  <a:pt x="13774" y="6077"/>
                  <a:pt x="13795" y="6173"/>
                </a:cubicBezTo>
                <a:cubicBezTo>
                  <a:pt x="13808" y="6229"/>
                  <a:pt x="13844" y="6245"/>
                  <a:pt x="13986" y="6257"/>
                </a:cubicBezTo>
                <a:cubicBezTo>
                  <a:pt x="14252" y="6281"/>
                  <a:pt x="14482" y="6354"/>
                  <a:pt x="14482" y="6415"/>
                </a:cubicBezTo>
                <a:cubicBezTo>
                  <a:pt x="14482" y="6444"/>
                  <a:pt x="14450" y="6474"/>
                  <a:pt x="14410" y="6482"/>
                </a:cubicBezTo>
                <a:cubicBezTo>
                  <a:pt x="14370" y="6491"/>
                  <a:pt x="14325" y="6519"/>
                  <a:pt x="14309" y="6547"/>
                </a:cubicBezTo>
                <a:cubicBezTo>
                  <a:pt x="14241" y="6660"/>
                  <a:pt x="13874" y="6662"/>
                  <a:pt x="13673" y="6550"/>
                </a:cubicBezTo>
                <a:cubicBezTo>
                  <a:pt x="13603" y="6511"/>
                  <a:pt x="13524" y="6437"/>
                  <a:pt x="13500" y="6387"/>
                </a:cubicBezTo>
                <a:cubicBezTo>
                  <a:pt x="13444" y="6271"/>
                  <a:pt x="13350" y="6261"/>
                  <a:pt x="13109" y="6347"/>
                </a:cubicBezTo>
                <a:cubicBezTo>
                  <a:pt x="12941" y="6407"/>
                  <a:pt x="12886" y="6415"/>
                  <a:pt x="12670" y="6399"/>
                </a:cubicBezTo>
                <a:cubicBezTo>
                  <a:pt x="12446" y="6383"/>
                  <a:pt x="12413" y="6387"/>
                  <a:pt x="12321" y="6446"/>
                </a:cubicBezTo>
                <a:cubicBezTo>
                  <a:pt x="12179" y="6537"/>
                  <a:pt x="11915" y="6561"/>
                  <a:pt x="11843" y="6490"/>
                </a:cubicBezTo>
                <a:cubicBezTo>
                  <a:pt x="11813" y="6461"/>
                  <a:pt x="11793" y="6417"/>
                  <a:pt x="11798" y="6393"/>
                </a:cubicBezTo>
                <a:cubicBezTo>
                  <a:pt x="11826" y="6245"/>
                  <a:pt x="11740" y="6212"/>
                  <a:pt x="11476" y="6270"/>
                </a:cubicBezTo>
                <a:cubicBezTo>
                  <a:pt x="11227" y="6325"/>
                  <a:pt x="11084" y="6318"/>
                  <a:pt x="10855" y="6239"/>
                </a:cubicBezTo>
                <a:cubicBezTo>
                  <a:pt x="10693" y="6183"/>
                  <a:pt x="10636" y="6140"/>
                  <a:pt x="10559" y="6020"/>
                </a:cubicBezTo>
                <a:cubicBezTo>
                  <a:pt x="10493" y="5917"/>
                  <a:pt x="10479" y="5857"/>
                  <a:pt x="10511" y="5826"/>
                </a:cubicBezTo>
                <a:cubicBezTo>
                  <a:pt x="10537" y="5802"/>
                  <a:pt x="10544" y="5748"/>
                  <a:pt x="10526" y="5707"/>
                </a:cubicBezTo>
                <a:cubicBezTo>
                  <a:pt x="10500" y="5642"/>
                  <a:pt x="10521" y="5621"/>
                  <a:pt x="10673" y="5557"/>
                </a:cubicBezTo>
                <a:cubicBezTo>
                  <a:pt x="10770" y="5516"/>
                  <a:pt x="10849" y="5462"/>
                  <a:pt x="10849" y="5438"/>
                </a:cubicBezTo>
                <a:cubicBezTo>
                  <a:pt x="10849" y="5413"/>
                  <a:pt x="10917" y="5368"/>
                  <a:pt x="11001" y="5337"/>
                </a:cubicBezTo>
                <a:cubicBezTo>
                  <a:pt x="11144" y="5283"/>
                  <a:pt x="11213" y="5284"/>
                  <a:pt x="11228" y="5340"/>
                </a:cubicBezTo>
                <a:cubicBezTo>
                  <a:pt x="11231" y="5353"/>
                  <a:pt x="11239" y="5376"/>
                  <a:pt x="11243" y="5389"/>
                </a:cubicBezTo>
                <a:cubicBezTo>
                  <a:pt x="11255" y="5438"/>
                  <a:pt x="11444" y="5445"/>
                  <a:pt x="11568" y="5402"/>
                </a:cubicBezTo>
                <a:cubicBezTo>
                  <a:pt x="11686" y="5361"/>
                  <a:pt x="11710" y="5361"/>
                  <a:pt x="11947" y="5406"/>
                </a:cubicBezTo>
                <a:cubicBezTo>
                  <a:pt x="12087" y="5433"/>
                  <a:pt x="12223" y="5475"/>
                  <a:pt x="12249" y="5501"/>
                </a:cubicBezTo>
                <a:cubicBezTo>
                  <a:pt x="12312" y="5563"/>
                  <a:pt x="12476" y="5561"/>
                  <a:pt x="12541" y="5496"/>
                </a:cubicBezTo>
                <a:cubicBezTo>
                  <a:pt x="12571" y="5467"/>
                  <a:pt x="12579" y="5442"/>
                  <a:pt x="12559" y="5442"/>
                </a:cubicBezTo>
                <a:cubicBezTo>
                  <a:pt x="12540" y="5442"/>
                  <a:pt x="12576" y="5416"/>
                  <a:pt x="12637" y="5381"/>
                </a:cubicBezTo>
                <a:cubicBezTo>
                  <a:pt x="12763" y="5311"/>
                  <a:pt x="12909" y="5314"/>
                  <a:pt x="13055" y="5394"/>
                </a:cubicBezTo>
                <a:cubicBezTo>
                  <a:pt x="13104" y="5420"/>
                  <a:pt x="13171" y="5444"/>
                  <a:pt x="13204" y="5446"/>
                </a:cubicBezTo>
                <a:cubicBezTo>
                  <a:pt x="13237" y="5447"/>
                  <a:pt x="13322" y="5452"/>
                  <a:pt x="13392" y="5457"/>
                </a:cubicBezTo>
                <a:cubicBezTo>
                  <a:pt x="13544" y="5466"/>
                  <a:pt x="13585" y="5453"/>
                  <a:pt x="13700" y="5357"/>
                </a:cubicBezTo>
                <a:cubicBezTo>
                  <a:pt x="13766" y="5302"/>
                  <a:pt x="13829" y="5285"/>
                  <a:pt x="13957" y="5285"/>
                </a:cubicBezTo>
                <a:cubicBezTo>
                  <a:pt x="14048" y="5285"/>
                  <a:pt x="14149" y="5303"/>
                  <a:pt x="14183" y="5324"/>
                </a:cubicBezTo>
                <a:cubicBezTo>
                  <a:pt x="14268" y="5378"/>
                  <a:pt x="14397" y="5374"/>
                  <a:pt x="14548" y="5312"/>
                </a:cubicBezTo>
                <a:cubicBezTo>
                  <a:pt x="14637" y="5275"/>
                  <a:pt x="14814" y="5256"/>
                  <a:pt x="14978" y="5255"/>
                </a:cubicBezTo>
                <a:close/>
                <a:moveTo>
                  <a:pt x="15685" y="7869"/>
                </a:moveTo>
                <a:cubicBezTo>
                  <a:pt x="15742" y="7864"/>
                  <a:pt x="15830" y="7870"/>
                  <a:pt x="15999" y="7883"/>
                </a:cubicBezTo>
                <a:cubicBezTo>
                  <a:pt x="16189" y="7897"/>
                  <a:pt x="16380" y="7925"/>
                  <a:pt x="16422" y="7944"/>
                </a:cubicBezTo>
                <a:cubicBezTo>
                  <a:pt x="16465" y="7963"/>
                  <a:pt x="16534" y="7985"/>
                  <a:pt x="16575" y="7993"/>
                </a:cubicBezTo>
                <a:cubicBezTo>
                  <a:pt x="16616" y="8001"/>
                  <a:pt x="16745" y="8101"/>
                  <a:pt x="16861" y="8216"/>
                </a:cubicBezTo>
                <a:cubicBezTo>
                  <a:pt x="17048" y="8401"/>
                  <a:pt x="17063" y="8431"/>
                  <a:pt x="16996" y="8460"/>
                </a:cubicBezTo>
                <a:cubicBezTo>
                  <a:pt x="16933" y="8487"/>
                  <a:pt x="16891" y="8484"/>
                  <a:pt x="16757" y="8446"/>
                </a:cubicBezTo>
                <a:cubicBezTo>
                  <a:pt x="16625" y="8409"/>
                  <a:pt x="16569" y="8406"/>
                  <a:pt x="16482" y="8430"/>
                </a:cubicBezTo>
                <a:cubicBezTo>
                  <a:pt x="16349" y="8468"/>
                  <a:pt x="16297" y="8568"/>
                  <a:pt x="16372" y="8641"/>
                </a:cubicBezTo>
                <a:cubicBezTo>
                  <a:pt x="16414" y="8683"/>
                  <a:pt x="16414" y="8738"/>
                  <a:pt x="16369" y="8860"/>
                </a:cubicBezTo>
                <a:cubicBezTo>
                  <a:pt x="16317" y="8998"/>
                  <a:pt x="16272" y="9041"/>
                  <a:pt x="16079" y="9145"/>
                </a:cubicBezTo>
                <a:cubicBezTo>
                  <a:pt x="15835" y="9275"/>
                  <a:pt x="15361" y="9380"/>
                  <a:pt x="15258" y="9326"/>
                </a:cubicBezTo>
                <a:cubicBezTo>
                  <a:pt x="15194" y="9292"/>
                  <a:pt x="14946" y="9292"/>
                  <a:pt x="14906" y="9326"/>
                </a:cubicBezTo>
                <a:cubicBezTo>
                  <a:pt x="14889" y="9340"/>
                  <a:pt x="14799" y="9351"/>
                  <a:pt x="14709" y="9351"/>
                </a:cubicBezTo>
                <a:cubicBezTo>
                  <a:pt x="14618" y="9351"/>
                  <a:pt x="14489" y="9375"/>
                  <a:pt x="14419" y="9404"/>
                </a:cubicBezTo>
                <a:cubicBezTo>
                  <a:pt x="14318" y="9446"/>
                  <a:pt x="14268" y="9452"/>
                  <a:pt x="14166" y="9431"/>
                </a:cubicBezTo>
                <a:cubicBezTo>
                  <a:pt x="14018" y="9401"/>
                  <a:pt x="13801" y="9434"/>
                  <a:pt x="13709" y="9500"/>
                </a:cubicBezTo>
                <a:cubicBezTo>
                  <a:pt x="13646" y="9546"/>
                  <a:pt x="13494" y="9559"/>
                  <a:pt x="13004" y="9559"/>
                </a:cubicBezTo>
                <a:cubicBezTo>
                  <a:pt x="12689" y="9558"/>
                  <a:pt x="12600" y="9583"/>
                  <a:pt x="12467" y="9705"/>
                </a:cubicBezTo>
                <a:cubicBezTo>
                  <a:pt x="12413" y="9754"/>
                  <a:pt x="12264" y="9763"/>
                  <a:pt x="11935" y="9732"/>
                </a:cubicBezTo>
                <a:cubicBezTo>
                  <a:pt x="11767" y="9716"/>
                  <a:pt x="11734" y="9723"/>
                  <a:pt x="11550" y="9821"/>
                </a:cubicBezTo>
                <a:cubicBezTo>
                  <a:pt x="11344" y="9932"/>
                  <a:pt x="11188" y="9955"/>
                  <a:pt x="10998" y="9902"/>
                </a:cubicBezTo>
                <a:cubicBezTo>
                  <a:pt x="10860" y="9863"/>
                  <a:pt x="10650" y="9899"/>
                  <a:pt x="10598" y="9971"/>
                </a:cubicBezTo>
                <a:cubicBezTo>
                  <a:pt x="10573" y="10005"/>
                  <a:pt x="10524" y="10034"/>
                  <a:pt x="10488" y="10034"/>
                </a:cubicBezTo>
                <a:cubicBezTo>
                  <a:pt x="10264" y="10034"/>
                  <a:pt x="10220" y="9743"/>
                  <a:pt x="10428" y="9640"/>
                </a:cubicBezTo>
                <a:cubicBezTo>
                  <a:pt x="10496" y="9606"/>
                  <a:pt x="10550" y="9557"/>
                  <a:pt x="10550" y="9530"/>
                </a:cubicBezTo>
                <a:cubicBezTo>
                  <a:pt x="10550" y="9496"/>
                  <a:pt x="10648" y="9459"/>
                  <a:pt x="10876" y="9404"/>
                </a:cubicBezTo>
                <a:cubicBezTo>
                  <a:pt x="11054" y="9361"/>
                  <a:pt x="11221" y="9326"/>
                  <a:pt x="11246" y="9326"/>
                </a:cubicBezTo>
                <a:cubicBezTo>
                  <a:pt x="11270" y="9326"/>
                  <a:pt x="11354" y="9353"/>
                  <a:pt x="11431" y="9387"/>
                </a:cubicBezTo>
                <a:cubicBezTo>
                  <a:pt x="11628" y="9473"/>
                  <a:pt x="11713" y="9483"/>
                  <a:pt x="11858" y="9444"/>
                </a:cubicBezTo>
                <a:cubicBezTo>
                  <a:pt x="11972" y="9413"/>
                  <a:pt x="11997" y="9415"/>
                  <a:pt x="12091" y="9472"/>
                </a:cubicBezTo>
                <a:cubicBezTo>
                  <a:pt x="12210" y="9544"/>
                  <a:pt x="12242" y="9548"/>
                  <a:pt x="12365" y="9500"/>
                </a:cubicBezTo>
                <a:cubicBezTo>
                  <a:pt x="12507" y="9446"/>
                  <a:pt x="12424" y="9357"/>
                  <a:pt x="12201" y="9326"/>
                </a:cubicBezTo>
                <a:cubicBezTo>
                  <a:pt x="11934" y="9288"/>
                  <a:pt x="11818" y="9190"/>
                  <a:pt x="11837" y="9017"/>
                </a:cubicBezTo>
                <a:cubicBezTo>
                  <a:pt x="11857" y="8837"/>
                  <a:pt x="11967" y="8797"/>
                  <a:pt x="12183" y="8893"/>
                </a:cubicBezTo>
                <a:cubicBezTo>
                  <a:pt x="12264" y="8929"/>
                  <a:pt x="12378" y="8957"/>
                  <a:pt x="12434" y="8957"/>
                </a:cubicBezTo>
                <a:cubicBezTo>
                  <a:pt x="12570" y="8957"/>
                  <a:pt x="12691" y="8890"/>
                  <a:pt x="12691" y="8813"/>
                </a:cubicBezTo>
                <a:cubicBezTo>
                  <a:pt x="12691" y="8777"/>
                  <a:pt x="12735" y="8738"/>
                  <a:pt x="12792" y="8721"/>
                </a:cubicBezTo>
                <a:cubicBezTo>
                  <a:pt x="12908" y="8689"/>
                  <a:pt x="12921" y="8610"/>
                  <a:pt x="12819" y="8566"/>
                </a:cubicBezTo>
                <a:cubicBezTo>
                  <a:pt x="12764" y="8541"/>
                  <a:pt x="12696" y="8545"/>
                  <a:pt x="12518" y="8577"/>
                </a:cubicBezTo>
                <a:cubicBezTo>
                  <a:pt x="12392" y="8599"/>
                  <a:pt x="12251" y="8617"/>
                  <a:pt x="12204" y="8616"/>
                </a:cubicBezTo>
                <a:cubicBezTo>
                  <a:pt x="12077" y="8615"/>
                  <a:pt x="11814" y="8493"/>
                  <a:pt x="11873" y="8463"/>
                </a:cubicBezTo>
                <a:cubicBezTo>
                  <a:pt x="12031" y="8384"/>
                  <a:pt x="12827" y="8373"/>
                  <a:pt x="12947" y="8449"/>
                </a:cubicBezTo>
                <a:cubicBezTo>
                  <a:pt x="13019" y="8495"/>
                  <a:pt x="13270" y="8497"/>
                  <a:pt x="13303" y="8452"/>
                </a:cubicBezTo>
                <a:cubicBezTo>
                  <a:pt x="13319" y="8430"/>
                  <a:pt x="13409" y="8419"/>
                  <a:pt x="13568" y="8423"/>
                </a:cubicBezTo>
                <a:cubicBezTo>
                  <a:pt x="13808" y="8428"/>
                  <a:pt x="13810" y="8430"/>
                  <a:pt x="13810" y="8517"/>
                </a:cubicBezTo>
                <a:cubicBezTo>
                  <a:pt x="13810" y="8593"/>
                  <a:pt x="13828" y="8604"/>
                  <a:pt x="13948" y="8611"/>
                </a:cubicBezTo>
                <a:cubicBezTo>
                  <a:pt x="14035" y="8617"/>
                  <a:pt x="14096" y="8607"/>
                  <a:pt x="14115" y="8581"/>
                </a:cubicBezTo>
                <a:cubicBezTo>
                  <a:pt x="14131" y="8560"/>
                  <a:pt x="14225" y="8508"/>
                  <a:pt x="14324" y="8468"/>
                </a:cubicBezTo>
                <a:cubicBezTo>
                  <a:pt x="14458" y="8414"/>
                  <a:pt x="14562" y="8396"/>
                  <a:pt x="14742" y="8394"/>
                </a:cubicBezTo>
                <a:cubicBezTo>
                  <a:pt x="14967" y="8391"/>
                  <a:pt x="14998" y="8399"/>
                  <a:pt x="15210" y="8517"/>
                </a:cubicBezTo>
                <a:cubicBezTo>
                  <a:pt x="15450" y="8650"/>
                  <a:pt x="15528" y="8667"/>
                  <a:pt x="15625" y="8605"/>
                </a:cubicBezTo>
                <a:cubicBezTo>
                  <a:pt x="15699" y="8558"/>
                  <a:pt x="15648" y="8460"/>
                  <a:pt x="15551" y="8460"/>
                </a:cubicBezTo>
                <a:cubicBezTo>
                  <a:pt x="15417" y="8460"/>
                  <a:pt x="15094" y="8279"/>
                  <a:pt x="15067" y="8190"/>
                </a:cubicBezTo>
                <a:cubicBezTo>
                  <a:pt x="15033" y="8076"/>
                  <a:pt x="15144" y="7987"/>
                  <a:pt x="15318" y="7987"/>
                </a:cubicBezTo>
                <a:cubicBezTo>
                  <a:pt x="15400" y="7987"/>
                  <a:pt x="15488" y="7962"/>
                  <a:pt x="15551" y="7922"/>
                </a:cubicBezTo>
                <a:cubicBezTo>
                  <a:pt x="15600" y="7890"/>
                  <a:pt x="15628" y="7874"/>
                  <a:pt x="15685" y="7869"/>
                </a:cubicBezTo>
                <a:close/>
                <a:moveTo>
                  <a:pt x="15993" y="9371"/>
                </a:moveTo>
                <a:cubicBezTo>
                  <a:pt x="16044" y="9371"/>
                  <a:pt x="16084" y="9380"/>
                  <a:pt x="16145" y="9396"/>
                </a:cubicBezTo>
                <a:cubicBezTo>
                  <a:pt x="16224" y="9418"/>
                  <a:pt x="16338" y="9428"/>
                  <a:pt x="16408" y="9418"/>
                </a:cubicBezTo>
                <a:cubicBezTo>
                  <a:pt x="16503" y="9406"/>
                  <a:pt x="16585" y="9426"/>
                  <a:pt x="16781" y="9508"/>
                </a:cubicBezTo>
                <a:cubicBezTo>
                  <a:pt x="17000" y="9600"/>
                  <a:pt x="17039" y="9629"/>
                  <a:pt x="17055" y="9724"/>
                </a:cubicBezTo>
                <a:cubicBezTo>
                  <a:pt x="17071" y="9816"/>
                  <a:pt x="17052" y="9844"/>
                  <a:pt x="16936" y="9903"/>
                </a:cubicBezTo>
                <a:cubicBezTo>
                  <a:pt x="16860" y="9941"/>
                  <a:pt x="16759" y="9979"/>
                  <a:pt x="16712" y="9988"/>
                </a:cubicBezTo>
                <a:cubicBezTo>
                  <a:pt x="16605" y="10009"/>
                  <a:pt x="16543" y="10132"/>
                  <a:pt x="16611" y="10188"/>
                </a:cubicBezTo>
                <a:cubicBezTo>
                  <a:pt x="16646" y="10217"/>
                  <a:pt x="16632" y="10280"/>
                  <a:pt x="16569" y="10397"/>
                </a:cubicBezTo>
                <a:cubicBezTo>
                  <a:pt x="16472" y="10576"/>
                  <a:pt x="16401" y="10636"/>
                  <a:pt x="16294" y="10636"/>
                </a:cubicBezTo>
                <a:cubicBezTo>
                  <a:pt x="16257" y="10636"/>
                  <a:pt x="16191" y="10673"/>
                  <a:pt x="16148" y="10717"/>
                </a:cubicBezTo>
                <a:cubicBezTo>
                  <a:pt x="16105" y="10760"/>
                  <a:pt x="16051" y="10789"/>
                  <a:pt x="16025" y="10781"/>
                </a:cubicBezTo>
                <a:cubicBezTo>
                  <a:pt x="16000" y="10773"/>
                  <a:pt x="15867" y="10775"/>
                  <a:pt x="15730" y="10784"/>
                </a:cubicBezTo>
                <a:cubicBezTo>
                  <a:pt x="15551" y="10797"/>
                  <a:pt x="15436" y="10823"/>
                  <a:pt x="15327" y="10879"/>
                </a:cubicBezTo>
                <a:cubicBezTo>
                  <a:pt x="15223" y="10931"/>
                  <a:pt x="15143" y="10949"/>
                  <a:pt x="15079" y="10938"/>
                </a:cubicBezTo>
                <a:cubicBezTo>
                  <a:pt x="15027" y="10930"/>
                  <a:pt x="14918" y="10942"/>
                  <a:pt x="14834" y="10965"/>
                </a:cubicBezTo>
                <a:cubicBezTo>
                  <a:pt x="14696" y="11003"/>
                  <a:pt x="14670" y="11002"/>
                  <a:pt x="14572" y="10965"/>
                </a:cubicBezTo>
                <a:cubicBezTo>
                  <a:pt x="14426" y="10911"/>
                  <a:pt x="14320" y="10916"/>
                  <a:pt x="14097" y="10979"/>
                </a:cubicBezTo>
                <a:cubicBezTo>
                  <a:pt x="13975" y="11014"/>
                  <a:pt x="13863" y="11026"/>
                  <a:pt x="13774" y="11015"/>
                </a:cubicBezTo>
                <a:cubicBezTo>
                  <a:pt x="13588" y="10994"/>
                  <a:pt x="13439" y="11024"/>
                  <a:pt x="13392" y="11091"/>
                </a:cubicBezTo>
                <a:cubicBezTo>
                  <a:pt x="13332" y="11177"/>
                  <a:pt x="12981" y="11216"/>
                  <a:pt x="12679" y="11170"/>
                </a:cubicBezTo>
                <a:cubicBezTo>
                  <a:pt x="12431" y="11132"/>
                  <a:pt x="12266" y="11152"/>
                  <a:pt x="12177" y="11231"/>
                </a:cubicBezTo>
                <a:cubicBezTo>
                  <a:pt x="12155" y="11251"/>
                  <a:pt x="12084" y="11267"/>
                  <a:pt x="12019" y="11267"/>
                </a:cubicBezTo>
                <a:cubicBezTo>
                  <a:pt x="11798" y="11267"/>
                  <a:pt x="11646" y="11313"/>
                  <a:pt x="11646" y="11381"/>
                </a:cubicBezTo>
                <a:cubicBezTo>
                  <a:pt x="11646" y="11466"/>
                  <a:pt x="11560" y="11498"/>
                  <a:pt x="11297" y="11508"/>
                </a:cubicBezTo>
                <a:cubicBezTo>
                  <a:pt x="11086" y="11516"/>
                  <a:pt x="11073" y="11520"/>
                  <a:pt x="11073" y="11595"/>
                </a:cubicBezTo>
                <a:cubicBezTo>
                  <a:pt x="11073" y="11657"/>
                  <a:pt x="11097" y="11676"/>
                  <a:pt x="11189" y="11683"/>
                </a:cubicBezTo>
                <a:cubicBezTo>
                  <a:pt x="11253" y="11687"/>
                  <a:pt x="11348" y="11670"/>
                  <a:pt x="11401" y="11645"/>
                </a:cubicBezTo>
                <a:cubicBezTo>
                  <a:pt x="11503" y="11596"/>
                  <a:pt x="11927" y="11581"/>
                  <a:pt x="12121" y="11618"/>
                </a:cubicBezTo>
                <a:cubicBezTo>
                  <a:pt x="12191" y="11632"/>
                  <a:pt x="12265" y="11619"/>
                  <a:pt x="12365" y="11577"/>
                </a:cubicBezTo>
                <a:cubicBezTo>
                  <a:pt x="12466" y="11535"/>
                  <a:pt x="12563" y="11520"/>
                  <a:pt x="12685" y="11525"/>
                </a:cubicBezTo>
                <a:cubicBezTo>
                  <a:pt x="12833" y="11532"/>
                  <a:pt x="12882" y="11520"/>
                  <a:pt x="13013" y="11437"/>
                </a:cubicBezTo>
                <a:cubicBezTo>
                  <a:pt x="13159" y="11346"/>
                  <a:pt x="13183" y="11340"/>
                  <a:pt x="13464" y="11340"/>
                </a:cubicBezTo>
                <a:cubicBezTo>
                  <a:pt x="13628" y="11339"/>
                  <a:pt x="13835" y="11346"/>
                  <a:pt x="13924" y="11357"/>
                </a:cubicBezTo>
                <a:cubicBezTo>
                  <a:pt x="14039" y="11371"/>
                  <a:pt x="14120" y="11365"/>
                  <a:pt x="14207" y="11335"/>
                </a:cubicBezTo>
                <a:cubicBezTo>
                  <a:pt x="14275" y="11312"/>
                  <a:pt x="14363" y="11292"/>
                  <a:pt x="14401" y="11292"/>
                </a:cubicBezTo>
                <a:cubicBezTo>
                  <a:pt x="14440" y="11292"/>
                  <a:pt x="14525" y="11270"/>
                  <a:pt x="14592" y="11242"/>
                </a:cubicBezTo>
                <a:cubicBezTo>
                  <a:pt x="14675" y="11208"/>
                  <a:pt x="14735" y="11199"/>
                  <a:pt x="14783" y="11215"/>
                </a:cubicBezTo>
                <a:cubicBezTo>
                  <a:pt x="14939" y="11267"/>
                  <a:pt x="15158" y="11244"/>
                  <a:pt x="15273" y="11162"/>
                </a:cubicBezTo>
                <a:cubicBezTo>
                  <a:pt x="15360" y="11100"/>
                  <a:pt x="15416" y="11082"/>
                  <a:pt x="15542" y="11086"/>
                </a:cubicBezTo>
                <a:cubicBezTo>
                  <a:pt x="15630" y="11089"/>
                  <a:pt x="15742" y="11102"/>
                  <a:pt x="15790" y="11115"/>
                </a:cubicBezTo>
                <a:cubicBezTo>
                  <a:pt x="15921" y="11149"/>
                  <a:pt x="16123" y="11110"/>
                  <a:pt x="16196" y="11038"/>
                </a:cubicBezTo>
                <a:cubicBezTo>
                  <a:pt x="16294" y="10938"/>
                  <a:pt x="16620" y="10937"/>
                  <a:pt x="16876" y="11034"/>
                </a:cubicBezTo>
                <a:cubicBezTo>
                  <a:pt x="16982" y="11075"/>
                  <a:pt x="17101" y="11134"/>
                  <a:pt x="17142" y="11167"/>
                </a:cubicBezTo>
                <a:cubicBezTo>
                  <a:pt x="17242" y="11248"/>
                  <a:pt x="17296" y="11439"/>
                  <a:pt x="17225" y="11462"/>
                </a:cubicBezTo>
                <a:cubicBezTo>
                  <a:pt x="17195" y="11472"/>
                  <a:pt x="17172" y="11507"/>
                  <a:pt x="17172" y="11541"/>
                </a:cubicBezTo>
                <a:cubicBezTo>
                  <a:pt x="17172" y="11624"/>
                  <a:pt x="16537" y="11825"/>
                  <a:pt x="16402" y="11785"/>
                </a:cubicBezTo>
                <a:cubicBezTo>
                  <a:pt x="16354" y="11771"/>
                  <a:pt x="16259" y="11765"/>
                  <a:pt x="16190" y="11772"/>
                </a:cubicBezTo>
                <a:cubicBezTo>
                  <a:pt x="16086" y="11783"/>
                  <a:pt x="16055" y="11772"/>
                  <a:pt x="16010" y="11709"/>
                </a:cubicBezTo>
                <a:cubicBezTo>
                  <a:pt x="15934" y="11603"/>
                  <a:pt x="15711" y="11601"/>
                  <a:pt x="15640" y="11708"/>
                </a:cubicBezTo>
                <a:cubicBezTo>
                  <a:pt x="15598" y="11771"/>
                  <a:pt x="15568" y="11780"/>
                  <a:pt x="15443" y="11771"/>
                </a:cubicBezTo>
                <a:cubicBezTo>
                  <a:pt x="15224" y="11754"/>
                  <a:pt x="15112" y="11825"/>
                  <a:pt x="15148" y="11960"/>
                </a:cubicBezTo>
                <a:cubicBezTo>
                  <a:pt x="15186" y="12108"/>
                  <a:pt x="15045" y="12336"/>
                  <a:pt x="14882" y="12389"/>
                </a:cubicBezTo>
                <a:cubicBezTo>
                  <a:pt x="14813" y="12412"/>
                  <a:pt x="14709" y="12461"/>
                  <a:pt x="14652" y="12496"/>
                </a:cubicBezTo>
                <a:cubicBezTo>
                  <a:pt x="14557" y="12555"/>
                  <a:pt x="14527" y="12558"/>
                  <a:pt x="14243" y="12545"/>
                </a:cubicBezTo>
                <a:cubicBezTo>
                  <a:pt x="13894" y="12528"/>
                  <a:pt x="13764" y="12565"/>
                  <a:pt x="13813" y="12668"/>
                </a:cubicBezTo>
                <a:cubicBezTo>
                  <a:pt x="13851" y="12748"/>
                  <a:pt x="13761" y="12778"/>
                  <a:pt x="13449" y="12793"/>
                </a:cubicBezTo>
                <a:cubicBezTo>
                  <a:pt x="13266" y="12802"/>
                  <a:pt x="13172" y="12796"/>
                  <a:pt x="13133" y="12771"/>
                </a:cubicBezTo>
                <a:cubicBezTo>
                  <a:pt x="13102" y="12752"/>
                  <a:pt x="13002" y="12735"/>
                  <a:pt x="12912" y="12735"/>
                </a:cubicBezTo>
                <a:cubicBezTo>
                  <a:pt x="12785" y="12735"/>
                  <a:pt x="12724" y="12754"/>
                  <a:pt x="12643" y="12814"/>
                </a:cubicBezTo>
                <a:cubicBezTo>
                  <a:pt x="12556" y="12878"/>
                  <a:pt x="12519" y="12889"/>
                  <a:pt x="12443" y="12867"/>
                </a:cubicBezTo>
                <a:cubicBezTo>
                  <a:pt x="12262" y="12816"/>
                  <a:pt x="12058" y="12837"/>
                  <a:pt x="11909" y="12921"/>
                </a:cubicBezTo>
                <a:cubicBezTo>
                  <a:pt x="11777" y="12995"/>
                  <a:pt x="11742" y="13001"/>
                  <a:pt x="11413" y="13001"/>
                </a:cubicBezTo>
                <a:cubicBezTo>
                  <a:pt x="11095" y="13002"/>
                  <a:pt x="11056" y="13008"/>
                  <a:pt x="11031" y="13058"/>
                </a:cubicBezTo>
                <a:cubicBezTo>
                  <a:pt x="10995" y="13131"/>
                  <a:pt x="11090" y="13189"/>
                  <a:pt x="11219" y="13173"/>
                </a:cubicBezTo>
                <a:cubicBezTo>
                  <a:pt x="11275" y="13165"/>
                  <a:pt x="11449" y="13143"/>
                  <a:pt x="11604" y="13122"/>
                </a:cubicBezTo>
                <a:cubicBezTo>
                  <a:pt x="11866" y="13087"/>
                  <a:pt x="11892" y="13088"/>
                  <a:pt x="11965" y="13133"/>
                </a:cubicBezTo>
                <a:cubicBezTo>
                  <a:pt x="12012" y="13162"/>
                  <a:pt x="12111" y="13182"/>
                  <a:pt x="12207" y="13182"/>
                </a:cubicBezTo>
                <a:cubicBezTo>
                  <a:pt x="12297" y="13182"/>
                  <a:pt x="12441" y="13192"/>
                  <a:pt x="12530" y="13206"/>
                </a:cubicBezTo>
                <a:cubicBezTo>
                  <a:pt x="12666" y="13226"/>
                  <a:pt x="12713" y="13221"/>
                  <a:pt x="12828" y="13171"/>
                </a:cubicBezTo>
                <a:cubicBezTo>
                  <a:pt x="13040" y="13078"/>
                  <a:pt x="13218" y="13065"/>
                  <a:pt x="13312" y="13135"/>
                </a:cubicBezTo>
                <a:cubicBezTo>
                  <a:pt x="13408" y="13208"/>
                  <a:pt x="13408" y="13310"/>
                  <a:pt x="13312" y="13377"/>
                </a:cubicBezTo>
                <a:cubicBezTo>
                  <a:pt x="13272" y="13405"/>
                  <a:pt x="13240" y="13449"/>
                  <a:pt x="13240" y="13475"/>
                </a:cubicBezTo>
                <a:cubicBezTo>
                  <a:pt x="13240" y="13501"/>
                  <a:pt x="13116" y="13568"/>
                  <a:pt x="12956" y="13631"/>
                </a:cubicBezTo>
                <a:cubicBezTo>
                  <a:pt x="12728" y="13719"/>
                  <a:pt x="12629" y="13743"/>
                  <a:pt x="12446" y="13745"/>
                </a:cubicBezTo>
                <a:cubicBezTo>
                  <a:pt x="12153" y="13750"/>
                  <a:pt x="12128" y="13741"/>
                  <a:pt x="12219" y="13673"/>
                </a:cubicBezTo>
                <a:cubicBezTo>
                  <a:pt x="12321" y="13596"/>
                  <a:pt x="12311" y="13533"/>
                  <a:pt x="12192" y="13470"/>
                </a:cubicBezTo>
                <a:cubicBezTo>
                  <a:pt x="12057" y="13399"/>
                  <a:pt x="11960" y="13405"/>
                  <a:pt x="11804" y="13492"/>
                </a:cubicBezTo>
                <a:cubicBezTo>
                  <a:pt x="11605" y="13603"/>
                  <a:pt x="11397" y="13638"/>
                  <a:pt x="11231" y="13593"/>
                </a:cubicBezTo>
                <a:cubicBezTo>
                  <a:pt x="11068" y="13548"/>
                  <a:pt x="10886" y="13563"/>
                  <a:pt x="10771" y="13631"/>
                </a:cubicBezTo>
                <a:cubicBezTo>
                  <a:pt x="10707" y="13668"/>
                  <a:pt x="10617" y="13679"/>
                  <a:pt x="10404" y="13679"/>
                </a:cubicBezTo>
                <a:cubicBezTo>
                  <a:pt x="10156" y="13679"/>
                  <a:pt x="10106" y="13670"/>
                  <a:pt x="9980" y="13601"/>
                </a:cubicBezTo>
                <a:lnTo>
                  <a:pt x="9837" y="13522"/>
                </a:lnTo>
                <a:lnTo>
                  <a:pt x="10028" y="13418"/>
                </a:lnTo>
                <a:cubicBezTo>
                  <a:pt x="10134" y="13361"/>
                  <a:pt x="10262" y="13307"/>
                  <a:pt x="10311" y="13299"/>
                </a:cubicBezTo>
                <a:cubicBezTo>
                  <a:pt x="10420" y="13280"/>
                  <a:pt x="10431" y="13175"/>
                  <a:pt x="10329" y="13130"/>
                </a:cubicBezTo>
                <a:cubicBezTo>
                  <a:pt x="10246" y="13093"/>
                  <a:pt x="10055" y="13135"/>
                  <a:pt x="10055" y="13190"/>
                </a:cubicBezTo>
                <a:cubicBezTo>
                  <a:pt x="10055" y="13242"/>
                  <a:pt x="9671" y="13427"/>
                  <a:pt x="9607" y="13406"/>
                </a:cubicBezTo>
                <a:cubicBezTo>
                  <a:pt x="9575" y="13395"/>
                  <a:pt x="9484" y="13401"/>
                  <a:pt x="9404" y="13418"/>
                </a:cubicBezTo>
                <a:cubicBezTo>
                  <a:pt x="9283" y="13444"/>
                  <a:pt x="9221" y="13442"/>
                  <a:pt x="9046" y="13406"/>
                </a:cubicBezTo>
                <a:cubicBezTo>
                  <a:pt x="8929" y="13381"/>
                  <a:pt x="8796" y="13344"/>
                  <a:pt x="8750" y="13322"/>
                </a:cubicBezTo>
                <a:cubicBezTo>
                  <a:pt x="8704" y="13301"/>
                  <a:pt x="8617" y="13286"/>
                  <a:pt x="8553" y="13291"/>
                </a:cubicBezTo>
                <a:cubicBezTo>
                  <a:pt x="8461" y="13298"/>
                  <a:pt x="8437" y="13316"/>
                  <a:pt x="8437" y="13379"/>
                </a:cubicBezTo>
                <a:cubicBezTo>
                  <a:pt x="8437" y="13451"/>
                  <a:pt x="8452" y="13459"/>
                  <a:pt x="8634" y="13473"/>
                </a:cubicBezTo>
                <a:cubicBezTo>
                  <a:pt x="8929" y="13496"/>
                  <a:pt x="9207" y="13565"/>
                  <a:pt x="9207" y="13618"/>
                </a:cubicBezTo>
                <a:cubicBezTo>
                  <a:pt x="9207" y="13643"/>
                  <a:pt x="9243" y="13683"/>
                  <a:pt x="9287" y="13709"/>
                </a:cubicBezTo>
                <a:cubicBezTo>
                  <a:pt x="9363" y="13753"/>
                  <a:pt x="9359" y="13759"/>
                  <a:pt x="9234" y="13789"/>
                </a:cubicBezTo>
                <a:cubicBezTo>
                  <a:pt x="9129" y="13814"/>
                  <a:pt x="9078" y="13814"/>
                  <a:pt x="9004" y="13789"/>
                </a:cubicBezTo>
                <a:cubicBezTo>
                  <a:pt x="8863" y="13743"/>
                  <a:pt x="8690" y="13752"/>
                  <a:pt x="8547" y="13811"/>
                </a:cubicBezTo>
                <a:cubicBezTo>
                  <a:pt x="8412" y="13867"/>
                  <a:pt x="8049" y="13884"/>
                  <a:pt x="7917" y="13840"/>
                </a:cubicBezTo>
                <a:cubicBezTo>
                  <a:pt x="7809" y="13804"/>
                  <a:pt x="7663" y="13854"/>
                  <a:pt x="7663" y="13929"/>
                </a:cubicBezTo>
                <a:cubicBezTo>
                  <a:pt x="7663" y="14003"/>
                  <a:pt x="7669" y="14006"/>
                  <a:pt x="8114" y="13997"/>
                </a:cubicBezTo>
                <a:cubicBezTo>
                  <a:pt x="8417" y="13991"/>
                  <a:pt x="8449" y="13995"/>
                  <a:pt x="8526" y="14057"/>
                </a:cubicBezTo>
                <a:cubicBezTo>
                  <a:pt x="8608" y="14123"/>
                  <a:pt x="8606" y="14125"/>
                  <a:pt x="8472" y="14161"/>
                </a:cubicBezTo>
                <a:cubicBezTo>
                  <a:pt x="8254" y="14219"/>
                  <a:pt x="8122" y="14234"/>
                  <a:pt x="8087" y="14205"/>
                </a:cubicBezTo>
                <a:cubicBezTo>
                  <a:pt x="8070" y="14190"/>
                  <a:pt x="7965" y="14178"/>
                  <a:pt x="7854" y="14178"/>
                </a:cubicBezTo>
                <a:cubicBezTo>
                  <a:pt x="7688" y="14178"/>
                  <a:pt x="7610" y="14158"/>
                  <a:pt x="7392" y="14060"/>
                </a:cubicBezTo>
                <a:cubicBezTo>
                  <a:pt x="7119" y="13937"/>
                  <a:pt x="7056" y="13866"/>
                  <a:pt x="7063" y="13682"/>
                </a:cubicBezTo>
                <a:cubicBezTo>
                  <a:pt x="7065" y="13633"/>
                  <a:pt x="7087" y="13580"/>
                  <a:pt x="7111" y="13564"/>
                </a:cubicBezTo>
                <a:cubicBezTo>
                  <a:pt x="7136" y="13549"/>
                  <a:pt x="7164" y="13506"/>
                  <a:pt x="7174" y="13470"/>
                </a:cubicBezTo>
                <a:cubicBezTo>
                  <a:pt x="7194" y="13392"/>
                  <a:pt x="7352" y="13371"/>
                  <a:pt x="7568" y="13418"/>
                </a:cubicBezTo>
                <a:cubicBezTo>
                  <a:pt x="7874" y="13485"/>
                  <a:pt x="8101" y="13372"/>
                  <a:pt x="7968" y="13218"/>
                </a:cubicBezTo>
                <a:cubicBezTo>
                  <a:pt x="7932" y="13177"/>
                  <a:pt x="7926" y="13086"/>
                  <a:pt x="7947" y="12968"/>
                </a:cubicBezTo>
                <a:cubicBezTo>
                  <a:pt x="7975" y="12808"/>
                  <a:pt x="7994" y="12780"/>
                  <a:pt x="8096" y="12756"/>
                </a:cubicBezTo>
                <a:cubicBezTo>
                  <a:pt x="8161" y="12740"/>
                  <a:pt x="8226" y="12698"/>
                  <a:pt x="8243" y="12664"/>
                </a:cubicBezTo>
                <a:cubicBezTo>
                  <a:pt x="8278" y="12591"/>
                  <a:pt x="8393" y="12554"/>
                  <a:pt x="8672" y="12529"/>
                </a:cubicBezTo>
                <a:cubicBezTo>
                  <a:pt x="8838" y="12514"/>
                  <a:pt x="8885" y="12498"/>
                  <a:pt x="8908" y="12446"/>
                </a:cubicBezTo>
                <a:cubicBezTo>
                  <a:pt x="8943" y="12367"/>
                  <a:pt x="9189" y="12297"/>
                  <a:pt x="9273" y="12340"/>
                </a:cubicBezTo>
                <a:cubicBezTo>
                  <a:pt x="9303" y="12356"/>
                  <a:pt x="9410" y="12369"/>
                  <a:pt x="9511" y="12369"/>
                </a:cubicBezTo>
                <a:cubicBezTo>
                  <a:pt x="9656" y="12369"/>
                  <a:pt x="9718" y="12352"/>
                  <a:pt x="9795" y="12296"/>
                </a:cubicBezTo>
                <a:cubicBezTo>
                  <a:pt x="9888" y="12229"/>
                  <a:pt x="9903" y="12226"/>
                  <a:pt x="10064" y="12257"/>
                </a:cubicBezTo>
                <a:cubicBezTo>
                  <a:pt x="10482" y="12337"/>
                  <a:pt x="10619" y="12266"/>
                  <a:pt x="10497" y="12029"/>
                </a:cubicBezTo>
                <a:cubicBezTo>
                  <a:pt x="10483" y="12002"/>
                  <a:pt x="10530" y="11985"/>
                  <a:pt x="10652" y="11975"/>
                </a:cubicBezTo>
                <a:cubicBezTo>
                  <a:pt x="10795" y="11964"/>
                  <a:pt x="10825" y="11950"/>
                  <a:pt x="10825" y="11898"/>
                </a:cubicBezTo>
                <a:cubicBezTo>
                  <a:pt x="10825" y="11814"/>
                  <a:pt x="10680" y="11767"/>
                  <a:pt x="10562" y="11812"/>
                </a:cubicBezTo>
                <a:cubicBezTo>
                  <a:pt x="10245" y="11933"/>
                  <a:pt x="9767" y="11947"/>
                  <a:pt x="9640" y="11840"/>
                </a:cubicBezTo>
                <a:cubicBezTo>
                  <a:pt x="9558" y="11771"/>
                  <a:pt x="9229" y="11772"/>
                  <a:pt x="9159" y="11842"/>
                </a:cubicBezTo>
                <a:cubicBezTo>
                  <a:pt x="9131" y="11869"/>
                  <a:pt x="9038" y="11901"/>
                  <a:pt x="8953" y="11911"/>
                </a:cubicBezTo>
                <a:cubicBezTo>
                  <a:pt x="8851" y="11923"/>
                  <a:pt x="8767" y="11957"/>
                  <a:pt x="8702" y="12015"/>
                </a:cubicBezTo>
                <a:cubicBezTo>
                  <a:pt x="8627" y="12082"/>
                  <a:pt x="8538" y="12114"/>
                  <a:pt x="8320" y="12153"/>
                </a:cubicBezTo>
                <a:cubicBezTo>
                  <a:pt x="8068" y="12198"/>
                  <a:pt x="8022" y="12199"/>
                  <a:pt x="7926" y="12166"/>
                </a:cubicBezTo>
                <a:cubicBezTo>
                  <a:pt x="7781" y="12115"/>
                  <a:pt x="7544" y="12144"/>
                  <a:pt x="7442" y="12225"/>
                </a:cubicBezTo>
                <a:cubicBezTo>
                  <a:pt x="7315" y="12328"/>
                  <a:pt x="7179" y="12307"/>
                  <a:pt x="7066" y="12169"/>
                </a:cubicBezTo>
                <a:cubicBezTo>
                  <a:pt x="6964" y="12043"/>
                  <a:pt x="6974" y="11947"/>
                  <a:pt x="7096" y="11893"/>
                </a:cubicBezTo>
                <a:cubicBezTo>
                  <a:pt x="7178" y="11858"/>
                  <a:pt x="7190" y="11723"/>
                  <a:pt x="7114" y="11698"/>
                </a:cubicBezTo>
                <a:cubicBezTo>
                  <a:pt x="7017" y="11667"/>
                  <a:pt x="6819" y="11711"/>
                  <a:pt x="6819" y="11764"/>
                </a:cubicBezTo>
                <a:cubicBezTo>
                  <a:pt x="6819" y="11823"/>
                  <a:pt x="6739" y="11857"/>
                  <a:pt x="6693" y="11818"/>
                </a:cubicBezTo>
                <a:cubicBezTo>
                  <a:pt x="6646" y="11777"/>
                  <a:pt x="6490" y="11786"/>
                  <a:pt x="6416" y="11834"/>
                </a:cubicBezTo>
                <a:cubicBezTo>
                  <a:pt x="6360" y="11869"/>
                  <a:pt x="6363" y="11887"/>
                  <a:pt x="6436" y="11955"/>
                </a:cubicBezTo>
                <a:cubicBezTo>
                  <a:pt x="6544" y="12054"/>
                  <a:pt x="6473" y="12115"/>
                  <a:pt x="6329" y="12046"/>
                </a:cubicBezTo>
                <a:cubicBezTo>
                  <a:pt x="6207" y="11988"/>
                  <a:pt x="6088" y="11990"/>
                  <a:pt x="6024" y="12052"/>
                </a:cubicBezTo>
                <a:cubicBezTo>
                  <a:pt x="5948" y="12127"/>
                  <a:pt x="6012" y="12185"/>
                  <a:pt x="6171" y="12185"/>
                </a:cubicBezTo>
                <a:cubicBezTo>
                  <a:pt x="6247" y="12185"/>
                  <a:pt x="6335" y="12201"/>
                  <a:pt x="6368" y="12222"/>
                </a:cubicBezTo>
                <a:cubicBezTo>
                  <a:pt x="6449" y="12274"/>
                  <a:pt x="6414" y="12370"/>
                  <a:pt x="6302" y="12405"/>
                </a:cubicBezTo>
                <a:cubicBezTo>
                  <a:pt x="6224" y="12429"/>
                  <a:pt x="6176" y="12413"/>
                  <a:pt x="5968" y="12292"/>
                </a:cubicBezTo>
                <a:cubicBezTo>
                  <a:pt x="5744" y="12161"/>
                  <a:pt x="5723" y="12136"/>
                  <a:pt x="5723" y="12018"/>
                </a:cubicBezTo>
                <a:cubicBezTo>
                  <a:pt x="5723" y="11899"/>
                  <a:pt x="5746" y="11872"/>
                  <a:pt x="6001" y="11706"/>
                </a:cubicBezTo>
                <a:cubicBezTo>
                  <a:pt x="6154" y="11606"/>
                  <a:pt x="6291" y="11532"/>
                  <a:pt x="6305" y="11539"/>
                </a:cubicBezTo>
                <a:cubicBezTo>
                  <a:pt x="6320" y="11547"/>
                  <a:pt x="6395" y="11536"/>
                  <a:pt x="6469" y="11516"/>
                </a:cubicBezTo>
                <a:cubicBezTo>
                  <a:pt x="6563" y="11490"/>
                  <a:pt x="6691" y="11483"/>
                  <a:pt x="6896" y="11494"/>
                </a:cubicBezTo>
                <a:cubicBezTo>
                  <a:pt x="7145" y="11507"/>
                  <a:pt x="7211" y="11522"/>
                  <a:pt x="7323" y="11591"/>
                </a:cubicBezTo>
                <a:cubicBezTo>
                  <a:pt x="7396" y="11636"/>
                  <a:pt x="7446" y="11682"/>
                  <a:pt x="7434" y="11692"/>
                </a:cubicBezTo>
                <a:cubicBezTo>
                  <a:pt x="7421" y="11703"/>
                  <a:pt x="7437" y="11735"/>
                  <a:pt x="7466" y="11764"/>
                </a:cubicBezTo>
                <a:cubicBezTo>
                  <a:pt x="7523" y="11820"/>
                  <a:pt x="7685" y="11836"/>
                  <a:pt x="7738" y="11791"/>
                </a:cubicBezTo>
                <a:cubicBezTo>
                  <a:pt x="7791" y="11746"/>
                  <a:pt x="7865" y="11762"/>
                  <a:pt x="7914" y="11831"/>
                </a:cubicBezTo>
                <a:cubicBezTo>
                  <a:pt x="7964" y="11899"/>
                  <a:pt x="8172" y="11924"/>
                  <a:pt x="8237" y="11868"/>
                </a:cubicBezTo>
                <a:cubicBezTo>
                  <a:pt x="8286" y="11826"/>
                  <a:pt x="8217" y="11713"/>
                  <a:pt x="8141" y="11713"/>
                </a:cubicBezTo>
                <a:cubicBezTo>
                  <a:pt x="8026" y="11713"/>
                  <a:pt x="7946" y="11635"/>
                  <a:pt x="7911" y="11494"/>
                </a:cubicBezTo>
                <a:cubicBezTo>
                  <a:pt x="7881" y="11373"/>
                  <a:pt x="7893" y="11340"/>
                  <a:pt x="8043" y="11182"/>
                </a:cubicBezTo>
                <a:cubicBezTo>
                  <a:pt x="8174" y="11044"/>
                  <a:pt x="8240" y="11000"/>
                  <a:pt x="8347" y="10987"/>
                </a:cubicBezTo>
                <a:cubicBezTo>
                  <a:pt x="8422" y="10978"/>
                  <a:pt x="8531" y="10951"/>
                  <a:pt x="8586" y="10926"/>
                </a:cubicBezTo>
                <a:cubicBezTo>
                  <a:pt x="8700" y="10873"/>
                  <a:pt x="8949" y="10843"/>
                  <a:pt x="8989" y="10877"/>
                </a:cubicBezTo>
                <a:cubicBezTo>
                  <a:pt x="9030" y="10912"/>
                  <a:pt x="9339" y="10903"/>
                  <a:pt x="9395" y="10866"/>
                </a:cubicBezTo>
                <a:cubicBezTo>
                  <a:pt x="9422" y="10848"/>
                  <a:pt x="9457" y="10762"/>
                  <a:pt x="9476" y="10676"/>
                </a:cubicBezTo>
                <a:cubicBezTo>
                  <a:pt x="9494" y="10589"/>
                  <a:pt x="9530" y="10509"/>
                  <a:pt x="9553" y="10496"/>
                </a:cubicBezTo>
                <a:cubicBezTo>
                  <a:pt x="9606" y="10468"/>
                  <a:pt x="9931" y="10467"/>
                  <a:pt x="10117" y="10493"/>
                </a:cubicBezTo>
                <a:cubicBezTo>
                  <a:pt x="10227" y="10509"/>
                  <a:pt x="10282" y="10499"/>
                  <a:pt x="10380" y="10451"/>
                </a:cubicBezTo>
                <a:cubicBezTo>
                  <a:pt x="10480" y="10401"/>
                  <a:pt x="10561" y="10390"/>
                  <a:pt x="10789" y="10389"/>
                </a:cubicBezTo>
                <a:cubicBezTo>
                  <a:pt x="11042" y="10389"/>
                  <a:pt x="11093" y="10378"/>
                  <a:pt x="11246" y="10300"/>
                </a:cubicBezTo>
                <a:cubicBezTo>
                  <a:pt x="11380" y="10231"/>
                  <a:pt x="11414" y="10193"/>
                  <a:pt x="11410" y="10122"/>
                </a:cubicBezTo>
                <a:cubicBezTo>
                  <a:pt x="11404" y="10016"/>
                  <a:pt x="11497" y="9984"/>
                  <a:pt x="11667" y="10032"/>
                </a:cubicBezTo>
                <a:cubicBezTo>
                  <a:pt x="11855" y="10085"/>
                  <a:pt x="12110" y="10057"/>
                  <a:pt x="12183" y="9975"/>
                </a:cubicBezTo>
                <a:cubicBezTo>
                  <a:pt x="12261" y="9889"/>
                  <a:pt x="12394" y="9865"/>
                  <a:pt x="12634" y="9892"/>
                </a:cubicBezTo>
                <a:cubicBezTo>
                  <a:pt x="12857" y="9917"/>
                  <a:pt x="13247" y="9906"/>
                  <a:pt x="13312" y="9873"/>
                </a:cubicBezTo>
                <a:cubicBezTo>
                  <a:pt x="13338" y="9860"/>
                  <a:pt x="13423" y="9850"/>
                  <a:pt x="13500" y="9850"/>
                </a:cubicBezTo>
                <a:cubicBezTo>
                  <a:pt x="13577" y="9850"/>
                  <a:pt x="13673" y="9828"/>
                  <a:pt x="13718" y="9801"/>
                </a:cubicBezTo>
                <a:cubicBezTo>
                  <a:pt x="13779" y="9763"/>
                  <a:pt x="13842" y="9755"/>
                  <a:pt x="13983" y="9765"/>
                </a:cubicBezTo>
                <a:cubicBezTo>
                  <a:pt x="14130" y="9775"/>
                  <a:pt x="14191" y="9765"/>
                  <a:pt x="14270" y="9721"/>
                </a:cubicBezTo>
                <a:cubicBezTo>
                  <a:pt x="14349" y="9676"/>
                  <a:pt x="14401" y="9667"/>
                  <a:pt x="14515" y="9683"/>
                </a:cubicBezTo>
                <a:cubicBezTo>
                  <a:pt x="14692" y="9707"/>
                  <a:pt x="14832" y="9698"/>
                  <a:pt x="14930" y="9654"/>
                </a:cubicBezTo>
                <a:cubicBezTo>
                  <a:pt x="14971" y="9636"/>
                  <a:pt x="15066" y="9613"/>
                  <a:pt x="15139" y="9604"/>
                </a:cubicBezTo>
                <a:cubicBezTo>
                  <a:pt x="15212" y="9595"/>
                  <a:pt x="15336" y="9555"/>
                  <a:pt x="15413" y="9514"/>
                </a:cubicBezTo>
                <a:cubicBezTo>
                  <a:pt x="15491" y="9474"/>
                  <a:pt x="15656" y="9422"/>
                  <a:pt x="15781" y="9400"/>
                </a:cubicBezTo>
                <a:cubicBezTo>
                  <a:pt x="15881" y="9382"/>
                  <a:pt x="15941" y="9372"/>
                  <a:pt x="15993" y="9371"/>
                </a:cubicBezTo>
                <a:close/>
                <a:moveTo>
                  <a:pt x="11532" y="14000"/>
                </a:moveTo>
                <a:cubicBezTo>
                  <a:pt x="11578" y="14002"/>
                  <a:pt x="11621" y="14022"/>
                  <a:pt x="11706" y="14065"/>
                </a:cubicBezTo>
                <a:cubicBezTo>
                  <a:pt x="11831" y="14128"/>
                  <a:pt x="11846" y="14153"/>
                  <a:pt x="11846" y="14310"/>
                </a:cubicBezTo>
                <a:cubicBezTo>
                  <a:pt x="11846" y="14452"/>
                  <a:pt x="11825" y="14494"/>
                  <a:pt x="11744" y="14532"/>
                </a:cubicBezTo>
                <a:cubicBezTo>
                  <a:pt x="11690" y="14558"/>
                  <a:pt x="11646" y="14597"/>
                  <a:pt x="11646" y="14617"/>
                </a:cubicBezTo>
                <a:cubicBezTo>
                  <a:pt x="11646" y="14661"/>
                  <a:pt x="11345" y="14732"/>
                  <a:pt x="11073" y="14752"/>
                </a:cubicBezTo>
                <a:cubicBezTo>
                  <a:pt x="10891" y="14766"/>
                  <a:pt x="10876" y="14775"/>
                  <a:pt x="10876" y="14847"/>
                </a:cubicBezTo>
                <a:cubicBezTo>
                  <a:pt x="10876" y="14909"/>
                  <a:pt x="10900" y="14928"/>
                  <a:pt x="10992" y="14935"/>
                </a:cubicBezTo>
                <a:cubicBezTo>
                  <a:pt x="11056" y="14940"/>
                  <a:pt x="11143" y="14925"/>
                  <a:pt x="11189" y="14903"/>
                </a:cubicBezTo>
                <a:cubicBezTo>
                  <a:pt x="11235" y="14882"/>
                  <a:pt x="11332" y="14857"/>
                  <a:pt x="11407" y="14847"/>
                </a:cubicBezTo>
                <a:cubicBezTo>
                  <a:pt x="11521" y="14832"/>
                  <a:pt x="11552" y="14840"/>
                  <a:pt x="11601" y="14897"/>
                </a:cubicBezTo>
                <a:cubicBezTo>
                  <a:pt x="11695" y="15006"/>
                  <a:pt x="11594" y="15047"/>
                  <a:pt x="11279" y="15028"/>
                </a:cubicBezTo>
                <a:cubicBezTo>
                  <a:pt x="10985" y="15009"/>
                  <a:pt x="10962" y="15018"/>
                  <a:pt x="10828" y="15209"/>
                </a:cubicBezTo>
                <a:cubicBezTo>
                  <a:pt x="10730" y="15348"/>
                  <a:pt x="10602" y="15406"/>
                  <a:pt x="10332" y="15429"/>
                </a:cubicBezTo>
                <a:cubicBezTo>
                  <a:pt x="10198" y="15440"/>
                  <a:pt x="10125" y="15433"/>
                  <a:pt x="10052" y="15397"/>
                </a:cubicBezTo>
                <a:cubicBezTo>
                  <a:pt x="9936" y="15342"/>
                  <a:pt x="9956" y="15287"/>
                  <a:pt x="10138" y="15144"/>
                </a:cubicBezTo>
                <a:cubicBezTo>
                  <a:pt x="10304" y="15015"/>
                  <a:pt x="10261" y="14933"/>
                  <a:pt x="10037" y="14944"/>
                </a:cubicBezTo>
                <a:cubicBezTo>
                  <a:pt x="9891" y="14952"/>
                  <a:pt x="9876" y="14961"/>
                  <a:pt x="9846" y="15073"/>
                </a:cubicBezTo>
                <a:cubicBezTo>
                  <a:pt x="9803" y="15234"/>
                  <a:pt x="9740" y="15293"/>
                  <a:pt x="9562" y="15331"/>
                </a:cubicBezTo>
                <a:cubicBezTo>
                  <a:pt x="9432" y="15360"/>
                  <a:pt x="9396" y="15358"/>
                  <a:pt x="9261" y="15305"/>
                </a:cubicBezTo>
                <a:cubicBezTo>
                  <a:pt x="9084" y="15236"/>
                  <a:pt x="9106" y="15212"/>
                  <a:pt x="9377" y="15182"/>
                </a:cubicBezTo>
                <a:cubicBezTo>
                  <a:pt x="9608" y="15157"/>
                  <a:pt x="9706" y="15095"/>
                  <a:pt x="9610" y="15034"/>
                </a:cubicBezTo>
                <a:cubicBezTo>
                  <a:pt x="9537" y="14988"/>
                  <a:pt x="9329" y="14977"/>
                  <a:pt x="9281" y="15018"/>
                </a:cubicBezTo>
                <a:cubicBezTo>
                  <a:pt x="9205" y="15083"/>
                  <a:pt x="8950" y="15125"/>
                  <a:pt x="8735" y="15108"/>
                </a:cubicBezTo>
                <a:cubicBezTo>
                  <a:pt x="8553" y="15094"/>
                  <a:pt x="8495" y="15075"/>
                  <a:pt x="8389" y="14990"/>
                </a:cubicBezTo>
                <a:cubicBezTo>
                  <a:pt x="8319" y="14934"/>
                  <a:pt x="8260" y="14872"/>
                  <a:pt x="8260" y="14851"/>
                </a:cubicBezTo>
                <a:cubicBezTo>
                  <a:pt x="8260" y="14750"/>
                  <a:pt x="7946" y="14741"/>
                  <a:pt x="7896" y="14840"/>
                </a:cubicBezTo>
                <a:cubicBezTo>
                  <a:pt x="7878" y="14877"/>
                  <a:pt x="7915" y="14915"/>
                  <a:pt x="8010" y="14962"/>
                </a:cubicBezTo>
                <a:cubicBezTo>
                  <a:pt x="8200" y="15055"/>
                  <a:pt x="8283" y="15146"/>
                  <a:pt x="8266" y="15240"/>
                </a:cubicBezTo>
                <a:cubicBezTo>
                  <a:pt x="8247" y="15351"/>
                  <a:pt x="8040" y="15461"/>
                  <a:pt x="7846" y="15460"/>
                </a:cubicBezTo>
                <a:cubicBezTo>
                  <a:pt x="7760" y="15460"/>
                  <a:pt x="7623" y="15465"/>
                  <a:pt x="7541" y="15473"/>
                </a:cubicBezTo>
                <a:cubicBezTo>
                  <a:pt x="7344" y="15492"/>
                  <a:pt x="6873" y="15375"/>
                  <a:pt x="6696" y="15262"/>
                </a:cubicBezTo>
                <a:cubicBezTo>
                  <a:pt x="6623" y="15216"/>
                  <a:pt x="6558" y="15143"/>
                  <a:pt x="6553" y="15103"/>
                </a:cubicBezTo>
                <a:cubicBezTo>
                  <a:pt x="6543" y="15031"/>
                  <a:pt x="6545" y="15031"/>
                  <a:pt x="6816" y="15039"/>
                </a:cubicBezTo>
                <a:cubicBezTo>
                  <a:pt x="6966" y="15043"/>
                  <a:pt x="7123" y="15063"/>
                  <a:pt x="7165" y="15083"/>
                </a:cubicBezTo>
                <a:cubicBezTo>
                  <a:pt x="7206" y="15103"/>
                  <a:pt x="7301" y="15127"/>
                  <a:pt x="7374" y="15136"/>
                </a:cubicBezTo>
                <a:cubicBezTo>
                  <a:pt x="7600" y="15166"/>
                  <a:pt x="7795" y="15021"/>
                  <a:pt x="7669" y="14916"/>
                </a:cubicBezTo>
                <a:cubicBezTo>
                  <a:pt x="7624" y="14878"/>
                  <a:pt x="7778" y="14642"/>
                  <a:pt x="7890" y="14576"/>
                </a:cubicBezTo>
                <a:cubicBezTo>
                  <a:pt x="7923" y="14557"/>
                  <a:pt x="8034" y="14526"/>
                  <a:pt x="8141" y="14507"/>
                </a:cubicBezTo>
                <a:cubicBezTo>
                  <a:pt x="8293" y="14479"/>
                  <a:pt x="8342" y="14455"/>
                  <a:pt x="8362" y="14397"/>
                </a:cubicBezTo>
                <a:cubicBezTo>
                  <a:pt x="8390" y="14314"/>
                  <a:pt x="8692" y="14215"/>
                  <a:pt x="8780" y="14260"/>
                </a:cubicBezTo>
                <a:cubicBezTo>
                  <a:pt x="8859" y="14300"/>
                  <a:pt x="9037" y="14287"/>
                  <a:pt x="9171" y="14232"/>
                </a:cubicBezTo>
                <a:cubicBezTo>
                  <a:pt x="9257" y="14196"/>
                  <a:pt x="9372" y="14178"/>
                  <a:pt x="9529" y="14178"/>
                </a:cubicBezTo>
                <a:cubicBezTo>
                  <a:pt x="9740" y="14178"/>
                  <a:pt x="9786" y="14189"/>
                  <a:pt x="9983" y="14296"/>
                </a:cubicBezTo>
                <a:cubicBezTo>
                  <a:pt x="10103" y="14361"/>
                  <a:pt x="10240" y="14414"/>
                  <a:pt x="10291" y="14414"/>
                </a:cubicBezTo>
                <a:cubicBezTo>
                  <a:pt x="10497" y="14414"/>
                  <a:pt x="10618" y="14305"/>
                  <a:pt x="10547" y="14181"/>
                </a:cubicBezTo>
                <a:cubicBezTo>
                  <a:pt x="10536" y="14161"/>
                  <a:pt x="10598" y="14123"/>
                  <a:pt x="10688" y="14095"/>
                </a:cubicBezTo>
                <a:cubicBezTo>
                  <a:pt x="10829" y="14050"/>
                  <a:pt x="10868" y="14048"/>
                  <a:pt x="11022" y="14077"/>
                </a:cubicBezTo>
                <a:cubicBezTo>
                  <a:pt x="11180" y="14108"/>
                  <a:pt x="11211" y="14104"/>
                  <a:pt x="11344" y="14052"/>
                </a:cubicBezTo>
                <a:cubicBezTo>
                  <a:pt x="11437" y="14016"/>
                  <a:pt x="11487" y="13999"/>
                  <a:pt x="11532" y="14000"/>
                </a:cubicBezTo>
                <a:close/>
                <a:moveTo>
                  <a:pt x="7851" y="16972"/>
                </a:moveTo>
                <a:cubicBezTo>
                  <a:pt x="7885" y="16966"/>
                  <a:pt x="7916" y="16966"/>
                  <a:pt x="7944" y="16972"/>
                </a:cubicBezTo>
                <a:cubicBezTo>
                  <a:pt x="8000" y="16985"/>
                  <a:pt x="8044" y="17021"/>
                  <a:pt x="8063" y="17079"/>
                </a:cubicBezTo>
                <a:cubicBezTo>
                  <a:pt x="8081" y="17133"/>
                  <a:pt x="8136" y="17169"/>
                  <a:pt x="8252" y="17197"/>
                </a:cubicBezTo>
                <a:cubicBezTo>
                  <a:pt x="8342" y="17220"/>
                  <a:pt x="8445" y="17266"/>
                  <a:pt x="8478" y="17301"/>
                </a:cubicBezTo>
                <a:cubicBezTo>
                  <a:pt x="8518" y="17343"/>
                  <a:pt x="8581" y="17366"/>
                  <a:pt x="8661" y="17366"/>
                </a:cubicBezTo>
                <a:cubicBezTo>
                  <a:pt x="8756" y="17366"/>
                  <a:pt x="8789" y="17381"/>
                  <a:pt x="8801" y="17437"/>
                </a:cubicBezTo>
                <a:cubicBezTo>
                  <a:pt x="8831" y="17572"/>
                  <a:pt x="9119" y="17560"/>
                  <a:pt x="9207" y="17419"/>
                </a:cubicBezTo>
                <a:cubicBezTo>
                  <a:pt x="9269" y="17320"/>
                  <a:pt x="9462" y="17215"/>
                  <a:pt x="9604" y="17204"/>
                </a:cubicBezTo>
                <a:cubicBezTo>
                  <a:pt x="9746" y="17192"/>
                  <a:pt x="9953" y="17373"/>
                  <a:pt x="9953" y="17511"/>
                </a:cubicBezTo>
                <a:cubicBezTo>
                  <a:pt x="9953" y="17606"/>
                  <a:pt x="9970" y="17621"/>
                  <a:pt x="10114" y="17654"/>
                </a:cubicBezTo>
                <a:cubicBezTo>
                  <a:pt x="10263" y="17687"/>
                  <a:pt x="10286" y="17686"/>
                  <a:pt x="10389" y="17635"/>
                </a:cubicBezTo>
                <a:cubicBezTo>
                  <a:pt x="10470" y="17595"/>
                  <a:pt x="10581" y="17577"/>
                  <a:pt x="10786" y="17570"/>
                </a:cubicBezTo>
                <a:cubicBezTo>
                  <a:pt x="11042" y="17562"/>
                  <a:pt x="11091" y="17569"/>
                  <a:pt x="11237" y="17636"/>
                </a:cubicBezTo>
                <a:cubicBezTo>
                  <a:pt x="11370" y="17698"/>
                  <a:pt x="11409" y="17743"/>
                  <a:pt x="11455" y="17879"/>
                </a:cubicBezTo>
                <a:cubicBezTo>
                  <a:pt x="11510" y="18042"/>
                  <a:pt x="11507" y="18045"/>
                  <a:pt x="11377" y="18104"/>
                </a:cubicBezTo>
                <a:cubicBezTo>
                  <a:pt x="11266" y="18154"/>
                  <a:pt x="11229" y="18160"/>
                  <a:pt x="11126" y="18135"/>
                </a:cubicBezTo>
                <a:cubicBezTo>
                  <a:pt x="10988" y="18102"/>
                  <a:pt x="10728" y="18144"/>
                  <a:pt x="10682" y="18208"/>
                </a:cubicBezTo>
                <a:cubicBezTo>
                  <a:pt x="10643" y="18260"/>
                  <a:pt x="10532" y="18254"/>
                  <a:pt x="10425" y="18192"/>
                </a:cubicBezTo>
                <a:cubicBezTo>
                  <a:pt x="10362" y="18155"/>
                  <a:pt x="10272" y="18137"/>
                  <a:pt x="10132" y="18137"/>
                </a:cubicBezTo>
                <a:cubicBezTo>
                  <a:pt x="10021" y="18137"/>
                  <a:pt x="9862" y="18136"/>
                  <a:pt x="9780" y="18135"/>
                </a:cubicBezTo>
                <a:cubicBezTo>
                  <a:pt x="9498" y="18132"/>
                  <a:pt x="9182" y="18159"/>
                  <a:pt x="8989" y="18201"/>
                </a:cubicBezTo>
                <a:cubicBezTo>
                  <a:pt x="8776" y="18248"/>
                  <a:pt x="8336" y="18260"/>
                  <a:pt x="8287" y="18219"/>
                </a:cubicBezTo>
                <a:cubicBezTo>
                  <a:pt x="8248" y="18185"/>
                  <a:pt x="8305" y="18134"/>
                  <a:pt x="8362" y="18152"/>
                </a:cubicBezTo>
                <a:cubicBezTo>
                  <a:pt x="8421" y="18172"/>
                  <a:pt x="8511" y="18079"/>
                  <a:pt x="8511" y="17998"/>
                </a:cubicBezTo>
                <a:cubicBezTo>
                  <a:pt x="8511" y="17910"/>
                  <a:pt x="8387" y="17850"/>
                  <a:pt x="8204" y="17850"/>
                </a:cubicBezTo>
                <a:cubicBezTo>
                  <a:pt x="8028" y="17850"/>
                  <a:pt x="7664" y="17713"/>
                  <a:pt x="7663" y="17646"/>
                </a:cubicBezTo>
                <a:cubicBezTo>
                  <a:pt x="7663" y="17622"/>
                  <a:pt x="7618" y="17563"/>
                  <a:pt x="7562" y="17514"/>
                </a:cubicBezTo>
                <a:cubicBezTo>
                  <a:pt x="7469" y="17433"/>
                  <a:pt x="7463" y="17412"/>
                  <a:pt x="7517" y="17290"/>
                </a:cubicBezTo>
                <a:cubicBezTo>
                  <a:pt x="7550" y="17216"/>
                  <a:pt x="7598" y="17142"/>
                  <a:pt x="7622" y="17127"/>
                </a:cubicBezTo>
                <a:cubicBezTo>
                  <a:pt x="7645" y="17111"/>
                  <a:pt x="7653" y="17093"/>
                  <a:pt x="7640" y="17086"/>
                </a:cubicBezTo>
                <a:cubicBezTo>
                  <a:pt x="7626" y="17079"/>
                  <a:pt x="7671" y="17045"/>
                  <a:pt x="7741" y="17010"/>
                </a:cubicBezTo>
                <a:cubicBezTo>
                  <a:pt x="7779" y="16991"/>
                  <a:pt x="7818" y="16979"/>
                  <a:pt x="7851" y="16972"/>
                </a:cubicBezTo>
                <a:close/>
                <a:moveTo>
                  <a:pt x="6866" y="17759"/>
                </a:moveTo>
                <a:cubicBezTo>
                  <a:pt x="6918" y="17757"/>
                  <a:pt x="6946" y="17779"/>
                  <a:pt x="6968" y="17827"/>
                </a:cubicBezTo>
                <a:cubicBezTo>
                  <a:pt x="7005" y="17910"/>
                  <a:pt x="7193" y="17959"/>
                  <a:pt x="7350" y="17927"/>
                </a:cubicBezTo>
                <a:cubicBezTo>
                  <a:pt x="7459" y="17906"/>
                  <a:pt x="7477" y="17915"/>
                  <a:pt x="7568" y="18027"/>
                </a:cubicBezTo>
                <a:cubicBezTo>
                  <a:pt x="7637" y="18112"/>
                  <a:pt x="7658" y="18173"/>
                  <a:pt x="7634" y="18230"/>
                </a:cubicBezTo>
                <a:cubicBezTo>
                  <a:pt x="7614" y="18274"/>
                  <a:pt x="7601" y="18340"/>
                  <a:pt x="7607" y="18376"/>
                </a:cubicBezTo>
                <a:cubicBezTo>
                  <a:pt x="7613" y="18418"/>
                  <a:pt x="7558" y="18477"/>
                  <a:pt x="7454" y="18538"/>
                </a:cubicBezTo>
                <a:cubicBezTo>
                  <a:pt x="7223" y="18674"/>
                  <a:pt x="7057" y="18680"/>
                  <a:pt x="6732" y="18569"/>
                </a:cubicBezTo>
                <a:cubicBezTo>
                  <a:pt x="6548" y="18507"/>
                  <a:pt x="6469" y="18465"/>
                  <a:pt x="6469" y="18425"/>
                </a:cubicBezTo>
                <a:cubicBezTo>
                  <a:pt x="6469" y="18393"/>
                  <a:pt x="6434" y="18346"/>
                  <a:pt x="6392" y="18321"/>
                </a:cubicBezTo>
                <a:cubicBezTo>
                  <a:pt x="6325" y="18282"/>
                  <a:pt x="6322" y="18253"/>
                  <a:pt x="6371" y="18110"/>
                </a:cubicBezTo>
                <a:cubicBezTo>
                  <a:pt x="6419" y="17968"/>
                  <a:pt x="6458" y="17929"/>
                  <a:pt x="6630" y="17844"/>
                </a:cubicBezTo>
                <a:cubicBezTo>
                  <a:pt x="6741" y="17790"/>
                  <a:pt x="6815" y="17762"/>
                  <a:pt x="6866" y="17759"/>
                </a:cubicBezTo>
                <a:close/>
                <a:moveTo>
                  <a:pt x="6335" y="18631"/>
                </a:moveTo>
                <a:cubicBezTo>
                  <a:pt x="6516" y="18629"/>
                  <a:pt x="6822" y="18748"/>
                  <a:pt x="6896" y="18862"/>
                </a:cubicBezTo>
                <a:cubicBezTo>
                  <a:pt x="6966" y="18970"/>
                  <a:pt x="6940" y="19022"/>
                  <a:pt x="6756" y="19128"/>
                </a:cubicBezTo>
                <a:cubicBezTo>
                  <a:pt x="6701" y="19160"/>
                  <a:pt x="6669" y="19204"/>
                  <a:pt x="6684" y="19226"/>
                </a:cubicBezTo>
                <a:cubicBezTo>
                  <a:pt x="6722" y="19278"/>
                  <a:pt x="6634" y="19309"/>
                  <a:pt x="6395" y="19331"/>
                </a:cubicBezTo>
                <a:cubicBezTo>
                  <a:pt x="6285" y="19341"/>
                  <a:pt x="6150" y="19355"/>
                  <a:pt x="6093" y="19362"/>
                </a:cubicBezTo>
                <a:cubicBezTo>
                  <a:pt x="6035" y="19370"/>
                  <a:pt x="5961" y="19359"/>
                  <a:pt x="5926" y="19337"/>
                </a:cubicBezTo>
                <a:cubicBezTo>
                  <a:pt x="5892" y="19316"/>
                  <a:pt x="5797" y="19293"/>
                  <a:pt x="5714" y="19289"/>
                </a:cubicBezTo>
                <a:cubicBezTo>
                  <a:pt x="5568" y="19281"/>
                  <a:pt x="5564" y="19277"/>
                  <a:pt x="5556" y="19142"/>
                </a:cubicBezTo>
                <a:cubicBezTo>
                  <a:pt x="5551" y="19056"/>
                  <a:pt x="5571" y="18991"/>
                  <a:pt x="5609" y="18974"/>
                </a:cubicBezTo>
                <a:cubicBezTo>
                  <a:pt x="5644" y="18959"/>
                  <a:pt x="5672" y="18931"/>
                  <a:pt x="5672" y="18912"/>
                </a:cubicBezTo>
                <a:cubicBezTo>
                  <a:pt x="5672" y="18894"/>
                  <a:pt x="5727" y="18854"/>
                  <a:pt x="5795" y="18826"/>
                </a:cubicBezTo>
                <a:cubicBezTo>
                  <a:pt x="5862" y="18798"/>
                  <a:pt x="5941" y="18745"/>
                  <a:pt x="5968" y="18708"/>
                </a:cubicBezTo>
                <a:cubicBezTo>
                  <a:pt x="5999" y="18664"/>
                  <a:pt x="6044" y="18645"/>
                  <a:pt x="6090" y="18654"/>
                </a:cubicBezTo>
                <a:cubicBezTo>
                  <a:pt x="6130" y="18662"/>
                  <a:pt x="6210" y="18656"/>
                  <a:pt x="6266" y="18640"/>
                </a:cubicBezTo>
                <a:cubicBezTo>
                  <a:pt x="6286" y="18635"/>
                  <a:pt x="6309" y="18631"/>
                  <a:pt x="6335" y="18631"/>
                </a:cubicBezTo>
                <a:close/>
                <a:moveTo>
                  <a:pt x="19259" y="18968"/>
                </a:moveTo>
                <a:cubicBezTo>
                  <a:pt x="19332" y="18969"/>
                  <a:pt x="19448" y="18976"/>
                  <a:pt x="19647" y="18991"/>
                </a:cubicBezTo>
                <a:cubicBezTo>
                  <a:pt x="19868" y="19008"/>
                  <a:pt x="19931" y="19026"/>
                  <a:pt x="20059" y="19111"/>
                </a:cubicBezTo>
                <a:cubicBezTo>
                  <a:pt x="20191" y="19199"/>
                  <a:pt x="20208" y="19230"/>
                  <a:pt x="20208" y="19386"/>
                </a:cubicBezTo>
                <a:cubicBezTo>
                  <a:pt x="20208" y="19523"/>
                  <a:pt x="20186" y="19577"/>
                  <a:pt x="20106" y="19630"/>
                </a:cubicBezTo>
                <a:cubicBezTo>
                  <a:pt x="20030" y="19681"/>
                  <a:pt x="19952" y="19699"/>
                  <a:pt x="19793" y="19704"/>
                </a:cubicBezTo>
                <a:cubicBezTo>
                  <a:pt x="19615" y="19709"/>
                  <a:pt x="19542" y="19696"/>
                  <a:pt x="19327" y="19609"/>
                </a:cubicBezTo>
                <a:cubicBezTo>
                  <a:pt x="19092" y="19515"/>
                  <a:pt x="19047" y="19473"/>
                  <a:pt x="18987" y="19314"/>
                </a:cubicBezTo>
                <a:cubicBezTo>
                  <a:pt x="18977" y="19289"/>
                  <a:pt x="18991" y="19262"/>
                  <a:pt x="19017" y="19254"/>
                </a:cubicBezTo>
                <a:cubicBezTo>
                  <a:pt x="19104" y="19225"/>
                  <a:pt x="19064" y="19116"/>
                  <a:pt x="18951" y="19076"/>
                </a:cubicBezTo>
                <a:cubicBezTo>
                  <a:pt x="18842" y="19037"/>
                  <a:pt x="18842" y="19036"/>
                  <a:pt x="18939" y="19019"/>
                </a:cubicBezTo>
                <a:cubicBezTo>
                  <a:pt x="18994" y="19010"/>
                  <a:pt x="19071" y="18993"/>
                  <a:pt x="19112" y="18982"/>
                </a:cubicBezTo>
                <a:cubicBezTo>
                  <a:pt x="19153" y="18971"/>
                  <a:pt x="19185" y="18966"/>
                  <a:pt x="19259" y="18968"/>
                </a:cubicBezTo>
                <a:close/>
                <a:moveTo>
                  <a:pt x="6699" y="19440"/>
                </a:moveTo>
                <a:cubicBezTo>
                  <a:pt x="6941" y="19435"/>
                  <a:pt x="7069" y="19490"/>
                  <a:pt x="7237" y="19638"/>
                </a:cubicBezTo>
                <a:cubicBezTo>
                  <a:pt x="7488" y="19860"/>
                  <a:pt x="7474" y="19992"/>
                  <a:pt x="7177" y="20192"/>
                </a:cubicBezTo>
                <a:cubicBezTo>
                  <a:pt x="7054" y="20275"/>
                  <a:pt x="6916" y="20343"/>
                  <a:pt x="6872" y="20343"/>
                </a:cubicBezTo>
                <a:cubicBezTo>
                  <a:pt x="6828" y="20343"/>
                  <a:pt x="6714" y="20349"/>
                  <a:pt x="6619" y="20355"/>
                </a:cubicBezTo>
                <a:cubicBezTo>
                  <a:pt x="6501" y="20363"/>
                  <a:pt x="6361" y="20347"/>
                  <a:pt x="6189" y="20305"/>
                </a:cubicBezTo>
                <a:cubicBezTo>
                  <a:pt x="5982" y="20254"/>
                  <a:pt x="5912" y="20219"/>
                  <a:pt x="5821" y="20121"/>
                </a:cubicBezTo>
                <a:cubicBezTo>
                  <a:pt x="5728" y="20019"/>
                  <a:pt x="5717" y="19977"/>
                  <a:pt x="5747" y="19852"/>
                </a:cubicBezTo>
                <a:cubicBezTo>
                  <a:pt x="5768" y="19763"/>
                  <a:pt x="5822" y="19681"/>
                  <a:pt x="5878" y="19649"/>
                </a:cubicBezTo>
                <a:cubicBezTo>
                  <a:pt x="5930" y="19619"/>
                  <a:pt x="5999" y="19574"/>
                  <a:pt x="6033" y="19548"/>
                </a:cubicBezTo>
                <a:cubicBezTo>
                  <a:pt x="6069" y="19522"/>
                  <a:pt x="6233" y="19485"/>
                  <a:pt x="6413" y="19463"/>
                </a:cubicBezTo>
                <a:cubicBezTo>
                  <a:pt x="6524" y="19449"/>
                  <a:pt x="6619" y="19441"/>
                  <a:pt x="6699" y="19440"/>
                </a:cubicBezTo>
                <a:close/>
                <a:moveTo>
                  <a:pt x="18826" y="19663"/>
                </a:moveTo>
                <a:cubicBezTo>
                  <a:pt x="18999" y="19662"/>
                  <a:pt x="19078" y="19682"/>
                  <a:pt x="19241" y="19743"/>
                </a:cubicBezTo>
                <a:cubicBezTo>
                  <a:pt x="19383" y="19797"/>
                  <a:pt x="19462" y="19847"/>
                  <a:pt x="19462" y="19883"/>
                </a:cubicBezTo>
                <a:cubicBezTo>
                  <a:pt x="19462" y="19914"/>
                  <a:pt x="19490" y="19962"/>
                  <a:pt x="19527" y="19989"/>
                </a:cubicBezTo>
                <a:cubicBezTo>
                  <a:pt x="19585" y="20030"/>
                  <a:pt x="19580" y="20062"/>
                  <a:pt x="19491" y="20206"/>
                </a:cubicBezTo>
                <a:cubicBezTo>
                  <a:pt x="19404" y="20348"/>
                  <a:pt x="19354" y="20386"/>
                  <a:pt x="19175" y="20450"/>
                </a:cubicBezTo>
                <a:cubicBezTo>
                  <a:pt x="19033" y="20500"/>
                  <a:pt x="18887" y="20527"/>
                  <a:pt x="18727" y="20533"/>
                </a:cubicBezTo>
                <a:cubicBezTo>
                  <a:pt x="18437" y="20544"/>
                  <a:pt x="18324" y="20529"/>
                  <a:pt x="18160" y="20461"/>
                </a:cubicBezTo>
                <a:cubicBezTo>
                  <a:pt x="18002" y="20395"/>
                  <a:pt x="17784" y="20089"/>
                  <a:pt x="17864" y="20047"/>
                </a:cubicBezTo>
                <a:cubicBezTo>
                  <a:pt x="17894" y="20031"/>
                  <a:pt x="17918" y="19986"/>
                  <a:pt x="17918" y="19948"/>
                </a:cubicBezTo>
                <a:cubicBezTo>
                  <a:pt x="17918" y="19909"/>
                  <a:pt x="17951" y="19864"/>
                  <a:pt x="17990" y="19847"/>
                </a:cubicBezTo>
                <a:cubicBezTo>
                  <a:pt x="18047" y="19822"/>
                  <a:pt x="18073" y="19826"/>
                  <a:pt x="18118" y="19871"/>
                </a:cubicBezTo>
                <a:cubicBezTo>
                  <a:pt x="18158" y="19910"/>
                  <a:pt x="18211" y="19924"/>
                  <a:pt x="18306" y="19918"/>
                </a:cubicBezTo>
                <a:cubicBezTo>
                  <a:pt x="18429" y="19910"/>
                  <a:pt x="18441" y="19901"/>
                  <a:pt x="18441" y="19795"/>
                </a:cubicBezTo>
                <a:cubicBezTo>
                  <a:pt x="18441" y="19682"/>
                  <a:pt x="18443" y="19679"/>
                  <a:pt x="18614" y="19671"/>
                </a:cubicBezTo>
                <a:cubicBezTo>
                  <a:pt x="18699" y="19667"/>
                  <a:pt x="18768" y="19663"/>
                  <a:pt x="18826" y="19663"/>
                </a:cubicBezTo>
                <a:close/>
              </a:path>
            </a:pathLst>
          </a:custGeom>
          <a:ln w="12700">
            <a:miter lim="400000"/>
          </a:ln>
        </p:spPr>
      </p:pic>
      <p:pic>
        <p:nvPicPr>
          <p:cNvPr id="206" name="dna-sequence-inv.jpg" descr="dna-sequence-inv.jpg"/>
          <p:cNvPicPr>
            <a:picLocks noChangeAspect="1"/>
          </p:cNvPicPr>
          <p:nvPr/>
        </p:nvPicPr>
        <p:blipFill>
          <a:blip r:embed="rId7">
            <a:extLst/>
          </a:blip>
          <a:stretch>
            <a:fillRect/>
          </a:stretch>
        </p:blipFill>
        <p:spPr>
          <a:xfrm>
            <a:off x="17056100" y="2514600"/>
            <a:ext cx="6121400" cy="4343400"/>
          </a:xfrm>
          <a:prstGeom prst="rect">
            <a:avLst/>
          </a:prstGeom>
          <a:ln w="12700">
            <a:miter lim="400000"/>
          </a:ln>
        </p:spPr>
      </p:pic>
      <p:sp>
        <p:nvSpPr>
          <p:cNvPr id="207" name="Arrow"/>
          <p:cNvSpPr/>
          <p:nvPr/>
        </p:nvSpPr>
        <p:spPr>
          <a:xfrm>
            <a:off x="15773400" y="4051300"/>
            <a:ext cx="965200" cy="1270000"/>
          </a:xfrm>
          <a:prstGeom prst="rightArrow">
            <a:avLst>
              <a:gd name="adj1" fmla="val 32000"/>
              <a:gd name="adj2" fmla="val 57895"/>
            </a:avLst>
          </a:prstGeom>
          <a:solidFill>
            <a:srgbClr val="EBEBEB"/>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1" name="Your data-intensive problem here…"/>
          <p:cNvSpPr txBox="1"/>
          <p:nvPr>
            <p:ph type="title"/>
          </p:nvPr>
        </p:nvSpPr>
        <p:spPr>
          <a:xfrm>
            <a:off x="139700" y="5194300"/>
            <a:ext cx="24091900" cy="3327400"/>
          </a:xfrm>
          <a:prstGeom prst="rect">
            <a:avLst/>
          </a:prstGeom>
        </p:spPr>
        <p:txBody>
          <a:bodyPr anchor="ctr">
            <a:normAutofit fontScale="100000" lnSpcReduction="0"/>
          </a:bodyPr>
          <a:lstStyle>
            <a:lvl1pPr>
              <a:lnSpc>
                <a:spcPct val="80000"/>
              </a:lnSpc>
              <a:defRPr i="1" sz="11200"/>
            </a:lvl1pPr>
          </a:lstStyle>
          <a:p>
            <a:pPr>
              <a:defRPr i="0"/>
            </a:pPr>
            <a:r>
              <a:rPr i="1"/>
              <a:t>Your data-intensive problem here…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Making image processing faster"/>
          <p:cNvSpPr txBox="1"/>
          <p:nvPr>
            <p:ph type="title"/>
          </p:nvPr>
        </p:nvSpPr>
        <p:spPr>
          <a:prstGeom prst="rect">
            <a:avLst/>
          </a:prstGeom>
        </p:spPr>
        <p:txBody>
          <a:bodyPr/>
          <a:lstStyle/>
          <a:p>
            <a:pPr/>
            <a:r>
              <a:t>Making image processing faster</a:t>
            </a:r>
          </a:p>
        </p:txBody>
      </p:sp>
    </p:spTree>
  </p:cSld>
  <p:clrMapOvr>
    <a:masterClrMapping/>
  </p:clrMapOvr>
  <mc:AlternateContent xmlns:mc="http://schemas.openxmlformats.org/markup-compatibility/2006">
    <mc:Choice xmlns:p14="http://schemas.microsoft.com/office/powerpoint/2010/main" Requires="p14">
      <p:transition spd="fast" advClick="1" p14:dur="750">
        <p:fade thruBlk="1"/>
      </p:transition>
    </mc:Choice>
    <mc:Fallback>
      <p:transition spd="fast">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Making image processing faster"/>
          <p:cNvSpPr txBox="1"/>
          <p:nvPr>
            <p:ph type="title"/>
          </p:nvPr>
        </p:nvSpPr>
        <p:spPr>
          <a:prstGeom prst="rect">
            <a:avLst/>
          </a:prstGeom>
        </p:spPr>
        <p:txBody>
          <a:bodyPr/>
          <a:lstStyle/>
          <a:p>
            <a:pPr/>
            <a:r>
              <a:t>Making image processing faster</a:t>
            </a:r>
          </a:p>
        </p:txBody>
      </p:sp>
      <p:sp>
        <p:nvSpPr>
          <p:cNvPr id="218" name="Faster algorithms…"/>
          <p:cNvSpPr txBox="1"/>
          <p:nvPr>
            <p:ph type="body" idx="1"/>
          </p:nvPr>
        </p:nvSpPr>
        <p:spPr>
          <a:prstGeom prst="rect">
            <a:avLst/>
          </a:prstGeom>
        </p:spPr>
        <p:txBody>
          <a:bodyPr/>
          <a:lstStyle/>
          <a:p>
            <a:pPr/>
            <a:r>
              <a:t>Faster algorithms</a:t>
            </a:r>
          </a:p>
          <a:p>
            <a:pPr lvl="1" indent="296333"/>
            <a:r>
              <a:t>e.g. separable blur, FFT, recursive, bilateral grid</a:t>
            </a:r>
          </a:p>
          <a:p>
            <a:pPr/>
            <a:r>
              <a:t>Faster Hardware</a:t>
            </a:r>
          </a:p>
          <a:p>
            <a:pPr lvl="1" indent="296333"/>
            <a:r>
              <a:t>More GHz, bigger better CPU/GPUs</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Making image processing faster"/>
          <p:cNvSpPr txBox="1"/>
          <p:nvPr>
            <p:ph type="title"/>
          </p:nvPr>
        </p:nvSpPr>
        <p:spPr>
          <a:prstGeom prst="rect">
            <a:avLst/>
          </a:prstGeom>
        </p:spPr>
        <p:txBody>
          <a:bodyPr/>
          <a:lstStyle/>
          <a:p>
            <a:pPr/>
            <a:r>
              <a:t>Making image processing faster</a:t>
            </a:r>
          </a:p>
        </p:txBody>
      </p:sp>
      <p:sp>
        <p:nvSpPr>
          <p:cNvPr id="221" name="Faster algorithms…"/>
          <p:cNvSpPr txBox="1"/>
          <p:nvPr>
            <p:ph type="body" idx="1"/>
          </p:nvPr>
        </p:nvSpPr>
        <p:spPr>
          <a:prstGeom prst="rect">
            <a:avLst/>
          </a:prstGeom>
        </p:spPr>
        <p:txBody>
          <a:bodyPr/>
          <a:lstStyle/>
          <a:p>
            <a:pPr/>
            <a:r>
              <a:t>Faster algorithms</a:t>
            </a:r>
          </a:p>
          <a:p>
            <a:pPr/>
            <a:r>
              <a:t>Faster Hardware</a:t>
            </a:r>
          </a:p>
          <a:p>
            <a:pPr/>
            <a:r>
              <a:t>Better leverage Existing Hardware</a:t>
            </a:r>
          </a:p>
          <a:p>
            <a:pPr lvl="1" indent="296333"/>
          </a:p>
          <a:p>
            <a:pPr lvl="1" indent="296333"/>
            <a:r>
              <a:t>Remove unnecessary operations </a:t>
            </a:r>
          </a:p>
          <a:p>
            <a:pPr lvl="2" indent="290285"/>
            <a:r>
              <a:t>e.g. if statements in loops, memory copy</a:t>
            </a:r>
          </a:p>
          <a:p>
            <a:pPr lvl="1" indent="296333"/>
          </a:p>
          <a:p>
            <a:pPr lvl="1" indent="296333"/>
            <a:r>
              <a:t>Parallelism</a:t>
            </a:r>
          </a:p>
          <a:p>
            <a:pPr lvl="1" indent="296333"/>
          </a:p>
          <a:p>
            <a:pPr lvl="1" indent="296333"/>
            <a:r>
              <a:t>Memory behavior</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Inefficiencies in our/your code"/>
          <p:cNvSpPr txBox="1"/>
          <p:nvPr>
            <p:ph type="title"/>
          </p:nvPr>
        </p:nvSpPr>
        <p:spPr>
          <a:prstGeom prst="rect">
            <a:avLst/>
          </a:prstGeom>
        </p:spPr>
        <p:txBody>
          <a:bodyPr/>
          <a:lstStyle/>
          <a:p>
            <a:pPr/>
            <a:r>
              <a:t>Inefficiencies in our/your code</a:t>
            </a:r>
          </a:p>
        </p:txBody>
      </p:sp>
      <p:sp>
        <p:nvSpPr>
          <p:cNvPr id="224" name="IFs in loops…"/>
          <p:cNvSpPr txBox="1"/>
          <p:nvPr>
            <p:ph type="body" idx="1"/>
          </p:nvPr>
        </p:nvSpPr>
        <p:spPr>
          <a:prstGeom prst="rect">
            <a:avLst/>
          </a:prstGeom>
        </p:spPr>
        <p:txBody>
          <a:bodyPr/>
          <a:lstStyle/>
          <a:p>
            <a:pPr/>
            <a:r>
              <a:t>IFs in loops</a:t>
            </a:r>
          </a:p>
          <a:p>
            <a:pPr lvl="1" indent="296333"/>
            <a:r>
              <a:t>Checking image boundaries for each pixel</a:t>
            </a:r>
          </a:p>
          <a:p>
            <a:pPr lvl="1" indent="296333"/>
            <a:r>
              <a:t>test which channel we’re manipulating</a:t>
            </a:r>
          </a:p>
          <a:p>
            <a:pPr/>
            <a:r>
              <a:t>Create lots of intermediate images</a:t>
            </a:r>
          </a:p>
          <a:p>
            <a:pPr lvl="1" indent="296333"/>
            <a:r>
              <a:t>e.g. im2=im1*2.0</a:t>
            </a:r>
          </a:p>
          <a:p>
            <a:pPr lvl="1" indent="296333"/>
            <a:r>
              <a:t>vectors of images: copies image each time we access</a:t>
            </a:r>
          </a:p>
          <a:p>
            <a:pPr indent="217714"/>
            <a:r>
              <a:t>Some operations are cheaper than others</a:t>
            </a:r>
          </a:p>
          <a:p>
            <a:pPr lvl="1" indent="550333"/>
            <a:r>
              <a:t>divide is more costly than multiply by inverse </a:t>
            </a:r>
          </a:p>
          <a:p>
            <a:pPr indent="435428"/>
            <a:r>
              <a:t>Recomputing stuff over and over</a:t>
            </a:r>
          </a:p>
          <a:p>
            <a:pPr lvl="1" indent="804333"/>
            <a:r>
              <a:t>take out of loop, precompute tabulated version</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6" name="Inefficiencies in our C++ class"/>
          <p:cNvSpPr txBox="1"/>
          <p:nvPr>
            <p:ph type="title"/>
          </p:nvPr>
        </p:nvSpPr>
        <p:spPr>
          <a:prstGeom prst="rect">
            <a:avLst/>
          </a:prstGeom>
        </p:spPr>
        <p:txBody>
          <a:bodyPr/>
          <a:lstStyle/>
          <a:p>
            <a:pPr/>
            <a:r>
              <a:t>Inefficiencies in our C++ class</a:t>
            </a:r>
          </a:p>
        </p:txBody>
      </p:sp>
      <p:sp>
        <p:nvSpPr>
          <p:cNvPr id="227" name="Pass by value, create lots of intermediate data…"/>
          <p:cNvSpPr txBox="1"/>
          <p:nvPr>
            <p:ph type="body" idx="1"/>
          </p:nvPr>
        </p:nvSpPr>
        <p:spPr>
          <a:prstGeom prst="rect">
            <a:avLst/>
          </a:prstGeom>
        </p:spPr>
        <p:txBody>
          <a:bodyPr/>
          <a:lstStyle/>
          <a:p>
            <a:pPr/>
            <a:r>
              <a:t>Pass by value, create lots of intermediate data</a:t>
            </a:r>
          </a:p>
          <a:p>
            <a:pPr/>
            <a:r>
              <a:t>Lots of bound checks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9" name="Algorithmic acceleration (not today’s topic though)"/>
          <p:cNvSpPr txBox="1"/>
          <p:nvPr>
            <p:ph type="title"/>
          </p:nvPr>
        </p:nvSpPr>
        <p:spPr>
          <a:prstGeom prst="rect">
            <a:avLst/>
          </a:prstGeom>
        </p:spPr>
        <p:txBody>
          <a:bodyPr/>
          <a:lstStyle/>
          <a:p>
            <a:pPr/>
            <a:r>
              <a:t>Algorithmic acceleration (not today’s topic though)</a:t>
            </a:r>
          </a:p>
        </p:txBody>
      </p:sp>
      <p:sp>
        <p:nvSpPr>
          <p:cNvPr id="230" name="Sometimes exact, sometimes approximate…"/>
          <p:cNvSpPr txBox="1"/>
          <p:nvPr>
            <p:ph type="body" idx="1"/>
          </p:nvPr>
        </p:nvSpPr>
        <p:spPr>
          <a:prstGeom prst="rect">
            <a:avLst/>
          </a:prstGeom>
        </p:spPr>
        <p:txBody>
          <a:bodyPr/>
          <a:lstStyle/>
          <a:p>
            <a:pPr/>
            <a:r>
              <a:t>Sometimes exact, sometimes approximate</a:t>
            </a:r>
          </a:p>
          <a:p>
            <a:pPr/>
            <a:r>
              <a:t>e.g. Fast box blur</a:t>
            </a:r>
          </a:p>
          <a:p>
            <a:pPr lvl="1"/>
            <a:r>
              <a:t>Separable (exact)</a:t>
            </a:r>
          </a:p>
          <a:p>
            <a:pPr lvl="1"/>
            <a:r>
              <a:t>Incremental (3 taps instead of 2*radius, exact)</a:t>
            </a:r>
          </a:p>
          <a:p>
            <a:pPr lvl="1"/>
            <a:r>
              <a:t>         (box(x+1)=box(x)+input(x-radius)+input(x+radius+1)</a:t>
            </a:r>
          </a:p>
          <a:p>
            <a:pPr/>
            <a:r>
              <a:t>e.g. Bilateral Grid (approximate)</a:t>
            </a:r>
          </a:p>
          <a:p>
            <a:pPr/>
            <a:r>
              <a:t>e.g. lookup tables (approximate)</a:t>
            </a:r>
          </a:p>
          <a:p>
            <a:pPr/>
            <a:r>
              <a:t>See e.g. Andrew Adams’ slides </a:t>
            </a:r>
            <a:r>
              <a:rPr u="sng">
                <a:hlinkClick r:id="rId2" invalidUrl="" action="" tgtFrame="" tooltip="" history="1" highlightClick="0" endSnd="0"/>
              </a:rPr>
              <a:t>http://www.stanford.edu/class/cs448f/lectures/2.2/Fast%20Filtering.pdf</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2" name="Algorithmic acceleration (not today’s topic though)"/>
          <p:cNvSpPr txBox="1"/>
          <p:nvPr>
            <p:ph type="title"/>
          </p:nvPr>
        </p:nvSpPr>
        <p:spPr>
          <a:prstGeom prst="rect">
            <a:avLst/>
          </a:prstGeom>
        </p:spPr>
        <p:txBody>
          <a:bodyPr/>
          <a:lstStyle/>
          <a:p>
            <a:pPr/>
            <a:r>
              <a:t>Algorithmic acceleration (not today’s topic though)</a:t>
            </a:r>
          </a:p>
        </p:txBody>
      </p:sp>
      <p:sp>
        <p:nvSpPr>
          <p:cNvPr id="233" name="e.g. Fast Gaussian blur…"/>
          <p:cNvSpPr txBox="1"/>
          <p:nvPr>
            <p:ph type="body" idx="1"/>
          </p:nvPr>
        </p:nvSpPr>
        <p:spPr>
          <a:prstGeom prst="rect">
            <a:avLst/>
          </a:prstGeom>
        </p:spPr>
        <p:txBody>
          <a:bodyPr/>
          <a:lstStyle/>
          <a:p>
            <a:pPr/>
            <a:r>
              <a:t>e.g. Fast Gaussian blur</a:t>
            </a:r>
          </a:p>
          <a:p>
            <a:pPr lvl="1"/>
            <a:r>
              <a:t>Separable (exact)</a:t>
            </a:r>
          </a:p>
          <a:p>
            <a:pPr lvl="1"/>
            <a:r>
              <a:t>Recursive (approximate)</a:t>
            </a:r>
          </a:p>
          <a:p>
            <a:pPr lvl="1"/>
            <a:r>
              <a:t>Iterated Box (approximate)</a:t>
            </a:r>
            <a:br/>
            <a:r>
              <a:t>FFT (exact up to wraparound)</a:t>
            </a:r>
          </a:p>
          <a:p>
            <a:pPr/>
          </a:p>
          <a:p>
            <a:pPr/>
          </a:p>
          <a:p>
            <a:pPr/>
          </a:p>
          <a:p>
            <a:pPr/>
            <a:r>
              <a:t>See e.g. Andrew Adams’ slides</a:t>
            </a:r>
            <a:br/>
            <a:r>
              <a:rPr sz="4800" u="sng">
                <a:hlinkClick r:id="rId2" invalidUrl="" action="" tgtFrame="" tooltip="" history="1" highlightClick="0" endSnd="0"/>
              </a:rPr>
              <a:t>http://www.stanford.edu/class/cs448f/lectures/2.2/Fast%20Filtering.pdf</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5" name="Faster programming language"/>
          <p:cNvSpPr txBox="1"/>
          <p:nvPr>
            <p:ph type="title"/>
          </p:nvPr>
        </p:nvSpPr>
        <p:spPr>
          <a:prstGeom prst="rect">
            <a:avLst/>
          </a:prstGeom>
        </p:spPr>
        <p:txBody>
          <a:bodyPr/>
          <a:lstStyle/>
          <a:p>
            <a:pPr/>
            <a:r>
              <a:t>Faster programming language</a:t>
            </a:r>
          </a:p>
        </p:txBody>
      </p:sp>
      <p:sp>
        <p:nvSpPr>
          <p:cNvPr id="236" name="Python is slow because it’s interpreted:…"/>
          <p:cNvSpPr txBox="1"/>
          <p:nvPr>
            <p:ph type="body" idx="1"/>
          </p:nvPr>
        </p:nvSpPr>
        <p:spPr>
          <a:prstGeom prst="rect">
            <a:avLst/>
          </a:prstGeom>
        </p:spPr>
        <p:txBody>
          <a:bodyPr/>
          <a:lstStyle/>
          <a:p>
            <a:pPr/>
            <a:r>
              <a:t>Python is slow because it’s interpreted:</a:t>
            </a:r>
          </a:p>
          <a:p>
            <a:pPr/>
            <a:r>
              <a:t>Parse (syntax)</a:t>
            </a:r>
          </a:p>
          <a:p>
            <a:pPr lvl="1"/>
            <a:r>
              <a:t>verify syntax</a:t>
            </a:r>
          </a:p>
          <a:p>
            <a:pPr lvl="1"/>
            <a:r>
              <a:t>translate into internal representation</a:t>
            </a:r>
          </a:p>
          <a:p>
            <a:pPr/>
            <a:r>
              <a:t>Execute (semantics)</a:t>
            </a:r>
          </a:p>
          <a:p>
            <a:pPr lvl="1"/>
          </a:p>
          <a:p>
            <a:pPr lvl="1"/>
          </a:p>
          <a:p>
            <a:pPr lvl="1"/>
            <a:r>
              <a:t>All this takes time!</a:t>
            </a:r>
          </a:p>
          <a:p>
            <a:pPr lvl="1"/>
            <a:r>
              <a:t>for us, mostly execution</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8" name="e.g. Norvig’s (very concise) scheme interpreter"/>
          <p:cNvSpPr txBox="1"/>
          <p:nvPr>
            <p:ph type="title"/>
          </p:nvPr>
        </p:nvSpPr>
        <p:spPr>
          <a:prstGeom prst="rect">
            <a:avLst/>
          </a:prstGeom>
        </p:spPr>
        <p:txBody>
          <a:bodyPr/>
          <a:lstStyle/>
          <a:p>
            <a:pPr/>
            <a:r>
              <a:t>e.g. Norvig’s (very concise) scheme interpreter</a:t>
            </a:r>
          </a:p>
        </p:txBody>
      </p:sp>
      <p:sp>
        <p:nvSpPr>
          <p:cNvPr id="239" name="Rectangle"/>
          <p:cNvSpPr/>
          <p:nvPr/>
        </p:nvSpPr>
        <p:spPr>
          <a:xfrm>
            <a:off x="939800" y="1981200"/>
            <a:ext cx="22504400" cy="11353800"/>
          </a:xfrm>
          <a:prstGeom prst="rect">
            <a:avLst/>
          </a:prstGeom>
          <a:solidFill>
            <a:srgbClr val="FFFFFF"/>
          </a:solidFill>
          <a:ln w="25400">
            <a:solidFill>
              <a:srgbClr val="000000"/>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0" name="def eval(x, env=global_env):…"/>
          <p:cNvSpPr txBox="1"/>
          <p:nvPr>
            <p:ph type="body" idx="1"/>
          </p:nvPr>
        </p:nvSpPr>
        <p:spPr>
          <a:prstGeom prst="rect">
            <a:avLst/>
          </a:prstGeom>
        </p:spPr>
        <p:txBody>
          <a:bodyPr/>
          <a:lstStyle/>
          <a:p>
            <a:pPr defTabSz="457200">
              <a:lnSpc>
                <a:spcPct val="100000"/>
              </a:lnSpc>
              <a:spcBef>
                <a:spcPts val="0"/>
              </a:spcBef>
              <a:buClrTx/>
              <a:buFontTx/>
              <a:tabLst/>
              <a:defRPr b="0" sz="2200">
                <a:solidFill>
                  <a:srgbClr val="000000"/>
                </a:solidFill>
                <a:latin typeface="Courier"/>
                <a:ea typeface="Courier"/>
                <a:cs typeface="Courier"/>
                <a:sym typeface="Courier"/>
              </a:defRPr>
            </a:pPr>
            <a:r>
              <a:rPr>
                <a:solidFill>
                  <a:srgbClr val="000088"/>
                </a:solidFill>
              </a:rPr>
              <a:t>def</a:t>
            </a:r>
            <a:r>
              <a:t> eval</a:t>
            </a:r>
            <a:r>
              <a:rPr>
                <a:solidFill>
                  <a:srgbClr val="666600"/>
                </a:solidFill>
              </a:rPr>
              <a:t>(</a:t>
            </a:r>
            <a:r>
              <a:t>x</a:t>
            </a:r>
            <a:r>
              <a:rPr>
                <a:solidFill>
                  <a:srgbClr val="666600"/>
                </a:solidFill>
              </a:rPr>
              <a:t>,</a:t>
            </a:r>
            <a:r>
              <a:t> env</a:t>
            </a:r>
            <a:r>
              <a:rPr>
                <a:solidFill>
                  <a:srgbClr val="666600"/>
                </a:solidFill>
              </a:rPr>
              <a:t>=</a:t>
            </a:r>
            <a:r>
              <a:t>global_env</a:t>
            </a:r>
            <a:r>
              <a:rPr>
                <a:solidFill>
                  <a:srgbClr val="666600"/>
                </a:solidFill>
              </a:rPr>
              <a:t>):</a:t>
            </a:r>
          </a:p>
          <a:p>
            <a:pPr defTabSz="457200">
              <a:lnSpc>
                <a:spcPct val="100000"/>
              </a:lnSpc>
              <a:spcBef>
                <a:spcPts val="0"/>
              </a:spcBef>
              <a:buClrTx/>
              <a:buFontTx/>
              <a:tabLst/>
              <a:defRPr b="0" sz="2200">
                <a:solidFill>
                  <a:srgbClr val="008800"/>
                </a:solidFill>
                <a:latin typeface="Courier"/>
                <a:ea typeface="Courier"/>
                <a:cs typeface="Courier"/>
                <a:sym typeface="Courier"/>
              </a:defRPr>
            </a:pPr>
            <a:r>
              <a:rPr>
                <a:solidFill>
                  <a:srgbClr val="000000"/>
                </a:solidFill>
              </a:rPr>
              <a:t>    </a:t>
            </a:r>
            <a:r>
              <a:t>"Evaluate an expression in an environment."</a:t>
            </a:r>
            <a:endParaRPr>
              <a:solidFill>
                <a:srgbClr val="000000"/>
              </a:solidFill>
            </a:endParaRPr>
          </a:p>
          <a:p>
            <a:pPr defTabSz="457200">
              <a:lnSpc>
                <a:spcPct val="100000"/>
              </a:lnSpc>
              <a:spcBef>
                <a:spcPts val="0"/>
              </a:spcBef>
              <a:buClrTx/>
              <a:buFontTx/>
              <a:tabLst/>
              <a:defRPr b="0" sz="2200">
                <a:solidFill>
                  <a:srgbClr val="880000"/>
                </a:solidFill>
                <a:latin typeface="Courier"/>
                <a:ea typeface="Courier"/>
                <a:cs typeface="Courier"/>
                <a:sym typeface="Courier"/>
              </a:defRPr>
            </a:pPr>
            <a:r>
              <a:rPr>
                <a:solidFill>
                  <a:srgbClr val="000000"/>
                </a:solidFill>
              </a:rPr>
              <a:t>    </a:t>
            </a:r>
            <a:r>
              <a:rPr>
                <a:solidFill>
                  <a:srgbClr val="000088"/>
                </a:solidFill>
              </a:rPr>
              <a:t>if</a:t>
            </a:r>
            <a:r>
              <a:rPr>
                <a:solidFill>
                  <a:srgbClr val="000000"/>
                </a:solidFill>
              </a:rPr>
              <a:t> isa</a:t>
            </a:r>
            <a:r>
              <a:rPr>
                <a:solidFill>
                  <a:srgbClr val="666600"/>
                </a:solidFill>
              </a:rPr>
              <a:t>(</a:t>
            </a:r>
            <a:r>
              <a:rPr>
                <a:solidFill>
                  <a:srgbClr val="000000"/>
                </a:solidFill>
              </a:rPr>
              <a:t>x</a:t>
            </a:r>
            <a:r>
              <a:rPr>
                <a:solidFill>
                  <a:srgbClr val="666600"/>
                </a:solidFill>
              </a:rPr>
              <a:t>,</a:t>
            </a:r>
            <a:r>
              <a:rPr>
                <a:solidFill>
                  <a:srgbClr val="000000"/>
                </a:solidFill>
              </a:rPr>
              <a:t> </a:t>
            </a:r>
            <a:r>
              <a:rPr>
                <a:solidFill>
                  <a:srgbClr val="660066"/>
                </a:solidFill>
              </a:rPr>
              <a:t>Symbol</a:t>
            </a:r>
            <a:r>
              <a:rPr>
                <a:solidFill>
                  <a:srgbClr val="666600"/>
                </a:solidFill>
              </a:rPr>
              <a:t>):</a:t>
            </a:r>
            <a:r>
              <a:rPr>
                <a:solidFill>
                  <a:srgbClr val="000000"/>
                </a:solidFill>
              </a:rPr>
              <a:t>             </a:t>
            </a:r>
            <a:r>
              <a:t># variable reference</a:t>
            </a:r>
            <a:endParaRPr>
              <a:solidFill>
                <a:srgbClr val="000000"/>
              </a:solidFill>
            </a:endParaRP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000088"/>
                </a:solidFill>
              </a:rPr>
              <a:t>return</a:t>
            </a:r>
            <a:r>
              <a:t> env</a:t>
            </a:r>
            <a:r>
              <a:rPr>
                <a:solidFill>
                  <a:srgbClr val="666600"/>
                </a:solidFill>
              </a:rPr>
              <a:t>.</a:t>
            </a:r>
            <a:r>
              <a:t>find</a:t>
            </a:r>
            <a:r>
              <a:rPr>
                <a:solidFill>
                  <a:srgbClr val="666600"/>
                </a:solidFill>
              </a:rPr>
              <a:t>(</a:t>
            </a:r>
            <a:r>
              <a:t>x</a:t>
            </a:r>
            <a:r>
              <a:rPr>
                <a:solidFill>
                  <a:srgbClr val="666600"/>
                </a:solidFill>
              </a:rPr>
              <a:t>)[</a:t>
            </a:r>
            <a:r>
              <a:t>x</a:t>
            </a:r>
            <a:r>
              <a:rPr>
                <a:solidFill>
                  <a:srgbClr val="666600"/>
                </a:solidFill>
              </a:rPr>
              <a:t>]</a:t>
            </a:r>
          </a:p>
          <a:p>
            <a:pPr defTabSz="457200">
              <a:lnSpc>
                <a:spcPct val="100000"/>
              </a:lnSpc>
              <a:spcBef>
                <a:spcPts val="0"/>
              </a:spcBef>
              <a:buClrTx/>
              <a:buFontTx/>
              <a:tabLst/>
              <a:defRPr b="0" sz="2200">
                <a:solidFill>
                  <a:srgbClr val="880000"/>
                </a:solidFill>
                <a:latin typeface="Courier"/>
                <a:ea typeface="Courier"/>
                <a:cs typeface="Courier"/>
                <a:sym typeface="Courier"/>
              </a:defRPr>
            </a:pPr>
            <a:r>
              <a:rPr>
                <a:solidFill>
                  <a:srgbClr val="000000"/>
                </a:solidFill>
              </a:rPr>
              <a:t>    </a:t>
            </a:r>
            <a:r>
              <a:rPr>
                <a:solidFill>
                  <a:srgbClr val="000088"/>
                </a:solidFill>
              </a:rPr>
              <a:t>elif</a:t>
            </a:r>
            <a:r>
              <a:rPr>
                <a:solidFill>
                  <a:srgbClr val="000000"/>
                </a:solidFill>
              </a:rPr>
              <a:t> </a:t>
            </a:r>
            <a:r>
              <a:rPr>
                <a:solidFill>
                  <a:srgbClr val="000088"/>
                </a:solidFill>
              </a:rPr>
              <a:t>not</a:t>
            </a:r>
            <a:r>
              <a:rPr>
                <a:solidFill>
                  <a:srgbClr val="000000"/>
                </a:solidFill>
              </a:rPr>
              <a:t> isa</a:t>
            </a:r>
            <a:r>
              <a:rPr>
                <a:solidFill>
                  <a:srgbClr val="666600"/>
                </a:solidFill>
              </a:rPr>
              <a:t>(</a:t>
            </a:r>
            <a:r>
              <a:rPr>
                <a:solidFill>
                  <a:srgbClr val="000000"/>
                </a:solidFill>
              </a:rPr>
              <a:t>x</a:t>
            </a:r>
            <a:r>
              <a:rPr>
                <a:solidFill>
                  <a:srgbClr val="666600"/>
                </a:solidFill>
              </a:rPr>
              <a:t>,</a:t>
            </a:r>
            <a:r>
              <a:rPr>
                <a:solidFill>
                  <a:srgbClr val="000000"/>
                </a:solidFill>
              </a:rPr>
              <a:t> list</a:t>
            </a:r>
            <a:r>
              <a:rPr>
                <a:solidFill>
                  <a:srgbClr val="666600"/>
                </a:solidFill>
              </a:rPr>
              <a:t>):</a:t>
            </a:r>
            <a:r>
              <a:rPr>
                <a:solidFill>
                  <a:srgbClr val="000000"/>
                </a:solidFill>
              </a:rPr>
              <a:t>         </a:t>
            </a:r>
            <a:r>
              <a:t># constant literal</a:t>
            </a:r>
            <a:endParaRPr>
              <a:solidFill>
                <a:srgbClr val="000000"/>
              </a:solidFill>
            </a:endParaRP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000088"/>
                </a:solidFill>
              </a:rPr>
              <a:t>return</a:t>
            </a:r>
            <a:r>
              <a:t> x                </a:t>
            </a:r>
          </a:p>
          <a:p>
            <a:pPr defTabSz="457200">
              <a:lnSpc>
                <a:spcPct val="100000"/>
              </a:lnSpc>
              <a:spcBef>
                <a:spcPts val="0"/>
              </a:spcBef>
              <a:buClrTx/>
              <a:buFontTx/>
              <a:tabLst/>
              <a:defRPr b="0" sz="2200">
                <a:solidFill>
                  <a:srgbClr val="880000"/>
                </a:solidFill>
                <a:latin typeface="Courier"/>
                <a:ea typeface="Courier"/>
                <a:cs typeface="Courier"/>
                <a:sym typeface="Courier"/>
              </a:defRPr>
            </a:pPr>
            <a:r>
              <a:rPr>
                <a:solidFill>
                  <a:srgbClr val="000000"/>
                </a:solidFill>
              </a:rPr>
              <a:t>    </a:t>
            </a:r>
            <a:r>
              <a:rPr>
                <a:solidFill>
                  <a:srgbClr val="000088"/>
                </a:solidFill>
              </a:rPr>
              <a:t>elif</a:t>
            </a:r>
            <a:r>
              <a:rPr>
                <a:solidFill>
                  <a:srgbClr val="000000"/>
                </a:solidFill>
              </a:rPr>
              <a:t> x</a:t>
            </a:r>
            <a:r>
              <a:rPr>
                <a:solidFill>
                  <a:srgbClr val="666600"/>
                </a:solidFill>
              </a:rPr>
              <a:t>[</a:t>
            </a:r>
            <a:r>
              <a:rPr>
                <a:solidFill>
                  <a:srgbClr val="006666"/>
                </a:solidFill>
              </a:rPr>
              <a:t>0</a:t>
            </a:r>
            <a:r>
              <a:rPr>
                <a:solidFill>
                  <a:srgbClr val="666600"/>
                </a:solidFill>
              </a:rPr>
              <a:t>]</a:t>
            </a:r>
            <a:r>
              <a:rPr>
                <a:solidFill>
                  <a:srgbClr val="000000"/>
                </a:solidFill>
              </a:rPr>
              <a:t> </a:t>
            </a:r>
            <a:r>
              <a:rPr>
                <a:solidFill>
                  <a:srgbClr val="666600"/>
                </a:solidFill>
              </a:rPr>
              <a:t>==</a:t>
            </a:r>
            <a:r>
              <a:rPr>
                <a:solidFill>
                  <a:srgbClr val="000000"/>
                </a:solidFill>
              </a:rPr>
              <a:t> </a:t>
            </a:r>
            <a:r>
              <a:rPr>
                <a:solidFill>
                  <a:srgbClr val="008800"/>
                </a:solidFill>
              </a:rPr>
              <a:t>'quote'</a:t>
            </a:r>
            <a:r>
              <a:rPr>
                <a:solidFill>
                  <a:srgbClr val="666600"/>
                </a:solidFill>
              </a:rPr>
              <a:t>:</a:t>
            </a:r>
            <a:r>
              <a:rPr>
                <a:solidFill>
                  <a:srgbClr val="000000"/>
                </a:solidFill>
              </a:rPr>
              <a:t>          </a:t>
            </a:r>
            <a:r>
              <a:t># (quote exp)</a:t>
            </a:r>
            <a:endParaRPr>
              <a:solidFill>
                <a:srgbClr val="000000"/>
              </a:solidFill>
            </a:endParaRP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666600"/>
                </a:solidFill>
              </a:rPr>
              <a:t>(</a:t>
            </a:r>
            <a:r>
              <a:t>_</a:t>
            </a:r>
            <a:r>
              <a:rPr>
                <a:solidFill>
                  <a:srgbClr val="666600"/>
                </a:solidFill>
              </a:rPr>
              <a:t>,</a:t>
            </a:r>
            <a:r>
              <a:t> exp</a:t>
            </a:r>
            <a:r>
              <a:rPr>
                <a:solidFill>
                  <a:srgbClr val="666600"/>
                </a:solidFill>
              </a:rPr>
              <a:t>)</a:t>
            </a:r>
            <a:r>
              <a:t> </a:t>
            </a:r>
            <a:r>
              <a:rPr>
                <a:solidFill>
                  <a:srgbClr val="666600"/>
                </a:solidFill>
              </a:rPr>
              <a:t>=</a:t>
            </a:r>
            <a:r>
              <a:t> x</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000088"/>
                </a:solidFill>
              </a:rPr>
              <a:t>return</a:t>
            </a:r>
            <a:r>
              <a:t> exp</a:t>
            </a:r>
          </a:p>
          <a:p>
            <a:pPr defTabSz="457200">
              <a:lnSpc>
                <a:spcPct val="100000"/>
              </a:lnSpc>
              <a:spcBef>
                <a:spcPts val="0"/>
              </a:spcBef>
              <a:buClrTx/>
              <a:buFontTx/>
              <a:tabLst/>
              <a:defRPr b="0" sz="2200">
                <a:solidFill>
                  <a:srgbClr val="880000"/>
                </a:solidFill>
                <a:latin typeface="Courier"/>
                <a:ea typeface="Courier"/>
                <a:cs typeface="Courier"/>
                <a:sym typeface="Courier"/>
              </a:defRPr>
            </a:pPr>
            <a:r>
              <a:rPr>
                <a:solidFill>
                  <a:srgbClr val="000000"/>
                </a:solidFill>
              </a:rPr>
              <a:t>    </a:t>
            </a:r>
            <a:r>
              <a:rPr>
                <a:solidFill>
                  <a:srgbClr val="000088"/>
                </a:solidFill>
              </a:rPr>
              <a:t>elif</a:t>
            </a:r>
            <a:r>
              <a:rPr>
                <a:solidFill>
                  <a:srgbClr val="000000"/>
                </a:solidFill>
              </a:rPr>
              <a:t> x</a:t>
            </a:r>
            <a:r>
              <a:rPr>
                <a:solidFill>
                  <a:srgbClr val="666600"/>
                </a:solidFill>
              </a:rPr>
              <a:t>[</a:t>
            </a:r>
            <a:r>
              <a:rPr>
                <a:solidFill>
                  <a:srgbClr val="006666"/>
                </a:solidFill>
              </a:rPr>
              <a:t>0</a:t>
            </a:r>
            <a:r>
              <a:rPr>
                <a:solidFill>
                  <a:srgbClr val="666600"/>
                </a:solidFill>
              </a:rPr>
              <a:t>]</a:t>
            </a:r>
            <a:r>
              <a:rPr>
                <a:solidFill>
                  <a:srgbClr val="000000"/>
                </a:solidFill>
              </a:rPr>
              <a:t> </a:t>
            </a:r>
            <a:r>
              <a:rPr>
                <a:solidFill>
                  <a:srgbClr val="666600"/>
                </a:solidFill>
              </a:rPr>
              <a:t>==</a:t>
            </a:r>
            <a:r>
              <a:rPr>
                <a:solidFill>
                  <a:srgbClr val="000000"/>
                </a:solidFill>
              </a:rPr>
              <a:t> </a:t>
            </a:r>
            <a:r>
              <a:rPr>
                <a:solidFill>
                  <a:srgbClr val="008800"/>
                </a:solidFill>
              </a:rPr>
              <a:t>'if'</a:t>
            </a:r>
            <a:r>
              <a:rPr>
                <a:solidFill>
                  <a:srgbClr val="666600"/>
                </a:solidFill>
              </a:rPr>
              <a:t>:</a:t>
            </a:r>
            <a:r>
              <a:rPr>
                <a:solidFill>
                  <a:srgbClr val="000000"/>
                </a:solidFill>
              </a:rPr>
              <a:t>             </a:t>
            </a:r>
            <a:r>
              <a:t># (if test conseq alt)</a:t>
            </a:r>
            <a:endParaRPr>
              <a:solidFill>
                <a:srgbClr val="000000"/>
              </a:solidFill>
            </a:endParaRP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666600"/>
                </a:solidFill>
              </a:rPr>
              <a:t>(</a:t>
            </a:r>
            <a:r>
              <a:t>_</a:t>
            </a:r>
            <a:r>
              <a:rPr>
                <a:solidFill>
                  <a:srgbClr val="666600"/>
                </a:solidFill>
              </a:rPr>
              <a:t>,</a:t>
            </a:r>
            <a:r>
              <a:t> test</a:t>
            </a:r>
            <a:r>
              <a:rPr>
                <a:solidFill>
                  <a:srgbClr val="666600"/>
                </a:solidFill>
              </a:rPr>
              <a:t>,</a:t>
            </a:r>
            <a:r>
              <a:t> conseq</a:t>
            </a:r>
            <a:r>
              <a:rPr>
                <a:solidFill>
                  <a:srgbClr val="666600"/>
                </a:solidFill>
              </a:rPr>
              <a:t>,</a:t>
            </a:r>
            <a:r>
              <a:t> alt</a:t>
            </a:r>
            <a:r>
              <a:rPr>
                <a:solidFill>
                  <a:srgbClr val="666600"/>
                </a:solidFill>
              </a:rPr>
              <a:t>)</a:t>
            </a:r>
            <a:r>
              <a:t> </a:t>
            </a:r>
            <a:r>
              <a:rPr>
                <a:solidFill>
                  <a:srgbClr val="666600"/>
                </a:solidFill>
              </a:rPr>
              <a:t>=</a:t>
            </a:r>
            <a:r>
              <a:t> x</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000088"/>
                </a:solidFill>
              </a:rPr>
              <a:t>return</a:t>
            </a:r>
            <a:r>
              <a:t> eval</a:t>
            </a:r>
            <a:r>
              <a:rPr>
                <a:solidFill>
                  <a:srgbClr val="666600"/>
                </a:solidFill>
              </a:rPr>
              <a:t>((</a:t>
            </a:r>
            <a:r>
              <a:t>conseq </a:t>
            </a:r>
            <a:r>
              <a:rPr>
                <a:solidFill>
                  <a:srgbClr val="000088"/>
                </a:solidFill>
              </a:rPr>
              <a:t>if</a:t>
            </a:r>
            <a:r>
              <a:t> eval</a:t>
            </a:r>
            <a:r>
              <a:rPr>
                <a:solidFill>
                  <a:srgbClr val="666600"/>
                </a:solidFill>
              </a:rPr>
              <a:t>(</a:t>
            </a:r>
            <a:r>
              <a:t>test</a:t>
            </a:r>
            <a:r>
              <a:rPr>
                <a:solidFill>
                  <a:srgbClr val="666600"/>
                </a:solidFill>
              </a:rPr>
              <a:t>,</a:t>
            </a:r>
            <a:r>
              <a:t> env</a:t>
            </a:r>
            <a:r>
              <a:rPr>
                <a:solidFill>
                  <a:srgbClr val="666600"/>
                </a:solidFill>
              </a:rPr>
              <a:t>)</a:t>
            </a:r>
            <a:r>
              <a:t> </a:t>
            </a:r>
            <a:r>
              <a:rPr>
                <a:solidFill>
                  <a:srgbClr val="000088"/>
                </a:solidFill>
              </a:rPr>
              <a:t>else</a:t>
            </a:r>
            <a:r>
              <a:t> alt</a:t>
            </a:r>
            <a:r>
              <a:rPr>
                <a:solidFill>
                  <a:srgbClr val="666600"/>
                </a:solidFill>
              </a:rPr>
              <a:t>),</a:t>
            </a:r>
            <a:r>
              <a:t> env</a:t>
            </a:r>
            <a:r>
              <a:rPr>
                <a:solidFill>
                  <a:srgbClr val="666600"/>
                </a:solidFill>
              </a:rPr>
              <a:t>)</a:t>
            </a:r>
          </a:p>
          <a:p>
            <a:pPr defTabSz="457200">
              <a:lnSpc>
                <a:spcPct val="100000"/>
              </a:lnSpc>
              <a:spcBef>
                <a:spcPts val="0"/>
              </a:spcBef>
              <a:buClrTx/>
              <a:buFontTx/>
              <a:tabLst/>
              <a:defRPr b="0" sz="2200">
                <a:solidFill>
                  <a:srgbClr val="880000"/>
                </a:solidFill>
                <a:latin typeface="Courier"/>
                <a:ea typeface="Courier"/>
                <a:cs typeface="Courier"/>
                <a:sym typeface="Courier"/>
              </a:defRPr>
            </a:pPr>
            <a:r>
              <a:rPr>
                <a:solidFill>
                  <a:srgbClr val="000000"/>
                </a:solidFill>
              </a:rPr>
              <a:t>    </a:t>
            </a:r>
            <a:r>
              <a:rPr>
                <a:solidFill>
                  <a:srgbClr val="000088"/>
                </a:solidFill>
              </a:rPr>
              <a:t>elif</a:t>
            </a:r>
            <a:r>
              <a:rPr>
                <a:solidFill>
                  <a:srgbClr val="000000"/>
                </a:solidFill>
              </a:rPr>
              <a:t> x</a:t>
            </a:r>
            <a:r>
              <a:rPr>
                <a:solidFill>
                  <a:srgbClr val="666600"/>
                </a:solidFill>
              </a:rPr>
              <a:t>[</a:t>
            </a:r>
            <a:r>
              <a:rPr>
                <a:solidFill>
                  <a:srgbClr val="006666"/>
                </a:solidFill>
              </a:rPr>
              <a:t>0</a:t>
            </a:r>
            <a:r>
              <a:rPr>
                <a:solidFill>
                  <a:srgbClr val="666600"/>
                </a:solidFill>
              </a:rPr>
              <a:t>]</a:t>
            </a:r>
            <a:r>
              <a:rPr>
                <a:solidFill>
                  <a:srgbClr val="000000"/>
                </a:solidFill>
              </a:rPr>
              <a:t> </a:t>
            </a:r>
            <a:r>
              <a:rPr>
                <a:solidFill>
                  <a:srgbClr val="666600"/>
                </a:solidFill>
              </a:rPr>
              <a:t>==</a:t>
            </a:r>
            <a:r>
              <a:rPr>
                <a:solidFill>
                  <a:srgbClr val="000000"/>
                </a:solidFill>
              </a:rPr>
              <a:t> </a:t>
            </a:r>
            <a:r>
              <a:rPr>
                <a:solidFill>
                  <a:srgbClr val="008800"/>
                </a:solidFill>
              </a:rPr>
              <a:t>'set!'</a:t>
            </a:r>
            <a:r>
              <a:rPr>
                <a:solidFill>
                  <a:srgbClr val="666600"/>
                </a:solidFill>
              </a:rPr>
              <a:t>:</a:t>
            </a:r>
            <a:r>
              <a:rPr>
                <a:solidFill>
                  <a:srgbClr val="000000"/>
                </a:solidFill>
              </a:rPr>
              <a:t>           </a:t>
            </a:r>
            <a:r>
              <a:t># (set! var exp)</a:t>
            </a:r>
            <a:endParaRPr>
              <a:solidFill>
                <a:srgbClr val="000000"/>
              </a:solidFill>
            </a:endParaRP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666600"/>
                </a:solidFill>
              </a:rPr>
              <a:t>(</a:t>
            </a:r>
            <a:r>
              <a:t>_</a:t>
            </a:r>
            <a:r>
              <a:rPr>
                <a:solidFill>
                  <a:srgbClr val="666600"/>
                </a:solidFill>
              </a:rPr>
              <a:t>,</a:t>
            </a:r>
            <a:r>
              <a:t> </a:t>
            </a:r>
            <a:r>
              <a:rPr>
                <a:solidFill>
                  <a:srgbClr val="000088"/>
                </a:solidFill>
              </a:rPr>
              <a:t>var</a:t>
            </a:r>
            <a:r>
              <a:rPr>
                <a:solidFill>
                  <a:srgbClr val="666600"/>
                </a:solidFill>
              </a:rPr>
              <a:t>,</a:t>
            </a:r>
            <a:r>
              <a:t> exp</a:t>
            </a:r>
            <a:r>
              <a:rPr>
                <a:solidFill>
                  <a:srgbClr val="666600"/>
                </a:solidFill>
              </a:rPr>
              <a:t>)</a:t>
            </a:r>
            <a:r>
              <a:t> </a:t>
            </a:r>
            <a:r>
              <a:rPr>
                <a:solidFill>
                  <a:srgbClr val="666600"/>
                </a:solidFill>
              </a:rPr>
              <a:t>=</a:t>
            </a:r>
            <a:r>
              <a:t> x</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env</a:t>
            </a:r>
            <a:r>
              <a:rPr>
                <a:solidFill>
                  <a:srgbClr val="666600"/>
                </a:solidFill>
              </a:rPr>
              <a:t>.</a:t>
            </a:r>
            <a:r>
              <a:t>find</a:t>
            </a:r>
            <a:r>
              <a:rPr>
                <a:solidFill>
                  <a:srgbClr val="666600"/>
                </a:solidFill>
              </a:rPr>
              <a:t>(</a:t>
            </a:r>
            <a:r>
              <a:rPr>
                <a:solidFill>
                  <a:srgbClr val="000088"/>
                </a:solidFill>
              </a:rPr>
              <a:t>var</a:t>
            </a:r>
            <a:r>
              <a:rPr>
                <a:solidFill>
                  <a:srgbClr val="666600"/>
                </a:solidFill>
              </a:rPr>
              <a:t>)[</a:t>
            </a:r>
            <a:r>
              <a:rPr>
                <a:solidFill>
                  <a:srgbClr val="000088"/>
                </a:solidFill>
              </a:rPr>
              <a:t>var</a:t>
            </a:r>
            <a:r>
              <a:rPr>
                <a:solidFill>
                  <a:srgbClr val="666600"/>
                </a:solidFill>
              </a:rPr>
              <a:t>]</a:t>
            </a:r>
            <a:r>
              <a:t> </a:t>
            </a:r>
            <a:r>
              <a:rPr>
                <a:solidFill>
                  <a:srgbClr val="666600"/>
                </a:solidFill>
              </a:rPr>
              <a:t>=</a:t>
            </a:r>
            <a:r>
              <a:t> eval</a:t>
            </a:r>
            <a:r>
              <a:rPr>
                <a:solidFill>
                  <a:srgbClr val="666600"/>
                </a:solidFill>
              </a:rPr>
              <a:t>(</a:t>
            </a:r>
            <a:r>
              <a:t>exp</a:t>
            </a:r>
            <a:r>
              <a:rPr>
                <a:solidFill>
                  <a:srgbClr val="666600"/>
                </a:solidFill>
              </a:rPr>
              <a:t>,</a:t>
            </a:r>
            <a:r>
              <a:t> env</a:t>
            </a:r>
            <a:r>
              <a:rPr>
                <a:solidFill>
                  <a:srgbClr val="666600"/>
                </a:solidFill>
              </a:rPr>
              <a:t>)</a:t>
            </a:r>
          </a:p>
          <a:p>
            <a:pPr defTabSz="457200">
              <a:lnSpc>
                <a:spcPct val="100000"/>
              </a:lnSpc>
              <a:spcBef>
                <a:spcPts val="0"/>
              </a:spcBef>
              <a:buClrTx/>
              <a:buFontTx/>
              <a:tabLst/>
              <a:defRPr b="0" sz="2200">
                <a:solidFill>
                  <a:srgbClr val="880000"/>
                </a:solidFill>
                <a:latin typeface="Courier"/>
                <a:ea typeface="Courier"/>
                <a:cs typeface="Courier"/>
                <a:sym typeface="Courier"/>
              </a:defRPr>
            </a:pPr>
            <a:r>
              <a:rPr>
                <a:solidFill>
                  <a:srgbClr val="000000"/>
                </a:solidFill>
              </a:rPr>
              <a:t>    </a:t>
            </a:r>
            <a:r>
              <a:rPr>
                <a:solidFill>
                  <a:srgbClr val="000088"/>
                </a:solidFill>
              </a:rPr>
              <a:t>elif</a:t>
            </a:r>
            <a:r>
              <a:rPr>
                <a:solidFill>
                  <a:srgbClr val="000000"/>
                </a:solidFill>
              </a:rPr>
              <a:t> x</a:t>
            </a:r>
            <a:r>
              <a:rPr>
                <a:solidFill>
                  <a:srgbClr val="666600"/>
                </a:solidFill>
              </a:rPr>
              <a:t>[</a:t>
            </a:r>
            <a:r>
              <a:rPr>
                <a:solidFill>
                  <a:srgbClr val="006666"/>
                </a:solidFill>
              </a:rPr>
              <a:t>0</a:t>
            </a:r>
            <a:r>
              <a:rPr>
                <a:solidFill>
                  <a:srgbClr val="666600"/>
                </a:solidFill>
              </a:rPr>
              <a:t>]</a:t>
            </a:r>
            <a:r>
              <a:rPr>
                <a:solidFill>
                  <a:srgbClr val="000000"/>
                </a:solidFill>
              </a:rPr>
              <a:t> </a:t>
            </a:r>
            <a:r>
              <a:rPr>
                <a:solidFill>
                  <a:srgbClr val="666600"/>
                </a:solidFill>
              </a:rPr>
              <a:t>==</a:t>
            </a:r>
            <a:r>
              <a:rPr>
                <a:solidFill>
                  <a:srgbClr val="000000"/>
                </a:solidFill>
              </a:rPr>
              <a:t> </a:t>
            </a:r>
            <a:r>
              <a:rPr>
                <a:solidFill>
                  <a:srgbClr val="008800"/>
                </a:solidFill>
              </a:rPr>
              <a:t>'define'</a:t>
            </a:r>
            <a:r>
              <a:rPr>
                <a:solidFill>
                  <a:srgbClr val="666600"/>
                </a:solidFill>
              </a:rPr>
              <a:t>:</a:t>
            </a:r>
            <a:r>
              <a:rPr>
                <a:solidFill>
                  <a:srgbClr val="000000"/>
                </a:solidFill>
              </a:rPr>
              <a:t>         </a:t>
            </a:r>
            <a:r>
              <a:t># (define var exp)</a:t>
            </a:r>
            <a:endParaRPr>
              <a:solidFill>
                <a:srgbClr val="000000"/>
              </a:solidFill>
            </a:endParaRP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666600"/>
                </a:solidFill>
              </a:rPr>
              <a:t>(</a:t>
            </a:r>
            <a:r>
              <a:t>_</a:t>
            </a:r>
            <a:r>
              <a:rPr>
                <a:solidFill>
                  <a:srgbClr val="666600"/>
                </a:solidFill>
              </a:rPr>
              <a:t>,</a:t>
            </a:r>
            <a:r>
              <a:t> </a:t>
            </a:r>
            <a:r>
              <a:rPr>
                <a:solidFill>
                  <a:srgbClr val="000088"/>
                </a:solidFill>
              </a:rPr>
              <a:t>var</a:t>
            </a:r>
            <a:r>
              <a:rPr>
                <a:solidFill>
                  <a:srgbClr val="666600"/>
                </a:solidFill>
              </a:rPr>
              <a:t>,</a:t>
            </a:r>
            <a:r>
              <a:t> exp</a:t>
            </a:r>
            <a:r>
              <a:rPr>
                <a:solidFill>
                  <a:srgbClr val="666600"/>
                </a:solidFill>
              </a:rPr>
              <a:t>)</a:t>
            </a:r>
            <a:r>
              <a:t> </a:t>
            </a:r>
            <a:r>
              <a:rPr>
                <a:solidFill>
                  <a:srgbClr val="666600"/>
                </a:solidFill>
              </a:rPr>
              <a:t>=</a:t>
            </a:r>
            <a:r>
              <a:t> x</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env</a:t>
            </a:r>
            <a:r>
              <a:rPr>
                <a:solidFill>
                  <a:srgbClr val="666600"/>
                </a:solidFill>
              </a:rPr>
              <a:t>[</a:t>
            </a:r>
            <a:r>
              <a:rPr>
                <a:solidFill>
                  <a:srgbClr val="000088"/>
                </a:solidFill>
              </a:rPr>
              <a:t>var</a:t>
            </a:r>
            <a:r>
              <a:rPr>
                <a:solidFill>
                  <a:srgbClr val="666600"/>
                </a:solidFill>
              </a:rPr>
              <a:t>]</a:t>
            </a:r>
            <a:r>
              <a:t> </a:t>
            </a:r>
            <a:r>
              <a:rPr>
                <a:solidFill>
                  <a:srgbClr val="666600"/>
                </a:solidFill>
              </a:rPr>
              <a:t>=</a:t>
            </a:r>
            <a:r>
              <a:t> eval</a:t>
            </a:r>
            <a:r>
              <a:rPr>
                <a:solidFill>
                  <a:srgbClr val="666600"/>
                </a:solidFill>
              </a:rPr>
              <a:t>(</a:t>
            </a:r>
            <a:r>
              <a:t>exp</a:t>
            </a:r>
            <a:r>
              <a:rPr>
                <a:solidFill>
                  <a:srgbClr val="666600"/>
                </a:solidFill>
              </a:rPr>
              <a:t>,</a:t>
            </a:r>
            <a:r>
              <a:t> env</a:t>
            </a:r>
            <a:r>
              <a:rPr>
                <a:solidFill>
                  <a:srgbClr val="666600"/>
                </a:solidFill>
              </a:rPr>
              <a:t>)</a:t>
            </a:r>
          </a:p>
          <a:p>
            <a:pPr defTabSz="457200">
              <a:lnSpc>
                <a:spcPct val="100000"/>
              </a:lnSpc>
              <a:spcBef>
                <a:spcPts val="0"/>
              </a:spcBef>
              <a:buClrTx/>
              <a:buFontTx/>
              <a:tabLst/>
              <a:defRPr b="0" sz="2200">
                <a:solidFill>
                  <a:srgbClr val="880000"/>
                </a:solidFill>
                <a:latin typeface="Courier"/>
                <a:ea typeface="Courier"/>
                <a:cs typeface="Courier"/>
                <a:sym typeface="Courier"/>
              </a:defRPr>
            </a:pPr>
            <a:r>
              <a:rPr>
                <a:solidFill>
                  <a:srgbClr val="000000"/>
                </a:solidFill>
              </a:rPr>
              <a:t>    </a:t>
            </a:r>
            <a:r>
              <a:rPr>
                <a:solidFill>
                  <a:srgbClr val="000088"/>
                </a:solidFill>
              </a:rPr>
              <a:t>elif</a:t>
            </a:r>
            <a:r>
              <a:rPr>
                <a:solidFill>
                  <a:srgbClr val="000000"/>
                </a:solidFill>
              </a:rPr>
              <a:t> x</a:t>
            </a:r>
            <a:r>
              <a:rPr>
                <a:solidFill>
                  <a:srgbClr val="666600"/>
                </a:solidFill>
              </a:rPr>
              <a:t>[</a:t>
            </a:r>
            <a:r>
              <a:rPr>
                <a:solidFill>
                  <a:srgbClr val="006666"/>
                </a:solidFill>
              </a:rPr>
              <a:t>0</a:t>
            </a:r>
            <a:r>
              <a:rPr>
                <a:solidFill>
                  <a:srgbClr val="666600"/>
                </a:solidFill>
              </a:rPr>
              <a:t>]</a:t>
            </a:r>
            <a:r>
              <a:rPr>
                <a:solidFill>
                  <a:srgbClr val="000000"/>
                </a:solidFill>
              </a:rPr>
              <a:t> </a:t>
            </a:r>
            <a:r>
              <a:rPr>
                <a:solidFill>
                  <a:srgbClr val="666600"/>
                </a:solidFill>
              </a:rPr>
              <a:t>==</a:t>
            </a:r>
            <a:r>
              <a:rPr>
                <a:solidFill>
                  <a:srgbClr val="000000"/>
                </a:solidFill>
              </a:rPr>
              <a:t> </a:t>
            </a:r>
            <a:r>
              <a:rPr>
                <a:solidFill>
                  <a:srgbClr val="008800"/>
                </a:solidFill>
              </a:rPr>
              <a:t>'lambda'</a:t>
            </a:r>
            <a:r>
              <a:rPr>
                <a:solidFill>
                  <a:srgbClr val="666600"/>
                </a:solidFill>
              </a:rPr>
              <a:t>:</a:t>
            </a:r>
            <a:r>
              <a:rPr>
                <a:solidFill>
                  <a:srgbClr val="000000"/>
                </a:solidFill>
              </a:rPr>
              <a:t>         </a:t>
            </a:r>
            <a:r>
              <a:t># (lambda (var*) exp)</a:t>
            </a:r>
            <a:endParaRPr>
              <a:solidFill>
                <a:srgbClr val="000000"/>
              </a:solidFill>
            </a:endParaRP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666600"/>
                </a:solidFill>
              </a:rPr>
              <a:t>(</a:t>
            </a:r>
            <a:r>
              <a:t>_</a:t>
            </a:r>
            <a:r>
              <a:rPr>
                <a:solidFill>
                  <a:srgbClr val="666600"/>
                </a:solidFill>
              </a:rPr>
              <a:t>,</a:t>
            </a:r>
            <a:r>
              <a:t> vars</a:t>
            </a:r>
            <a:r>
              <a:rPr>
                <a:solidFill>
                  <a:srgbClr val="666600"/>
                </a:solidFill>
              </a:rPr>
              <a:t>,</a:t>
            </a:r>
            <a:r>
              <a:t> exp</a:t>
            </a:r>
            <a:r>
              <a:rPr>
                <a:solidFill>
                  <a:srgbClr val="666600"/>
                </a:solidFill>
              </a:rPr>
              <a:t>)</a:t>
            </a:r>
            <a:r>
              <a:t> </a:t>
            </a:r>
            <a:r>
              <a:rPr>
                <a:solidFill>
                  <a:srgbClr val="666600"/>
                </a:solidFill>
              </a:rPr>
              <a:t>=</a:t>
            </a:r>
            <a:r>
              <a:t> x</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000088"/>
                </a:solidFill>
              </a:rPr>
              <a:t>return</a:t>
            </a:r>
            <a:r>
              <a:t> </a:t>
            </a:r>
            <a:r>
              <a:rPr>
                <a:solidFill>
                  <a:srgbClr val="000088"/>
                </a:solidFill>
              </a:rPr>
              <a:t>lambda</a:t>
            </a:r>
            <a:r>
              <a:t> </a:t>
            </a:r>
            <a:r>
              <a:rPr>
                <a:solidFill>
                  <a:srgbClr val="666600"/>
                </a:solidFill>
              </a:rPr>
              <a:t>*</a:t>
            </a:r>
            <a:r>
              <a:t>args</a:t>
            </a:r>
            <a:r>
              <a:rPr>
                <a:solidFill>
                  <a:srgbClr val="666600"/>
                </a:solidFill>
              </a:rPr>
              <a:t>:</a:t>
            </a:r>
            <a:r>
              <a:t> eval</a:t>
            </a:r>
            <a:r>
              <a:rPr>
                <a:solidFill>
                  <a:srgbClr val="666600"/>
                </a:solidFill>
              </a:rPr>
              <a:t>(</a:t>
            </a:r>
            <a:r>
              <a:t>exp</a:t>
            </a:r>
            <a:r>
              <a:rPr>
                <a:solidFill>
                  <a:srgbClr val="666600"/>
                </a:solidFill>
              </a:rPr>
              <a:t>,</a:t>
            </a:r>
            <a:r>
              <a:t> </a:t>
            </a:r>
            <a:r>
              <a:rPr>
                <a:solidFill>
                  <a:srgbClr val="660066"/>
                </a:solidFill>
              </a:rPr>
              <a:t>Env</a:t>
            </a:r>
            <a:r>
              <a:rPr>
                <a:solidFill>
                  <a:srgbClr val="666600"/>
                </a:solidFill>
              </a:rPr>
              <a:t>(</a:t>
            </a:r>
            <a:r>
              <a:t>vars</a:t>
            </a:r>
            <a:r>
              <a:rPr>
                <a:solidFill>
                  <a:srgbClr val="666600"/>
                </a:solidFill>
              </a:rPr>
              <a:t>,</a:t>
            </a:r>
            <a:r>
              <a:t> args</a:t>
            </a:r>
            <a:r>
              <a:rPr>
                <a:solidFill>
                  <a:srgbClr val="666600"/>
                </a:solidFill>
              </a:rPr>
              <a:t>,</a:t>
            </a:r>
            <a:r>
              <a:t> env</a:t>
            </a:r>
            <a:r>
              <a:rPr>
                <a:solidFill>
                  <a:srgbClr val="666600"/>
                </a:solidFill>
              </a:rPr>
              <a:t>))</a:t>
            </a:r>
          </a:p>
          <a:p>
            <a:pPr defTabSz="457200">
              <a:lnSpc>
                <a:spcPct val="100000"/>
              </a:lnSpc>
              <a:spcBef>
                <a:spcPts val="0"/>
              </a:spcBef>
              <a:buClrTx/>
              <a:buFontTx/>
              <a:tabLst/>
              <a:defRPr b="0" sz="2200">
                <a:solidFill>
                  <a:srgbClr val="880000"/>
                </a:solidFill>
                <a:latin typeface="Courier"/>
                <a:ea typeface="Courier"/>
                <a:cs typeface="Courier"/>
                <a:sym typeface="Courier"/>
              </a:defRPr>
            </a:pPr>
            <a:r>
              <a:rPr>
                <a:solidFill>
                  <a:srgbClr val="000000"/>
                </a:solidFill>
              </a:rPr>
              <a:t>    </a:t>
            </a:r>
            <a:r>
              <a:rPr>
                <a:solidFill>
                  <a:srgbClr val="000088"/>
                </a:solidFill>
              </a:rPr>
              <a:t>elif</a:t>
            </a:r>
            <a:r>
              <a:rPr>
                <a:solidFill>
                  <a:srgbClr val="000000"/>
                </a:solidFill>
              </a:rPr>
              <a:t> x</a:t>
            </a:r>
            <a:r>
              <a:rPr>
                <a:solidFill>
                  <a:srgbClr val="666600"/>
                </a:solidFill>
              </a:rPr>
              <a:t>[</a:t>
            </a:r>
            <a:r>
              <a:rPr>
                <a:solidFill>
                  <a:srgbClr val="006666"/>
                </a:solidFill>
              </a:rPr>
              <a:t>0</a:t>
            </a:r>
            <a:r>
              <a:rPr>
                <a:solidFill>
                  <a:srgbClr val="666600"/>
                </a:solidFill>
              </a:rPr>
              <a:t>]</a:t>
            </a:r>
            <a:r>
              <a:rPr>
                <a:solidFill>
                  <a:srgbClr val="000000"/>
                </a:solidFill>
              </a:rPr>
              <a:t> </a:t>
            </a:r>
            <a:r>
              <a:rPr>
                <a:solidFill>
                  <a:srgbClr val="666600"/>
                </a:solidFill>
              </a:rPr>
              <a:t>==</a:t>
            </a:r>
            <a:r>
              <a:rPr>
                <a:solidFill>
                  <a:srgbClr val="000000"/>
                </a:solidFill>
              </a:rPr>
              <a:t> </a:t>
            </a:r>
            <a:r>
              <a:rPr>
                <a:solidFill>
                  <a:srgbClr val="008800"/>
                </a:solidFill>
              </a:rPr>
              <a:t>'begin'</a:t>
            </a:r>
            <a:r>
              <a:rPr>
                <a:solidFill>
                  <a:srgbClr val="666600"/>
                </a:solidFill>
              </a:rPr>
              <a:t>:</a:t>
            </a:r>
            <a:r>
              <a:rPr>
                <a:solidFill>
                  <a:srgbClr val="000000"/>
                </a:solidFill>
              </a:rPr>
              <a:t>          </a:t>
            </a:r>
            <a:r>
              <a:t># (begin exp*)</a:t>
            </a:r>
            <a:endParaRPr>
              <a:solidFill>
                <a:srgbClr val="000000"/>
              </a:solidFill>
            </a:endParaRP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000088"/>
                </a:solidFill>
              </a:rPr>
              <a:t>for</a:t>
            </a:r>
            <a:r>
              <a:t> exp </a:t>
            </a:r>
            <a:r>
              <a:rPr>
                <a:solidFill>
                  <a:srgbClr val="000088"/>
                </a:solidFill>
              </a:rPr>
              <a:t>in</a:t>
            </a:r>
            <a:r>
              <a:t> x</a:t>
            </a:r>
            <a:r>
              <a:rPr>
                <a:solidFill>
                  <a:srgbClr val="666600"/>
                </a:solidFill>
              </a:rPr>
              <a:t>[</a:t>
            </a:r>
            <a:r>
              <a:rPr>
                <a:solidFill>
                  <a:srgbClr val="006666"/>
                </a:solidFill>
              </a:rPr>
              <a:t>1</a:t>
            </a:r>
            <a:r>
              <a:rPr>
                <a:solidFill>
                  <a:srgbClr val="666600"/>
                </a:solidFill>
              </a:rPr>
              <a:t>:]:</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val </a:t>
            </a:r>
            <a:r>
              <a:rPr>
                <a:solidFill>
                  <a:srgbClr val="666600"/>
                </a:solidFill>
              </a:rPr>
              <a:t>=</a:t>
            </a:r>
            <a:r>
              <a:t> eval</a:t>
            </a:r>
            <a:r>
              <a:rPr>
                <a:solidFill>
                  <a:srgbClr val="666600"/>
                </a:solidFill>
              </a:rPr>
              <a:t>(</a:t>
            </a:r>
            <a:r>
              <a:t>exp</a:t>
            </a:r>
            <a:r>
              <a:rPr>
                <a:solidFill>
                  <a:srgbClr val="666600"/>
                </a:solidFill>
              </a:rPr>
              <a:t>,</a:t>
            </a:r>
            <a:r>
              <a:t> env</a:t>
            </a:r>
            <a:r>
              <a:rPr>
                <a:solidFill>
                  <a:srgbClr val="666600"/>
                </a:solidFill>
              </a:rPr>
              <a:t>)</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000088"/>
                </a:solidFill>
              </a:rPr>
              <a:t>return</a:t>
            </a:r>
            <a:r>
              <a:t> val</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000088"/>
                </a:solidFill>
              </a:rPr>
              <a:t>else</a:t>
            </a:r>
            <a:r>
              <a:rPr>
                <a:solidFill>
                  <a:srgbClr val="666600"/>
                </a:solidFill>
              </a:rPr>
              <a:t>:</a:t>
            </a:r>
            <a:r>
              <a:t>                          </a:t>
            </a:r>
            <a:r>
              <a:rPr>
                <a:solidFill>
                  <a:srgbClr val="880000"/>
                </a:solidFill>
              </a:rPr>
              <a:t># (proc exp*)</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exps </a:t>
            </a:r>
            <a:r>
              <a:rPr>
                <a:solidFill>
                  <a:srgbClr val="666600"/>
                </a:solidFill>
              </a:rPr>
              <a:t>=</a:t>
            </a:r>
            <a:r>
              <a:t> </a:t>
            </a:r>
            <a:r>
              <a:rPr>
                <a:solidFill>
                  <a:srgbClr val="666600"/>
                </a:solidFill>
              </a:rPr>
              <a:t>[</a:t>
            </a:r>
            <a:r>
              <a:t>eval</a:t>
            </a:r>
            <a:r>
              <a:rPr>
                <a:solidFill>
                  <a:srgbClr val="666600"/>
                </a:solidFill>
              </a:rPr>
              <a:t>(</a:t>
            </a:r>
            <a:r>
              <a:t>exp</a:t>
            </a:r>
            <a:r>
              <a:rPr>
                <a:solidFill>
                  <a:srgbClr val="666600"/>
                </a:solidFill>
              </a:rPr>
              <a:t>,</a:t>
            </a:r>
            <a:r>
              <a:t> env</a:t>
            </a:r>
            <a:r>
              <a:rPr>
                <a:solidFill>
                  <a:srgbClr val="666600"/>
                </a:solidFill>
              </a:rPr>
              <a:t>)</a:t>
            </a:r>
            <a:r>
              <a:t> </a:t>
            </a:r>
            <a:r>
              <a:rPr>
                <a:solidFill>
                  <a:srgbClr val="000088"/>
                </a:solidFill>
              </a:rPr>
              <a:t>for</a:t>
            </a:r>
            <a:r>
              <a:t> exp </a:t>
            </a:r>
            <a:r>
              <a:rPr>
                <a:solidFill>
                  <a:srgbClr val="000088"/>
                </a:solidFill>
              </a:rPr>
              <a:t>in</a:t>
            </a:r>
            <a:r>
              <a:t> x</a:t>
            </a:r>
            <a:r>
              <a:rPr>
                <a:solidFill>
                  <a:srgbClr val="666600"/>
                </a:solidFill>
              </a:rPr>
              <a:t>]</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proc </a:t>
            </a:r>
            <a:r>
              <a:rPr>
                <a:solidFill>
                  <a:srgbClr val="666600"/>
                </a:solidFill>
              </a:rPr>
              <a:t>=</a:t>
            </a:r>
            <a:r>
              <a:t> exps</a:t>
            </a:r>
            <a:r>
              <a:rPr>
                <a:solidFill>
                  <a:srgbClr val="666600"/>
                </a:solidFill>
              </a:rPr>
              <a:t>.</a:t>
            </a:r>
            <a:r>
              <a:t>pop</a:t>
            </a:r>
            <a:r>
              <a:rPr>
                <a:solidFill>
                  <a:srgbClr val="666600"/>
                </a:solidFill>
              </a:rPr>
              <a:t>(</a:t>
            </a:r>
            <a:r>
              <a:rPr>
                <a:solidFill>
                  <a:srgbClr val="006666"/>
                </a:solidFill>
              </a:rPr>
              <a:t>0</a:t>
            </a:r>
            <a:r>
              <a:rPr>
                <a:solidFill>
                  <a:srgbClr val="666600"/>
                </a:solidFill>
              </a:rPr>
              <a:t>)</a:t>
            </a:r>
          </a:p>
          <a:p>
            <a:pPr defTabSz="457200">
              <a:lnSpc>
                <a:spcPct val="100000"/>
              </a:lnSpc>
              <a:spcBef>
                <a:spcPts val="0"/>
              </a:spcBef>
              <a:buClrTx/>
              <a:buFontTx/>
              <a:tabLst/>
              <a:defRPr b="0" sz="2200">
                <a:solidFill>
                  <a:srgbClr val="000000"/>
                </a:solidFill>
                <a:latin typeface="Courier"/>
                <a:ea typeface="Courier"/>
                <a:cs typeface="Courier"/>
                <a:sym typeface="Courier"/>
              </a:defRPr>
            </a:pPr>
            <a:r>
              <a:t>        </a:t>
            </a:r>
            <a:r>
              <a:rPr>
                <a:solidFill>
                  <a:srgbClr val="000088"/>
                </a:solidFill>
              </a:rPr>
              <a:t>return</a:t>
            </a:r>
            <a:r>
              <a:t> proc</a:t>
            </a:r>
            <a:r>
              <a:rPr>
                <a:solidFill>
                  <a:srgbClr val="666600"/>
                </a:solidFill>
              </a:rPr>
              <a:t>(*</a:t>
            </a:r>
            <a:r>
              <a:t>exps</a:t>
            </a:r>
            <a:r>
              <a:rPr>
                <a:solidFill>
                  <a:srgbClr val="666600"/>
                </a:solidFill>
              </a:rPr>
              <a:t>)</a:t>
            </a:r>
          </a:p>
          <a:p>
            <a:pPr defTabSz="457200">
              <a:lnSpc>
                <a:spcPct val="100000"/>
              </a:lnSpc>
              <a:spcBef>
                <a:spcPts val="0"/>
              </a:spcBef>
              <a:buClrTx/>
              <a:buFontTx/>
              <a:tabLst/>
              <a:defRPr b="0" sz="2200">
                <a:solidFill>
                  <a:srgbClr val="000000"/>
                </a:solidFill>
                <a:latin typeface="Courier"/>
                <a:ea typeface="Courier"/>
                <a:cs typeface="Courier"/>
                <a:sym typeface="Courier"/>
              </a:defRPr>
            </a:pPr>
          </a:p>
          <a:p>
            <a:pPr defTabSz="457200">
              <a:lnSpc>
                <a:spcPct val="100000"/>
              </a:lnSpc>
              <a:spcBef>
                <a:spcPts val="0"/>
              </a:spcBef>
              <a:buClrTx/>
              <a:buFontTx/>
              <a:tabLst/>
              <a:defRPr b="0" sz="2200">
                <a:solidFill>
                  <a:srgbClr val="000000"/>
                </a:solidFill>
                <a:latin typeface="Courier"/>
                <a:ea typeface="Courier"/>
                <a:cs typeface="Courier"/>
                <a:sym typeface="Courier"/>
              </a:defRPr>
            </a:pPr>
            <a:r>
              <a:t>isa </a:t>
            </a:r>
            <a:r>
              <a:rPr>
                <a:solidFill>
                  <a:srgbClr val="666600"/>
                </a:solidFill>
              </a:rPr>
              <a:t>=</a:t>
            </a:r>
            <a:r>
              <a:t> isinstance</a:t>
            </a:r>
          </a:p>
          <a:p>
            <a:pPr defTabSz="457200">
              <a:lnSpc>
                <a:spcPct val="100000"/>
              </a:lnSpc>
              <a:spcBef>
                <a:spcPts val="0"/>
              </a:spcBef>
              <a:buClrTx/>
              <a:buFontTx/>
              <a:tabLst/>
              <a:defRPr b="0" sz="2200">
                <a:solidFill>
                  <a:srgbClr val="000000"/>
                </a:solidFill>
                <a:latin typeface="Courier"/>
                <a:ea typeface="Courier"/>
                <a:cs typeface="Courier"/>
                <a:sym typeface="Courier"/>
              </a:defRPr>
            </a:pPr>
          </a:p>
          <a:p>
            <a:pPr defTabSz="457200">
              <a:lnSpc>
                <a:spcPct val="100000"/>
              </a:lnSpc>
              <a:spcBef>
                <a:spcPts val="0"/>
              </a:spcBef>
              <a:buClrTx/>
              <a:buFontTx/>
              <a:tabLst/>
              <a:defRPr b="0" sz="2200">
                <a:solidFill>
                  <a:srgbClr val="660066"/>
                </a:solidFill>
                <a:latin typeface="Courier"/>
                <a:ea typeface="Courier"/>
                <a:cs typeface="Courier"/>
                <a:sym typeface="Courier"/>
              </a:defRPr>
            </a:pPr>
            <a:r>
              <a:t>Symbol</a:t>
            </a:r>
            <a:r>
              <a:rPr>
                <a:solidFill>
                  <a:srgbClr val="000000"/>
                </a:solidFill>
              </a:rPr>
              <a:t> </a:t>
            </a:r>
            <a:r>
              <a:rPr>
                <a:solidFill>
                  <a:srgbClr val="666600"/>
                </a:solidFill>
              </a:rPr>
              <a:t>=</a:t>
            </a:r>
            <a:r>
              <a:rPr>
                <a:solidFill>
                  <a:srgbClr val="000000"/>
                </a:solidFill>
              </a:rPr>
              <a:t> str</a:t>
            </a:r>
          </a:p>
        </p:txBody>
      </p:sp>
      <p:sp>
        <p:nvSpPr>
          <p:cNvPr id="241" name="http://norvig.com/lispy.html"/>
          <p:cNvSpPr txBox="1"/>
          <p:nvPr/>
        </p:nvSpPr>
        <p:spPr>
          <a:xfrm>
            <a:off x="15557500" y="12547600"/>
            <a:ext cx="7714285" cy="184343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indent="0" algn="l">
              <a:lnSpc>
                <a:spcPts val="5200"/>
              </a:lnSpc>
              <a:spcBef>
                <a:spcPts val="5100"/>
              </a:spcBef>
              <a:buClr>
                <a:srgbClr val="A7A7A7"/>
              </a:buClr>
              <a:buFont typeface="Lucida Grande"/>
              <a:tabLst>
                <a:tab pos="2057400" algn="l"/>
              </a:tabLst>
              <a:defRPr b="1" sz="4400">
                <a:solidFill>
                  <a:srgbClr val="000000"/>
                </a:solidFill>
              </a:defRPr>
            </a:pPr>
            <a:r>
              <a:rPr>
                <a:hlinkClick r:id="rId2" invalidUrl="" action="" tgtFrame="" tooltip="" history="1" highlightClick="0" endSnd="0"/>
              </a:rPr>
              <a:t>http://norvig.com/lispy.html</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3" name="Some interpreters"/>
          <p:cNvSpPr txBox="1"/>
          <p:nvPr>
            <p:ph type="title"/>
          </p:nvPr>
        </p:nvSpPr>
        <p:spPr>
          <a:prstGeom prst="rect">
            <a:avLst/>
          </a:prstGeom>
        </p:spPr>
        <p:txBody>
          <a:bodyPr/>
          <a:lstStyle/>
          <a:p>
            <a:pPr/>
            <a:r>
              <a:t>Some interpreters</a:t>
            </a:r>
          </a:p>
        </p:txBody>
      </p:sp>
      <p:sp>
        <p:nvSpPr>
          <p:cNvPr id="244" name="http://norvig.com/lispy.html…"/>
          <p:cNvSpPr txBox="1"/>
          <p:nvPr>
            <p:ph type="body" idx="1"/>
          </p:nvPr>
        </p:nvSpPr>
        <p:spPr>
          <a:prstGeom prst="rect">
            <a:avLst/>
          </a:prstGeom>
        </p:spPr>
        <p:txBody>
          <a:bodyPr/>
          <a:lstStyle/>
          <a:p>
            <a:pPr/>
            <a:r>
              <a:rPr>
                <a:hlinkClick r:id="rId2" invalidUrl="" action="" tgtFrame="" tooltip="" history="1" highlightClick="0" endSnd="0"/>
              </a:rPr>
              <a:t>http://norvig.com/lispy.html</a:t>
            </a:r>
          </a:p>
          <a:p>
            <a:pPr/>
            <a:r>
              <a:t> </a:t>
            </a:r>
            <a:r>
              <a:rPr>
                <a:hlinkClick r:id="rId3" invalidUrl="" action="" tgtFrame="" tooltip="" history="1" highlightClick="0" endSnd="0"/>
              </a:rPr>
              <a:t>http://www.jayconrod.com/posts/37/a-simple-interpreter-from-scratch-in-python-part-1</a:t>
            </a:r>
          </a:p>
          <a:p>
            <a:pPr/>
            <a:r>
              <a:rPr>
                <a:hlinkClick r:id="rId4" invalidUrl="" action="" tgtFrame="" tooltip="" history="1" highlightClick="0" endSnd="0"/>
              </a:rPr>
              <a:t>http://mitpress.mit.edu/sicp/full-text/book/book-Z-H-26.html#%%5Fsec%5F4.1</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6" name="Faster programming language"/>
          <p:cNvSpPr txBox="1"/>
          <p:nvPr>
            <p:ph type="title"/>
          </p:nvPr>
        </p:nvSpPr>
        <p:spPr>
          <a:prstGeom prst="rect">
            <a:avLst/>
          </a:prstGeom>
        </p:spPr>
        <p:txBody>
          <a:bodyPr/>
          <a:lstStyle/>
          <a:p>
            <a:pPr/>
            <a:r>
              <a:t>Faster programming language</a:t>
            </a:r>
          </a:p>
        </p:txBody>
      </p:sp>
      <p:sp>
        <p:nvSpPr>
          <p:cNvPr id="247" name="Python is slow because it’s interpreted…"/>
          <p:cNvSpPr txBox="1"/>
          <p:nvPr>
            <p:ph type="body" idx="1"/>
          </p:nvPr>
        </p:nvSpPr>
        <p:spPr>
          <a:prstGeom prst="rect">
            <a:avLst/>
          </a:prstGeom>
        </p:spPr>
        <p:txBody>
          <a:bodyPr/>
          <a:lstStyle/>
          <a:p>
            <a:pPr/>
            <a:r>
              <a:t>Python is slow because it’s interpreted</a:t>
            </a:r>
          </a:p>
          <a:p>
            <a:pPr/>
            <a:r>
              <a:t>Switch to a compiled language</a:t>
            </a:r>
          </a:p>
          <a:p>
            <a:pPr lvl="1"/>
            <a:r>
              <a:t>typically C, C++</a:t>
            </a:r>
          </a:p>
          <a:p>
            <a:pPr lvl="1"/>
            <a:r>
              <a:t>Java is intermediate (just-in-time compilation)</a:t>
            </a:r>
          </a:p>
          <a:p>
            <a:pPr lvl="2"/>
            <a:r>
              <a:t>There are compilers for Python, e.g. pypy</a:t>
            </a:r>
          </a:p>
          <a:p>
            <a:pPr lvl="2"/>
          </a:p>
          <a:p>
            <a:pPr lvl="2"/>
            <a:r>
              <a:t>BTW, numpy code is compiled. </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9" name="Faster hardware"/>
          <p:cNvSpPr txBox="1"/>
          <p:nvPr>
            <p:ph type="title"/>
          </p:nvPr>
        </p:nvSpPr>
        <p:spPr>
          <a:prstGeom prst="rect">
            <a:avLst/>
          </a:prstGeom>
        </p:spPr>
        <p:txBody>
          <a:bodyPr/>
          <a:lstStyle/>
          <a:p>
            <a:pPr/>
            <a:r>
              <a:t>Faster hardware</a:t>
            </a:r>
          </a:p>
        </p:txBody>
      </p:sp>
      <p:sp>
        <p:nvSpPr>
          <p:cNvPr id="250" name="Faster CPU…"/>
          <p:cNvSpPr txBox="1"/>
          <p:nvPr>
            <p:ph type="body" idx="1"/>
          </p:nvPr>
        </p:nvSpPr>
        <p:spPr>
          <a:prstGeom prst="rect">
            <a:avLst/>
          </a:prstGeom>
        </p:spPr>
        <p:txBody>
          <a:bodyPr/>
          <a:lstStyle/>
          <a:p>
            <a:pPr/>
            <a:r>
              <a:t>Faster CPU </a:t>
            </a:r>
          </a:p>
          <a:p>
            <a:pPr lvl="1"/>
            <a:r>
              <a:t>More GHZ</a:t>
            </a:r>
          </a:p>
          <a:p>
            <a:pPr lvl="1"/>
            <a:r>
              <a:t>More parallelism (multicore, SIMD vector-unit). But hard to program</a:t>
            </a:r>
          </a:p>
          <a:p>
            <a:pPr lvl="1"/>
            <a:r>
              <a:t>Better memory bandwidth</a:t>
            </a:r>
          </a:p>
          <a:p>
            <a:pPr/>
            <a:r>
              <a:t>Graphics Hardware</a:t>
            </a:r>
          </a:p>
          <a:p>
            <a:pPr lvl="1"/>
            <a:r>
              <a:t>Lots of parallelism</a:t>
            </a:r>
          </a:p>
          <a:p>
            <a:pPr lvl="1"/>
            <a:r>
              <a:t>Can be annoying to program and debug (CUDA)</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Modern CPUs - compute  &amp; parallelism"/>
          <p:cNvSpPr txBox="1"/>
          <p:nvPr>
            <p:ph type="title"/>
          </p:nvPr>
        </p:nvSpPr>
        <p:spPr>
          <a:prstGeom prst="rect">
            <a:avLst/>
          </a:prstGeom>
        </p:spPr>
        <p:txBody>
          <a:bodyPr/>
          <a:lstStyle/>
          <a:p>
            <a:pPr/>
            <a:r>
              <a:t>Modern CPUs - compute  &amp; parallelism</a:t>
            </a:r>
          </a:p>
        </p:txBody>
      </p:sp>
      <p:sp>
        <p:nvSpPr>
          <p:cNvPr id="253" name="Moore’s law, frequency scaling, power…"/>
          <p:cNvSpPr txBox="1"/>
          <p:nvPr>
            <p:ph type="body" idx="1"/>
          </p:nvPr>
        </p:nvSpPr>
        <p:spPr>
          <a:prstGeom prst="rect">
            <a:avLst/>
          </a:prstGeom>
        </p:spPr>
        <p:txBody>
          <a:bodyPr/>
          <a:lstStyle/>
          <a:p>
            <a:pPr/>
            <a:r>
              <a:t>Moore’s law, frequency scaling, power</a:t>
            </a:r>
          </a:p>
          <a:p>
            <a:pPr/>
            <a:r>
              <a:t>pipeline</a:t>
            </a:r>
          </a:p>
          <a:p>
            <a:pPr/>
            <a:r>
              <a:t>multicore</a:t>
            </a:r>
          </a:p>
          <a:p>
            <a:pPr/>
            <a:r>
              <a:t>vector</a:t>
            </a:r>
          </a:p>
          <a:p>
            <a:pPr/>
          </a:p>
          <a:p>
            <a:pPr/>
          </a:p>
          <a:p>
            <a:pPr/>
            <a:r>
              <a:t>see e.g. 6.172, or http://www.lighterra.com/papers/modernmicroprocessors/</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https://imgur.com/a/jbu7I"/>
          <p:cNvSpPr txBox="1"/>
          <p:nvPr>
            <p:ph type="title"/>
          </p:nvPr>
        </p:nvSpPr>
        <p:spPr>
          <a:prstGeom prst="rect">
            <a:avLst/>
          </a:prstGeom>
        </p:spPr>
        <p:txBody>
          <a:bodyPr/>
          <a:lstStyle/>
          <a:p>
            <a:pPr/>
            <a:r>
              <a:t>https://imgur.com/a/jbu7I</a:t>
            </a:r>
          </a:p>
        </p:txBody>
      </p:sp>
      <p:sp>
        <p:nvSpPr>
          <p:cNvPr id="256" name="Double-click to edit"/>
          <p:cNvSpPr txBox="1"/>
          <p:nvPr>
            <p:ph type="body" idx="1"/>
          </p:nvPr>
        </p:nvSpPr>
        <p:spPr>
          <a:prstGeom prst="rect">
            <a:avLst/>
          </a:prstGeom>
        </p:spPr>
        <p:txBody>
          <a:bodyPr/>
          <a:lstStyle/>
          <a:p>
            <a:pPr/>
          </a:p>
        </p:txBody>
      </p:sp>
      <p:pic>
        <p:nvPicPr>
          <p:cNvPr id="257" name="Image" descr="Image"/>
          <p:cNvPicPr>
            <a:picLocks noChangeAspect="1"/>
          </p:cNvPicPr>
          <p:nvPr/>
        </p:nvPicPr>
        <p:blipFill>
          <a:blip r:embed="rId2">
            <a:extLst/>
          </a:blip>
          <a:stretch>
            <a:fillRect/>
          </a:stretch>
        </p:blipFill>
        <p:spPr>
          <a:xfrm>
            <a:off x="4509339" y="2234307"/>
            <a:ext cx="15715681" cy="11482586"/>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Double-click to edit"/>
          <p:cNvSpPr txBox="1"/>
          <p:nvPr>
            <p:ph type="title"/>
          </p:nvPr>
        </p:nvSpPr>
        <p:spPr>
          <a:prstGeom prst="rect">
            <a:avLst/>
          </a:prstGeom>
        </p:spPr>
        <p:txBody>
          <a:bodyPr/>
          <a:lstStyle/>
          <a:p>
            <a:pPr/>
          </a:p>
        </p:txBody>
      </p:sp>
      <p:sp>
        <p:nvSpPr>
          <p:cNvPr id="260" name="Double-click to edit"/>
          <p:cNvSpPr txBox="1"/>
          <p:nvPr>
            <p:ph type="body" idx="1"/>
          </p:nvPr>
        </p:nvSpPr>
        <p:spPr>
          <a:prstGeom prst="rect">
            <a:avLst/>
          </a:prstGeom>
        </p:spPr>
        <p:txBody>
          <a:bodyPr/>
          <a:lstStyle/>
          <a:p>
            <a:pPr/>
          </a:p>
        </p:txBody>
      </p:sp>
      <p:pic>
        <p:nvPicPr>
          <p:cNvPr id="261" name="Image" descr="Image"/>
          <p:cNvPicPr>
            <a:picLocks noChangeAspect="1"/>
          </p:cNvPicPr>
          <p:nvPr/>
        </p:nvPicPr>
        <p:blipFill>
          <a:blip r:embed="rId2">
            <a:extLst/>
          </a:blip>
          <a:stretch>
            <a:fillRect/>
          </a:stretch>
        </p:blipFill>
        <p:spPr>
          <a:xfrm>
            <a:off x="947860" y="201553"/>
            <a:ext cx="21044916" cy="13395861"/>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Pipeline (Instruction Level Parallelism)"/>
          <p:cNvSpPr txBox="1"/>
          <p:nvPr>
            <p:ph type="title"/>
          </p:nvPr>
        </p:nvSpPr>
        <p:spPr>
          <a:prstGeom prst="rect">
            <a:avLst/>
          </a:prstGeom>
        </p:spPr>
        <p:txBody>
          <a:bodyPr/>
          <a:lstStyle/>
          <a:p>
            <a:pPr/>
            <a:r>
              <a:t>Pipeline (Instruction Level Parallelism)</a:t>
            </a:r>
          </a:p>
        </p:txBody>
      </p:sp>
      <p:sp>
        <p:nvSpPr>
          <p:cNvPr id="264" name="Limited by dependencies"/>
          <p:cNvSpPr txBox="1"/>
          <p:nvPr>
            <p:ph type="body" sz="quarter" idx="1"/>
          </p:nvPr>
        </p:nvSpPr>
        <p:spPr>
          <a:xfrm>
            <a:off x="1435100" y="11912600"/>
            <a:ext cx="21526500" cy="1752600"/>
          </a:xfrm>
          <a:prstGeom prst="rect">
            <a:avLst/>
          </a:prstGeom>
        </p:spPr>
        <p:txBody>
          <a:bodyPr/>
          <a:lstStyle/>
          <a:p>
            <a:pPr/>
            <a:r>
              <a:t>Limited by dependencies</a:t>
            </a:r>
          </a:p>
        </p:txBody>
      </p:sp>
      <p:pic>
        <p:nvPicPr>
          <p:cNvPr id="265" name="Image" descr="Image"/>
          <p:cNvPicPr>
            <a:picLocks noChangeAspect="1"/>
          </p:cNvPicPr>
          <p:nvPr/>
        </p:nvPicPr>
        <p:blipFill>
          <a:blip r:embed="rId2">
            <a:extLst/>
          </a:blip>
          <a:stretch>
            <a:fillRect/>
          </a:stretch>
        </p:blipFill>
        <p:spPr>
          <a:xfrm>
            <a:off x="2141009" y="2302827"/>
            <a:ext cx="18160816" cy="9544988"/>
          </a:xfrm>
          <a:prstGeom prst="rect">
            <a:avLst/>
          </a:prstGeom>
          <a:ln w="12700">
            <a:miter lim="400000"/>
          </a:ln>
        </p:spPr>
      </p:pic>
      <p:sp>
        <p:nvSpPr>
          <p:cNvPr id="266" name="From 6.172"/>
          <p:cNvSpPr txBox="1"/>
          <p:nvPr/>
        </p:nvSpPr>
        <p:spPr>
          <a:xfrm>
            <a:off x="20510299" y="12835015"/>
            <a:ext cx="3803295" cy="9449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ts val="6800"/>
              </a:lnSpc>
              <a:defRPr sz="5700"/>
            </a:lvl1pPr>
          </a:lstStyle>
          <a:p>
            <a:pPr/>
            <a:r>
              <a:t>From 6.172</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8" name="Superscalar (more ILP)"/>
          <p:cNvSpPr txBox="1"/>
          <p:nvPr>
            <p:ph type="title"/>
          </p:nvPr>
        </p:nvSpPr>
        <p:spPr>
          <a:prstGeom prst="rect">
            <a:avLst/>
          </a:prstGeom>
        </p:spPr>
        <p:txBody>
          <a:bodyPr/>
          <a:lstStyle/>
          <a:p>
            <a:pPr/>
            <a:r>
              <a:t>Superscalar (more ILP)</a:t>
            </a:r>
          </a:p>
        </p:txBody>
      </p:sp>
      <p:sp>
        <p:nvSpPr>
          <p:cNvPr id="269" name="Multiple instructions at once"/>
          <p:cNvSpPr txBox="1"/>
          <p:nvPr>
            <p:ph type="body" idx="1"/>
          </p:nvPr>
        </p:nvSpPr>
        <p:spPr>
          <a:prstGeom prst="rect">
            <a:avLst/>
          </a:prstGeom>
        </p:spPr>
        <p:txBody>
          <a:bodyPr/>
          <a:lstStyle/>
          <a:p>
            <a:pPr/>
            <a:r>
              <a:t>Multiple instructions at once</a:t>
            </a:r>
          </a:p>
        </p:txBody>
      </p:sp>
      <p:pic>
        <p:nvPicPr>
          <p:cNvPr id="270" name="Image" descr="Image"/>
          <p:cNvPicPr>
            <a:picLocks noChangeAspect="1"/>
          </p:cNvPicPr>
          <p:nvPr/>
        </p:nvPicPr>
        <p:blipFill>
          <a:blip r:embed="rId2">
            <a:extLst/>
          </a:blip>
          <a:stretch>
            <a:fillRect/>
          </a:stretch>
        </p:blipFill>
        <p:spPr>
          <a:xfrm>
            <a:off x="5163111" y="5787136"/>
            <a:ext cx="12420601" cy="7251701"/>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Multicore (Skylake here)"/>
          <p:cNvSpPr txBox="1"/>
          <p:nvPr>
            <p:ph type="title"/>
          </p:nvPr>
        </p:nvSpPr>
        <p:spPr>
          <a:prstGeom prst="rect">
            <a:avLst/>
          </a:prstGeom>
        </p:spPr>
        <p:txBody>
          <a:bodyPr/>
          <a:lstStyle/>
          <a:p>
            <a:pPr/>
            <a:r>
              <a:t>Multicore (Skylake here)</a:t>
            </a:r>
          </a:p>
        </p:txBody>
      </p:sp>
      <p:sp>
        <p:nvSpPr>
          <p:cNvPr id="273" name="Multiple cores perform independent computation…"/>
          <p:cNvSpPr txBox="1"/>
          <p:nvPr>
            <p:ph type="body" idx="1"/>
          </p:nvPr>
        </p:nvSpPr>
        <p:spPr>
          <a:prstGeom prst="rect">
            <a:avLst/>
          </a:prstGeom>
        </p:spPr>
        <p:txBody>
          <a:bodyPr/>
          <a:lstStyle>
            <a:lvl2pPr indent="296333"/>
          </a:lstStyle>
          <a:p>
            <a:pPr/>
            <a:r>
              <a:t>Multiple cores perform independent computation </a:t>
            </a:r>
          </a:p>
          <a:p>
            <a:pPr lvl="1"/>
            <a:r>
              <a:t>aka MIMD, Multiple Instructions Multiple Data</a:t>
            </a:r>
          </a:p>
        </p:txBody>
      </p:sp>
      <p:pic>
        <p:nvPicPr>
          <p:cNvPr id="274" name="Image" descr="Image"/>
          <p:cNvPicPr>
            <a:picLocks noChangeAspect="1"/>
          </p:cNvPicPr>
          <p:nvPr/>
        </p:nvPicPr>
        <p:blipFill>
          <a:blip r:embed="rId2">
            <a:extLst/>
          </a:blip>
          <a:stretch>
            <a:fillRect/>
          </a:stretch>
        </p:blipFill>
        <p:spPr>
          <a:xfrm>
            <a:off x="3937000" y="4459897"/>
            <a:ext cx="13390296" cy="9167203"/>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Vector units"/>
          <p:cNvSpPr txBox="1"/>
          <p:nvPr>
            <p:ph type="title"/>
          </p:nvPr>
        </p:nvSpPr>
        <p:spPr>
          <a:prstGeom prst="rect">
            <a:avLst/>
          </a:prstGeom>
        </p:spPr>
        <p:txBody>
          <a:bodyPr/>
          <a:lstStyle/>
          <a:p>
            <a:pPr/>
            <a:r>
              <a:t>Vector units</a:t>
            </a:r>
          </a:p>
        </p:txBody>
      </p:sp>
      <p:sp>
        <p:nvSpPr>
          <p:cNvPr id="277" name="Perform same operation on multiple data…"/>
          <p:cNvSpPr txBox="1"/>
          <p:nvPr>
            <p:ph type="body" idx="1"/>
          </p:nvPr>
        </p:nvSpPr>
        <p:spPr>
          <a:prstGeom prst="rect">
            <a:avLst/>
          </a:prstGeom>
        </p:spPr>
        <p:txBody>
          <a:bodyPr/>
          <a:lstStyle/>
          <a:p>
            <a:pPr/>
            <a:r>
              <a:t>Perform same operation on multiple data</a:t>
            </a:r>
          </a:p>
          <a:p>
            <a:pPr/>
            <a:r>
              <a:t>e.g. add two 3D vectors component by component in parallel</a:t>
            </a:r>
          </a:p>
          <a:p>
            <a:pPr/>
            <a:r>
              <a:t>benefit: share control hardware</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Vector units"/>
          <p:cNvSpPr txBox="1"/>
          <p:nvPr>
            <p:ph type="title"/>
          </p:nvPr>
        </p:nvSpPr>
        <p:spPr>
          <a:prstGeom prst="rect">
            <a:avLst/>
          </a:prstGeom>
        </p:spPr>
        <p:txBody>
          <a:bodyPr/>
          <a:lstStyle/>
          <a:p>
            <a:pPr/>
            <a:r>
              <a:t>Vector units</a:t>
            </a:r>
          </a:p>
        </p:txBody>
      </p:sp>
      <p:sp>
        <p:nvSpPr>
          <p:cNvPr id="280" name="Single Instruction Multiple Data (SIMD)"/>
          <p:cNvSpPr txBox="1"/>
          <p:nvPr>
            <p:ph type="body" idx="1"/>
          </p:nvPr>
        </p:nvSpPr>
        <p:spPr>
          <a:prstGeom prst="rect">
            <a:avLst/>
          </a:prstGeom>
        </p:spPr>
        <p:txBody>
          <a:bodyPr/>
          <a:lstStyle/>
          <a:p>
            <a:pPr/>
            <a:r>
              <a:t>Single Instruction Multiple Data (SIMD)</a:t>
            </a:r>
          </a:p>
        </p:txBody>
      </p:sp>
      <p:pic>
        <p:nvPicPr>
          <p:cNvPr id="281" name="Image" descr="Image"/>
          <p:cNvPicPr>
            <a:picLocks noChangeAspect="1"/>
          </p:cNvPicPr>
          <p:nvPr/>
        </p:nvPicPr>
        <p:blipFill>
          <a:blip r:embed="rId2">
            <a:extLst/>
          </a:blip>
          <a:stretch>
            <a:fillRect/>
          </a:stretch>
        </p:blipFill>
        <p:spPr>
          <a:xfrm>
            <a:off x="5914692" y="5107589"/>
            <a:ext cx="12936513" cy="8357705"/>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Vector units"/>
          <p:cNvSpPr txBox="1"/>
          <p:nvPr>
            <p:ph type="title"/>
          </p:nvPr>
        </p:nvSpPr>
        <p:spPr>
          <a:prstGeom prst="rect">
            <a:avLst/>
          </a:prstGeom>
        </p:spPr>
        <p:txBody>
          <a:bodyPr/>
          <a:lstStyle/>
          <a:p>
            <a:pPr/>
            <a:r>
              <a:t>Vector units</a:t>
            </a:r>
          </a:p>
        </p:txBody>
      </p:sp>
      <p:sp>
        <p:nvSpPr>
          <p:cNvPr id="284" name="Single Instruction Multiple Data (SIMD)…"/>
          <p:cNvSpPr txBox="1"/>
          <p:nvPr>
            <p:ph type="body" idx="1"/>
          </p:nvPr>
        </p:nvSpPr>
        <p:spPr>
          <a:prstGeom prst="rect">
            <a:avLst/>
          </a:prstGeom>
        </p:spPr>
        <p:txBody>
          <a:bodyPr/>
          <a:lstStyle/>
          <a:p>
            <a:pPr/>
            <a:r>
              <a:t>Single Instruction Multiple Data (SIMD)</a:t>
            </a:r>
          </a:p>
          <a:p>
            <a:pPr/>
            <a:r>
              <a:t>Data needs to be packed (contiguous, aligned)</a:t>
            </a:r>
          </a:p>
        </p:txBody>
      </p:sp>
      <p:pic>
        <p:nvPicPr>
          <p:cNvPr id="285" name="Image" descr="Image"/>
          <p:cNvPicPr>
            <a:picLocks noChangeAspect="1"/>
          </p:cNvPicPr>
          <p:nvPr/>
        </p:nvPicPr>
        <p:blipFill>
          <a:blip r:embed="rId2">
            <a:extLst/>
          </a:blip>
          <a:stretch>
            <a:fillRect/>
          </a:stretch>
        </p:blipFill>
        <p:spPr>
          <a:xfrm>
            <a:off x="5914692" y="5107589"/>
            <a:ext cx="12936513" cy="8357705"/>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Double-click to edit"/>
          <p:cNvSpPr txBox="1"/>
          <p:nvPr>
            <p:ph type="title"/>
          </p:nvPr>
        </p:nvSpPr>
        <p:spPr>
          <a:prstGeom prst="rect">
            <a:avLst/>
          </a:prstGeom>
        </p:spPr>
        <p:txBody>
          <a:bodyPr/>
          <a:lstStyle/>
          <a:p>
            <a:pPr/>
          </a:p>
        </p:txBody>
      </p:sp>
      <p:sp>
        <p:nvSpPr>
          <p:cNvPr id="288" name="Double-click to edit"/>
          <p:cNvSpPr txBox="1"/>
          <p:nvPr>
            <p:ph type="body" idx="1"/>
          </p:nvPr>
        </p:nvSpPr>
        <p:spPr>
          <a:prstGeom prst="rect">
            <a:avLst/>
          </a:prstGeom>
        </p:spPr>
        <p:txBody>
          <a:bodyPr/>
          <a:lstStyle/>
          <a:p>
            <a:pPr/>
          </a:p>
        </p:txBody>
      </p:sp>
      <p:pic>
        <p:nvPicPr>
          <p:cNvPr id="289" name="Image" descr="Image"/>
          <p:cNvPicPr>
            <a:picLocks noChangeAspect="1"/>
          </p:cNvPicPr>
          <p:nvPr/>
        </p:nvPicPr>
        <p:blipFill>
          <a:blip r:embed="rId2">
            <a:extLst/>
          </a:blip>
          <a:stretch>
            <a:fillRect/>
          </a:stretch>
        </p:blipFill>
        <p:spPr>
          <a:xfrm>
            <a:off x="4613876" y="2622517"/>
            <a:ext cx="15156248" cy="10345953"/>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Vector units"/>
          <p:cNvSpPr txBox="1"/>
          <p:nvPr>
            <p:ph type="title"/>
          </p:nvPr>
        </p:nvSpPr>
        <p:spPr>
          <a:prstGeom prst="rect">
            <a:avLst/>
          </a:prstGeom>
        </p:spPr>
        <p:txBody>
          <a:bodyPr/>
          <a:lstStyle/>
          <a:p>
            <a:pPr/>
            <a:r>
              <a:t>Vector units</a:t>
            </a:r>
          </a:p>
        </p:txBody>
      </p:sp>
      <p:sp>
        <p:nvSpPr>
          <p:cNvPr id="292" name="Double-click to edit"/>
          <p:cNvSpPr txBox="1"/>
          <p:nvPr>
            <p:ph type="body" idx="1"/>
          </p:nvPr>
        </p:nvSpPr>
        <p:spPr>
          <a:prstGeom prst="rect">
            <a:avLst/>
          </a:prstGeom>
        </p:spPr>
        <p:txBody>
          <a:bodyPr/>
          <a:lstStyle/>
          <a:p>
            <a:pPr/>
          </a:p>
        </p:txBody>
      </p:sp>
      <p:pic>
        <p:nvPicPr>
          <p:cNvPr id="293" name="Image" descr="Image"/>
          <p:cNvPicPr>
            <a:picLocks noChangeAspect="1"/>
          </p:cNvPicPr>
          <p:nvPr/>
        </p:nvPicPr>
        <p:blipFill>
          <a:blip r:embed="rId2">
            <a:extLst/>
          </a:blip>
          <a:stretch>
            <a:fillRect/>
          </a:stretch>
        </p:blipFill>
        <p:spPr>
          <a:xfrm>
            <a:off x="3722010" y="2286000"/>
            <a:ext cx="15229182" cy="10229995"/>
          </a:xfrm>
          <a:prstGeom prst="rect">
            <a:avLst/>
          </a:prstGeom>
          <a:ln w="12700">
            <a:miter lim="400000"/>
          </a:ln>
        </p:spPr>
      </p:pic>
      <p:sp>
        <p:nvSpPr>
          <p:cNvPr id="294" name="http://slideplayer.com/slide/5779880/"/>
          <p:cNvSpPr txBox="1"/>
          <p:nvPr/>
        </p:nvSpPr>
        <p:spPr>
          <a:xfrm>
            <a:off x="14929019" y="12983916"/>
            <a:ext cx="9409380" cy="7463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ts val="5200"/>
              </a:lnSpc>
              <a:defRPr sz="4400"/>
            </a:lvl1pPr>
          </a:lstStyle>
          <a:p>
            <a:pPr/>
            <a:r>
              <a:t>http://slideplayer.com/slide/5779880/</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Example: 3x3 blur — simple code"/>
          <p:cNvSpPr txBox="1"/>
          <p:nvPr>
            <p:ph type="title"/>
          </p:nvPr>
        </p:nvSpPr>
        <p:spPr>
          <a:prstGeom prst="rect">
            <a:avLst/>
          </a:prstGeom>
        </p:spPr>
        <p:txBody>
          <a:bodyPr/>
          <a:lstStyle/>
          <a:p>
            <a:pPr/>
            <a:r>
              <a:t>Example: </a:t>
            </a:r>
            <a:r>
              <a:rPr b="0"/>
              <a:t>3x3 blur — simple code</a:t>
            </a:r>
          </a:p>
        </p:txBody>
      </p:sp>
      <p:sp>
        <p:nvSpPr>
          <p:cNvPr id="297" name="void box_filter_3x3(const Image &amp;in, Image &amp;blury) {…"/>
          <p:cNvSpPr txBox="1"/>
          <p:nvPr/>
        </p:nvSpPr>
        <p:spPr>
          <a:xfrm>
            <a:off x="1346200" y="2374900"/>
            <a:ext cx="23317200" cy="820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Image </a:t>
            </a:r>
            <a:r>
              <a:rPr b="1">
                <a:solidFill>
                  <a:srgbClr val="74A7FE"/>
                </a:solidFill>
                <a:latin typeface="+mn-lt"/>
                <a:ea typeface="+mn-ea"/>
                <a:cs typeface="+mn-cs"/>
                <a:sym typeface="Helvetica"/>
              </a:rPr>
              <a:t>blurx</a:t>
            </a:r>
            <a:r>
              <a:rPr>
                <a:solidFill>
                  <a:srgbClr val="FFFFFF"/>
                </a:solidFill>
              </a:rPr>
              <a:t>(in.</a:t>
            </a:r>
            <a:r>
              <a:rPr b="1">
                <a:solidFill>
                  <a:srgbClr val="74A7FE"/>
                </a:solidFill>
                <a:latin typeface="+mn-lt"/>
                <a:ea typeface="+mn-ea"/>
                <a:cs typeface="+mn-cs"/>
                <a:sym typeface="Helvetica"/>
              </a:rPr>
              <a:t>width</a:t>
            </a:r>
            <a:r>
              <a:rPr>
                <a:solidFill>
                  <a:srgbClr val="FFFFFF"/>
                </a:solidFill>
              </a:rPr>
              <a:t>(), in.</a:t>
            </a:r>
            <a:r>
              <a:rPr b="1">
                <a:solidFill>
                  <a:srgbClr val="74A7FE"/>
                </a:solidFill>
                <a:latin typeface="+mn-lt"/>
                <a:ea typeface="+mn-ea"/>
                <a:cs typeface="+mn-cs"/>
                <a:sym typeface="Helvetica"/>
              </a:rPr>
              <a:t>height</a:t>
            </a:r>
            <a:r>
              <a:rPr>
                <a:solidFill>
                  <a:srgbClr val="FFFFFF"/>
                </a:solidFill>
              </a:rPr>
              <a:t>());  </a:t>
            </a:r>
            <a:r>
              <a:rPr>
                <a:solidFill>
                  <a:srgbClr val="00B418"/>
                </a:solidFill>
              </a:rPr>
              <a:t>// allocate blurx array</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 + </a:t>
            </a:r>
            <a:r>
              <a:rPr b="1">
                <a:solidFill>
                  <a:srgbClr val="74A7FE"/>
                </a:solidFill>
                <a:latin typeface="+mn-lt"/>
                <a:ea typeface="+mn-ea"/>
                <a:cs typeface="+mn-cs"/>
                <a:sym typeface="Helvetica"/>
              </a:rPr>
              <a:t>in</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a:t>
            </a:r>
            <a:r>
              <a:rPr i="1">
                <a:solidFill>
                  <a:srgbClr val="B51A00"/>
                </a:solidFill>
                <a:latin typeface="+mn-lt"/>
                <a:ea typeface="+mn-ea"/>
                <a:cs typeface="+mn-cs"/>
                <a:sym typeface="Helvetica"/>
              </a:rPr>
              <a:t>3</a:t>
            </a:r>
            <a:r>
              <a:rPr>
                <a:solidFill>
                  <a:srgbClr val="FFFFFF"/>
                </a:solidFill>
              </a:rPr>
              <a:t>; </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blury</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 +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a:t>
            </a:r>
            <a:r>
              <a:rPr i="1">
                <a:solidFill>
                  <a:srgbClr val="B51A00"/>
                </a:solidFill>
                <a:latin typeface="+mn-lt"/>
                <a:ea typeface="+mn-ea"/>
                <a:cs typeface="+mn-cs"/>
                <a:sym typeface="Helvetica"/>
              </a:rPr>
              <a:t>3</a:t>
            </a:r>
            <a:r>
              <a:rPr>
                <a:solidFill>
                  <a:srgbClr val="FFFFFF"/>
                </a:solidFill>
              </a:rPr>
              <a:t>;</a:t>
            </a:r>
            <a:endParaRPr>
              <a:solidFill>
                <a:srgbClr val="FFFFFF"/>
              </a:solidFill>
            </a:endParaRP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a:t>
            </a:r>
          </a:p>
        </p:txBody>
      </p:sp>
      <p:sp>
        <p:nvSpPr>
          <p:cNvPr id="298" name="for (int y = 0; y &lt; in.height(); y++)"/>
          <p:cNvSpPr txBox="1"/>
          <p:nvPr/>
        </p:nvSpPr>
        <p:spPr>
          <a:xfrm>
            <a:off x="2019300" y="5410200"/>
            <a:ext cx="13185577"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a:t>
            </a:r>
          </a:p>
        </p:txBody>
      </p:sp>
      <p:sp>
        <p:nvSpPr>
          <p:cNvPr id="299" name="for (int x = 0; x &lt; in.width(); x++)"/>
          <p:cNvSpPr txBox="1"/>
          <p:nvPr/>
        </p:nvSpPr>
        <p:spPr>
          <a:xfrm>
            <a:off x="1346200" y="4699000"/>
            <a:ext cx="12850416"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a:t>
            </a:r>
          </a:p>
        </p:txBody>
      </p:sp>
      <p:sp>
        <p:nvSpPr>
          <p:cNvPr id="300" name="for (int x = 0; x &lt; in.width(); x++)"/>
          <p:cNvSpPr txBox="1"/>
          <p:nvPr/>
        </p:nvSpPr>
        <p:spPr>
          <a:xfrm>
            <a:off x="1346200" y="7543800"/>
            <a:ext cx="12850416"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a:t>
            </a:r>
          </a:p>
        </p:txBody>
      </p:sp>
      <p:sp>
        <p:nvSpPr>
          <p:cNvPr id="301" name="for (int y = 0; y &lt; in.height(); y++)"/>
          <p:cNvSpPr txBox="1"/>
          <p:nvPr/>
        </p:nvSpPr>
        <p:spPr>
          <a:xfrm>
            <a:off x="2019300" y="8255000"/>
            <a:ext cx="13185577"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a:t>
            </a:r>
          </a:p>
        </p:txBody>
      </p:sp>
    </p:spTree>
  </p:cSld>
  <p:clrMapOvr>
    <a:masterClrMapping/>
  </p:clrMapOvr>
  <p:transition xmlns:p14="http://schemas.microsoft.com/office/powerpoint/2010/main" spd="med" advClick="0" advTm="0"/>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Using vector units"/>
          <p:cNvSpPr txBox="1"/>
          <p:nvPr>
            <p:ph type="title"/>
          </p:nvPr>
        </p:nvSpPr>
        <p:spPr>
          <a:prstGeom prst="rect">
            <a:avLst/>
          </a:prstGeom>
        </p:spPr>
        <p:txBody>
          <a:bodyPr/>
          <a:lstStyle/>
          <a:p>
            <a:pPr/>
            <a:r>
              <a:t>Using vector units</a:t>
            </a:r>
          </a:p>
        </p:txBody>
      </p:sp>
      <p:sp>
        <p:nvSpPr>
          <p:cNvPr id="306" name="Special instruction set…"/>
          <p:cNvSpPr txBox="1"/>
          <p:nvPr>
            <p:ph type="body" idx="1"/>
          </p:nvPr>
        </p:nvSpPr>
        <p:spPr>
          <a:prstGeom prst="rect">
            <a:avLst/>
          </a:prstGeom>
        </p:spPr>
        <p:txBody>
          <a:bodyPr/>
          <a:lstStyle/>
          <a:p>
            <a:pPr/>
            <a:r>
              <a:t>Special instruction set</a:t>
            </a:r>
          </a:p>
          <a:p>
            <a:pPr/>
            <a:r>
              <a:t>Pack data</a:t>
            </a:r>
          </a:p>
          <a:p>
            <a:pPr/>
            <a:r>
              <a:t>Reorganize loop in </a:t>
            </a:r>
            <a:br/>
            <a:r>
              <a:t>chunks of 8 or 16</a:t>
            </a:r>
          </a:p>
        </p:txBody>
      </p:sp>
      <p:sp>
        <p:nvSpPr>
          <p:cNvPr id="307" name="void box_filter_3x3(const Image &amp;in, Image &amp;blury) {…"/>
          <p:cNvSpPr txBox="1"/>
          <p:nvPr/>
        </p:nvSpPr>
        <p:spPr>
          <a:xfrm>
            <a:off x="12265551" y="2443968"/>
            <a:ext cx="11912601" cy="11912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4500"/>
              </a:lnSpc>
              <a:tabLst/>
              <a:defRPr sz="25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 allocate tile blurx array</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fast" advClick="1" p14:dur="500">
        <p159:morph option="byObject"/>
      </p:transition>
    </mc:Choice>
    <mc:Fallback>
      <p:transition spd="fast">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Recap parallelism"/>
          <p:cNvSpPr txBox="1"/>
          <p:nvPr>
            <p:ph type="title"/>
          </p:nvPr>
        </p:nvSpPr>
        <p:spPr>
          <a:prstGeom prst="rect">
            <a:avLst/>
          </a:prstGeom>
        </p:spPr>
        <p:txBody>
          <a:bodyPr/>
          <a:lstStyle/>
          <a:p>
            <a:pPr/>
            <a:r>
              <a:t>Recap parallelism</a:t>
            </a:r>
          </a:p>
        </p:txBody>
      </p:sp>
      <p:sp>
        <p:nvSpPr>
          <p:cNvPr id="310" name="Pipelining (ILP) — careful of dependencies/bubbles…"/>
          <p:cNvSpPr txBox="1"/>
          <p:nvPr>
            <p:ph type="body" idx="1"/>
          </p:nvPr>
        </p:nvSpPr>
        <p:spPr>
          <a:xfrm>
            <a:off x="1428750" y="2286000"/>
            <a:ext cx="21526500" cy="11379200"/>
          </a:xfrm>
          <a:prstGeom prst="rect">
            <a:avLst/>
          </a:prstGeom>
        </p:spPr>
        <p:txBody>
          <a:bodyPr/>
          <a:lstStyle/>
          <a:p>
            <a:pPr/>
            <a:r>
              <a:t>Pipelining (ILP) — careful of dependencies/bubbles</a:t>
            </a:r>
          </a:p>
          <a:p>
            <a:pPr lvl="1" indent="296333"/>
            <a:r>
              <a:t>You don’t need to worry about it, done for you by CPU designers</a:t>
            </a:r>
          </a:p>
          <a:p>
            <a:pPr/>
            <a:r>
              <a:t>Multicore (MIMD) from 2 to 22 cores on CPUS, more on GPUs</a:t>
            </a:r>
          </a:p>
          <a:p>
            <a:pPr lvl="1" indent="296333"/>
            <a:r>
              <a:t>Your responsibility</a:t>
            </a:r>
          </a:p>
          <a:p>
            <a:pPr lvl="1" indent="296333"/>
            <a:r>
              <a:t>Coarse granularity, lots of flexibility, usually outer loop</a:t>
            </a:r>
          </a:p>
          <a:p>
            <a:pPr/>
            <a:r>
              <a:t>Vector units (SIMD) from 8 to 16 lanes</a:t>
            </a:r>
          </a:p>
          <a:p>
            <a:pPr lvl="1" indent="296333"/>
            <a:r>
              <a:t>Your responsibility</a:t>
            </a:r>
            <a:br/>
            <a:r>
              <a:t>Fine granularity, constrained, usually inner loop</a:t>
            </a:r>
          </a:p>
          <a:p>
            <a:pPr/>
            <a:r>
              <a:t>Not discussed: superscalar, reordering, etc. </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2" name="Skylake"/>
          <p:cNvSpPr txBox="1"/>
          <p:nvPr>
            <p:ph type="title"/>
          </p:nvPr>
        </p:nvSpPr>
        <p:spPr>
          <a:prstGeom prst="rect">
            <a:avLst/>
          </a:prstGeom>
        </p:spPr>
        <p:txBody>
          <a:bodyPr/>
          <a:lstStyle/>
          <a:p>
            <a:pPr/>
            <a:r>
              <a:t>Skylake</a:t>
            </a:r>
          </a:p>
        </p:txBody>
      </p:sp>
      <p:sp>
        <p:nvSpPr>
          <p:cNvPr id="313" name="Double-click to edit"/>
          <p:cNvSpPr txBox="1"/>
          <p:nvPr>
            <p:ph type="body" idx="1"/>
          </p:nvPr>
        </p:nvSpPr>
        <p:spPr>
          <a:prstGeom prst="rect">
            <a:avLst/>
          </a:prstGeom>
        </p:spPr>
        <p:txBody>
          <a:bodyPr/>
          <a:lstStyle/>
          <a:p>
            <a:pPr/>
          </a:p>
        </p:txBody>
      </p:sp>
      <p:sp>
        <p:nvSpPr>
          <p:cNvPr id="314" name="https://en.wikichip.org/wiki/intel/microarchitectures/skylake_(client)"/>
          <p:cNvSpPr txBox="1"/>
          <p:nvPr/>
        </p:nvSpPr>
        <p:spPr>
          <a:xfrm>
            <a:off x="10701768" y="12996311"/>
            <a:ext cx="14154913" cy="64724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ts val="4400"/>
              </a:lnSpc>
              <a:defRPr sz="3700"/>
            </a:lvl1pPr>
          </a:lstStyle>
          <a:p>
            <a:pPr/>
            <a:r>
              <a:t>https://en.wikichip.org/wiki/intel/microarchitectures/skylake_(client)</a:t>
            </a:r>
          </a:p>
        </p:txBody>
      </p:sp>
      <p:pic>
        <p:nvPicPr>
          <p:cNvPr id="315" name="Image" descr="Image"/>
          <p:cNvPicPr>
            <a:picLocks noChangeAspect="1"/>
          </p:cNvPicPr>
          <p:nvPr/>
        </p:nvPicPr>
        <p:blipFill>
          <a:blip r:embed="rId2">
            <a:extLst/>
          </a:blip>
          <a:stretch>
            <a:fillRect/>
          </a:stretch>
        </p:blipFill>
        <p:spPr>
          <a:xfrm>
            <a:off x="1478070" y="2472837"/>
            <a:ext cx="17226880" cy="10245460"/>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317" name="Table 1"/>
          <p:cNvGraphicFramePr/>
          <p:nvPr/>
        </p:nvGraphicFramePr>
        <p:xfrm>
          <a:off x="5556448" y="3619500"/>
          <a:ext cx="12839701" cy="8001000"/>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6133349"/>
                <a:gridCol w="3353175"/>
                <a:gridCol w="3353175"/>
              </a:tblGrid>
              <a:tr h="1000125">
                <a:tc>
                  <a:txBody>
                    <a:bodyPr/>
                    <a:lstStyle/>
                    <a:p>
                      <a:pPr defTabSz="914400">
                        <a:lnSpc>
                          <a:spcPts val="5700"/>
                        </a:lnSpc>
                        <a:defRPr sz="1800">
                          <a:solidFill>
                            <a:srgbClr val="000000"/>
                          </a:solidFill>
                        </a:defRPr>
                      </a:pPr>
                      <a:r>
                        <a:rPr b="1" sz="4800">
                          <a:solidFill>
                            <a:srgbClr val="FFFFFF"/>
                          </a:solidFill>
                        </a:rPr>
                        <a:t>Operation</a:t>
                      </a:r>
                    </a:p>
                  </a:txBody>
                  <a:tcPr marL="38100" marR="38100" marT="38100" marB="38100" anchor="ctr" anchorCtr="0" horzOverflow="overflow">
                    <a:lnB w="0">
                      <a:miter lim="400000"/>
                    </a:lnB>
                  </a:tcPr>
                </a:tc>
                <a:tc>
                  <a:txBody>
                    <a:bodyPr/>
                    <a:lstStyle/>
                    <a:p>
                      <a:pPr defTabSz="914400">
                        <a:lnSpc>
                          <a:spcPts val="5700"/>
                        </a:lnSpc>
                        <a:defRPr sz="1800">
                          <a:solidFill>
                            <a:srgbClr val="000000"/>
                          </a:solidFill>
                        </a:defRPr>
                      </a:pPr>
                      <a:r>
                        <a:rPr b="1" sz="4800">
                          <a:solidFill>
                            <a:srgbClr val="FFFFFF"/>
                          </a:solidFill>
                        </a:rPr>
                        <a:t>Energy/Op</a:t>
                      </a:r>
                    </a:p>
                  </a:txBody>
                  <a:tcPr marL="38100" marR="38100" marT="38100" marB="38100" anchor="ctr" anchorCtr="0" horzOverflow="overflow">
                    <a:lnB w="0">
                      <a:miter lim="400000"/>
                    </a:lnB>
                  </a:tcPr>
                </a:tc>
                <a:tc>
                  <a:txBody>
                    <a:bodyPr/>
                    <a:lstStyle/>
                    <a:p>
                      <a:pPr defTabSz="914400">
                        <a:lnSpc>
                          <a:spcPts val="5700"/>
                        </a:lnSpc>
                        <a:defRPr sz="1800">
                          <a:solidFill>
                            <a:srgbClr val="000000"/>
                          </a:solidFill>
                        </a:defRPr>
                      </a:pPr>
                      <a:r>
                        <a:rPr b="1" i="1" sz="4800">
                          <a:solidFill>
                            <a:srgbClr val="FFFFFF"/>
                          </a:solidFill>
                        </a:rPr>
                        <a:t>Cost</a:t>
                      </a:r>
                    </a:p>
                  </a:txBody>
                  <a:tcPr marL="38100" marR="38100" marT="38100" marB="38100" anchor="ctr" anchorCtr="0" horzOverflow="overflow">
                    <a:lnB w="0">
                      <a:miter lim="400000"/>
                    </a:lnB>
                  </a:tcPr>
                </a:tc>
              </a:tr>
              <a:tr h="1000125">
                <a:tc>
                  <a:txBody>
                    <a:bodyPr/>
                    <a:lstStyle/>
                    <a:p>
                      <a:pPr defTabSz="914400">
                        <a:lnSpc>
                          <a:spcPts val="5700"/>
                        </a:lnSpc>
                        <a:defRPr sz="1800">
                          <a:solidFill>
                            <a:srgbClr val="000000"/>
                          </a:solidFill>
                        </a:defRPr>
                      </a:pPr>
                      <a:r>
                        <a:rPr sz="4800">
                          <a:solidFill>
                            <a:srgbClr val="FFFFFF"/>
                          </a:solidFill>
                        </a:rPr>
                        <a:t>(32-bit operands)</a:t>
                      </a:r>
                    </a:p>
                  </a:txBody>
                  <a:tcPr marL="38100" marR="38100" marT="38100" marB="38100" anchor="ctr" anchorCtr="0" horzOverflow="overflow">
                    <a:lnT w="0">
                      <a:miter lim="400000"/>
                    </a:lnT>
                  </a:tcPr>
                </a:tc>
                <a:tc>
                  <a:txBody>
                    <a:bodyPr/>
                    <a:lstStyle/>
                    <a:p>
                      <a:pPr defTabSz="914400">
                        <a:lnSpc>
                          <a:spcPts val="5700"/>
                        </a:lnSpc>
                        <a:defRPr sz="1800">
                          <a:solidFill>
                            <a:srgbClr val="000000"/>
                          </a:solidFill>
                        </a:defRPr>
                      </a:pPr>
                      <a:r>
                        <a:rPr sz="4800">
                          <a:solidFill>
                            <a:srgbClr val="FFFFFF"/>
                          </a:solidFill>
                        </a:rPr>
                        <a:t>(28 nm)</a:t>
                      </a:r>
                    </a:p>
                  </a:txBody>
                  <a:tcPr marL="38100" marR="38100" marT="38100" marB="38100" anchor="ctr" anchorCtr="0" horzOverflow="overflow">
                    <a:lnT w="0">
                      <a:miter lim="400000"/>
                    </a:lnT>
                  </a:tcPr>
                </a:tc>
                <a:tc>
                  <a:txBody>
                    <a:bodyPr/>
                    <a:lstStyle/>
                    <a:p>
                      <a:pPr defTabSz="914400">
                        <a:lnSpc>
                          <a:spcPts val="5700"/>
                        </a:lnSpc>
                        <a:defRPr sz="1800">
                          <a:solidFill>
                            <a:srgbClr val="000000"/>
                          </a:solidFill>
                        </a:defRPr>
                      </a:pPr>
                      <a:r>
                        <a:rPr i="1" sz="4800">
                          <a:solidFill>
                            <a:srgbClr val="FFFFFF"/>
                          </a:solidFill>
                        </a:rPr>
                        <a:t>(vs. ALU)</a:t>
                      </a:r>
                    </a:p>
                  </a:txBody>
                  <a:tcPr marL="38100" marR="38100" marT="38100" marB="38100" anchor="ctr" anchorCtr="0" horzOverflow="overflow">
                    <a:lnT w="0">
                      <a:miter lim="400000"/>
                    </a:lnT>
                  </a:tcPr>
                </a:tc>
              </a:tr>
              <a:tr h="1000125">
                <a:tc>
                  <a:txBody>
                    <a:bodyPr/>
                    <a:lstStyle/>
                    <a:p>
                      <a:pPr defTabSz="914400">
                        <a:lnSpc>
                          <a:spcPts val="5700"/>
                        </a:lnSpc>
                        <a:defRPr sz="1800">
                          <a:solidFill>
                            <a:srgbClr val="000000"/>
                          </a:solidFill>
                        </a:defRPr>
                      </a:pPr>
                      <a:r>
                        <a:rPr sz="4800">
                          <a:solidFill>
                            <a:srgbClr val="FFFFFF"/>
                          </a:solidFill>
                        </a:rPr>
                        <a:t>ALU op</a:t>
                      </a:r>
                    </a:p>
                  </a:txBody>
                  <a:tcPr marL="38100" marR="38100" marT="38100" marB="38100" anchor="ctr" anchorCtr="0" horzOverflow="overflow"/>
                </a:tc>
                <a:tc>
                  <a:txBody>
                    <a:bodyPr/>
                    <a:lstStyle/>
                    <a:p>
                      <a:pPr defTabSz="914400">
                        <a:lnSpc>
                          <a:spcPts val="5700"/>
                        </a:lnSpc>
                        <a:defRPr sz="4800"/>
                      </a:pPr>
                    </a:p>
                  </a:txBody>
                  <a:tcPr marL="38100" marR="38100" marT="38100" marB="38100" anchor="ctr" anchorCtr="0" horzOverflow="overflow"/>
                </a:tc>
                <a:tc>
                  <a:txBody>
                    <a:bodyPr/>
                    <a:lstStyle/>
                    <a:p>
                      <a:pPr defTabSz="914400">
                        <a:lnSpc>
                          <a:spcPts val="5700"/>
                        </a:lnSpc>
                        <a:defRPr i="1" sz="4800"/>
                      </a:pP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Load from SRAM</a:t>
                      </a:r>
                    </a:p>
                  </a:txBody>
                  <a:tcPr marL="38100" marR="38100" marT="38100" marB="38100" anchor="ctr" anchorCtr="0" horzOverflow="overflow"/>
                </a:tc>
                <a:tc>
                  <a:txBody>
                    <a:bodyPr/>
                    <a:lstStyle/>
                    <a:p>
                      <a:pPr defTabSz="914400">
                        <a:lnSpc>
                          <a:spcPts val="5700"/>
                        </a:lnSpc>
                        <a:defRPr sz="4800"/>
                      </a:pPr>
                    </a:p>
                  </a:txBody>
                  <a:tcPr marL="38100" marR="38100" marT="38100" marB="38100" anchor="ctr" anchorCtr="0" horzOverflow="overflow"/>
                </a:tc>
                <a:tc>
                  <a:txBody>
                    <a:bodyPr/>
                    <a:lstStyle/>
                    <a:p>
                      <a:pPr defTabSz="914400">
                        <a:lnSpc>
                          <a:spcPts val="5700"/>
                        </a:lnSpc>
                        <a:defRPr i="1" sz="4800"/>
                      </a:pP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Move 10mm on-chip</a:t>
                      </a:r>
                    </a:p>
                  </a:txBody>
                  <a:tcPr marL="38100" marR="38100" marT="38100" marB="38100" anchor="ctr" anchorCtr="0" horzOverflow="overflow"/>
                </a:tc>
                <a:tc>
                  <a:txBody>
                    <a:bodyPr/>
                    <a:lstStyle/>
                    <a:p>
                      <a:pPr defTabSz="914400">
                        <a:lnSpc>
                          <a:spcPts val="5700"/>
                        </a:lnSpc>
                        <a:defRPr sz="4800"/>
                      </a:pPr>
                    </a:p>
                  </a:txBody>
                  <a:tcPr marL="38100" marR="38100" marT="38100" marB="38100" anchor="ctr" anchorCtr="0" horzOverflow="overflow"/>
                </a:tc>
                <a:tc>
                  <a:txBody>
                    <a:bodyPr/>
                    <a:lstStyle/>
                    <a:p>
                      <a:pPr defTabSz="914400">
                        <a:lnSpc>
                          <a:spcPts val="5700"/>
                        </a:lnSpc>
                        <a:defRPr i="1" sz="4800"/>
                      </a:pP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Send off-chip</a:t>
                      </a:r>
                    </a:p>
                  </a:txBody>
                  <a:tcPr marL="38100" marR="38100" marT="38100" marB="38100" anchor="ctr" anchorCtr="0" horzOverflow="overflow"/>
                </a:tc>
                <a:tc>
                  <a:txBody>
                    <a:bodyPr/>
                    <a:lstStyle/>
                    <a:p>
                      <a:pPr defTabSz="914400">
                        <a:lnSpc>
                          <a:spcPts val="5700"/>
                        </a:lnSpc>
                        <a:defRPr sz="4800"/>
                      </a:pPr>
                    </a:p>
                  </a:txBody>
                  <a:tcPr marL="38100" marR="38100" marT="38100" marB="38100" anchor="ctr" anchorCtr="0" horzOverflow="overflow"/>
                </a:tc>
                <a:tc>
                  <a:txBody>
                    <a:bodyPr/>
                    <a:lstStyle/>
                    <a:p>
                      <a:pPr defTabSz="914400">
                        <a:lnSpc>
                          <a:spcPts val="5700"/>
                        </a:lnSpc>
                        <a:defRPr i="1" sz="4800"/>
                      </a:pP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Send to DRAM</a:t>
                      </a:r>
                    </a:p>
                  </a:txBody>
                  <a:tcPr marL="38100" marR="38100" marT="38100" marB="38100" anchor="ctr" anchorCtr="0" horzOverflow="overflow"/>
                </a:tc>
                <a:tc>
                  <a:txBody>
                    <a:bodyPr/>
                    <a:lstStyle/>
                    <a:p>
                      <a:pPr defTabSz="914400">
                        <a:lnSpc>
                          <a:spcPts val="5700"/>
                        </a:lnSpc>
                        <a:defRPr sz="4800"/>
                      </a:pPr>
                    </a:p>
                  </a:txBody>
                  <a:tcPr marL="38100" marR="38100" marT="38100" marB="38100" anchor="ctr" anchorCtr="0" horzOverflow="overflow"/>
                </a:tc>
                <a:tc>
                  <a:txBody>
                    <a:bodyPr/>
                    <a:lstStyle/>
                    <a:p>
                      <a:pPr defTabSz="914400">
                        <a:lnSpc>
                          <a:spcPts val="5700"/>
                        </a:lnSpc>
                        <a:defRPr i="1" sz="4800"/>
                      </a:pP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Send over LTE</a:t>
                      </a:r>
                    </a:p>
                  </a:txBody>
                  <a:tcPr marL="38100" marR="38100" marT="38100" marB="38100" anchor="ctr" anchorCtr="0" horzOverflow="overflow"/>
                </a:tc>
                <a:tc>
                  <a:txBody>
                    <a:bodyPr/>
                    <a:lstStyle/>
                    <a:p>
                      <a:pPr defTabSz="914400">
                        <a:lnSpc>
                          <a:spcPts val="5700"/>
                        </a:lnSpc>
                        <a:defRPr sz="4800"/>
                      </a:pPr>
                    </a:p>
                  </a:txBody>
                  <a:tcPr marL="38100" marR="38100" marT="38100" marB="38100" anchor="ctr" anchorCtr="0" horzOverflow="overflow"/>
                </a:tc>
                <a:tc>
                  <a:txBody>
                    <a:bodyPr/>
                    <a:lstStyle/>
                    <a:p>
                      <a:pPr defTabSz="914400">
                        <a:lnSpc>
                          <a:spcPts val="5700"/>
                        </a:lnSpc>
                        <a:defRPr i="1" spc="-96" sz="4800"/>
                      </a:pPr>
                    </a:p>
                  </a:txBody>
                  <a:tcPr marL="38100" marR="38100" marT="38100" marB="38100" anchor="ctr" anchorCtr="0" horzOverflow="overflow"/>
                </a:tc>
              </a:tr>
            </a:tbl>
          </a:graphicData>
        </a:graphic>
      </p:graphicFrame>
      <p:sp>
        <p:nvSpPr>
          <p:cNvPr id="318" name="Communication dominates computation…"/>
          <p:cNvSpPr txBox="1"/>
          <p:nvPr>
            <p:ph type="title"/>
          </p:nvPr>
        </p:nvSpPr>
        <p:spPr>
          <a:xfrm>
            <a:off x="1435100" y="304800"/>
            <a:ext cx="21526500" cy="2641600"/>
          </a:xfrm>
          <a:prstGeom prst="rect">
            <a:avLst/>
          </a:prstGeom>
        </p:spPr>
        <p:txBody>
          <a:bodyPr/>
          <a:lstStyle/>
          <a:p>
            <a:pPr>
              <a:lnSpc>
                <a:spcPct val="80000"/>
              </a:lnSpc>
            </a:pPr>
            <a:r>
              <a:t>Communication dominates computation</a:t>
            </a:r>
          </a:p>
          <a:p>
            <a:pPr>
              <a:lnSpc>
                <a:spcPct val="80000"/>
              </a:lnSpc>
              <a:defRPr b="0"/>
            </a:pPr>
            <a:r>
              <a:t>in both energy and time</a:t>
            </a:r>
          </a:p>
        </p:txBody>
      </p:sp>
      <p:sp>
        <p:nvSpPr>
          <p:cNvPr id="319" name="data from John Brunhaver, Bill Dally, Mark Horowitz"/>
          <p:cNvSpPr txBox="1"/>
          <p:nvPr/>
        </p:nvSpPr>
        <p:spPr>
          <a:xfrm>
            <a:off x="6764824" y="11633200"/>
            <a:ext cx="11649457" cy="698500"/>
          </a:xfrm>
          <a:prstGeom prst="rect">
            <a:avLst/>
          </a:prstGeom>
          <a:ln w="12700">
            <a:miter lim="400000"/>
          </a:ln>
          <a:effectLst>
            <a:outerShdw sx="100000" sy="100000" kx="0" ky="0" algn="b" rotWithShape="0" blurRad="76200" dist="50800" dir="5400000">
              <a:srgbClr val="000000">
                <a:alpha val="50000"/>
              </a:srgbClr>
            </a:outerShdw>
          </a:effectLst>
          <a:extLst>
            <a:ext uri="{C572A759-6A51-4108-AA02-DFA0A04FC94B}">
              <ma14:wrappingTextBoxFlag xmlns:ma14="http://schemas.microsoft.com/office/mac/drawingml/2011/main" val="1"/>
            </a:ext>
          </a:extLst>
        </p:spPr>
        <p:txBody>
          <a:bodyPr wrap="none" lIns="50800" tIns="50800" rIns="50800" bIns="50800">
            <a:spAutoFit/>
          </a:bodyPr>
          <a:lstStyle>
            <a:lvl1pPr algn="r">
              <a:lnSpc>
                <a:spcPts val="4800"/>
              </a:lnSpc>
              <a:defRPr i="1" sz="4000"/>
            </a:lvl1pPr>
          </a:lstStyle>
          <a:p>
            <a:pPr/>
            <a:r>
              <a:t>data from John Brunhaver, Bill Dally, Mark Horowitz</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323" name="Table 1"/>
          <p:cNvGraphicFramePr/>
          <p:nvPr/>
        </p:nvGraphicFramePr>
        <p:xfrm>
          <a:off x="5556448" y="3619500"/>
          <a:ext cx="12839701" cy="8001000"/>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6133349"/>
                <a:gridCol w="3353175"/>
                <a:gridCol w="3353175"/>
              </a:tblGrid>
              <a:tr h="1000125">
                <a:tc>
                  <a:txBody>
                    <a:bodyPr/>
                    <a:lstStyle/>
                    <a:p>
                      <a:pPr defTabSz="914400">
                        <a:lnSpc>
                          <a:spcPts val="5700"/>
                        </a:lnSpc>
                        <a:defRPr sz="1800">
                          <a:solidFill>
                            <a:srgbClr val="000000"/>
                          </a:solidFill>
                        </a:defRPr>
                      </a:pPr>
                      <a:r>
                        <a:rPr b="1" sz="4800">
                          <a:solidFill>
                            <a:srgbClr val="FFFFFF"/>
                          </a:solidFill>
                        </a:rPr>
                        <a:t>Operation</a:t>
                      </a:r>
                    </a:p>
                  </a:txBody>
                  <a:tcPr marL="38100" marR="38100" marT="38100" marB="38100" anchor="ctr" anchorCtr="0" horzOverflow="overflow">
                    <a:lnB w="0">
                      <a:miter lim="400000"/>
                    </a:lnB>
                  </a:tcPr>
                </a:tc>
                <a:tc>
                  <a:txBody>
                    <a:bodyPr/>
                    <a:lstStyle/>
                    <a:p>
                      <a:pPr defTabSz="914400">
                        <a:lnSpc>
                          <a:spcPts val="5700"/>
                        </a:lnSpc>
                        <a:defRPr sz="1800">
                          <a:solidFill>
                            <a:srgbClr val="000000"/>
                          </a:solidFill>
                        </a:defRPr>
                      </a:pPr>
                      <a:r>
                        <a:rPr b="1" sz="4800">
                          <a:solidFill>
                            <a:srgbClr val="FFFFFF"/>
                          </a:solidFill>
                        </a:rPr>
                        <a:t>Energy/Op</a:t>
                      </a:r>
                    </a:p>
                  </a:txBody>
                  <a:tcPr marL="38100" marR="38100" marT="38100" marB="38100" anchor="ctr" anchorCtr="0" horzOverflow="overflow">
                    <a:lnB w="0">
                      <a:miter lim="400000"/>
                    </a:lnB>
                  </a:tcPr>
                </a:tc>
                <a:tc>
                  <a:txBody>
                    <a:bodyPr/>
                    <a:lstStyle/>
                    <a:p>
                      <a:pPr defTabSz="914400">
                        <a:lnSpc>
                          <a:spcPts val="5700"/>
                        </a:lnSpc>
                        <a:defRPr sz="1800">
                          <a:solidFill>
                            <a:srgbClr val="000000"/>
                          </a:solidFill>
                        </a:defRPr>
                      </a:pPr>
                      <a:r>
                        <a:rPr b="1" i="1" sz="4800">
                          <a:solidFill>
                            <a:srgbClr val="FFFFFF"/>
                          </a:solidFill>
                        </a:rPr>
                        <a:t>Cost</a:t>
                      </a:r>
                    </a:p>
                  </a:txBody>
                  <a:tcPr marL="38100" marR="38100" marT="38100" marB="38100" anchor="ctr" anchorCtr="0" horzOverflow="overflow">
                    <a:lnB w="0">
                      <a:miter lim="400000"/>
                    </a:lnB>
                  </a:tcPr>
                </a:tc>
              </a:tr>
              <a:tr h="1000125">
                <a:tc>
                  <a:txBody>
                    <a:bodyPr/>
                    <a:lstStyle/>
                    <a:p>
                      <a:pPr defTabSz="914400">
                        <a:lnSpc>
                          <a:spcPts val="5700"/>
                        </a:lnSpc>
                        <a:defRPr sz="1800">
                          <a:solidFill>
                            <a:srgbClr val="000000"/>
                          </a:solidFill>
                        </a:defRPr>
                      </a:pPr>
                      <a:r>
                        <a:rPr sz="4800">
                          <a:solidFill>
                            <a:srgbClr val="FFFFFF"/>
                          </a:solidFill>
                        </a:rPr>
                        <a:t>(32-bit operands)</a:t>
                      </a:r>
                    </a:p>
                  </a:txBody>
                  <a:tcPr marL="38100" marR="38100" marT="38100" marB="38100" anchor="ctr" anchorCtr="0" horzOverflow="overflow">
                    <a:lnT w="0">
                      <a:miter lim="400000"/>
                    </a:lnT>
                  </a:tcPr>
                </a:tc>
                <a:tc>
                  <a:txBody>
                    <a:bodyPr/>
                    <a:lstStyle/>
                    <a:p>
                      <a:pPr defTabSz="914400">
                        <a:lnSpc>
                          <a:spcPts val="5700"/>
                        </a:lnSpc>
                        <a:defRPr sz="1800">
                          <a:solidFill>
                            <a:srgbClr val="000000"/>
                          </a:solidFill>
                        </a:defRPr>
                      </a:pPr>
                      <a:r>
                        <a:rPr sz="4800">
                          <a:solidFill>
                            <a:srgbClr val="FFFFFF"/>
                          </a:solidFill>
                        </a:rPr>
                        <a:t>(28 nm)</a:t>
                      </a:r>
                    </a:p>
                  </a:txBody>
                  <a:tcPr marL="38100" marR="38100" marT="38100" marB="38100" anchor="ctr" anchorCtr="0" horzOverflow="overflow">
                    <a:lnT w="0">
                      <a:miter lim="400000"/>
                    </a:lnT>
                  </a:tcPr>
                </a:tc>
                <a:tc>
                  <a:txBody>
                    <a:bodyPr/>
                    <a:lstStyle/>
                    <a:p>
                      <a:pPr defTabSz="914400">
                        <a:lnSpc>
                          <a:spcPts val="5700"/>
                        </a:lnSpc>
                        <a:defRPr sz="1800">
                          <a:solidFill>
                            <a:srgbClr val="000000"/>
                          </a:solidFill>
                        </a:defRPr>
                      </a:pPr>
                      <a:r>
                        <a:rPr i="1" sz="4800">
                          <a:solidFill>
                            <a:srgbClr val="FFFFFF"/>
                          </a:solidFill>
                        </a:rPr>
                        <a:t>(vs. ALU)</a:t>
                      </a:r>
                    </a:p>
                  </a:txBody>
                  <a:tcPr marL="38100" marR="38100" marT="38100" marB="38100" anchor="ctr" anchorCtr="0" horzOverflow="overflow">
                    <a:lnT w="0">
                      <a:miter lim="400000"/>
                    </a:lnT>
                  </a:tcPr>
                </a:tc>
              </a:tr>
              <a:tr h="1000125">
                <a:tc>
                  <a:txBody>
                    <a:bodyPr/>
                    <a:lstStyle/>
                    <a:p>
                      <a:pPr defTabSz="914400">
                        <a:lnSpc>
                          <a:spcPts val="5700"/>
                        </a:lnSpc>
                        <a:defRPr sz="1800">
                          <a:solidFill>
                            <a:srgbClr val="000000"/>
                          </a:solidFill>
                        </a:defRPr>
                      </a:pPr>
                      <a:r>
                        <a:rPr sz="4800">
                          <a:solidFill>
                            <a:srgbClr val="FFFFFF"/>
                          </a:solidFill>
                        </a:rPr>
                        <a:t>ALU op</a:t>
                      </a:r>
                    </a:p>
                  </a:txBody>
                  <a:tcPr marL="38100" marR="38100" marT="38100" marB="38100" anchor="ctr" anchorCtr="0" horzOverflow="overflow"/>
                </a:tc>
                <a:tc>
                  <a:txBody>
                    <a:bodyPr/>
                    <a:lstStyle/>
                    <a:p>
                      <a:pPr defTabSz="914400">
                        <a:lnSpc>
                          <a:spcPts val="5700"/>
                        </a:lnSpc>
                        <a:defRPr sz="1800">
                          <a:solidFill>
                            <a:srgbClr val="000000"/>
                          </a:solidFill>
                        </a:defRPr>
                      </a:pPr>
                      <a:r>
                        <a:rPr sz="4800">
                          <a:solidFill>
                            <a:srgbClr val="FFFFFF"/>
                          </a:solidFill>
                        </a:rPr>
                        <a:t>1 pJ</a:t>
                      </a:r>
                    </a:p>
                  </a:txBody>
                  <a:tcPr marL="38100" marR="38100" marT="38100" marB="38100" anchor="ctr" anchorCtr="0" horzOverflow="overflow"/>
                </a:tc>
                <a:tc>
                  <a:txBody>
                    <a:bodyPr/>
                    <a:lstStyle/>
                    <a:p>
                      <a:pPr defTabSz="914400">
                        <a:lnSpc>
                          <a:spcPts val="5700"/>
                        </a:lnSpc>
                        <a:defRPr sz="1800">
                          <a:solidFill>
                            <a:srgbClr val="000000"/>
                          </a:solidFill>
                        </a:defRPr>
                      </a:pPr>
                      <a:r>
                        <a:rPr i="1" sz="4800">
                          <a:solidFill>
                            <a:srgbClr val="FFFFFF"/>
                          </a:solidFill>
                        </a:rPr>
                        <a:t>-</a:t>
                      </a: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Load from SRAM</a:t>
                      </a:r>
                    </a:p>
                  </a:txBody>
                  <a:tcPr marL="38100" marR="38100" marT="38100" marB="38100" anchor="ctr" anchorCtr="0" horzOverflow="overflow"/>
                </a:tc>
                <a:tc>
                  <a:txBody>
                    <a:bodyPr/>
                    <a:lstStyle/>
                    <a:p>
                      <a:pPr defTabSz="914400">
                        <a:lnSpc>
                          <a:spcPts val="5700"/>
                        </a:lnSpc>
                        <a:defRPr sz="1800">
                          <a:solidFill>
                            <a:srgbClr val="000000"/>
                          </a:solidFill>
                        </a:defRPr>
                      </a:pPr>
                      <a:r>
                        <a:rPr sz="4800">
                          <a:solidFill>
                            <a:srgbClr val="FFFFFF"/>
                          </a:solidFill>
                        </a:rPr>
                        <a:t>1-5 pJ</a:t>
                      </a:r>
                    </a:p>
                  </a:txBody>
                  <a:tcPr marL="38100" marR="38100" marT="38100" marB="38100" anchor="ctr" anchorCtr="0" horzOverflow="overflow"/>
                </a:tc>
                <a:tc>
                  <a:txBody>
                    <a:bodyPr/>
                    <a:lstStyle/>
                    <a:p>
                      <a:pPr defTabSz="914400">
                        <a:lnSpc>
                          <a:spcPts val="5700"/>
                        </a:lnSpc>
                        <a:defRPr sz="1800">
                          <a:solidFill>
                            <a:srgbClr val="000000"/>
                          </a:solidFill>
                        </a:defRPr>
                      </a:pPr>
                      <a:r>
                        <a:rPr i="1" sz="4800">
                          <a:solidFill>
                            <a:srgbClr val="FFFFFF"/>
                          </a:solidFill>
                        </a:rPr>
                        <a:t>5x</a:t>
                      </a: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Move 10mm on-chip</a:t>
                      </a:r>
                    </a:p>
                  </a:txBody>
                  <a:tcPr marL="38100" marR="38100" marT="38100" marB="38100" anchor="ctr" anchorCtr="0" horzOverflow="overflow"/>
                </a:tc>
                <a:tc>
                  <a:txBody>
                    <a:bodyPr/>
                    <a:lstStyle/>
                    <a:p>
                      <a:pPr defTabSz="914400">
                        <a:lnSpc>
                          <a:spcPts val="5700"/>
                        </a:lnSpc>
                        <a:defRPr sz="1800">
                          <a:solidFill>
                            <a:srgbClr val="000000"/>
                          </a:solidFill>
                        </a:defRPr>
                      </a:pPr>
                      <a:r>
                        <a:rPr sz="4800">
                          <a:solidFill>
                            <a:srgbClr val="FFFFFF"/>
                          </a:solidFill>
                        </a:rPr>
                        <a:t>32 pJ</a:t>
                      </a:r>
                    </a:p>
                  </a:txBody>
                  <a:tcPr marL="38100" marR="38100" marT="38100" marB="38100" anchor="ctr" anchorCtr="0" horzOverflow="overflow"/>
                </a:tc>
                <a:tc>
                  <a:txBody>
                    <a:bodyPr/>
                    <a:lstStyle/>
                    <a:p>
                      <a:pPr defTabSz="914400">
                        <a:lnSpc>
                          <a:spcPts val="5700"/>
                        </a:lnSpc>
                        <a:defRPr sz="1800">
                          <a:solidFill>
                            <a:srgbClr val="000000"/>
                          </a:solidFill>
                        </a:defRPr>
                      </a:pPr>
                      <a:r>
                        <a:rPr i="1" sz="4800">
                          <a:solidFill>
                            <a:srgbClr val="FFFFFF"/>
                          </a:solidFill>
                        </a:rPr>
                        <a:t>32x</a:t>
                      </a: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Send off-chip</a:t>
                      </a:r>
                    </a:p>
                  </a:txBody>
                  <a:tcPr marL="38100" marR="38100" marT="38100" marB="38100" anchor="ctr" anchorCtr="0" horzOverflow="overflow"/>
                </a:tc>
                <a:tc>
                  <a:txBody>
                    <a:bodyPr/>
                    <a:lstStyle/>
                    <a:p>
                      <a:pPr defTabSz="914400">
                        <a:lnSpc>
                          <a:spcPts val="5700"/>
                        </a:lnSpc>
                        <a:defRPr sz="1800">
                          <a:solidFill>
                            <a:srgbClr val="000000"/>
                          </a:solidFill>
                        </a:defRPr>
                      </a:pPr>
                      <a:r>
                        <a:rPr sz="4800">
                          <a:solidFill>
                            <a:srgbClr val="FFFFFF"/>
                          </a:solidFill>
                        </a:rPr>
                        <a:t>500 pJ</a:t>
                      </a:r>
                    </a:p>
                  </a:txBody>
                  <a:tcPr marL="38100" marR="38100" marT="38100" marB="38100" anchor="ctr" anchorCtr="0" horzOverflow="overflow"/>
                </a:tc>
                <a:tc>
                  <a:txBody>
                    <a:bodyPr/>
                    <a:lstStyle/>
                    <a:p>
                      <a:pPr defTabSz="914400">
                        <a:lnSpc>
                          <a:spcPts val="5700"/>
                        </a:lnSpc>
                        <a:defRPr sz="1800">
                          <a:solidFill>
                            <a:srgbClr val="000000"/>
                          </a:solidFill>
                        </a:defRPr>
                      </a:pPr>
                      <a:r>
                        <a:rPr i="1" sz="4800">
                          <a:solidFill>
                            <a:srgbClr val="FFFFFF"/>
                          </a:solidFill>
                        </a:rPr>
                        <a:t>500x</a:t>
                      </a: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Send to DRAM</a:t>
                      </a:r>
                    </a:p>
                  </a:txBody>
                  <a:tcPr marL="38100" marR="38100" marT="38100" marB="38100" anchor="ctr" anchorCtr="0" horzOverflow="overflow"/>
                </a:tc>
                <a:tc>
                  <a:txBody>
                    <a:bodyPr/>
                    <a:lstStyle/>
                    <a:p>
                      <a:pPr defTabSz="914400">
                        <a:lnSpc>
                          <a:spcPts val="5700"/>
                        </a:lnSpc>
                        <a:defRPr sz="1800">
                          <a:solidFill>
                            <a:srgbClr val="000000"/>
                          </a:solidFill>
                        </a:defRPr>
                      </a:pPr>
                      <a:r>
                        <a:rPr sz="4800">
                          <a:solidFill>
                            <a:srgbClr val="FFFFFF"/>
                          </a:solidFill>
                        </a:rPr>
                        <a:t>1 nJ</a:t>
                      </a:r>
                    </a:p>
                  </a:txBody>
                  <a:tcPr marL="38100" marR="38100" marT="38100" marB="38100" anchor="ctr" anchorCtr="0" horzOverflow="overflow"/>
                </a:tc>
                <a:tc>
                  <a:txBody>
                    <a:bodyPr/>
                    <a:lstStyle/>
                    <a:p>
                      <a:pPr defTabSz="914400">
                        <a:lnSpc>
                          <a:spcPts val="5700"/>
                        </a:lnSpc>
                        <a:defRPr sz="1800">
                          <a:solidFill>
                            <a:srgbClr val="000000"/>
                          </a:solidFill>
                        </a:defRPr>
                      </a:pPr>
                      <a:r>
                        <a:rPr i="1" sz="4800">
                          <a:solidFill>
                            <a:srgbClr val="FFFFFF"/>
                          </a:solidFill>
                        </a:rPr>
                        <a:t>1,000x</a:t>
                      </a:r>
                    </a:p>
                  </a:txBody>
                  <a:tcPr marL="38100" marR="38100" marT="38100" marB="38100" anchor="ctr" anchorCtr="0" horzOverflow="overflow"/>
                </a:tc>
              </a:tr>
              <a:tr h="1000125">
                <a:tc>
                  <a:txBody>
                    <a:bodyPr/>
                    <a:lstStyle/>
                    <a:p>
                      <a:pPr defTabSz="914400">
                        <a:lnSpc>
                          <a:spcPts val="5700"/>
                        </a:lnSpc>
                        <a:defRPr sz="1800">
                          <a:solidFill>
                            <a:srgbClr val="000000"/>
                          </a:solidFill>
                        </a:defRPr>
                      </a:pPr>
                      <a:r>
                        <a:rPr sz="4800">
                          <a:solidFill>
                            <a:srgbClr val="FFFFFF"/>
                          </a:solidFill>
                        </a:rPr>
                        <a:t>Send over LTE</a:t>
                      </a:r>
                    </a:p>
                  </a:txBody>
                  <a:tcPr marL="38100" marR="38100" marT="38100" marB="38100" anchor="ctr" anchorCtr="0" horzOverflow="overflow"/>
                </a:tc>
                <a:tc>
                  <a:txBody>
                    <a:bodyPr/>
                    <a:lstStyle/>
                    <a:p>
                      <a:pPr defTabSz="914400">
                        <a:lnSpc>
                          <a:spcPts val="5700"/>
                        </a:lnSpc>
                        <a:defRPr sz="1800">
                          <a:solidFill>
                            <a:srgbClr val="000000"/>
                          </a:solidFill>
                        </a:defRPr>
                      </a:pPr>
                      <a:r>
                        <a:rPr sz="4800">
                          <a:solidFill>
                            <a:srgbClr val="FFFFFF"/>
                          </a:solidFill>
                        </a:rPr>
                        <a:t>&gt;10 µJ</a:t>
                      </a:r>
                    </a:p>
                  </a:txBody>
                  <a:tcPr marL="38100" marR="38100" marT="38100" marB="38100" anchor="ctr" anchorCtr="0" horzOverflow="overflow"/>
                </a:tc>
                <a:tc>
                  <a:txBody>
                    <a:bodyPr/>
                    <a:lstStyle/>
                    <a:p>
                      <a:pPr defTabSz="914400">
                        <a:lnSpc>
                          <a:spcPts val="5700"/>
                        </a:lnSpc>
                        <a:defRPr sz="1800">
                          <a:solidFill>
                            <a:srgbClr val="000000"/>
                          </a:solidFill>
                        </a:defRPr>
                      </a:pPr>
                      <a:r>
                        <a:rPr i="1" spc="-96" sz="4800">
                          <a:solidFill>
                            <a:srgbClr val="FFFFFF"/>
                          </a:solidFill>
                        </a:rPr>
                        <a:t>10,000,000x</a:t>
                      </a:r>
                    </a:p>
                  </a:txBody>
                  <a:tcPr marL="38100" marR="38100" marT="38100" marB="38100" anchor="ctr" anchorCtr="0" horzOverflow="overflow"/>
                </a:tc>
              </a:tr>
            </a:tbl>
          </a:graphicData>
        </a:graphic>
      </p:graphicFrame>
      <p:sp>
        <p:nvSpPr>
          <p:cNvPr id="324" name="Communication dominates computation…"/>
          <p:cNvSpPr txBox="1"/>
          <p:nvPr>
            <p:ph type="title"/>
          </p:nvPr>
        </p:nvSpPr>
        <p:spPr>
          <a:xfrm>
            <a:off x="1435100" y="304800"/>
            <a:ext cx="21526500" cy="2641600"/>
          </a:xfrm>
          <a:prstGeom prst="rect">
            <a:avLst/>
          </a:prstGeom>
        </p:spPr>
        <p:txBody>
          <a:bodyPr/>
          <a:lstStyle/>
          <a:p>
            <a:pPr>
              <a:lnSpc>
                <a:spcPct val="80000"/>
              </a:lnSpc>
            </a:pPr>
            <a:r>
              <a:t>Communication dominates computation</a:t>
            </a:r>
          </a:p>
          <a:p>
            <a:pPr>
              <a:lnSpc>
                <a:spcPct val="80000"/>
              </a:lnSpc>
              <a:defRPr b="0"/>
            </a:pPr>
            <a:r>
              <a:t>in both energy and time</a:t>
            </a:r>
          </a:p>
        </p:txBody>
      </p:sp>
      <p:sp>
        <p:nvSpPr>
          <p:cNvPr id="325" name="data from John Brunhaver, Bill Dally, Mark Horowitz"/>
          <p:cNvSpPr txBox="1"/>
          <p:nvPr/>
        </p:nvSpPr>
        <p:spPr>
          <a:xfrm>
            <a:off x="6764824" y="11633200"/>
            <a:ext cx="11649457" cy="698500"/>
          </a:xfrm>
          <a:prstGeom prst="rect">
            <a:avLst/>
          </a:prstGeom>
          <a:ln w="12700">
            <a:miter lim="400000"/>
          </a:ln>
          <a:effectLst>
            <a:outerShdw sx="100000" sy="100000" kx="0" ky="0" algn="b" rotWithShape="0" blurRad="76200" dist="50800" dir="5400000">
              <a:srgbClr val="000000">
                <a:alpha val="50000"/>
              </a:srgbClr>
            </a:outerShdw>
          </a:effectLst>
          <a:extLst>
            <a:ext uri="{C572A759-6A51-4108-AA02-DFA0A04FC94B}">
              <ma14:wrappingTextBoxFlag xmlns:ma14="http://schemas.microsoft.com/office/mac/drawingml/2011/main" val="1"/>
            </a:ext>
          </a:extLst>
        </p:spPr>
        <p:txBody>
          <a:bodyPr wrap="none" lIns="50800" tIns="50800" rIns="50800" bIns="50800">
            <a:spAutoFit/>
          </a:bodyPr>
          <a:lstStyle>
            <a:lvl1pPr algn="r">
              <a:lnSpc>
                <a:spcPts val="4800"/>
              </a:lnSpc>
              <a:defRPr i="1" sz="4000"/>
            </a:lvl1pPr>
          </a:lstStyle>
          <a:p>
            <a:pPr/>
            <a:r>
              <a:t>data from John Brunhaver, Bill Dally, Mark Horowitz</a:t>
            </a:r>
          </a:p>
        </p:txBody>
      </p:sp>
      <p:sp>
        <p:nvSpPr>
          <p:cNvPr id="326" name="Line"/>
          <p:cNvSpPr/>
          <p:nvPr/>
        </p:nvSpPr>
        <p:spPr>
          <a:xfrm>
            <a:off x="18402300" y="6108700"/>
            <a:ext cx="535462" cy="1040094"/>
          </a:xfrm>
          <a:custGeom>
            <a:avLst/>
            <a:gdLst/>
            <a:ahLst/>
            <a:cxnLst>
              <a:cxn ang="0">
                <a:pos x="wd2" y="hd2"/>
              </a:cxn>
              <a:cxn ang="5400000">
                <a:pos x="wd2" y="hd2"/>
              </a:cxn>
              <a:cxn ang="10800000">
                <a:pos x="wd2" y="hd2"/>
              </a:cxn>
              <a:cxn ang="16200000">
                <a:pos x="wd2" y="hd2"/>
              </a:cxn>
            </a:cxnLst>
            <a:rect l="0" t="0" r="r" b="b"/>
            <a:pathLst>
              <a:path w="16021" h="21555" fill="norm" stroke="1" extrusionOk="0">
                <a:moveTo>
                  <a:pt x="0" y="0"/>
                </a:moveTo>
                <a:cubicBezTo>
                  <a:pt x="21123" y="44"/>
                  <a:pt x="21600" y="21600"/>
                  <a:pt x="0" y="21555"/>
                </a:cubicBezTo>
              </a:path>
            </a:pathLst>
          </a:custGeom>
          <a:ln w="63500">
            <a:solidFill>
              <a:srgbClr val="FF4013"/>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27" name="Line"/>
          <p:cNvSpPr/>
          <p:nvPr/>
        </p:nvSpPr>
        <p:spPr>
          <a:xfrm>
            <a:off x="18402300" y="6108699"/>
            <a:ext cx="974177" cy="1892267"/>
          </a:xfrm>
          <a:custGeom>
            <a:avLst/>
            <a:gdLst/>
            <a:ahLst/>
            <a:cxnLst>
              <a:cxn ang="0">
                <a:pos x="wd2" y="hd2"/>
              </a:cxn>
              <a:cxn ang="5400000">
                <a:pos x="wd2" y="hd2"/>
              </a:cxn>
              <a:cxn ang="10800000">
                <a:pos x="wd2" y="hd2"/>
              </a:cxn>
              <a:cxn ang="16200000">
                <a:pos x="wd2" y="hd2"/>
              </a:cxn>
            </a:cxnLst>
            <a:rect l="0" t="0" r="r" b="b"/>
            <a:pathLst>
              <a:path w="16021" h="21555" fill="norm" stroke="1" extrusionOk="0">
                <a:moveTo>
                  <a:pt x="0" y="0"/>
                </a:moveTo>
                <a:cubicBezTo>
                  <a:pt x="21123" y="44"/>
                  <a:pt x="21600" y="21600"/>
                  <a:pt x="0" y="21555"/>
                </a:cubicBezTo>
              </a:path>
            </a:pathLst>
          </a:custGeom>
          <a:ln w="152400">
            <a:solidFill>
              <a:srgbClr val="FF4013"/>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28" name="Line"/>
          <p:cNvSpPr/>
          <p:nvPr/>
        </p:nvSpPr>
        <p:spPr>
          <a:xfrm>
            <a:off x="18402300" y="6108699"/>
            <a:ext cx="1888484" cy="3668241"/>
          </a:xfrm>
          <a:custGeom>
            <a:avLst/>
            <a:gdLst/>
            <a:ahLst/>
            <a:cxnLst>
              <a:cxn ang="0">
                <a:pos x="wd2" y="hd2"/>
              </a:cxn>
              <a:cxn ang="5400000">
                <a:pos x="wd2" y="hd2"/>
              </a:cxn>
              <a:cxn ang="10800000">
                <a:pos x="wd2" y="hd2"/>
              </a:cxn>
              <a:cxn ang="16200000">
                <a:pos x="wd2" y="hd2"/>
              </a:cxn>
            </a:cxnLst>
            <a:rect l="0" t="0" r="r" b="b"/>
            <a:pathLst>
              <a:path w="16021" h="21555" fill="norm" stroke="1" extrusionOk="0">
                <a:moveTo>
                  <a:pt x="0" y="0"/>
                </a:moveTo>
                <a:cubicBezTo>
                  <a:pt x="21123" y="44"/>
                  <a:pt x="21600" y="21600"/>
                  <a:pt x="0" y="21555"/>
                </a:cubicBezTo>
              </a:path>
            </a:pathLst>
          </a:custGeom>
          <a:ln w="279400">
            <a:solidFill>
              <a:srgbClr val="FF4013"/>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Memory hierarchy"/>
          <p:cNvSpPr txBox="1"/>
          <p:nvPr>
            <p:ph type="title"/>
          </p:nvPr>
        </p:nvSpPr>
        <p:spPr>
          <a:prstGeom prst="rect">
            <a:avLst/>
          </a:prstGeom>
        </p:spPr>
        <p:txBody>
          <a:bodyPr/>
          <a:lstStyle/>
          <a:p>
            <a:pPr/>
            <a:r>
              <a:t>Memory hierarchy</a:t>
            </a:r>
          </a:p>
        </p:txBody>
      </p:sp>
      <p:sp>
        <p:nvSpPr>
          <p:cNvPr id="333" name="Double-click to edit"/>
          <p:cNvSpPr txBox="1"/>
          <p:nvPr>
            <p:ph type="body" idx="1"/>
          </p:nvPr>
        </p:nvSpPr>
        <p:spPr>
          <a:prstGeom prst="rect">
            <a:avLst/>
          </a:prstGeom>
        </p:spPr>
        <p:txBody>
          <a:bodyPr/>
          <a:lstStyle/>
          <a:p>
            <a:pPr/>
          </a:p>
        </p:txBody>
      </p:sp>
      <p:pic>
        <p:nvPicPr>
          <p:cNvPr id="334" name="Image" descr="Image"/>
          <p:cNvPicPr>
            <a:picLocks noChangeAspect="1"/>
          </p:cNvPicPr>
          <p:nvPr/>
        </p:nvPicPr>
        <p:blipFill>
          <a:blip r:embed="rId2">
            <a:extLst/>
          </a:blip>
          <a:stretch>
            <a:fillRect/>
          </a:stretch>
        </p:blipFill>
        <p:spPr>
          <a:xfrm>
            <a:off x="3898781" y="2104414"/>
            <a:ext cx="16586438" cy="10910051"/>
          </a:xfrm>
          <a:prstGeom prst="rect">
            <a:avLst/>
          </a:prstGeom>
          <a:ln w="12700">
            <a:miter lim="400000"/>
          </a:ln>
        </p:spPr>
      </p:pic>
      <p:sp>
        <p:nvSpPr>
          <p:cNvPr id="335" name="From 6.172"/>
          <p:cNvSpPr txBox="1"/>
          <p:nvPr/>
        </p:nvSpPr>
        <p:spPr>
          <a:xfrm>
            <a:off x="20184560" y="12729498"/>
            <a:ext cx="4256330" cy="105674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ts val="7600"/>
              </a:lnSpc>
              <a:defRPr sz="6400"/>
            </a:lvl1pPr>
          </a:lstStyle>
          <a:p>
            <a:pPr/>
            <a:r>
              <a:t>From 6.172</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Locality"/>
          <p:cNvSpPr txBox="1"/>
          <p:nvPr>
            <p:ph type="title"/>
          </p:nvPr>
        </p:nvSpPr>
        <p:spPr>
          <a:prstGeom prst="rect">
            <a:avLst/>
          </a:prstGeom>
        </p:spPr>
        <p:txBody>
          <a:bodyPr/>
          <a:lstStyle/>
          <a:p>
            <a:pPr/>
            <a:r>
              <a:t>Locality</a:t>
            </a:r>
          </a:p>
        </p:txBody>
      </p:sp>
      <p:sp>
        <p:nvSpPr>
          <p:cNvPr id="338" name="Temporal locality…"/>
          <p:cNvSpPr txBox="1"/>
          <p:nvPr>
            <p:ph type="body" idx="1"/>
          </p:nvPr>
        </p:nvSpPr>
        <p:spPr>
          <a:prstGeom prst="rect">
            <a:avLst/>
          </a:prstGeom>
        </p:spPr>
        <p:txBody>
          <a:bodyPr/>
          <a:lstStyle/>
          <a:p>
            <a:pPr/>
            <a:r>
              <a:t>Temporal locality</a:t>
            </a:r>
          </a:p>
          <a:p>
            <a:pPr lvl="1" indent="296333"/>
            <a:r>
              <a:t>use produced data as fast as possible</a:t>
            </a:r>
          </a:p>
          <a:p>
            <a:pPr indent="217714"/>
            <a:r>
              <a:t>Spatial locality</a:t>
            </a:r>
          </a:p>
          <a:p>
            <a:pPr lvl="1" indent="550333"/>
            <a:r>
              <a:t>Use adjacent data</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Locality in Image Processing"/>
          <p:cNvSpPr txBox="1"/>
          <p:nvPr>
            <p:ph type="title"/>
          </p:nvPr>
        </p:nvSpPr>
        <p:spPr>
          <a:prstGeom prst="rect">
            <a:avLst/>
          </a:prstGeom>
        </p:spPr>
        <p:txBody>
          <a:bodyPr/>
          <a:lstStyle/>
          <a:p>
            <a:pPr/>
            <a:r>
              <a:t>Locality in Image Processing</a:t>
            </a:r>
          </a:p>
        </p:txBody>
      </p:sp>
      <p:sp>
        <p:nvSpPr>
          <p:cNvPr id="341"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Extra Problems with our Image class"/>
          <p:cNvSpPr txBox="1"/>
          <p:nvPr>
            <p:ph type="title"/>
          </p:nvPr>
        </p:nvSpPr>
        <p:spPr>
          <a:prstGeom prst="rect">
            <a:avLst/>
          </a:prstGeom>
        </p:spPr>
        <p:txBody>
          <a:bodyPr/>
          <a:lstStyle/>
          <a:p>
            <a:pPr/>
            <a:r>
              <a:t>Extra Problems with our Image class</a:t>
            </a:r>
          </a:p>
        </p:txBody>
      </p:sp>
      <p:sp>
        <p:nvSpPr>
          <p:cNvPr id="344" name="Lots of copies, creations of intermediate data storage with each function operation and return…"/>
          <p:cNvSpPr txBox="1"/>
          <p:nvPr>
            <p:ph type="body" idx="1"/>
          </p:nvPr>
        </p:nvSpPr>
        <p:spPr>
          <a:prstGeom prst="rect">
            <a:avLst/>
          </a:prstGeom>
        </p:spPr>
        <p:txBody>
          <a:bodyPr/>
          <a:lstStyle>
            <a:lvl2pPr indent="296333"/>
          </a:lstStyle>
          <a:p>
            <a:pPr/>
            <a:r>
              <a:t>Lots of copies, creations of intermediate data storage with each function operation and return</a:t>
            </a:r>
          </a:p>
          <a:p>
            <a:pPr lvl="1"/>
            <a:r>
              <a:t>In particular no in-place operations</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Multithreading"/>
          <p:cNvSpPr txBox="1"/>
          <p:nvPr>
            <p:ph type="title"/>
          </p:nvPr>
        </p:nvSpPr>
        <p:spPr>
          <a:prstGeom prst="rect">
            <a:avLst/>
          </a:prstGeom>
        </p:spPr>
        <p:txBody>
          <a:bodyPr/>
          <a:lstStyle/>
          <a:p>
            <a:pPr/>
            <a:r>
              <a:t>Multithreading</a:t>
            </a:r>
          </a:p>
        </p:txBody>
      </p:sp>
      <p:sp>
        <p:nvSpPr>
          <p:cNvPr id="347" name="Execution model that splits work within a process into concurrent tasks…"/>
          <p:cNvSpPr txBox="1"/>
          <p:nvPr>
            <p:ph type="body" idx="1"/>
          </p:nvPr>
        </p:nvSpPr>
        <p:spPr>
          <a:prstGeom prst="rect">
            <a:avLst/>
          </a:prstGeom>
        </p:spPr>
        <p:txBody>
          <a:bodyPr/>
          <a:lstStyle/>
          <a:p>
            <a:pPr/>
            <a:r>
              <a:t>Execution model that splits work within a process into concurrent tasks</a:t>
            </a:r>
          </a:p>
          <a:p>
            <a:pPr lvl="1" indent="296333"/>
            <a:r>
              <a:t>Can be at different granularity</a:t>
            </a:r>
          </a:p>
          <a:p>
            <a:pPr/>
            <a:r>
              <a:t>Multiple potential goals</a:t>
            </a:r>
          </a:p>
          <a:p>
            <a:pPr lvl="1" indent="296333"/>
            <a:r>
              <a:t>Make tasks independence and non-blocking </a:t>
            </a:r>
            <a:br/>
            <a:r>
              <a:t>(e.g. UI does not stop when process is computing)</a:t>
            </a:r>
          </a:p>
          <a:p>
            <a:pPr lvl="1" indent="296333"/>
            <a:r>
              <a:t>Hide memory latency </a:t>
            </a:r>
            <a:br/>
            <a:r>
              <a:t>(others threads keeps working while one waits for data from main memory)</a:t>
            </a:r>
          </a:p>
          <a:p>
            <a:pPr lvl="1" indent="296333"/>
            <a:r>
              <a:t>Parallelism (MIMD)</a:t>
            </a:r>
            <a:br/>
            <a:r>
              <a:t>(different threads are run in parallel on different cores)</a:t>
            </a:r>
          </a:p>
          <a:p>
            <a:pPr indent="217714"/>
            <a:r>
              <a:t>Enabled/facilitated by OS and CPU</a:t>
            </a:r>
          </a:p>
          <a:p>
            <a:pPr lvl="1" indent="550333"/>
            <a:r>
              <a:t>Cost of thread switching may vary</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9" name="Concurrency vs. Parallelism"/>
          <p:cNvSpPr txBox="1"/>
          <p:nvPr>
            <p:ph type="title"/>
          </p:nvPr>
        </p:nvSpPr>
        <p:spPr>
          <a:prstGeom prst="rect">
            <a:avLst/>
          </a:prstGeom>
        </p:spPr>
        <p:txBody>
          <a:bodyPr/>
          <a:lstStyle/>
          <a:p>
            <a:pPr/>
            <a:r>
              <a:t>Concurrency vs. Parallelism</a:t>
            </a:r>
          </a:p>
        </p:txBody>
      </p:sp>
      <p:sp>
        <p:nvSpPr>
          <p:cNvPr id="350" name="In computer science, concurrency refers to the ability of different parts or units of a program, algorithm, or problem to be executed out-of-order or in partial order, without affecting the final outcome. [wikipedia]…"/>
          <p:cNvSpPr txBox="1"/>
          <p:nvPr>
            <p:ph type="body" idx="1"/>
          </p:nvPr>
        </p:nvSpPr>
        <p:spPr>
          <a:prstGeom prst="rect">
            <a:avLst/>
          </a:prstGeom>
        </p:spPr>
        <p:txBody>
          <a:bodyPr/>
          <a:lstStyle/>
          <a:p>
            <a:pPr/>
            <a:r>
              <a:t>In computer science, concurrency refers to the ability of different parts or units of a program, algorithm, or problem to be executed out-of-order or in partial order, without affecting the final outcome. [wikipedia]</a:t>
            </a:r>
          </a:p>
          <a:p>
            <a:pPr/>
            <a:r>
              <a:t>Parallel computing is a type of computation in which many calculations or the execution of processes are carried out simultaneously. [wikipedia]</a:t>
            </a:r>
          </a:p>
          <a:p>
            <a:pPr/>
            <a:r>
              <a:t>Concurrency is about </a:t>
            </a:r>
            <a:r>
              <a:rPr i="1"/>
              <a:t>potentially</a:t>
            </a:r>
            <a:r>
              <a:t> running at the same time (or out of order), parallelism is </a:t>
            </a:r>
            <a:r>
              <a:rPr i="1"/>
              <a:t>actually</a:t>
            </a:r>
            <a:r>
              <a:t> running at the same time.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0" grpId="1"/>
    </p:bldLst>
  </p:timing>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2" name="Recap: Better exploit hardware"/>
          <p:cNvSpPr txBox="1"/>
          <p:nvPr>
            <p:ph type="title"/>
          </p:nvPr>
        </p:nvSpPr>
        <p:spPr>
          <a:prstGeom prst="rect">
            <a:avLst/>
          </a:prstGeom>
        </p:spPr>
        <p:txBody>
          <a:bodyPr/>
          <a:lstStyle/>
          <a:p>
            <a:pPr/>
            <a:r>
              <a:t>Recap: Better exploit hardware </a:t>
            </a:r>
          </a:p>
        </p:txBody>
      </p:sp>
      <p:sp>
        <p:nvSpPr>
          <p:cNvPr id="353" name="Less work…"/>
          <p:cNvSpPr txBox="1"/>
          <p:nvPr>
            <p:ph type="body" idx="1"/>
          </p:nvPr>
        </p:nvSpPr>
        <p:spPr>
          <a:prstGeom prst="rect">
            <a:avLst/>
          </a:prstGeom>
        </p:spPr>
        <p:txBody>
          <a:bodyPr/>
          <a:lstStyle/>
          <a:p>
            <a:pPr/>
            <a:r>
              <a:t>Less work</a:t>
            </a:r>
          </a:p>
          <a:p>
            <a:pPr/>
            <a:r>
              <a:t>Parallelism</a:t>
            </a:r>
          </a:p>
          <a:p>
            <a:pPr/>
            <a:r>
              <a:t>Good cache coherence (locality)</a:t>
            </a:r>
          </a:p>
          <a:p>
            <a:pPr/>
            <a:r>
              <a:t>Requires to reorganize computation!</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Halide motivation, e.g. Local Laplacian Filtering"/>
          <p:cNvSpPr txBox="1"/>
          <p:nvPr>
            <p:ph type="title"/>
          </p:nvPr>
        </p:nvSpPr>
        <p:spPr>
          <a:prstGeom prst="rect">
            <a:avLst/>
          </a:prstGeom>
        </p:spPr>
        <p:txBody>
          <a:bodyPr/>
          <a:lstStyle/>
          <a:p>
            <a:pPr/>
            <a:r>
              <a:t>Halide motivation, e.g. Local Laplacian Filtering</a:t>
            </a:r>
          </a:p>
        </p:txBody>
      </p:sp>
      <p:sp>
        <p:nvSpPr>
          <p:cNvPr id="356" name="Reference: 300 lines C++…"/>
          <p:cNvSpPr txBox="1"/>
          <p:nvPr>
            <p:ph type="body" sz="half" idx="4294967295"/>
          </p:nvPr>
        </p:nvSpPr>
        <p:spPr>
          <a:xfrm>
            <a:off x="901700" y="2463800"/>
            <a:ext cx="11684000" cy="10744200"/>
          </a:xfrm>
          <a:prstGeom prst="rect">
            <a:avLst/>
          </a:prstGeom>
        </p:spPr>
        <p:txBody>
          <a:bodyPr/>
          <a:lstStyle/>
          <a:p>
            <a:pPr/>
            <a:r>
              <a:t>Reference: 300 lines C++</a:t>
            </a:r>
          </a:p>
          <a:p>
            <a:pPr/>
            <a:r>
              <a:t>Adobe: 1500 lines</a:t>
            </a:r>
            <a:endParaRPr b="0"/>
          </a:p>
          <a:p>
            <a:pPr lvl="1">
              <a:defRPr b="1" i="1"/>
            </a:pPr>
            <a:r>
              <a:t>3 months of work</a:t>
            </a:r>
          </a:p>
          <a:p>
            <a:pPr lvl="1">
              <a:defRPr b="1" i="1"/>
            </a:pPr>
            <a:r>
              <a:t>10x faster </a:t>
            </a:r>
            <a:r>
              <a:rPr b="0"/>
              <a:t>(vs. reference)</a:t>
            </a:r>
            <a:endParaRPr b="0"/>
          </a:p>
        </p:txBody>
      </p:sp>
      <p:grpSp>
        <p:nvGrpSpPr>
          <p:cNvPr id="359" name="Group"/>
          <p:cNvGrpSpPr/>
          <p:nvPr/>
        </p:nvGrpSpPr>
        <p:grpSpPr>
          <a:xfrm>
            <a:off x="11803819" y="2600752"/>
            <a:ext cx="12192007" cy="10443012"/>
            <a:chOff x="0" y="0"/>
            <a:chExt cx="12192006" cy="10443010"/>
          </a:xfrm>
        </p:grpSpPr>
        <p:pic>
          <p:nvPicPr>
            <p:cNvPr id="357" name="Screen Shot 2013-02-25 at 5.50.32 PM.png" descr="Screen Shot 2013-02-25 at 5.50.32 PM.png"/>
            <p:cNvPicPr>
              <a:picLocks noChangeAspect="1"/>
            </p:cNvPicPr>
            <p:nvPr/>
          </p:nvPicPr>
          <p:blipFill>
            <a:blip r:embed="rId3">
              <a:extLst/>
            </a:blip>
            <a:srcRect l="27255" t="8951" r="3103" b="5035"/>
            <a:stretch>
              <a:fillRect/>
            </a:stretch>
          </p:blipFill>
          <p:spPr>
            <a:xfrm>
              <a:off x="0" y="0"/>
              <a:ext cx="12192007" cy="10443011"/>
            </a:xfrm>
            <a:prstGeom prst="rect">
              <a:avLst/>
            </a:prstGeom>
            <a:ln w="12700" cap="flat">
              <a:noFill/>
              <a:miter lim="400000"/>
            </a:ln>
            <a:effectLst/>
          </p:spPr>
        </p:pic>
        <p:pic>
          <p:nvPicPr>
            <p:cNvPr id="358" name="Screen Shot 2013-02-28 at 1.12.25 PM.jpg" descr="Screen Shot 2013-02-28 at 1.12.25 PM.jpg"/>
            <p:cNvPicPr>
              <a:picLocks noChangeAspect="1"/>
            </p:cNvPicPr>
            <p:nvPr/>
          </p:nvPicPr>
          <p:blipFill>
            <a:blip r:embed="rId4">
              <a:extLst/>
            </a:blip>
            <a:stretch>
              <a:fillRect/>
            </a:stretch>
          </p:blipFill>
          <p:spPr>
            <a:xfrm>
              <a:off x="260813" y="267442"/>
              <a:ext cx="7425177" cy="989539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 name="Spoiler: e.g. Local Laplacian Filtering"/>
          <p:cNvSpPr txBox="1"/>
          <p:nvPr>
            <p:ph type="title"/>
          </p:nvPr>
        </p:nvSpPr>
        <p:spPr>
          <a:prstGeom prst="rect">
            <a:avLst/>
          </a:prstGeom>
        </p:spPr>
        <p:txBody>
          <a:bodyPr/>
          <a:lstStyle/>
          <a:p>
            <a:pPr/>
            <a:r>
              <a:t>Spoiler: e.g. Local Laplacian Filtering</a:t>
            </a:r>
          </a:p>
        </p:txBody>
      </p:sp>
      <p:sp>
        <p:nvSpPr>
          <p:cNvPr id="364" name="Reference: 300 lines C++…"/>
          <p:cNvSpPr txBox="1"/>
          <p:nvPr>
            <p:ph type="body" sz="half" idx="4294967295"/>
          </p:nvPr>
        </p:nvSpPr>
        <p:spPr>
          <a:xfrm>
            <a:off x="901700" y="2463800"/>
            <a:ext cx="11684000" cy="10744200"/>
          </a:xfrm>
          <a:prstGeom prst="rect">
            <a:avLst/>
          </a:prstGeom>
        </p:spPr>
        <p:txBody>
          <a:bodyPr/>
          <a:lstStyle/>
          <a:p>
            <a:pPr>
              <a:spcBef>
                <a:spcPts val="3500"/>
              </a:spcBef>
            </a:pPr>
            <a:r>
              <a:t>Reference: 300 lines C++</a:t>
            </a:r>
          </a:p>
          <a:p>
            <a:pPr>
              <a:spcBef>
                <a:spcPts val="3500"/>
              </a:spcBef>
            </a:pPr>
            <a:r>
              <a:t>Adobe: 1500 lines</a:t>
            </a:r>
            <a:endParaRPr b="0"/>
          </a:p>
          <a:p>
            <a:pPr lvl="1">
              <a:spcBef>
                <a:spcPts val="3500"/>
              </a:spcBef>
              <a:defRPr b="1" i="1"/>
            </a:pPr>
            <a:r>
              <a:t>3 months of work</a:t>
            </a:r>
          </a:p>
          <a:p>
            <a:pPr lvl="1">
              <a:spcBef>
                <a:spcPts val="3500"/>
              </a:spcBef>
              <a:defRPr b="1" i="1"/>
            </a:pPr>
            <a:r>
              <a:t>10x faster </a:t>
            </a:r>
            <a:r>
              <a:rPr b="0"/>
              <a:t>(vs. reference)</a:t>
            </a:r>
            <a:endParaRPr b="0"/>
          </a:p>
          <a:p>
            <a:pPr>
              <a:spcBef>
                <a:spcPts val="3500"/>
              </a:spcBef>
            </a:pPr>
            <a:r>
              <a:rPr b="0"/>
              <a:t>Parallelize (multicore)</a:t>
            </a:r>
            <a:endParaRPr b="0"/>
          </a:p>
          <a:p>
            <a:pPr>
              <a:spcBef>
                <a:spcPts val="3500"/>
              </a:spcBef>
            </a:pPr>
            <a:r>
              <a:rPr b="0"/>
              <a:t>Parallelize (SIMD vectorization)</a:t>
            </a:r>
            <a:endParaRPr b="0"/>
          </a:p>
          <a:p>
            <a:pPr>
              <a:spcBef>
                <a:spcPts val="3500"/>
              </a:spcBef>
            </a:pPr>
            <a:r>
              <a:rPr b="0"/>
              <a:t>Organized into tiles to maximize locality</a:t>
            </a:r>
            <a:endParaRPr b="0"/>
          </a:p>
          <a:p>
            <a:pPr>
              <a:spcBef>
                <a:spcPts val="3500"/>
              </a:spcBef>
            </a:pPr>
            <a:r>
              <a:rPr b="0"/>
              <a:t>Other tricks</a:t>
            </a:r>
          </a:p>
        </p:txBody>
      </p:sp>
      <p:grpSp>
        <p:nvGrpSpPr>
          <p:cNvPr id="367" name="Group"/>
          <p:cNvGrpSpPr/>
          <p:nvPr/>
        </p:nvGrpSpPr>
        <p:grpSpPr>
          <a:xfrm>
            <a:off x="11803819" y="2600752"/>
            <a:ext cx="12192007" cy="10443012"/>
            <a:chOff x="0" y="0"/>
            <a:chExt cx="12192006" cy="10443010"/>
          </a:xfrm>
        </p:grpSpPr>
        <p:pic>
          <p:nvPicPr>
            <p:cNvPr id="365" name="Screen Shot 2013-02-25 at 5.50.32 PM.png" descr="Screen Shot 2013-02-25 at 5.50.32 PM.png"/>
            <p:cNvPicPr>
              <a:picLocks noChangeAspect="1"/>
            </p:cNvPicPr>
            <p:nvPr/>
          </p:nvPicPr>
          <p:blipFill>
            <a:blip r:embed="rId3">
              <a:extLst/>
            </a:blip>
            <a:srcRect l="27255" t="8951" r="3103" b="5035"/>
            <a:stretch>
              <a:fillRect/>
            </a:stretch>
          </p:blipFill>
          <p:spPr>
            <a:xfrm>
              <a:off x="0" y="0"/>
              <a:ext cx="12192007" cy="10443011"/>
            </a:xfrm>
            <a:prstGeom prst="rect">
              <a:avLst/>
            </a:prstGeom>
            <a:ln w="12700" cap="flat">
              <a:noFill/>
              <a:miter lim="400000"/>
            </a:ln>
            <a:effectLst/>
          </p:spPr>
        </p:pic>
        <p:pic>
          <p:nvPicPr>
            <p:cNvPr id="366" name="Screen Shot 2013-02-28 at 1.12.25 PM.jpg" descr="Screen Shot 2013-02-28 at 1.12.25 PM.jpg"/>
            <p:cNvPicPr>
              <a:picLocks noChangeAspect="1"/>
            </p:cNvPicPr>
            <p:nvPr/>
          </p:nvPicPr>
          <p:blipFill>
            <a:blip r:embed="rId4">
              <a:extLst/>
            </a:blip>
            <a:stretch>
              <a:fillRect/>
            </a:stretch>
          </p:blipFill>
          <p:spPr>
            <a:xfrm>
              <a:off x="260813" y="267442"/>
              <a:ext cx="7425177" cy="989539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 name="Rectangle"/>
          <p:cNvSpPr/>
          <p:nvPr/>
        </p:nvSpPr>
        <p:spPr>
          <a:xfrm>
            <a:off x="825500" y="11633200"/>
            <a:ext cx="10833100" cy="1409700"/>
          </a:xfrm>
          <a:prstGeom prst="rect">
            <a:avLst/>
          </a:prstGeom>
          <a:solidFill>
            <a:srgbClr val="8311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2" name="Rectangle"/>
          <p:cNvSpPr/>
          <p:nvPr/>
        </p:nvSpPr>
        <p:spPr>
          <a:xfrm>
            <a:off x="825500" y="7010400"/>
            <a:ext cx="10833100" cy="4419600"/>
          </a:xfrm>
          <a:prstGeom prst="rect">
            <a:avLst/>
          </a:prstGeom>
          <a:solidFill>
            <a:srgbClr val="8311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3" name="Spoiler: Simpler, Faster, Scalable"/>
          <p:cNvSpPr txBox="1"/>
          <p:nvPr>
            <p:ph type="title"/>
          </p:nvPr>
        </p:nvSpPr>
        <p:spPr>
          <a:prstGeom prst="rect">
            <a:avLst/>
          </a:prstGeom>
        </p:spPr>
        <p:txBody>
          <a:bodyPr/>
          <a:lstStyle/>
          <a:p>
            <a:pPr/>
            <a:r>
              <a:t>Spoiler: Simpler, Faster, Scalable</a:t>
            </a:r>
          </a:p>
        </p:txBody>
      </p:sp>
      <p:sp>
        <p:nvSpPr>
          <p:cNvPr id="374" name="Reference: 300 lines C++…"/>
          <p:cNvSpPr txBox="1"/>
          <p:nvPr>
            <p:ph type="body" sz="half" idx="4294967295"/>
          </p:nvPr>
        </p:nvSpPr>
        <p:spPr>
          <a:xfrm>
            <a:off x="901700" y="2463800"/>
            <a:ext cx="11684000" cy="10744200"/>
          </a:xfrm>
          <a:prstGeom prst="rect">
            <a:avLst/>
          </a:prstGeom>
        </p:spPr>
        <p:txBody>
          <a:bodyPr/>
          <a:lstStyle/>
          <a:p>
            <a:pPr/>
            <a:r>
              <a:t>Reference: 300 lines C++</a:t>
            </a:r>
          </a:p>
          <a:p>
            <a:pPr/>
            <a:r>
              <a:t>Adobe: 1500 lines</a:t>
            </a:r>
            <a:endParaRPr b="0"/>
          </a:p>
          <a:p>
            <a:pPr lvl="1">
              <a:defRPr b="1" i="1"/>
            </a:pPr>
            <a:r>
              <a:t>3 months of work</a:t>
            </a:r>
          </a:p>
          <a:p>
            <a:pPr lvl="1">
              <a:defRPr b="1" i="1"/>
            </a:pPr>
            <a:r>
              <a:t>10x faster </a:t>
            </a:r>
            <a:r>
              <a:rPr b="0"/>
              <a:t>(vs. reference)</a:t>
            </a:r>
            <a:endParaRPr b="0"/>
          </a:p>
          <a:p>
            <a:pPr/>
            <a:r>
              <a:t>Halide: 60 lines</a:t>
            </a:r>
          </a:p>
          <a:p>
            <a:pPr lvl="1">
              <a:defRPr b="1" i="1"/>
            </a:pPr>
            <a:r>
              <a:t>1 intern-day</a:t>
            </a:r>
          </a:p>
          <a:p>
            <a:pPr/>
            <a:r>
              <a:t>20x faster </a:t>
            </a:r>
            <a:r>
              <a:rPr b="0"/>
              <a:t>(vs. reference)</a:t>
            </a:r>
            <a:br>
              <a:rPr b="0"/>
            </a:br>
            <a:r>
              <a:rPr b="0"/>
              <a:t>  </a:t>
            </a:r>
            <a:r>
              <a:t>2x faster </a:t>
            </a:r>
            <a:r>
              <a:rPr b="0"/>
              <a:t>(vs. Adobe)</a:t>
            </a:r>
          </a:p>
          <a:p>
            <a:pPr/>
            <a:r>
              <a:t>GPU: 70x faster</a:t>
            </a:r>
            <a:r>
              <a:rPr b="0"/>
              <a:t> (vs. reference)</a:t>
            </a:r>
          </a:p>
        </p:txBody>
      </p:sp>
      <p:grpSp>
        <p:nvGrpSpPr>
          <p:cNvPr id="377" name="Group"/>
          <p:cNvGrpSpPr/>
          <p:nvPr/>
        </p:nvGrpSpPr>
        <p:grpSpPr>
          <a:xfrm>
            <a:off x="11803819" y="2600752"/>
            <a:ext cx="12192007" cy="10443012"/>
            <a:chOff x="0" y="0"/>
            <a:chExt cx="12192006" cy="10443010"/>
          </a:xfrm>
        </p:grpSpPr>
        <p:pic>
          <p:nvPicPr>
            <p:cNvPr id="375" name="Screen Shot 2013-02-25 at 5.50.32 PM.png" descr="Screen Shot 2013-02-25 at 5.50.32 PM.png"/>
            <p:cNvPicPr>
              <a:picLocks noChangeAspect="1"/>
            </p:cNvPicPr>
            <p:nvPr/>
          </p:nvPicPr>
          <p:blipFill>
            <a:blip r:embed="rId3">
              <a:extLst/>
            </a:blip>
            <a:srcRect l="27255" t="8951" r="3103" b="5035"/>
            <a:stretch>
              <a:fillRect/>
            </a:stretch>
          </p:blipFill>
          <p:spPr>
            <a:xfrm>
              <a:off x="0" y="0"/>
              <a:ext cx="12192007" cy="10443011"/>
            </a:xfrm>
            <a:prstGeom prst="rect">
              <a:avLst/>
            </a:prstGeom>
            <a:ln w="12700" cap="flat">
              <a:noFill/>
              <a:miter lim="400000"/>
            </a:ln>
            <a:effectLst/>
          </p:spPr>
        </p:pic>
        <p:pic>
          <p:nvPicPr>
            <p:cNvPr id="376" name="Screen Shot 2013-02-28 at 1.12.25 PM.jpg" descr="Screen Shot 2013-02-28 at 1.12.25 PM.jpg"/>
            <p:cNvPicPr>
              <a:picLocks noChangeAspect="1"/>
            </p:cNvPicPr>
            <p:nvPr/>
          </p:nvPicPr>
          <p:blipFill>
            <a:blip r:embed="rId4">
              <a:extLst/>
            </a:blip>
            <a:stretch>
              <a:fillRect/>
            </a:stretch>
          </p:blipFill>
          <p:spPr>
            <a:xfrm>
              <a:off x="260813" y="267442"/>
              <a:ext cx="7425177" cy="9895391"/>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1"/>
                                        </p:tgtEl>
                                        <p:attrNameLst>
                                          <p:attrName>style.visibility</p:attrName>
                                        </p:attrNameLst>
                                      </p:cBhvr>
                                      <p:to>
                                        <p:strVal val="visible"/>
                                      </p:to>
                                    </p:set>
                                  </p:childTnLst>
                                </p:cTn>
                              </p:par>
                            </p:childTnLst>
                          </p:cTn>
                        </p:par>
                        <p:par>
                          <p:cTn id="7" fill="hold">
                            <p:stCondLst>
                              <p:cond delay="0"/>
                            </p:stCondLst>
                            <p:childTnLst>
                              <p:par>
                                <p:cTn id="8" presetClass="exit" nodeType="afterEffect" presetSubtype="0" presetID="1" grpId="2" fill="hold">
                                  <p:stCondLst>
                                    <p:cond delay="0"/>
                                  </p:stCondLst>
                                  <p:iterate type="el" backwards="0">
                                    <p:tmAbs val="0"/>
                                  </p:iterate>
                                  <p:childTnLst>
                                    <p:set>
                                      <p:cBhvr>
                                        <p:cTn id="9" fill="hold">
                                          <p:stCondLst>
                                            <p:cond delay="0"/>
                                          </p:stCondLst>
                                        </p:cTn>
                                        <p:tgtEl>
                                          <p:spTgt spid="37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2" grpId="2"/>
      <p:bldP build="whole" bldLvl="1" animBg="1" rev="0" advAuto="0" spid="371" grpId="1"/>
    </p:bldLst>
  </p:timing>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1" name="With a bit of portable Halide code you get"/>
          <p:cNvSpPr txBox="1"/>
          <p:nvPr>
            <p:ph type="title"/>
          </p:nvPr>
        </p:nvSpPr>
        <p:spPr>
          <a:prstGeom prst="rect">
            <a:avLst/>
          </a:prstGeom>
        </p:spPr>
        <p:txBody>
          <a:bodyPr/>
          <a:lstStyle>
            <a:lvl1pPr defTabSz="576452">
              <a:spcBef>
                <a:spcPts val="200"/>
              </a:spcBef>
              <a:tabLst>
                <a:tab pos="1524000" algn="l"/>
              </a:tabLst>
              <a:defRPr sz="8544"/>
            </a:lvl1pPr>
          </a:lstStyle>
          <a:p>
            <a:pPr/>
            <a:r>
              <a:t>With a bit of portable Halide code you get</a:t>
            </a:r>
          </a:p>
        </p:txBody>
      </p:sp>
      <p:sp>
        <p:nvSpPr>
          <p:cNvPr id="382" name="faster matrix multiply than Eigen…"/>
          <p:cNvSpPr txBox="1"/>
          <p:nvPr>
            <p:ph type="body" idx="1"/>
          </p:nvPr>
        </p:nvSpPr>
        <p:spPr>
          <a:xfrm>
            <a:off x="1435099" y="3073399"/>
            <a:ext cx="21526501" cy="10152858"/>
          </a:xfrm>
          <a:prstGeom prst="rect">
            <a:avLst/>
          </a:prstGeom>
        </p:spPr>
        <p:txBody>
          <a:bodyPr/>
          <a:lstStyle/>
          <a:p>
            <a:pPr lvl="1"/>
            <a:r>
              <a:t>faster matrix multiply than Eigen </a:t>
            </a:r>
          </a:p>
          <a:p>
            <a:pPr lvl="1"/>
            <a:r>
              <a:t>faster Gaussian blur than Intel Performance Primitives</a:t>
            </a:r>
          </a:p>
          <a:p>
            <a:pPr lvl="1"/>
            <a:r>
              <a:t>faster Fourier transform than FFTW</a:t>
            </a:r>
          </a:p>
          <a:p>
            <a:pPr lvl="1"/>
            <a:r>
              <a:t>faster Local Laplacian than Adobe’s</a:t>
            </a:r>
          </a:p>
          <a:p>
            <a:pPr/>
            <a:r>
              <a:t>Plus</a:t>
            </a:r>
          </a:p>
          <a:p>
            <a:pPr lvl="1"/>
            <a:r>
              <a:t>it runs on device and in the cloud</a:t>
            </a:r>
          </a:p>
          <a:p>
            <a:pPr lvl="1"/>
            <a:r>
              <a:t>is supported on Linux, Windows, OSX, iOS, Android </a:t>
            </a:r>
          </a:p>
          <a:p>
            <a:pPr lvl="1"/>
            <a:r>
              <a:t>compiles to x86, ARM, MIPS, native client, OpenCL, OpenGL, CUDA, JavaScript, RenderScript (ISPs soon)</a:t>
            </a:r>
          </a:p>
        </p:txBody>
      </p:sp>
      <p:sp>
        <p:nvSpPr>
          <p:cNvPr id="383" name="slide by Marc Levoy"/>
          <p:cNvSpPr txBox="1"/>
          <p:nvPr/>
        </p:nvSpPr>
        <p:spPr>
          <a:xfrm>
            <a:off x="20524399" y="12979558"/>
            <a:ext cx="3705623" cy="584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ts val="3800"/>
              </a:lnSpc>
              <a:defRPr sz="3200">
                <a:solidFill>
                  <a:srgbClr val="DCDEE0"/>
                </a:solidFill>
                <a:latin typeface="+mn-lt"/>
                <a:ea typeface="+mn-ea"/>
                <a:cs typeface="+mn-cs"/>
                <a:sym typeface="Helvetica"/>
              </a:defRPr>
            </a:lvl1pPr>
          </a:lstStyle>
          <a:p>
            <a:pPr/>
            <a:r>
              <a:t>slide by Marc Levoy</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Real-world adoption"/>
          <p:cNvSpPr txBox="1"/>
          <p:nvPr>
            <p:ph type="title"/>
          </p:nvPr>
        </p:nvSpPr>
        <p:spPr>
          <a:xfrm>
            <a:off x="5373313" y="723899"/>
            <a:ext cx="12727291" cy="1485901"/>
          </a:xfrm>
          <a:prstGeom prst="rect">
            <a:avLst/>
          </a:prstGeom>
        </p:spPr>
        <p:txBody>
          <a:bodyPr/>
          <a:lstStyle>
            <a:lvl1pPr defTabSz="615315">
              <a:spcBef>
                <a:spcPts val="200"/>
              </a:spcBef>
              <a:tabLst>
                <a:tab pos="1625600" algn="l"/>
              </a:tabLst>
              <a:defRPr sz="9120"/>
            </a:lvl1pPr>
          </a:lstStyle>
          <a:p>
            <a:pPr/>
            <a:r>
              <a:t>Real-world adoption</a:t>
            </a:r>
          </a:p>
        </p:txBody>
      </p:sp>
      <p:sp>
        <p:nvSpPr>
          <p:cNvPr id="386" name="G Photos auto-enhance Data center Android Browser"/>
          <p:cNvSpPr txBox="1"/>
          <p:nvPr/>
        </p:nvSpPr>
        <p:spPr>
          <a:xfrm>
            <a:off x="4831458" y="13848655"/>
            <a:ext cx="11404601" cy="4025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6200"/>
              </a:lnSpc>
              <a:spcBef>
                <a:spcPts val="3200"/>
              </a:spcBef>
              <a:buClr>
                <a:srgbClr val="A7A7A7"/>
              </a:buClr>
              <a:buFont typeface="Lucida Grande"/>
              <a:tabLst>
                <a:tab pos="2057400" algn="l"/>
              </a:tabLst>
              <a:defRPr b="1" sz="5200"/>
            </a:pPr>
            <a:r>
              <a:t>G Photos </a:t>
            </a:r>
            <a:r>
              <a:rPr i="1"/>
              <a:t>auto-enhance</a:t>
            </a:r>
            <a:br>
              <a:rPr i="1"/>
            </a:br>
            <a:r>
              <a:rPr b="0"/>
              <a:t>Data center</a:t>
            </a:r>
            <a:br>
              <a:rPr b="0"/>
            </a:br>
            <a:r>
              <a:rPr b="0"/>
              <a:t>Android</a:t>
            </a:r>
            <a:br>
              <a:rPr b="0"/>
            </a:br>
            <a:r>
              <a:rPr b="0"/>
              <a:t>Browser</a:t>
            </a:r>
          </a:p>
        </p:txBody>
      </p:sp>
      <p:sp>
        <p:nvSpPr>
          <p:cNvPr id="387" name="open source at http://halide-lang.org"/>
          <p:cNvSpPr txBox="1"/>
          <p:nvPr/>
        </p:nvSpPr>
        <p:spPr>
          <a:xfrm>
            <a:off x="4753641" y="2022105"/>
            <a:ext cx="11684001" cy="1485901"/>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lvl="1" indent="0">
              <a:lnSpc>
                <a:spcPct val="90000"/>
              </a:lnSpc>
              <a:spcBef>
                <a:spcPts val="5100"/>
              </a:spcBef>
              <a:buClr>
                <a:srgbClr val="A7A7A7"/>
              </a:buClr>
              <a:buFont typeface="Lucida Grande"/>
              <a:tabLst>
                <a:tab pos="2057400" algn="l"/>
              </a:tabLst>
              <a:defRPr sz="5200">
                <a:effectLst>
                  <a:outerShdw sx="100000" sy="100000" kx="0" ky="0" algn="b" rotWithShape="0" blurRad="0" dist="101600" dir="2700000">
                    <a:srgbClr val="000000">
                      <a:alpha val="33333"/>
                    </a:srgbClr>
                  </a:outerShdw>
                </a:effectLst>
                <a:latin typeface="Helvetica Neue Bold Condensed"/>
                <a:ea typeface="Helvetica Neue Bold Condensed"/>
                <a:cs typeface="Helvetica Neue Bold Condensed"/>
                <a:sym typeface="Helvetica Neue Bold Condensed"/>
              </a:defRPr>
            </a:pPr>
            <a:r>
              <a:t>open source at </a:t>
            </a:r>
            <a:r>
              <a:rPr>
                <a:hlinkClick r:id="rId3" invalidUrl="" action="" tgtFrame="" tooltip="" history="1" highlightClick="0" endSnd="0"/>
              </a:rPr>
              <a:t>http://halide-lang.org</a:t>
            </a:r>
          </a:p>
        </p:txBody>
      </p:sp>
      <p:pic>
        <p:nvPicPr>
          <p:cNvPr id="388" name="Adobe.pdf" descr="Adobe.pdf"/>
          <p:cNvPicPr>
            <a:picLocks noChangeAspect="1"/>
          </p:cNvPicPr>
          <p:nvPr/>
        </p:nvPicPr>
        <p:blipFill>
          <a:blip r:embed="rId4">
            <a:alphaModFix amt="91704"/>
            <a:extLst/>
          </a:blip>
          <a:stretch>
            <a:fillRect/>
          </a:stretch>
        </p:blipFill>
        <p:spPr>
          <a:xfrm>
            <a:off x="-63501" y="-80042"/>
            <a:ext cx="3690684" cy="3690684"/>
          </a:xfrm>
          <a:prstGeom prst="rect">
            <a:avLst/>
          </a:prstGeom>
          <a:ln w="12700">
            <a:miter lim="400000"/>
          </a:ln>
        </p:spPr>
      </p:pic>
      <p:sp>
        <p:nvSpPr>
          <p:cNvPr id="389" name="Google…"/>
          <p:cNvSpPr txBox="1"/>
          <p:nvPr/>
        </p:nvSpPr>
        <p:spPr>
          <a:xfrm>
            <a:off x="5116238" y="3596548"/>
            <a:ext cx="13241441" cy="44326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9600"/>
              </a:lnSpc>
              <a:spcBef>
                <a:spcPts val="3200"/>
              </a:spcBef>
              <a:buClr>
                <a:srgbClr val="A7A7A7"/>
              </a:buClr>
              <a:buFont typeface="Lucida Grande"/>
              <a:tabLst>
                <a:tab pos="2057400" algn="l"/>
              </a:tabLst>
              <a:defRPr b="1" sz="8000">
                <a:latin typeface="+mn-lt"/>
                <a:ea typeface="+mn-ea"/>
                <a:cs typeface="+mn-cs"/>
                <a:sym typeface="Helvetica"/>
              </a:defRPr>
            </a:pPr>
            <a:r>
              <a:t>Google</a:t>
            </a:r>
          </a:p>
          <a:p>
            <a:pPr algn="l">
              <a:lnSpc>
                <a:spcPts val="8100"/>
              </a:lnSpc>
              <a:spcBef>
                <a:spcPts val="600"/>
              </a:spcBef>
              <a:buClr>
                <a:srgbClr val="A7A7A7"/>
              </a:buClr>
              <a:buFont typeface="Lucida Grande"/>
              <a:tabLst>
                <a:tab pos="2057400" algn="l"/>
              </a:tabLst>
              <a:defRPr sz="6800">
                <a:latin typeface="+mn-lt"/>
                <a:ea typeface="+mn-ea"/>
                <a:cs typeface="+mn-cs"/>
                <a:sym typeface="Helvetica"/>
              </a:defRPr>
            </a:pPr>
            <a:r>
              <a:t>&gt; 200 pipelines 10s of kLOC in production</a:t>
            </a:r>
          </a:p>
        </p:txBody>
      </p:sp>
      <p:sp>
        <p:nvSpPr>
          <p:cNvPr id="390" name="HDR+ Glass Nexus devices"/>
          <p:cNvSpPr txBox="1"/>
          <p:nvPr/>
        </p:nvSpPr>
        <p:spPr>
          <a:xfrm>
            <a:off x="15004158" y="13848655"/>
            <a:ext cx="6959601" cy="32361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6200"/>
              </a:lnSpc>
              <a:spcBef>
                <a:spcPts val="3200"/>
              </a:spcBef>
              <a:buClr>
                <a:srgbClr val="A7A7A7"/>
              </a:buClr>
              <a:buFont typeface="Lucida Grande"/>
              <a:tabLst>
                <a:tab pos="2057400" algn="l"/>
              </a:tabLst>
              <a:defRPr b="1" sz="5200"/>
            </a:pPr>
            <a:r>
              <a:t>HDR+</a:t>
            </a:r>
            <a:br/>
            <a:r>
              <a:rPr b="0"/>
              <a:t>Glass</a:t>
            </a:r>
            <a:br>
              <a:rPr b="0"/>
            </a:br>
            <a:r>
              <a:rPr b="0"/>
              <a:t>Nexus devices</a:t>
            </a:r>
          </a:p>
        </p:txBody>
      </p:sp>
      <p:grpSp>
        <p:nvGrpSpPr>
          <p:cNvPr id="394" name="Group"/>
          <p:cNvGrpSpPr/>
          <p:nvPr/>
        </p:nvGrpSpPr>
        <p:grpSpPr>
          <a:xfrm>
            <a:off x="18285649" y="72612"/>
            <a:ext cx="6111934" cy="6214287"/>
            <a:chOff x="0" y="0"/>
            <a:chExt cx="6111932" cy="6214285"/>
          </a:xfrm>
        </p:grpSpPr>
        <p:sp>
          <p:nvSpPr>
            <p:cNvPr id="391" name="Rectangle"/>
            <p:cNvSpPr/>
            <p:nvPr/>
          </p:nvSpPr>
          <p:spPr>
            <a:xfrm>
              <a:off x="0" y="0"/>
              <a:ext cx="6111933" cy="6214286"/>
            </a:xfrm>
            <a:prstGeom prst="rect">
              <a:avLst/>
            </a:prstGeom>
            <a:gradFill flip="none" rotWithShape="1">
              <a:gsLst>
                <a:gs pos="0">
                  <a:srgbClr val="505050"/>
                </a:gs>
                <a:gs pos="100000">
                  <a:srgbClr val="152A39"/>
                </a:gs>
              </a:gsLst>
              <a:lin ang="12840000" scaled="0"/>
            </a:gradFill>
            <a:ln w="63500" cap="flat">
              <a:noFill/>
              <a:miter lim="400000"/>
            </a:ln>
            <a:effectLst>
              <a:outerShdw sx="100000" sy="100000" kx="0" ky="0" algn="b" rotWithShape="0" blurRad="63500" dist="25400" dir="2700000">
                <a:srgbClr val="000000">
                  <a:alpha val="50000"/>
                </a:srgbClr>
              </a:outerShdw>
            </a:effectLst>
          </p:spPr>
          <p:txBody>
            <a:bodyPr wrap="square" lIns="38100" tIns="38100" rIns="38100" bIns="38100" numCol="1" anchor="ctr">
              <a:noAutofit/>
            </a:bodyPr>
            <a:lstStyle/>
            <a:p>
              <a:pPr>
                <a:lnSpc>
                  <a:spcPts val="4300"/>
                </a:lnSpc>
                <a:defRPr b="1" sz="3600">
                  <a:effectLst>
                    <a:outerShdw sx="100000" sy="100000" kx="0" ky="0" algn="b" rotWithShape="0" blurRad="63500" dist="38100" dir="2700000">
                      <a:srgbClr val="000000">
                        <a:alpha val="50000"/>
                      </a:srgbClr>
                    </a:outerShdw>
                  </a:effectLst>
                </a:defRPr>
              </a:pPr>
            </a:p>
          </p:txBody>
        </p:sp>
        <p:pic>
          <p:nvPicPr>
            <p:cNvPr id="392" name="droppedImage.pdf" descr="droppedImage.pdf"/>
            <p:cNvPicPr>
              <a:picLocks noChangeAspect="1"/>
            </p:cNvPicPr>
            <p:nvPr/>
          </p:nvPicPr>
          <p:blipFill>
            <a:blip r:embed="rId5">
              <a:extLst/>
            </a:blip>
            <a:stretch>
              <a:fillRect/>
            </a:stretch>
          </p:blipFill>
          <p:spPr>
            <a:xfrm>
              <a:off x="380168" y="157409"/>
              <a:ext cx="5336975" cy="2024677"/>
            </a:xfrm>
            <a:prstGeom prst="rect">
              <a:avLst/>
            </a:prstGeom>
            <a:ln w="12700" cap="flat">
              <a:noFill/>
              <a:miter lim="400000"/>
            </a:ln>
            <a:effectLst>
              <a:outerShdw sx="100000" sy="100000" kx="0" ky="0" algn="b" rotWithShape="0" blurRad="63500" dist="25400" dir="5400000">
                <a:srgbClr val="000000">
                  <a:alpha val="50000"/>
                </a:srgbClr>
              </a:outerShdw>
            </a:effectLst>
          </p:spPr>
        </p:pic>
        <p:pic>
          <p:nvPicPr>
            <p:cNvPr id="393" name="Google-Nexus-6.jpg" descr="Google-Nexus-6.jpg"/>
            <p:cNvPicPr>
              <a:picLocks noChangeAspect="1"/>
            </p:cNvPicPr>
            <p:nvPr/>
          </p:nvPicPr>
          <p:blipFill>
            <a:blip r:embed="rId6">
              <a:extLst/>
            </a:blip>
            <a:srcRect l="645" t="127" r="640" b="14"/>
            <a:stretch>
              <a:fillRect/>
            </a:stretch>
          </p:blipFill>
          <p:spPr>
            <a:xfrm>
              <a:off x="592337" y="2333699"/>
              <a:ext cx="4912916" cy="3422112"/>
            </a:xfrm>
            <a:custGeom>
              <a:avLst/>
              <a:gdLst/>
              <a:ahLst/>
              <a:cxnLst>
                <a:cxn ang="0">
                  <a:pos x="wd2" y="hd2"/>
                </a:cxn>
                <a:cxn ang="5400000">
                  <a:pos x="wd2" y="hd2"/>
                </a:cxn>
                <a:cxn ang="10800000">
                  <a:pos x="wd2" y="hd2"/>
                </a:cxn>
                <a:cxn ang="16200000">
                  <a:pos x="wd2" y="hd2"/>
                </a:cxn>
              </a:cxnLst>
              <a:rect l="0" t="0" r="r" b="b"/>
              <a:pathLst>
                <a:path w="21600" h="21596" fill="norm" stroke="1" extrusionOk="0">
                  <a:moveTo>
                    <a:pt x="11926" y="0"/>
                  </a:moveTo>
                  <a:cubicBezTo>
                    <a:pt x="11756" y="4"/>
                    <a:pt x="11319" y="6"/>
                    <a:pt x="11317" y="10"/>
                  </a:cubicBezTo>
                  <a:cubicBezTo>
                    <a:pt x="11308" y="31"/>
                    <a:pt x="11051" y="63"/>
                    <a:pt x="10745" y="80"/>
                  </a:cubicBezTo>
                  <a:cubicBezTo>
                    <a:pt x="9926" y="126"/>
                    <a:pt x="8958" y="229"/>
                    <a:pt x="8815" y="288"/>
                  </a:cubicBezTo>
                  <a:cubicBezTo>
                    <a:pt x="8550" y="397"/>
                    <a:pt x="8315" y="667"/>
                    <a:pt x="8182" y="1017"/>
                  </a:cubicBezTo>
                  <a:cubicBezTo>
                    <a:pt x="8131" y="1150"/>
                    <a:pt x="8125" y="1410"/>
                    <a:pt x="8107" y="4190"/>
                  </a:cubicBezTo>
                  <a:cubicBezTo>
                    <a:pt x="8081" y="8198"/>
                    <a:pt x="8081" y="8247"/>
                    <a:pt x="8100" y="8603"/>
                  </a:cubicBezTo>
                  <a:cubicBezTo>
                    <a:pt x="8110" y="8797"/>
                    <a:pt x="8104" y="8930"/>
                    <a:pt x="8082" y="8961"/>
                  </a:cubicBezTo>
                  <a:cubicBezTo>
                    <a:pt x="8037" y="9026"/>
                    <a:pt x="8036" y="11486"/>
                    <a:pt x="8081" y="11526"/>
                  </a:cubicBezTo>
                  <a:cubicBezTo>
                    <a:pt x="8101" y="11544"/>
                    <a:pt x="8110" y="13052"/>
                    <a:pt x="8110" y="15904"/>
                  </a:cubicBezTo>
                  <a:cubicBezTo>
                    <a:pt x="8110" y="19727"/>
                    <a:pt x="8117" y="20275"/>
                    <a:pt x="8159" y="20422"/>
                  </a:cubicBezTo>
                  <a:cubicBezTo>
                    <a:pt x="8282" y="20846"/>
                    <a:pt x="8499" y="21127"/>
                    <a:pt x="8838" y="21301"/>
                  </a:cubicBezTo>
                  <a:cubicBezTo>
                    <a:pt x="8950" y="21359"/>
                    <a:pt x="9035" y="21429"/>
                    <a:pt x="9037" y="21466"/>
                  </a:cubicBezTo>
                  <a:cubicBezTo>
                    <a:pt x="9039" y="21502"/>
                    <a:pt x="9041" y="21546"/>
                    <a:pt x="9044" y="21564"/>
                  </a:cubicBezTo>
                  <a:cubicBezTo>
                    <a:pt x="9045" y="21575"/>
                    <a:pt x="10195" y="21586"/>
                    <a:pt x="11736" y="21592"/>
                  </a:cubicBezTo>
                  <a:cubicBezTo>
                    <a:pt x="13841" y="21585"/>
                    <a:pt x="15207" y="21574"/>
                    <a:pt x="15201" y="21552"/>
                  </a:cubicBezTo>
                  <a:cubicBezTo>
                    <a:pt x="15195" y="21525"/>
                    <a:pt x="15176" y="21502"/>
                    <a:pt x="15160" y="21502"/>
                  </a:cubicBezTo>
                  <a:cubicBezTo>
                    <a:pt x="15104" y="21500"/>
                    <a:pt x="15016" y="21416"/>
                    <a:pt x="15032" y="21379"/>
                  </a:cubicBezTo>
                  <a:cubicBezTo>
                    <a:pt x="15041" y="21359"/>
                    <a:pt x="15088" y="21330"/>
                    <a:pt x="15135" y="21316"/>
                  </a:cubicBezTo>
                  <a:cubicBezTo>
                    <a:pt x="15183" y="21302"/>
                    <a:pt x="15279" y="21254"/>
                    <a:pt x="15348" y="21211"/>
                  </a:cubicBezTo>
                  <a:cubicBezTo>
                    <a:pt x="15464" y="21138"/>
                    <a:pt x="15670" y="21133"/>
                    <a:pt x="18129" y="21123"/>
                  </a:cubicBezTo>
                  <a:cubicBezTo>
                    <a:pt x="19591" y="21118"/>
                    <a:pt x="20811" y="21107"/>
                    <a:pt x="20841" y="21101"/>
                  </a:cubicBezTo>
                  <a:cubicBezTo>
                    <a:pt x="20926" y="21084"/>
                    <a:pt x="20905" y="21024"/>
                    <a:pt x="20810" y="21008"/>
                  </a:cubicBezTo>
                  <a:cubicBezTo>
                    <a:pt x="20670" y="20985"/>
                    <a:pt x="20710" y="20921"/>
                    <a:pt x="20933" y="20813"/>
                  </a:cubicBezTo>
                  <a:cubicBezTo>
                    <a:pt x="21222" y="20673"/>
                    <a:pt x="21372" y="20493"/>
                    <a:pt x="21497" y="20129"/>
                  </a:cubicBezTo>
                  <a:lnTo>
                    <a:pt x="21600" y="19829"/>
                  </a:lnTo>
                  <a:lnTo>
                    <a:pt x="21600" y="10810"/>
                  </a:lnTo>
                  <a:lnTo>
                    <a:pt x="21600" y="1791"/>
                  </a:lnTo>
                  <a:lnTo>
                    <a:pt x="21511" y="1533"/>
                  </a:lnTo>
                  <a:cubicBezTo>
                    <a:pt x="21329" y="1000"/>
                    <a:pt x="21056" y="817"/>
                    <a:pt x="20333" y="739"/>
                  </a:cubicBezTo>
                  <a:cubicBezTo>
                    <a:pt x="19003" y="594"/>
                    <a:pt x="17845" y="568"/>
                    <a:pt x="16480" y="654"/>
                  </a:cubicBezTo>
                  <a:lnTo>
                    <a:pt x="15673" y="704"/>
                  </a:lnTo>
                  <a:lnTo>
                    <a:pt x="15589" y="589"/>
                  </a:lnTo>
                  <a:cubicBezTo>
                    <a:pt x="15470" y="428"/>
                    <a:pt x="15278" y="302"/>
                    <a:pt x="15079" y="248"/>
                  </a:cubicBezTo>
                  <a:cubicBezTo>
                    <a:pt x="14986" y="223"/>
                    <a:pt x="14439" y="168"/>
                    <a:pt x="13863" y="128"/>
                  </a:cubicBezTo>
                  <a:cubicBezTo>
                    <a:pt x="13287" y="87"/>
                    <a:pt x="12790" y="35"/>
                    <a:pt x="12760" y="13"/>
                  </a:cubicBezTo>
                  <a:cubicBezTo>
                    <a:pt x="12753" y="7"/>
                    <a:pt x="12188" y="5"/>
                    <a:pt x="11926" y="0"/>
                  </a:cubicBezTo>
                  <a:close/>
                  <a:moveTo>
                    <a:pt x="3626" y="73"/>
                  </a:moveTo>
                  <a:cubicBezTo>
                    <a:pt x="2410" y="83"/>
                    <a:pt x="1136" y="136"/>
                    <a:pt x="871" y="198"/>
                  </a:cubicBezTo>
                  <a:cubicBezTo>
                    <a:pt x="504" y="284"/>
                    <a:pt x="203" y="586"/>
                    <a:pt x="66" y="1004"/>
                  </a:cubicBezTo>
                  <a:lnTo>
                    <a:pt x="0" y="1207"/>
                  </a:lnTo>
                  <a:lnTo>
                    <a:pt x="0" y="10762"/>
                  </a:lnTo>
                  <a:lnTo>
                    <a:pt x="0" y="20319"/>
                  </a:lnTo>
                  <a:lnTo>
                    <a:pt x="65" y="20525"/>
                  </a:lnTo>
                  <a:cubicBezTo>
                    <a:pt x="195" y="20929"/>
                    <a:pt x="403" y="21182"/>
                    <a:pt x="743" y="21351"/>
                  </a:cubicBezTo>
                  <a:cubicBezTo>
                    <a:pt x="937" y="21448"/>
                    <a:pt x="972" y="21514"/>
                    <a:pt x="853" y="21562"/>
                  </a:cubicBezTo>
                  <a:cubicBezTo>
                    <a:pt x="814" y="21578"/>
                    <a:pt x="2186" y="21592"/>
                    <a:pt x="3903" y="21594"/>
                  </a:cubicBezTo>
                  <a:cubicBezTo>
                    <a:pt x="7013" y="21599"/>
                    <a:pt x="7027" y="21600"/>
                    <a:pt x="6971" y="21512"/>
                  </a:cubicBezTo>
                  <a:cubicBezTo>
                    <a:pt x="6917" y="21426"/>
                    <a:pt x="6918" y="21420"/>
                    <a:pt x="6974" y="21391"/>
                  </a:cubicBezTo>
                  <a:cubicBezTo>
                    <a:pt x="7283" y="21237"/>
                    <a:pt x="7486" y="21037"/>
                    <a:pt x="7623" y="20753"/>
                  </a:cubicBezTo>
                  <a:cubicBezTo>
                    <a:pt x="7813" y="20361"/>
                    <a:pt x="7801" y="21000"/>
                    <a:pt x="7803" y="10807"/>
                  </a:cubicBezTo>
                  <a:cubicBezTo>
                    <a:pt x="7804" y="4034"/>
                    <a:pt x="7796" y="1415"/>
                    <a:pt x="7770" y="1257"/>
                  </a:cubicBezTo>
                  <a:cubicBezTo>
                    <a:pt x="7719" y="943"/>
                    <a:pt x="7665" y="821"/>
                    <a:pt x="7477" y="574"/>
                  </a:cubicBezTo>
                  <a:cubicBezTo>
                    <a:pt x="7166" y="166"/>
                    <a:pt x="6932" y="124"/>
                    <a:pt x="4783" y="80"/>
                  </a:cubicBezTo>
                  <a:cubicBezTo>
                    <a:pt x="4430" y="73"/>
                    <a:pt x="4031" y="69"/>
                    <a:pt x="3626" y="73"/>
                  </a:cubicBezTo>
                  <a:close/>
                </a:path>
              </a:pathLst>
            </a:custGeom>
            <a:ln w="12700" cap="flat">
              <a:noFill/>
              <a:miter lim="400000"/>
            </a:ln>
            <a:effectLst/>
          </p:spPr>
        </p:pic>
      </p:grpSp>
      <p:pic>
        <p:nvPicPr>
          <p:cNvPr id="395" name="Image" descr="Image"/>
          <p:cNvPicPr>
            <a:picLocks noChangeAspect="1"/>
          </p:cNvPicPr>
          <p:nvPr/>
        </p:nvPicPr>
        <p:blipFill>
          <a:blip r:embed="rId7">
            <a:alphaModFix amt="96112"/>
            <a:extLst/>
          </a:blip>
          <a:stretch>
            <a:fillRect/>
          </a:stretch>
        </p:blipFill>
        <p:spPr>
          <a:xfrm>
            <a:off x="87605" y="3805482"/>
            <a:ext cx="3388472" cy="3388473"/>
          </a:xfrm>
          <a:prstGeom prst="rect">
            <a:avLst/>
          </a:prstGeom>
          <a:ln w="12700">
            <a:miter lim="400000"/>
          </a:ln>
        </p:spPr>
      </p:pic>
      <p:pic>
        <p:nvPicPr>
          <p:cNvPr id="396" name="Image" descr="Image"/>
          <p:cNvPicPr>
            <a:picLocks noChangeAspect="1"/>
          </p:cNvPicPr>
          <p:nvPr/>
        </p:nvPicPr>
        <p:blipFill>
          <a:blip r:embed="rId8">
            <a:extLst/>
          </a:blip>
          <a:stretch>
            <a:fillRect/>
          </a:stretch>
        </p:blipFill>
        <p:spPr>
          <a:xfrm>
            <a:off x="5351205" y="7061605"/>
            <a:ext cx="7234585" cy="3018978"/>
          </a:xfrm>
          <a:prstGeom prst="rect">
            <a:avLst/>
          </a:prstGeom>
          <a:ln w="12700">
            <a:miter lim="400000"/>
          </a:ln>
        </p:spPr>
      </p:pic>
      <p:sp>
        <p:nvSpPr>
          <p:cNvPr id="397" name="Halide touches every video uploaded. 65B frames/day"/>
          <p:cNvSpPr txBox="1"/>
          <p:nvPr/>
        </p:nvSpPr>
        <p:spPr>
          <a:xfrm>
            <a:off x="12868916" y="7033548"/>
            <a:ext cx="11812739" cy="322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ts val="8100"/>
              </a:lnSpc>
              <a:spcBef>
                <a:spcPts val="3200"/>
              </a:spcBef>
              <a:buClr>
                <a:srgbClr val="A7A7A7"/>
              </a:buClr>
              <a:buFont typeface="Lucida Grande"/>
              <a:tabLst>
                <a:tab pos="2057400" algn="l"/>
              </a:tabLst>
              <a:defRPr b="1" sz="6800">
                <a:latin typeface="+mn-lt"/>
                <a:ea typeface="+mn-ea"/>
                <a:cs typeface="+mn-cs"/>
                <a:sym typeface="Helvetica"/>
              </a:defRPr>
            </a:pPr>
            <a:r>
              <a:t>Halide touches every video uploaded.</a:t>
            </a:r>
            <a:br/>
            <a:r>
              <a:rPr i="1"/>
              <a:t>65B frames/day</a:t>
            </a:r>
          </a:p>
        </p:txBody>
      </p:sp>
      <p:pic>
        <p:nvPicPr>
          <p:cNvPr id="398" name="sd_processor_03.png" descr="sd_processor_03.png"/>
          <p:cNvPicPr>
            <a:picLocks noChangeAspect="1"/>
          </p:cNvPicPr>
          <p:nvPr/>
        </p:nvPicPr>
        <p:blipFill>
          <a:blip r:embed="rId9">
            <a:extLst/>
          </a:blip>
          <a:srcRect l="14353" t="0" r="10499" b="26502"/>
          <a:stretch>
            <a:fillRect/>
          </a:stretch>
        </p:blipFill>
        <p:spPr>
          <a:xfrm>
            <a:off x="-28505" y="7287195"/>
            <a:ext cx="3874746" cy="3192305"/>
          </a:xfrm>
          <a:prstGeom prst="rect">
            <a:avLst/>
          </a:prstGeom>
          <a:ln w="12700">
            <a:miter lim="400000"/>
          </a:ln>
        </p:spPr>
      </p:pic>
      <p:pic>
        <p:nvPicPr>
          <p:cNvPr id="399" name="intel.png" descr="intel.png"/>
          <p:cNvPicPr>
            <a:picLocks noChangeAspect="1"/>
          </p:cNvPicPr>
          <p:nvPr/>
        </p:nvPicPr>
        <p:blipFill>
          <a:blip r:embed="rId10">
            <a:alphaModFix amt="94217"/>
            <a:extLst/>
          </a:blip>
          <a:srcRect l="0" t="6701" r="0" b="10426"/>
          <a:stretch>
            <a:fillRect/>
          </a:stretch>
        </p:blipFill>
        <p:spPr>
          <a:xfrm>
            <a:off x="-41963" y="10735708"/>
            <a:ext cx="3647453" cy="3022713"/>
          </a:xfrm>
          <a:prstGeom prst="rect">
            <a:avLst/>
          </a:prstGeom>
          <a:ln w="12700">
            <a:miter lim="400000"/>
          </a:ln>
        </p:spPr>
      </p:pic>
      <p:pic>
        <p:nvPicPr>
          <p:cNvPr id="400" name="Image" descr="Image"/>
          <p:cNvPicPr>
            <a:picLocks noChangeAspect="1"/>
          </p:cNvPicPr>
          <p:nvPr/>
        </p:nvPicPr>
        <p:blipFill>
          <a:blip r:embed="rId11">
            <a:extLst/>
          </a:blip>
          <a:stretch>
            <a:fillRect/>
          </a:stretch>
        </p:blipFill>
        <p:spPr>
          <a:xfrm>
            <a:off x="7030433" y="10368653"/>
            <a:ext cx="3174396" cy="3191934"/>
          </a:xfrm>
          <a:prstGeom prst="rect">
            <a:avLst/>
          </a:prstGeom>
          <a:ln w="12700">
            <a:miter lim="400000"/>
          </a:ln>
        </p:spPr>
      </p:pic>
      <p:sp>
        <p:nvSpPr>
          <p:cNvPr id="401" name="Core features of Photoshop 2018 are compiled with Halide Photoshop iPad enabled by Halide"/>
          <p:cNvSpPr txBox="1"/>
          <p:nvPr/>
        </p:nvSpPr>
        <p:spPr>
          <a:xfrm>
            <a:off x="10667938" y="10634108"/>
            <a:ext cx="13697585" cy="4267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ts val="8100"/>
              </a:lnSpc>
              <a:spcBef>
                <a:spcPts val="3200"/>
              </a:spcBef>
              <a:buClr>
                <a:srgbClr val="A7A7A7"/>
              </a:buClr>
              <a:buFont typeface="Lucida Grande"/>
              <a:tabLst>
                <a:tab pos="2057400" algn="l"/>
              </a:tabLst>
              <a:defRPr b="1" sz="6800">
                <a:latin typeface="+mn-lt"/>
                <a:ea typeface="+mn-ea"/>
                <a:cs typeface="+mn-cs"/>
                <a:sym typeface="Helvetica"/>
              </a:defRPr>
            </a:pPr>
            <a:r>
              <a:t>Core features of Photoshop 2018 are compiled with Halide</a:t>
            </a:r>
            <a:br/>
            <a:r>
              <a:t>Photoshop iPad enabled by Halide</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Parallelism “Moore’s law” growth will require exponentially more parallelism.…"/>
          <p:cNvSpPr txBox="1"/>
          <p:nvPr/>
        </p:nvSpPr>
        <p:spPr>
          <a:xfrm>
            <a:off x="7099300" y="3708400"/>
            <a:ext cx="12623800" cy="629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6700"/>
              </a:lnSpc>
              <a:spcBef>
                <a:spcPts val="12800"/>
              </a:spcBef>
              <a:buClr>
                <a:srgbClr val="A7A7A7"/>
              </a:buClr>
              <a:buFont typeface="Lucida Grande"/>
              <a:tabLst>
                <a:tab pos="2057400" algn="l"/>
              </a:tabLst>
              <a:defRPr b="1" sz="5600"/>
            </a:pPr>
            <a:r>
              <a:t>Parallelism</a:t>
            </a:r>
            <a:br/>
            <a:r>
              <a:rPr b="0"/>
              <a:t>“Moore’s law” growth will require exponentially more parallelism.</a:t>
            </a:r>
            <a:endParaRPr b="0"/>
          </a:p>
          <a:p>
            <a:pPr algn="l">
              <a:lnSpc>
                <a:spcPts val="6700"/>
              </a:lnSpc>
              <a:spcBef>
                <a:spcPts val="12800"/>
              </a:spcBef>
              <a:buClr>
                <a:srgbClr val="A7A7A7"/>
              </a:buClr>
              <a:buFont typeface="Lucida Grande"/>
              <a:tabLst>
                <a:tab pos="2057400" algn="l"/>
              </a:tabLst>
              <a:defRPr b="1" sz="5600"/>
            </a:pPr>
            <a:r>
              <a:t>Locality</a:t>
            </a:r>
            <a:br/>
            <a:r>
              <a:rPr b="0"/>
              <a:t>Data should move as little as possible.</a:t>
            </a:r>
          </a:p>
        </p:txBody>
      </p:sp>
      <p:sp>
        <p:nvSpPr>
          <p:cNvPr id="406" name="How can we get there?"/>
          <p:cNvSpPr txBox="1"/>
          <p:nvPr>
            <p:ph type="title"/>
          </p:nvPr>
        </p:nvSpPr>
        <p:spPr>
          <a:xfrm>
            <a:off x="139700" y="177800"/>
            <a:ext cx="24091900" cy="1752600"/>
          </a:xfrm>
          <a:prstGeom prst="rect">
            <a:avLst/>
          </a:prstGeom>
        </p:spPr>
        <p:txBody>
          <a:bodyPr/>
          <a:lstStyle/>
          <a:p>
            <a:pPr/>
            <a:r>
              <a:t>How can we get there?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0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0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05">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05" grpId="1"/>
    </p:bldLst>
  </p:timing>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0" name="Message #1: Performance requires complex tradeoffs"/>
          <p:cNvSpPr txBox="1"/>
          <p:nvPr/>
        </p:nvSpPr>
        <p:spPr>
          <a:xfrm>
            <a:off x="279400" y="177800"/>
            <a:ext cx="24091900" cy="175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spcBef>
                <a:spcPts val="300"/>
              </a:spcBef>
              <a:tabLst>
                <a:tab pos="1714500" algn="l"/>
              </a:tabLst>
              <a:defRPr b="1">
                <a:latin typeface="+mn-lt"/>
                <a:ea typeface="+mn-ea"/>
                <a:cs typeface="+mn-cs"/>
                <a:sym typeface="Helvetica"/>
              </a:defRPr>
            </a:lvl1pPr>
          </a:lstStyle>
          <a:p>
            <a:pPr/>
            <a:r>
              <a:t>Message #1: Performance requires complex tradeoffs</a:t>
            </a:r>
          </a:p>
        </p:txBody>
      </p:sp>
      <p:sp>
        <p:nvSpPr>
          <p:cNvPr id="411" name="redundant work"/>
          <p:cNvSpPr txBox="1"/>
          <p:nvPr/>
        </p:nvSpPr>
        <p:spPr>
          <a:xfrm>
            <a:off x="11533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12"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3"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14"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15"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16"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17"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18"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Where does performance come from?"/>
          <p:cNvSpPr txBox="1"/>
          <p:nvPr/>
        </p:nvSpPr>
        <p:spPr>
          <a:xfrm>
            <a:off x="279400" y="177800"/>
            <a:ext cx="24091900" cy="175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spcBef>
                <a:spcPts val="300"/>
              </a:spcBef>
              <a:tabLst>
                <a:tab pos="1714500" algn="l"/>
              </a:tabLst>
              <a:defRPr b="1">
                <a:latin typeface="+mn-lt"/>
                <a:ea typeface="+mn-ea"/>
                <a:cs typeface="+mn-cs"/>
                <a:sym typeface="Helvetica"/>
              </a:defRPr>
            </a:lvl1pPr>
          </a:lstStyle>
          <a:p>
            <a:pPr/>
            <a:r>
              <a:t>Where does performance come from?</a:t>
            </a:r>
          </a:p>
        </p:txBody>
      </p:sp>
      <p:sp>
        <p:nvSpPr>
          <p:cNvPr id="423" name="Hardware"/>
          <p:cNvSpPr txBox="1"/>
          <p:nvPr/>
        </p:nvSpPr>
        <p:spPr>
          <a:xfrm>
            <a:off x="3187700" y="4838700"/>
            <a:ext cx="67945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7600"/>
              </a:lnSpc>
              <a:spcBef>
                <a:spcPts val="4800"/>
              </a:spcBef>
              <a:buClr>
                <a:srgbClr val="A7A7A7"/>
              </a:buClr>
              <a:buFont typeface="Lucida Grande"/>
              <a:tabLst>
                <a:tab pos="2057400" algn="l"/>
              </a:tabLst>
              <a:defRPr b="1" sz="6400"/>
            </a:pPr>
          </a:p>
          <a:p>
            <a:pPr algn="l">
              <a:lnSpc>
                <a:spcPts val="7600"/>
              </a:lnSpc>
              <a:spcBef>
                <a:spcPts val="4800"/>
              </a:spcBef>
              <a:buClr>
                <a:srgbClr val="A7A7A7"/>
              </a:buClr>
              <a:buFont typeface="Lucida Grande"/>
              <a:tabLst>
                <a:tab pos="2057400" algn="l"/>
              </a:tabLst>
              <a:defRPr b="1" sz="6400"/>
            </a:pPr>
            <a:br/>
          </a:p>
          <a:p>
            <a:pPr algn="l">
              <a:lnSpc>
                <a:spcPts val="7600"/>
              </a:lnSpc>
              <a:spcBef>
                <a:spcPts val="4800"/>
              </a:spcBef>
              <a:buClr>
                <a:srgbClr val="A7A7A7"/>
              </a:buClr>
              <a:buFont typeface="Lucida Grande"/>
              <a:tabLst>
                <a:tab pos="2057400" algn="l"/>
              </a:tabLst>
              <a:defRPr b="1" sz="6400"/>
            </a:pPr>
            <a:r>
              <a:t>Hardware</a:t>
            </a:r>
          </a:p>
        </p:txBody>
      </p:sp>
      <p:sp>
        <p:nvSpPr>
          <p:cNvPr id="424" name="Program"/>
          <p:cNvSpPr txBox="1"/>
          <p:nvPr/>
        </p:nvSpPr>
        <p:spPr>
          <a:xfrm>
            <a:off x="3187700" y="6438900"/>
            <a:ext cx="6794500" cy="2451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gn="l">
              <a:lnSpc>
                <a:spcPts val="7600"/>
              </a:lnSpc>
              <a:spcBef>
                <a:spcPts val="4800"/>
              </a:spcBef>
              <a:buClr>
                <a:srgbClr val="A7A7A7"/>
              </a:buClr>
              <a:buFont typeface="Lucida Grande"/>
              <a:tabLst>
                <a:tab pos="2057400" algn="l"/>
              </a:tabLst>
              <a:defRPr b="1" sz="6400"/>
            </a:lvl1pPr>
          </a:lstStyle>
          <a:p>
            <a:pPr/>
            <a:r>
              <a:t>Program</a:t>
            </a:r>
          </a:p>
        </p:txBody>
      </p:sp>
      <p:sp>
        <p:nvSpPr>
          <p:cNvPr id="425" name="redundant work"/>
          <p:cNvSpPr txBox="1"/>
          <p:nvPr/>
        </p:nvSpPr>
        <p:spPr>
          <a:xfrm>
            <a:off x="11533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26"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7"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28"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29"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30"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31"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32"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
        <p:nvSpPr>
          <p:cNvPr id="433" name="Rectangle"/>
          <p:cNvSpPr/>
          <p:nvPr/>
        </p:nvSpPr>
        <p:spPr>
          <a:xfrm>
            <a:off x="11328400" y="3797300"/>
            <a:ext cx="11201400" cy="7327900"/>
          </a:xfrm>
          <a:prstGeom prst="rect">
            <a:avLst/>
          </a:prstGeom>
          <a:solidFill>
            <a:srgbClr val="131313">
              <a:alpha val="85000"/>
            </a:srgbClr>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p:transition xmlns:p14="http://schemas.microsoft.com/office/powerpoint/2010/main" spd="fast"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Hardware"/>
          <p:cNvSpPr txBox="1"/>
          <p:nvPr/>
        </p:nvSpPr>
        <p:spPr>
          <a:xfrm>
            <a:off x="3187700" y="4838700"/>
            <a:ext cx="67945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7600"/>
              </a:lnSpc>
              <a:spcBef>
                <a:spcPts val="4800"/>
              </a:spcBef>
              <a:buClr>
                <a:srgbClr val="A7A7A7"/>
              </a:buClr>
              <a:buFont typeface="Lucida Grande"/>
              <a:tabLst>
                <a:tab pos="2057400" algn="l"/>
              </a:tabLst>
              <a:defRPr b="1" sz="6400"/>
            </a:pPr>
          </a:p>
          <a:p>
            <a:pPr algn="l">
              <a:lnSpc>
                <a:spcPts val="7600"/>
              </a:lnSpc>
              <a:spcBef>
                <a:spcPts val="4800"/>
              </a:spcBef>
              <a:buClr>
                <a:srgbClr val="A7A7A7"/>
              </a:buClr>
              <a:buFont typeface="Lucida Grande"/>
              <a:tabLst>
                <a:tab pos="2057400" algn="l"/>
              </a:tabLst>
              <a:defRPr b="1" sz="6400"/>
            </a:pPr>
            <a:br/>
          </a:p>
          <a:p>
            <a:pPr algn="l">
              <a:lnSpc>
                <a:spcPts val="7600"/>
              </a:lnSpc>
              <a:spcBef>
                <a:spcPts val="4800"/>
              </a:spcBef>
              <a:buClr>
                <a:srgbClr val="A7A7A7"/>
              </a:buClr>
              <a:buFont typeface="Lucida Grande"/>
              <a:tabLst>
                <a:tab pos="2057400" algn="l"/>
              </a:tabLst>
              <a:defRPr b="1" sz="6400"/>
            </a:pPr>
            <a:r>
              <a:t>Hardware</a:t>
            </a:r>
          </a:p>
        </p:txBody>
      </p:sp>
      <p:sp>
        <p:nvSpPr>
          <p:cNvPr id="438" name="Rectangle"/>
          <p:cNvSpPr/>
          <p:nvPr/>
        </p:nvSpPr>
        <p:spPr>
          <a:xfrm>
            <a:off x="3225800" y="6299200"/>
            <a:ext cx="6553200" cy="2616200"/>
          </a:xfrm>
          <a:prstGeom prst="rect">
            <a:avLst/>
          </a:prstGeom>
          <a:solidFill>
            <a:srgbClr val="B51A00"/>
          </a:solidFill>
          <a:ln w="25400">
            <a:solidFill>
              <a:srgbClr val="000000">
                <a:alpha val="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9" name="Organization of computation is a first-class issue"/>
          <p:cNvSpPr txBox="1"/>
          <p:nvPr/>
        </p:nvSpPr>
        <p:spPr>
          <a:xfrm>
            <a:off x="279400" y="177800"/>
            <a:ext cx="24091900" cy="2730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p>
            <a:pPr>
              <a:lnSpc>
                <a:spcPct val="80000"/>
              </a:lnSpc>
              <a:spcBef>
                <a:spcPts val="300"/>
              </a:spcBef>
              <a:tabLst>
                <a:tab pos="1714500" algn="l"/>
              </a:tabLst>
              <a:defRPr i="1">
                <a:latin typeface="+mn-lt"/>
                <a:ea typeface="+mn-ea"/>
                <a:cs typeface="+mn-cs"/>
                <a:sym typeface="Helvetica"/>
              </a:defRPr>
            </a:pPr>
            <a:r>
              <a:rPr b="1" i="0"/>
              <a:t>Organization of computation</a:t>
            </a:r>
            <a:br>
              <a:rPr b="1" i="0"/>
            </a:br>
            <a:r>
              <a:rPr i="0"/>
              <a:t>is a first-class issue</a:t>
            </a:r>
          </a:p>
        </p:txBody>
      </p:sp>
      <p:sp>
        <p:nvSpPr>
          <p:cNvPr id="440" name="Algorithm…"/>
          <p:cNvSpPr txBox="1"/>
          <p:nvPr/>
        </p:nvSpPr>
        <p:spPr>
          <a:xfrm>
            <a:off x="3200400" y="4838700"/>
            <a:ext cx="67945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7600"/>
              </a:lnSpc>
              <a:spcBef>
                <a:spcPts val="4800"/>
              </a:spcBef>
              <a:buClr>
                <a:srgbClr val="A7A7A7"/>
              </a:buClr>
              <a:buFont typeface="Lucida Grande"/>
              <a:tabLst>
                <a:tab pos="2057400" algn="l"/>
              </a:tabLst>
              <a:defRPr b="1" sz="6400"/>
            </a:pPr>
            <a:r>
              <a:t>Algorithm</a:t>
            </a:r>
          </a:p>
          <a:p>
            <a:pPr algn="l">
              <a:lnSpc>
                <a:spcPts val="7600"/>
              </a:lnSpc>
              <a:spcBef>
                <a:spcPts val="4800"/>
              </a:spcBef>
              <a:buClr>
                <a:srgbClr val="A7A7A7"/>
              </a:buClr>
              <a:buFont typeface="Lucida Grande"/>
              <a:tabLst>
                <a:tab pos="2057400" algn="l"/>
              </a:tabLst>
              <a:defRPr b="1" sz="6400"/>
            </a:pPr>
            <a:r>
              <a:t>Organization of computation</a:t>
            </a:r>
          </a:p>
        </p:txBody>
      </p:sp>
      <p:sp>
        <p:nvSpPr>
          <p:cNvPr id="441" name="redundant work"/>
          <p:cNvSpPr txBox="1"/>
          <p:nvPr/>
        </p:nvSpPr>
        <p:spPr>
          <a:xfrm>
            <a:off x="11533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42"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43"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44"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45"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46"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47"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48"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
        <p:nvSpPr>
          <p:cNvPr id="449" name="Rectangle"/>
          <p:cNvSpPr/>
          <p:nvPr/>
        </p:nvSpPr>
        <p:spPr>
          <a:xfrm>
            <a:off x="11328400" y="3797300"/>
            <a:ext cx="11201400" cy="7327900"/>
          </a:xfrm>
          <a:prstGeom prst="rect">
            <a:avLst/>
          </a:prstGeom>
          <a:solidFill>
            <a:srgbClr val="131313">
              <a:alpha val="85000"/>
            </a:srgbClr>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50" name="Program"/>
          <p:cNvSpPr txBox="1"/>
          <p:nvPr/>
        </p:nvSpPr>
        <p:spPr>
          <a:xfrm>
            <a:off x="3187700" y="6438900"/>
            <a:ext cx="6794500" cy="2451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gn="l">
              <a:lnSpc>
                <a:spcPts val="7600"/>
              </a:lnSpc>
              <a:spcBef>
                <a:spcPts val="4800"/>
              </a:spcBef>
              <a:buClr>
                <a:srgbClr val="A7A7A7"/>
              </a:buClr>
              <a:buFont typeface="Lucida Grande"/>
              <a:tabLst>
                <a:tab pos="2057400" algn="l"/>
              </a:tabLst>
              <a:defRPr b="1" sz="6400"/>
            </a:lvl1pPr>
          </a:lstStyle>
          <a:p>
            <a:pPr/>
            <a:r>
              <a:t>Program</a:t>
            </a:r>
          </a:p>
        </p:txBody>
      </p:sp>
      <p:sp>
        <p:nvSpPr>
          <p:cNvPr id="451" name="Rectangle"/>
          <p:cNvSpPr/>
          <p:nvPr/>
        </p:nvSpPr>
        <p:spPr>
          <a:xfrm>
            <a:off x="3200400" y="4699000"/>
            <a:ext cx="6578600" cy="4216400"/>
          </a:xfrm>
          <a:prstGeom prst="rect">
            <a:avLst/>
          </a:prstGeom>
          <a:ln w="381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52" name="Program:"/>
          <p:cNvSpPr txBox="1"/>
          <p:nvPr/>
        </p:nvSpPr>
        <p:spPr>
          <a:xfrm>
            <a:off x="3060700" y="3771900"/>
            <a:ext cx="2874976" cy="812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ts val="5700"/>
              </a:lnSpc>
              <a:spcBef>
                <a:spcPts val="4800"/>
              </a:spcBef>
              <a:buClr>
                <a:srgbClr val="A7A7A7"/>
              </a:buClr>
              <a:buFont typeface="Lucida Grande"/>
              <a:tabLst>
                <a:tab pos="2057400" algn="l"/>
              </a:tabLst>
              <a:defRPr sz="4800"/>
            </a:lvl1pPr>
          </a:lstStyle>
          <a:p>
            <a:pPr/>
            <a:r>
              <a:t>Program:</a:t>
            </a:r>
          </a:p>
        </p:txBody>
      </p:sp>
      <p:sp>
        <p:nvSpPr>
          <p:cNvPr id="453" name="Arrow"/>
          <p:cNvSpPr/>
          <p:nvPr/>
        </p:nvSpPr>
        <p:spPr>
          <a:xfrm>
            <a:off x="9512300" y="6197600"/>
            <a:ext cx="2832100" cy="2806700"/>
          </a:xfrm>
          <a:prstGeom prst="rightArrow">
            <a:avLst>
              <a:gd name="adj1" fmla="val 37952"/>
              <a:gd name="adj2" fmla="val 73978"/>
            </a:avLst>
          </a:prstGeom>
          <a:solidFill>
            <a:srgbClr val="B51A00"/>
          </a:solidFill>
          <a:ln w="25400">
            <a:solidFill>
              <a:srgbClr val="000000">
                <a:alpha val="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4" presetID="22" grpId="1" fill="hold">
                                  <p:stCondLst>
                                    <p:cond delay="0"/>
                                  </p:stCondLst>
                                  <p:iterate type="el" backwards="0">
                                    <p:tmAbs val="0"/>
                                  </p:iterate>
                                  <p:childTnLst>
                                    <p:set>
                                      <p:cBhvr>
                                        <p:cTn id="6" fill="hold"/>
                                        <p:tgtEl>
                                          <p:spTgt spid="440"/>
                                        </p:tgtEl>
                                        <p:attrNameLst>
                                          <p:attrName>style.visibility</p:attrName>
                                        </p:attrNameLst>
                                      </p:cBhvr>
                                      <p:to>
                                        <p:strVal val="visible"/>
                                      </p:to>
                                    </p:set>
                                    <p:animEffect filter="wipe(down)" transition="in">
                                      <p:cBhvr>
                                        <p:cTn id="7" dur="500"/>
                                        <p:tgtEl>
                                          <p:spTgt spid="440"/>
                                        </p:tgtEl>
                                      </p:cBhvr>
                                    </p:animEffect>
                                  </p:childTnLst>
                                </p:cTn>
                              </p:par>
                            </p:childTnLst>
                          </p:cTn>
                        </p:par>
                        <p:par>
                          <p:cTn id="8" fill="hold">
                            <p:stCondLst>
                              <p:cond delay="500"/>
                            </p:stCondLst>
                            <p:childTnLst>
                              <p:par>
                                <p:cTn id="9" presetClass="exit" nodeType="afterEffect" presetSubtype="4" presetID="22" grpId="2" fill="hold">
                                  <p:stCondLst>
                                    <p:cond delay="0"/>
                                  </p:stCondLst>
                                  <p:iterate type="el" backwards="0">
                                    <p:tmAbs val="0"/>
                                  </p:iterate>
                                  <p:childTnLst>
                                    <p:animEffect filter="wipe(down)" transition="out">
                                      <p:cBhvr>
                                        <p:cTn id="10" dur="500" fill="hold"/>
                                        <p:tgtEl>
                                          <p:spTgt spid="450"/>
                                        </p:tgtEl>
                                      </p:cBhvr>
                                    </p:animEffect>
                                    <p:set>
                                      <p:cBhvr>
                                        <p:cTn id="11" fill="hold">
                                          <p:stCondLst>
                                            <p:cond delay="499"/>
                                          </p:stCondLst>
                                        </p:cTn>
                                        <p:tgtEl>
                                          <p:spTgt spid="450"/>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438"/>
                                        </p:tgtEl>
                                        <p:attrNameLst>
                                          <p:attrName>style.visibility</p:attrName>
                                        </p:attrNameLst>
                                      </p:cBhvr>
                                      <p:to>
                                        <p:strVal val="visible"/>
                                      </p:to>
                                    </p:set>
                                    <p:animEffect filter="fade" transition="in">
                                      <p:cBhvr>
                                        <p:cTn id="16" dur="500"/>
                                        <p:tgtEl>
                                          <p:spTgt spid="438"/>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4" fill="hold">
                                  <p:stCondLst>
                                    <p:cond delay="0"/>
                                  </p:stCondLst>
                                  <p:iterate type="el" backwards="0">
                                    <p:tmAbs val="0"/>
                                  </p:iterate>
                                  <p:childTnLst>
                                    <p:set>
                                      <p:cBhvr>
                                        <p:cTn id="20" fill="hold"/>
                                        <p:tgtEl>
                                          <p:spTgt spid="453"/>
                                        </p:tgtEl>
                                        <p:attrNameLst>
                                          <p:attrName>style.visibility</p:attrName>
                                        </p:attrNameLst>
                                      </p:cBhvr>
                                      <p:to>
                                        <p:strVal val="visible"/>
                                      </p:to>
                                    </p:set>
                                    <p:animEffect filter="fade" transition="in">
                                      <p:cBhvr>
                                        <p:cTn id="21" dur="500"/>
                                        <p:tgtEl>
                                          <p:spTgt spid="453"/>
                                        </p:tgtEl>
                                      </p:cBhvr>
                                    </p:animEffect>
                                  </p:childTnLst>
                                </p:cTn>
                              </p:par>
                            </p:childTnLst>
                          </p:cTn>
                        </p:par>
                        <p:par>
                          <p:cTn id="22" fill="hold">
                            <p:stCondLst>
                              <p:cond delay="500"/>
                            </p:stCondLst>
                            <p:childTnLst>
                              <p:par>
                                <p:cTn id="23" presetClass="exit" nodeType="afterEffect" presetID="10" grpId="5" fill="hold">
                                  <p:stCondLst>
                                    <p:cond delay="0"/>
                                  </p:stCondLst>
                                  <p:iterate type="el" backwards="0">
                                    <p:tmAbs val="0"/>
                                  </p:iterate>
                                  <p:childTnLst>
                                    <p:animEffect filter="fade" transition="out">
                                      <p:cBhvr>
                                        <p:cTn id="24" dur="500" fill="hold"/>
                                        <p:tgtEl>
                                          <p:spTgt spid="449"/>
                                        </p:tgtEl>
                                      </p:cBhvr>
                                    </p:animEffect>
                                    <p:set>
                                      <p:cBhvr>
                                        <p:cTn id="25" fill="hold">
                                          <p:stCondLst>
                                            <p:cond delay="499"/>
                                          </p:stCondLst>
                                        </p:cTn>
                                        <p:tgtEl>
                                          <p:spTgt spid="44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0" grpId="1"/>
      <p:bldP build="whole" bldLvl="1" animBg="1" rev="0" advAuto="0" spid="450" grpId="2"/>
      <p:bldP build="whole" bldLvl="1" animBg="1" rev="0" advAuto="0" spid="453" grpId="4"/>
      <p:bldP build="whole" bldLvl="1" animBg="1" rev="0" advAuto="0" spid="438" grpId="3"/>
      <p:bldP build="whole" bldLvl="1" animBg="1" rev="0" advAuto="0" spid="449" grpId="5"/>
    </p:bldLst>
  </p:timing>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57" name="Rectangle"/>
          <p:cNvSpPr/>
          <p:nvPr/>
        </p:nvSpPr>
        <p:spPr>
          <a:xfrm>
            <a:off x="14274800" y="6121400"/>
            <a:ext cx="8153400" cy="7416800"/>
          </a:xfrm>
          <a:prstGeom prst="rect">
            <a:avLst/>
          </a:prstGeom>
          <a:gradFill>
            <a:gsLst>
              <a:gs pos="30041">
                <a:srgbClr val="831100">
                  <a:alpha val="75000"/>
                </a:srgbClr>
              </a:gs>
              <a:gs pos="78701">
                <a:srgbClr val="831100">
                  <a:alpha val="37500"/>
                </a:srgbClr>
              </a:gs>
              <a:gs pos="100000">
                <a:srgbClr val="831100">
                  <a:alpha val="0"/>
                </a:srgbClr>
              </a:gs>
            </a:gsLst>
            <a:path>
              <a:fillToRect l="50000" t="50000" r="50000" b="50000"/>
            </a:path>
          </a:gradFill>
          <a:ln w="25400">
            <a:solidFill>
              <a:srgbClr val="000000">
                <a:alpha val="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58" name="Halide…"/>
          <p:cNvSpPr txBox="1"/>
          <p:nvPr>
            <p:ph type="ctrTitle"/>
          </p:nvPr>
        </p:nvSpPr>
        <p:spPr>
          <a:xfrm>
            <a:off x="1422400" y="203200"/>
            <a:ext cx="21526500" cy="4940300"/>
          </a:xfrm>
          <a:prstGeom prst="rect">
            <a:avLst/>
          </a:prstGeom>
        </p:spPr>
        <p:txBody>
          <a:bodyPr/>
          <a:lstStyle/>
          <a:p>
            <a:pPr>
              <a:lnSpc>
                <a:spcPct val="65000"/>
              </a:lnSpc>
              <a:spcBef>
                <a:spcPts val="0"/>
              </a:spcBef>
              <a:defRPr sz="16000"/>
            </a:pPr>
            <a:r>
              <a:t>Halide</a:t>
            </a:r>
          </a:p>
          <a:p>
            <a:pPr>
              <a:lnSpc>
                <a:spcPct val="80000"/>
              </a:lnSpc>
              <a:spcBef>
                <a:spcPts val="0"/>
              </a:spcBef>
              <a:defRPr b="0" sz="11200"/>
            </a:pPr>
            <a:r>
              <a:t>a language and compiler</a:t>
            </a:r>
          </a:p>
          <a:p>
            <a:pPr>
              <a:lnSpc>
                <a:spcPct val="80000"/>
              </a:lnSpc>
              <a:spcBef>
                <a:spcPts val="0"/>
              </a:spcBef>
              <a:defRPr b="0" sz="11200"/>
            </a:pPr>
            <a:r>
              <a:t>for image processing</a:t>
            </a:r>
          </a:p>
        </p:txBody>
      </p:sp>
      <p:sp>
        <p:nvSpPr>
          <p:cNvPr id="459" name="[SIGGRAPH 2012, PLDI 2013] Ragan-Kelley, Adams, et al."/>
          <p:cNvSpPr txBox="1"/>
          <p:nvPr>
            <p:ph type="subTitle" sz="quarter" idx="1"/>
          </p:nvPr>
        </p:nvSpPr>
        <p:spPr>
          <a:xfrm>
            <a:off x="355600" y="5219700"/>
            <a:ext cx="23672800" cy="1892300"/>
          </a:xfrm>
          <a:prstGeom prst="rect">
            <a:avLst/>
          </a:prstGeom>
        </p:spPr>
        <p:txBody>
          <a:bodyPr/>
          <a:lstStyle/>
          <a:p>
            <a:pPr>
              <a:lnSpc>
                <a:spcPct val="90000"/>
              </a:lnSpc>
              <a:spcBef>
                <a:spcPts val="2400"/>
              </a:spcBef>
              <a:defRPr sz="4600"/>
            </a:pPr>
            <a:r>
              <a:rPr>
                <a:latin typeface="Helvetica Neue"/>
                <a:ea typeface="Helvetica Neue"/>
                <a:cs typeface="Helvetica Neue"/>
                <a:sym typeface="Helvetica Neue"/>
              </a:rPr>
              <a:t>[SIGGRAPH 2012, PLDI 2013]</a:t>
            </a:r>
            <a:br>
              <a:rPr>
                <a:latin typeface="Helvetica Neue"/>
                <a:ea typeface="Helvetica Neue"/>
                <a:cs typeface="Helvetica Neue"/>
                <a:sym typeface="Helvetica Neue"/>
              </a:rPr>
            </a:br>
            <a:r>
              <a:rPr i="1">
                <a:latin typeface="Helvetica Neue"/>
                <a:ea typeface="Helvetica Neue"/>
                <a:cs typeface="Helvetica Neue"/>
                <a:sym typeface="Helvetica Neue"/>
              </a:rPr>
              <a:t>Ragan-Kelley, Adams, et al.</a:t>
            </a:r>
          </a:p>
        </p:txBody>
      </p:sp>
      <p:sp>
        <p:nvSpPr>
          <p:cNvPr id="460" name="Rectangle"/>
          <p:cNvSpPr/>
          <p:nvPr/>
        </p:nvSpPr>
        <p:spPr>
          <a:xfrm>
            <a:off x="2463800" y="8458200"/>
            <a:ext cx="6654800" cy="2616200"/>
          </a:xfrm>
          <a:prstGeom prst="rect">
            <a:avLst/>
          </a:prstGeom>
          <a:solidFill>
            <a:srgbClr val="B51A00"/>
          </a:solidFill>
          <a:ln w="25400">
            <a:solidFill>
              <a:srgbClr val="000000">
                <a:alpha val="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61" name="Algorithm…"/>
          <p:cNvSpPr txBox="1"/>
          <p:nvPr/>
        </p:nvSpPr>
        <p:spPr>
          <a:xfrm>
            <a:off x="2425700" y="6997700"/>
            <a:ext cx="67945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7600"/>
              </a:lnSpc>
              <a:spcBef>
                <a:spcPts val="4800"/>
              </a:spcBef>
              <a:buClr>
                <a:srgbClr val="A7A7A7"/>
              </a:buClr>
              <a:buFont typeface="Lucida Grande"/>
              <a:tabLst>
                <a:tab pos="2057400" algn="l"/>
              </a:tabLst>
              <a:defRPr b="1" sz="6400"/>
            </a:pPr>
            <a:r>
              <a:t>Algorithm</a:t>
            </a:r>
          </a:p>
          <a:p>
            <a:pPr algn="l">
              <a:lnSpc>
                <a:spcPts val="7600"/>
              </a:lnSpc>
              <a:spcBef>
                <a:spcPts val="4800"/>
              </a:spcBef>
              <a:buClr>
                <a:srgbClr val="A7A7A7"/>
              </a:buClr>
              <a:buFont typeface="Lucida Grande"/>
              <a:tabLst>
                <a:tab pos="2057400" algn="l"/>
              </a:tabLst>
              <a:defRPr b="1" sz="6400"/>
            </a:pPr>
            <a:r>
              <a:t>Organization of computation</a:t>
            </a:r>
          </a:p>
          <a:p>
            <a:pPr algn="l">
              <a:lnSpc>
                <a:spcPts val="7600"/>
              </a:lnSpc>
              <a:spcBef>
                <a:spcPts val="4800"/>
              </a:spcBef>
              <a:buClr>
                <a:srgbClr val="A7A7A7"/>
              </a:buClr>
              <a:buFont typeface="Lucida Grande"/>
              <a:tabLst>
                <a:tab pos="2057400" algn="l"/>
              </a:tabLst>
              <a:defRPr b="1" sz="6400"/>
            </a:pPr>
            <a:r>
              <a:t>Hardware</a:t>
            </a:r>
          </a:p>
        </p:txBody>
      </p:sp>
      <p:sp>
        <p:nvSpPr>
          <p:cNvPr id="462" name="redundant work"/>
          <p:cNvSpPr txBox="1"/>
          <p:nvPr/>
        </p:nvSpPr>
        <p:spPr>
          <a:xfrm>
            <a:off x="12676478" y="8089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63" name="Triangle"/>
          <p:cNvSpPr/>
          <p:nvPr/>
        </p:nvSpPr>
        <p:spPr>
          <a:xfrm>
            <a:off x="16446500" y="8674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64" name="locality"/>
          <p:cNvSpPr txBox="1"/>
          <p:nvPr/>
        </p:nvSpPr>
        <p:spPr>
          <a:xfrm>
            <a:off x="19939000" y="8216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65" name="parallelism"/>
          <p:cNvSpPr txBox="1"/>
          <p:nvPr/>
        </p:nvSpPr>
        <p:spPr>
          <a:xfrm>
            <a:off x="16268700" y="12065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66" name="Line"/>
          <p:cNvSpPr/>
          <p:nvPr/>
        </p:nvSpPr>
        <p:spPr>
          <a:xfrm>
            <a:off x="16423282" y="7555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7" name="Line"/>
          <p:cNvSpPr/>
          <p:nvPr/>
        </p:nvSpPr>
        <p:spPr>
          <a:xfrm rot="7200001">
            <a:off x="18447167" y="10437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8" name="Line"/>
          <p:cNvSpPr/>
          <p:nvPr/>
        </p:nvSpPr>
        <p:spPr>
          <a:xfrm rot="14677005">
            <a:off x="14797225" y="10436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9" name="tradeoff"/>
          <p:cNvSpPr txBox="1"/>
          <p:nvPr/>
        </p:nvSpPr>
        <p:spPr>
          <a:xfrm>
            <a:off x="17030700" y="9283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mc:AlternateContent xmlns:mc="http://schemas.openxmlformats.org/markup-compatibility/2006">
    <mc:Choice xmlns:p14="http://schemas.microsoft.com/office/powerpoint/2010/main" Requires="p14">
      <p:transition spd="fast" advClick="1" p14:dur="750">
        <p:fade thruBlk="1"/>
      </p:transition>
    </mc:Choice>
    <mc:Fallback>
      <p:transition spd="fast">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Algorithm vs. Organization: 3x3 blur"/>
          <p:cNvSpPr txBox="1"/>
          <p:nvPr>
            <p:ph type="title"/>
          </p:nvPr>
        </p:nvSpPr>
        <p:spPr>
          <a:prstGeom prst="rect">
            <a:avLst/>
          </a:prstGeom>
        </p:spPr>
        <p:txBody>
          <a:bodyPr/>
          <a:lstStyle/>
          <a:p>
            <a:pPr/>
            <a:r>
              <a:t>Algorithm vs. Organization: </a:t>
            </a:r>
            <a:r>
              <a:rPr b="0"/>
              <a:t>3x3 blur</a:t>
            </a:r>
          </a:p>
        </p:txBody>
      </p:sp>
      <p:sp>
        <p:nvSpPr>
          <p:cNvPr id="474" name="void box_filter_3x3(const Image &amp;in, Image &amp;blury) {…"/>
          <p:cNvSpPr txBox="1"/>
          <p:nvPr/>
        </p:nvSpPr>
        <p:spPr>
          <a:xfrm>
            <a:off x="1346200" y="2374900"/>
            <a:ext cx="23317200" cy="820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Image </a:t>
            </a:r>
            <a:r>
              <a:rPr b="1">
                <a:solidFill>
                  <a:srgbClr val="74A7FE"/>
                </a:solidFill>
                <a:latin typeface="+mn-lt"/>
                <a:ea typeface="+mn-ea"/>
                <a:cs typeface="+mn-cs"/>
                <a:sym typeface="Helvetica"/>
              </a:rPr>
              <a:t>blurx</a:t>
            </a:r>
            <a:r>
              <a:rPr>
                <a:solidFill>
                  <a:srgbClr val="FFFFFF"/>
                </a:solidFill>
              </a:rPr>
              <a:t>(in.</a:t>
            </a:r>
            <a:r>
              <a:rPr b="1">
                <a:solidFill>
                  <a:srgbClr val="74A7FE"/>
                </a:solidFill>
                <a:latin typeface="+mn-lt"/>
                <a:ea typeface="+mn-ea"/>
                <a:cs typeface="+mn-cs"/>
                <a:sym typeface="Helvetica"/>
              </a:rPr>
              <a:t>width</a:t>
            </a:r>
            <a:r>
              <a:rPr>
                <a:solidFill>
                  <a:srgbClr val="FFFFFF"/>
                </a:solidFill>
              </a:rPr>
              <a:t>(), in.</a:t>
            </a:r>
            <a:r>
              <a:rPr b="1">
                <a:solidFill>
                  <a:srgbClr val="74A7FE"/>
                </a:solidFill>
                <a:latin typeface="+mn-lt"/>
                <a:ea typeface="+mn-ea"/>
                <a:cs typeface="+mn-cs"/>
                <a:sym typeface="Helvetica"/>
              </a:rPr>
              <a:t>height</a:t>
            </a:r>
            <a:r>
              <a:rPr>
                <a:solidFill>
                  <a:srgbClr val="FFFFFF"/>
                </a:solidFill>
              </a:rPr>
              <a:t>());  </a:t>
            </a:r>
            <a:r>
              <a:rPr>
                <a:solidFill>
                  <a:srgbClr val="00B418"/>
                </a:solidFill>
              </a:rPr>
              <a:t>// allocate blurx array</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 + </a:t>
            </a:r>
            <a:r>
              <a:rPr b="1">
                <a:solidFill>
                  <a:srgbClr val="74A7FE"/>
                </a:solidFill>
                <a:latin typeface="+mn-lt"/>
                <a:ea typeface="+mn-ea"/>
                <a:cs typeface="+mn-cs"/>
                <a:sym typeface="Helvetica"/>
              </a:rPr>
              <a:t>in</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a:t>
            </a:r>
            <a:r>
              <a:rPr i="1">
                <a:solidFill>
                  <a:srgbClr val="B51A00"/>
                </a:solidFill>
                <a:latin typeface="+mn-lt"/>
                <a:ea typeface="+mn-ea"/>
                <a:cs typeface="+mn-cs"/>
                <a:sym typeface="Helvetica"/>
              </a:rPr>
              <a:t>3</a:t>
            </a:r>
            <a:r>
              <a:rPr>
                <a:solidFill>
                  <a:srgbClr val="FFFFFF"/>
                </a:solidFill>
              </a:rPr>
              <a:t>; </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blury</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 +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a:t>
            </a:r>
            <a:r>
              <a:rPr i="1">
                <a:solidFill>
                  <a:srgbClr val="B51A00"/>
                </a:solidFill>
                <a:latin typeface="+mn-lt"/>
                <a:ea typeface="+mn-ea"/>
                <a:cs typeface="+mn-cs"/>
                <a:sym typeface="Helvetica"/>
              </a:rPr>
              <a:t>3</a:t>
            </a:r>
            <a:r>
              <a:rPr>
                <a:solidFill>
                  <a:srgbClr val="FFFFFF"/>
                </a:solidFill>
              </a:rPr>
              <a:t>;</a:t>
            </a:r>
            <a:endParaRPr>
              <a:solidFill>
                <a:srgbClr val="FFFFFF"/>
              </a:solidFill>
            </a:endParaRP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a:t>
            </a:r>
          </a:p>
        </p:txBody>
      </p:sp>
      <p:sp>
        <p:nvSpPr>
          <p:cNvPr id="475" name="for (int y = 0; y &lt; in.height(); y++)"/>
          <p:cNvSpPr txBox="1"/>
          <p:nvPr/>
        </p:nvSpPr>
        <p:spPr>
          <a:xfrm>
            <a:off x="2019300" y="5410200"/>
            <a:ext cx="13185577"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a:t>
            </a:r>
          </a:p>
        </p:txBody>
      </p:sp>
      <p:sp>
        <p:nvSpPr>
          <p:cNvPr id="476" name="for (int x = 0; x &lt; in.width(); x++)"/>
          <p:cNvSpPr txBox="1"/>
          <p:nvPr/>
        </p:nvSpPr>
        <p:spPr>
          <a:xfrm>
            <a:off x="1346200" y="4699000"/>
            <a:ext cx="12850416"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a:t>
            </a:r>
          </a:p>
        </p:txBody>
      </p:sp>
      <p:sp>
        <p:nvSpPr>
          <p:cNvPr id="477" name="for (int x = 0; x &lt; in.width(); x++)"/>
          <p:cNvSpPr txBox="1"/>
          <p:nvPr/>
        </p:nvSpPr>
        <p:spPr>
          <a:xfrm>
            <a:off x="1346200" y="7543800"/>
            <a:ext cx="12850416"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a:t>
            </a:r>
          </a:p>
        </p:txBody>
      </p:sp>
      <p:sp>
        <p:nvSpPr>
          <p:cNvPr id="478" name="for (int y = 0; y &lt; in.height(); y++)"/>
          <p:cNvSpPr txBox="1"/>
          <p:nvPr/>
        </p:nvSpPr>
        <p:spPr>
          <a:xfrm>
            <a:off x="2019300" y="8255000"/>
            <a:ext cx="13185577"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a:t>
            </a:r>
          </a:p>
        </p:txBody>
      </p:sp>
      <p:sp>
        <p:nvSpPr>
          <p:cNvPr id="479" name="Line"/>
          <p:cNvSpPr/>
          <p:nvPr/>
        </p:nvSpPr>
        <p:spPr>
          <a:xfrm>
            <a:off x="1371227" y="5121992"/>
            <a:ext cx="1199631" cy="631108"/>
          </a:xfrm>
          <a:custGeom>
            <a:avLst/>
            <a:gdLst/>
            <a:ahLst/>
            <a:cxnLst>
              <a:cxn ang="0">
                <a:pos x="wd2" y="hd2"/>
              </a:cxn>
              <a:cxn ang="5400000">
                <a:pos x="wd2" y="hd2"/>
              </a:cxn>
              <a:cxn ang="10800000">
                <a:pos x="wd2" y="hd2"/>
              </a:cxn>
              <a:cxn ang="16200000">
                <a:pos x="wd2" y="hd2"/>
              </a:cxn>
            </a:cxnLst>
            <a:rect l="0" t="0" r="r" b="b"/>
            <a:pathLst>
              <a:path w="16847" h="21600" fill="norm" stroke="1" extrusionOk="0">
                <a:moveTo>
                  <a:pt x="16847" y="21600"/>
                </a:moveTo>
                <a:cubicBezTo>
                  <a:pt x="-2364" y="21600"/>
                  <a:pt x="-4753" y="0"/>
                  <a:pt x="7681" y="0"/>
                </a:cubicBezTo>
              </a:path>
            </a:pathLst>
          </a:custGeom>
          <a:ln w="88900">
            <a:solidFill>
              <a:srgbClr val="FF4013"/>
            </a:solidFill>
            <a:miter lim="400000"/>
            <a:headEnd type="stealth"/>
            <a:tailEnd type="stealth"/>
          </a:ln>
        </p:spPr>
        <p:txBody>
          <a:bodyPr lIns="50800" tIns="50800" rIns="50800" bIns="50800"/>
          <a:lstStyle/>
          <a:p>
            <a:pPr>
              <a:lnSpc>
                <a:spcPts val="6700"/>
              </a:lnSpc>
              <a:defRPr sz="5600">
                <a:latin typeface="Gill Sans"/>
                <a:ea typeface="Gill Sans"/>
                <a:cs typeface="Gill Sans"/>
                <a:sym typeface="Gill Sans"/>
              </a:defRPr>
            </a:pPr>
          </a:p>
        </p:txBody>
      </p:sp>
      <p:sp>
        <p:nvSpPr>
          <p:cNvPr id="480" name="Line"/>
          <p:cNvSpPr/>
          <p:nvPr/>
        </p:nvSpPr>
        <p:spPr>
          <a:xfrm>
            <a:off x="1333805" y="7937500"/>
            <a:ext cx="1240064" cy="631108"/>
          </a:xfrm>
          <a:custGeom>
            <a:avLst/>
            <a:gdLst/>
            <a:ahLst/>
            <a:cxnLst>
              <a:cxn ang="0">
                <a:pos x="wd2" y="hd2"/>
              </a:cxn>
              <a:cxn ang="5400000">
                <a:pos x="wd2" y="hd2"/>
              </a:cxn>
              <a:cxn ang="10800000">
                <a:pos x="wd2" y="hd2"/>
              </a:cxn>
              <a:cxn ang="16200000">
                <a:pos x="wd2" y="hd2"/>
              </a:cxn>
            </a:cxnLst>
            <a:rect l="0" t="0" r="r" b="b"/>
            <a:pathLst>
              <a:path w="17415" h="21600" fill="norm" stroke="1" extrusionOk="0">
                <a:moveTo>
                  <a:pt x="17415" y="21600"/>
                </a:moveTo>
                <a:cubicBezTo>
                  <a:pt x="-3661" y="21600"/>
                  <a:pt x="-4185" y="0"/>
                  <a:pt x="8249" y="0"/>
                </a:cubicBezTo>
              </a:path>
            </a:pathLst>
          </a:custGeom>
          <a:ln w="88900">
            <a:solidFill>
              <a:srgbClr val="FF4013"/>
            </a:solidFill>
            <a:miter lim="400000"/>
            <a:headEnd type="stealth"/>
            <a:tailEnd type="stealth"/>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p:transition xmlns:p14="http://schemas.microsoft.com/office/powerpoint/2010/main" spd="med" advClick="0" advTm="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79"/>
                                        </p:tgtEl>
                                        <p:attrNameLst>
                                          <p:attrName>style.visibility</p:attrName>
                                        </p:attrNameLst>
                                      </p:cBhvr>
                                      <p:to>
                                        <p:strVal val="visible"/>
                                      </p:to>
                                    </p:set>
                                    <p:animEffect filter="fade" transition="in">
                                      <p:cBhvr>
                                        <p:cTn id="7" dur="500"/>
                                        <p:tgtEl>
                                          <p:spTgt spid="479"/>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480"/>
                                        </p:tgtEl>
                                        <p:attrNameLst>
                                          <p:attrName>style.visibility</p:attrName>
                                        </p:attrNameLst>
                                      </p:cBhvr>
                                      <p:to>
                                        <p:strVal val="visible"/>
                                      </p:to>
                                    </p:set>
                                    <p:animEffect filter="fade" transition="in">
                                      <p:cBhvr>
                                        <p:cTn id="11" dur="500"/>
                                        <p:tgtEl>
                                          <p:spTgt spid="4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9" grpId="1"/>
      <p:bldP build="whole" bldLvl="1" animBg="1" rev="0" advAuto="0" spid="480" grpId="2"/>
    </p:bldLst>
  </p:timing>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4" name="Algorithm vs. Organization: 3x3 blur"/>
          <p:cNvSpPr txBox="1"/>
          <p:nvPr>
            <p:ph type="title"/>
          </p:nvPr>
        </p:nvSpPr>
        <p:spPr>
          <a:prstGeom prst="rect">
            <a:avLst/>
          </a:prstGeom>
        </p:spPr>
        <p:txBody>
          <a:bodyPr/>
          <a:lstStyle/>
          <a:p>
            <a:pPr/>
            <a:r>
              <a:t>Algorithm vs. Organization: </a:t>
            </a:r>
            <a:r>
              <a:rPr b="0"/>
              <a:t>3x3 blur</a:t>
            </a:r>
          </a:p>
        </p:txBody>
      </p:sp>
      <p:sp>
        <p:nvSpPr>
          <p:cNvPr id="485" name="void box_filter_3x3(const Image &amp;in, Image &amp;blury) {…"/>
          <p:cNvSpPr txBox="1"/>
          <p:nvPr/>
        </p:nvSpPr>
        <p:spPr>
          <a:xfrm>
            <a:off x="1346200" y="2374900"/>
            <a:ext cx="23317200" cy="8204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Image </a:t>
            </a:r>
            <a:r>
              <a:rPr b="1">
                <a:solidFill>
                  <a:srgbClr val="74A7FE"/>
                </a:solidFill>
                <a:latin typeface="+mn-lt"/>
                <a:ea typeface="+mn-ea"/>
                <a:cs typeface="+mn-cs"/>
                <a:sym typeface="Helvetica"/>
              </a:rPr>
              <a:t>blurx</a:t>
            </a:r>
            <a:r>
              <a:rPr>
                <a:solidFill>
                  <a:srgbClr val="FFFFFF"/>
                </a:solidFill>
              </a:rPr>
              <a:t>(in.</a:t>
            </a:r>
            <a:r>
              <a:rPr b="1">
                <a:solidFill>
                  <a:srgbClr val="74A7FE"/>
                </a:solidFill>
                <a:latin typeface="+mn-lt"/>
                <a:ea typeface="+mn-ea"/>
                <a:cs typeface="+mn-cs"/>
                <a:sym typeface="Helvetica"/>
              </a:rPr>
              <a:t>width</a:t>
            </a:r>
            <a:r>
              <a:rPr>
                <a:solidFill>
                  <a:srgbClr val="FFFFFF"/>
                </a:solidFill>
              </a:rPr>
              <a:t>(), in.</a:t>
            </a:r>
            <a:r>
              <a:rPr b="1">
                <a:solidFill>
                  <a:srgbClr val="74A7FE"/>
                </a:solidFill>
                <a:latin typeface="+mn-lt"/>
                <a:ea typeface="+mn-ea"/>
                <a:cs typeface="+mn-cs"/>
                <a:sym typeface="Helvetica"/>
              </a:rPr>
              <a:t>height</a:t>
            </a:r>
            <a:r>
              <a:rPr>
                <a:solidFill>
                  <a:srgbClr val="FFFFFF"/>
                </a:solidFill>
              </a:rPr>
              <a:t>());  </a:t>
            </a:r>
            <a:r>
              <a:rPr>
                <a:solidFill>
                  <a:srgbClr val="00B418"/>
                </a:solidFill>
              </a:rPr>
              <a:t>// allocate blurx array</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 + </a:t>
            </a:r>
            <a:r>
              <a:rPr b="1">
                <a:solidFill>
                  <a:srgbClr val="74A7FE"/>
                </a:solidFill>
                <a:latin typeface="+mn-lt"/>
                <a:ea typeface="+mn-ea"/>
                <a:cs typeface="+mn-cs"/>
                <a:sym typeface="Helvetica"/>
              </a:rPr>
              <a:t>in</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a:t>
            </a:r>
            <a:r>
              <a:rPr i="1">
                <a:solidFill>
                  <a:srgbClr val="B51A00"/>
                </a:solidFill>
                <a:latin typeface="+mn-lt"/>
                <a:ea typeface="+mn-ea"/>
                <a:cs typeface="+mn-cs"/>
                <a:sym typeface="Helvetica"/>
              </a:rPr>
              <a:t>3</a:t>
            </a:r>
            <a:r>
              <a:rPr>
                <a:solidFill>
                  <a:srgbClr val="FFFFFF"/>
                </a:solidFill>
              </a:rPr>
              <a:t>; </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blury</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 +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a:t>
            </a:r>
            <a:r>
              <a:rPr i="1">
                <a:solidFill>
                  <a:srgbClr val="B51A00"/>
                </a:solidFill>
                <a:latin typeface="+mn-lt"/>
                <a:ea typeface="+mn-ea"/>
                <a:cs typeface="+mn-cs"/>
                <a:sym typeface="Helvetica"/>
              </a:rPr>
              <a:t>3</a:t>
            </a:r>
            <a:r>
              <a:rPr>
                <a:solidFill>
                  <a:srgbClr val="FFFFFF"/>
                </a:solidFill>
              </a:rPr>
              <a:t>;</a:t>
            </a:r>
            <a:endParaRPr>
              <a:solidFill>
                <a:srgbClr val="FFFFFF"/>
              </a:solidFill>
            </a:endParaRPr>
          </a:p>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a:t>
            </a:r>
          </a:p>
        </p:txBody>
      </p:sp>
      <p:sp>
        <p:nvSpPr>
          <p:cNvPr id="486" name="for (int y = 0; y &lt; in.height(); y++)"/>
          <p:cNvSpPr txBox="1"/>
          <p:nvPr/>
        </p:nvSpPr>
        <p:spPr>
          <a:xfrm>
            <a:off x="1346200" y="4699000"/>
            <a:ext cx="13185577"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a:t>
            </a:r>
          </a:p>
        </p:txBody>
      </p:sp>
      <p:sp>
        <p:nvSpPr>
          <p:cNvPr id="487" name="for (int x = 0; x &lt; in.width(); x++)"/>
          <p:cNvSpPr txBox="1"/>
          <p:nvPr/>
        </p:nvSpPr>
        <p:spPr>
          <a:xfrm>
            <a:off x="2019300" y="5410200"/>
            <a:ext cx="12850416"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a:t>
            </a:r>
          </a:p>
        </p:txBody>
      </p:sp>
      <p:sp>
        <p:nvSpPr>
          <p:cNvPr id="488" name="for (int x = 0; x &lt; in.width(); x++)"/>
          <p:cNvSpPr txBox="1"/>
          <p:nvPr/>
        </p:nvSpPr>
        <p:spPr>
          <a:xfrm>
            <a:off x="2019300" y="8255000"/>
            <a:ext cx="12850416"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a:t>
            </a:r>
          </a:p>
        </p:txBody>
      </p:sp>
      <p:sp>
        <p:nvSpPr>
          <p:cNvPr id="489" name="for (int y = 0; y &lt; in.height(); y++)"/>
          <p:cNvSpPr txBox="1"/>
          <p:nvPr/>
        </p:nvSpPr>
        <p:spPr>
          <a:xfrm>
            <a:off x="1346200" y="7543800"/>
            <a:ext cx="13185577"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defTabSz="457200">
              <a:lnSpc>
                <a:spcPts val="7200"/>
              </a:lnSpc>
              <a:tabLst/>
              <a:defRPr sz="48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a:t>
            </a:r>
          </a:p>
        </p:txBody>
      </p:sp>
      <p:sp>
        <p:nvSpPr>
          <p:cNvPr id="490" name="Same algorithm, different organization"/>
          <p:cNvSpPr txBox="1"/>
          <p:nvPr/>
        </p:nvSpPr>
        <p:spPr>
          <a:xfrm>
            <a:off x="1008852" y="10426700"/>
            <a:ext cx="22365920" cy="156483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nSpc>
                <a:spcPts val="11500"/>
              </a:lnSpc>
              <a:defRPr b="1" sz="9600"/>
            </a:lvl1pPr>
          </a:lstStyle>
          <a:p>
            <a:pPr/>
            <a:r>
              <a:t>Same algorithm, different organization</a:t>
            </a:r>
          </a:p>
        </p:txBody>
      </p:sp>
      <p:sp>
        <p:nvSpPr>
          <p:cNvPr id="491" name="One of them is 15x faster"/>
          <p:cNvSpPr txBox="1"/>
          <p:nvPr/>
        </p:nvSpPr>
        <p:spPr>
          <a:xfrm>
            <a:off x="4870423" y="11950700"/>
            <a:ext cx="14631316" cy="156483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nSpc>
                <a:spcPts val="11500"/>
              </a:lnSpc>
              <a:defRPr b="1" sz="9600"/>
            </a:lvl1pPr>
          </a:lstStyle>
          <a:p>
            <a:pPr/>
            <a:r>
              <a:t>One of them is 15x faster</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fast" advClick="1" p14:dur="500">
        <p159:morph option="byObject"/>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90"/>
                                        </p:tgtEl>
                                        <p:attrNameLst>
                                          <p:attrName>style.visibility</p:attrName>
                                        </p:attrNameLst>
                                      </p:cBhvr>
                                      <p:to>
                                        <p:strVal val="visible"/>
                                      </p:to>
                                    </p:set>
                                    <p:animEffect filter="fade" transition="in">
                                      <p:cBhvr>
                                        <p:cTn id="7" dur="500"/>
                                        <p:tgtEl>
                                          <p:spTgt spid="490"/>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491"/>
                                        </p:tgtEl>
                                        <p:attrNameLst>
                                          <p:attrName>style.visibility</p:attrName>
                                        </p:attrNameLst>
                                      </p:cBhvr>
                                      <p:to>
                                        <p:strVal val="visible"/>
                                      </p:to>
                                    </p:set>
                                    <p:animEffect filter="fade" transition="in">
                                      <p:cBhvr>
                                        <p:cTn id="11" dur="500"/>
                                        <p:tgtEl>
                                          <p:spTgt spid="4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91" grpId="2"/>
      <p:bldP build="whole" bldLvl="1" animBg="1" rev="0" advAuto="0" spid="490" grpId="1"/>
    </p:bldLst>
  </p:timing>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5" name="Why swapping loops make things faster/slower"/>
          <p:cNvSpPr txBox="1"/>
          <p:nvPr>
            <p:ph type="title"/>
          </p:nvPr>
        </p:nvSpPr>
        <p:spPr>
          <a:prstGeom prst="rect">
            <a:avLst/>
          </a:prstGeom>
        </p:spPr>
        <p:txBody>
          <a:bodyPr/>
          <a:lstStyle/>
          <a:p>
            <a:pPr/>
            <a:r>
              <a:t>Why swapping loops make things faster/slower</a:t>
            </a:r>
          </a:p>
        </p:txBody>
      </p:sp>
      <p:sp>
        <p:nvSpPr>
          <p:cNvPr id="496" name="Memory behavior…"/>
          <p:cNvSpPr txBox="1"/>
          <p:nvPr>
            <p:ph type="body" idx="1"/>
          </p:nvPr>
        </p:nvSpPr>
        <p:spPr>
          <a:prstGeom prst="rect">
            <a:avLst/>
          </a:prstGeom>
        </p:spPr>
        <p:txBody>
          <a:bodyPr/>
          <a:lstStyle/>
          <a:p>
            <a:pPr/>
            <a:r>
              <a:t>Memory behavior</a:t>
            </a:r>
          </a:p>
          <a:p>
            <a:pPr/>
            <a:r>
              <a:t>Images are laid out linearly in memory. </a:t>
            </a:r>
          </a:p>
          <a:p>
            <a:pPr lvl="1"/>
            <a:r>
              <a:t>More coherence along scanlines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96" grpId="1"/>
    </p:bldLst>
  </p:timing>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8" name="In general"/>
          <p:cNvSpPr txBox="1"/>
          <p:nvPr>
            <p:ph type="title"/>
          </p:nvPr>
        </p:nvSpPr>
        <p:spPr>
          <a:prstGeom prst="rect">
            <a:avLst/>
          </a:prstGeom>
        </p:spPr>
        <p:txBody>
          <a:bodyPr/>
          <a:lstStyle/>
          <a:p>
            <a:pPr/>
            <a:r>
              <a:t>In general</a:t>
            </a:r>
          </a:p>
        </p:txBody>
      </p:sp>
      <p:sp>
        <p:nvSpPr>
          <p:cNvPr id="499" name="Reorganize computationto maximize parallelism &amp; locality…"/>
          <p:cNvSpPr txBox="1"/>
          <p:nvPr>
            <p:ph type="body" idx="1"/>
          </p:nvPr>
        </p:nvSpPr>
        <p:spPr>
          <a:prstGeom prst="rect">
            <a:avLst/>
          </a:prstGeom>
        </p:spPr>
        <p:txBody>
          <a:bodyPr/>
          <a:lstStyle/>
          <a:p>
            <a:pPr/>
            <a:r>
              <a:t>Reorganize computationto maximize parallelism &amp; locality</a:t>
            </a:r>
          </a:p>
          <a:p>
            <a:pPr lvl="1"/>
            <a:r>
              <a:t>e.g. compute in tiles, merge pipeline stages</a:t>
            </a:r>
          </a:p>
          <a:p>
            <a:pPr lvl="1"/>
            <a:r>
              <a:t>e.g. compute blur_x and blur_y for a full tile, compute tiles in parallel, leverage SIMD vector units</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04" name="Group"/>
          <p:cNvGrpSpPr/>
          <p:nvPr/>
        </p:nvGrpSpPr>
        <p:grpSpPr>
          <a:xfrm>
            <a:off x="4184879" y="127000"/>
            <a:ext cx="11931421" cy="13931900"/>
            <a:chOff x="0" y="0"/>
            <a:chExt cx="11931420" cy="13931900"/>
          </a:xfrm>
        </p:grpSpPr>
        <p:sp>
          <p:nvSpPr>
            <p:cNvPr id="501" name="void box_filter_3x3(const Image &amp;in, Image &amp;blury) {…"/>
            <p:cNvSpPr txBox="1"/>
            <p:nvPr/>
          </p:nvSpPr>
          <p:spPr>
            <a:xfrm>
              <a:off x="18820" y="2019300"/>
              <a:ext cx="11912601" cy="119126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4500"/>
                </a:lnSpc>
                <a:tabLst/>
                <a:defRPr sz="25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 allocate tile blurx array</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502" name="9.9 → 0.9 ms/megapixel"/>
            <p:cNvSpPr txBox="1"/>
            <p:nvPr/>
          </p:nvSpPr>
          <p:spPr>
            <a:xfrm>
              <a:off x="0" y="1085850"/>
              <a:ext cx="6687443" cy="838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defTabSz="546100">
                <a:lnSpc>
                  <a:spcPct val="100000"/>
                </a:lnSpc>
                <a:tabLst/>
                <a:defRPr sz="4800">
                  <a:latin typeface="+mn-lt"/>
                  <a:ea typeface="+mn-ea"/>
                  <a:cs typeface="+mn-cs"/>
                  <a:sym typeface="Helvetica"/>
                </a:defRPr>
              </a:lvl1pPr>
            </a:lstStyle>
            <a:p>
              <a:pPr/>
              <a:r>
                <a:t>9.9 → 0.9 ms/megapixel</a:t>
              </a:r>
            </a:p>
          </p:txBody>
        </p:sp>
        <p:sp>
          <p:nvSpPr>
            <p:cNvPr id="503" name="Hand-optimized C++"/>
            <p:cNvSpPr txBox="1"/>
            <p:nvPr/>
          </p:nvSpPr>
          <p:spPr>
            <a:xfrm>
              <a:off x="15856" y="0"/>
              <a:ext cx="8323403" cy="12676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a:defRPr>
                  <a:latin typeface="Helvetica Neue Bold Condensed"/>
                  <a:ea typeface="Helvetica Neue Bold Condensed"/>
                  <a:cs typeface="Helvetica Neue Bold Condensed"/>
                  <a:sym typeface="Helvetica Neue Bold Condensed"/>
                </a:defRPr>
              </a:lvl1pPr>
            </a:lstStyle>
            <a:p>
              <a:pPr/>
              <a:r>
                <a:t>Hand-optimized C++</a:t>
              </a:r>
            </a:p>
          </p:txBody>
        </p:sp>
      </p:grpSp>
      <p:sp>
        <p:nvSpPr>
          <p:cNvPr id="505" name="11x faster (quad core x86)"/>
          <p:cNvSpPr txBox="1"/>
          <p:nvPr/>
        </p:nvSpPr>
        <p:spPr>
          <a:xfrm>
            <a:off x="16844849" y="473075"/>
            <a:ext cx="6134101" cy="2165351"/>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tabLst/>
              <a:defRPr b="1" i="1" sz="6400">
                <a:latin typeface="+mn-lt"/>
                <a:ea typeface="+mn-ea"/>
                <a:cs typeface="+mn-cs"/>
                <a:sym typeface="Helvetica"/>
              </a:defRPr>
            </a:pPr>
            <a:r>
              <a:rPr sz="9600"/>
              <a:t>11x faster</a:t>
            </a:r>
            <a:br>
              <a:rPr sz="9600"/>
            </a:br>
            <a:r>
              <a:rPr b="0" sz="5800"/>
              <a:t>(quad core x86)</a:t>
            </a:r>
          </a:p>
        </p:txBody>
      </p:sp>
      <p:sp>
        <p:nvSpPr>
          <p:cNvPr id="506" name="Tiled, fused…"/>
          <p:cNvSpPr txBox="1"/>
          <p:nvPr/>
        </p:nvSpPr>
        <p:spPr>
          <a:xfrm>
            <a:off x="16844849" y="3760469"/>
            <a:ext cx="6961603" cy="8900161"/>
          </a:xfrm>
          <a:prstGeom prst="rect">
            <a:avLst/>
          </a:prstGeom>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spcBef>
                <a:spcPts val="4800"/>
              </a:spcBef>
              <a:tabLst/>
              <a:defRPr>
                <a:latin typeface="+mn-lt"/>
                <a:ea typeface="+mn-ea"/>
                <a:cs typeface="+mn-cs"/>
                <a:sym typeface="Helvetica"/>
              </a:defRPr>
            </a:pPr>
            <a:r>
              <a:t>Tiled, fused</a:t>
            </a:r>
          </a:p>
          <a:p>
            <a:pPr algn="l" defTabSz="546100">
              <a:lnSpc>
                <a:spcPct val="70000"/>
              </a:lnSpc>
              <a:spcBef>
                <a:spcPts val="4800"/>
              </a:spcBef>
              <a:tabLst/>
              <a:defRPr>
                <a:latin typeface="+mn-lt"/>
                <a:ea typeface="+mn-ea"/>
                <a:cs typeface="+mn-cs"/>
                <a:sym typeface="Helvetica"/>
              </a:defRPr>
            </a:pPr>
            <a:r>
              <a:t>Vectorized</a:t>
            </a:r>
          </a:p>
          <a:p>
            <a:pPr algn="l" defTabSz="546100">
              <a:lnSpc>
                <a:spcPct val="70000"/>
              </a:lnSpc>
              <a:spcBef>
                <a:spcPts val="4800"/>
              </a:spcBef>
              <a:tabLst/>
              <a:defRPr>
                <a:latin typeface="+mn-lt"/>
                <a:ea typeface="+mn-ea"/>
                <a:cs typeface="+mn-cs"/>
                <a:sym typeface="Helvetica"/>
              </a:defRPr>
            </a:pPr>
            <a:r>
              <a:t>Multithreaded</a:t>
            </a:r>
          </a:p>
          <a:p>
            <a:pPr algn="l" defTabSz="546100">
              <a:lnSpc>
                <a:spcPct val="70000"/>
              </a:lnSpc>
              <a:spcBef>
                <a:spcPts val="4800"/>
              </a:spcBef>
              <a:tabLst/>
              <a:defRPr>
                <a:latin typeface="+mn-lt"/>
                <a:ea typeface="+mn-ea"/>
                <a:cs typeface="+mn-cs"/>
                <a:sym typeface="Helvetica"/>
              </a:defRPr>
            </a:pPr>
            <a:r>
              <a:t>Redundant computation</a:t>
            </a:r>
          </a:p>
          <a:p>
            <a:pPr algn="l" defTabSz="546100">
              <a:lnSpc>
                <a:spcPct val="70000"/>
              </a:lnSpc>
              <a:spcBef>
                <a:spcPts val="4800"/>
              </a:spcBef>
              <a:tabLst/>
              <a:defRPr i="1">
                <a:latin typeface="+mn-lt"/>
                <a:ea typeface="+mn-ea"/>
                <a:cs typeface="+mn-cs"/>
                <a:sym typeface="Helvetica"/>
              </a:defRPr>
            </a:pPr>
            <a:r>
              <a:t>Near roof-line optimum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5" grpId="1"/>
    </p:bldLst>
  </p:timing>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Re)organizing computation is hard"/>
          <p:cNvSpPr txBox="1"/>
          <p:nvPr>
            <p:ph type="title"/>
          </p:nvPr>
        </p:nvSpPr>
        <p:spPr>
          <a:prstGeom prst="rect">
            <a:avLst/>
          </a:prstGeom>
        </p:spPr>
        <p:txBody>
          <a:bodyPr/>
          <a:lstStyle/>
          <a:p>
            <a:pPr/>
            <a:r>
              <a:t>(Re)organizing computation is hard</a:t>
            </a:r>
          </a:p>
        </p:txBody>
      </p:sp>
      <p:sp>
        <p:nvSpPr>
          <p:cNvPr id="511" name="Optimizing parallelism, locality requires transforming program &amp; data structure.…"/>
          <p:cNvSpPr txBox="1"/>
          <p:nvPr/>
        </p:nvSpPr>
        <p:spPr>
          <a:xfrm>
            <a:off x="4940300" y="3213100"/>
            <a:ext cx="15341600" cy="5613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6700"/>
              </a:lnSpc>
              <a:spcBef>
                <a:spcPts val="6400"/>
              </a:spcBef>
              <a:buClr>
                <a:srgbClr val="A7A7A7"/>
              </a:buClr>
              <a:buFont typeface="Lucida Grande"/>
              <a:tabLst>
                <a:tab pos="2057400" algn="l"/>
              </a:tabLst>
              <a:defRPr sz="5600"/>
            </a:pPr>
            <a:r>
              <a:t>Optimizing parallelism, locality requires</a:t>
            </a:r>
            <a:r>
              <a:rPr b="1"/>
              <a:t> transforming program &amp; data structure.</a:t>
            </a:r>
            <a:endParaRPr b="1"/>
          </a:p>
          <a:p>
            <a:pPr algn="l">
              <a:lnSpc>
                <a:spcPts val="6700"/>
              </a:lnSpc>
              <a:spcBef>
                <a:spcPts val="6400"/>
              </a:spcBef>
              <a:buClr>
                <a:srgbClr val="A7A7A7"/>
              </a:buClr>
              <a:buFont typeface="Lucida Grande"/>
              <a:tabLst>
                <a:tab pos="2057400" algn="l"/>
              </a:tabLst>
              <a:defRPr sz="5600"/>
            </a:pPr>
            <a:r>
              <a:rPr b="1"/>
              <a:t>What transformations are </a:t>
            </a:r>
            <a:r>
              <a:rPr b="1" i="1"/>
              <a:t>legal?</a:t>
            </a:r>
            <a:endParaRPr b="1" i="1"/>
          </a:p>
          <a:p>
            <a:pPr algn="l">
              <a:lnSpc>
                <a:spcPts val="6700"/>
              </a:lnSpc>
              <a:spcBef>
                <a:spcPts val="6400"/>
              </a:spcBef>
              <a:buClr>
                <a:srgbClr val="A7A7A7"/>
              </a:buClr>
              <a:buFont typeface="Lucida Grande"/>
              <a:tabLst>
                <a:tab pos="2057400" algn="l"/>
              </a:tabLst>
              <a:defRPr sz="5600"/>
            </a:pPr>
            <a:r>
              <a:rPr b="1"/>
              <a:t>What transformations are </a:t>
            </a:r>
            <a:r>
              <a:rPr b="1" i="1"/>
              <a:t>beneficial?</a:t>
            </a:r>
          </a:p>
        </p:txBody>
      </p:sp>
      <p:sp>
        <p:nvSpPr>
          <p:cNvPr id="512" name="libraries don’t solve this: BLAS, IPP, MKL, OpenCV, MATLAB…"/>
          <p:cNvSpPr txBox="1"/>
          <p:nvPr/>
        </p:nvSpPr>
        <p:spPr>
          <a:xfrm>
            <a:off x="4940300" y="9271000"/>
            <a:ext cx="17441368" cy="2628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indent="0" algn="l">
              <a:lnSpc>
                <a:spcPts val="6700"/>
              </a:lnSpc>
              <a:spcBef>
                <a:spcPts val="6400"/>
              </a:spcBef>
              <a:buClr>
                <a:srgbClr val="A7A7A7"/>
              </a:buClr>
              <a:buFont typeface="Lucida Grande"/>
              <a:tabLst>
                <a:tab pos="2057400" algn="l"/>
              </a:tabLst>
              <a:defRPr b="1" sz="5600"/>
            </a:pPr>
            <a:r>
              <a:rPr b="0" i="1"/>
              <a:t>libraries don’t solve this:</a:t>
            </a:r>
            <a:br>
              <a:rPr b="0"/>
            </a:br>
            <a:r>
              <a:t>BLAS, IPP, MKL, OpenCV, MATLAB</a:t>
            </a:r>
          </a:p>
          <a:p>
            <a:pPr lvl="2" indent="0" algn="l">
              <a:lnSpc>
                <a:spcPts val="5700"/>
              </a:lnSpc>
              <a:spcBef>
                <a:spcPts val="600"/>
              </a:spcBef>
              <a:buClr>
                <a:srgbClr val="A7A7A7"/>
              </a:buClr>
              <a:buFont typeface="Lucida Grande"/>
              <a:tabLst>
                <a:tab pos="2628900" algn="l"/>
              </a:tabLst>
              <a:defRPr sz="4800"/>
            </a:pPr>
            <a:r>
              <a:t>optimized kernels compose into inefficient pipelines (no fusion)</a:t>
            </a: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12" grpId="1"/>
    </p:bldLst>
  </p:timing>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6" name="Halide’s answer: decouple algorithm from schedule"/>
          <p:cNvSpPr txBox="1"/>
          <p:nvPr>
            <p:ph type="title"/>
          </p:nvPr>
        </p:nvSpPr>
        <p:spPr>
          <a:xfrm>
            <a:off x="442872" y="301828"/>
            <a:ext cx="23713859" cy="1752601"/>
          </a:xfrm>
          <a:prstGeom prst="rect">
            <a:avLst/>
          </a:prstGeom>
        </p:spPr>
        <p:txBody>
          <a:bodyPr/>
          <a:lstStyle/>
          <a:p>
            <a:pPr/>
            <a:r>
              <a:t>Halide’s answer: </a:t>
            </a:r>
            <a:r>
              <a:rPr b="0" i="1"/>
              <a:t>decouple</a:t>
            </a:r>
            <a:r>
              <a:rPr b="0"/>
              <a:t> algorithm from schedule</a:t>
            </a:r>
          </a:p>
        </p:txBody>
      </p:sp>
    </p:spTree>
  </p:cSld>
  <p:clrMapOvr>
    <a:masterClrMapping/>
  </p:clrMapOvr>
  <mc:AlternateContent xmlns:mc="http://schemas.openxmlformats.org/markup-compatibility/2006">
    <mc:Choice xmlns:p14="http://schemas.microsoft.com/office/powerpoint/2010/main" Requires="p14">
      <p:transition spd="slow" advClick="1" p14:dur="1500">
        <p:fade thruBlk="1"/>
      </p:transition>
    </mc:Choice>
    <mc:Fallback>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0" name="Halide’s answer: decouple algorithm from schedule"/>
          <p:cNvSpPr txBox="1"/>
          <p:nvPr>
            <p:ph type="title"/>
          </p:nvPr>
        </p:nvSpPr>
        <p:spPr>
          <a:xfrm>
            <a:off x="479014" y="177800"/>
            <a:ext cx="23657175" cy="1752600"/>
          </a:xfrm>
          <a:prstGeom prst="rect">
            <a:avLst/>
          </a:prstGeom>
        </p:spPr>
        <p:txBody>
          <a:bodyPr/>
          <a:lstStyle/>
          <a:p>
            <a:pPr/>
            <a:r>
              <a:t>Halide’s answer: </a:t>
            </a:r>
            <a:r>
              <a:rPr b="0" i="1"/>
              <a:t>decouple</a:t>
            </a:r>
            <a:r>
              <a:rPr b="0"/>
              <a:t> algorithm from schedule</a:t>
            </a:r>
          </a:p>
        </p:txBody>
      </p:sp>
      <p:sp>
        <p:nvSpPr>
          <p:cNvPr id="521" name="Algorithm: what is computed Schedule: where and when it’s computed…"/>
          <p:cNvSpPr txBox="1"/>
          <p:nvPr>
            <p:ph type="body" idx="1"/>
          </p:nvPr>
        </p:nvSpPr>
        <p:spPr>
          <a:xfrm>
            <a:off x="4876800" y="3086100"/>
            <a:ext cx="15468600" cy="9804400"/>
          </a:xfrm>
          <a:prstGeom prst="rect">
            <a:avLst/>
          </a:prstGeom>
        </p:spPr>
        <p:txBody>
          <a:bodyPr/>
          <a:lstStyle/>
          <a:p>
            <a:pPr>
              <a:lnSpc>
                <a:spcPct val="100000"/>
              </a:lnSpc>
            </a:pPr>
            <a:r>
              <a:t>Algorithm:</a:t>
            </a:r>
            <a:r>
              <a:rPr b="0"/>
              <a:t> </a:t>
            </a:r>
            <a:r>
              <a:rPr i="1"/>
              <a:t>what</a:t>
            </a:r>
            <a:r>
              <a:rPr b="0"/>
              <a:t> is computed</a:t>
            </a:r>
            <a:br>
              <a:rPr b="0"/>
            </a:br>
            <a:r>
              <a:t>Schedule:</a:t>
            </a:r>
            <a:r>
              <a:rPr b="0"/>
              <a:t> </a:t>
            </a:r>
            <a:r>
              <a:rPr i="1"/>
              <a:t>where</a:t>
            </a:r>
            <a:r>
              <a:rPr b="0"/>
              <a:t> and </a:t>
            </a:r>
            <a:r>
              <a:rPr i="1"/>
              <a:t>when</a:t>
            </a:r>
            <a:r>
              <a:rPr b="0"/>
              <a:t> it’s computed</a:t>
            </a:r>
          </a:p>
          <a:p>
            <a:pPr>
              <a:lnSpc>
                <a:spcPct val="100000"/>
              </a:lnSpc>
              <a:spcBef>
                <a:spcPts val="6400"/>
              </a:spcBef>
            </a:pPr>
            <a:br/>
            <a:r>
              <a:t>Easy for programmers to build pipelines</a:t>
            </a:r>
          </a:p>
          <a:p>
            <a:pPr>
              <a:lnSpc>
                <a:spcPct val="100000"/>
              </a:lnSpc>
              <a:spcBef>
                <a:spcPts val="6400"/>
              </a:spcBef>
            </a:pPr>
            <a:r>
              <a:t>Easy to specify &amp; explore optimizations</a:t>
            </a:r>
          </a:p>
          <a:p>
            <a:pPr lvl="1">
              <a:lnSpc>
                <a:spcPct val="100000"/>
              </a:lnSpc>
            </a:pPr>
            <a:r>
              <a:t>manual or automatic search</a:t>
            </a:r>
          </a:p>
          <a:p>
            <a:pPr>
              <a:lnSpc>
                <a:spcPct val="100000"/>
              </a:lnSpc>
              <a:spcBef>
                <a:spcPts val="6400"/>
              </a:spcBef>
            </a:pPr>
            <a:r>
              <a:t>Easy for the compiler to generate fast code</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5" name="Halide algorithm:…"/>
          <p:cNvSpPr txBox="1"/>
          <p:nvPr/>
        </p:nvSpPr>
        <p:spPr>
          <a:xfrm>
            <a:off x="1287710" y="2730500"/>
            <a:ext cx="22402801" cy="3444241"/>
          </a:xfrm>
          <a:prstGeom prst="rect">
            <a:avLst/>
          </a:prstGeom>
          <a:ln w="12700">
            <a:miter lim="400000"/>
          </a:ln>
          <a:extLst>
            <a:ext uri="{C572A759-6A51-4108-AA02-DFA0A04FC94B}">
              <ma14:wrappingTextBoxFlag xmlns:ma14="http://schemas.microsoft.com/office/mac/drawingml/2011/main" val="1"/>
            </a:ext>
          </a:extLst>
        </p:spPr>
        <p:txBody>
          <a:bodyPr lIns="228600" tIns="228600" rIns="228600" bIns="228600">
            <a:spAutoFit/>
          </a:bodyPr>
          <a:lstStyle/>
          <a:p>
            <a:pPr algn="l" defTabSz="457200">
              <a:lnSpc>
                <a:spcPct val="120000"/>
              </a:lnSpc>
              <a:tabLst/>
              <a:defRPr b="1" sz="7200">
                <a:latin typeface="+mn-lt"/>
                <a:ea typeface="+mn-ea"/>
                <a:cs typeface="+mn-cs"/>
                <a:sym typeface="Helvetica"/>
              </a:defRPr>
            </a:pPr>
            <a:r>
              <a:t>Halide </a:t>
            </a:r>
            <a:r>
              <a:rPr i="1"/>
              <a:t>algorithm</a:t>
            </a:r>
            <a:r>
              <a:t>:</a:t>
            </a:r>
          </a:p>
          <a:p>
            <a:pPr algn="l" defTabSz="457200">
              <a:lnSpc>
                <a:spcPct val="120000"/>
              </a:lnSpc>
              <a:tabLst/>
              <a:defRPr sz="5000">
                <a:latin typeface="Consolas"/>
                <a:ea typeface="Consolas"/>
                <a:cs typeface="Consolas"/>
                <a:sym typeface="Consolas"/>
              </a:defRPr>
            </a:pPr>
            <a:r>
              <a:rPr b="1">
                <a:latin typeface="+mn-lt"/>
                <a:ea typeface="+mn-ea"/>
                <a:cs typeface="+mn-cs"/>
                <a:sym typeface="Helvetica"/>
              </a:rPr>
              <a:t>blurx</a:t>
            </a:r>
            <a:r>
              <a:t>(x, y) = (</a:t>
            </a:r>
            <a:r>
              <a:rPr b="1">
                <a:latin typeface="+mn-lt"/>
                <a:ea typeface="+mn-ea"/>
                <a:cs typeface="+mn-cs"/>
                <a:sym typeface="Helvetica"/>
              </a:rPr>
              <a:t>in</a:t>
            </a:r>
            <a:r>
              <a:t>(x-</a:t>
            </a:r>
            <a:r>
              <a:rPr i="1">
                <a:latin typeface="+mn-lt"/>
                <a:ea typeface="+mn-ea"/>
                <a:cs typeface="+mn-cs"/>
                <a:sym typeface="Helvetica"/>
              </a:rPr>
              <a:t>1</a:t>
            </a:r>
            <a:r>
              <a:t>, y) + </a:t>
            </a:r>
            <a:r>
              <a:rPr b="1">
                <a:latin typeface="+mn-lt"/>
                <a:ea typeface="+mn-ea"/>
                <a:cs typeface="+mn-cs"/>
                <a:sym typeface="Helvetica"/>
              </a:rPr>
              <a:t>in</a:t>
            </a:r>
            <a:r>
              <a:t>(x, y) + </a:t>
            </a:r>
            <a:r>
              <a:rPr b="1">
                <a:latin typeface="+mn-lt"/>
                <a:ea typeface="+mn-ea"/>
                <a:cs typeface="+mn-cs"/>
                <a:sym typeface="Helvetica"/>
              </a:rPr>
              <a:t>in</a:t>
            </a:r>
            <a:r>
              <a:t>(x+</a:t>
            </a:r>
            <a:r>
              <a:rPr i="1">
                <a:latin typeface="+mn-lt"/>
                <a:ea typeface="+mn-ea"/>
                <a:cs typeface="+mn-cs"/>
                <a:sym typeface="Helvetica"/>
              </a:rPr>
              <a:t>1</a:t>
            </a:r>
            <a:r>
              <a:t>, y))/</a:t>
            </a:r>
            <a:r>
              <a:rPr i="1">
                <a:latin typeface="+mn-lt"/>
                <a:ea typeface="+mn-ea"/>
                <a:cs typeface="+mn-cs"/>
                <a:sym typeface="Helvetica"/>
              </a:rPr>
              <a:t>3</a:t>
            </a:r>
            <a:r>
              <a:t>;</a:t>
            </a:r>
          </a:p>
          <a:p>
            <a:pPr algn="l" defTabSz="457200">
              <a:lnSpc>
                <a:spcPct val="120000"/>
              </a:lnSpc>
              <a:tabLst/>
              <a:defRPr sz="5000">
                <a:latin typeface="Consolas"/>
                <a:ea typeface="Consolas"/>
                <a:cs typeface="Consolas"/>
                <a:sym typeface="Consolas"/>
              </a:defRPr>
            </a:pPr>
            <a:r>
              <a:rPr b="1">
                <a:latin typeface="+mn-lt"/>
                <a:ea typeface="+mn-ea"/>
                <a:cs typeface="+mn-cs"/>
                <a:sym typeface="Helvetica"/>
              </a:rPr>
              <a:t>blury</a:t>
            </a:r>
            <a:r>
              <a:t>(x, y) = (</a:t>
            </a:r>
            <a:r>
              <a:rPr b="1">
                <a:latin typeface="+mn-lt"/>
                <a:ea typeface="+mn-ea"/>
                <a:cs typeface="+mn-cs"/>
                <a:sym typeface="Helvetica"/>
              </a:rPr>
              <a:t>blurx</a:t>
            </a:r>
            <a:r>
              <a:t>(x, y-</a:t>
            </a:r>
            <a:r>
              <a:rPr i="1">
                <a:latin typeface="+mn-lt"/>
                <a:ea typeface="+mn-ea"/>
                <a:cs typeface="+mn-cs"/>
                <a:sym typeface="Helvetica"/>
              </a:rPr>
              <a:t>1</a:t>
            </a:r>
            <a:r>
              <a:t>) + </a:t>
            </a:r>
            <a:r>
              <a:rPr b="1">
                <a:latin typeface="+mn-lt"/>
                <a:ea typeface="+mn-ea"/>
                <a:cs typeface="+mn-cs"/>
                <a:sym typeface="Helvetica"/>
              </a:rPr>
              <a:t>blurx</a:t>
            </a:r>
            <a:r>
              <a:t>(x, y) + </a:t>
            </a:r>
            <a:r>
              <a:rPr b="1">
                <a:latin typeface="+mn-lt"/>
                <a:ea typeface="+mn-ea"/>
                <a:cs typeface="+mn-cs"/>
                <a:sym typeface="Helvetica"/>
              </a:rPr>
              <a:t>blurx</a:t>
            </a:r>
            <a:r>
              <a:t>(x, y+</a:t>
            </a:r>
            <a:r>
              <a:rPr i="1">
                <a:latin typeface="+mn-lt"/>
                <a:ea typeface="+mn-ea"/>
                <a:cs typeface="+mn-cs"/>
                <a:sym typeface="Helvetica"/>
              </a:rPr>
              <a:t>1</a:t>
            </a:r>
            <a:r>
              <a:t>))/</a:t>
            </a:r>
            <a:r>
              <a:rPr i="1">
                <a:latin typeface="+mn-lt"/>
                <a:ea typeface="+mn-ea"/>
                <a:cs typeface="+mn-cs"/>
                <a:sym typeface="Helvetica"/>
              </a:rPr>
              <a:t>3</a:t>
            </a:r>
            <a:r>
              <a:t>;</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9" name="Halide algorithm:…"/>
          <p:cNvSpPr txBox="1"/>
          <p:nvPr/>
        </p:nvSpPr>
        <p:spPr>
          <a:xfrm>
            <a:off x="1287710" y="2730500"/>
            <a:ext cx="22402801" cy="3444241"/>
          </a:xfrm>
          <a:prstGeom prst="rect">
            <a:avLst/>
          </a:prstGeom>
          <a:ln w="12700">
            <a:miter lim="400000"/>
          </a:ln>
          <a:extLst>
            <a:ext uri="{C572A759-6A51-4108-AA02-DFA0A04FC94B}">
              <ma14:wrappingTextBoxFlag xmlns:ma14="http://schemas.microsoft.com/office/mac/drawingml/2011/main" val="1"/>
            </a:ext>
          </a:extLst>
        </p:spPr>
        <p:txBody>
          <a:bodyPr lIns="228600" tIns="228600" rIns="228600" bIns="228600">
            <a:spAutoFit/>
          </a:bodyPr>
          <a:lstStyle/>
          <a:p>
            <a:pPr algn="l" defTabSz="457200">
              <a:lnSpc>
                <a:spcPct val="120000"/>
              </a:lnSpc>
              <a:tabLst/>
              <a:defRPr b="1" sz="7200">
                <a:latin typeface="+mn-lt"/>
                <a:ea typeface="+mn-ea"/>
                <a:cs typeface="+mn-cs"/>
                <a:sym typeface="Helvetica"/>
              </a:defRPr>
            </a:pPr>
            <a:r>
              <a:t>Halide </a:t>
            </a:r>
            <a:r>
              <a:rPr i="1"/>
              <a:t>algorithm</a:t>
            </a:r>
            <a:r>
              <a:t>:</a:t>
            </a:r>
          </a:p>
          <a:p>
            <a:pPr algn="l" defTabSz="457200">
              <a:lnSpc>
                <a:spcPct val="120000"/>
              </a:lnSpc>
              <a:tabLst/>
              <a:defRPr sz="5000">
                <a:latin typeface="Consolas"/>
                <a:ea typeface="Consolas"/>
                <a:cs typeface="Consolas"/>
                <a:sym typeface="Consolas"/>
              </a:defRPr>
            </a:pPr>
            <a:r>
              <a:rPr b="1">
                <a:latin typeface="+mn-lt"/>
                <a:ea typeface="+mn-ea"/>
                <a:cs typeface="+mn-cs"/>
                <a:sym typeface="Helvetica"/>
              </a:rPr>
              <a:t>blurx</a:t>
            </a:r>
            <a:r>
              <a:t>(x, y) = (</a:t>
            </a:r>
            <a:r>
              <a:rPr b="1">
                <a:latin typeface="+mn-lt"/>
                <a:ea typeface="+mn-ea"/>
                <a:cs typeface="+mn-cs"/>
                <a:sym typeface="Helvetica"/>
              </a:rPr>
              <a:t>in</a:t>
            </a:r>
            <a:r>
              <a:t>(x-</a:t>
            </a:r>
            <a:r>
              <a:rPr i="1">
                <a:latin typeface="+mn-lt"/>
                <a:ea typeface="+mn-ea"/>
                <a:cs typeface="+mn-cs"/>
                <a:sym typeface="Helvetica"/>
              </a:rPr>
              <a:t>1</a:t>
            </a:r>
            <a:r>
              <a:t>, y) + </a:t>
            </a:r>
            <a:r>
              <a:rPr b="1">
                <a:latin typeface="+mn-lt"/>
                <a:ea typeface="+mn-ea"/>
                <a:cs typeface="+mn-cs"/>
                <a:sym typeface="Helvetica"/>
              </a:rPr>
              <a:t>in</a:t>
            </a:r>
            <a:r>
              <a:t>(x, y) + </a:t>
            </a:r>
            <a:r>
              <a:rPr b="1">
                <a:latin typeface="+mn-lt"/>
                <a:ea typeface="+mn-ea"/>
                <a:cs typeface="+mn-cs"/>
                <a:sym typeface="Helvetica"/>
              </a:rPr>
              <a:t>in</a:t>
            </a:r>
            <a:r>
              <a:t>(x+</a:t>
            </a:r>
            <a:r>
              <a:rPr i="1">
                <a:latin typeface="+mn-lt"/>
                <a:ea typeface="+mn-ea"/>
                <a:cs typeface="+mn-cs"/>
                <a:sym typeface="Helvetica"/>
              </a:rPr>
              <a:t>1</a:t>
            </a:r>
            <a:r>
              <a:t>, y))/</a:t>
            </a:r>
            <a:r>
              <a:rPr i="1">
                <a:latin typeface="+mn-lt"/>
                <a:ea typeface="+mn-ea"/>
                <a:cs typeface="+mn-cs"/>
                <a:sym typeface="Helvetica"/>
              </a:rPr>
              <a:t>3</a:t>
            </a:r>
            <a:r>
              <a:t>;</a:t>
            </a:r>
          </a:p>
          <a:p>
            <a:pPr algn="l" defTabSz="457200">
              <a:lnSpc>
                <a:spcPct val="120000"/>
              </a:lnSpc>
              <a:tabLst/>
              <a:defRPr sz="5000">
                <a:latin typeface="Consolas"/>
                <a:ea typeface="Consolas"/>
                <a:cs typeface="Consolas"/>
                <a:sym typeface="Consolas"/>
              </a:defRPr>
            </a:pPr>
            <a:r>
              <a:rPr b="1">
                <a:latin typeface="+mn-lt"/>
                <a:ea typeface="+mn-ea"/>
                <a:cs typeface="+mn-cs"/>
                <a:sym typeface="Helvetica"/>
              </a:rPr>
              <a:t>blury</a:t>
            </a:r>
            <a:r>
              <a:t>(x, y) = (</a:t>
            </a:r>
            <a:r>
              <a:rPr b="1">
                <a:latin typeface="+mn-lt"/>
                <a:ea typeface="+mn-ea"/>
                <a:cs typeface="+mn-cs"/>
                <a:sym typeface="Helvetica"/>
              </a:rPr>
              <a:t>blurx</a:t>
            </a:r>
            <a:r>
              <a:t>(x, y-</a:t>
            </a:r>
            <a:r>
              <a:rPr i="1">
                <a:latin typeface="+mn-lt"/>
                <a:ea typeface="+mn-ea"/>
                <a:cs typeface="+mn-cs"/>
                <a:sym typeface="Helvetica"/>
              </a:rPr>
              <a:t>1</a:t>
            </a:r>
            <a:r>
              <a:t>) + </a:t>
            </a:r>
            <a:r>
              <a:rPr b="1">
                <a:latin typeface="+mn-lt"/>
                <a:ea typeface="+mn-ea"/>
                <a:cs typeface="+mn-cs"/>
                <a:sym typeface="Helvetica"/>
              </a:rPr>
              <a:t>blurx</a:t>
            </a:r>
            <a:r>
              <a:t>(x, y) + </a:t>
            </a:r>
            <a:r>
              <a:rPr b="1">
                <a:latin typeface="+mn-lt"/>
                <a:ea typeface="+mn-ea"/>
                <a:cs typeface="+mn-cs"/>
                <a:sym typeface="Helvetica"/>
              </a:rPr>
              <a:t>blurx</a:t>
            </a:r>
            <a:r>
              <a:t>(x, y+</a:t>
            </a:r>
            <a:r>
              <a:rPr i="1">
                <a:latin typeface="+mn-lt"/>
                <a:ea typeface="+mn-ea"/>
                <a:cs typeface="+mn-cs"/>
                <a:sym typeface="Helvetica"/>
              </a:rPr>
              <a:t>1</a:t>
            </a:r>
            <a:r>
              <a:t>))/</a:t>
            </a:r>
            <a:r>
              <a:rPr i="1">
                <a:latin typeface="+mn-lt"/>
                <a:ea typeface="+mn-ea"/>
                <a:cs typeface="+mn-cs"/>
                <a:sym typeface="Helvetica"/>
              </a:rPr>
              <a:t>3</a:t>
            </a:r>
            <a:r>
              <a:t>;</a:t>
            </a:r>
          </a:p>
        </p:txBody>
      </p:sp>
      <p:sp>
        <p:nvSpPr>
          <p:cNvPr id="530" name="Halide schedule:…"/>
          <p:cNvSpPr txBox="1"/>
          <p:nvPr/>
        </p:nvSpPr>
        <p:spPr>
          <a:xfrm>
            <a:off x="1282700" y="7886700"/>
            <a:ext cx="22555200" cy="3444241"/>
          </a:xfrm>
          <a:prstGeom prst="rect">
            <a:avLst/>
          </a:prstGeom>
          <a:ln w="12700">
            <a:miter lim="400000"/>
          </a:ln>
          <a:extLst>
            <a:ext uri="{C572A759-6A51-4108-AA02-DFA0A04FC94B}">
              <ma14:wrappingTextBoxFlag xmlns:ma14="http://schemas.microsoft.com/office/mac/drawingml/2011/main" val="1"/>
            </a:ext>
          </a:extLst>
        </p:spPr>
        <p:txBody>
          <a:bodyPr lIns="228600" tIns="228600" rIns="228600" bIns="228600">
            <a:spAutoFit/>
          </a:bodyPr>
          <a:lstStyle/>
          <a:p>
            <a:pPr algn="l" defTabSz="457200">
              <a:lnSpc>
                <a:spcPct val="120000"/>
              </a:lnSpc>
              <a:tabLst/>
              <a:defRPr b="1" sz="7200">
                <a:solidFill>
                  <a:srgbClr val="FF6251"/>
                </a:solidFill>
                <a:latin typeface="+mn-lt"/>
                <a:ea typeface="+mn-ea"/>
                <a:cs typeface="+mn-cs"/>
                <a:sym typeface="Helvetica"/>
              </a:defRPr>
            </a:pPr>
            <a:r>
              <a:t>Halide </a:t>
            </a:r>
            <a:r>
              <a:rPr i="1"/>
              <a:t>schedule</a:t>
            </a:r>
            <a:r>
              <a:t>:</a:t>
            </a:r>
          </a:p>
          <a:p>
            <a:pPr algn="l" defTabSz="457200">
              <a:lnSpc>
                <a:spcPct val="120000"/>
              </a:lnSpc>
              <a:tabLst/>
              <a:defRPr sz="5000">
                <a:latin typeface="Consolas"/>
                <a:ea typeface="Consolas"/>
                <a:cs typeface="Consolas"/>
                <a:sym typeface="Consolas"/>
              </a:defRPr>
            </a:pPr>
            <a:r>
              <a:t>blury.</a:t>
            </a:r>
            <a:r>
              <a:rPr b="1">
                <a:latin typeface="+mn-lt"/>
                <a:ea typeface="+mn-ea"/>
                <a:cs typeface="+mn-cs"/>
                <a:sym typeface="Helvetica"/>
              </a:rPr>
              <a:t>tile</a:t>
            </a:r>
            <a:r>
              <a:t>(x, y, xi, yi, </a:t>
            </a:r>
            <a:r>
              <a:rPr i="1">
                <a:latin typeface="+mn-lt"/>
                <a:ea typeface="+mn-ea"/>
                <a:cs typeface="+mn-cs"/>
                <a:sym typeface="Helvetica"/>
              </a:rPr>
              <a:t>256</a:t>
            </a:r>
            <a:r>
              <a:t>, </a:t>
            </a:r>
            <a:r>
              <a:rPr i="1">
                <a:latin typeface="+mn-lt"/>
                <a:ea typeface="+mn-ea"/>
                <a:cs typeface="+mn-cs"/>
                <a:sym typeface="Helvetica"/>
              </a:rPr>
              <a:t>32</a:t>
            </a:r>
            <a:r>
              <a:t>).</a:t>
            </a:r>
            <a:r>
              <a:rPr b="1">
                <a:latin typeface="+mn-lt"/>
                <a:ea typeface="+mn-ea"/>
                <a:cs typeface="+mn-cs"/>
                <a:sym typeface="Helvetica"/>
              </a:rPr>
              <a:t>vectorize</a:t>
            </a:r>
            <a:r>
              <a:t>(xi, </a:t>
            </a:r>
            <a:r>
              <a:rPr i="1">
                <a:latin typeface="+mn-lt"/>
                <a:ea typeface="+mn-ea"/>
                <a:cs typeface="+mn-cs"/>
                <a:sym typeface="Helvetica"/>
              </a:rPr>
              <a:t>8</a:t>
            </a:r>
            <a:r>
              <a:t>).</a:t>
            </a:r>
            <a:r>
              <a:rPr b="1">
                <a:latin typeface="+mn-lt"/>
                <a:ea typeface="+mn-ea"/>
                <a:cs typeface="+mn-cs"/>
                <a:sym typeface="Helvetica"/>
              </a:rPr>
              <a:t>parallel</a:t>
            </a:r>
            <a:r>
              <a:t>(y);</a:t>
            </a:r>
          </a:p>
          <a:p>
            <a:pPr algn="l" defTabSz="457200">
              <a:lnSpc>
                <a:spcPct val="120000"/>
              </a:lnSpc>
              <a:tabLst/>
              <a:defRPr b="1" sz="5000">
                <a:latin typeface="+mn-lt"/>
                <a:ea typeface="+mn-ea"/>
                <a:cs typeface="+mn-cs"/>
                <a:sym typeface="Helvetica"/>
              </a:defRPr>
            </a:pPr>
            <a:r>
              <a:rPr b="0">
                <a:latin typeface="Consolas"/>
                <a:ea typeface="Consolas"/>
                <a:cs typeface="Consolas"/>
                <a:sym typeface="Consolas"/>
              </a:rPr>
              <a:t>blurx.</a:t>
            </a:r>
            <a:r>
              <a:t>compute_at</a:t>
            </a:r>
            <a:r>
              <a:rPr b="0">
                <a:latin typeface="Consolas"/>
                <a:ea typeface="Consolas"/>
                <a:cs typeface="Consolas"/>
                <a:sym typeface="Consolas"/>
              </a:rPr>
              <a:t>(blury, x).</a:t>
            </a:r>
            <a:r>
              <a:t>store_at</a:t>
            </a:r>
            <a:r>
              <a:rPr b="0">
                <a:latin typeface="Consolas"/>
                <a:ea typeface="Consolas"/>
                <a:cs typeface="Consolas"/>
                <a:sym typeface="Consolas"/>
              </a:rPr>
              <a:t>(blury, x).</a:t>
            </a:r>
            <a:r>
              <a:t>vectorize</a:t>
            </a:r>
            <a:r>
              <a:rPr b="0">
                <a:latin typeface="Consolas"/>
                <a:ea typeface="Consolas"/>
                <a:cs typeface="Consolas"/>
                <a:sym typeface="Consolas"/>
              </a:rPr>
              <a:t>(x, </a:t>
            </a:r>
            <a:r>
              <a:rPr b="0" i="1"/>
              <a:t>8</a:t>
            </a:r>
            <a:r>
              <a:rPr b="0">
                <a:latin typeface="Consolas"/>
                <a:ea typeface="Consolas"/>
                <a:cs typeface="Consolas"/>
                <a:sym typeface="Consolas"/>
              </a:rPr>
              <a:t>);</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37" name="Group"/>
          <p:cNvGrpSpPr/>
          <p:nvPr/>
        </p:nvGrpSpPr>
        <p:grpSpPr>
          <a:xfrm>
            <a:off x="4184879" y="127000"/>
            <a:ext cx="11931421" cy="13931900"/>
            <a:chOff x="0" y="0"/>
            <a:chExt cx="11931420" cy="13931900"/>
          </a:xfrm>
        </p:grpSpPr>
        <p:sp>
          <p:nvSpPr>
            <p:cNvPr id="534" name="void box_filter_3x3(const Image &amp;in, Image &amp;blury) {…"/>
            <p:cNvSpPr txBox="1"/>
            <p:nvPr/>
          </p:nvSpPr>
          <p:spPr>
            <a:xfrm>
              <a:off x="18820" y="2019300"/>
              <a:ext cx="11912601" cy="119126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4500"/>
                </a:lnSpc>
                <a:tabLst/>
                <a:defRPr sz="25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 allocate tile blurx array</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535" name="9.9 → 0.9 ms/megapixel"/>
            <p:cNvSpPr txBox="1"/>
            <p:nvPr/>
          </p:nvSpPr>
          <p:spPr>
            <a:xfrm>
              <a:off x="0" y="1085850"/>
              <a:ext cx="6687443" cy="838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defTabSz="546100">
                <a:lnSpc>
                  <a:spcPct val="100000"/>
                </a:lnSpc>
                <a:tabLst/>
                <a:defRPr sz="4800">
                  <a:latin typeface="+mn-lt"/>
                  <a:ea typeface="+mn-ea"/>
                  <a:cs typeface="+mn-cs"/>
                  <a:sym typeface="Helvetica"/>
                </a:defRPr>
              </a:lvl1pPr>
            </a:lstStyle>
            <a:p>
              <a:pPr/>
              <a:r>
                <a:t>9.9 → 0.9 ms/megapixel</a:t>
              </a:r>
            </a:p>
          </p:txBody>
        </p:sp>
        <p:sp>
          <p:nvSpPr>
            <p:cNvPr id="536" name="Recall Hand-optimized C++"/>
            <p:cNvSpPr txBox="1"/>
            <p:nvPr/>
          </p:nvSpPr>
          <p:spPr>
            <a:xfrm>
              <a:off x="15856" y="0"/>
              <a:ext cx="10981183" cy="12676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a:defRPr>
                  <a:latin typeface="Helvetica Neue Bold Condensed"/>
                  <a:ea typeface="Helvetica Neue Bold Condensed"/>
                  <a:cs typeface="Helvetica Neue Bold Condensed"/>
                  <a:sym typeface="Helvetica Neue Bold Condensed"/>
                </a:defRPr>
              </a:lvl1pPr>
            </a:lstStyle>
            <a:p>
              <a:pPr/>
              <a:r>
                <a:t>Recall Hand-optimized C++</a:t>
              </a:r>
            </a:p>
          </p:txBody>
        </p:sp>
      </p:grpSp>
      <p:sp>
        <p:nvSpPr>
          <p:cNvPr id="538" name="11x faster (quad core x86)"/>
          <p:cNvSpPr txBox="1"/>
          <p:nvPr/>
        </p:nvSpPr>
        <p:spPr>
          <a:xfrm>
            <a:off x="16844849" y="473075"/>
            <a:ext cx="6134101" cy="2165351"/>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tabLst/>
              <a:defRPr b="1" i="1" sz="6400">
                <a:latin typeface="+mn-lt"/>
                <a:ea typeface="+mn-ea"/>
                <a:cs typeface="+mn-cs"/>
                <a:sym typeface="Helvetica"/>
              </a:defRPr>
            </a:pPr>
            <a:r>
              <a:rPr sz="9600"/>
              <a:t>11x faster</a:t>
            </a:r>
            <a:br>
              <a:rPr sz="9600"/>
            </a:br>
            <a:r>
              <a:rPr b="0" sz="5800"/>
              <a:t>(quad core x86)</a:t>
            </a:r>
          </a:p>
        </p:txBody>
      </p:sp>
      <p:sp>
        <p:nvSpPr>
          <p:cNvPr id="539" name="Tiled, fused…"/>
          <p:cNvSpPr txBox="1"/>
          <p:nvPr/>
        </p:nvSpPr>
        <p:spPr>
          <a:xfrm>
            <a:off x="16058818" y="3760469"/>
            <a:ext cx="6920131" cy="8900161"/>
          </a:xfrm>
          <a:prstGeom prst="rect">
            <a:avLst/>
          </a:prstGeom>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spcBef>
                <a:spcPts val="4800"/>
              </a:spcBef>
              <a:tabLst/>
              <a:defRPr>
                <a:latin typeface="+mn-lt"/>
                <a:ea typeface="+mn-ea"/>
                <a:cs typeface="+mn-cs"/>
                <a:sym typeface="Helvetica"/>
              </a:defRPr>
            </a:pPr>
            <a:r>
              <a:t>Tiled, fused</a:t>
            </a:r>
          </a:p>
          <a:p>
            <a:pPr algn="l" defTabSz="546100">
              <a:lnSpc>
                <a:spcPct val="70000"/>
              </a:lnSpc>
              <a:spcBef>
                <a:spcPts val="4800"/>
              </a:spcBef>
              <a:tabLst/>
              <a:defRPr>
                <a:latin typeface="+mn-lt"/>
                <a:ea typeface="+mn-ea"/>
                <a:cs typeface="+mn-cs"/>
                <a:sym typeface="Helvetica"/>
              </a:defRPr>
            </a:pPr>
            <a:r>
              <a:t>Vectorized</a:t>
            </a:r>
          </a:p>
          <a:p>
            <a:pPr algn="l" defTabSz="546100">
              <a:lnSpc>
                <a:spcPct val="70000"/>
              </a:lnSpc>
              <a:spcBef>
                <a:spcPts val="4800"/>
              </a:spcBef>
              <a:tabLst/>
              <a:defRPr>
                <a:latin typeface="+mn-lt"/>
                <a:ea typeface="+mn-ea"/>
                <a:cs typeface="+mn-cs"/>
                <a:sym typeface="Helvetica"/>
              </a:defRPr>
            </a:pPr>
            <a:r>
              <a:t>Multithreaded</a:t>
            </a:r>
          </a:p>
          <a:p>
            <a:pPr algn="l" defTabSz="546100">
              <a:lnSpc>
                <a:spcPct val="70000"/>
              </a:lnSpc>
              <a:spcBef>
                <a:spcPts val="4800"/>
              </a:spcBef>
              <a:tabLst/>
              <a:defRPr>
                <a:latin typeface="+mn-lt"/>
                <a:ea typeface="+mn-ea"/>
                <a:cs typeface="+mn-cs"/>
                <a:sym typeface="Helvetica"/>
              </a:defRPr>
            </a:pPr>
            <a:r>
              <a:t>Redundant computation</a:t>
            </a:r>
          </a:p>
          <a:p>
            <a:pPr algn="l" defTabSz="546100">
              <a:lnSpc>
                <a:spcPct val="70000"/>
              </a:lnSpc>
              <a:spcBef>
                <a:spcPts val="4800"/>
              </a:spcBef>
              <a:tabLst/>
              <a:defRPr i="1">
                <a:latin typeface="+mn-lt"/>
                <a:ea typeface="+mn-ea"/>
                <a:cs typeface="+mn-cs"/>
                <a:sym typeface="Helvetica"/>
              </a:defRPr>
            </a:pPr>
            <a:r>
              <a:t>Near roof-line optimum</a:t>
            </a:r>
          </a:p>
        </p:txBody>
      </p:sp>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3" name="Final 3x3 blur: add parallelism and vectorization"/>
          <p:cNvSpPr txBox="1"/>
          <p:nvPr>
            <p:ph type="title"/>
          </p:nvPr>
        </p:nvSpPr>
        <p:spPr>
          <a:prstGeom prst="rect">
            <a:avLst/>
          </a:prstGeom>
        </p:spPr>
        <p:txBody>
          <a:bodyPr/>
          <a:lstStyle/>
          <a:p>
            <a:pPr/>
            <a:r>
              <a:t>Final 3x3 blur: add parallelism and vectorization</a:t>
            </a:r>
          </a:p>
        </p:txBody>
      </p:sp>
      <p:sp>
        <p:nvSpPr>
          <p:cNvPr id="544" name="Var x, y;…"/>
          <p:cNvSpPr txBox="1"/>
          <p:nvPr>
            <p:ph type="body" idx="1"/>
          </p:nvPr>
        </p:nvSpPr>
        <p:spPr>
          <a:prstGeom prst="rect">
            <a:avLst/>
          </a:prstGeom>
        </p:spPr>
        <p:txBody>
          <a:bodyPr/>
          <a:lstStyle/>
          <a:p>
            <a:pPr>
              <a:lnSpc>
                <a:spcPts val="5500"/>
              </a:lnSpc>
              <a:spcBef>
                <a:spcPts val="1000"/>
              </a:spcBef>
              <a:defRPr sz="4600">
                <a:latin typeface="Courier"/>
                <a:ea typeface="Courier"/>
                <a:cs typeface="Courier"/>
                <a:sym typeface="Courier"/>
              </a:defRPr>
            </a:pPr>
            <a:r>
              <a:t>Var x, y;</a:t>
            </a:r>
          </a:p>
          <a:p>
            <a:pPr>
              <a:lnSpc>
                <a:spcPts val="5500"/>
              </a:lnSpc>
              <a:spcBef>
                <a:spcPts val="5000"/>
              </a:spcBef>
              <a:defRPr sz="4600">
                <a:latin typeface="Courier"/>
                <a:ea typeface="Courier"/>
                <a:cs typeface="Courier"/>
                <a:sym typeface="Courier"/>
              </a:defRPr>
            </a:pPr>
            <a:r>
              <a:t>Fun blur_x, blur_y ;</a:t>
            </a:r>
          </a:p>
          <a:p>
            <a:pPr>
              <a:lnSpc>
                <a:spcPts val="5500"/>
              </a:lnSpc>
              <a:spcBef>
                <a:spcPts val="1000"/>
              </a:spcBef>
              <a:defRPr sz="4600">
                <a:latin typeface="Courier"/>
                <a:ea typeface="Courier"/>
                <a:cs typeface="Courier"/>
                <a:sym typeface="Courier"/>
              </a:defRPr>
            </a:pPr>
            <a:r>
              <a:t>blur_x(x,y) = (input(x,y)+input(x+1,y)+input(x+2,y))/3.0;    </a:t>
            </a:r>
          </a:p>
          <a:p>
            <a:pPr>
              <a:lnSpc>
                <a:spcPts val="5500"/>
              </a:lnSpc>
              <a:spcBef>
                <a:spcPts val="6400"/>
              </a:spcBef>
              <a:defRPr sz="4600">
                <a:latin typeface="Courier"/>
                <a:ea typeface="Courier"/>
                <a:cs typeface="Courier"/>
                <a:sym typeface="Courier"/>
              </a:defRPr>
            </a:pPr>
            <a:r>
              <a:t>blur_y(x,y) = (blur_x(x,y)+blur_x(x,y+1)+blur_x(x,y+2))/3.0;</a:t>
            </a:r>
          </a:p>
          <a:p>
            <a:pPr>
              <a:lnSpc>
                <a:spcPts val="5500"/>
              </a:lnSpc>
              <a:spcBef>
                <a:spcPts val="1000"/>
              </a:spcBef>
              <a:defRPr sz="4600">
                <a:latin typeface="Courier"/>
                <a:ea typeface="Courier"/>
                <a:cs typeface="Courier"/>
                <a:sym typeface="Courier"/>
              </a:defRPr>
            </a:pPr>
            <a:r>
              <a:t>Var xi, yi ; </a:t>
            </a:r>
          </a:p>
          <a:p>
            <a:pPr>
              <a:lnSpc>
                <a:spcPts val="5500"/>
              </a:lnSpc>
              <a:spcBef>
                <a:spcPts val="1000"/>
              </a:spcBef>
              <a:defRPr sz="4600">
                <a:latin typeface="Courier"/>
                <a:ea typeface="Courier"/>
                <a:cs typeface="Courier"/>
                <a:sym typeface="Courier"/>
              </a:defRPr>
            </a:pPr>
            <a:r>
              <a:t>blur_y</a:t>
            </a:r>
            <a:r>
              <a:rPr>
                <a:solidFill>
                  <a:srgbClr val="FFFC41"/>
                </a:solidFill>
              </a:rPr>
              <a:t>.tile(x, y, xi, yi, 8, 4) \</a:t>
            </a:r>
            <a:endParaRPr>
              <a:solidFill>
                <a:srgbClr val="FFFC41"/>
              </a:solidFill>
            </a:endParaRPr>
          </a:p>
          <a:p>
            <a:pPr>
              <a:lnSpc>
                <a:spcPts val="5500"/>
              </a:lnSpc>
              <a:spcBef>
                <a:spcPts val="1000"/>
              </a:spcBef>
              <a:defRPr sz="4600">
                <a:latin typeface="Courier"/>
                <a:ea typeface="Courier"/>
                <a:cs typeface="Courier"/>
                <a:sym typeface="Courier"/>
              </a:defRPr>
            </a:pPr>
            <a:r>
              <a:rPr>
                <a:solidFill>
                  <a:srgbClr val="FFFC41"/>
                </a:solidFill>
              </a:rPr>
              <a:t>      .parallel(y) \</a:t>
            </a:r>
            <a:endParaRPr>
              <a:solidFill>
                <a:srgbClr val="FFFC41"/>
              </a:solidFill>
            </a:endParaRPr>
          </a:p>
          <a:p>
            <a:pPr>
              <a:lnSpc>
                <a:spcPts val="5500"/>
              </a:lnSpc>
              <a:spcBef>
                <a:spcPts val="1000"/>
              </a:spcBef>
              <a:defRPr sz="4600">
                <a:latin typeface="Courier"/>
                <a:ea typeface="Courier"/>
                <a:cs typeface="Courier"/>
                <a:sym typeface="Courier"/>
              </a:defRPr>
            </a:pPr>
            <a:r>
              <a:rPr>
                <a:solidFill>
                  <a:srgbClr val="FFFC41"/>
                </a:solidFill>
              </a:rPr>
              <a:t>      .vectorize(xi, 8);</a:t>
            </a:r>
            <a:endParaRPr>
              <a:solidFill>
                <a:srgbClr val="FFFC41"/>
              </a:solidFill>
            </a:endParaRPr>
          </a:p>
          <a:p>
            <a:pPr>
              <a:lnSpc>
                <a:spcPts val="5500"/>
              </a:lnSpc>
              <a:spcBef>
                <a:spcPts val="1000"/>
              </a:spcBef>
              <a:defRPr sz="4600">
                <a:latin typeface="Courier"/>
                <a:ea typeface="Courier"/>
                <a:cs typeface="Courier"/>
                <a:sym typeface="Courier"/>
              </a:defRPr>
            </a:pPr>
            <a:r>
              <a:t>blur_x</a:t>
            </a:r>
            <a:r>
              <a:rPr>
                <a:solidFill>
                  <a:srgbClr val="FFFC41"/>
                </a:solidFill>
              </a:rPr>
              <a:t>.compute_at(blur_y, x) \</a:t>
            </a:r>
            <a:endParaRPr>
              <a:solidFill>
                <a:srgbClr val="FFFC41"/>
              </a:solidFill>
            </a:endParaRPr>
          </a:p>
          <a:p>
            <a:pPr>
              <a:lnSpc>
                <a:spcPts val="5500"/>
              </a:lnSpc>
              <a:spcBef>
                <a:spcPts val="4200"/>
              </a:spcBef>
              <a:defRPr sz="4600">
                <a:latin typeface="Courier"/>
                <a:ea typeface="Courier"/>
                <a:cs typeface="Courier"/>
                <a:sym typeface="Courier"/>
              </a:defRPr>
            </a:pPr>
            <a:r>
              <a:rPr>
                <a:solidFill>
                  <a:srgbClr val="FFFC41"/>
                </a:solidFill>
              </a:rPr>
              <a:t>      .vectorize(x, 8);</a:t>
            </a:r>
            <a:endParaRPr>
              <a:solidFill>
                <a:srgbClr val="FFFC41"/>
              </a:solidFill>
            </a:endParaRPr>
          </a:p>
          <a:p>
            <a:pPr>
              <a:lnSpc>
                <a:spcPts val="5500"/>
              </a:lnSpc>
              <a:spcBef>
                <a:spcPts val="1000"/>
              </a:spcBef>
              <a:defRPr sz="4600">
                <a:latin typeface="Courier"/>
                <a:ea typeface="Courier"/>
                <a:cs typeface="Courier"/>
                <a:sym typeface="Courier"/>
              </a:defRPr>
            </a:pPr>
            <a:r>
              <a:t>output=blur_y.realize(input.width()-2, input.height()-2);</a:t>
            </a:r>
          </a:p>
        </p:txBody>
      </p:sp>
    </p:spTree>
  </p:cSld>
  <p:clrMapOvr>
    <a:masterClrMapping/>
  </p:clrMapOvr>
  <p:transition xmlns:p14="http://schemas.microsoft.com/office/powerpoint/2010/main" spd="fast"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6"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547"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9"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550"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2"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553"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a:p>
            <a:pPr>
              <a:lnSpc>
                <a:spcPts val="7200"/>
              </a:lnSpc>
              <a:spcBef>
                <a:spcPts val="600"/>
              </a:spcBef>
              <a:defRPr sz="6000"/>
            </a:pPr>
            <a:r>
              <a:t>tile  256 x 256  + interleave</a:t>
            </a:r>
          </a:p>
          <a:p>
            <a:pPr>
              <a:lnSpc>
                <a:spcPts val="7200"/>
              </a:lnSpc>
              <a:spcBef>
                <a:spcPts val="600"/>
              </a:spcBef>
              <a:defRPr sz="6000"/>
            </a:pPr>
            <a:r>
              <a:t>           took  1.7552740097 seconds</a:t>
            </a:r>
          </a:p>
          <a:p>
            <a:pPr>
              <a:lnSpc>
                <a:spcPts val="7200"/>
              </a:lnSpc>
              <a:spcBef>
                <a:spcPts val="600"/>
              </a:spcBef>
              <a:defRPr sz="6000"/>
            </a:pPr>
            <a:r>
              <a:t>tile  256 x 256 + parallel+vector</a:t>
            </a:r>
          </a:p>
          <a:p>
            <a:pPr>
              <a:lnSpc>
                <a:spcPts val="7200"/>
              </a:lnSpc>
              <a:spcBef>
                <a:spcPts val="600"/>
              </a:spcBef>
              <a:defRPr sz="6000"/>
            </a:pPr>
            <a:r>
              <a:t>           took  0.550438785553 seconds</a:t>
            </a:r>
          </a:p>
          <a:p>
            <a:pPr>
              <a:lnSpc>
                <a:spcPts val="7200"/>
              </a:lnSpc>
              <a:spcBef>
                <a:spcPts val="600"/>
              </a:spcBef>
              <a:defRPr sz="6000"/>
            </a:pPr>
            <a:r>
              <a:t>tile  256 x 256  + parallel+vector without interleaving</a:t>
            </a:r>
          </a:p>
          <a:p>
            <a:pPr>
              <a:lnSpc>
                <a:spcPts val="7200"/>
              </a:lnSpc>
              <a:spcBef>
                <a:spcPts val="600"/>
              </a:spcBef>
              <a:defRPr sz="6000"/>
            </a:pPr>
            <a:r>
              <a:t>           took  1.10970659256 seconds</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5"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556"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a:p>
            <a:pPr>
              <a:lnSpc>
                <a:spcPts val="7200"/>
              </a:lnSpc>
              <a:spcBef>
                <a:spcPts val="600"/>
              </a:spcBef>
              <a:defRPr sz="6000"/>
            </a:pPr>
            <a:r>
              <a:t>tile  256 x 256  + interleave</a:t>
            </a:r>
          </a:p>
          <a:p>
            <a:pPr>
              <a:lnSpc>
                <a:spcPts val="7200"/>
              </a:lnSpc>
              <a:spcBef>
                <a:spcPts val="600"/>
              </a:spcBef>
              <a:defRPr sz="6000"/>
            </a:pPr>
            <a:r>
              <a:t>           took  1.7552740097 seconds</a:t>
            </a:r>
          </a:p>
          <a:p>
            <a:pPr>
              <a:lnSpc>
                <a:spcPts val="7200"/>
              </a:lnSpc>
              <a:spcBef>
                <a:spcPts val="600"/>
              </a:spcBef>
              <a:defRPr sz="6000"/>
            </a:pPr>
            <a:r>
              <a:t>tile  256 x 256 + parallel+vector</a:t>
            </a:r>
          </a:p>
          <a:p>
            <a:pPr>
              <a:lnSpc>
                <a:spcPts val="7200"/>
              </a:lnSpc>
              <a:spcBef>
                <a:spcPts val="600"/>
              </a:spcBef>
              <a:defRPr sz="6000"/>
            </a:pPr>
            <a:r>
              <a:t>           took  0.550438785553 seconds</a:t>
            </a:r>
          </a:p>
          <a:p>
            <a:pPr>
              <a:lnSpc>
                <a:spcPts val="7200"/>
              </a:lnSpc>
              <a:spcBef>
                <a:spcPts val="600"/>
              </a:spcBef>
              <a:defRPr sz="6000"/>
            </a:pPr>
            <a:r>
              <a:t>tile  256 x 256  + parallel+vector without interleaving</a:t>
            </a:r>
          </a:p>
          <a:p>
            <a:pPr>
              <a:lnSpc>
                <a:spcPts val="7200"/>
              </a:lnSpc>
              <a:spcBef>
                <a:spcPts val="600"/>
              </a:spcBef>
              <a:defRPr sz="6000"/>
            </a:pPr>
            <a:r>
              <a:t>           took  1.10970659256 seconds</a:t>
            </a:r>
          </a:p>
          <a:p>
            <a:pPr lvl="1">
              <a:lnSpc>
                <a:spcPts val="7200"/>
              </a:lnSpc>
              <a:spcBef>
                <a:spcPts val="0"/>
              </a:spcBef>
              <a:defRPr sz="6000"/>
            </a:pPr>
            <a:r>
              <a:t>           Note the exact doubling (memory bound)</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61" name="Group"/>
          <p:cNvGrpSpPr/>
          <p:nvPr/>
        </p:nvGrpSpPr>
        <p:grpSpPr>
          <a:xfrm>
            <a:off x="4184879" y="127000"/>
            <a:ext cx="11931421" cy="13931900"/>
            <a:chOff x="0" y="0"/>
            <a:chExt cx="11931420" cy="13931900"/>
          </a:xfrm>
        </p:grpSpPr>
        <p:sp>
          <p:nvSpPr>
            <p:cNvPr id="558" name="void box_filter_3x3(const Image &amp;in, Image &amp;blury) {…"/>
            <p:cNvSpPr txBox="1"/>
            <p:nvPr/>
          </p:nvSpPr>
          <p:spPr>
            <a:xfrm>
              <a:off x="18820" y="2019300"/>
              <a:ext cx="11912601" cy="119126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4500"/>
                </a:lnSpc>
                <a:tabLst/>
                <a:defRPr sz="25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 allocate tile blurx array</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559" name="9.9 → 0.9 ms/megapixel"/>
            <p:cNvSpPr txBox="1"/>
            <p:nvPr/>
          </p:nvSpPr>
          <p:spPr>
            <a:xfrm>
              <a:off x="0" y="1085850"/>
              <a:ext cx="6687443" cy="838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defTabSz="546100">
                <a:lnSpc>
                  <a:spcPct val="100000"/>
                </a:lnSpc>
                <a:tabLst/>
                <a:defRPr sz="4800">
                  <a:latin typeface="+mn-lt"/>
                  <a:ea typeface="+mn-ea"/>
                  <a:cs typeface="+mn-cs"/>
                  <a:sym typeface="Helvetica"/>
                </a:defRPr>
              </a:lvl1pPr>
            </a:lstStyle>
            <a:p>
              <a:pPr/>
              <a:r>
                <a:t>9.9 → 0.9 ms/megapixel</a:t>
              </a:r>
            </a:p>
          </p:txBody>
        </p:sp>
        <p:sp>
          <p:nvSpPr>
            <p:cNvPr id="560" name="Same as Hand-optimized C++"/>
            <p:cNvSpPr txBox="1"/>
            <p:nvPr/>
          </p:nvSpPr>
          <p:spPr>
            <a:xfrm>
              <a:off x="15856" y="0"/>
              <a:ext cx="11915319" cy="12676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a:defRPr>
                  <a:latin typeface="Helvetica Neue Bold Condensed"/>
                  <a:ea typeface="Helvetica Neue Bold Condensed"/>
                  <a:cs typeface="Helvetica Neue Bold Condensed"/>
                  <a:sym typeface="Helvetica Neue Bold Condensed"/>
                </a:defRPr>
              </a:lvl1pPr>
            </a:lstStyle>
            <a:p>
              <a:pPr/>
              <a:r>
                <a:t>Same as Hand-optimized C++</a:t>
              </a:r>
            </a:p>
          </p:txBody>
        </p:sp>
      </p:grpSp>
      <p:sp>
        <p:nvSpPr>
          <p:cNvPr id="562" name="11x faster (quad core x86)"/>
          <p:cNvSpPr txBox="1"/>
          <p:nvPr/>
        </p:nvSpPr>
        <p:spPr>
          <a:xfrm>
            <a:off x="16844849" y="473075"/>
            <a:ext cx="6134101" cy="2165351"/>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tabLst/>
              <a:defRPr b="1" i="1" sz="6400">
                <a:latin typeface="+mn-lt"/>
                <a:ea typeface="+mn-ea"/>
                <a:cs typeface="+mn-cs"/>
                <a:sym typeface="Helvetica"/>
              </a:defRPr>
            </a:pPr>
            <a:r>
              <a:rPr sz="9600"/>
              <a:t>11x faster</a:t>
            </a:r>
            <a:br>
              <a:rPr sz="9600"/>
            </a:br>
            <a:r>
              <a:rPr b="0" sz="5800"/>
              <a:t>(quad core x86)</a:t>
            </a:r>
          </a:p>
        </p:txBody>
      </p:sp>
      <p:sp>
        <p:nvSpPr>
          <p:cNvPr id="563" name="Tiled, fused…"/>
          <p:cNvSpPr txBox="1"/>
          <p:nvPr/>
        </p:nvSpPr>
        <p:spPr>
          <a:xfrm>
            <a:off x="16058818" y="3760469"/>
            <a:ext cx="6920131" cy="8900161"/>
          </a:xfrm>
          <a:prstGeom prst="rect">
            <a:avLst/>
          </a:prstGeom>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spcBef>
                <a:spcPts val="4800"/>
              </a:spcBef>
              <a:tabLst/>
              <a:defRPr>
                <a:latin typeface="+mn-lt"/>
                <a:ea typeface="+mn-ea"/>
                <a:cs typeface="+mn-cs"/>
                <a:sym typeface="Helvetica"/>
              </a:defRPr>
            </a:pPr>
            <a:r>
              <a:t>Tiled, fused</a:t>
            </a:r>
          </a:p>
          <a:p>
            <a:pPr algn="l" defTabSz="546100">
              <a:lnSpc>
                <a:spcPct val="70000"/>
              </a:lnSpc>
              <a:spcBef>
                <a:spcPts val="4800"/>
              </a:spcBef>
              <a:tabLst/>
              <a:defRPr>
                <a:latin typeface="+mn-lt"/>
                <a:ea typeface="+mn-ea"/>
                <a:cs typeface="+mn-cs"/>
                <a:sym typeface="Helvetica"/>
              </a:defRPr>
            </a:pPr>
            <a:r>
              <a:t>Vectorized</a:t>
            </a:r>
          </a:p>
          <a:p>
            <a:pPr algn="l" defTabSz="546100">
              <a:lnSpc>
                <a:spcPct val="70000"/>
              </a:lnSpc>
              <a:spcBef>
                <a:spcPts val="4800"/>
              </a:spcBef>
              <a:tabLst/>
              <a:defRPr>
                <a:latin typeface="+mn-lt"/>
                <a:ea typeface="+mn-ea"/>
                <a:cs typeface="+mn-cs"/>
                <a:sym typeface="Helvetica"/>
              </a:defRPr>
            </a:pPr>
            <a:r>
              <a:t>Multithreaded</a:t>
            </a:r>
          </a:p>
          <a:p>
            <a:pPr algn="l" defTabSz="546100">
              <a:lnSpc>
                <a:spcPct val="70000"/>
              </a:lnSpc>
              <a:spcBef>
                <a:spcPts val="4800"/>
              </a:spcBef>
              <a:tabLst/>
              <a:defRPr>
                <a:latin typeface="+mn-lt"/>
                <a:ea typeface="+mn-ea"/>
                <a:cs typeface="+mn-cs"/>
                <a:sym typeface="Helvetica"/>
              </a:defRPr>
            </a:pPr>
            <a:r>
              <a:t>Redundant computation</a:t>
            </a:r>
          </a:p>
          <a:p>
            <a:pPr algn="l" defTabSz="546100">
              <a:lnSpc>
                <a:spcPct val="70000"/>
              </a:lnSpc>
              <a:spcBef>
                <a:spcPts val="4800"/>
              </a:spcBef>
              <a:tabLst/>
              <a:defRPr i="1">
                <a:latin typeface="+mn-lt"/>
                <a:ea typeface="+mn-ea"/>
                <a:cs typeface="+mn-cs"/>
                <a:sym typeface="Helvetica"/>
              </a:defRPr>
            </a:pPr>
            <a:r>
              <a:t>Near roof-line optimum</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67" name="Prior work*"/>
          <p:cNvSpPr txBox="1"/>
          <p:nvPr>
            <p:ph type="title"/>
          </p:nvPr>
        </p:nvSpPr>
        <p:spPr>
          <a:prstGeom prst="rect">
            <a:avLst/>
          </a:prstGeom>
        </p:spPr>
        <p:txBody>
          <a:bodyPr/>
          <a:lstStyle/>
          <a:p>
            <a:pPr/>
            <a:r>
              <a:t>Prior work*</a:t>
            </a:r>
          </a:p>
        </p:txBody>
      </p:sp>
      <p:sp>
        <p:nvSpPr>
          <p:cNvPr id="568" name="*a tiny sample. Thousands have come before us."/>
          <p:cNvSpPr txBox="1"/>
          <p:nvPr/>
        </p:nvSpPr>
        <p:spPr>
          <a:xfrm>
            <a:off x="19965477" y="139700"/>
            <a:ext cx="4292601" cy="1816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nSpc>
                <a:spcPct val="80000"/>
              </a:lnSpc>
              <a:defRPr sz="4400"/>
            </a:lvl1pPr>
          </a:lstStyle>
          <a:p>
            <a:pPr/>
            <a:r>
              <a:t>*a tiny sample. Thousands have come before us.</a:t>
            </a:r>
          </a:p>
        </p:txBody>
      </p:sp>
      <p:sp>
        <p:nvSpPr>
          <p:cNvPr id="569" name="Streaming languages…"/>
          <p:cNvSpPr txBox="1"/>
          <p:nvPr>
            <p:ph type="body" idx="1"/>
          </p:nvPr>
        </p:nvSpPr>
        <p:spPr>
          <a:xfrm>
            <a:off x="1435100" y="1905000"/>
            <a:ext cx="10642600" cy="12788900"/>
          </a:xfrm>
          <a:prstGeom prst="rect">
            <a:avLst/>
          </a:prstGeom>
        </p:spPr>
        <p:txBody>
          <a:bodyPr/>
          <a:lstStyle/>
          <a:p>
            <a:pPr>
              <a:lnSpc>
                <a:spcPct val="90000"/>
              </a:lnSpc>
              <a:spcBef>
                <a:spcPts val="3600"/>
              </a:spcBef>
            </a:pPr>
            <a:r>
              <a:t>Streaming languages</a:t>
            </a:r>
          </a:p>
          <a:p>
            <a:pPr lvl="1">
              <a:lnSpc>
                <a:spcPct val="90000"/>
              </a:lnSpc>
              <a:defRPr spc="-44" sz="4400"/>
            </a:pPr>
            <a:r>
              <a:t>Ptolemy [Buck et al. 1993]</a:t>
            </a:r>
          </a:p>
          <a:p>
            <a:pPr lvl="1">
              <a:lnSpc>
                <a:spcPct val="90000"/>
              </a:lnSpc>
              <a:defRPr spc="-44" sz="4400"/>
            </a:pPr>
            <a:r>
              <a:t>StreamIt [Thies et al. 2002]</a:t>
            </a:r>
          </a:p>
          <a:p>
            <a:pPr lvl="1">
              <a:lnSpc>
                <a:spcPct val="90000"/>
              </a:lnSpc>
              <a:defRPr spc="-44" sz="4400"/>
            </a:pPr>
            <a:r>
              <a:t>Brook [Buck et al. 2004]</a:t>
            </a:r>
          </a:p>
          <a:p>
            <a:pPr>
              <a:lnSpc>
                <a:spcPct val="90000"/>
              </a:lnSpc>
              <a:spcBef>
                <a:spcPts val="3600"/>
              </a:spcBef>
            </a:pPr>
            <a:r>
              <a:t>Loop optimization</a:t>
            </a:r>
          </a:p>
          <a:p>
            <a:pPr lvl="1">
              <a:lnSpc>
                <a:spcPct val="90000"/>
              </a:lnSpc>
              <a:defRPr spc="-44" sz="4400"/>
            </a:pPr>
            <a:r>
              <a:t>Systolic arrays [Gross &amp; Lam 1984]</a:t>
            </a:r>
          </a:p>
          <a:p>
            <a:pPr lvl="1">
              <a:lnSpc>
                <a:spcPct val="90000"/>
              </a:lnSpc>
              <a:defRPr spc="-44" sz="4400"/>
            </a:pPr>
            <a:r>
              <a:t>Polyhedral model [Ancourt &amp; Irigoin 1991,</a:t>
            </a:r>
          </a:p>
          <a:p>
            <a:pPr lvl="1">
              <a:lnSpc>
                <a:spcPct val="90000"/>
              </a:lnSpc>
              <a:defRPr spc="-44" sz="4400"/>
            </a:pPr>
            <a:r>
              <a:t>Amarasinghe &amp; Lam 1993]</a:t>
            </a:r>
          </a:p>
          <a:p>
            <a:pPr>
              <a:lnSpc>
                <a:spcPct val="90000"/>
              </a:lnSpc>
              <a:spcBef>
                <a:spcPts val="3600"/>
              </a:spcBef>
            </a:pPr>
            <a:r>
              <a:t>Parallel work scheduling</a:t>
            </a:r>
          </a:p>
          <a:p>
            <a:pPr lvl="1">
              <a:lnSpc>
                <a:spcPct val="90000"/>
              </a:lnSpc>
              <a:defRPr spc="-44" sz="4400"/>
            </a:pPr>
            <a:r>
              <a:t>Cilk [Blumhofe et al. 1995]</a:t>
            </a:r>
          </a:p>
          <a:p>
            <a:pPr lvl="1">
              <a:lnSpc>
                <a:spcPct val="90000"/>
              </a:lnSpc>
              <a:defRPr spc="-44" sz="4400"/>
            </a:pPr>
            <a:r>
              <a:t>NESL [Blelloch et al. 1993]</a:t>
            </a:r>
          </a:p>
          <a:p>
            <a:pPr>
              <a:lnSpc>
                <a:spcPct val="90000"/>
              </a:lnSpc>
              <a:spcBef>
                <a:spcPts val="3600"/>
              </a:spcBef>
            </a:pPr>
            <a:r>
              <a:t>Region-based languages</a:t>
            </a:r>
          </a:p>
          <a:p>
            <a:pPr lvl="1">
              <a:lnSpc>
                <a:spcPct val="90000"/>
              </a:lnSpc>
              <a:defRPr spc="-44" sz="4400"/>
            </a:pPr>
            <a:r>
              <a:t>ZPL [Chamberlain et al. 1998]</a:t>
            </a:r>
          </a:p>
          <a:p>
            <a:pPr lvl="1">
              <a:lnSpc>
                <a:spcPct val="90000"/>
              </a:lnSpc>
              <a:defRPr spc="-44" sz="4400"/>
            </a:pPr>
            <a:r>
              <a:t>Chapel [Callahan et al. 2004]</a:t>
            </a:r>
          </a:p>
        </p:txBody>
      </p:sp>
      <p:sp>
        <p:nvSpPr>
          <p:cNvPr id="570" name="Stencil optimization &amp; DSLs…"/>
          <p:cNvSpPr txBox="1"/>
          <p:nvPr/>
        </p:nvSpPr>
        <p:spPr>
          <a:xfrm>
            <a:off x="12153900" y="1905000"/>
            <a:ext cx="12407900" cy="12077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lvl="1" indent="0" algn="l">
              <a:lnSpc>
                <a:spcPct val="90000"/>
              </a:lnSpc>
              <a:spcBef>
                <a:spcPts val="3600"/>
              </a:spcBef>
              <a:buClr>
                <a:srgbClr val="A7A7A7"/>
              </a:buClr>
              <a:buFont typeface="Lucida Grande"/>
              <a:tabLst>
                <a:tab pos="2057400" algn="l"/>
              </a:tabLst>
              <a:defRPr b="1" sz="5600"/>
            </a:pPr>
            <a:r>
              <a:t>Stencil optimization &amp; DSLs</a:t>
            </a:r>
          </a:p>
          <a:p>
            <a:pPr lvl="2" indent="0" algn="l">
              <a:lnSpc>
                <a:spcPct val="90000"/>
              </a:lnSpc>
              <a:spcBef>
                <a:spcPts val="600"/>
              </a:spcBef>
              <a:buClr>
                <a:srgbClr val="A7A7A7"/>
              </a:buClr>
              <a:buFont typeface="Lucida Grande"/>
              <a:tabLst>
                <a:tab pos="2628900" algn="l"/>
              </a:tabLst>
              <a:defRPr spc="-44" sz="4400"/>
            </a:pPr>
            <a:r>
              <a:t>[Frigo &amp; Strumpen 2005]</a:t>
            </a:r>
          </a:p>
          <a:p>
            <a:pPr lvl="2" indent="0" algn="l">
              <a:lnSpc>
                <a:spcPct val="90000"/>
              </a:lnSpc>
              <a:spcBef>
                <a:spcPts val="600"/>
              </a:spcBef>
              <a:buClr>
                <a:srgbClr val="A7A7A7"/>
              </a:buClr>
              <a:buFont typeface="Lucida Grande"/>
              <a:tabLst>
                <a:tab pos="2628900" algn="l"/>
              </a:tabLst>
              <a:defRPr spc="-44" sz="4400"/>
            </a:pPr>
            <a:r>
              <a:t>[Krishnamoorthy et al. 2007]</a:t>
            </a:r>
          </a:p>
          <a:p>
            <a:pPr lvl="2" indent="0" algn="l">
              <a:lnSpc>
                <a:spcPct val="90000"/>
              </a:lnSpc>
              <a:spcBef>
                <a:spcPts val="600"/>
              </a:spcBef>
              <a:buClr>
                <a:srgbClr val="A7A7A7"/>
              </a:buClr>
              <a:buFont typeface="Lucida Grande"/>
              <a:tabLst>
                <a:tab pos="2628900" algn="l"/>
              </a:tabLst>
              <a:defRPr spc="-44" sz="4400"/>
            </a:pPr>
            <a:r>
              <a:t>[Kamil et al. 2010]</a:t>
            </a:r>
          </a:p>
          <a:p>
            <a:pPr lvl="1" indent="0" algn="l">
              <a:lnSpc>
                <a:spcPct val="90000"/>
              </a:lnSpc>
              <a:spcBef>
                <a:spcPts val="3600"/>
              </a:spcBef>
              <a:buClr>
                <a:srgbClr val="A7A7A7"/>
              </a:buClr>
              <a:buFont typeface="Lucida Grande"/>
              <a:tabLst>
                <a:tab pos="2057400" algn="l"/>
              </a:tabLst>
              <a:defRPr b="1" sz="5600"/>
            </a:pPr>
            <a:r>
              <a:t>Mapping-based languages &amp; DSLs</a:t>
            </a:r>
          </a:p>
          <a:p>
            <a:pPr lvl="2" indent="0" algn="l">
              <a:lnSpc>
                <a:spcPct val="90000"/>
              </a:lnSpc>
              <a:spcBef>
                <a:spcPts val="600"/>
              </a:spcBef>
              <a:buClr>
                <a:srgbClr val="A7A7A7"/>
              </a:buClr>
              <a:buFont typeface="Lucida Grande"/>
              <a:tabLst>
                <a:tab pos="2628900" algn="l"/>
              </a:tabLst>
              <a:defRPr spc="-44" sz="4400"/>
            </a:pPr>
            <a:r>
              <a:t>SPL/SPIRAL [Püschel et al. 2005]</a:t>
            </a:r>
          </a:p>
          <a:p>
            <a:pPr lvl="2" indent="0" algn="l">
              <a:lnSpc>
                <a:spcPct val="90000"/>
              </a:lnSpc>
              <a:spcBef>
                <a:spcPts val="600"/>
              </a:spcBef>
              <a:buClr>
                <a:srgbClr val="A7A7A7"/>
              </a:buClr>
              <a:buFont typeface="Lucida Grande"/>
              <a:tabLst>
                <a:tab pos="2628900" algn="l"/>
              </a:tabLst>
              <a:defRPr spc="-44" sz="4400"/>
            </a:pPr>
            <a:r>
              <a:t>Sequoia [Fatahalian et al. 2006]</a:t>
            </a:r>
          </a:p>
          <a:p>
            <a:pPr lvl="1" indent="0" algn="l">
              <a:lnSpc>
                <a:spcPct val="90000"/>
              </a:lnSpc>
              <a:spcBef>
                <a:spcPts val="3600"/>
              </a:spcBef>
              <a:buClr>
                <a:srgbClr val="A7A7A7"/>
              </a:buClr>
              <a:buFont typeface="Lucida Grande"/>
              <a:tabLst>
                <a:tab pos="2057400" algn="l"/>
              </a:tabLst>
              <a:defRPr b="1" sz="5600"/>
            </a:pPr>
            <a:r>
              <a:t>Shading languages</a:t>
            </a:r>
          </a:p>
          <a:p>
            <a:pPr lvl="2" indent="0" algn="l">
              <a:lnSpc>
                <a:spcPct val="90000"/>
              </a:lnSpc>
              <a:spcBef>
                <a:spcPts val="600"/>
              </a:spcBef>
              <a:buClr>
                <a:srgbClr val="A7A7A7"/>
              </a:buClr>
              <a:buFont typeface="Lucida Grande"/>
              <a:tabLst>
                <a:tab pos="2628900" algn="l"/>
              </a:tabLst>
              <a:defRPr spc="-44" sz="4400"/>
            </a:pPr>
            <a:r>
              <a:t>RSL [Hanrahan &amp; Lawson 1990]</a:t>
            </a:r>
          </a:p>
          <a:p>
            <a:pPr lvl="2" indent="0" algn="l">
              <a:lnSpc>
                <a:spcPct val="90000"/>
              </a:lnSpc>
              <a:spcBef>
                <a:spcPts val="600"/>
              </a:spcBef>
              <a:buClr>
                <a:srgbClr val="A7A7A7"/>
              </a:buClr>
              <a:buFont typeface="Lucida Grande"/>
              <a:tabLst>
                <a:tab pos="2628900" algn="l"/>
              </a:tabLst>
              <a:defRPr spc="-44" sz="4400"/>
            </a:pPr>
            <a:r>
              <a:t>Cg, HLSL [Mark et al. 2003; Blythe 2006]</a:t>
            </a:r>
          </a:p>
          <a:p>
            <a:pPr lvl="1" indent="0" algn="l">
              <a:lnSpc>
                <a:spcPct val="90000"/>
              </a:lnSpc>
              <a:spcBef>
                <a:spcPts val="3600"/>
              </a:spcBef>
              <a:buClr>
                <a:srgbClr val="A7A7A7"/>
              </a:buClr>
              <a:buFont typeface="Lucida Grande"/>
              <a:tabLst>
                <a:tab pos="2057400" algn="l"/>
              </a:tabLst>
              <a:defRPr b="1" sz="5600"/>
            </a:pPr>
            <a:r>
              <a:t>Image processing systems</a:t>
            </a:r>
          </a:p>
          <a:p>
            <a:pPr lvl="2" indent="0" algn="l">
              <a:lnSpc>
                <a:spcPct val="90000"/>
              </a:lnSpc>
              <a:spcBef>
                <a:spcPts val="600"/>
              </a:spcBef>
              <a:buClr>
                <a:srgbClr val="A7A7A7"/>
              </a:buClr>
              <a:buFont typeface="Lucida Grande"/>
              <a:tabLst>
                <a:tab pos="2628900" algn="l"/>
              </a:tabLst>
              <a:defRPr spc="-44" sz="4400"/>
            </a:pPr>
            <a:r>
              <a:t>[Shantzis 1994], [Levoy 1994]</a:t>
            </a:r>
          </a:p>
          <a:p>
            <a:pPr lvl="2" indent="0" algn="l">
              <a:lnSpc>
                <a:spcPct val="90000"/>
              </a:lnSpc>
              <a:spcBef>
                <a:spcPts val="600"/>
              </a:spcBef>
              <a:buClr>
                <a:srgbClr val="A7A7A7"/>
              </a:buClr>
              <a:buFont typeface="Lucida Grande"/>
              <a:tabLst>
                <a:tab pos="2628900" algn="l"/>
              </a:tabLst>
              <a:defRPr spc="-44" sz="4400"/>
            </a:pPr>
            <a:r>
              <a:t>PixelBender, CoreImage</a:t>
            </a:r>
          </a:p>
        </p:txBody>
      </p:sp>
    </p:spTree>
  </p:cSld>
  <p:clrMapOvr>
    <a:masterClrMapping/>
  </p:clrMapOvr>
  <p:transition xmlns:p14="http://schemas.microsoft.com/office/powerpoint/2010/main" spd="fast"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74" name="Organizing a data-parallel pipeline"/>
          <p:cNvSpPr txBox="1"/>
          <p:nvPr>
            <p:ph type="title"/>
          </p:nvPr>
        </p:nvSpPr>
        <p:spPr>
          <a:prstGeom prst="rect">
            <a:avLst/>
          </a:prstGeom>
        </p:spPr>
        <p:txBody>
          <a:bodyPr/>
          <a:lstStyle/>
          <a:p>
            <a:pPr/>
            <a:r>
              <a:t>Organizing a data-parallel pipeline</a:t>
            </a:r>
          </a:p>
        </p:txBody>
      </p:sp>
      <p:sp>
        <p:nvSpPr>
          <p:cNvPr id="575" name="Square"/>
          <p:cNvSpPr/>
          <p:nvPr/>
        </p:nvSpPr>
        <p:spPr>
          <a:xfrm>
            <a:off x="13601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76" name="Square"/>
          <p:cNvSpPr/>
          <p:nvPr/>
        </p:nvSpPr>
        <p:spPr>
          <a:xfrm>
            <a:off x="14363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77" name="Square"/>
          <p:cNvSpPr/>
          <p:nvPr/>
        </p:nvSpPr>
        <p:spPr>
          <a:xfrm>
            <a:off x="15125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78" name="Square"/>
          <p:cNvSpPr/>
          <p:nvPr/>
        </p:nvSpPr>
        <p:spPr>
          <a:xfrm>
            <a:off x="15887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79" name="Square"/>
          <p:cNvSpPr/>
          <p:nvPr/>
        </p:nvSpPr>
        <p:spPr>
          <a:xfrm>
            <a:off x="13601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80" name="Square"/>
          <p:cNvSpPr/>
          <p:nvPr/>
        </p:nvSpPr>
        <p:spPr>
          <a:xfrm>
            <a:off x="14363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81" name="Square"/>
          <p:cNvSpPr/>
          <p:nvPr/>
        </p:nvSpPr>
        <p:spPr>
          <a:xfrm>
            <a:off x="15125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82" name="Square"/>
          <p:cNvSpPr/>
          <p:nvPr/>
        </p:nvSpPr>
        <p:spPr>
          <a:xfrm>
            <a:off x="15887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83"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584"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585"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586" name="Square"/>
          <p:cNvSpPr/>
          <p:nvPr/>
        </p:nvSpPr>
        <p:spPr>
          <a:xfrm>
            <a:off x="13601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87" name="Square"/>
          <p:cNvSpPr/>
          <p:nvPr/>
        </p:nvSpPr>
        <p:spPr>
          <a:xfrm>
            <a:off x="14363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88" name="Line"/>
          <p:cNvSpPr/>
          <p:nvPr/>
        </p:nvSpPr>
        <p:spPr>
          <a:xfrm flipH="1">
            <a:off x="8661399"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589" name="input"/>
          <p:cNvSpPr/>
          <p:nvPr/>
        </p:nvSpPr>
        <p:spPr>
          <a:xfrm>
            <a:off x="6235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590" name="Square"/>
          <p:cNvSpPr/>
          <p:nvPr/>
        </p:nvSpPr>
        <p:spPr>
          <a:xfrm>
            <a:off x="15125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91"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592"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593"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594" name="…"/>
          <p:cNvSpPr txBox="1"/>
          <p:nvPr/>
        </p:nvSpPr>
        <p:spPr>
          <a:xfrm>
            <a:off x="1230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595" name="…"/>
          <p:cNvSpPr txBox="1"/>
          <p:nvPr/>
        </p:nvSpPr>
        <p:spPr>
          <a:xfrm>
            <a:off x="1658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596" name="…"/>
          <p:cNvSpPr txBox="1"/>
          <p:nvPr/>
        </p:nvSpPr>
        <p:spPr>
          <a:xfrm>
            <a:off x="1230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597" name="…"/>
          <p:cNvSpPr txBox="1"/>
          <p:nvPr/>
        </p:nvSpPr>
        <p:spPr>
          <a:xfrm>
            <a:off x="1658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Tree>
  </p:cSld>
  <p:clrMapOvr>
    <a:masterClrMapping/>
  </p:clrMapOvr>
  <mc:AlternateContent xmlns:mc="http://schemas.openxmlformats.org/markup-compatibility/2006">
    <mc:Choice xmlns:p14="http://schemas.microsoft.com/office/powerpoint/2010/main" Requires="p14">
      <p:transition spd="med" advClick="1" p14:dur="1000">
        <p:fade thruBlk="1"/>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01" name="Simple loops execute breadth-first across stages"/>
          <p:cNvSpPr txBox="1"/>
          <p:nvPr>
            <p:ph type="title"/>
          </p:nvPr>
        </p:nvSpPr>
        <p:spPr>
          <a:prstGeom prst="rect">
            <a:avLst/>
          </a:prstGeom>
        </p:spPr>
        <p:txBody>
          <a:bodyPr/>
          <a:lstStyle/>
          <a:p>
            <a:pPr/>
            <a:r>
              <a:rPr b="0"/>
              <a:t>Simple loops execute</a:t>
            </a:r>
            <a:r>
              <a:t> breadth-first</a:t>
            </a:r>
            <a:r>
              <a:rPr b="0"/>
              <a:t> across stages</a:t>
            </a:r>
          </a:p>
        </p:txBody>
      </p:sp>
      <p:sp>
        <p:nvSpPr>
          <p:cNvPr id="602" name="Square"/>
          <p:cNvSpPr/>
          <p:nvPr/>
        </p:nvSpPr>
        <p:spPr>
          <a:xfrm>
            <a:off x="13601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03" name="Square"/>
          <p:cNvSpPr/>
          <p:nvPr/>
        </p:nvSpPr>
        <p:spPr>
          <a:xfrm>
            <a:off x="14363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04" name="Square"/>
          <p:cNvSpPr/>
          <p:nvPr/>
        </p:nvSpPr>
        <p:spPr>
          <a:xfrm>
            <a:off x="15125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05" name="Square"/>
          <p:cNvSpPr/>
          <p:nvPr/>
        </p:nvSpPr>
        <p:spPr>
          <a:xfrm>
            <a:off x="15887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06" name="Square"/>
          <p:cNvSpPr/>
          <p:nvPr/>
        </p:nvSpPr>
        <p:spPr>
          <a:xfrm>
            <a:off x="13601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07" name="Square"/>
          <p:cNvSpPr/>
          <p:nvPr/>
        </p:nvSpPr>
        <p:spPr>
          <a:xfrm>
            <a:off x="14363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08" name="Square"/>
          <p:cNvSpPr/>
          <p:nvPr/>
        </p:nvSpPr>
        <p:spPr>
          <a:xfrm>
            <a:off x="15125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09" name="Square"/>
          <p:cNvSpPr/>
          <p:nvPr/>
        </p:nvSpPr>
        <p:spPr>
          <a:xfrm>
            <a:off x="15887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10"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611"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612"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613" name="Square"/>
          <p:cNvSpPr/>
          <p:nvPr/>
        </p:nvSpPr>
        <p:spPr>
          <a:xfrm>
            <a:off x="13601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14" name="Square"/>
          <p:cNvSpPr/>
          <p:nvPr/>
        </p:nvSpPr>
        <p:spPr>
          <a:xfrm>
            <a:off x="14363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15" name="Line"/>
          <p:cNvSpPr/>
          <p:nvPr/>
        </p:nvSpPr>
        <p:spPr>
          <a:xfrm flipH="1">
            <a:off x="8661399"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616" name="input"/>
          <p:cNvSpPr/>
          <p:nvPr/>
        </p:nvSpPr>
        <p:spPr>
          <a:xfrm>
            <a:off x="6235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617" name="Square"/>
          <p:cNvSpPr/>
          <p:nvPr/>
        </p:nvSpPr>
        <p:spPr>
          <a:xfrm>
            <a:off x="15125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18"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19"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20"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21" name="…"/>
          <p:cNvSpPr txBox="1"/>
          <p:nvPr/>
        </p:nvSpPr>
        <p:spPr>
          <a:xfrm>
            <a:off x="1230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22" name="…"/>
          <p:cNvSpPr txBox="1"/>
          <p:nvPr/>
        </p:nvSpPr>
        <p:spPr>
          <a:xfrm>
            <a:off x="1658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23" name="…"/>
          <p:cNvSpPr txBox="1"/>
          <p:nvPr/>
        </p:nvSpPr>
        <p:spPr>
          <a:xfrm>
            <a:off x="1230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24" name="…"/>
          <p:cNvSpPr txBox="1"/>
          <p:nvPr/>
        </p:nvSpPr>
        <p:spPr>
          <a:xfrm>
            <a:off x="1658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25" name="Line"/>
          <p:cNvSpPr/>
          <p:nvPr/>
        </p:nvSpPr>
        <p:spPr>
          <a:xfrm flipH="1">
            <a:off x="12481506" y="6070601"/>
            <a:ext cx="5058523" cy="1"/>
          </a:xfrm>
          <a:prstGeom prst="line">
            <a:avLst/>
          </a:prstGeom>
          <a:ln w="76200">
            <a:solidFill>
              <a:srgbClr val="E32400"/>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626" name="Line"/>
          <p:cNvSpPr/>
          <p:nvPr/>
        </p:nvSpPr>
        <p:spPr>
          <a:xfrm flipV="1">
            <a:off x="12763036" y="6197600"/>
            <a:ext cx="4779586" cy="1270860"/>
          </a:xfrm>
          <a:prstGeom prst="line">
            <a:avLst/>
          </a:prstGeom>
          <a:ln w="76200">
            <a:solidFill>
              <a:srgbClr val="E32400"/>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627" name="Line"/>
          <p:cNvSpPr/>
          <p:nvPr/>
        </p:nvSpPr>
        <p:spPr>
          <a:xfrm flipH="1">
            <a:off x="12484100" y="7594600"/>
            <a:ext cx="5058523" cy="1"/>
          </a:xfrm>
          <a:prstGeom prst="line">
            <a:avLst/>
          </a:prstGeom>
          <a:ln w="76200">
            <a:solidFill>
              <a:srgbClr val="E32400"/>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632" name="Group"/>
          <p:cNvGrpSpPr/>
          <p:nvPr/>
        </p:nvGrpSpPr>
        <p:grpSpPr>
          <a:xfrm>
            <a:off x="13601700" y="5829300"/>
            <a:ext cx="2794000" cy="508000"/>
            <a:chOff x="0" y="0"/>
            <a:chExt cx="2794000" cy="508000"/>
          </a:xfrm>
        </p:grpSpPr>
        <p:sp>
          <p:nvSpPr>
            <p:cNvPr id="628"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29"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30" name="Square"/>
            <p:cNvSpPr/>
            <p:nvPr/>
          </p:nvSpPr>
          <p:spPr>
            <a:xfrm>
              <a:off x="1524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31" name="Square"/>
            <p:cNvSpPr/>
            <p:nvPr/>
          </p:nvSpPr>
          <p:spPr>
            <a:xfrm>
              <a:off x="2286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637" name="Group"/>
          <p:cNvGrpSpPr/>
          <p:nvPr/>
        </p:nvGrpSpPr>
        <p:grpSpPr>
          <a:xfrm>
            <a:off x="13601700" y="7353300"/>
            <a:ext cx="2794000" cy="508000"/>
            <a:chOff x="0" y="0"/>
            <a:chExt cx="2794000" cy="508000"/>
          </a:xfrm>
        </p:grpSpPr>
        <p:sp>
          <p:nvSpPr>
            <p:cNvPr id="633"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34"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35" name="Square"/>
            <p:cNvSpPr/>
            <p:nvPr/>
          </p:nvSpPr>
          <p:spPr>
            <a:xfrm>
              <a:off x="1524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36" name="Square"/>
            <p:cNvSpPr/>
            <p:nvPr/>
          </p:nvSpPr>
          <p:spPr>
            <a:xfrm>
              <a:off x="2286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625"/>
                                        </p:tgtEl>
                                        <p:attrNameLst>
                                          <p:attrName>style.visibility</p:attrName>
                                        </p:attrNameLst>
                                      </p:cBhvr>
                                      <p:to>
                                        <p:strVal val="visible"/>
                                      </p:to>
                                    </p:set>
                                    <p:animEffect filter="wipe(left)" transition="in">
                                      <p:cBhvr>
                                        <p:cTn id="7" dur="1000"/>
                                        <p:tgtEl>
                                          <p:spTgt spid="625"/>
                                        </p:tgtEl>
                                      </p:cBhvr>
                                    </p:animEffect>
                                  </p:childTnLst>
                                </p:cTn>
                              </p:par>
                            </p:childTnLst>
                          </p:cTn>
                        </p:par>
                        <p:par>
                          <p:cTn id="8" fill="hold">
                            <p:stCondLst>
                              <p:cond delay="1000"/>
                            </p:stCondLst>
                            <p:childTnLst>
                              <p:par>
                                <p:cTn id="9" presetClass="entr" nodeType="afterEffect" presetSubtype="8" presetID="22" grpId="2" fill="hold">
                                  <p:stCondLst>
                                    <p:cond delay="200"/>
                                  </p:stCondLst>
                                  <p:iterate type="el" backwards="0">
                                    <p:tmAbs val="0"/>
                                  </p:iterate>
                                  <p:childTnLst>
                                    <p:set>
                                      <p:cBhvr>
                                        <p:cTn id="10" fill="hold"/>
                                        <p:tgtEl>
                                          <p:spTgt spid="632"/>
                                        </p:tgtEl>
                                        <p:attrNameLst>
                                          <p:attrName>style.visibility</p:attrName>
                                        </p:attrNameLst>
                                      </p:cBhvr>
                                      <p:to>
                                        <p:strVal val="visible"/>
                                      </p:to>
                                    </p:set>
                                    <p:animEffect filter="wipe(left)" transition="in">
                                      <p:cBhvr>
                                        <p:cTn id="11" dur="699"/>
                                        <p:tgtEl>
                                          <p:spTgt spid="632"/>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2" presetID="22" grpId="3" fill="hold">
                                  <p:stCondLst>
                                    <p:cond delay="0"/>
                                  </p:stCondLst>
                                  <p:iterate type="el" backwards="0">
                                    <p:tmAbs val="0"/>
                                  </p:iterate>
                                  <p:childTnLst>
                                    <p:set>
                                      <p:cBhvr>
                                        <p:cTn id="15" fill="hold"/>
                                        <p:tgtEl>
                                          <p:spTgt spid="626"/>
                                        </p:tgtEl>
                                        <p:attrNameLst>
                                          <p:attrName>style.visibility</p:attrName>
                                        </p:attrNameLst>
                                      </p:cBhvr>
                                      <p:to>
                                        <p:strVal val="visible"/>
                                      </p:to>
                                    </p:set>
                                    <p:animEffect filter="wipe(right)" transition="in">
                                      <p:cBhvr>
                                        <p:cTn id="16" dur="500"/>
                                        <p:tgtEl>
                                          <p:spTgt spid="626"/>
                                        </p:tgtEl>
                                      </p:cBhvr>
                                    </p:animEffect>
                                  </p:childTnLst>
                                </p:cTn>
                              </p:par>
                            </p:childTnLst>
                          </p:cTn>
                        </p:par>
                        <p:par>
                          <p:cTn id="17" fill="hold">
                            <p:stCondLst>
                              <p:cond delay="0"/>
                            </p:stCondLst>
                            <p:childTnLst>
                              <p:par>
                                <p:cTn id="18" presetClass="emph" nodeType="withEffect" presetID="9" grpId="4" fill="hold">
                                  <p:stCondLst>
                                    <p:cond delay="0"/>
                                  </p:stCondLst>
                                  <p:childTnLst>
                                    <p:set>
                                      <p:cBhvr>
                                        <p:cTn id="19" dur="indefinite" fill="hold"/>
                                        <p:tgtEl>
                                          <p:spTgt spid="625"/>
                                        </p:tgtEl>
                                        <p:attrNameLst>
                                          <p:attrName>style.opacity</p:attrName>
                                        </p:attrNameLst>
                                      </p:cBhvr>
                                      <p:to>
                                        <p:strVal val="0.25"/>
                                      </p:to>
                                    </p:set>
                                    <p:animEffect filter="image" prLst="opacity: 0.25; ">
                                      <p:cBhvr>
                                        <p:cTn id="20" dur="indefinite" fill="hold"/>
                                        <p:tgtEl>
                                          <p:spTgt spid="625"/>
                                        </p:tgtEl>
                                      </p:cBhvr>
                                    </p:animEffect>
                                  </p:childTnLst>
                                </p:cTn>
                              </p:par>
                            </p:childTnLst>
                          </p:cTn>
                        </p:par>
                        <p:par>
                          <p:cTn id="21" fill="hold">
                            <p:stCondLst>
                              <p:cond delay="500"/>
                            </p:stCondLst>
                            <p:childTnLst>
                              <p:par>
                                <p:cTn id="22" presetClass="entr" nodeType="afterEffect" presetSubtype="8" presetID="22" grpId="5" fill="hold">
                                  <p:stCondLst>
                                    <p:cond delay="0"/>
                                  </p:stCondLst>
                                  <p:iterate type="el" backwards="0">
                                    <p:tmAbs val="0"/>
                                  </p:iterate>
                                  <p:childTnLst>
                                    <p:set>
                                      <p:cBhvr>
                                        <p:cTn id="23" fill="hold"/>
                                        <p:tgtEl>
                                          <p:spTgt spid="627"/>
                                        </p:tgtEl>
                                        <p:attrNameLst>
                                          <p:attrName>style.visibility</p:attrName>
                                        </p:attrNameLst>
                                      </p:cBhvr>
                                      <p:to>
                                        <p:strVal val="visible"/>
                                      </p:to>
                                    </p:set>
                                    <p:animEffect filter="wipe(left)" transition="in">
                                      <p:cBhvr>
                                        <p:cTn id="24" dur="1000"/>
                                        <p:tgtEl>
                                          <p:spTgt spid="627"/>
                                        </p:tgtEl>
                                      </p:cBhvr>
                                    </p:animEffect>
                                  </p:childTnLst>
                                </p:cTn>
                              </p:par>
                            </p:childTnLst>
                          </p:cTn>
                        </p:par>
                        <p:par>
                          <p:cTn id="25" fill="hold">
                            <p:stCondLst>
                              <p:cond delay="1500"/>
                            </p:stCondLst>
                            <p:childTnLst>
                              <p:par>
                                <p:cTn id="26" presetClass="entr" nodeType="afterEffect" presetSubtype="8" presetID="22" grpId="6" fill="hold">
                                  <p:stCondLst>
                                    <p:cond delay="200"/>
                                  </p:stCondLst>
                                  <p:iterate type="el" backwards="0">
                                    <p:tmAbs val="0"/>
                                  </p:iterate>
                                  <p:childTnLst>
                                    <p:set>
                                      <p:cBhvr>
                                        <p:cTn id="27" fill="hold"/>
                                        <p:tgtEl>
                                          <p:spTgt spid="637"/>
                                        </p:tgtEl>
                                        <p:attrNameLst>
                                          <p:attrName>style.visibility</p:attrName>
                                        </p:attrNameLst>
                                      </p:cBhvr>
                                      <p:to>
                                        <p:strVal val="visible"/>
                                      </p:to>
                                    </p:set>
                                    <p:animEffect filter="wipe(left)" transition="in">
                                      <p:cBhvr>
                                        <p:cTn id="28" dur="699"/>
                                        <p:tgtEl>
                                          <p:spTgt spid="6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26" grpId="3"/>
      <p:bldP build="whole" bldLvl="1" animBg="1" rev="0" advAuto="0" spid="637" grpId="6"/>
      <p:bldP build="whole" bldLvl="1" animBg="1" rev="0" advAuto="0" spid="625" grpId="1"/>
      <p:bldP build="whole" bldLvl="1" animBg="1" rev="0" advAuto="0" spid="632" grpId="2"/>
      <p:bldP build="whole" bldLvl="1" animBg="1" rev="0" advAuto="0" spid="625" grpId="4"/>
      <p:bldP build="whole" bldLvl="1" animBg="1" rev="0" advAuto="0" spid="627" grpId="5"/>
    </p:bldLst>
  </p:timing>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649" name="Group"/>
          <p:cNvGrpSpPr/>
          <p:nvPr/>
        </p:nvGrpSpPr>
        <p:grpSpPr>
          <a:xfrm>
            <a:off x="12306300" y="5321300"/>
            <a:ext cx="5384800" cy="1254964"/>
            <a:chOff x="0" y="0"/>
            <a:chExt cx="5384800" cy="1254963"/>
          </a:xfrm>
        </p:grpSpPr>
        <p:sp>
          <p:nvSpPr>
            <p:cNvPr id="641" name="Rectangle"/>
            <p:cNvSpPr/>
            <p:nvPr/>
          </p:nvSpPr>
          <p:spPr>
            <a:xfrm>
              <a:off x="25400" y="381000"/>
              <a:ext cx="5334000" cy="762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642" name="…"/>
            <p:cNvSpPr txBox="1"/>
            <p:nvPr/>
          </p:nvSpPr>
          <p:spPr>
            <a:xfrm>
              <a:off x="0" y="0"/>
              <a:ext cx="1104900" cy="12549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a:r>
                <a:t>…</a:t>
              </a:r>
            </a:p>
          </p:txBody>
        </p:sp>
        <p:sp>
          <p:nvSpPr>
            <p:cNvPr id="643" name="…"/>
            <p:cNvSpPr txBox="1"/>
            <p:nvPr/>
          </p:nvSpPr>
          <p:spPr>
            <a:xfrm>
              <a:off x="4279900" y="0"/>
              <a:ext cx="1104900" cy="12549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a:r>
                <a:t>…</a:t>
              </a:r>
            </a:p>
          </p:txBody>
        </p:sp>
        <p:grpSp>
          <p:nvGrpSpPr>
            <p:cNvPr id="648" name="Group"/>
            <p:cNvGrpSpPr/>
            <p:nvPr/>
          </p:nvGrpSpPr>
          <p:grpSpPr>
            <a:xfrm>
              <a:off x="1295400" y="508000"/>
              <a:ext cx="2794000" cy="508000"/>
              <a:chOff x="0" y="0"/>
              <a:chExt cx="2794000" cy="508000"/>
            </a:xfrm>
          </p:grpSpPr>
          <p:sp>
            <p:nvSpPr>
              <p:cNvPr id="644" name="Square"/>
              <p:cNvSpPr/>
              <p:nvPr/>
            </p:nvSpPr>
            <p:spPr>
              <a:xfrm>
                <a:off x="0" y="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45" name="Square"/>
              <p:cNvSpPr/>
              <p:nvPr/>
            </p:nvSpPr>
            <p:spPr>
              <a:xfrm>
                <a:off x="762000" y="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46" name="Square"/>
              <p:cNvSpPr/>
              <p:nvPr/>
            </p:nvSpPr>
            <p:spPr>
              <a:xfrm>
                <a:off x="1524000" y="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47" name="Square"/>
              <p:cNvSpPr/>
              <p:nvPr/>
            </p:nvSpPr>
            <p:spPr>
              <a:xfrm>
                <a:off x="2286000" y="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sp>
        <p:nvSpPr>
          <p:cNvPr id="650" name="Simple loops execute breadth-first across stages"/>
          <p:cNvSpPr txBox="1"/>
          <p:nvPr>
            <p:ph type="title"/>
          </p:nvPr>
        </p:nvSpPr>
        <p:spPr>
          <a:prstGeom prst="rect">
            <a:avLst/>
          </a:prstGeom>
        </p:spPr>
        <p:txBody>
          <a:bodyPr/>
          <a:lstStyle/>
          <a:p>
            <a:pPr/>
            <a:r>
              <a:rPr b="0"/>
              <a:t>Simple loops execute</a:t>
            </a:r>
            <a:r>
              <a:t> breadth-first</a:t>
            </a:r>
            <a:r>
              <a:rPr b="0"/>
              <a:t> across stages</a:t>
            </a:r>
          </a:p>
        </p:txBody>
      </p:sp>
      <p:sp>
        <p:nvSpPr>
          <p:cNvPr id="651" name="write to memory"/>
          <p:cNvSpPr txBox="1"/>
          <p:nvPr/>
        </p:nvSpPr>
        <p:spPr>
          <a:xfrm>
            <a:off x="18030018" y="5461000"/>
            <a:ext cx="5715001" cy="9572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nSpc>
                <a:spcPct val="70000"/>
              </a:lnSpc>
              <a:defRPr sz="5800"/>
            </a:lvl1pPr>
          </a:lstStyle>
          <a:p>
            <a:pPr/>
            <a:r>
              <a:t>write to memory</a:t>
            </a:r>
          </a:p>
        </p:txBody>
      </p:sp>
      <p:sp>
        <p:nvSpPr>
          <p:cNvPr id="652" name="Square"/>
          <p:cNvSpPr/>
          <p:nvPr/>
        </p:nvSpPr>
        <p:spPr>
          <a:xfrm>
            <a:off x="13601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53" name="Square"/>
          <p:cNvSpPr/>
          <p:nvPr/>
        </p:nvSpPr>
        <p:spPr>
          <a:xfrm>
            <a:off x="14363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54" name="Square"/>
          <p:cNvSpPr/>
          <p:nvPr/>
        </p:nvSpPr>
        <p:spPr>
          <a:xfrm>
            <a:off x="15125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55" name="Square"/>
          <p:cNvSpPr/>
          <p:nvPr/>
        </p:nvSpPr>
        <p:spPr>
          <a:xfrm>
            <a:off x="15887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56" name="Square"/>
          <p:cNvSpPr/>
          <p:nvPr/>
        </p:nvSpPr>
        <p:spPr>
          <a:xfrm>
            <a:off x="13601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57" name="Square"/>
          <p:cNvSpPr/>
          <p:nvPr/>
        </p:nvSpPr>
        <p:spPr>
          <a:xfrm>
            <a:off x="14363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58" name="Square"/>
          <p:cNvSpPr/>
          <p:nvPr/>
        </p:nvSpPr>
        <p:spPr>
          <a:xfrm>
            <a:off x="15125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59" name="Square"/>
          <p:cNvSpPr/>
          <p:nvPr/>
        </p:nvSpPr>
        <p:spPr>
          <a:xfrm>
            <a:off x="15887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60"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661"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662"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663" name="Square"/>
          <p:cNvSpPr/>
          <p:nvPr/>
        </p:nvSpPr>
        <p:spPr>
          <a:xfrm>
            <a:off x="13601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64" name="Square"/>
          <p:cNvSpPr/>
          <p:nvPr/>
        </p:nvSpPr>
        <p:spPr>
          <a:xfrm>
            <a:off x="14363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65" name="Line"/>
          <p:cNvSpPr/>
          <p:nvPr/>
        </p:nvSpPr>
        <p:spPr>
          <a:xfrm flipH="1">
            <a:off x="8661399"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666" name="input"/>
          <p:cNvSpPr/>
          <p:nvPr/>
        </p:nvSpPr>
        <p:spPr>
          <a:xfrm>
            <a:off x="6235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667" name="Square"/>
          <p:cNvSpPr/>
          <p:nvPr/>
        </p:nvSpPr>
        <p:spPr>
          <a:xfrm>
            <a:off x="15125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68"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69"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70"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71" name="…"/>
          <p:cNvSpPr txBox="1"/>
          <p:nvPr/>
        </p:nvSpPr>
        <p:spPr>
          <a:xfrm>
            <a:off x="1230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72" name="…"/>
          <p:cNvSpPr txBox="1"/>
          <p:nvPr/>
        </p:nvSpPr>
        <p:spPr>
          <a:xfrm>
            <a:off x="1658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73" name="…"/>
          <p:cNvSpPr txBox="1"/>
          <p:nvPr/>
        </p:nvSpPr>
        <p:spPr>
          <a:xfrm>
            <a:off x="1230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674" name="…"/>
          <p:cNvSpPr txBox="1"/>
          <p:nvPr/>
        </p:nvSpPr>
        <p:spPr>
          <a:xfrm>
            <a:off x="1658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679" name="Group"/>
          <p:cNvGrpSpPr/>
          <p:nvPr/>
        </p:nvGrpSpPr>
        <p:grpSpPr>
          <a:xfrm>
            <a:off x="13601700" y="5829300"/>
            <a:ext cx="2794000" cy="508000"/>
            <a:chOff x="0" y="0"/>
            <a:chExt cx="2794000" cy="508000"/>
          </a:xfrm>
        </p:grpSpPr>
        <p:sp>
          <p:nvSpPr>
            <p:cNvPr id="675"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76"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77" name="Square"/>
            <p:cNvSpPr/>
            <p:nvPr/>
          </p:nvSpPr>
          <p:spPr>
            <a:xfrm>
              <a:off x="1524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78" name="Square"/>
            <p:cNvSpPr/>
            <p:nvPr/>
          </p:nvSpPr>
          <p:spPr>
            <a:xfrm>
              <a:off x="2286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684" name="Group"/>
          <p:cNvGrpSpPr/>
          <p:nvPr/>
        </p:nvGrpSpPr>
        <p:grpSpPr>
          <a:xfrm>
            <a:off x="13601700" y="7353300"/>
            <a:ext cx="2794000" cy="508000"/>
            <a:chOff x="0" y="0"/>
            <a:chExt cx="2794000" cy="508000"/>
          </a:xfrm>
        </p:grpSpPr>
        <p:sp>
          <p:nvSpPr>
            <p:cNvPr id="680"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81"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82" name="Square"/>
            <p:cNvSpPr/>
            <p:nvPr/>
          </p:nvSpPr>
          <p:spPr>
            <a:xfrm>
              <a:off x="1524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83" name="Square"/>
            <p:cNvSpPr/>
            <p:nvPr/>
          </p:nvSpPr>
          <p:spPr>
            <a:xfrm>
              <a:off x="2286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685" name="read from memory"/>
          <p:cNvSpPr txBox="1"/>
          <p:nvPr/>
        </p:nvSpPr>
        <p:spPr>
          <a:xfrm>
            <a:off x="18030018" y="7112000"/>
            <a:ext cx="6540501" cy="9572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nSpc>
                <a:spcPct val="70000"/>
              </a:lnSpc>
              <a:defRPr sz="5800"/>
            </a:lvl1pPr>
          </a:lstStyle>
          <a:p>
            <a:pPr/>
            <a:r>
              <a:t>read from memory</a:t>
            </a: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651"/>
                                        </p:tgtEl>
                                        <p:attrNameLst>
                                          <p:attrName>style.visibility</p:attrName>
                                        </p:attrNameLst>
                                      </p:cBhvr>
                                      <p:to>
                                        <p:strVal val="visible"/>
                                      </p:to>
                                    </p:set>
                                    <p:animEffect filter="fade" transition="in">
                                      <p:cBhvr>
                                        <p:cTn id="7" dur="500"/>
                                        <p:tgtEl>
                                          <p:spTgt spid="651"/>
                                        </p:tgtEl>
                                      </p:cBhvr>
                                    </p:animEffect>
                                  </p:childTnLst>
                                </p:cTn>
                              </p:par>
                            </p:childTnLst>
                          </p:cTn>
                        </p:par>
                        <p:par>
                          <p:cTn id="8" fill="hold">
                            <p:stCondLst>
                              <p:cond delay="0"/>
                            </p:stCondLst>
                            <p:childTnLst>
                              <p:par>
                                <p:cTn id="9" presetClass="path" nodeType="withEffect" presetSubtype="0" presetID="-1" grpId="2" accel="50000" decel="50000" fill="hold">
                                  <p:stCondLst>
                                    <p:cond delay="200"/>
                                  </p:stCondLst>
                                  <p:childTnLst>
                                    <p:animMotion path="M 0.000000 0.000000 L 0.240104 0.058333" origin="layout" pathEditMode="relative">
                                      <p:cBhvr>
                                        <p:cTn id="10" dur="750" fill="hold"/>
                                        <p:tgtEl>
                                          <p:spTgt spid="649"/>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3" fill="hold">
                                  <p:stCondLst>
                                    <p:cond delay="0"/>
                                  </p:stCondLst>
                                  <p:iterate type="el" backwards="0">
                                    <p:tmAbs val="0"/>
                                  </p:iterate>
                                  <p:childTnLst>
                                    <p:set>
                                      <p:cBhvr>
                                        <p:cTn id="14" fill="hold"/>
                                        <p:tgtEl>
                                          <p:spTgt spid="685"/>
                                        </p:tgtEl>
                                        <p:attrNameLst>
                                          <p:attrName>style.visibility</p:attrName>
                                        </p:attrNameLst>
                                      </p:cBhvr>
                                      <p:to>
                                        <p:strVal val="visible"/>
                                      </p:to>
                                    </p:set>
                                    <p:animEffect filter="fade" transition="in">
                                      <p:cBhvr>
                                        <p:cTn id="15" dur="500"/>
                                        <p:tgtEl>
                                          <p:spTgt spid="685"/>
                                        </p:tgtEl>
                                      </p:cBhvr>
                                    </p:animEffect>
                                  </p:childTnLst>
                                </p:cTn>
                              </p:par>
                            </p:childTnLst>
                          </p:cTn>
                        </p:par>
                        <p:par>
                          <p:cTn id="16" fill="hold">
                            <p:stCondLst>
                              <p:cond delay="500"/>
                            </p:stCondLst>
                            <p:childTnLst>
                              <p:par>
                                <p:cTn id="17" presetClass="exit" nodeType="afterEffect" presetID="10" grpId="4" fill="hold">
                                  <p:stCondLst>
                                    <p:cond delay="0"/>
                                  </p:stCondLst>
                                  <p:iterate type="el" backwards="0">
                                    <p:tmAbs val="0"/>
                                  </p:iterate>
                                  <p:childTnLst>
                                    <p:animEffect filter="fade" transition="out">
                                      <p:cBhvr>
                                        <p:cTn id="18" dur="500" fill="hold"/>
                                        <p:tgtEl>
                                          <p:spTgt spid="651"/>
                                        </p:tgtEl>
                                      </p:cBhvr>
                                    </p:animEffect>
                                    <p:set>
                                      <p:cBhvr>
                                        <p:cTn id="19" fill="hold">
                                          <p:stCondLst>
                                            <p:cond delay="499"/>
                                          </p:stCondLst>
                                        </p:cTn>
                                        <p:tgtEl>
                                          <p:spTgt spid="651"/>
                                        </p:tgtEl>
                                        <p:attrNameLst>
                                          <p:attrName>style.visibility</p:attrName>
                                        </p:attrNameLst>
                                      </p:cBhvr>
                                      <p:to>
                                        <p:strVal val="hidden"/>
                                      </p:to>
                                    </p:set>
                                  </p:childTnLst>
                                </p:cTn>
                              </p:par>
                            </p:childTnLst>
                          </p:cTn>
                        </p:par>
                        <p:par>
                          <p:cTn id="20" fill="hold">
                            <p:stCondLst>
                              <p:cond delay="0"/>
                            </p:stCondLst>
                            <p:childTnLst>
                              <p:par>
                                <p:cTn id="21" presetClass="path" nodeType="withEffect" presetSubtype="0" presetID="-1" grpId="5" accel="50000" decel="50000" fill="hold">
                                  <p:stCondLst>
                                    <p:cond delay="200"/>
                                  </p:stCondLst>
                                  <p:childTnLst>
                                    <p:animMotion path="M 0.240104 0.058333 L 0.000000 0.111111" origin="layout" pathEditMode="relative">
                                      <p:cBhvr>
                                        <p:cTn id="22" dur="750" fill="hold"/>
                                        <p:tgtEl>
                                          <p:spTgt spid="649"/>
                                        </p:tgtEl>
                                        <p:attrNameLst>
                                          <p:attrName>ppt_x</p:attrName>
                                          <p:attrName>ppt_y</p:attrName>
                                        </p:attrNameLst>
                                      </p:cBhvr>
                                    </p:animMotion>
                                  </p:childTnLst>
                                </p:cTn>
                              </p:par>
                            </p:childTnLst>
                          </p:cTn>
                        </p:par>
                        <p:par>
                          <p:cTn id="23" fill="hold">
                            <p:stCondLst>
                              <p:cond delay="950"/>
                            </p:stCondLst>
                            <p:childTnLst>
                              <p:par>
                                <p:cTn id="24" presetClass="entr" nodeType="afterEffect" presetID="10" grpId="6" fill="hold">
                                  <p:stCondLst>
                                    <p:cond delay="0"/>
                                  </p:stCondLst>
                                  <p:iterate type="el" backwards="0">
                                    <p:tmAbs val="0"/>
                                  </p:iterate>
                                  <p:childTnLst>
                                    <p:set>
                                      <p:cBhvr>
                                        <p:cTn id="25" fill="hold"/>
                                        <p:tgtEl>
                                          <p:spTgt spid="684"/>
                                        </p:tgtEl>
                                        <p:attrNameLst>
                                          <p:attrName>style.visibility</p:attrName>
                                        </p:attrNameLst>
                                      </p:cBhvr>
                                      <p:to>
                                        <p:strVal val="visible"/>
                                      </p:to>
                                    </p:set>
                                    <p:animEffect filter="fade" transition="in">
                                      <p:cBhvr>
                                        <p:cTn id="26" dur="500"/>
                                        <p:tgtEl>
                                          <p:spTgt spid="6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84" grpId="6"/>
      <p:bldP build="whole" bldLvl="1" animBg="1" rev="0" advAuto="0" spid="651" grpId="1"/>
      <p:bldP build="whole" bldLvl="1" animBg="1" rev="0" advAuto="0" spid="685" grpId="3"/>
      <p:bldP build="whole" bldLvl="1" animBg="1" rev="0" advAuto="0" spid="651" grpId="4"/>
    </p:bldLst>
  </p:timing>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89" name="Square"/>
          <p:cNvSpPr/>
          <p:nvPr/>
        </p:nvSpPr>
        <p:spPr>
          <a:xfrm>
            <a:off x="13474700" y="7226300"/>
            <a:ext cx="762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690" name="Square"/>
          <p:cNvSpPr/>
          <p:nvPr/>
        </p:nvSpPr>
        <p:spPr>
          <a:xfrm>
            <a:off x="13474700" y="5702300"/>
            <a:ext cx="762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691" name="Breadth-first execution sacrifices locality"/>
          <p:cNvSpPr txBox="1"/>
          <p:nvPr>
            <p:ph type="title"/>
          </p:nvPr>
        </p:nvSpPr>
        <p:spPr>
          <a:prstGeom prst="rect">
            <a:avLst/>
          </a:prstGeom>
        </p:spPr>
        <p:txBody>
          <a:bodyPr/>
          <a:lstStyle/>
          <a:p>
            <a:pPr/>
            <a:r>
              <a:t>Breadth-first execution sacrifices locality</a:t>
            </a:r>
          </a:p>
        </p:txBody>
      </p:sp>
      <p:sp>
        <p:nvSpPr>
          <p:cNvPr id="692" name="Square"/>
          <p:cNvSpPr/>
          <p:nvPr/>
        </p:nvSpPr>
        <p:spPr>
          <a:xfrm>
            <a:off x="13601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93" name="Square"/>
          <p:cNvSpPr/>
          <p:nvPr/>
        </p:nvSpPr>
        <p:spPr>
          <a:xfrm>
            <a:off x="14363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94" name="Square"/>
          <p:cNvSpPr/>
          <p:nvPr/>
        </p:nvSpPr>
        <p:spPr>
          <a:xfrm>
            <a:off x="15125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95" name="Square"/>
          <p:cNvSpPr/>
          <p:nvPr/>
        </p:nvSpPr>
        <p:spPr>
          <a:xfrm>
            <a:off x="15887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96" name="Square"/>
          <p:cNvSpPr/>
          <p:nvPr/>
        </p:nvSpPr>
        <p:spPr>
          <a:xfrm>
            <a:off x="13601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97" name="Square"/>
          <p:cNvSpPr/>
          <p:nvPr/>
        </p:nvSpPr>
        <p:spPr>
          <a:xfrm>
            <a:off x="14363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98" name="Square"/>
          <p:cNvSpPr/>
          <p:nvPr/>
        </p:nvSpPr>
        <p:spPr>
          <a:xfrm>
            <a:off x="15125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699" name="Square"/>
          <p:cNvSpPr/>
          <p:nvPr/>
        </p:nvSpPr>
        <p:spPr>
          <a:xfrm>
            <a:off x="15887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00"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701"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02"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703" name="Square"/>
          <p:cNvSpPr/>
          <p:nvPr/>
        </p:nvSpPr>
        <p:spPr>
          <a:xfrm>
            <a:off x="13601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04" name="Square"/>
          <p:cNvSpPr/>
          <p:nvPr/>
        </p:nvSpPr>
        <p:spPr>
          <a:xfrm>
            <a:off x="14363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05" name="Line"/>
          <p:cNvSpPr/>
          <p:nvPr/>
        </p:nvSpPr>
        <p:spPr>
          <a:xfrm flipH="1">
            <a:off x="8661399"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06" name="input"/>
          <p:cNvSpPr/>
          <p:nvPr/>
        </p:nvSpPr>
        <p:spPr>
          <a:xfrm>
            <a:off x="6235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707" name="Square"/>
          <p:cNvSpPr/>
          <p:nvPr/>
        </p:nvSpPr>
        <p:spPr>
          <a:xfrm>
            <a:off x="15125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08"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09"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10"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11"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12" name="…"/>
          <p:cNvSpPr txBox="1"/>
          <p:nvPr/>
        </p:nvSpPr>
        <p:spPr>
          <a:xfrm>
            <a:off x="1230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13" name="…"/>
          <p:cNvSpPr txBox="1"/>
          <p:nvPr/>
        </p:nvSpPr>
        <p:spPr>
          <a:xfrm>
            <a:off x="1658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14" name="…"/>
          <p:cNvSpPr txBox="1"/>
          <p:nvPr/>
        </p:nvSpPr>
        <p:spPr>
          <a:xfrm>
            <a:off x="1230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15" name="…"/>
          <p:cNvSpPr txBox="1"/>
          <p:nvPr/>
        </p:nvSpPr>
        <p:spPr>
          <a:xfrm>
            <a:off x="1658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16" name="Square"/>
          <p:cNvSpPr/>
          <p:nvPr/>
        </p:nvSpPr>
        <p:spPr>
          <a:xfrm>
            <a:off x="13601700" y="582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17" name="Line"/>
          <p:cNvSpPr/>
          <p:nvPr/>
        </p:nvSpPr>
        <p:spPr>
          <a:xfrm flipH="1">
            <a:off x="14135100" y="6070601"/>
            <a:ext cx="3404929" cy="4"/>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18" name="Line"/>
          <p:cNvSpPr/>
          <p:nvPr/>
        </p:nvSpPr>
        <p:spPr>
          <a:xfrm flipV="1">
            <a:off x="12763036" y="6197600"/>
            <a:ext cx="4779586" cy="1270860"/>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19" name="Line"/>
          <p:cNvSpPr/>
          <p:nvPr/>
        </p:nvSpPr>
        <p:spPr>
          <a:xfrm flipH="1">
            <a:off x="12484100" y="7594600"/>
            <a:ext cx="1118425"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20" name="locality is a…"/>
          <p:cNvSpPr txBox="1"/>
          <p:nvPr/>
        </p:nvSpPr>
        <p:spPr>
          <a:xfrm>
            <a:off x="18198913" y="5575300"/>
            <a:ext cx="5308601" cy="2552700"/>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152400" tIns="152400" rIns="152400" bIns="152400">
            <a:spAutoFit/>
          </a:bodyPr>
          <a:lstStyle/>
          <a:p>
            <a:pPr algn="l">
              <a:lnSpc>
                <a:spcPct val="80000"/>
              </a:lnSpc>
              <a:defRPr sz="5600"/>
            </a:pPr>
            <a:r>
              <a:rPr b="1"/>
              <a:t>locality</a:t>
            </a:r>
            <a:r>
              <a:t> is a</a:t>
            </a:r>
          </a:p>
          <a:p>
            <a:pPr algn="l">
              <a:lnSpc>
                <a:spcPct val="80000"/>
              </a:lnSpc>
              <a:defRPr sz="5600"/>
            </a:pPr>
            <a:r>
              <a:t>function of</a:t>
            </a:r>
          </a:p>
          <a:p>
            <a:pPr algn="l">
              <a:lnSpc>
                <a:spcPct val="80000"/>
              </a:lnSpc>
              <a:defRPr sz="5600"/>
            </a:pPr>
            <a:r>
              <a:rPr b="1"/>
              <a:t>reuse distance</a:t>
            </a: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lt" backwards="0">
                                    <p:tmAbs val="0"/>
                                  </p:iterate>
                                  <p:childTnLst>
                                    <p:set>
                                      <p:cBhvr>
                                        <p:cTn id="6" fill="hold"/>
                                        <p:tgtEl>
                                          <p:spTgt spid="690"/>
                                        </p:tgtEl>
                                        <p:attrNameLst>
                                          <p:attrName>style.visibility</p:attrName>
                                        </p:attrNameLst>
                                      </p:cBhvr>
                                      <p:to>
                                        <p:strVal val="visible"/>
                                      </p:to>
                                    </p:set>
                                    <p:animEffect filter="fade" transition="in">
                                      <p:cBhvr>
                                        <p:cTn id="7" dur="500"/>
                                        <p:tgtEl>
                                          <p:spTgt spid="690"/>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716"/>
                                        </p:tgtEl>
                                        <p:attrNameLst>
                                          <p:attrName>style.visibility</p:attrName>
                                        </p:attrNameLst>
                                      </p:cBhvr>
                                      <p:to>
                                        <p:strVal val="visible"/>
                                      </p:to>
                                    </p:set>
                                    <p:animEffect filter="fade" transition="in">
                                      <p:cBhvr>
                                        <p:cTn id="11" dur="500"/>
                                        <p:tgtEl>
                                          <p:spTgt spid="716"/>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8" presetID="22" grpId="3" fill="hold">
                                  <p:stCondLst>
                                    <p:cond delay="0"/>
                                  </p:stCondLst>
                                  <p:iterate type="el" backwards="0">
                                    <p:tmAbs val="0"/>
                                  </p:iterate>
                                  <p:childTnLst>
                                    <p:set>
                                      <p:cBhvr>
                                        <p:cTn id="15" fill="hold"/>
                                        <p:tgtEl>
                                          <p:spTgt spid="717"/>
                                        </p:tgtEl>
                                        <p:attrNameLst>
                                          <p:attrName>style.visibility</p:attrName>
                                        </p:attrNameLst>
                                      </p:cBhvr>
                                      <p:to>
                                        <p:strVal val="visible"/>
                                      </p:to>
                                    </p:set>
                                    <p:animEffect filter="wipe(left)" transition="in">
                                      <p:cBhvr>
                                        <p:cTn id="16" dur="800"/>
                                        <p:tgtEl>
                                          <p:spTgt spid="717"/>
                                        </p:tgtEl>
                                      </p:cBhvr>
                                    </p:animEffect>
                                  </p:childTnLst>
                                </p:cTn>
                              </p:par>
                            </p:childTnLst>
                          </p:cTn>
                        </p:par>
                        <p:par>
                          <p:cTn id="17" fill="hold">
                            <p:stCondLst>
                              <p:cond delay="800"/>
                            </p:stCondLst>
                            <p:childTnLst>
                              <p:par>
                                <p:cTn id="18" presetClass="entr" nodeType="afterEffect" presetSubtype="2" presetID="22" grpId="4" fill="hold">
                                  <p:stCondLst>
                                    <p:cond delay="100"/>
                                  </p:stCondLst>
                                  <p:iterate type="el" backwards="0">
                                    <p:tmAbs val="0"/>
                                  </p:iterate>
                                  <p:childTnLst>
                                    <p:set>
                                      <p:cBhvr>
                                        <p:cTn id="19" fill="hold"/>
                                        <p:tgtEl>
                                          <p:spTgt spid="718"/>
                                        </p:tgtEl>
                                        <p:attrNameLst>
                                          <p:attrName>style.visibility</p:attrName>
                                        </p:attrNameLst>
                                      </p:cBhvr>
                                      <p:to>
                                        <p:strVal val="visible"/>
                                      </p:to>
                                    </p:set>
                                    <p:animEffect filter="wipe(right)" transition="in">
                                      <p:cBhvr>
                                        <p:cTn id="20" dur="699"/>
                                        <p:tgtEl>
                                          <p:spTgt spid="718"/>
                                        </p:tgtEl>
                                      </p:cBhvr>
                                    </p:animEffect>
                                  </p:childTnLst>
                                </p:cTn>
                              </p:par>
                            </p:childTnLst>
                          </p:cTn>
                        </p:par>
                        <p:par>
                          <p:cTn id="21" fill="hold">
                            <p:stCondLst>
                              <p:cond delay="1599"/>
                            </p:stCondLst>
                            <p:childTnLst>
                              <p:par>
                                <p:cTn id="22" presetClass="entr" nodeType="afterEffect" presetSubtype="8" presetID="22" grpId="5" fill="hold">
                                  <p:stCondLst>
                                    <p:cond delay="100"/>
                                  </p:stCondLst>
                                  <p:iterate type="el" backwards="0">
                                    <p:tmAbs val="0"/>
                                  </p:iterate>
                                  <p:childTnLst>
                                    <p:set>
                                      <p:cBhvr>
                                        <p:cTn id="23" fill="hold"/>
                                        <p:tgtEl>
                                          <p:spTgt spid="719"/>
                                        </p:tgtEl>
                                        <p:attrNameLst>
                                          <p:attrName>style.visibility</p:attrName>
                                        </p:attrNameLst>
                                      </p:cBhvr>
                                      <p:to>
                                        <p:strVal val="visible"/>
                                      </p:to>
                                    </p:set>
                                    <p:animEffect filter="wipe(left)" transition="in">
                                      <p:cBhvr>
                                        <p:cTn id="24" dur="400"/>
                                        <p:tgtEl>
                                          <p:spTgt spid="719"/>
                                        </p:tgtEl>
                                      </p:cBhvr>
                                    </p:animEffect>
                                  </p:childTnLst>
                                </p:cTn>
                              </p:par>
                            </p:childTnLst>
                          </p:cTn>
                        </p:par>
                        <p:par>
                          <p:cTn id="25" fill="hold">
                            <p:stCondLst>
                              <p:cond delay="2099"/>
                            </p:stCondLst>
                            <p:childTnLst>
                              <p:par>
                                <p:cTn id="26" presetClass="entr" nodeType="afterEffect" presetID="10" grpId="6" fill="hold">
                                  <p:stCondLst>
                                    <p:cond delay="300"/>
                                  </p:stCondLst>
                                  <p:iterate type="lt" backwards="0">
                                    <p:tmAbs val="0"/>
                                  </p:iterate>
                                  <p:childTnLst>
                                    <p:set>
                                      <p:cBhvr>
                                        <p:cTn id="27" fill="hold"/>
                                        <p:tgtEl>
                                          <p:spTgt spid="689"/>
                                        </p:tgtEl>
                                        <p:attrNameLst>
                                          <p:attrName>style.visibility</p:attrName>
                                        </p:attrNameLst>
                                      </p:cBhvr>
                                      <p:to>
                                        <p:strVal val="visible"/>
                                      </p:to>
                                    </p:set>
                                    <p:animEffect filter="fade" transition="in">
                                      <p:cBhvr>
                                        <p:cTn id="28" dur="500"/>
                                        <p:tgtEl>
                                          <p:spTgt spid="689"/>
                                        </p:tgtEl>
                                      </p:cBhvr>
                                    </p:animEffect>
                                  </p:childTnLst>
                                </p:cTn>
                              </p:par>
                            </p:childTnLst>
                          </p:cTn>
                        </p:par>
                      </p:childTnLst>
                    </p:cTn>
                  </p:par>
                  <p:par>
                    <p:cTn id="29" fill="hold">
                      <p:stCondLst>
                        <p:cond delay="indefinite"/>
                      </p:stCondLst>
                      <p:childTnLst>
                        <p:par>
                          <p:cTn id="30" fill="hold">
                            <p:stCondLst>
                              <p:cond delay="0"/>
                            </p:stCondLst>
                            <p:childTnLst>
                              <p:par>
                                <p:cTn id="31" presetClass="entr" nodeType="clickEffect" presetID="10" grpId="7" fill="hold">
                                  <p:stCondLst>
                                    <p:cond delay="0"/>
                                  </p:stCondLst>
                                  <p:iterate type="el" backwards="0">
                                    <p:tmAbs val="0"/>
                                  </p:iterate>
                                  <p:childTnLst>
                                    <p:set>
                                      <p:cBhvr>
                                        <p:cTn id="32" fill="hold"/>
                                        <p:tgtEl>
                                          <p:spTgt spid="720"/>
                                        </p:tgtEl>
                                        <p:attrNameLst>
                                          <p:attrName>style.visibility</p:attrName>
                                        </p:attrNameLst>
                                      </p:cBhvr>
                                      <p:to>
                                        <p:strVal val="visible"/>
                                      </p:to>
                                    </p:set>
                                    <p:animEffect filter="fade" transition="in">
                                      <p:cBhvr>
                                        <p:cTn id="33" dur="500"/>
                                        <p:tgtEl>
                                          <p:spTgt spid="7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20" grpId="7"/>
      <p:bldP build="whole" bldLvl="1" animBg="1" rev="0" advAuto="0" spid="717" grpId="3"/>
      <p:bldP build="whole" bldLvl="1" animBg="1" rev="0" advAuto="0" spid="718" grpId="4"/>
      <p:bldP build="whole" bldLvl="1" animBg="1" rev="0" advAuto="0" spid="690" grpId="1"/>
      <p:bldP build="whole" bldLvl="1" animBg="1" rev="0" advAuto="0" spid="689" grpId="6"/>
      <p:bldP build="whole" bldLvl="1" animBg="1" rev="0" advAuto="0" spid="719" grpId="5"/>
      <p:bldP build="whole" bldLvl="1" animBg="1" rev="0" advAuto="0" spid="716" grpId="2"/>
    </p:bldLst>
  </p:timing>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728" name="Group"/>
          <p:cNvGrpSpPr/>
          <p:nvPr/>
        </p:nvGrpSpPr>
        <p:grpSpPr>
          <a:xfrm>
            <a:off x="14998700" y="5702300"/>
            <a:ext cx="1524000" cy="762000"/>
            <a:chOff x="0" y="0"/>
            <a:chExt cx="1524000" cy="762000"/>
          </a:xfrm>
        </p:grpSpPr>
        <p:sp>
          <p:nvSpPr>
            <p:cNvPr id="724" name="Rectangle"/>
            <p:cNvSpPr/>
            <p:nvPr/>
          </p:nvSpPr>
          <p:spPr>
            <a:xfrm>
              <a:off x="0" y="0"/>
              <a:ext cx="1524000" cy="762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grpSp>
          <p:nvGrpSpPr>
            <p:cNvPr id="727" name="Group"/>
            <p:cNvGrpSpPr/>
            <p:nvPr/>
          </p:nvGrpSpPr>
          <p:grpSpPr>
            <a:xfrm>
              <a:off x="127000" y="127000"/>
              <a:ext cx="1270000" cy="508000"/>
              <a:chOff x="0" y="0"/>
              <a:chExt cx="1270000" cy="508000"/>
            </a:xfrm>
          </p:grpSpPr>
          <p:sp>
            <p:nvSpPr>
              <p:cNvPr id="725" name="Square"/>
              <p:cNvSpPr/>
              <p:nvPr/>
            </p:nvSpPr>
            <p:spPr>
              <a:xfrm>
                <a:off x="0" y="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26" name="Square"/>
              <p:cNvSpPr/>
              <p:nvPr/>
            </p:nvSpPr>
            <p:spPr>
              <a:xfrm>
                <a:off x="762000" y="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grpSp>
        <p:nvGrpSpPr>
          <p:cNvPr id="733" name="Group"/>
          <p:cNvGrpSpPr/>
          <p:nvPr/>
        </p:nvGrpSpPr>
        <p:grpSpPr>
          <a:xfrm>
            <a:off x="13474700" y="5702300"/>
            <a:ext cx="1524000" cy="762000"/>
            <a:chOff x="0" y="0"/>
            <a:chExt cx="1524000" cy="762000"/>
          </a:xfrm>
        </p:grpSpPr>
        <p:sp>
          <p:nvSpPr>
            <p:cNvPr id="729" name="Rectangle"/>
            <p:cNvSpPr/>
            <p:nvPr/>
          </p:nvSpPr>
          <p:spPr>
            <a:xfrm>
              <a:off x="0" y="0"/>
              <a:ext cx="1524000" cy="762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grpSp>
          <p:nvGrpSpPr>
            <p:cNvPr id="732" name="Group"/>
            <p:cNvGrpSpPr/>
            <p:nvPr/>
          </p:nvGrpSpPr>
          <p:grpSpPr>
            <a:xfrm>
              <a:off x="127000" y="127000"/>
              <a:ext cx="1270000" cy="508000"/>
              <a:chOff x="0" y="0"/>
              <a:chExt cx="1270000" cy="508000"/>
            </a:xfrm>
          </p:grpSpPr>
          <p:sp>
            <p:nvSpPr>
              <p:cNvPr id="730" name="Square"/>
              <p:cNvSpPr/>
              <p:nvPr/>
            </p:nvSpPr>
            <p:spPr>
              <a:xfrm>
                <a:off x="0" y="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31" name="Square"/>
              <p:cNvSpPr/>
              <p:nvPr/>
            </p:nvSpPr>
            <p:spPr>
              <a:xfrm>
                <a:off x="762000" y="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sp>
        <p:nvSpPr>
          <p:cNvPr id="734" name="Interleaved execution improves locality"/>
          <p:cNvSpPr txBox="1"/>
          <p:nvPr>
            <p:ph type="title"/>
          </p:nvPr>
        </p:nvSpPr>
        <p:spPr>
          <a:prstGeom prst="rect">
            <a:avLst/>
          </a:prstGeom>
        </p:spPr>
        <p:txBody>
          <a:bodyPr/>
          <a:lstStyle/>
          <a:p>
            <a:pPr/>
            <a:r>
              <a:t>Interleaved execution improves locality</a:t>
            </a:r>
          </a:p>
        </p:txBody>
      </p:sp>
      <p:sp>
        <p:nvSpPr>
          <p:cNvPr id="735" name="Square"/>
          <p:cNvSpPr/>
          <p:nvPr/>
        </p:nvSpPr>
        <p:spPr>
          <a:xfrm>
            <a:off x="13601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36" name="Square"/>
          <p:cNvSpPr/>
          <p:nvPr/>
        </p:nvSpPr>
        <p:spPr>
          <a:xfrm>
            <a:off x="14363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37" name="Square"/>
          <p:cNvSpPr/>
          <p:nvPr/>
        </p:nvSpPr>
        <p:spPr>
          <a:xfrm>
            <a:off x="15125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38" name="Square"/>
          <p:cNvSpPr/>
          <p:nvPr/>
        </p:nvSpPr>
        <p:spPr>
          <a:xfrm>
            <a:off x="15887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39" name="Square"/>
          <p:cNvSpPr/>
          <p:nvPr/>
        </p:nvSpPr>
        <p:spPr>
          <a:xfrm>
            <a:off x="13601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40" name="Square"/>
          <p:cNvSpPr/>
          <p:nvPr/>
        </p:nvSpPr>
        <p:spPr>
          <a:xfrm>
            <a:off x="14363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41" name="Square"/>
          <p:cNvSpPr/>
          <p:nvPr/>
        </p:nvSpPr>
        <p:spPr>
          <a:xfrm>
            <a:off x="15125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42" name="Square"/>
          <p:cNvSpPr/>
          <p:nvPr/>
        </p:nvSpPr>
        <p:spPr>
          <a:xfrm>
            <a:off x="15887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43"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744"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45"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746" name="Square"/>
          <p:cNvSpPr/>
          <p:nvPr/>
        </p:nvSpPr>
        <p:spPr>
          <a:xfrm>
            <a:off x="13601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47" name="Square"/>
          <p:cNvSpPr/>
          <p:nvPr/>
        </p:nvSpPr>
        <p:spPr>
          <a:xfrm>
            <a:off x="14363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48" name="Line"/>
          <p:cNvSpPr/>
          <p:nvPr/>
        </p:nvSpPr>
        <p:spPr>
          <a:xfrm flipH="1">
            <a:off x="8661399"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49" name="input"/>
          <p:cNvSpPr/>
          <p:nvPr/>
        </p:nvSpPr>
        <p:spPr>
          <a:xfrm>
            <a:off x="6235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750" name="Square"/>
          <p:cNvSpPr/>
          <p:nvPr/>
        </p:nvSpPr>
        <p:spPr>
          <a:xfrm>
            <a:off x="15125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51"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52"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53"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54"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55" name="…"/>
          <p:cNvSpPr txBox="1"/>
          <p:nvPr/>
        </p:nvSpPr>
        <p:spPr>
          <a:xfrm>
            <a:off x="1230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56" name="…"/>
          <p:cNvSpPr txBox="1"/>
          <p:nvPr/>
        </p:nvSpPr>
        <p:spPr>
          <a:xfrm>
            <a:off x="1658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57" name="…"/>
          <p:cNvSpPr txBox="1"/>
          <p:nvPr/>
        </p:nvSpPr>
        <p:spPr>
          <a:xfrm>
            <a:off x="1230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758" name="…"/>
          <p:cNvSpPr txBox="1"/>
          <p:nvPr/>
        </p:nvSpPr>
        <p:spPr>
          <a:xfrm>
            <a:off x="1658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761" name="Group"/>
          <p:cNvGrpSpPr/>
          <p:nvPr/>
        </p:nvGrpSpPr>
        <p:grpSpPr>
          <a:xfrm>
            <a:off x="13601700" y="5829300"/>
            <a:ext cx="1270000" cy="508000"/>
            <a:chOff x="0" y="0"/>
            <a:chExt cx="1270000" cy="508000"/>
          </a:xfrm>
        </p:grpSpPr>
        <p:sp>
          <p:nvSpPr>
            <p:cNvPr id="759"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60"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762" name="Line"/>
          <p:cNvSpPr/>
          <p:nvPr/>
        </p:nvSpPr>
        <p:spPr>
          <a:xfrm flipH="1">
            <a:off x="13839166" y="6070605"/>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765" name="Group"/>
          <p:cNvGrpSpPr/>
          <p:nvPr/>
        </p:nvGrpSpPr>
        <p:grpSpPr>
          <a:xfrm>
            <a:off x="13601700" y="7353300"/>
            <a:ext cx="1270000" cy="508000"/>
            <a:chOff x="0" y="0"/>
            <a:chExt cx="1270000" cy="508000"/>
          </a:xfrm>
        </p:grpSpPr>
        <p:sp>
          <p:nvSpPr>
            <p:cNvPr id="763"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64"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766" name="Line"/>
          <p:cNvSpPr/>
          <p:nvPr/>
        </p:nvSpPr>
        <p:spPr>
          <a:xfrm flipH="1">
            <a:off x="13843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67" name="Line"/>
          <p:cNvSpPr/>
          <p:nvPr/>
        </p:nvSpPr>
        <p:spPr>
          <a:xfrm flipV="1">
            <a:off x="13834268" y="6177623"/>
            <a:ext cx="864130"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770" name="Group"/>
          <p:cNvGrpSpPr/>
          <p:nvPr/>
        </p:nvGrpSpPr>
        <p:grpSpPr>
          <a:xfrm>
            <a:off x="15125700" y="5829300"/>
            <a:ext cx="1270000" cy="508000"/>
            <a:chOff x="0" y="0"/>
            <a:chExt cx="1270000" cy="508000"/>
          </a:xfrm>
        </p:grpSpPr>
        <p:sp>
          <p:nvSpPr>
            <p:cNvPr id="768"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69"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773" name="Group"/>
          <p:cNvGrpSpPr/>
          <p:nvPr/>
        </p:nvGrpSpPr>
        <p:grpSpPr>
          <a:xfrm>
            <a:off x="15125700" y="7353300"/>
            <a:ext cx="1270000" cy="508000"/>
            <a:chOff x="0" y="0"/>
            <a:chExt cx="1270000" cy="508000"/>
          </a:xfrm>
        </p:grpSpPr>
        <p:sp>
          <p:nvSpPr>
            <p:cNvPr id="771"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72"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774" name="Line"/>
          <p:cNvSpPr/>
          <p:nvPr/>
        </p:nvSpPr>
        <p:spPr>
          <a:xfrm flipH="1">
            <a:off x="15367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75" name="Line"/>
          <p:cNvSpPr/>
          <p:nvPr/>
        </p:nvSpPr>
        <p:spPr>
          <a:xfrm flipV="1">
            <a:off x="15354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76" name="Line"/>
          <p:cNvSpPr/>
          <p:nvPr/>
        </p:nvSpPr>
        <p:spPr>
          <a:xfrm flipH="1">
            <a:off x="15367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77" name="Line"/>
          <p:cNvSpPr/>
          <p:nvPr/>
        </p:nvSpPr>
        <p:spPr>
          <a:xfrm flipH="1">
            <a:off x="14719300" y="6129734"/>
            <a:ext cx="638969" cy="1338859"/>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78" name="(simplified)"/>
          <p:cNvSpPr txBox="1"/>
          <p:nvPr/>
        </p:nvSpPr>
        <p:spPr>
          <a:xfrm>
            <a:off x="13032706" y="8318500"/>
            <a:ext cx="3982416" cy="105674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nSpc>
                <a:spcPts val="7600"/>
              </a:lnSpc>
              <a:defRPr i="1" sz="6400"/>
            </a:lvl1pPr>
          </a:lstStyle>
          <a:p>
            <a:pPr/>
            <a:r>
              <a:t>(simplified)</a:t>
            </a: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778"/>
                                        </p:tgtEl>
                                        <p:attrNameLst>
                                          <p:attrName>style.visibility</p:attrName>
                                        </p:attrNameLst>
                                      </p:cBhvr>
                                      <p:to>
                                        <p:strVal val="visible"/>
                                      </p:to>
                                    </p:set>
                                    <p:animEffect filter="fade" transition="in">
                                      <p:cBhvr>
                                        <p:cTn id="7" dur="500"/>
                                        <p:tgtEl>
                                          <p:spTgt spid="778"/>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762"/>
                                        </p:tgtEl>
                                        <p:attrNameLst>
                                          <p:attrName>style.visibility</p:attrName>
                                        </p:attrNameLst>
                                      </p:cBhvr>
                                      <p:to>
                                        <p:strVal val="visible"/>
                                      </p:to>
                                    </p:set>
                                    <p:animEffect filter="wipe(left)" transition="in">
                                      <p:cBhvr>
                                        <p:cTn id="12" dur="500"/>
                                        <p:tgtEl>
                                          <p:spTgt spid="762"/>
                                        </p:tgtEl>
                                      </p:cBhvr>
                                    </p:animEffect>
                                  </p:childTnLst>
                                </p:cTn>
                              </p:par>
                            </p:childTnLst>
                          </p:cTn>
                        </p:par>
                        <p:par>
                          <p:cTn id="13" fill="hold">
                            <p:stCondLst>
                              <p:cond delay="500"/>
                            </p:stCondLst>
                            <p:childTnLst>
                              <p:par>
                                <p:cTn id="14" presetClass="entr" nodeType="afterEffect" presetSubtype="8" presetID="22" grpId="3" fill="hold">
                                  <p:stCondLst>
                                    <p:cond delay="100"/>
                                  </p:stCondLst>
                                  <p:iterate type="el" backwards="0">
                                    <p:tmAbs val="0"/>
                                  </p:iterate>
                                  <p:childTnLst>
                                    <p:set>
                                      <p:cBhvr>
                                        <p:cTn id="15" fill="hold"/>
                                        <p:tgtEl>
                                          <p:spTgt spid="761"/>
                                        </p:tgtEl>
                                        <p:attrNameLst>
                                          <p:attrName>style.visibility</p:attrName>
                                        </p:attrNameLst>
                                      </p:cBhvr>
                                      <p:to>
                                        <p:strVal val="visible"/>
                                      </p:to>
                                    </p:set>
                                    <p:animEffect filter="wipe(left)" transition="in">
                                      <p:cBhvr>
                                        <p:cTn id="16" dur="500"/>
                                        <p:tgtEl>
                                          <p:spTgt spid="761"/>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12" presetID="18" grpId="4" fill="hold">
                                  <p:stCondLst>
                                    <p:cond delay="0"/>
                                  </p:stCondLst>
                                  <p:iterate type="el" backwards="0">
                                    <p:tmAbs val="0"/>
                                  </p:iterate>
                                  <p:childTnLst>
                                    <p:set>
                                      <p:cBhvr>
                                        <p:cTn id="20" fill="hold"/>
                                        <p:tgtEl>
                                          <p:spTgt spid="767"/>
                                        </p:tgtEl>
                                        <p:attrNameLst>
                                          <p:attrName>style.visibility</p:attrName>
                                        </p:attrNameLst>
                                      </p:cBhvr>
                                      <p:to>
                                        <p:strVal val="visible"/>
                                      </p:to>
                                    </p:set>
                                    <p:animEffect filter="strips(downLeft)" transition="in">
                                      <p:cBhvr>
                                        <p:cTn id="21" dur="500"/>
                                        <p:tgtEl>
                                          <p:spTgt spid="767"/>
                                        </p:tgtEl>
                                      </p:cBhvr>
                                    </p:animEffect>
                                  </p:childTnLst>
                                </p:cTn>
                              </p:par>
                            </p:childTnLst>
                          </p:cTn>
                        </p:par>
                        <p:par>
                          <p:cTn id="22" fill="hold">
                            <p:stCondLst>
                              <p:cond delay="500"/>
                            </p:stCondLst>
                            <p:childTnLst>
                              <p:par>
                                <p:cTn id="23" presetClass="entr" nodeType="afterEffect" presetID="10" grpId="5" fill="hold">
                                  <p:stCondLst>
                                    <p:cond delay="0"/>
                                  </p:stCondLst>
                                  <p:iterate type="el" backwards="0">
                                    <p:tmAbs val="0"/>
                                  </p:iterate>
                                  <p:childTnLst>
                                    <p:set>
                                      <p:cBhvr>
                                        <p:cTn id="24" fill="hold"/>
                                        <p:tgtEl>
                                          <p:spTgt spid="733"/>
                                        </p:tgtEl>
                                        <p:attrNameLst>
                                          <p:attrName>style.visibility</p:attrName>
                                        </p:attrNameLst>
                                      </p:cBhvr>
                                      <p:to>
                                        <p:strVal val="visible"/>
                                      </p:to>
                                    </p:set>
                                    <p:animEffect filter="fade" transition="in">
                                      <p:cBhvr>
                                        <p:cTn id="25" dur="250"/>
                                        <p:tgtEl>
                                          <p:spTgt spid="733"/>
                                        </p:tgtEl>
                                      </p:cBhvr>
                                    </p:animEffect>
                                  </p:childTnLst>
                                </p:cTn>
                              </p:par>
                            </p:childTnLst>
                          </p:cTn>
                        </p:par>
                        <p:par>
                          <p:cTn id="26" fill="hold">
                            <p:stCondLst>
                              <p:cond delay="0"/>
                            </p:stCondLst>
                            <p:childTnLst>
                              <p:par>
                                <p:cTn id="27" presetClass="path" nodeType="afterEffect" presetSubtype="0" presetID="-1" grpId="6" accel="50000" decel="50000" fill="hold">
                                  <p:stCondLst>
                                    <p:cond delay="0"/>
                                  </p:stCondLst>
                                  <p:childTnLst>
                                    <p:animMotion path="M 0.000000 0.000000 L 0.000000 0.111111" origin="layout" pathEditMode="relative">
                                      <p:cBhvr>
                                        <p:cTn id="28" dur="500" fill="hold"/>
                                        <p:tgtEl>
                                          <p:spTgt spid="733"/>
                                        </p:tgtEl>
                                        <p:attrNameLst>
                                          <p:attrName>ppt_x</p:attrName>
                                          <p:attrName>ppt_y</p:attrName>
                                        </p:attrNameLst>
                                      </p:cBhvr>
                                    </p:animMotion>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8" presetID="22" grpId="7" fill="hold">
                                  <p:stCondLst>
                                    <p:cond delay="0"/>
                                  </p:stCondLst>
                                  <p:iterate type="el" backwards="0">
                                    <p:tmAbs val="0"/>
                                  </p:iterate>
                                  <p:childTnLst>
                                    <p:set>
                                      <p:cBhvr>
                                        <p:cTn id="32" fill="hold"/>
                                        <p:tgtEl>
                                          <p:spTgt spid="766"/>
                                        </p:tgtEl>
                                        <p:attrNameLst>
                                          <p:attrName>style.visibility</p:attrName>
                                        </p:attrNameLst>
                                      </p:cBhvr>
                                      <p:to>
                                        <p:strVal val="visible"/>
                                      </p:to>
                                    </p:set>
                                    <p:animEffect filter="wipe(left)" transition="in">
                                      <p:cBhvr>
                                        <p:cTn id="33" dur="500"/>
                                        <p:tgtEl>
                                          <p:spTgt spid="766"/>
                                        </p:tgtEl>
                                      </p:cBhvr>
                                    </p:animEffect>
                                  </p:childTnLst>
                                </p:cTn>
                              </p:par>
                            </p:childTnLst>
                          </p:cTn>
                        </p:par>
                        <p:par>
                          <p:cTn id="34" fill="hold">
                            <p:stCondLst>
                              <p:cond delay="500"/>
                            </p:stCondLst>
                            <p:childTnLst>
                              <p:par>
                                <p:cTn id="35" presetClass="entr" nodeType="afterEffect" presetSubtype="8" presetID="22" grpId="8" fill="hold">
                                  <p:stCondLst>
                                    <p:cond delay="100"/>
                                  </p:stCondLst>
                                  <p:iterate type="el" backwards="0">
                                    <p:tmAbs val="0"/>
                                  </p:iterate>
                                  <p:childTnLst>
                                    <p:set>
                                      <p:cBhvr>
                                        <p:cTn id="36" fill="hold"/>
                                        <p:tgtEl>
                                          <p:spTgt spid="765"/>
                                        </p:tgtEl>
                                        <p:attrNameLst>
                                          <p:attrName>style.visibility</p:attrName>
                                        </p:attrNameLst>
                                      </p:cBhvr>
                                      <p:to>
                                        <p:strVal val="visible"/>
                                      </p:to>
                                    </p:set>
                                    <p:animEffect filter="wipe(left)" transition="in">
                                      <p:cBhvr>
                                        <p:cTn id="37" dur="500"/>
                                        <p:tgtEl>
                                          <p:spTgt spid="765"/>
                                        </p:tgtEl>
                                      </p:cBhvr>
                                    </p:animEffect>
                                  </p:childTnLst>
                                </p:cTn>
                              </p:par>
                            </p:childTnLst>
                          </p:cTn>
                        </p:par>
                      </p:childTnLst>
                    </p:cTn>
                  </p:par>
                  <p:par>
                    <p:cTn id="38" fill="hold">
                      <p:stCondLst>
                        <p:cond delay="indefinite"/>
                      </p:stCondLst>
                      <p:childTnLst>
                        <p:par>
                          <p:cTn id="39" fill="hold">
                            <p:stCondLst>
                              <p:cond delay="0"/>
                            </p:stCondLst>
                            <p:childTnLst>
                              <p:par>
                                <p:cTn id="40" presetClass="exit" nodeType="clickEffect" presetID="10" grpId="9" fill="hold">
                                  <p:stCondLst>
                                    <p:cond delay="0"/>
                                  </p:stCondLst>
                                  <p:iterate type="el" backwards="0">
                                    <p:tmAbs val="0"/>
                                  </p:iterate>
                                  <p:childTnLst>
                                    <p:animEffect filter="fade" transition="out">
                                      <p:cBhvr>
                                        <p:cTn id="41" dur="500" fill="hold"/>
                                        <p:tgtEl>
                                          <p:spTgt spid="733"/>
                                        </p:tgtEl>
                                      </p:cBhvr>
                                    </p:animEffect>
                                    <p:set>
                                      <p:cBhvr>
                                        <p:cTn id="42" fill="hold">
                                          <p:stCondLst>
                                            <p:cond delay="499"/>
                                          </p:stCondLst>
                                        </p:cTn>
                                        <p:tgtEl>
                                          <p:spTgt spid="733"/>
                                        </p:tgtEl>
                                        <p:attrNameLst>
                                          <p:attrName>style.visibility</p:attrName>
                                        </p:attrNameLst>
                                      </p:cBhvr>
                                      <p:to>
                                        <p:strVal val="hidden"/>
                                      </p:to>
                                    </p:set>
                                  </p:childTnLst>
                                </p:cTn>
                              </p:par>
                            </p:childTnLst>
                          </p:cTn>
                        </p:par>
                        <p:par>
                          <p:cTn id="43" fill="hold">
                            <p:stCondLst>
                              <p:cond delay="500"/>
                            </p:stCondLst>
                            <p:childTnLst>
                              <p:par>
                                <p:cTn id="44" presetClass="exit" nodeType="afterEffect" presetID="10" grpId="10" fill="hold">
                                  <p:stCondLst>
                                    <p:cond delay="0"/>
                                  </p:stCondLst>
                                  <p:iterate type="el" backwards="0">
                                    <p:tmAbs val="0"/>
                                  </p:iterate>
                                  <p:childTnLst>
                                    <p:animEffect filter="fade" transition="out">
                                      <p:cBhvr>
                                        <p:cTn id="45" dur="500" fill="hold"/>
                                        <p:tgtEl>
                                          <p:spTgt spid="761"/>
                                        </p:tgtEl>
                                      </p:cBhvr>
                                    </p:animEffect>
                                    <p:set>
                                      <p:cBhvr>
                                        <p:cTn id="46" fill="hold">
                                          <p:stCondLst>
                                            <p:cond delay="499"/>
                                          </p:stCondLst>
                                        </p:cTn>
                                        <p:tgtEl>
                                          <p:spTgt spid="761"/>
                                        </p:tgtEl>
                                        <p:attrNameLst>
                                          <p:attrName>style.visibility</p:attrName>
                                        </p:attrNameLst>
                                      </p:cBhvr>
                                      <p:to>
                                        <p:strVal val="hidden"/>
                                      </p:to>
                                    </p:set>
                                  </p:childTnLst>
                                </p:cTn>
                              </p:par>
                            </p:childTnLst>
                          </p:cTn>
                        </p:par>
                        <p:par>
                          <p:cTn id="47" fill="hold">
                            <p:stCondLst>
                              <p:cond delay="1000"/>
                            </p:stCondLst>
                            <p:childTnLst>
                              <p:par>
                                <p:cTn id="48" presetClass="entr" nodeType="afterEffect" presetSubtype="3" presetID="18" grpId="11" fill="hold">
                                  <p:stCondLst>
                                    <p:cond delay="500"/>
                                  </p:stCondLst>
                                  <p:iterate type="el" backwards="0">
                                    <p:tmAbs val="0"/>
                                  </p:iterate>
                                  <p:childTnLst>
                                    <p:set>
                                      <p:cBhvr>
                                        <p:cTn id="49" fill="hold"/>
                                        <p:tgtEl>
                                          <p:spTgt spid="777"/>
                                        </p:tgtEl>
                                        <p:attrNameLst>
                                          <p:attrName>style.visibility</p:attrName>
                                        </p:attrNameLst>
                                      </p:cBhvr>
                                      <p:to>
                                        <p:strVal val="visible"/>
                                      </p:to>
                                    </p:set>
                                    <p:animEffect filter="strips(upRight)" transition="in">
                                      <p:cBhvr>
                                        <p:cTn id="50" dur="500"/>
                                        <p:tgtEl>
                                          <p:spTgt spid="777"/>
                                        </p:tgtEl>
                                      </p:cBhvr>
                                    </p:animEffect>
                                  </p:childTnLst>
                                </p:cTn>
                              </p:par>
                            </p:childTnLst>
                          </p:cTn>
                        </p:par>
                        <p:par>
                          <p:cTn id="51" fill="hold">
                            <p:stCondLst>
                              <p:cond delay="0"/>
                            </p:stCondLst>
                            <p:childTnLst>
                              <p:par>
                                <p:cTn id="52" presetClass="emph" nodeType="withEffect" presetID="9" grpId="12" fill="hold">
                                  <p:stCondLst>
                                    <p:cond delay="0"/>
                                  </p:stCondLst>
                                  <p:childTnLst>
                                    <p:set>
                                      <p:cBhvr>
                                        <p:cTn id="53" dur="indefinite" fill="hold"/>
                                        <p:tgtEl>
                                          <p:spTgt spid="762"/>
                                        </p:tgtEl>
                                        <p:attrNameLst>
                                          <p:attrName>style.opacity</p:attrName>
                                        </p:attrNameLst>
                                      </p:cBhvr>
                                      <p:to>
                                        <p:strVal val="0.35"/>
                                      </p:to>
                                    </p:set>
                                    <p:animEffect filter="image" prLst="opacity: 0.35; ">
                                      <p:cBhvr>
                                        <p:cTn id="54" dur="indefinite" fill="hold"/>
                                        <p:tgtEl>
                                          <p:spTgt spid="762"/>
                                        </p:tgtEl>
                                      </p:cBhvr>
                                    </p:animEffect>
                                  </p:childTnLst>
                                </p:cTn>
                              </p:par>
                            </p:childTnLst>
                          </p:cTn>
                        </p:par>
                        <p:par>
                          <p:cTn id="55" fill="hold">
                            <p:stCondLst>
                              <p:cond delay="0"/>
                            </p:stCondLst>
                            <p:childTnLst>
                              <p:par>
                                <p:cTn id="56" presetClass="emph" nodeType="withEffect" presetID="9" grpId="13" fill="hold">
                                  <p:stCondLst>
                                    <p:cond delay="0"/>
                                  </p:stCondLst>
                                  <p:childTnLst>
                                    <p:set>
                                      <p:cBhvr>
                                        <p:cTn id="57" dur="indefinite" fill="hold"/>
                                        <p:tgtEl>
                                          <p:spTgt spid="766"/>
                                        </p:tgtEl>
                                        <p:attrNameLst>
                                          <p:attrName>style.opacity</p:attrName>
                                        </p:attrNameLst>
                                      </p:cBhvr>
                                      <p:to>
                                        <p:strVal val="0.35"/>
                                      </p:to>
                                    </p:set>
                                    <p:animEffect filter="image" prLst="opacity: 0.35; ">
                                      <p:cBhvr>
                                        <p:cTn id="58" dur="indefinite" fill="hold"/>
                                        <p:tgtEl>
                                          <p:spTgt spid="766"/>
                                        </p:tgtEl>
                                      </p:cBhvr>
                                    </p:animEffect>
                                  </p:childTnLst>
                                </p:cTn>
                              </p:par>
                            </p:childTnLst>
                          </p:cTn>
                        </p:par>
                        <p:par>
                          <p:cTn id="59" fill="hold">
                            <p:stCondLst>
                              <p:cond delay="0"/>
                            </p:stCondLst>
                            <p:childTnLst>
                              <p:par>
                                <p:cTn id="60" presetClass="emph" nodeType="withEffect" presetID="9" grpId="14" fill="hold">
                                  <p:stCondLst>
                                    <p:cond delay="0"/>
                                  </p:stCondLst>
                                  <p:childTnLst>
                                    <p:set>
                                      <p:cBhvr>
                                        <p:cTn id="61" dur="indefinite" fill="hold"/>
                                        <p:tgtEl>
                                          <p:spTgt spid="767"/>
                                        </p:tgtEl>
                                        <p:attrNameLst>
                                          <p:attrName>style.opacity</p:attrName>
                                        </p:attrNameLst>
                                      </p:cBhvr>
                                      <p:to>
                                        <p:strVal val="0.35"/>
                                      </p:to>
                                    </p:set>
                                    <p:animEffect filter="image" prLst="opacity: 0.35; ">
                                      <p:cBhvr>
                                        <p:cTn id="62" dur="indefinite" fill="hold"/>
                                        <p:tgtEl>
                                          <p:spTgt spid="767"/>
                                        </p:tgtEl>
                                      </p:cBhvr>
                                    </p:animEffect>
                                  </p:childTnLst>
                                </p:cTn>
                              </p:par>
                            </p:childTnLst>
                          </p:cTn>
                        </p:par>
                      </p:childTnLst>
                    </p:cTn>
                  </p:par>
                  <p:par>
                    <p:cTn id="63" fill="hold">
                      <p:stCondLst>
                        <p:cond delay="indefinite"/>
                      </p:stCondLst>
                      <p:childTnLst>
                        <p:par>
                          <p:cTn id="64" fill="hold">
                            <p:stCondLst>
                              <p:cond delay="0"/>
                            </p:stCondLst>
                            <p:childTnLst>
                              <p:par>
                                <p:cTn id="65" presetClass="entr" nodeType="clickEffect" presetSubtype="8" presetID="22" grpId="15" fill="hold">
                                  <p:stCondLst>
                                    <p:cond delay="0"/>
                                  </p:stCondLst>
                                  <p:iterate type="el" backwards="0">
                                    <p:tmAbs val="0"/>
                                  </p:iterate>
                                  <p:childTnLst>
                                    <p:set>
                                      <p:cBhvr>
                                        <p:cTn id="66" fill="hold"/>
                                        <p:tgtEl>
                                          <p:spTgt spid="774"/>
                                        </p:tgtEl>
                                        <p:attrNameLst>
                                          <p:attrName>style.visibility</p:attrName>
                                        </p:attrNameLst>
                                      </p:cBhvr>
                                      <p:to>
                                        <p:strVal val="visible"/>
                                      </p:to>
                                    </p:set>
                                    <p:animEffect filter="wipe(left)" transition="in">
                                      <p:cBhvr>
                                        <p:cTn id="67" dur="500"/>
                                        <p:tgtEl>
                                          <p:spTgt spid="774"/>
                                        </p:tgtEl>
                                      </p:cBhvr>
                                    </p:animEffect>
                                  </p:childTnLst>
                                </p:cTn>
                              </p:par>
                            </p:childTnLst>
                          </p:cTn>
                        </p:par>
                        <p:par>
                          <p:cTn id="68" fill="hold">
                            <p:stCondLst>
                              <p:cond delay="500"/>
                            </p:stCondLst>
                            <p:childTnLst>
                              <p:par>
                                <p:cTn id="69" presetClass="entr" nodeType="afterEffect" presetSubtype="8" presetID="22" grpId="16" fill="hold">
                                  <p:stCondLst>
                                    <p:cond delay="100"/>
                                  </p:stCondLst>
                                  <p:iterate type="el" backwards="0">
                                    <p:tmAbs val="0"/>
                                  </p:iterate>
                                  <p:childTnLst>
                                    <p:set>
                                      <p:cBhvr>
                                        <p:cTn id="70" fill="hold"/>
                                        <p:tgtEl>
                                          <p:spTgt spid="770"/>
                                        </p:tgtEl>
                                        <p:attrNameLst>
                                          <p:attrName>style.visibility</p:attrName>
                                        </p:attrNameLst>
                                      </p:cBhvr>
                                      <p:to>
                                        <p:strVal val="visible"/>
                                      </p:to>
                                    </p:set>
                                    <p:animEffect filter="wipe(left)" transition="in">
                                      <p:cBhvr>
                                        <p:cTn id="71" dur="500"/>
                                        <p:tgtEl>
                                          <p:spTgt spid="770"/>
                                        </p:tgtEl>
                                      </p:cBhvr>
                                    </p:animEffect>
                                  </p:childTnLst>
                                </p:cTn>
                              </p:par>
                            </p:childTnLst>
                          </p:cTn>
                        </p:par>
                        <p:par>
                          <p:cTn id="72" fill="hold">
                            <p:stCondLst>
                              <p:cond delay="1100"/>
                            </p:stCondLst>
                            <p:childTnLst>
                              <p:par>
                                <p:cTn id="73" presetClass="entr" nodeType="afterEffect" presetSubtype="12" presetID="18" grpId="17" fill="hold">
                                  <p:stCondLst>
                                    <p:cond delay="500"/>
                                  </p:stCondLst>
                                  <p:iterate type="el" backwards="0">
                                    <p:tmAbs val="0"/>
                                  </p:iterate>
                                  <p:childTnLst>
                                    <p:set>
                                      <p:cBhvr>
                                        <p:cTn id="74" fill="hold"/>
                                        <p:tgtEl>
                                          <p:spTgt spid="775"/>
                                        </p:tgtEl>
                                        <p:attrNameLst>
                                          <p:attrName>style.visibility</p:attrName>
                                        </p:attrNameLst>
                                      </p:cBhvr>
                                      <p:to>
                                        <p:strVal val="visible"/>
                                      </p:to>
                                    </p:set>
                                    <p:animEffect filter="strips(downLeft)" transition="in">
                                      <p:cBhvr>
                                        <p:cTn id="75" dur="500"/>
                                        <p:tgtEl>
                                          <p:spTgt spid="775"/>
                                        </p:tgtEl>
                                      </p:cBhvr>
                                    </p:animEffect>
                                  </p:childTnLst>
                                </p:cTn>
                              </p:par>
                            </p:childTnLst>
                          </p:cTn>
                        </p:par>
                        <p:par>
                          <p:cTn id="76" fill="hold">
                            <p:stCondLst>
                              <p:cond delay="2100"/>
                            </p:stCondLst>
                            <p:childTnLst>
                              <p:par>
                                <p:cTn id="77" presetClass="entr" nodeType="afterEffect" presetID="10" grpId="18" fill="hold">
                                  <p:stCondLst>
                                    <p:cond delay="0"/>
                                  </p:stCondLst>
                                  <p:iterate type="el" backwards="0">
                                    <p:tmAbs val="0"/>
                                  </p:iterate>
                                  <p:childTnLst>
                                    <p:set>
                                      <p:cBhvr>
                                        <p:cTn id="78" fill="hold"/>
                                        <p:tgtEl>
                                          <p:spTgt spid="728"/>
                                        </p:tgtEl>
                                        <p:attrNameLst>
                                          <p:attrName>style.visibility</p:attrName>
                                        </p:attrNameLst>
                                      </p:cBhvr>
                                      <p:to>
                                        <p:strVal val="visible"/>
                                      </p:to>
                                    </p:set>
                                    <p:animEffect filter="fade" transition="in">
                                      <p:cBhvr>
                                        <p:cTn id="79" dur="250"/>
                                        <p:tgtEl>
                                          <p:spTgt spid="728"/>
                                        </p:tgtEl>
                                      </p:cBhvr>
                                    </p:animEffect>
                                  </p:childTnLst>
                                </p:cTn>
                              </p:par>
                            </p:childTnLst>
                          </p:cTn>
                        </p:par>
                        <p:par>
                          <p:cTn id="80" fill="hold">
                            <p:stCondLst>
                              <p:cond delay="0"/>
                            </p:stCondLst>
                            <p:childTnLst>
                              <p:par>
                                <p:cTn id="81" presetClass="path" nodeType="afterEffect" presetSubtype="0" presetID="-1" grpId="19" accel="50000" decel="50000" fill="hold">
                                  <p:stCondLst>
                                    <p:cond delay="0"/>
                                  </p:stCondLst>
                                  <p:childTnLst>
                                    <p:animMotion path="M 0.000000 0.000000 L 0.000000 0.111111" origin="layout" pathEditMode="relative">
                                      <p:cBhvr>
                                        <p:cTn id="82" dur="500" fill="hold"/>
                                        <p:tgtEl>
                                          <p:spTgt spid="728"/>
                                        </p:tgtEl>
                                        <p:attrNameLst>
                                          <p:attrName>ppt_x</p:attrName>
                                          <p:attrName>ppt_y</p:attrName>
                                        </p:attrNameLst>
                                      </p:cBhvr>
                                    </p:animMotion>
                                  </p:childTnLst>
                                </p:cTn>
                              </p:par>
                            </p:childTnLst>
                          </p:cTn>
                        </p:par>
                        <p:par>
                          <p:cTn id="83" fill="hold">
                            <p:stCondLst>
                              <p:cond delay="500"/>
                            </p:stCondLst>
                            <p:childTnLst>
                              <p:par>
                                <p:cTn id="84" presetClass="entr" nodeType="afterEffect" presetSubtype="8" presetID="22" grpId="20" fill="hold">
                                  <p:stCondLst>
                                    <p:cond delay="500"/>
                                  </p:stCondLst>
                                  <p:iterate type="el" backwards="0">
                                    <p:tmAbs val="0"/>
                                  </p:iterate>
                                  <p:childTnLst>
                                    <p:set>
                                      <p:cBhvr>
                                        <p:cTn id="85" fill="hold"/>
                                        <p:tgtEl>
                                          <p:spTgt spid="776"/>
                                        </p:tgtEl>
                                        <p:attrNameLst>
                                          <p:attrName>style.visibility</p:attrName>
                                        </p:attrNameLst>
                                      </p:cBhvr>
                                      <p:to>
                                        <p:strVal val="visible"/>
                                      </p:to>
                                    </p:set>
                                    <p:animEffect filter="wipe(left)" transition="in">
                                      <p:cBhvr>
                                        <p:cTn id="86" dur="500"/>
                                        <p:tgtEl>
                                          <p:spTgt spid="776"/>
                                        </p:tgtEl>
                                      </p:cBhvr>
                                    </p:animEffect>
                                  </p:childTnLst>
                                </p:cTn>
                              </p:par>
                            </p:childTnLst>
                          </p:cTn>
                        </p:par>
                        <p:par>
                          <p:cTn id="87" fill="hold">
                            <p:stCondLst>
                              <p:cond delay="1500"/>
                            </p:stCondLst>
                            <p:childTnLst>
                              <p:par>
                                <p:cTn id="88" presetClass="entr" nodeType="afterEffect" presetSubtype="8" presetID="22" grpId="21" fill="hold">
                                  <p:stCondLst>
                                    <p:cond delay="100"/>
                                  </p:stCondLst>
                                  <p:iterate type="el" backwards="0">
                                    <p:tmAbs val="0"/>
                                  </p:iterate>
                                  <p:childTnLst>
                                    <p:set>
                                      <p:cBhvr>
                                        <p:cTn id="89" fill="hold"/>
                                        <p:tgtEl>
                                          <p:spTgt spid="773"/>
                                        </p:tgtEl>
                                        <p:attrNameLst>
                                          <p:attrName>style.visibility</p:attrName>
                                        </p:attrNameLst>
                                      </p:cBhvr>
                                      <p:to>
                                        <p:strVal val="visible"/>
                                      </p:to>
                                    </p:set>
                                    <p:animEffect filter="wipe(left)" transition="in">
                                      <p:cBhvr>
                                        <p:cTn id="90" dur="500"/>
                                        <p:tgtEl>
                                          <p:spTgt spid="773"/>
                                        </p:tgtEl>
                                      </p:cBhvr>
                                    </p:animEffect>
                                  </p:childTnLst>
                                </p:cTn>
                              </p:par>
                            </p:childTnLst>
                          </p:cTn>
                        </p:par>
                        <p:par>
                          <p:cTn id="91" fill="hold">
                            <p:stCondLst>
                              <p:cond delay="2100"/>
                            </p:stCondLst>
                            <p:childTnLst>
                              <p:par>
                                <p:cTn id="92" presetClass="exit" nodeType="afterEffect" presetID="10" grpId="22" fill="hold">
                                  <p:stCondLst>
                                    <p:cond delay="500"/>
                                  </p:stCondLst>
                                  <p:iterate type="el" backwards="0">
                                    <p:tmAbs val="0"/>
                                  </p:iterate>
                                  <p:childTnLst>
                                    <p:animEffect filter="fade" transition="out">
                                      <p:cBhvr>
                                        <p:cTn id="93" dur="500" fill="hold"/>
                                        <p:tgtEl>
                                          <p:spTgt spid="728"/>
                                        </p:tgtEl>
                                      </p:cBhvr>
                                    </p:animEffect>
                                    <p:set>
                                      <p:cBhvr>
                                        <p:cTn id="94" fill="hold">
                                          <p:stCondLst>
                                            <p:cond delay="499"/>
                                          </p:stCondLst>
                                        </p:cTn>
                                        <p:tgtEl>
                                          <p:spTgt spid="728"/>
                                        </p:tgtEl>
                                        <p:attrNameLst>
                                          <p:attrName>style.visibility</p:attrName>
                                        </p:attrNameLst>
                                      </p:cBhvr>
                                      <p:to>
                                        <p:strVal val="hidden"/>
                                      </p:to>
                                    </p:set>
                                  </p:childTnLst>
                                </p:cTn>
                              </p:par>
                            </p:childTnLst>
                          </p:cTn>
                        </p:par>
                        <p:par>
                          <p:cTn id="95" fill="hold">
                            <p:stCondLst>
                              <p:cond delay="3100"/>
                            </p:stCondLst>
                            <p:childTnLst>
                              <p:par>
                                <p:cTn id="96" presetClass="exit" nodeType="afterEffect" presetID="10" grpId="23" fill="hold">
                                  <p:stCondLst>
                                    <p:cond delay="0"/>
                                  </p:stCondLst>
                                  <p:iterate type="el" backwards="0">
                                    <p:tmAbs val="0"/>
                                  </p:iterate>
                                  <p:childTnLst>
                                    <p:animEffect filter="fade" transition="out">
                                      <p:cBhvr>
                                        <p:cTn id="97" dur="500" fill="hold"/>
                                        <p:tgtEl>
                                          <p:spTgt spid="770"/>
                                        </p:tgtEl>
                                      </p:cBhvr>
                                    </p:animEffect>
                                    <p:set>
                                      <p:cBhvr>
                                        <p:cTn id="98" fill="hold">
                                          <p:stCondLst>
                                            <p:cond delay="499"/>
                                          </p:stCondLst>
                                        </p:cTn>
                                        <p:tgtEl>
                                          <p:spTgt spid="77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65" grpId="8"/>
      <p:bldP build="whole" bldLvl="1" animBg="1" rev="0" advAuto="0" spid="767" grpId="4"/>
      <p:bldP build="whole" bldLvl="1" animBg="1" rev="0" advAuto="0" spid="775" grpId="17"/>
      <p:bldP build="whole" bldLvl="1" animBg="1" rev="0" advAuto="0" spid="776" grpId="20"/>
      <p:bldP build="whole" bldLvl="1" animBg="1" rev="0" advAuto="0" spid="774" grpId="15"/>
      <p:bldP build="whole" bldLvl="1" animBg="1" rev="0" advAuto="0" spid="773" grpId="21"/>
      <p:bldP build="whole" bldLvl="1" animBg="1" rev="0" advAuto="0" spid="766" grpId="7"/>
      <p:bldP build="whole" bldLvl="1" animBg="1" rev="0" advAuto="0" spid="762" grpId="2"/>
      <p:bldP build="whole" bldLvl="1" animBg="1" rev="0" advAuto="0" spid="728" grpId="18"/>
      <p:bldP build="whole" bldLvl="1" animBg="1" rev="0" advAuto="0" spid="767" grpId="14"/>
      <p:bldP build="whole" bldLvl="1" animBg="1" rev="0" advAuto="0" spid="766" grpId="13"/>
      <p:bldP build="whole" bldLvl="1" animBg="1" rev="0" advAuto="0" spid="728" grpId="22"/>
      <p:bldP build="whole" bldLvl="1" animBg="1" rev="0" advAuto="0" spid="761" grpId="3"/>
      <p:bldP build="whole" bldLvl="1" animBg="1" rev="0" advAuto="0" spid="762" grpId="12"/>
      <p:bldP build="whole" bldLvl="1" animBg="1" rev="0" advAuto="0" spid="770" grpId="16"/>
      <p:bldP build="whole" bldLvl="1" animBg="1" rev="0" advAuto="0" spid="778" grpId="1"/>
      <p:bldP build="whole" bldLvl="1" animBg="1" rev="0" advAuto="0" spid="761" grpId="10"/>
      <p:bldP build="whole" bldLvl="1" animBg="1" rev="0" advAuto="0" spid="770" grpId="23"/>
      <p:bldP build="whole" bldLvl="1" animBg="1" rev="0" advAuto="0" spid="733" grpId="5"/>
      <p:bldP build="whole" bldLvl="1" animBg="1" rev="0" advAuto="0" spid="733" grpId="9"/>
      <p:bldP build="whole" bldLvl="1" animBg="1" rev="0" advAuto="0" spid="777" grpId="11"/>
    </p:bldLst>
  </p:timing>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82" name="Interleaved execution improves locality"/>
          <p:cNvSpPr txBox="1"/>
          <p:nvPr>
            <p:ph type="title"/>
          </p:nvPr>
        </p:nvSpPr>
        <p:spPr>
          <a:prstGeom prst="rect">
            <a:avLst/>
          </a:prstGeom>
        </p:spPr>
        <p:txBody>
          <a:bodyPr/>
          <a:lstStyle/>
          <a:p>
            <a:pPr/>
            <a:r>
              <a:t>Interleaved execution improves locality</a:t>
            </a:r>
          </a:p>
        </p:txBody>
      </p:sp>
      <p:sp>
        <p:nvSpPr>
          <p:cNvPr id="783" name="Square"/>
          <p:cNvSpPr/>
          <p:nvPr/>
        </p:nvSpPr>
        <p:spPr>
          <a:xfrm>
            <a:off x="13601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84" name="Square"/>
          <p:cNvSpPr/>
          <p:nvPr/>
        </p:nvSpPr>
        <p:spPr>
          <a:xfrm>
            <a:off x="14363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85" name="Square"/>
          <p:cNvSpPr/>
          <p:nvPr/>
        </p:nvSpPr>
        <p:spPr>
          <a:xfrm>
            <a:off x="15125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86" name="Square"/>
          <p:cNvSpPr/>
          <p:nvPr/>
        </p:nvSpPr>
        <p:spPr>
          <a:xfrm>
            <a:off x="15887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87" name="Square"/>
          <p:cNvSpPr/>
          <p:nvPr/>
        </p:nvSpPr>
        <p:spPr>
          <a:xfrm>
            <a:off x="13601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88" name="Square"/>
          <p:cNvSpPr/>
          <p:nvPr/>
        </p:nvSpPr>
        <p:spPr>
          <a:xfrm>
            <a:off x="14363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89" name="Square"/>
          <p:cNvSpPr/>
          <p:nvPr/>
        </p:nvSpPr>
        <p:spPr>
          <a:xfrm>
            <a:off x="15125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90" name="Square"/>
          <p:cNvSpPr/>
          <p:nvPr/>
        </p:nvSpPr>
        <p:spPr>
          <a:xfrm>
            <a:off x="15887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91"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792"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93"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794" name="Square"/>
          <p:cNvSpPr/>
          <p:nvPr/>
        </p:nvSpPr>
        <p:spPr>
          <a:xfrm>
            <a:off x="13601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95" name="Square"/>
          <p:cNvSpPr/>
          <p:nvPr/>
        </p:nvSpPr>
        <p:spPr>
          <a:xfrm>
            <a:off x="14363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96" name="Line"/>
          <p:cNvSpPr/>
          <p:nvPr/>
        </p:nvSpPr>
        <p:spPr>
          <a:xfrm flipH="1">
            <a:off x="8661399"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797" name="input"/>
          <p:cNvSpPr/>
          <p:nvPr/>
        </p:nvSpPr>
        <p:spPr>
          <a:xfrm>
            <a:off x="6235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798" name="Square"/>
          <p:cNvSpPr/>
          <p:nvPr/>
        </p:nvSpPr>
        <p:spPr>
          <a:xfrm>
            <a:off x="15125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799"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00"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01"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02"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03" name="…"/>
          <p:cNvSpPr txBox="1"/>
          <p:nvPr/>
        </p:nvSpPr>
        <p:spPr>
          <a:xfrm>
            <a:off x="1230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04" name="…"/>
          <p:cNvSpPr txBox="1"/>
          <p:nvPr/>
        </p:nvSpPr>
        <p:spPr>
          <a:xfrm>
            <a:off x="1658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05" name="…"/>
          <p:cNvSpPr txBox="1"/>
          <p:nvPr/>
        </p:nvSpPr>
        <p:spPr>
          <a:xfrm>
            <a:off x="1230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06" name="…"/>
          <p:cNvSpPr txBox="1"/>
          <p:nvPr/>
        </p:nvSpPr>
        <p:spPr>
          <a:xfrm>
            <a:off x="1658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07" name="Line"/>
          <p:cNvSpPr/>
          <p:nvPr/>
        </p:nvSpPr>
        <p:spPr>
          <a:xfrm flipH="1">
            <a:off x="13839166" y="6070605"/>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810" name="Group"/>
          <p:cNvGrpSpPr/>
          <p:nvPr/>
        </p:nvGrpSpPr>
        <p:grpSpPr>
          <a:xfrm>
            <a:off x="13601700" y="7353300"/>
            <a:ext cx="1270000" cy="508000"/>
            <a:chOff x="0" y="0"/>
            <a:chExt cx="1270000" cy="508000"/>
          </a:xfrm>
        </p:grpSpPr>
        <p:sp>
          <p:nvSpPr>
            <p:cNvPr id="808"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09"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811" name="Line"/>
          <p:cNvSpPr/>
          <p:nvPr/>
        </p:nvSpPr>
        <p:spPr>
          <a:xfrm flipH="1">
            <a:off x="13843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12" name="Line"/>
          <p:cNvSpPr/>
          <p:nvPr/>
        </p:nvSpPr>
        <p:spPr>
          <a:xfrm flipV="1">
            <a:off x="13834268" y="6177623"/>
            <a:ext cx="864130"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815" name="Group"/>
          <p:cNvGrpSpPr/>
          <p:nvPr/>
        </p:nvGrpSpPr>
        <p:grpSpPr>
          <a:xfrm>
            <a:off x="15125700" y="7353300"/>
            <a:ext cx="1270000" cy="508000"/>
            <a:chOff x="0" y="0"/>
            <a:chExt cx="1270000" cy="508000"/>
          </a:xfrm>
        </p:grpSpPr>
        <p:sp>
          <p:nvSpPr>
            <p:cNvPr id="813"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14"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816" name="Line"/>
          <p:cNvSpPr/>
          <p:nvPr/>
        </p:nvSpPr>
        <p:spPr>
          <a:xfrm flipH="1">
            <a:off x="15367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17" name="Line"/>
          <p:cNvSpPr/>
          <p:nvPr/>
        </p:nvSpPr>
        <p:spPr>
          <a:xfrm flipV="1">
            <a:off x="15354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18" name="Line"/>
          <p:cNvSpPr/>
          <p:nvPr/>
        </p:nvSpPr>
        <p:spPr>
          <a:xfrm flipH="1">
            <a:off x="15367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19" name="Line"/>
          <p:cNvSpPr/>
          <p:nvPr/>
        </p:nvSpPr>
        <p:spPr>
          <a:xfrm flipH="1">
            <a:off x="14719300" y="6129734"/>
            <a:ext cx="638969" cy="1338859"/>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20" name="Line"/>
          <p:cNvSpPr/>
          <p:nvPr/>
        </p:nvSpPr>
        <p:spPr>
          <a:xfrm flipH="1">
            <a:off x="16891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21" name="Line"/>
          <p:cNvSpPr/>
          <p:nvPr/>
        </p:nvSpPr>
        <p:spPr>
          <a:xfrm flipV="1">
            <a:off x="16878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22" name="Line"/>
          <p:cNvSpPr/>
          <p:nvPr/>
        </p:nvSpPr>
        <p:spPr>
          <a:xfrm flipH="1">
            <a:off x="16891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23" name="Line"/>
          <p:cNvSpPr/>
          <p:nvPr/>
        </p:nvSpPr>
        <p:spPr>
          <a:xfrm flipH="1">
            <a:off x="16243300" y="6134100"/>
            <a:ext cx="638969" cy="1338858"/>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24" name="Line"/>
          <p:cNvSpPr/>
          <p:nvPr/>
        </p:nvSpPr>
        <p:spPr>
          <a:xfrm flipH="1">
            <a:off x="12319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25" name="Line"/>
          <p:cNvSpPr/>
          <p:nvPr/>
        </p:nvSpPr>
        <p:spPr>
          <a:xfrm flipH="1">
            <a:off x="12319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26" name="Line"/>
          <p:cNvSpPr/>
          <p:nvPr/>
        </p:nvSpPr>
        <p:spPr>
          <a:xfrm flipV="1">
            <a:off x="12306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27" name="Line"/>
          <p:cNvSpPr/>
          <p:nvPr/>
        </p:nvSpPr>
        <p:spPr>
          <a:xfrm flipH="1">
            <a:off x="13195300" y="6134100"/>
            <a:ext cx="638969" cy="1338858"/>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28" name="Rectangle"/>
          <p:cNvSpPr/>
          <p:nvPr/>
        </p:nvSpPr>
        <p:spPr>
          <a:xfrm>
            <a:off x="18211800" y="7213600"/>
            <a:ext cx="3581400" cy="7620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29" name="Rectangle"/>
          <p:cNvSpPr/>
          <p:nvPr/>
        </p:nvSpPr>
        <p:spPr>
          <a:xfrm>
            <a:off x="18211800" y="5638800"/>
            <a:ext cx="3276600" cy="8255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30" name="reduce reuse distance from…"/>
          <p:cNvSpPr txBox="1"/>
          <p:nvPr/>
        </p:nvSpPr>
        <p:spPr>
          <a:xfrm>
            <a:off x="18122713" y="3987800"/>
            <a:ext cx="5308601" cy="4090879"/>
          </a:xfrm>
          <a:prstGeom prst="rect">
            <a:avLst/>
          </a:prstGeom>
          <a:ln w="12700">
            <a:miter lim="400000"/>
          </a:ln>
          <a:extLst>
            <a:ext uri="{C572A759-6A51-4108-AA02-DFA0A04FC94B}">
              <ma14:wrappingTextBoxFlag xmlns:ma14="http://schemas.microsoft.com/office/mac/drawingml/2011/main" val="1"/>
            </a:ext>
          </a:extLst>
        </p:spPr>
        <p:txBody>
          <a:bodyPr lIns="152400" tIns="152400" rIns="152400" bIns="152400">
            <a:spAutoFit/>
          </a:bodyPr>
          <a:lstStyle/>
          <a:p>
            <a:pPr algn="l">
              <a:lnSpc>
                <a:spcPct val="80000"/>
              </a:lnSpc>
              <a:defRPr sz="5600"/>
            </a:pPr>
            <a:r>
              <a:t>reduce reuse distance from</a:t>
            </a:r>
          </a:p>
          <a:p>
            <a:pPr algn="l">
              <a:lnSpc>
                <a:spcPct val="100000"/>
              </a:lnSpc>
              <a:defRPr b="1" sz="5600"/>
            </a:pPr>
            <a:r>
              <a:t>producer</a:t>
            </a:r>
            <a:endParaRPr b="0"/>
          </a:p>
          <a:p>
            <a:pPr algn="l">
              <a:lnSpc>
                <a:spcPct val="80000"/>
              </a:lnSpc>
              <a:defRPr b="1" sz="5600"/>
            </a:pPr>
            <a:r>
              <a:rPr b="0"/>
              <a:t>to</a:t>
            </a:r>
            <a:endParaRPr b="0"/>
          </a:p>
          <a:p>
            <a:pPr algn="l">
              <a:lnSpc>
                <a:spcPct val="80000"/>
              </a:lnSpc>
              <a:defRPr b="1" sz="5600"/>
            </a:pPr>
            <a:r>
              <a:t>consumer</a:t>
            </a: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830"/>
                                        </p:tgtEl>
                                        <p:attrNameLst>
                                          <p:attrName>style.visibility</p:attrName>
                                        </p:attrNameLst>
                                      </p:cBhvr>
                                      <p:to>
                                        <p:strVal val="visible"/>
                                      </p:to>
                                    </p:set>
                                    <p:animEffect filter="fade" transition="in">
                                      <p:cBhvr>
                                        <p:cTn id="7" dur="500"/>
                                        <p:tgtEl>
                                          <p:spTgt spid="830"/>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828"/>
                                        </p:tgtEl>
                                        <p:attrNameLst>
                                          <p:attrName>style.visibility</p:attrName>
                                        </p:attrNameLst>
                                      </p:cBhvr>
                                      <p:to>
                                        <p:strVal val="visible"/>
                                      </p:to>
                                    </p:set>
                                    <p:animEffect filter="fade" transition="in">
                                      <p:cBhvr>
                                        <p:cTn id="11" dur="500"/>
                                        <p:tgtEl>
                                          <p:spTgt spid="828"/>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829"/>
                                        </p:tgtEl>
                                        <p:attrNameLst>
                                          <p:attrName>style.visibility</p:attrName>
                                        </p:attrNameLst>
                                      </p:cBhvr>
                                      <p:to>
                                        <p:strVal val="visible"/>
                                      </p:to>
                                    </p:set>
                                    <p:animEffect filter="fade" transition="in">
                                      <p:cBhvr>
                                        <p:cTn id="15" dur="500"/>
                                        <p:tgtEl>
                                          <p:spTgt spid="8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28" grpId="2"/>
      <p:bldP build="whole" bldLvl="1" animBg="1" rev="0" advAuto="0" spid="829" grpId="3"/>
      <p:bldP build="whole" bldLvl="1" animBg="1" rev="0" advAuto="0" spid="830" grpId="1"/>
    </p:bldLst>
  </p:timing>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34" name="Rectangle"/>
          <p:cNvSpPr/>
          <p:nvPr/>
        </p:nvSpPr>
        <p:spPr>
          <a:xfrm>
            <a:off x="6235700" y="6400800"/>
            <a:ext cx="4876800" cy="1231900"/>
          </a:xfrm>
          <a:prstGeom prst="rect">
            <a:avLst/>
          </a:prstGeom>
          <a:solidFill>
            <a:srgbClr val="0056D6"/>
          </a:solidFill>
          <a:ln w="25400">
            <a:solidFill>
              <a:srgbClr val="FFFFFF"/>
            </a:solidFill>
            <a:miter lim="400000"/>
          </a:ln>
        </p:spPr>
        <p:txBody>
          <a:bodyPr lIns="38100" tIns="38100" rIns="38100" bIns="38100" anchor="ctr"/>
          <a:lstStyle/>
          <a:p>
            <a:pPr>
              <a:lnSpc>
                <a:spcPts val="7200"/>
              </a:lnSpc>
              <a:defRPr i="1" sz="6000">
                <a:latin typeface="Helvetica Neue Light"/>
                <a:ea typeface="Helvetica Neue Light"/>
                <a:cs typeface="Helvetica Neue Light"/>
                <a:sym typeface="Helvetica Neue Light"/>
              </a:defRPr>
            </a:pPr>
          </a:p>
        </p:txBody>
      </p:sp>
      <p:sp>
        <p:nvSpPr>
          <p:cNvPr id="835" name="Fusion improves locality"/>
          <p:cNvSpPr txBox="1"/>
          <p:nvPr>
            <p:ph type="title"/>
          </p:nvPr>
        </p:nvSpPr>
        <p:spPr>
          <a:prstGeom prst="rect">
            <a:avLst/>
          </a:prstGeom>
        </p:spPr>
        <p:txBody>
          <a:bodyPr/>
          <a:lstStyle/>
          <a:p>
            <a:pPr/>
            <a:r>
              <a:rPr i="1"/>
              <a:t>Fusion</a:t>
            </a:r>
            <a:r>
              <a:t> improves locality</a:t>
            </a:r>
          </a:p>
        </p:txBody>
      </p:sp>
      <p:sp>
        <p:nvSpPr>
          <p:cNvPr id="836" name="Square"/>
          <p:cNvSpPr/>
          <p:nvPr/>
        </p:nvSpPr>
        <p:spPr>
          <a:xfrm>
            <a:off x="13601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37" name="Square"/>
          <p:cNvSpPr/>
          <p:nvPr/>
        </p:nvSpPr>
        <p:spPr>
          <a:xfrm>
            <a:off x="14363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38" name="Square"/>
          <p:cNvSpPr/>
          <p:nvPr/>
        </p:nvSpPr>
        <p:spPr>
          <a:xfrm>
            <a:off x="15125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39" name="Square"/>
          <p:cNvSpPr/>
          <p:nvPr/>
        </p:nvSpPr>
        <p:spPr>
          <a:xfrm>
            <a:off x="15887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40" name="Square"/>
          <p:cNvSpPr/>
          <p:nvPr/>
        </p:nvSpPr>
        <p:spPr>
          <a:xfrm>
            <a:off x="13601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41" name="Square"/>
          <p:cNvSpPr/>
          <p:nvPr/>
        </p:nvSpPr>
        <p:spPr>
          <a:xfrm>
            <a:off x="14363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42" name="Square"/>
          <p:cNvSpPr/>
          <p:nvPr/>
        </p:nvSpPr>
        <p:spPr>
          <a:xfrm>
            <a:off x="15125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43" name="Square"/>
          <p:cNvSpPr/>
          <p:nvPr/>
        </p:nvSpPr>
        <p:spPr>
          <a:xfrm>
            <a:off x="15887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44"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845"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46"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847" name="Square"/>
          <p:cNvSpPr/>
          <p:nvPr/>
        </p:nvSpPr>
        <p:spPr>
          <a:xfrm>
            <a:off x="13601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48" name="Square"/>
          <p:cNvSpPr/>
          <p:nvPr/>
        </p:nvSpPr>
        <p:spPr>
          <a:xfrm>
            <a:off x="14363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49" name="Line"/>
          <p:cNvSpPr/>
          <p:nvPr/>
        </p:nvSpPr>
        <p:spPr>
          <a:xfrm flipH="1">
            <a:off x="8661399"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50" name="input"/>
          <p:cNvSpPr/>
          <p:nvPr/>
        </p:nvSpPr>
        <p:spPr>
          <a:xfrm>
            <a:off x="6235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851" name="Square"/>
          <p:cNvSpPr/>
          <p:nvPr/>
        </p:nvSpPr>
        <p:spPr>
          <a:xfrm>
            <a:off x="15125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52"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53" name="Square"/>
          <p:cNvSpPr/>
          <p:nvPr/>
        </p:nvSpPr>
        <p:spPr>
          <a:xfrm>
            <a:off x="15887700" y="4305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54"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55"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56" name="…"/>
          <p:cNvSpPr txBox="1"/>
          <p:nvPr/>
        </p:nvSpPr>
        <p:spPr>
          <a:xfrm>
            <a:off x="1230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57" name="…"/>
          <p:cNvSpPr txBox="1"/>
          <p:nvPr/>
        </p:nvSpPr>
        <p:spPr>
          <a:xfrm>
            <a:off x="1658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58" name="…"/>
          <p:cNvSpPr txBox="1"/>
          <p:nvPr/>
        </p:nvSpPr>
        <p:spPr>
          <a:xfrm>
            <a:off x="1230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59" name="…"/>
          <p:cNvSpPr txBox="1"/>
          <p:nvPr/>
        </p:nvSpPr>
        <p:spPr>
          <a:xfrm>
            <a:off x="1658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860" name="Line"/>
          <p:cNvSpPr/>
          <p:nvPr/>
        </p:nvSpPr>
        <p:spPr>
          <a:xfrm flipH="1">
            <a:off x="13839166" y="6070605"/>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863" name="Group"/>
          <p:cNvGrpSpPr/>
          <p:nvPr/>
        </p:nvGrpSpPr>
        <p:grpSpPr>
          <a:xfrm>
            <a:off x="13601700" y="7353300"/>
            <a:ext cx="1270000" cy="508000"/>
            <a:chOff x="0" y="0"/>
            <a:chExt cx="1270000" cy="508000"/>
          </a:xfrm>
        </p:grpSpPr>
        <p:sp>
          <p:nvSpPr>
            <p:cNvPr id="861"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62"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864" name="Line"/>
          <p:cNvSpPr/>
          <p:nvPr/>
        </p:nvSpPr>
        <p:spPr>
          <a:xfrm flipH="1">
            <a:off x="13843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65" name="Line"/>
          <p:cNvSpPr/>
          <p:nvPr/>
        </p:nvSpPr>
        <p:spPr>
          <a:xfrm flipV="1">
            <a:off x="13834268" y="6177623"/>
            <a:ext cx="864130"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868" name="Group"/>
          <p:cNvGrpSpPr/>
          <p:nvPr/>
        </p:nvGrpSpPr>
        <p:grpSpPr>
          <a:xfrm>
            <a:off x="15125700" y="7353300"/>
            <a:ext cx="1270000" cy="508000"/>
            <a:chOff x="0" y="0"/>
            <a:chExt cx="1270000" cy="508000"/>
          </a:xfrm>
        </p:grpSpPr>
        <p:sp>
          <p:nvSpPr>
            <p:cNvPr id="866"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67"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869" name="Line"/>
          <p:cNvSpPr/>
          <p:nvPr/>
        </p:nvSpPr>
        <p:spPr>
          <a:xfrm flipH="1">
            <a:off x="15367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0" name="Line"/>
          <p:cNvSpPr/>
          <p:nvPr/>
        </p:nvSpPr>
        <p:spPr>
          <a:xfrm flipV="1">
            <a:off x="15354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1" name="Line"/>
          <p:cNvSpPr/>
          <p:nvPr/>
        </p:nvSpPr>
        <p:spPr>
          <a:xfrm flipH="1">
            <a:off x="15367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2" name="Line"/>
          <p:cNvSpPr/>
          <p:nvPr/>
        </p:nvSpPr>
        <p:spPr>
          <a:xfrm flipH="1">
            <a:off x="14719300" y="6129734"/>
            <a:ext cx="638969" cy="1338859"/>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3" name="Line"/>
          <p:cNvSpPr/>
          <p:nvPr/>
        </p:nvSpPr>
        <p:spPr>
          <a:xfrm flipH="1">
            <a:off x="16891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4" name="Line"/>
          <p:cNvSpPr/>
          <p:nvPr/>
        </p:nvSpPr>
        <p:spPr>
          <a:xfrm flipV="1">
            <a:off x="16878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5" name="Line"/>
          <p:cNvSpPr/>
          <p:nvPr/>
        </p:nvSpPr>
        <p:spPr>
          <a:xfrm flipH="1">
            <a:off x="16891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6" name="Line"/>
          <p:cNvSpPr/>
          <p:nvPr/>
        </p:nvSpPr>
        <p:spPr>
          <a:xfrm flipH="1">
            <a:off x="16243300" y="6134100"/>
            <a:ext cx="638969" cy="1338858"/>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7" name="Line"/>
          <p:cNvSpPr/>
          <p:nvPr/>
        </p:nvSpPr>
        <p:spPr>
          <a:xfrm flipH="1">
            <a:off x="12319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8" name="Line"/>
          <p:cNvSpPr/>
          <p:nvPr/>
        </p:nvSpPr>
        <p:spPr>
          <a:xfrm flipH="1">
            <a:off x="12319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79" name="Line"/>
          <p:cNvSpPr/>
          <p:nvPr/>
        </p:nvSpPr>
        <p:spPr>
          <a:xfrm flipV="1">
            <a:off x="12306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80" name="Line"/>
          <p:cNvSpPr/>
          <p:nvPr/>
        </p:nvSpPr>
        <p:spPr>
          <a:xfrm flipH="1">
            <a:off x="13195300" y="6134100"/>
            <a:ext cx="638969" cy="1338858"/>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881" name="(fused)"/>
          <p:cNvSpPr/>
          <p:nvPr/>
        </p:nvSpPr>
        <p:spPr>
          <a:xfrm>
            <a:off x="6248400" y="6388100"/>
            <a:ext cx="4851400" cy="889000"/>
          </a:xfrm>
          <a:prstGeom prst="rect">
            <a:avLst/>
          </a:prstGeom>
          <a:solidFill>
            <a:srgbClr val="0056D6"/>
          </a:solidFill>
          <a:ln w="25400">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5700"/>
              </a:lnSpc>
              <a:defRPr i="1" sz="4800">
                <a:latin typeface="Helvetica Neue Light"/>
                <a:ea typeface="Helvetica Neue Light"/>
                <a:cs typeface="Helvetica Neue Light"/>
                <a:sym typeface="Helvetica Neue Light"/>
              </a:defRPr>
            </a:lvl1pPr>
          </a:lstStyle>
          <a:p>
            <a:pPr/>
            <a:r>
              <a:t>(fused)</a:t>
            </a:r>
          </a:p>
        </p:txBody>
      </p:sp>
      <p:sp>
        <p:nvSpPr>
          <p:cNvPr id="882" name="fusion globally interleaves computation"/>
          <p:cNvSpPr txBox="1"/>
          <p:nvPr/>
        </p:nvSpPr>
        <p:spPr>
          <a:xfrm>
            <a:off x="18198913" y="5575300"/>
            <a:ext cx="5308601" cy="2552700"/>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152400" tIns="152400" rIns="152400" bIns="152400">
            <a:spAutoFit/>
          </a:bodyPr>
          <a:lstStyle/>
          <a:p>
            <a:pPr algn="l">
              <a:lnSpc>
                <a:spcPct val="80000"/>
              </a:lnSpc>
              <a:defRPr sz="5600"/>
            </a:pPr>
            <a:r>
              <a:t>fusion </a:t>
            </a:r>
            <a:r>
              <a:rPr b="1"/>
              <a:t>globally interleaves</a:t>
            </a:r>
            <a:r>
              <a:t> computation</a:t>
            </a: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lt" backwards="0">
                                    <p:tmAbs val="0"/>
                                  </p:iterate>
                                  <p:childTnLst>
                                    <p:set>
                                      <p:cBhvr>
                                        <p:cTn id="6" fill="hold"/>
                                        <p:tgtEl>
                                          <p:spTgt spid="834"/>
                                        </p:tgtEl>
                                        <p:attrNameLst>
                                          <p:attrName>style.visibility</p:attrName>
                                        </p:attrNameLst>
                                      </p:cBhvr>
                                      <p:to>
                                        <p:strVal val="visible"/>
                                      </p:to>
                                    </p:set>
                                    <p:animEffect filter="fade" transition="in">
                                      <p:cBhvr>
                                        <p:cTn id="7" dur="750"/>
                                        <p:tgtEl>
                                          <p:spTgt spid="834"/>
                                        </p:tgtEl>
                                      </p:cBhvr>
                                    </p:animEffect>
                                  </p:childTnLst>
                                </p:cTn>
                              </p:par>
                            </p:childTnLst>
                          </p:cTn>
                        </p:par>
                        <p:par>
                          <p:cTn id="8" fill="hold">
                            <p:stCondLst>
                              <p:cond delay="750"/>
                            </p:stCondLst>
                            <p:childTnLst>
                              <p:par>
                                <p:cTn id="9" presetClass="entr" nodeType="afterEffect" presetID="10" grpId="2" fill="hold">
                                  <p:stCondLst>
                                    <p:cond delay="0"/>
                                  </p:stCondLst>
                                  <p:iterate type="el" backwards="0">
                                    <p:tmAbs val="0"/>
                                  </p:iterate>
                                  <p:childTnLst>
                                    <p:set>
                                      <p:cBhvr>
                                        <p:cTn id="10" fill="hold"/>
                                        <p:tgtEl>
                                          <p:spTgt spid="881"/>
                                        </p:tgtEl>
                                        <p:attrNameLst>
                                          <p:attrName>style.visibility</p:attrName>
                                        </p:attrNameLst>
                                      </p:cBhvr>
                                      <p:to>
                                        <p:strVal val="visible"/>
                                      </p:to>
                                    </p:set>
                                    <p:animEffect filter="fade" transition="in">
                                      <p:cBhvr>
                                        <p:cTn id="11" dur="750"/>
                                        <p:tgtEl>
                                          <p:spTgt spid="881"/>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882"/>
                                        </p:tgtEl>
                                        <p:attrNameLst>
                                          <p:attrName>style.visibility</p:attrName>
                                        </p:attrNameLst>
                                      </p:cBhvr>
                                      <p:to>
                                        <p:strVal val="visible"/>
                                      </p:to>
                                    </p:set>
                                    <p:animEffect filter="fade" transition="in">
                                      <p:cBhvr>
                                        <p:cTn id="16" dur="500"/>
                                        <p:tgtEl>
                                          <p:spTgt spid="8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81" grpId="2"/>
      <p:bldP build="whole" bldLvl="1" animBg="1" rev="0" advAuto="0" spid="882" grpId="3"/>
      <p:bldP build="whole" bldLvl="1" animBg="1" rev="0" advAuto="0" spid="834" grpId="1"/>
    </p:bldLst>
  </p:timing>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86" name="Square"/>
          <p:cNvSpPr/>
          <p:nvPr/>
        </p:nvSpPr>
        <p:spPr>
          <a:xfrm>
            <a:off x="14236700" y="7226300"/>
            <a:ext cx="762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887" name="Rectangle"/>
          <p:cNvSpPr/>
          <p:nvPr/>
        </p:nvSpPr>
        <p:spPr>
          <a:xfrm>
            <a:off x="14236700" y="5702300"/>
            <a:ext cx="2286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888" name="Rectangle"/>
          <p:cNvSpPr/>
          <p:nvPr/>
        </p:nvSpPr>
        <p:spPr>
          <a:xfrm>
            <a:off x="13474700" y="5702300"/>
            <a:ext cx="2286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889" name="Understanding dependencies"/>
          <p:cNvSpPr txBox="1"/>
          <p:nvPr>
            <p:ph type="title"/>
          </p:nvPr>
        </p:nvSpPr>
        <p:spPr>
          <a:prstGeom prst="rect">
            <a:avLst/>
          </a:prstGeom>
        </p:spPr>
        <p:txBody>
          <a:bodyPr/>
          <a:lstStyle/>
          <a:p>
            <a:pPr/>
            <a:r>
              <a:t>Understanding dependencies</a:t>
            </a:r>
          </a:p>
        </p:txBody>
      </p:sp>
      <p:sp>
        <p:nvSpPr>
          <p:cNvPr id="890" name="Square"/>
          <p:cNvSpPr/>
          <p:nvPr/>
        </p:nvSpPr>
        <p:spPr>
          <a:xfrm>
            <a:off x="13601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91" name="Square"/>
          <p:cNvSpPr/>
          <p:nvPr/>
        </p:nvSpPr>
        <p:spPr>
          <a:xfrm>
            <a:off x="14363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92" name="Square"/>
          <p:cNvSpPr/>
          <p:nvPr/>
        </p:nvSpPr>
        <p:spPr>
          <a:xfrm>
            <a:off x="15125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93" name="Square"/>
          <p:cNvSpPr/>
          <p:nvPr/>
        </p:nvSpPr>
        <p:spPr>
          <a:xfrm>
            <a:off x="15887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94" name="Square"/>
          <p:cNvSpPr/>
          <p:nvPr/>
        </p:nvSpPr>
        <p:spPr>
          <a:xfrm>
            <a:off x="13601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95" name="Square"/>
          <p:cNvSpPr/>
          <p:nvPr/>
        </p:nvSpPr>
        <p:spPr>
          <a:xfrm>
            <a:off x="14363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96" name="Square"/>
          <p:cNvSpPr/>
          <p:nvPr/>
        </p:nvSpPr>
        <p:spPr>
          <a:xfrm>
            <a:off x="15125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97" name="Square"/>
          <p:cNvSpPr/>
          <p:nvPr/>
        </p:nvSpPr>
        <p:spPr>
          <a:xfrm>
            <a:off x="15887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898"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899"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00"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901" name="Line"/>
          <p:cNvSpPr/>
          <p:nvPr/>
        </p:nvSpPr>
        <p:spPr>
          <a:xfrm flipH="1">
            <a:off x="8661399"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02" name="input"/>
          <p:cNvSpPr/>
          <p:nvPr/>
        </p:nvSpPr>
        <p:spPr>
          <a:xfrm>
            <a:off x="623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903" name="Line"/>
          <p:cNvSpPr/>
          <p:nvPr/>
        </p:nvSpPr>
        <p:spPr>
          <a:xfrm flipV="1">
            <a:off x="14617700" y="63499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04" name="Line"/>
          <p:cNvSpPr/>
          <p:nvPr/>
        </p:nvSpPr>
        <p:spPr>
          <a:xfrm flipV="1">
            <a:off x="15379700" y="63499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05" name="Line"/>
          <p:cNvSpPr/>
          <p:nvPr/>
        </p:nvSpPr>
        <p:spPr>
          <a:xfrm flipV="1">
            <a:off x="14840959" y="6329439"/>
            <a:ext cx="366272"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06" name="Line"/>
          <p:cNvSpPr/>
          <p:nvPr/>
        </p:nvSpPr>
        <p:spPr>
          <a:xfrm flipV="1">
            <a:off x="15577566" y="6329440"/>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07" name="Line"/>
          <p:cNvSpPr/>
          <p:nvPr/>
        </p:nvSpPr>
        <p:spPr>
          <a:xfrm flipH="1" flipV="1">
            <a:off x="14073547" y="6324599"/>
            <a:ext cx="366271"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08" name="Line"/>
          <p:cNvSpPr/>
          <p:nvPr/>
        </p:nvSpPr>
        <p:spPr>
          <a:xfrm flipH="1" flipV="1">
            <a:off x="14810156" y="6324599"/>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09" name="Square"/>
          <p:cNvSpPr/>
          <p:nvPr/>
        </p:nvSpPr>
        <p:spPr>
          <a:xfrm>
            <a:off x="13601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10" name="Square"/>
          <p:cNvSpPr/>
          <p:nvPr/>
        </p:nvSpPr>
        <p:spPr>
          <a:xfrm>
            <a:off x="14363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11" name="Square"/>
          <p:cNvSpPr/>
          <p:nvPr/>
        </p:nvSpPr>
        <p:spPr>
          <a:xfrm>
            <a:off x="15125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12" name="Square"/>
          <p:cNvSpPr/>
          <p:nvPr/>
        </p:nvSpPr>
        <p:spPr>
          <a:xfrm>
            <a:off x="15887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13"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914"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ID="10" grpId="2" fill="hold">
                                  <p:stCondLst>
                                    <p:cond delay="0"/>
                                  </p:stCondLst>
                                  <p:iterate type="el" backwards="0">
                                    <p:tmAbs val="0"/>
                                  </p:iterate>
                                  <p:childTnLst>
                                    <p:set>
                                      <p:cBhvr>
                                        <p:cTn id="10" fill="hold"/>
                                        <p:tgtEl>
                                          <p:spTgt spid="903"/>
                                        </p:tgtEl>
                                        <p:attrNameLst>
                                          <p:attrName>style.visibility</p:attrName>
                                        </p:attrNameLst>
                                      </p:cBhvr>
                                      <p:to>
                                        <p:strVal val="visible"/>
                                      </p:to>
                                    </p:set>
                                    <p:animEffect filter="fade" transition="in">
                                      <p:cBhvr>
                                        <p:cTn id="11" dur="500"/>
                                        <p:tgtEl>
                                          <p:spTgt spid="903"/>
                                        </p:tgtEl>
                                      </p:cBhvr>
                                    </p:animEffect>
                                  </p:childTnLst>
                                </p:cTn>
                              </p:par>
                            </p:childTnLst>
                          </p:cTn>
                        </p:par>
                        <p:par>
                          <p:cTn id="12" fill="hold">
                            <p:stCondLst>
                              <p:cond delay="500"/>
                            </p:stCondLst>
                            <p:childTnLst>
                              <p:par>
                                <p:cTn id="13" presetClass="entr" nodeType="afterEffect" presetID="10" grpId="3" fill="hold">
                                  <p:stCondLst>
                                    <p:cond delay="0"/>
                                  </p:stCondLst>
                                  <p:iterate type="el" backwards="0">
                                    <p:tmAbs val="0"/>
                                  </p:iterate>
                                  <p:childTnLst>
                                    <p:set>
                                      <p:cBhvr>
                                        <p:cTn id="14" fill="hold"/>
                                        <p:tgtEl>
                                          <p:spTgt spid="905"/>
                                        </p:tgtEl>
                                        <p:attrNameLst>
                                          <p:attrName>style.visibility</p:attrName>
                                        </p:attrNameLst>
                                      </p:cBhvr>
                                      <p:to>
                                        <p:strVal val="visible"/>
                                      </p:to>
                                    </p:set>
                                    <p:animEffect filter="fade" transition="in">
                                      <p:cBhvr>
                                        <p:cTn id="15" dur="500"/>
                                        <p:tgtEl>
                                          <p:spTgt spid="905"/>
                                        </p:tgtEl>
                                      </p:cBhvr>
                                    </p:animEffect>
                                  </p:childTnLst>
                                </p:cTn>
                              </p:par>
                            </p:childTnLst>
                          </p:cTn>
                        </p:par>
                        <p:par>
                          <p:cTn id="16" fill="hold">
                            <p:stCondLst>
                              <p:cond delay="1000"/>
                            </p:stCondLst>
                            <p:childTnLst>
                              <p:par>
                                <p:cTn id="17" presetClass="entr" nodeType="afterEffect" presetID="10" grpId="4" fill="hold">
                                  <p:stCondLst>
                                    <p:cond delay="0"/>
                                  </p:stCondLst>
                                  <p:iterate type="el" backwards="0">
                                    <p:tmAbs val="0"/>
                                  </p:iterate>
                                  <p:childTnLst>
                                    <p:set>
                                      <p:cBhvr>
                                        <p:cTn id="18" fill="hold"/>
                                        <p:tgtEl>
                                          <p:spTgt spid="907"/>
                                        </p:tgtEl>
                                        <p:attrNameLst>
                                          <p:attrName>style.visibility</p:attrName>
                                        </p:attrNameLst>
                                      </p:cBhvr>
                                      <p:to>
                                        <p:strVal val="visible"/>
                                      </p:to>
                                    </p:set>
                                    <p:animEffect filter="fade" transition="in">
                                      <p:cBhvr>
                                        <p:cTn id="19" dur="500"/>
                                        <p:tgtEl>
                                          <p:spTgt spid="907"/>
                                        </p:tgtEl>
                                      </p:cBhvr>
                                    </p:animEffect>
                                  </p:childTnLst>
                                </p:cTn>
                              </p:par>
                            </p:childTnLst>
                          </p:cTn>
                        </p:par>
                        <p:par>
                          <p:cTn id="20" fill="hold">
                            <p:stCondLst>
                              <p:cond delay="1500"/>
                            </p:stCondLst>
                            <p:childTnLst>
                              <p:par>
                                <p:cTn id="21" presetClass="entr" nodeType="afterEffect" presetID="10" grpId="5" fill="hold">
                                  <p:stCondLst>
                                    <p:cond delay="0"/>
                                  </p:stCondLst>
                                  <p:iterate type="el" backwards="0">
                                    <p:tmAbs val="0"/>
                                  </p:iterate>
                                  <p:childTnLst>
                                    <p:set>
                                      <p:cBhvr>
                                        <p:cTn id="22" fill="hold"/>
                                        <p:tgtEl>
                                          <p:spTgt spid="888"/>
                                        </p:tgtEl>
                                        <p:attrNameLst>
                                          <p:attrName>style.visibility</p:attrName>
                                        </p:attrNameLst>
                                      </p:cBhvr>
                                      <p:to>
                                        <p:strVal val="visible"/>
                                      </p:to>
                                    </p:set>
                                    <p:animEffect filter="fade" transition="in">
                                      <p:cBhvr>
                                        <p:cTn id="23" dur="400"/>
                                        <p:tgtEl>
                                          <p:spTgt spid="888"/>
                                        </p:tgtEl>
                                      </p:cBhvr>
                                    </p:animEffect>
                                  </p:childTnLst>
                                </p:cTn>
                              </p:par>
                            </p:childTnLst>
                          </p:cTn>
                        </p:par>
                      </p:childTnLst>
                    </p:cTn>
                  </p:par>
                  <p:par>
                    <p:cTn id="24" fill="hold">
                      <p:stCondLst>
                        <p:cond delay="indefinite"/>
                      </p:stCondLst>
                      <p:childTnLst>
                        <p:par>
                          <p:cTn id="25" fill="hold">
                            <p:stCondLst>
                              <p:cond delay="0"/>
                            </p:stCondLst>
                            <p:childTnLst>
                              <p:par>
                                <p:cTn id="26" presetClass="path" nodeType="clickEffect" presetSubtype="0" presetID="-1" grpId="6" accel="50000" decel="50000" fill="hold">
                                  <p:stCondLst>
                                    <p:cond delay="0"/>
                                  </p:stCondLst>
                                  <p:childTnLst>
                                    <p:animMotion path="M 0.000000 0.000000 L 0.031250 0.000000" origin="layout" pathEditMode="relative">
                                      <p:cBhvr>
                                        <p:cTn id="27" dur="250" fill="hold"/>
                                        <p:tgtEl>
                                          <p:spTgt spid="886"/>
                                        </p:tgtEl>
                                        <p:attrNameLst>
                                          <p:attrName>ppt_x</p:attrName>
                                          <p:attrName>ppt_y</p:attrName>
                                        </p:attrNameLst>
                                      </p:cBhvr>
                                    </p:animMotion>
                                  </p:childTnLst>
                                </p:cTn>
                              </p:par>
                            </p:childTnLst>
                          </p:cTn>
                        </p:par>
                        <p:par>
                          <p:cTn id="28" fill="hold">
                            <p:stCondLst>
                              <p:cond delay="0"/>
                            </p:stCondLst>
                            <p:childTnLst>
                              <p:par>
                                <p:cTn id="29" presetClass="emph" nodeType="withEffect" presetID="9" grpId="7" fill="hold">
                                  <p:stCondLst>
                                    <p:cond delay="0"/>
                                  </p:stCondLst>
                                  <p:childTnLst>
                                    <p:set>
                                      <p:cBhvr>
                                        <p:cTn id="30" dur="indefinite" fill="hold"/>
                                        <p:tgtEl>
                                          <p:spTgt spid="903"/>
                                        </p:tgtEl>
                                        <p:attrNameLst>
                                          <p:attrName>style.opacity</p:attrName>
                                        </p:attrNameLst>
                                      </p:cBhvr>
                                      <p:to>
                                        <p:strVal val="0.35"/>
                                      </p:to>
                                    </p:set>
                                    <p:animEffect filter="image" prLst="opacity: 0.35; ">
                                      <p:cBhvr>
                                        <p:cTn id="31" dur="indefinite" fill="hold"/>
                                        <p:tgtEl>
                                          <p:spTgt spid="903"/>
                                        </p:tgtEl>
                                      </p:cBhvr>
                                    </p:animEffect>
                                  </p:childTnLst>
                                </p:cTn>
                              </p:par>
                            </p:childTnLst>
                          </p:cTn>
                        </p:par>
                        <p:par>
                          <p:cTn id="32" fill="hold">
                            <p:stCondLst>
                              <p:cond delay="0"/>
                            </p:stCondLst>
                            <p:childTnLst>
                              <p:par>
                                <p:cTn id="33" presetClass="emph" nodeType="withEffect" presetID="9" grpId="8" fill="hold">
                                  <p:stCondLst>
                                    <p:cond delay="0"/>
                                  </p:stCondLst>
                                  <p:childTnLst>
                                    <p:set>
                                      <p:cBhvr>
                                        <p:cTn id="34" dur="indefinite" fill="hold"/>
                                        <p:tgtEl>
                                          <p:spTgt spid="905"/>
                                        </p:tgtEl>
                                        <p:attrNameLst>
                                          <p:attrName>style.opacity</p:attrName>
                                        </p:attrNameLst>
                                      </p:cBhvr>
                                      <p:to>
                                        <p:strVal val="0.35"/>
                                      </p:to>
                                    </p:set>
                                    <p:animEffect filter="image" prLst="opacity: 0.35; ">
                                      <p:cBhvr>
                                        <p:cTn id="35" dur="indefinite" fill="hold"/>
                                        <p:tgtEl>
                                          <p:spTgt spid="905"/>
                                        </p:tgtEl>
                                      </p:cBhvr>
                                    </p:animEffect>
                                  </p:childTnLst>
                                </p:cTn>
                              </p:par>
                            </p:childTnLst>
                          </p:cTn>
                        </p:par>
                        <p:par>
                          <p:cTn id="36" fill="hold">
                            <p:stCondLst>
                              <p:cond delay="0"/>
                            </p:stCondLst>
                            <p:childTnLst>
                              <p:par>
                                <p:cTn id="37" presetClass="emph" nodeType="withEffect" presetID="9" grpId="9" fill="hold">
                                  <p:stCondLst>
                                    <p:cond delay="0"/>
                                  </p:stCondLst>
                                  <p:childTnLst>
                                    <p:set>
                                      <p:cBhvr>
                                        <p:cTn id="38" dur="indefinite" fill="hold"/>
                                        <p:tgtEl>
                                          <p:spTgt spid="907"/>
                                        </p:tgtEl>
                                        <p:attrNameLst>
                                          <p:attrName>style.opacity</p:attrName>
                                        </p:attrNameLst>
                                      </p:cBhvr>
                                      <p:to>
                                        <p:strVal val="0.35"/>
                                      </p:to>
                                    </p:set>
                                    <p:animEffect filter="image" prLst="opacity: 0.35; ">
                                      <p:cBhvr>
                                        <p:cTn id="39" dur="indefinite" fill="hold"/>
                                        <p:tgtEl>
                                          <p:spTgt spid="907"/>
                                        </p:tgtEl>
                                      </p:cBhvr>
                                    </p:animEffect>
                                  </p:childTnLst>
                                </p:cTn>
                              </p:par>
                            </p:childTnLst>
                          </p:cTn>
                        </p:par>
                        <p:par>
                          <p:cTn id="40" fill="hold">
                            <p:stCondLst>
                              <p:cond delay="0"/>
                            </p:stCondLst>
                            <p:childTnLst>
                              <p:par>
                                <p:cTn id="41" presetClass="emph" nodeType="withEffect" presetID="9" grpId="10" fill="hold">
                                  <p:stCondLst>
                                    <p:cond delay="0"/>
                                  </p:stCondLst>
                                  <p:childTnLst>
                                    <p:set>
                                      <p:cBhvr>
                                        <p:cTn id="42" dur="indefinite" fill="hold"/>
                                        <p:tgtEl>
                                          <p:spTgt spid="888"/>
                                        </p:tgtEl>
                                        <p:attrNameLst>
                                          <p:attrName>style.opacity</p:attrName>
                                        </p:attrNameLst>
                                      </p:cBhvr>
                                      <p:to>
                                        <p:strVal val="0.35"/>
                                      </p:to>
                                    </p:set>
                                    <p:animEffect filter="image" prLst="opacity: 0.35; ">
                                      <p:cBhvr>
                                        <p:cTn id="43" dur="indefinite" fill="hold"/>
                                        <p:tgtEl>
                                          <p:spTgt spid="888"/>
                                        </p:tgtEl>
                                      </p:cBhvr>
                                    </p:animEffect>
                                  </p:childTnLst>
                                </p:cTn>
                              </p:par>
                            </p:childTnLst>
                          </p:cTn>
                        </p:par>
                        <p:par>
                          <p:cTn id="44" fill="hold">
                            <p:stCondLst>
                              <p:cond delay="500"/>
                            </p:stCondLst>
                            <p:childTnLst>
                              <p:par>
                                <p:cTn id="45" presetClass="entr" nodeType="afterEffect" presetID="10" grpId="11" fill="hold">
                                  <p:stCondLst>
                                    <p:cond delay="200"/>
                                  </p:stCondLst>
                                  <p:iterate type="el" backwards="0">
                                    <p:tmAbs val="0"/>
                                  </p:iterate>
                                  <p:childTnLst>
                                    <p:set>
                                      <p:cBhvr>
                                        <p:cTn id="46" fill="hold"/>
                                        <p:tgtEl>
                                          <p:spTgt spid="904"/>
                                        </p:tgtEl>
                                        <p:attrNameLst>
                                          <p:attrName>style.visibility</p:attrName>
                                        </p:attrNameLst>
                                      </p:cBhvr>
                                      <p:to>
                                        <p:strVal val="visible"/>
                                      </p:to>
                                    </p:set>
                                    <p:animEffect filter="fade" transition="in">
                                      <p:cBhvr>
                                        <p:cTn id="47" dur="500"/>
                                        <p:tgtEl>
                                          <p:spTgt spid="904"/>
                                        </p:tgtEl>
                                      </p:cBhvr>
                                    </p:animEffect>
                                  </p:childTnLst>
                                </p:cTn>
                              </p:par>
                            </p:childTnLst>
                          </p:cTn>
                        </p:par>
                        <p:par>
                          <p:cTn id="48" fill="hold">
                            <p:stCondLst>
                              <p:cond delay="1200"/>
                            </p:stCondLst>
                            <p:childTnLst>
                              <p:par>
                                <p:cTn id="49" presetClass="entr" nodeType="afterEffect" presetID="10" grpId="12" fill="hold">
                                  <p:stCondLst>
                                    <p:cond delay="0"/>
                                  </p:stCondLst>
                                  <p:iterate type="el" backwards="0">
                                    <p:tmAbs val="0"/>
                                  </p:iterate>
                                  <p:childTnLst>
                                    <p:set>
                                      <p:cBhvr>
                                        <p:cTn id="50" fill="hold"/>
                                        <p:tgtEl>
                                          <p:spTgt spid="906"/>
                                        </p:tgtEl>
                                        <p:attrNameLst>
                                          <p:attrName>style.visibility</p:attrName>
                                        </p:attrNameLst>
                                      </p:cBhvr>
                                      <p:to>
                                        <p:strVal val="visible"/>
                                      </p:to>
                                    </p:set>
                                    <p:animEffect filter="fade" transition="in">
                                      <p:cBhvr>
                                        <p:cTn id="51" dur="500"/>
                                        <p:tgtEl>
                                          <p:spTgt spid="906"/>
                                        </p:tgtEl>
                                      </p:cBhvr>
                                    </p:animEffect>
                                  </p:childTnLst>
                                </p:cTn>
                              </p:par>
                            </p:childTnLst>
                          </p:cTn>
                        </p:par>
                        <p:par>
                          <p:cTn id="52" fill="hold">
                            <p:stCondLst>
                              <p:cond delay="1700"/>
                            </p:stCondLst>
                            <p:childTnLst>
                              <p:par>
                                <p:cTn id="53" presetClass="entr" nodeType="afterEffect" presetID="10" grpId="13" fill="hold">
                                  <p:stCondLst>
                                    <p:cond delay="0"/>
                                  </p:stCondLst>
                                  <p:iterate type="el" backwards="0">
                                    <p:tmAbs val="0"/>
                                  </p:iterate>
                                  <p:childTnLst>
                                    <p:set>
                                      <p:cBhvr>
                                        <p:cTn id="54" fill="hold"/>
                                        <p:tgtEl>
                                          <p:spTgt spid="908"/>
                                        </p:tgtEl>
                                        <p:attrNameLst>
                                          <p:attrName>style.visibility</p:attrName>
                                        </p:attrNameLst>
                                      </p:cBhvr>
                                      <p:to>
                                        <p:strVal val="visible"/>
                                      </p:to>
                                    </p:set>
                                    <p:animEffect filter="fade" transition="in">
                                      <p:cBhvr>
                                        <p:cTn id="55" dur="500"/>
                                        <p:tgtEl>
                                          <p:spTgt spid="908"/>
                                        </p:tgtEl>
                                      </p:cBhvr>
                                    </p:animEffect>
                                  </p:childTnLst>
                                </p:cTn>
                              </p:par>
                            </p:childTnLst>
                          </p:cTn>
                        </p:par>
                        <p:par>
                          <p:cTn id="56" fill="hold">
                            <p:stCondLst>
                              <p:cond delay="2200"/>
                            </p:stCondLst>
                            <p:childTnLst>
                              <p:par>
                                <p:cTn id="57" presetClass="entr" nodeType="afterEffect" presetID="10" grpId="14" fill="hold">
                                  <p:stCondLst>
                                    <p:cond delay="0"/>
                                  </p:stCondLst>
                                  <p:iterate type="el" backwards="0">
                                    <p:tmAbs val="0"/>
                                  </p:iterate>
                                  <p:childTnLst>
                                    <p:set>
                                      <p:cBhvr>
                                        <p:cTn id="58" fill="hold"/>
                                        <p:tgtEl>
                                          <p:spTgt spid="887"/>
                                        </p:tgtEl>
                                        <p:attrNameLst>
                                          <p:attrName>style.visibility</p:attrName>
                                        </p:attrNameLst>
                                      </p:cBhvr>
                                      <p:to>
                                        <p:strVal val="visible"/>
                                      </p:to>
                                    </p:set>
                                    <p:animEffect filter="fade" transition="in">
                                      <p:cBhvr>
                                        <p:cTn id="59" dur="400"/>
                                        <p:tgtEl>
                                          <p:spTgt spid="8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88" grpId="5"/>
      <p:bldP build="whole" bldLvl="1" animBg="1" rev="0" advAuto="0" spid="903" grpId="7"/>
      <p:bldP build="whole" bldLvl="1" animBg="1" rev="0" advAuto="0" spid="905" grpId="8"/>
      <p:bldP build="whole" bldLvl="1" animBg="1" rev="0" advAuto="0" spid="888" grpId="10"/>
      <p:bldP build="whole" bldLvl="1" animBg="1" rev="0" advAuto="0" spid="908" grpId="13"/>
      <p:bldP build="whole" bldLvl="1" animBg="1" rev="0" advAuto="0" spid="907" grpId="4"/>
      <p:bldP build="whole" bldLvl="1" animBg="1" rev="0" advAuto="0" spid="886" grpId="1"/>
      <p:bldP build="whole" bldLvl="1" animBg="1" rev="0" advAuto="0" spid="887" grpId="14"/>
      <p:bldP build="whole" bldLvl="1" animBg="1" rev="0" advAuto="0" spid="907" grpId="9"/>
      <p:bldP build="whole" bldLvl="1" animBg="1" rev="0" advAuto="0" spid="904" grpId="11"/>
      <p:bldP build="whole" bldLvl="1" animBg="1" rev="0" advAuto="0" spid="906" grpId="12"/>
      <p:bldP build="whole" bldLvl="1" animBg="1" rev="0" advAuto="0" spid="903" grpId="2"/>
      <p:bldP build="whole" bldLvl="1" animBg="1" rev="0" advAuto="0" spid="905" grpId="3"/>
    </p:bldLst>
  </p:timing>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18" name="Rectangle"/>
          <p:cNvSpPr/>
          <p:nvPr/>
        </p:nvSpPr>
        <p:spPr>
          <a:xfrm>
            <a:off x="14998700" y="7226300"/>
            <a:ext cx="1524000" cy="762000"/>
          </a:xfrm>
          <a:prstGeom prst="rect">
            <a:avLst/>
          </a:prstGeom>
          <a:solidFill>
            <a:srgbClr val="3A88FE">
              <a:alpha val="35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919" name="Rectangle"/>
          <p:cNvSpPr/>
          <p:nvPr/>
        </p:nvSpPr>
        <p:spPr>
          <a:xfrm>
            <a:off x="14236700" y="5702300"/>
            <a:ext cx="3048000" cy="762000"/>
          </a:xfrm>
          <a:prstGeom prst="rect">
            <a:avLst/>
          </a:prstGeom>
          <a:solidFill>
            <a:srgbClr val="3A88FE">
              <a:alpha val="35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920" name="Rectangle"/>
          <p:cNvSpPr/>
          <p:nvPr/>
        </p:nvSpPr>
        <p:spPr>
          <a:xfrm>
            <a:off x="12712700" y="5702300"/>
            <a:ext cx="3048000" cy="762000"/>
          </a:xfrm>
          <a:prstGeom prst="rect">
            <a:avLst/>
          </a:prstGeom>
          <a:solidFill>
            <a:srgbClr val="3A88FE">
              <a:alpha val="35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921" name="Rectangle"/>
          <p:cNvSpPr/>
          <p:nvPr/>
        </p:nvSpPr>
        <p:spPr>
          <a:xfrm>
            <a:off x="13474700" y="7226300"/>
            <a:ext cx="1524000" cy="762000"/>
          </a:xfrm>
          <a:prstGeom prst="rect">
            <a:avLst/>
          </a:prstGeom>
          <a:solidFill>
            <a:srgbClr val="3A88FE">
              <a:alpha val="35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922" name="Stencils have overlapping dependencies"/>
          <p:cNvSpPr txBox="1"/>
          <p:nvPr>
            <p:ph type="title"/>
          </p:nvPr>
        </p:nvSpPr>
        <p:spPr>
          <a:prstGeom prst="rect">
            <a:avLst/>
          </a:prstGeom>
        </p:spPr>
        <p:txBody>
          <a:bodyPr/>
          <a:lstStyle/>
          <a:p>
            <a:pPr/>
            <a:r>
              <a:t>Stencils have overlapping dependencies</a:t>
            </a:r>
          </a:p>
        </p:txBody>
      </p:sp>
      <p:sp>
        <p:nvSpPr>
          <p:cNvPr id="923" name="Square"/>
          <p:cNvSpPr/>
          <p:nvPr/>
        </p:nvSpPr>
        <p:spPr>
          <a:xfrm>
            <a:off x="13601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24" name="Square"/>
          <p:cNvSpPr/>
          <p:nvPr/>
        </p:nvSpPr>
        <p:spPr>
          <a:xfrm>
            <a:off x="15887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25" name="Square"/>
          <p:cNvSpPr/>
          <p:nvPr/>
        </p:nvSpPr>
        <p:spPr>
          <a:xfrm>
            <a:off x="13601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26" name="Square"/>
          <p:cNvSpPr/>
          <p:nvPr/>
        </p:nvSpPr>
        <p:spPr>
          <a:xfrm>
            <a:off x="14363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27" name="Square"/>
          <p:cNvSpPr/>
          <p:nvPr/>
        </p:nvSpPr>
        <p:spPr>
          <a:xfrm>
            <a:off x="15125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28" name="Square"/>
          <p:cNvSpPr/>
          <p:nvPr/>
        </p:nvSpPr>
        <p:spPr>
          <a:xfrm>
            <a:off x="15887700" y="7353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29"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930"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31"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932" name="Line"/>
          <p:cNvSpPr/>
          <p:nvPr/>
        </p:nvSpPr>
        <p:spPr>
          <a:xfrm flipH="1">
            <a:off x="8661399"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33" name="input"/>
          <p:cNvSpPr/>
          <p:nvPr/>
        </p:nvSpPr>
        <p:spPr>
          <a:xfrm>
            <a:off x="623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934" name="Line"/>
          <p:cNvSpPr/>
          <p:nvPr/>
        </p:nvSpPr>
        <p:spPr>
          <a:xfrm flipV="1">
            <a:off x="14840959" y="6329439"/>
            <a:ext cx="366272"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35" name="Line"/>
          <p:cNvSpPr/>
          <p:nvPr/>
        </p:nvSpPr>
        <p:spPr>
          <a:xfrm flipV="1">
            <a:off x="15577566" y="6329440"/>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36" name="Line"/>
          <p:cNvSpPr/>
          <p:nvPr/>
        </p:nvSpPr>
        <p:spPr>
          <a:xfrm flipH="1" flipV="1">
            <a:off x="14073547" y="6324599"/>
            <a:ext cx="366271"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37" name="Line"/>
          <p:cNvSpPr/>
          <p:nvPr/>
        </p:nvSpPr>
        <p:spPr>
          <a:xfrm flipH="1" flipV="1">
            <a:off x="14810156" y="6324599"/>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38" name="Square"/>
          <p:cNvSpPr/>
          <p:nvPr/>
        </p:nvSpPr>
        <p:spPr>
          <a:xfrm>
            <a:off x="13601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39" name="Square"/>
          <p:cNvSpPr/>
          <p:nvPr/>
        </p:nvSpPr>
        <p:spPr>
          <a:xfrm>
            <a:off x="14363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40" name="Square"/>
          <p:cNvSpPr/>
          <p:nvPr/>
        </p:nvSpPr>
        <p:spPr>
          <a:xfrm>
            <a:off x="15125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41" name="Square"/>
          <p:cNvSpPr/>
          <p:nvPr/>
        </p:nvSpPr>
        <p:spPr>
          <a:xfrm>
            <a:off x="15887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42" name="Square"/>
          <p:cNvSpPr/>
          <p:nvPr/>
        </p:nvSpPr>
        <p:spPr>
          <a:xfrm>
            <a:off x="16649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43" name="Square"/>
          <p:cNvSpPr/>
          <p:nvPr/>
        </p:nvSpPr>
        <p:spPr>
          <a:xfrm>
            <a:off x="12839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44" name="Line"/>
          <p:cNvSpPr/>
          <p:nvPr/>
        </p:nvSpPr>
        <p:spPr>
          <a:xfrm flipV="1">
            <a:off x="13855700" y="63499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45" name="Line"/>
          <p:cNvSpPr/>
          <p:nvPr/>
        </p:nvSpPr>
        <p:spPr>
          <a:xfrm flipH="1" flipV="1">
            <a:off x="13309600" y="6321195"/>
            <a:ext cx="366271"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46" name="Line"/>
          <p:cNvSpPr/>
          <p:nvPr/>
        </p:nvSpPr>
        <p:spPr>
          <a:xfrm flipV="1">
            <a:off x="16141700" y="63499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47" name="Line"/>
          <p:cNvSpPr/>
          <p:nvPr/>
        </p:nvSpPr>
        <p:spPr>
          <a:xfrm flipV="1">
            <a:off x="16334156" y="6324599"/>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48" name="Rectangle"/>
          <p:cNvSpPr/>
          <p:nvPr/>
        </p:nvSpPr>
        <p:spPr>
          <a:xfrm>
            <a:off x="14236700" y="5702300"/>
            <a:ext cx="1524000" cy="762000"/>
          </a:xfrm>
          <a:prstGeom prst="rect">
            <a:avLst/>
          </a:prstGeom>
          <a:solidFill>
            <a:srgbClr val="FF2600">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949" name="Line"/>
          <p:cNvSpPr/>
          <p:nvPr/>
        </p:nvSpPr>
        <p:spPr>
          <a:xfrm flipV="1">
            <a:off x="14617700" y="63499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50" name="Line"/>
          <p:cNvSpPr/>
          <p:nvPr/>
        </p:nvSpPr>
        <p:spPr>
          <a:xfrm flipV="1">
            <a:off x="15379700" y="63499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51" name="Line"/>
          <p:cNvSpPr/>
          <p:nvPr/>
        </p:nvSpPr>
        <p:spPr>
          <a:xfrm flipV="1">
            <a:off x="14073547" y="6324599"/>
            <a:ext cx="366272"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52" name="Line"/>
          <p:cNvSpPr/>
          <p:nvPr/>
        </p:nvSpPr>
        <p:spPr>
          <a:xfrm flipH="1" flipV="1">
            <a:off x="15570200" y="6321197"/>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53" name="Square"/>
          <p:cNvSpPr/>
          <p:nvPr/>
        </p:nvSpPr>
        <p:spPr>
          <a:xfrm>
            <a:off x="14363700" y="5829300"/>
            <a:ext cx="508000" cy="508000"/>
          </a:xfrm>
          <a:prstGeom prst="rect">
            <a:avLst/>
          </a:prstGeom>
          <a:solidFill>
            <a:srgbClr val="E32400">
              <a:alpha val="50000"/>
            </a:srgbClr>
          </a:solidFill>
          <a:ln w="25400">
            <a:solidFill>
              <a:srgbClr val="FFFFFF">
                <a:alpha val="50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54" name="Square"/>
          <p:cNvSpPr/>
          <p:nvPr/>
        </p:nvSpPr>
        <p:spPr>
          <a:xfrm>
            <a:off x="15125700" y="5829300"/>
            <a:ext cx="508000" cy="508000"/>
          </a:xfrm>
          <a:prstGeom prst="rect">
            <a:avLst/>
          </a:prstGeom>
          <a:solidFill>
            <a:srgbClr val="E32400">
              <a:alpha val="50000"/>
            </a:srgbClr>
          </a:solidFill>
          <a:ln w="25400">
            <a:solidFill>
              <a:srgbClr val="FFFFFF">
                <a:alpha val="50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55" name="Line"/>
          <p:cNvSpPr/>
          <p:nvPr/>
        </p:nvSpPr>
        <p:spPr>
          <a:xfrm flipV="1">
            <a:off x="14835547" y="6337299"/>
            <a:ext cx="366272" cy="1006323"/>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56" name="Line"/>
          <p:cNvSpPr/>
          <p:nvPr/>
        </p:nvSpPr>
        <p:spPr>
          <a:xfrm flipH="1" flipV="1">
            <a:off x="14808200" y="6333897"/>
            <a:ext cx="366271" cy="1006321"/>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57" name="Square"/>
          <p:cNvSpPr/>
          <p:nvPr/>
        </p:nvSpPr>
        <p:spPr>
          <a:xfrm>
            <a:off x="14363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58" name="Square"/>
          <p:cNvSpPr/>
          <p:nvPr/>
        </p:nvSpPr>
        <p:spPr>
          <a:xfrm>
            <a:off x="15125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59"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960"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Tree>
  </p:cSld>
  <p:clrMapOvr>
    <a:masterClrMapping/>
  </p:clrMapOvr>
  <mc:AlternateContent xmlns:mc="http://schemas.openxmlformats.org/markup-compatibility/2006">
    <mc:Choice xmlns:p14="http://schemas.microsoft.com/office/powerpoint/2010/main" Requires="p14">
      <p:transition spd="fast" advClick="0" advTm="0"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921"/>
                                        </p:tgtEl>
                                        <p:attrNameLst>
                                          <p:attrName>style.visibility</p:attrName>
                                        </p:attrNameLst>
                                      </p:cBhvr>
                                      <p:to>
                                        <p:strVal val="visible"/>
                                      </p:to>
                                    </p:set>
                                    <p:animEffect filter="fade" transition="in">
                                      <p:cBhvr>
                                        <p:cTn id="7" dur="1000"/>
                                        <p:tgtEl>
                                          <p:spTgt spid="921"/>
                                        </p:tgtEl>
                                      </p:cBhvr>
                                    </p:animEffect>
                                  </p:childTnLst>
                                </p:cTn>
                              </p:par>
                            </p:childTnLst>
                          </p:cTn>
                        </p:par>
                        <p:par>
                          <p:cTn id="8" fill="hold">
                            <p:stCondLst>
                              <p:cond delay="1000"/>
                            </p:stCondLst>
                            <p:childTnLst>
                              <p:par>
                                <p:cTn id="9" presetClass="entr" nodeType="afterEffect" presetID="10" grpId="2" fill="hold">
                                  <p:stCondLst>
                                    <p:cond delay="200"/>
                                  </p:stCondLst>
                                  <p:iterate type="el" backwards="0">
                                    <p:tmAbs val="0"/>
                                  </p:iterate>
                                  <p:childTnLst>
                                    <p:set>
                                      <p:cBhvr>
                                        <p:cTn id="10" fill="hold"/>
                                        <p:tgtEl>
                                          <p:spTgt spid="920"/>
                                        </p:tgtEl>
                                        <p:attrNameLst>
                                          <p:attrName>style.visibility</p:attrName>
                                        </p:attrNameLst>
                                      </p:cBhvr>
                                      <p:to>
                                        <p:strVal val="visible"/>
                                      </p:to>
                                    </p:set>
                                    <p:animEffect filter="fade" transition="in">
                                      <p:cBhvr>
                                        <p:cTn id="11" dur="500"/>
                                        <p:tgtEl>
                                          <p:spTgt spid="920"/>
                                        </p:tgtEl>
                                      </p:cBhvr>
                                    </p:animEffect>
                                  </p:childTnLst>
                                </p:cTn>
                              </p:par>
                            </p:childTnLst>
                          </p:cTn>
                        </p:par>
                        <p:par>
                          <p:cTn id="12" fill="hold">
                            <p:stCondLst>
                              <p:cond delay="1700"/>
                            </p:stCondLst>
                            <p:childTnLst>
                              <p:par>
                                <p:cTn id="13" presetClass="entr" nodeType="afterEffect" presetID="10" grpId="3" fill="hold">
                                  <p:stCondLst>
                                    <p:cond delay="0"/>
                                  </p:stCondLst>
                                  <p:iterate type="el" backwards="0">
                                    <p:tmAbs val="0"/>
                                  </p:iterate>
                                  <p:childTnLst>
                                    <p:set>
                                      <p:cBhvr>
                                        <p:cTn id="14" fill="hold"/>
                                        <p:tgtEl>
                                          <p:spTgt spid="949"/>
                                        </p:tgtEl>
                                        <p:attrNameLst>
                                          <p:attrName>style.visibility</p:attrName>
                                        </p:attrNameLst>
                                      </p:cBhvr>
                                      <p:to>
                                        <p:strVal val="visible"/>
                                      </p:to>
                                    </p:set>
                                    <p:animEffect filter="fade" transition="in">
                                      <p:cBhvr>
                                        <p:cTn id="15" dur="500"/>
                                        <p:tgtEl>
                                          <p:spTgt spid="949"/>
                                        </p:tgtEl>
                                      </p:cBhvr>
                                    </p:animEffect>
                                  </p:childTnLst>
                                </p:cTn>
                              </p:par>
                            </p:childTnLst>
                          </p:cTn>
                        </p:par>
                        <p:par>
                          <p:cTn id="16" fill="hold">
                            <p:stCondLst>
                              <p:cond delay="2200"/>
                            </p:stCondLst>
                            <p:childTnLst>
                              <p:par>
                                <p:cTn id="17" presetClass="entr" nodeType="afterEffect" presetID="10" grpId="4" fill="hold">
                                  <p:stCondLst>
                                    <p:cond delay="0"/>
                                  </p:stCondLst>
                                  <p:iterate type="el" backwards="0">
                                    <p:tmAbs val="0"/>
                                  </p:iterate>
                                  <p:childTnLst>
                                    <p:set>
                                      <p:cBhvr>
                                        <p:cTn id="18" fill="hold"/>
                                        <p:tgtEl>
                                          <p:spTgt spid="934"/>
                                        </p:tgtEl>
                                        <p:attrNameLst>
                                          <p:attrName>style.visibility</p:attrName>
                                        </p:attrNameLst>
                                      </p:cBhvr>
                                      <p:to>
                                        <p:strVal val="visible"/>
                                      </p:to>
                                    </p:set>
                                    <p:animEffect filter="fade" transition="in">
                                      <p:cBhvr>
                                        <p:cTn id="19" dur="500"/>
                                        <p:tgtEl>
                                          <p:spTgt spid="934"/>
                                        </p:tgtEl>
                                      </p:cBhvr>
                                    </p:animEffect>
                                  </p:childTnLst>
                                </p:cTn>
                              </p:par>
                            </p:childTnLst>
                          </p:cTn>
                        </p:par>
                        <p:par>
                          <p:cTn id="20" fill="hold">
                            <p:stCondLst>
                              <p:cond delay="2700"/>
                            </p:stCondLst>
                            <p:childTnLst>
                              <p:par>
                                <p:cTn id="21" presetClass="entr" nodeType="afterEffect" presetID="10" grpId="5" fill="hold">
                                  <p:stCondLst>
                                    <p:cond delay="0"/>
                                  </p:stCondLst>
                                  <p:iterate type="el" backwards="0">
                                    <p:tmAbs val="0"/>
                                  </p:iterate>
                                  <p:childTnLst>
                                    <p:set>
                                      <p:cBhvr>
                                        <p:cTn id="22" fill="hold"/>
                                        <p:tgtEl>
                                          <p:spTgt spid="936"/>
                                        </p:tgtEl>
                                        <p:attrNameLst>
                                          <p:attrName>style.visibility</p:attrName>
                                        </p:attrNameLst>
                                      </p:cBhvr>
                                      <p:to>
                                        <p:strVal val="visible"/>
                                      </p:to>
                                    </p:set>
                                    <p:animEffect filter="fade" transition="in">
                                      <p:cBhvr>
                                        <p:cTn id="23" dur="500"/>
                                        <p:tgtEl>
                                          <p:spTgt spid="936"/>
                                        </p:tgtEl>
                                      </p:cBhvr>
                                    </p:animEffect>
                                  </p:childTnLst>
                                </p:cTn>
                              </p:par>
                            </p:childTnLst>
                          </p:cTn>
                        </p:par>
                        <p:par>
                          <p:cTn id="24" fill="hold">
                            <p:stCondLst>
                              <p:cond delay="3200"/>
                            </p:stCondLst>
                            <p:childTnLst>
                              <p:par>
                                <p:cTn id="25" presetClass="entr" nodeType="afterEffect" presetID="10" grpId="6" fill="hold">
                                  <p:stCondLst>
                                    <p:cond delay="0"/>
                                  </p:stCondLst>
                                  <p:iterate type="el" backwards="0">
                                    <p:tmAbs val="0"/>
                                  </p:iterate>
                                  <p:childTnLst>
                                    <p:set>
                                      <p:cBhvr>
                                        <p:cTn id="26" fill="hold"/>
                                        <p:tgtEl>
                                          <p:spTgt spid="944"/>
                                        </p:tgtEl>
                                        <p:attrNameLst>
                                          <p:attrName>style.visibility</p:attrName>
                                        </p:attrNameLst>
                                      </p:cBhvr>
                                      <p:to>
                                        <p:strVal val="visible"/>
                                      </p:to>
                                    </p:set>
                                    <p:animEffect filter="fade" transition="in">
                                      <p:cBhvr>
                                        <p:cTn id="27" dur="500"/>
                                        <p:tgtEl>
                                          <p:spTgt spid="944"/>
                                        </p:tgtEl>
                                      </p:cBhvr>
                                    </p:animEffect>
                                  </p:childTnLst>
                                </p:cTn>
                              </p:par>
                            </p:childTnLst>
                          </p:cTn>
                        </p:par>
                        <p:par>
                          <p:cTn id="28" fill="hold">
                            <p:stCondLst>
                              <p:cond delay="3700"/>
                            </p:stCondLst>
                            <p:childTnLst>
                              <p:par>
                                <p:cTn id="29" presetClass="entr" nodeType="afterEffect" presetID="10" grpId="7" fill="hold">
                                  <p:stCondLst>
                                    <p:cond delay="0"/>
                                  </p:stCondLst>
                                  <p:iterate type="el" backwards="0">
                                    <p:tmAbs val="0"/>
                                  </p:iterate>
                                  <p:childTnLst>
                                    <p:set>
                                      <p:cBhvr>
                                        <p:cTn id="30" fill="hold"/>
                                        <p:tgtEl>
                                          <p:spTgt spid="951"/>
                                        </p:tgtEl>
                                        <p:attrNameLst>
                                          <p:attrName>style.visibility</p:attrName>
                                        </p:attrNameLst>
                                      </p:cBhvr>
                                      <p:to>
                                        <p:strVal val="visible"/>
                                      </p:to>
                                    </p:set>
                                    <p:animEffect filter="fade" transition="in">
                                      <p:cBhvr>
                                        <p:cTn id="31" dur="500"/>
                                        <p:tgtEl>
                                          <p:spTgt spid="951"/>
                                        </p:tgtEl>
                                      </p:cBhvr>
                                    </p:animEffect>
                                  </p:childTnLst>
                                </p:cTn>
                              </p:par>
                            </p:childTnLst>
                          </p:cTn>
                        </p:par>
                        <p:par>
                          <p:cTn id="32" fill="hold">
                            <p:stCondLst>
                              <p:cond delay="4200"/>
                            </p:stCondLst>
                            <p:childTnLst>
                              <p:par>
                                <p:cTn id="33" presetClass="entr" nodeType="afterEffect" presetID="10" grpId="8" fill="hold">
                                  <p:stCondLst>
                                    <p:cond delay="0"/>
                                  </p:stCondLst>
                                  <p:iterate type="el" backwards="0">
                                    <p:tmAbs val="0"/>
                                  </p:iterate>
                                  <p:childTnLst>
                                    <p:set>
                                      <p:cBhvr>
                                        <p:cTn id="34" fill="hold"/>
                                        <p:tgtEl>
                                          <p:spTgt spid="945"/>
                                        </p:tgtEl>
                                        <p:attrNameLst>
                                          <p:attrName>style.visibility</p:attrName>
                                        </p:attrNameLst>
                                      </p:cBhvr>
                                      <p:to>
                                        <p:strVal val="visible"/>
                                      </p:to>
                                    </p:set>
                                    <p:animEffect filter="fade" transition="in">
                                      <p:cBhvr>
                                        <p:cTn id="35" dur="500"/>
                                        <p:tgtEl>
                                          <p:spTgt spid="945"/>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ID="10" grpId="9" fill="hold">
                                  <p:stCondLst>
                                    <p:cond delay="0"/>
                                  </p:stCondLst>
                                  <p:iterate type="el" backwards="0">
                                    <p:tmAbs val="0"/>
                                  </p:iterate>
                                  <p:childTnLst>
                                    <p:set>
                                      <p:cBhvr>
                                        <p:cTn id="39" fill="hold"/>
                                        <p:tgtEl>
                                          <p:spTgt spid="918"/>
                                        </p:tgtEl>
                                        <p:attrNameLst>
                                          <p:attrName>style.visibility</p:attrName>
                                        </p:attrNameLst>
                                      </p:cBhvr>
                                      <p:to>
                                        <p:strVal val="visible"/>
                                      </p:to>
                                    </p:set>
                                    <p:animEffect filter="fade" transition="in">
                                      <p:cBhvr>
                                        <p:cTn id="40" dur="500"/>
                                        <p:tgtEl>
                                          <p:spTgt spid="918"/>
                                        </p:tgtEl>
                                      </p:cBhvr>
                                    </p:animEffect>
                                  </p:childTnLst>
                                </p:cTn>
                              </p:par>
                            </p:childTnLst>
                          </p:cTn>
                        </p:par>
                        <p:par>
                          <p:cTn id="41" fill="hold">
                            <p:stCondLst>
                              <p:cond delay="500"/>
                            </p:stCondLst>
                            <p:childTnLst>
                              <p:par>
                                <p:cTn id="42" presetClass="entr" nodeType="afterEffect" presetID="10" grpId="10" fill="hold">
                                  <p:stCondLst>
                                    <p:cond delay="200"/>
                                  </p:stCondLst>
                                  <p:iterate type="el" backwards="0">
                                    <p:tmAbs val="0"/>
                                  </p:iterate>
                                  <p:childTnLst>
                                    <p:set>
                                      <p:cBhvr>
                                        <p:cTn id="43" fill="hold"/>
                                        <p:tgtEl>
                                          <p:spTgt spid="919"/>
                                        </p:tgtEl>
                                        <p:attrNameLst>
                                          <p:attrName>style.visibility</p:attrName>
                                        </p:attrNameLst>
                                      </p:cBhvr>
                                      <p:to>
                                        <p:strVal val="visible"/>
                                      </p:to>
                                    </p:set>
                                    <p:animEffect filter="fade" transition="in">
                                      <p:cBhvr>
                                        <p:cTn id="44" dur="500"/>
                                        <p:tgtEl>
                                          <p:spTgt spid="919"/>
                                        </p:tgtEl>
                                      </p:cBhvr>
                                    </p:animEffect>
                                  </p:childTnLst>
                                </p:cTn>
                              </p:par>
                            </p:childTnLst>
                          </p:cTn>
                        </p:par>
                        <p:par>
                          <p:cTn id="45" fill="hold">
                            <p:stCondLst>
                              <p:cond delay="1200"/>
                            </p:stCondLst>
                            <p:childTnLst>
                              <p:par>
                                <p:cTn id="46" presetClass="entr" nodeType="afterEffect" presetID="10" grpId="11" fill="hold">
                                  <p:stCondLst>
                                    <p:cond delay="0"/>
                                  </p:stCondLst>
                                  <p:iterate type="el" backwards="0">
                                    <p:tmAbs val="0"/>
                                  </p:iterate>
                                  <p:childTnLst>
                                    <p:set>
                                      <p:cBhvr>
                                        <p:cTn id="47" fill="hold"/>
                                        <p:tgtEl>
                                          <p:spTgt spid="950"/>
                                        </p:tgtEl>
                                        <p:attrNameLst>
                                          <p:attrName>style.visibility</p:attrName>
                                        </p:attrNameLst>
                                      </p:cBhvr>
                                      <p:to>
                                        <p:strVal val="visible"/>
                                      </p:to>
                                    </p:set>
                                    <p:animEffect filter="fade" transition="in">
                                      <p:cBhvr>
                                        <p:cTn id="48" dur="500"/>
                                        <p:tgtEl>
                                          <p:spTgt spid="950"/>
                                        </p:tgtEl>
                                      </p:cBhvr>
                                    </p:animEffect>
                                  </p:childTnLst>
                                </p:cTn>
                              </p:par>
                            </p:childTnLst>
                          </p:cTn>
                        </p:par>
                        <p:par>
                          <p:cTn id="49" fill="hold">
                            <p:stCondLst>
                              <p:cond delay="1700"/>
                            </p:stCondLst>
                            <p:childTnLst>
                              <p:par>
                                <p:cTn id="50" presetClass="entr" nodeType="afterEffect" presetID="10" grpId="12" fill="hold">
                                  <p:stCondLst>
                                    <p:cond delay="0"/>
                                  </p:stCondLst>
                                  <p:iterate type="el" backwards="0">
                                    <p:tmAbs val="0"/>
                                  </p:iterate>
                                  <p:childTnLst>
                                    <p:set>
                                      <p:cBhvr>
                                        <p:cTn id="51" fill="hold"/>
                                        <p:tgtEl>
                                          <p:spTgt spid="935"/>
                                        </p:tgtEl>
                                        <p:attrNameLst>
                                          <p:attrName>style.visibility</p:attrName>
                                        </p:attrNameLst>
                                      </p:cBhvr>
                                      <p:to>
                                        <p:strVal val="visible"/>
                                      </p:to>
                                    </p:set>
                                    <p:animEffect filter="fade" transition="in">
                                      <p:cBhvr>
                                        <p:cTn id="52" dur="500"/>
                                        <p:tgtEl>
                                          <p:spTgt spid="935"/>
                                        </p:tgtEl>
                                      </p:cBhvr>
                                    </p:animEffect>
                                  </p:childTnLst>
                                </p:cTn>
                              </p:par>
                            </p:childTnLst>
                          </p:cTn>
                        </p:par>
                        <p:par>
                          <p:cTn id="53" fill="hold">
                            <p:stCondLst>
                              <p:cond delay="2200"/>
                            </p:stCondLst>
                            <p:childTnLst>
                              <p:par>
                                <p:cTn id="54" presetClass="entr" nodeType="afterEffect" presetID="10" grpId="13" fill="hold">
                                  <p:stCondLst>
                                    <p:cond delay="0"/>
                                  </p:stCondLst>
                                  <p:iterate type="el" backwards="0">
                                    <p:tmAbs val="0"/>
                                  </p:iterate>
                                  <p:childTnLst>
                                    <p:set>
                                      <p:cBhvr>
                                        <p:cTn id="55" fill="hold"/>
                                        <p:tgtEl>
                                          <p:spTgt spid="937"/>
                                        </p:tgtEl>
                                        <p:attrNameLst>
                                          <p:attrName>style.visibility</p:attrName>
                                        </p:attrNameLst>
                                      </p:cBhvr>
                                      <p:to>
                                        <p:strVal val="visible"/>
                                      </p:to>
                                    </p:set>
                                    <p:animEffect filter="fade" transition="in">
                                      <p:cBhvr>
                                        <p:cTn id="56" dur="500"/>
                                        <p:tgtEl>
                                          <p:spTgt spid="937"/>
                                        </p:tgtEl>
                                      </p:cBhvr>
                                    </p:animEffect>
                                  </p:childTnLst>
                                </p:cTn>
                              </p:par>
                            </p:childTnLst>
                          </p:cTn>
                        </p:par>
                        <p:par>
                          <p:cTn id="57" fill="hold">
                            <p:stCondLst>
                              <p:cond delay="2700"/>
                            </p:stCondLst>
                            <p:childTnLst>
                              <p:par>
                                <p:cTn id="58" presetClass="entr" nodeType="afterEffect" presetID="10" grpId="14" fill="hold">
                                  <p:stCondLst>
                                    <p:cond delay="0"/>
                                  </p:stCondLst>
                                  <p:iterate type="el" backwards="0">
                                    <p:tmAbs val="0"/>
                                  </p:iterate>
                                  <p:childTnLst>
                                    <p:set>
                                      <p:cBhvr>
                                        <p:cTn id="59" fill="hold"/>
                                        <p:tgtEl>
                                          <p:spTgt spid="946"/>
                                        </p:tgtEl>
                                        <p:attrNameLst>
                                          <p:attrName>style.visibility</p:attrName>
                                        </p:attrNameLst>
                                      </p:cBhvr>
                                      <p:to>
                                        <p:strVal val="visible"/>
                                      </p:to>
                                    </p:set>
                                    <p:animEffect filter="fade" transition="in">
                                      <p:cBhvr>
                                        <p:cTn id="60" dur="500"/>
                                        <p:tgtEl>
                                          <p:spTgt spid="946"/>
                                        </p:tgtEl>
                                      </p:cBhvr>
                                    </p:animEffect>
                                  </p:childTnLst>
                                </p:cTn>
                              </p:par>
                            </p:childTnLst>
                          </p:cTn>
                        </p:par>
                        <p:par>
                          <p:cTn id="61" fill="hold">
                            <p:stCondLst>
                              <p:cond delay="3200"/>
                            </p:stCondLst>
                            <p:childTnLst>
                              <p:par>
                                <p:cTn id="62" presetClass="entr" nodeType="afterEffect" presetID="10" grpId="15" fill="hold">
                                  <p:stCondLst>
                                    <p:cond delay="0"/>
                                  </p:stCondLst>
                                  <p:iterate type="el" backwards="0">
                                    <p:tmAbs val="0"/>
                                  </p:iterate>
                                  <p:childTnLst>
                                    <p:set>
                                      <p:cBhvr>
                                        <p:cTn id="63" fill="hold"/>
                                        <p:tgtEl>
                                          <p:spTgt spid="947"/>
                                        </p:tgtEl>
                                        <p:attrNameLst>
                                          <p:attrName>style.visibility</p:attrName>
                                        </p:attrNameLst>
                                      </p:cBhvr>
                                      <p:to>
                                        <p:strVal val="visible"/>
                                      </p:to>
                                    </p:set>
                                    <p:animEffect filter="fade" transition="in">
                                      <p:cBhvr>
                                        <p:cTn id="64" dur="500"/>
                                        <p:tgtEl>
                                          <p:spTgt spid="947"/>
                                        </p:tgtEl>
                                      </p:cBhvr>
                                    </p:animEffect>
                                  </p:childTnLst>
                                </p:cTn>
                              </p:par>
                            </p:childTnLst>
                          </p:cTn>
                        </p:par>
                        <p:par>
                          <p:cTn id="65" fill="hold">
                            <p:stCondLst>
                              <p:cond delay="3700"/>
                            </p:stCondLst>
                            <p:childTnLst>
                              <p:par>
                                <p:cTn id="66" presetClass="entr" nodeType="afterEffect" presetID="10" grpId="16" fill="hold">
                                  <p:stCondLst>
                                    <p:cond delay="0"/>
                                  </p:stCondLst>
                                  <p:iterate type="el" backwards="0">
                                    <p:tmAbs val="0"/>
                                  </p:iterate>
                                  <p:childTnLst>
                                    <p:set>
                                      <p:cBhvr>
                                        <p:cTn id="67" fill="hold"/>
                                        <p:tgtEl>
                                          <p:spTgt spid="952"/>
                                        </p:tgtEl>
                                        <p:attrNameLst>
                                          <p:attrName>style.visibility</p:attrName>
                                        </p:attrNameLst>
                                      </p:cBhvr>
                                      <p:to>
                                        <p:strVal val="visible"/>
                                      </p:to>
                                    </p:set>
                                    <p:animEffect filter="fade" transition="in">
                                      <p:cBhvr>
                                        <p:cTn id="68" dur="500"/>
                                        <p:tgtEl>
                                          <p:spTgt spid="952"/>
                                        </p:tgtEl>
                                      </p:cBhvr>
                                    </p:animEffect>
                                  </p:childTnLst>
                                </p:cTn>
                              </p:par>
                            </p:childTnLst>
                          </p:cTn>
                        </p:par>
                        <p:par>
                          <p:cTn id="69" fill="hold">
                            <p:stCondLst>
                              <p:cond delay="4200"/>
                            </p:stCondLst>
                            <p:childTnLst>
                              <p:par>
                                <p:cTn id="70" presetClass="entr" nodeType="afterEffect" presetID="10" grpId="17" fill="hold">
                                  <p:stCondLst>
                                    <p:cond delay="200"/>
                                  </p:stCondLst>
                                  <p:iterate type="el" backwards="0">
                                    <p:tmAbs val="0"/>
                                  </p:iterate>
                                  <p:childTnLst>
                                    <p:set>
                                      <p:cBhvr>
                                        <p:cTn id="71" fill="hold"/>
                                        <p:tgtEl>
                                          <p:spTgt spid="948"/>
                                        </p:tgtEl>
                                        <p:attrNameLst>
                                          <p:attrName>style.visibility</p:attrName>
                                        </p:attrNameLst>
                                      </p:cBhvr>
                                      <p:to>
                                        <p:strVal val="visible"/>
                                      </p:to>
                                    </p:set>
                                    <p:animEffect filter="fade" transition="in">
                                      <p:cBhvr>
                                        <p:cTn id="72" dur="500"/>
                                        <p:tgtEl>
                                          <p:spTgt spid="948"/>
                                        </p:tgtEl>
                                      </p:cBhvr>
                                    </p:animEffect>
                                  </p:childTnLst>
                                </p:cTn>
                              </p:par>
                            </p:childTnLst>
                          </p:cTn>
                        </p:par>
                        <p:par>
                          <p:cTn id="73" fill="hold">
                            <p:stCondLst>
                              <p:cond delay="4900"/>
                            </p:stCondLst>
                            <p:childTnLst>
                              <p:par>
                                <p:cTn id="74" presetClass="entr" nodeType="afterEffect" presetID="10" grpId="18" fill="hold">
                                  <p:stCondLst>
                                    <p:cond delay="0"/>
                                  </p:stCondLst>
                                  <p:iterate type="lt" backwards="0">
                                    <p:tmAbs val="0"/>
                                  </p:iterate>
                                  <p:childTnLst>
                                    <p:set>
                                      <p:cBhvr>
                                        <p:cTn id="75" fill="hold"/>
                                        <p:tgtEl>
                                          <p:spTgt spid="953"/>
                                        </p:tgtEl>
                                        <p:attrNameLst>
                                          <p:attrName>style.visibility</p:attrName>
                                        </p:attrNameLst>
                                      </p:cBhvr>
                                      <p:to>
                                        <p:strVal val="visible"/>
                                      </p:to>
                                    </p:set>
                                    <p:animEffect filter="fade" transition="in">
                                      <p:cBhvr>
                                        <p:cTn id="76" dur="500"/>
                                        <p:tgtEl>
                                          <p:spTgt spid="953"/>
                                        </p:tgtEl>
                                      </p:cBhvr>
                                    </p:animEffect>
                                  </p:childTnLst>
                                </p:cTn>
                              </p:par>
                            </p:childTnLst>
                          </p:cTn>
                        </p:par>
                        <p:par>
                          <p:cTn id="77" fill="hold">
                            <p:stCondLst>
                              <p:cond delay="5400"/>
                            </p:stCondLst>
                            <p:childTnLst>
                              <p:par>
                                <p:cTn id="78" presetClass="entr" nodeType="afterEffect" presetID="10" grpId="19" fill="hold">
                                  <p:stCondLst>
                                    <p:cond delay="0"/>
                                  </p:stCondLst>
                                  <p:iterate type="lt" backwards="0">
                                    <p:tmAbs val="0"/>
                                  </p:iterate>
                                  <p:childTnLst>
                                    <p:set>
                                      <p:cBhvr>
                                        <p:cTn id="79" fill="hold"/>
                                        <p:tgtEl>
                                          <p:spTgt spid="954"/>
                                        </p:tgtEl>
                                        <p:attrNameLst>
                                          <p:attrName>style.visibility</p:attrName>
                                        </p:attrNameLst>
                                      </p:cBhvr>
                                      <p:to>
                                        <p:strVal val="visible"/>
                                      </p:to>
                                    </p:set>
                                    <p:animEffect filter="fade" transition="in">
                                      <p:cBhvr>
                                        <p:cTn id="80" dur="500"/>
                                        <p:tgtEl>
                                          <p:spTgt spid="954"/>
                                        </p:tgtEl>
                                      </p:cBhvr>
                                    </p:animEffect>
                                  </p:childTnLst>
                                </p:cTn>
                              </p:par>
                            </p:childTnLst>
                          </p:cTn>
                        </p:par>
                      </p:childTnLst>
                    </p:cTn>
                  </p:par>
                  <p:par>
                    <p:cTn id="81" fill="hold">
                      <p:stCondLst>
                        <p:cond delay="indefinite"/>
                      </p:stCondLst>
                      <p:childTnLst>
                        <p:par>
                          <p:cTn id="82" fill="hold">
                            <p:stCondLst>
                              <p:cond delay="0"/>
                            </p:stCondLst>
                            <p:childTnLst>
                              <p:par>
                                <p:cTn id="83" presetClass="exit" nodeType="clickEffect" presetID="10" grpId="20" fill="hold">
                                  <p:stCondLst>
                                    <p:cond delay="0"/>
                                  </p:stCondLst>
                                  <p:iterate type="el" backwards="0">
                                    <p:tmAbs val="0"/>
                                  </p:iterate>
                                  <p:childTnLst>
                                    <p:animEffect filter="fade" transition="out">
                                      <p:cBhvr>
                                        <p:cTn id="84" dur="500" fill="hold"/>
                                        <p:tgtEl>
                                          <p:spTgt spid="948"/>
                                        </p:tgtEl>
                                      </p:cBhvr>
                                    </p:animEffect>
                                    <p:set>
                                      <p:cBhvr>
                                        <p:cTn id="85" fill="hold">
                                          <p:stCondLst>
                                            <p:cond delay="499"/>
                                          </p:stCondLst>
                                        </p:cTn>
                                        <p:tgtEl>
                                          <p:spTgt spid="948"/>
                                        </p:tgtEl>
                                        <p:attrNameLst>
                                          <p:attrName>style.visibility</p:attrName>
                                        </p:attrNameLst>
                                      </p:cBhvr>
                                      <p:to>
                                        <p:strVal val="hidden"/>
                                      </p:to>
                                    </p:set>
                                  </p:childTnLst>
                                </p:cTn>
                              </p:par>
                            </p:childTnLst>
                          </p:cTn>
                        </p:par>
                        <p:par>
                          <p:cTn id="86" fill="hold">
                            <p:stCondLst>
                              <p:cond delay="500"/>
                            </p:stCondLst>
                            <p:childTnLst>
                              <p:par>
                                <p:cTn id="87" presetClass="exit" nodeType="afterEffect" presetID="10" grpId="21" fill="hold">
                                  <p:stCondLst>
                                    <p:cond delay="0"/>
                                  </p:stCondLst>
                                  <p:iterate type="el" backwards="0">
                                    <p:tmAbs val="0"/>
                                  </p:iterate>
                                  <p:childTnLst>
                                    <p:animEffect filter="fade" transition="out">
                                      <p:cBhvr>
                                        <p:cTn id="88" dur="500" fill="hold"/>
                                        <p:tgtEl>
                                          <p:spTgt spid="953"/>
                                        </p:tgtEl>
                                      </p:cBhvr>
                                    </p:animEffect>
                                    <p:set>
                                      <p:cBhvr>
                                        <p:cTn id="89" fill="hold">
                                          <p:stCondLst>
                                            <p:cond delay="499"/>
                                          </p:stCondLst>
                                        </p:cTn>
                                        <p:tgtEl>
                                          <p:spTgt spid="953"/>
                                        </p:tgtEl>
                                        <p:attrNameLst>
                                          <p:attrName>style.visibility</p:attrName>
                                        </p:attrNameLst>
                                      </p:cBhvr>
                                      <p:to>
                                        <p:strVal val="hidden"/>
                                      </p:to>
                                    </p:set>
                                  </p:childTnLst>
                                </p:cTn>
                              </p:par>
                            </p:childTnLst>
                          </p:cTn>
                        </p:par>
                        <p:par>
                          <p:cTn id="90" fill="hold">
                            <p:stCondLst>
                              <p:cond delay="1000"/>
                            </p:stCondLst>
                            <p:childTnLst>
                              <p:par>
                                <p:cTn id="91" presetClass="exit" nodeType="afterEffect" presetID="10" grpId="22" fill="hold">
                                  <p:stCondLst>
                                    <p:cond delay="0"/>
                                  </p:stCondLst>
                                  <p:iterate type="el" backwards="0">
                                    <p:tmAbs val="0"/>
                                  </p:iterate>
                                  <p:childTnLst>
                                    <p:animEffect filter="fade" transition="out">
                                      <p:cBhvr>
                                        <p:cTn id="92" dur="500" fill="hold"/>
                                        <p:tgtEl>
                                          <p:spTgt spid="954"/>
                                        </p:tgtEl>
                                      </p:cBhvr>
                                    </p:animEffect>
                                    <p:set>
                                      <p:cBhvr>
                                        <p:cTn id="93" fill="hold">
                                          <p:stCondLst>
                                            <p:cond delay="499"/>
                                          </p:stCondLst>
                                        </p:cTn>
                                        <p:tgtEl>
                                          <p:spTgt spid="954"/>
                                        </p:tgtEl>
                                        <p:attrNameLst>
                                          <p:attrName>style.visibility</p:attrName>
                                        </p:attrNameLst>
                                      </p:cBhvr>
                                      <p:to>
                                        <p:strVal val="hidden"/>
                                      </p:to>
                                    </p:set>
                                  </p:childTnLst>
                                </p:cTn>
                              </p:par>
                            </p:childTnLst>
                          </p:cTn>
                        </p:par>
                        <p:par>
                          <p:cTn id="94" fill="hold">
                            <p:stCondLst>
                              <p:cond delay="1500"/>
                            </p:stCondLst>
                            <p:childTnLst>
                              <p:par>
                                <p:cTn id="95" presetClass="entr" nodeType="afterEffect" presetID="10" grpId="23" fill="hold">
                                  <p:stCondLst>
                                    <p:cond delay="0"/>
                                  </p:stCondLst>
                                  <p:iterate type="lt" backwards="0">
                                    <p:tmAbs val="0"/>
                                  </p:iterate>
                                  <p:childTnLst>
                                    <p:set>
                                      <p:cBhvr>
                                        <p:cTn id="96" fill="hold"/>
                                        <p:tgtEl>
                                          <p:spTgt spid="955"/>
                                        </p:tgtEl>
                                        <p:attrNameLst>
                                          <p:attrName>style.visibility</p:attrName>
                                        </p:attrNameLst>
                                      </p:cBhvr>
                                      <p:to>
                                        <p:strVal val="visible"/>
                                      </p:to>
                                    </p:set>
                                    <p:animEffect filter="fade" transition="in">
                                      <p:cBhvr>
                                        <p:cTn id="97" dur="500"/>
                                        <p:tgtEl>
                                          <p:spTgt spid="955"/>
                                        </p:tgtEl>
                                      </p:cBhvr>
                                    </p:animEffect>
                                  </p:childTnLst>
                                </p:cTn>
                              </p:par>
                            </p:childTnLst>
                          </p:cTn>
                        </p:par>
                        <p:par>
                          <p:cTn id="98" fill="hold">
                            <p:stCondLst>
                              <p:cond delay="2000"/>
                            </p:stCondLst>
                            <p:childTnLst>
                              <p:par>
                                <p:cTn id="99" presetClass="entr" nodeType="afterEffect" presetID="10" grpId="24" fill="hold">
                                  <p:stCondLst>
                                    <p:cond delay="0"/>
                                  </p:stCondLst>
                                  <p:iterate type="lt" backwards="0">
                                    <p:tmAbs val="0"/>
                                  </p:iterate>
                                  <p:childTnLst>
                                    <p:set>
                                      <p:cBhvr>
                                        <p:cTn id="100" fill="hold"/>
                                        <p:tgtEl>
                                          <p:spTgt spid="956"/>
                                        </p:tgtEl>
                                        <p:attrNameLst>
                                          <p:attrName>style.visibility</p:attrName>
                                        </p:attrNameLst>
                                      </p:cBhvr>
                                      <p:to>
                                        <p:strVal val="visible"/>
                                      </p:to>
                                    </p:set>
                                    <p:animEffect filter="fade" transition="in">
                                      <p:cBhvr>
                                        <p:cTn id="101" dur="500"/>
                                        <p:tgtEl>
                                          <p:spTgt spid="956"/>
                                        </p:tgtEl>
                                      </p:cBhvr>
                                    </p:animEffect>
                                  </p:childTnLst>
                                </p:cTn>
                              </p:par>
                            </p:childTnLst>
                          </p:cTn>
                        </p:par>
                        <p:par>
                          <p:cTn id="102" fill="hold">
                            <p:stCondLst>
                              <p:cond delay="2500"/>
                            </p:stCondLst>
                            <p:childTnLst>
                              <p:par>
                                <p:cTn id="103" presetClass="exit" nodeType="afterEffect" presetID="10" grpId="25" fill="hold">
                                  <p:stCondLst>
                                    <p:cond delay="0"/>
                                  </p:stCondLst>
                                  <p:iterate type="el" backwards="0">
                                    <p:tmAbs val="0"/>
                                  </p:iterate>
                                  <p:childTnLst>
                                    <p:animEffect filter="fade" transition="out">
                                      <p:cBhvr>
                                        <p:cTn id="104" dur="500" fill="hold"/>
                                        <p:tgtEl>
                                          <p:spTgt spid="934"/>
                                        </p:tgtEl>
                                      </p:cBhvr>
                                    </p:animEffect>
                                    <p:set>
                                      <p:cBhvr>
                                        <p:cTn id="105" fill="hold">
                                          <p:stCondLst>
                                            <p:cond delay="499"/>
                                          </p:stCondLst>
                                        </p:cTn>
                                        <p:tgtEl>
                                          <p:spTgt spid="934"/>
                                        </p:tgtEl>
                                        <p:attrNameLst>
                                          <p:attrName>style.visibility</p:attrName>
                                        </p:attrNameLst>
                                      </p:cBhvr>
                                      <p:to>
                                        <p:strVal val="hidden"/>
                                      </p:to>
                                    </p:set>
                                  </p:childTnLst>
                                </p:cTn>
                              </p:par>
                            </p:childTnLst>
                          </p:cTn>
                        </p:par>
                        <p:par>
                          <p:cTn id="106" fill="hold">
                            <p:stCondLst>
                              <p:cond delay="3000"/>
                            </p:stCondLst>
                            <p:childTnLst>
                              <p:par>
                                <p:cTn id="107" presetClass="exit" nodeType="afterEffect" presetID="10" grpId="26" fill="hold">
                                  <p:stCondLst>
                                    <p:cond delay="0"/>
                                  </p:stCondLst>
                                  <p:iterate type="el" backwards="0">
                                    <p:tmAbs val="0"/>
                                  </p:iterate>
                                  <p:childTnLst>
                                    <p:animEffect filter="fade" transition="out">
                                      <p:cBhvr>
                                        <p:cTn id="108" dur="500" fill="hold"/>
                                        <p:tgtEl>
                                          <p:spTgt spid="937"/>
                                        </p:tgtEl>
                                      </p:cBhvr>
                                    </p:animEffect>
                                    <p:set>
                                      <p:cBhvr>
                                        <p:cTn id="109" fill="hold">
                                          <p:stCondLst>
                                            <p:cond delay="499"/>
                                          </p:stCondLst>
                                        </p:cTn>
                                        <p:tgtEl>
                                          <p:spTgt spid="93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34" grpId="25"/>
      <p:bldP build="whole" bldLvl="1" animBg="1" rev="0" advAuto="0" spid="949" grpId="3"/>
      <p:bldP build="whole" bldLvl="1" animBg="1" rev="0" advAuto="0" spid="951" grpId="7"/>
      <p:bldP build="whole" bldLvl="1" animBg="1" rev="0" advAuto="0" spid="954" grpId="19"/>
      <p:bldP build="whole" bldLvl="1" animBg="1" rev="0" advAuto="0" spid="952" grpId="16"/>
      <p:bldP build="whole" bldLvl="1" animBg="1" rev="0" advAuto="0" spid="953" grpId="18"/>
      <p:bldP build="whole" bldLvl="1" animBg="1" rev="0" advAuto="0" spid="950" grpId="11"/>
      <p:bldP build="whole" bldLvl="1" animBg="1" rev="0" advAuto="0" spid="921" grpId="1"/>
      <p:bldP build="whole" bldLvl="1" animBg="1" rev="0" advAuto="0" spid="953" grpId="21"/>
      <p:bldP build="whole" bldLvl="1" animBg="1" rev="0" advAuto="0" spid="954" grpId="22"/>
      <p:bldP build="whole" bldLvl="1" animBg="1" rev="0" advAuto="0" spid="955" grpId="23"/>
      <p:bldP build="whole" bldLvl="1" animBg="1" rev="0" advAuto="0" spid="956" grpId="24"/>
      <p:bldP build="whole" bldLvl="1" animBg="1" rev="0" advAuto="0" spid="935" grpId="12"/>
      <p:bldP build="whole" bldLvl="1" animBg="1" rev="0" advAuto="0" spid="948" grpId="17"/>
      <p:bldP build="whole" bldLvl="1" animBg="1" rev="0" advAuto="0" spid="937" grpId="13"/>
      <p:bldP build="whole" bldLvl="1" animBg="1" rev="0" advAuto="0" spid="934" grpId="4"/>
      <p:bldP build="whole" bldLvl="1" animBg="1" rev="0" advAuto="0" spid="948" grpId="20"/>
      <p:bldP build="whole" bldLvl="1" animBg="1" rev="0" advAuto="0" spid="945" grpId="8"/>
      <p:bldP build="whole" bldLvl="1" animBg="1" rev="0" advAuto="0" spid="946" grpId="14"/>
      <p:bldP build="whole" bldLvl="1" animBg="1" rev="0" advAuto="0" spid="919" grpId="10"/>
      <p:bldP build="whole" bldLvl="1" animBg="1" rev="0" advAuto="0" spid="947" grpId="15"/>
      <p:bldP build="whole" bldLvl="1" animBg="1" rev="0" advAuto="0" spid="936" grpId="5"/>
      <p:bldP build="whole" bldLvl="1" animBg="1" rev="0" advAuto="0" spid="918" grpId="9"/>
      <p:bldP build="whole" bldLvl="1" animBg="1" rev="0" advAuto="0" spid="944" grpId="6"/>
      <p:bldP build="whole" bldLvl="1" animBg="1" rev="0" advAuto="0" spid="920" grpId="2"/>
      <p:bldP build="whole" bldLvl="1" animBg="1" rev="0" advAuto="0" spid="937" grpId="26"/>
    </p:bldLst>
  </p:timing>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64" name="Breaking dependencies introduces redundant work"/>
          <p:cNvSpPr txBox="1"/>
          <p:nvPr>
            <p:ph type="title"/>
          </p:nvPr>
        </p:nvSpPr>
        <p:spPr>
          <a:prstGeom prst="rect">
            <a:avLst/>
          </a:prstGeom>
        </p:spPr>
        <p:txBody>
          <a:bodyPr/>
          <a:lstStyle/>
          <a:p>
            <a:pPr/>
            <a:r>
              <a:t>Breaking dependencies introduces redundant work</a:t>
            </a:r>
          </a:p>
        </p:txBody>
      </p:sp>
      <p:sp>
        <p:nvSpPr>
          <p:cNvPr id="965"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966"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67"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968" name="Line"/>
          <p:cNvSpPr/>
          <p:nvPr/>
        </p:nvSpPr>
        <p:spPr>
          <a:xfrm flipH="1">
            <a:off x="8661399"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69" name="input"/>
          <p:cNvSpPr/>
          <p:nvPr/>
        </p:nvSpPr>
        <p:spPr>
          <a:xfrm>
            <a:off x="623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970" name="Line"/>
          <p:cNvSpPr/>
          <p:nvPr/>
        </p:nvSpPr>
        <p:spPr>
          <a:xfrm flipV="1">
            <a:off x="13951959" y="6329439"/>
            <a:ext cx="366272"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71" name="Line"/>
          <p:cNvSpPr/>
          <p:nvPr/>
        </p:nvSpPr>
        <p:spPr>
          <a:xfrm flipH="1" flipV="1">
            <a:off x="15699156" y="6324599"/>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72" name="Square"/>
          <p:cNvSpPr/>
          <p:nvPr/>
        </p:nvSpPr>
        <p:spPr>
          <a:xfrm>
            <a:off x="13601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73" name="Square"/>
          <p:cNvSpPr/>
          <p:nvPr/>
        </p:nvSpPr>
        <p:spPr>
          <a:xfrm>
            <a:off x="14363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74" name="Square"/>
          <p:cNvSpPr/>
          <p:nvPr/>
        </p:nvSpPr>
        <p:spPr>
          <a:xfrm>
            <a:off x="15125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75" name="Square"/>
          <p:cNvSpPr/>
          <p:nvPr/>
        </p:nvSpPr>
        <p:spPr>
          <a:xfrm>
            <a:off x="15887700" y="4305300"/>
            <a:ext cx="508000" cy="508000"/>
          </a:xfrm>
          <a:prstGeom prst="rect">
            <a:avLst/>
          </a:prstGeom>
          <a:solidFill>
            <a:srgbClr val="38571A">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76" name="Line"/>
          <p:cNvSpPr/>
          <p:nvPr/>
        </p:nvSpPr>
        <p:spPr>
          <a:xfrm flipV="1">
            <a:off x="14835547" y="6337299"/>
            <a:ext cx="366272" cy="1006323"/>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977" name="Line"/>
          <p:cNvSpPr/>
          <p:nvPr/>
        </p:nvSpPr>
        <p:spPr>
          <a:xfrm flipH="1" flipV="1">
            <a:off x="14808200" y="6333897"/>
            <a:ext cx="366271" cy="1006321"/>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988" name="Group"/>
          <p:cNvGrpSpPr/>
          <p:nvPr/>
        </p:nvGrpSpPr>
        <p:grpSpPr>
          <a:xfrm>
            <a:off x="12839700" y="5829300"/>
            <a:ext cx="2032000" cy="2032000"/>
            <a:chOff x="0" y="0"/>
            <a:chExt cx="2032000" cy="2032000"/>
          </a:xfrm>
        </p:grpSpPr>
        <p:sp>
          <p:nvSpPr>
            <p:cNvPr id="978" name="Line"/>
            <p:cNvSpPr/>
            <p:nvPr/>
          </p:nvSpPr>
          <p:spPr>
            <a:xfrm flipV="1">
              <a:off x="1778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79"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80" name="Square"/>
            <p:cNvSpPr/>
            <p:nvPr/>
          </p:nvSpPr>
          <p:spPr>
            <a:xfrm>
              <a:off x="762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81" name="Square"/>
            <p:cNvSpPr/>
            <p:nvPr/>
          </p:nvSpPr>
          <p:spPr>
            <a:xfrm>
              <a:off x="1524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82" name="Line"/>
            <p:cNvSpPr/>
            <p:nvPr/>
          </p:nvSpPr>
          <p:spPr>
            <a:xfrm flipH="1" flipV="1">
              <a:off x="1233847" y="495300"/>
              <a:ext cx="366271"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83"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84" name="Line"/>
            <p:cNvSpPr/>
            <p:nvPr/>
          </p:nvSpPr>
          <p:spPr>
            <a:xfrm flipV="1">
              <a:off x="1016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85" name="Line"/>
            <p:cNvSpPr/>
            <p:nvPr/>
          </p:nvSpPr>
          <p:spPr>
            <a:xfrm flipH="1" flipV="1">
              <a:off x="469899" y="491895"/>
              <a:ext cx="366272" cy="1006323"/>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86" name="Line"/>
            <p:cNvSpPr/>
            <p:nvPr/>
          </p:nvSpPr>
          <p:spPr>
            <a:xfrm flipV="1">
              <a:off x="1233847" y="495300"/>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87"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999" name="Group"/>
          <p:cNvGrpSpPr/>
          <p:nvPr/>
        </p:nvGrpSpPr>
        <p:grpSpPr>
          <a:xfrm>
            <a:off x="15125700" y="5829300"/>
            <a:ext cx="2032000" cy="2032000"/>
            <a:chOff x="0" y="0"/>
            <a:chExt cx="2032000" cy="2032000"/>
          </a:xfrm>
        </p:grpSpPr>
        <p:sp>
          <p:nvSpPr>
            <p:cNvPr id="989" name="Line"/>
            <p:cNvSpPr/>
            <p:nvPr/>
          </p:nvSpPr>
          <p:spPr>
            <a:xfrm flipV="1">
              <a:off x="253999" y="5207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90"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91" name="Square"/>
            <p:cNvSpPr/>
            <p:nvPr/>
          </p:nvSpPr>
          <p:spPr>
            <a:xfrm>
              <a:off x="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92" name="Square"/>
            <p:cNvSpPr/>
            <p:nvPr/>
          </p:nvSpPr>
          <p:spPr>
            <a:xfrm>
              <a:off x="762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93" name="Line"/>
            <p:cNvSpPr/>
            <p:nvPr/>
          </p:nvSpPr>
          <p:spPr>
            <a:xfrm flipV="1">
              <a:off x="451866" y="50014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94"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995" name="Line"/>
            <p:cNvSpPr/>
            <p:nvPr/>
          </p:nvSpPr>
          <p:spPr>
            <a:xfrm flipV="1">
              <a:off x="1016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96" name="Line"/>
            <p:cNvSpPr/>
            <p:nvPr/>
          </p:nvSpPr>
          <p:spPr>
            <a:xfrm flipV="1">
              <a:off x="1208455" y="495299"/>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97" name="Line"/>
            <p:cNvSpPr/>
            <p:nvPr/>
          </p:nvSpPr>
          <p:spPr>
            <a:xfrm flipH="1" flipV="1">
              <a:off x="444499" y="491897"/>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998"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000" name="Square"/>
          <p:cNvSpPr/>
          <p:nvPr/>
        </p:nvSpPr>
        <p:spPr>
          <a:xfrm>
            <a:off x="14236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01" name="Square"/>
          <p:cNvSpPr/>
          <p:nvPr/>
        </p:nvSpPr>
        <p:spPr>
          <a:xfrm>
            <a:off x="15252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02"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003"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004" name="Line"/>
          <p:cNvSpPr/>
          <p:nvPr/>
        </p:nvSpPr>
        <p:spPr>
          <a:xfrm>
            <a:off x="14485473" y="6298406"/>
            <a:ext cx="131764" cy="212295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05" name="Line"/>
          <p:cNvSpPr/>
          <p:nvPr/>
        </p:nvSpPr>
        <p:spPr>
          <a:xfrm flipH="1">
            <a:off x="15379700" y="6299200"/>
            <a:ext cx="131763" cy="212295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06" name="redundant work"/>
          <p:cNvSpPr txBox="1"/>
          <p:nvPr/>
        </p:nvSpPr>
        <p:spPr>
          <a:xfrm>
            <a:off x="12344213" y="8318500"/>
            <a:ext cx="5308601" cy="1135787"/>
          </a:xfrm>
          <a:prstGeom prst="rect">
            <a:avLst/>
          </a:prstGeom>
          <a:solidFill>
            <a:srgbClr val="831100"/>
          </a:solidFill>
          <a:ln w="12700">
            <a:miter lim="400000"/>
          </a:ln>
          <a:extLst>
            <a:ext uri="{C572A759-6A51-4108-AA02-DFA0A04FC94B}">
              <ma14:wrappingTextBoxFlag xmlns:ma14="http://schemas.microsoft.com/office/mac/drawingml/2011/main" val="1"/>
            </a:ext>
          </a:extLst>
        </p:spPr>
        <p:txBody>
          <a:bodyPr lIns="152400" tIns="152400" rIns="152400" bIns="152400">
            <a:spAutoFit/>
          </a:bodyPr>
          <a:lstStyle>
            <a:lvl1pPr algn="l">
              <a:lnSpc>
                <a:spcPct val="80000"/>
              </a:lnSpc>
              <a:defRPr sz="5600"/>
            </a:lvl1pPr>
          </a:lstStyle>
          <a:p>
            <a:pPr/>
            <a:r>
              <a:t>redundant work</a:t>
            </a: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path" nodeType="afterEffect" presetSubtype="0" presetID="-1" grpId="1" accel="50000" decel="50000" fill="hold">
                                  <p:stCondLst>
                                    <p:cond delay="0"/>
                                  </p:stCondLst>
                                  <p:childTnLst>
                                    <p:animMotion path="M 0.000000 0.000000 L -0.036458 0.000000" origin="layout" pathEditMode="relative">
                                      <p:cBhvr>
                                        <p:cTn id="6" dur="750" fill="hold"/>
                                        <p:tgtEl>
                                          <p:spTgt spid="988"/>
                                        </p:tgtEl>
                                        <p:attrNameLst>
                                          <p:attrName>ppt_x</p:attrName>
                                          <p:attrName>ppt_y</p:attrName>
                                        </p:attrNameLst>
                                      </p:cBhvr>
                                    </p:animMotion>
                                  </p:childTnLst>
                                </p:cTn>
                              </p:par>
                            </p:childTnLst>
                          </p:cTn>
                        </p:par>
                        <p:par>
                          <p:cTn id="7" fill="hold">
                            <p:stCondLst>
                              <p:cond delay="0"/>
                            </p:stCondLst>
                            <p:childTnLst>
                              <p:par>
                                <p:cTn id="8" presetClass="path" nodeType="withEffect" presetSubtype="0" presetID="-1" grpId="2" accel="50000" decel="50000" fill="hold">
                                  <p:stCondLst>
                                    <p:cond delay="0"/>
                                  </p:stCondLst>
                                  <p:childTnLst>
                                    <p:animMotion path="M 0.000000 0.000000 L -0.036458 0.000000" origin="layout" pathEditMode="relative">
                                      <p:cBhvr>
                                        <p:cTn id="9" dur="750" fill="hold"/>
                                        <p:tgtEl>
                                          <p:spTgt spid="976"/>
                                        </p:tgtEl>
                                        <p:attrNameLst>
                                          <p:attrName>ppt_x</p:attrName>
                                          <p:attrName>ppt_y</p:attrName>
                                        </p:attrNameLst>
                                      </p:cBhvr>
                                    </p:animMotion>
                                  </p:childTnLst>
                                </p:cTn>
                              </p:par>
                            </p:childTnLst>
                          </p:cTn>
                        </p:par>
                        <p:par>
                          <p:cTn id="10" fill="hold">
                            <p:stCondLst>
                              <p:cond delay="0"/>
                            </p:stCondLst>
                            <p:childTnLst>
                              <p:par>
                                <p:cTn id="11" presetClass="path" nodeType="withEffect" presetSubtype="0" presetID="-1" grpId="3" accel="50000" decel="50000" fill="hold">
                                  <p:stCondLst>
                                    <p:cond delay="0"/>
                                  </p:stCondLst>
                                  <p:childTnLst>
                                    <p:animMotion path="M 0.000000 0.000000 L 0.036458 0.000000" origin="layout" pathEditMode="relative">
                                      <p:cBhvr>
                                        <p:cTn id="12" dur="750" fill="hold"/>
                                        <p:tgtEl>
                                          <p:spTgt spid="999"/>
                                        </p:tgtEl>
                                        <p:attrNameLst>
                                          <p:attrName>ppt_x</p:attrName>
                                          <p:attrName>ppt_y</p:attrName>
                                        </p:attrNameLst>
                                      </p:cBhvr>
                                    </p:animMotion>
                                  </p:childTnLst>
                                </p:cTn>
                              </p:par>
                            </p:childTnLst>
                          </p:cTn>
                        </p:par>
                        <p:par>
                          <p:cTn id="13" fill="hold">
                            <p:stCondLst>
                              <p:cond delay="0"/>
                            </p:stCondLst>
                            <p:childTnLst>
                              <p:par>
                                <p:cTn id="14" presetClass="path" nodeType="withEffect" presetSubtype="0" presetID="-1" grpId="4" accel="50000" decel="50000" fill="hold">
                                  <p:stCondLst>
                                    <p:cond delay="0"/>
                                  </p:stCondLst>
                                  <p:childTnLst>
                                    <p:animMotion path="M 0.000000 0.000000 L 0.036458 0.000000" origin="layout" pathEditMode="relative">
                                      <p:cBhvr>
                                        <p:cTn id="15" dur="750" fill="hold"/>
                                        <p:tgtEl>
                                          <p:spTgt spid="977"/>
                                        </p:tgtEl>
                                        <p:attrNameLst>
                                          <p:attrName>ppt_x</p:attrName>
                                          <p:attrName>ppt_y</p:attrName>
                                        </p:attrNameLst>
                                      </p:cBhvr>
                                    </p:animMotion>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5" fill="hold">
                                  <p:stCondLst>
                                    <p:cond delay="0"/>
                                  </p:stCondLst>
                                  <p:iterate type="el" backwards="0">
                                    <p:tmAbs val="0"/>
                                  </p:iterate>
                                  <p:childTnLst>
                                    <p:set>
                                      <p:cBhvr>
                                        <p:cTn id="19" fill="hold"/>
                                        <p:tgtEl>
                                          <p:spTgt spid="1000"/>
                                        </p:tgtEl>
                                        <p:attrNameLst>
                                          <p:attrName>style.visibility</p:attrName>
                                        </p:attrNameLst>
                                      </p:cBhvr>
                                      <p:to>
                                        <p:strVal val="visible"/>
                                      </p:to>
                                    </p:set>
                                    <p:animEffect filter="fade" transition="in">
                                      <p:cBhvr>
                                        <p:cTn id="20" dur="500"/>
                                        <p:tgtEl>
                                          <p:spTgt spid="1000"/>
                                        </p:tgtEl>
                                      </p:cBhvr>
                                    </p:animEffect>
                                  </p:childTnLst>
                                </p:cTn>
                              </p:par>
                            </p:childTnLst>
                          </p:cTn>
                        </p:par>
                        <p:par>
                          <p:cTn id="21" fill="hold">
                            <p:stCondLst>
                              <p:cond delay="500"/>
                            </p:stCondLst>
                            <p:childTnLst>
                              <p:par>
                                <p:cTn id="22" presetClass="entr" nodeType="afterEffect" presetID="10" grpId="6" fill="hold">
                                  <p:stCondLst>
                                    <p:cond delay="0"/>
                                  </p:stCondLst>
                                  <p:iterate type="el" backwards="0">
                                    <p:tmAbs val="0"/>
                                  </p:iterate>
                                  <p:childTnLst>
                                    <p:set>
                                      <p:cBhvr>
                                        <p:cTn id="23" fill="hold"/>
                                        <p:tgtEl>
                                          <p:spTgt spid="1001"/>
                                        </p:tgtEl>
                                        <p:attrNameLst>
                                          <p:attrName>style.visibility</p:attrName>
                                        </p:attrNameLst>
                                      </p:cBhvr>
                                      <p:to>
                                        <p:strVal val="visible"/>
                                      </p:to>
                                    </p:set>
                                    <p:animEffect filter="fade" transition="in">
                                      <p:cBhvr>
                                        <p:cTn id="24" dur="500"/>
                                        <p:tgtEl>
                                          <p:spTgt spid="1001"/>
                                        </p:tgtEl>
                                      </p:cBhvr>
                                    </p:animEffect>
                                  </p:childTnLst>
                                </p:cTn>
                              </p:par>
                            </p:childTnLst>
                          </p:cTn>
                        </p:par>
                        <p:par>
                          <p:cTn id="25" fill="hold">
                            <p:stCondLst>
                              <p:cond delay="1000"/>
                            </p:stCondLst>
                            <p:childTnLst>
                              <p:par>
                                <p:cTn id="26" presetClass="entr" nodeType="afterEffect" presetID="10" grpId="7" fill="hold">
                                  <p:stCondLst>
                                    <p:cond delay="0"/>
                                  </p:stCondLst>
                                  <p:iterate type="el" backwards="0">
                                    <p:tmAbs val="0"/>
                                  </p:iterate>
                                  <p:childTnLst>
                                    <p:set>
                                      <p:cBhvr>
                                        <p:cTn id="27" fill="hold"/>
                                        <p:tgtEl>
                                          <p:spTgt spid="971"/>
                                        </p:tgtEl>
                                        <p:attrNameLst>
                                          <p:attrName>style.visibility</p:attrName>
                                        </p:attrNameLst>
                                      </p:cBhvr>
                                      <p:to>
                                        <p:strVal val="visible"/>
                                      </p:to>
                                    </p:set>
                                    <p:animEffect filter="fade" transition="in">
                                      <p:cBhvr>
                                        <p:cTn id="28" dur="250"/>
                                        <p:tgtEl>
                                          <p:spTgt spid="971"/>
                                        </p:tgtEl>
                                      </p:cBhvr>
                                    </p:animEffect>
                                  </p:childTnLst>
                                </p:cTn>
                              </p:par>
                            </p:childTnLst>
                          </p:cTn>
                        </p:par>
                        <p:par>
                          <p:cTn id="29" fill="hold">
                            <p:stCondLst>
                              <p:cond delay="1250"/>
                            </p:stCondLst>
                            <p:childTnLst>
                              <p:par>
                                <p:cTn id="30" presetClass="entr" nodeType="afterEffect" presetID="10" grpId="8" fill="hold">
                                  <p:stCondLst>
                                    <p:cond delay="0"/>
                                  </p:stCondLst>
                                  <p:iterate type="el" backwards="0">
                                    <p:tmAbs val="0"/>
                                  </p:iterate>
                                  <p:childTnLst>
                                    <p:set>
                                      <p:cBhvr>
                                        <p:cTn id="31" fill="hold"/>
                                        <p:tgtEl>
                                          <p:spTgt spid="970"/>
                                        </p:tgtEl>
                                        <p:attrNameLst>
                                          <p:attrName>style.visibility</p:attrName>
                                        </p:attrNameLst>
                                      </p:cBhvr>
                                      <p:to>
                                        <p:strVal val="visible"/>
                                      </p:to>
                                    </p:set>
                                    <p:animEffect filter="fade" transition="in">
                                      <p:cBhvr>
                                        <p:cTn id="32" dur="250"/>
                                        <p:tgtEl>
                                          <p:spTgt spid="970"/>
                                        </p:tgtEl>
                                      </p:cBhvr>
                                    </p:animEffect>
                                  </p:childTnLst>
                                </p:cTn>
                              </p:par>
                            </p:childTnLst>
                          </p:cTn>
                        </p:par>
                        <p:par>
                          <p:cTn id="33" fill="hold">
                            <p:stCondLst>
                              <p:cond delay="1500"/>
                            </p:stCondLst>
                            <p:childTnLst>
                              <p:par>
                                <p:cTn id="34" presetClass="exit" nodeType="afterEffect" presetID="10" grpId="9" fill="hold">
                                  <p:stCondLst>
                                    <p:cond delay="0"/>
                                  </p:stCondLst>
                                  <p:iterate type="el" backwards="0">
                                    <p:tmAbs val="0"/>
                                  </p:iterate>
                                  <p:childTnLst>
                                    <p:animEffect filter="fade" transition="out">
                                      <p:cBhvr>
                                        <p:cTn id="35" dur="500" fill="hold"/>
                                        <p:tgtEl>
                                          <p:spTgt spid="976"/>
                                        </p:tgtEl>
                                      </p:cBhvr>
                                    </p:animEffect>
                                    <p:set>
                                      <p:cBhvr>
                                        <p:cTn id="36" fill="hold">
                                          <p:stCondLst>
                                            <p:cond delay="499"/>
                                          </p:stCondLst>
                                        </p:cTn>
                                        <p:tgtEl>
                                          <p:spTgt spid="976"/>
                                        </p:tgtEl>
                                        <p:attrNameLst>
                                          <p:attrName>style.visibility</p:attrName>
                                        </p:attrNameLst>
                                      </p:cBhvr>
                                      <p:to>
                                        <p:strVal val="hidden"/>
                                      </p:to>
                                    </p:set>
                                  </p:childTnLst>
                                </p:cTn>
                              </p:par>
                            </p:childTnLst>
                          </p:cTn>
                        </p:par>
                        <p:par>
                          <p:cTn id="37" fill="hold">
                            <p:stCondLst>
                              <p:cond delay="2000"/>
                            </p:stCondLst>
                            <p:childTnLst>
                              <p:par>
                                <p:cTn id="38" presetClass="exit" nodeType="afterEffect" presetID="10" grpId="10" fill="hold">
                                  <p:stCondLst>
                                    <p:cond delay="0"/>
                                  </p:stCondLst>
                                  <p:iterate type="el" backwards="0">
                                    <p:tmAbs val="0"/>
                                  </p:iterate>
                                  <p:childTnLst>
                                    <p:animEffect filter="fade" transition="out">
                                      <p:cBhvr>
                                        <p:cTn id="39" dur="500" fill="hold"/>
                                        <p:tgtEl>
                                          <p:spTgt spid="977"/>
                                        </p:tgtEl>
                                      </p:cBhvr>
                                    </p:animEffect>
                                    <p:set>
                                      <p:cBhvr>
                                        <p:cTn id="40" fill="hold">
                                          <p:stCondLst>
                                            <p:cond delay="499"/>
                                          </p:stCondLst>
                                        </p:cTn>
                                        <p:tgtEl>
                                          <p:spTgt spid="977"/>
                                        </p:tgtEl>
                                        <p:attrNameLst>
                                          <p:attrName>style.visibility</p:attrName>
                                        </p:attrNameLst>
                                      </p:cBhvr>
                                      <p:to>
                                        <p:strVal val="hidden"/>
                                      </p:to>
                                    </p:set>
                                  </p:childTnLst>
                                </p:cTn>
                              </p:par>
                            </p:childTnLst>
                          </p:cTn>
                        </p:par>
                        <p:par>
                          <p:cTn id="41" fill="hold">
                            <p:stCondLst>
                              <p:cond delay="2500"/>
                            </p:stCondLst>
                            <p:childTnLst>
                              <p:par>
                                <p:cTn id="42" presetClass="entr" nodeType="afterEffect" presetID="10" grpId="11" fill="hold">
                                  <p:stCondLst>
                                    <p:cond delay="500"/>
                                  </p:stCondLst>
                                  <p:iterate type="el" backwards="0">
                                    <p:tmAbs val="0"/>
                                  </p:iterate>
                                  <p:childTnLst>
                                    <p:set>
                                      <p:cBhvr>
                                        <p:cTn id="43" fill="hold"/>
                                        <p:tgtEl>
                                          <p:spTgt spid="1006"/>
                                        </p:tgtEl>
                                        <p:attrNameLst>
                                          <p:attrName>style.visibility</p:attrName>
                                        </p:attrNameLst>
                                      </p:cBhvr>
                                      <p:to>
                                        <p:strVal val="visible"/>
                                      </p:to>
                                    </p:set>
                                    <p:animEffect filter="fade" transition="in">
                                      <p:cBhvr>
                                        <p:cTn id="44" dur="500"/>
                                        <p:tgtEl>
                                          <p:spTgt spid="1006"/>
                                        </p:tgtEl>
                                      </p:cBhvr>
                                    </p:animEffect>
                                  </p:childTnLst>
                                </p:cTn>
                              </p:par>
                            </p:childTnLst>
                          </p:cTn>
                        </p:par>
                        <p:par>
                          <p:cTn id="45" fill="hold">
                            <p:stCondLst>
                              <p:cond delay="3500"/>
                            </p:stCondLst>
                            <p:childTnLst>
                              <p:par>
                                <p:cTn id="46" presetClass="entr" nodeType="afterEffect" presetID="10" grpId="12" fill="hold">
                                  <p:stCondLst>
                                    <p:cond delay="0"/>
                                  </p:stCondLst>
                                  <p:iterate type="el" backwards="0">
                                    <p:tmAbs val="0"/>
                                  </p:iterate>
                                  <p:childTnLst>
                                    <p:set>
                                      <p:cBhvr>
                                        <p:cTn id="47" fill="hold"/>
                                        <p:tgtEl>
                                          <p:spTgt spid="1004"/>
                                        </p:tgtEl>
                                        <p:attrNameLst>
                                          <p:attrName>style.visibility</p:attrName>
                                        </p:attrNameLst>
                                      </p:cBhvr>
                                      <p:to>
                                        <p:strVal val="visible"/>
                                      </p:to>
                                    </p:set>
                                    <p:animEffect filter="fade" transition="in">
                                      <p:cBhvr>
                                        <p:cTn id="48" dur="500"/>
                                        <p:tgtEl>
                                          <p:spTgt spid="1004"/>
                                        </p:tgtEl>
                                      </p:cBhvr>
                                    </p:animEffect>
                                  </p:childTnLst>
                                </p:cTn>
                              </p:par>
                            </p:childTnLst>
                          </p:cTn>
                        </p:par>
                        <p:par>
                          <p:cTn id="49" fill="hold">
                            <p:stCondLst>
                              <p:cond delay="4000"/>
                            </p:stCondLst>
                            <p:childTnLst>
                              <p:par>
                                <p:cTn id="50" presetClass="entr" nodeType="afterEffect" presetID="10" grpId="13" fill="hold">
                                  <p:stCondLst>
                                    <p:cond delay="0"/>
                                  </p:stCondLst>
                                  <p:iterate type="el" backwards="0">
                                    <p:tmAbs val="0"/>
                                  </p:iterate>
                                  <p:childTnLst>
                                    <p:set>
                                      <p:cBhvr>
                                        <p:cTn id="51" fill="hold"/>
                                        <p:tgtEl>
                                          <p:spTgt spid="1005"/>
                                        </p:tgtEl>
                                        <p:attrNameLst>
                                          <p:attrName>style.visibility</p:attrName>
                                        </p:attrNameLst>
                                      </p:cBhvr>
                                      <p:to>
                                        <p:strVal val="visible"/>
                                      </p:to>
                                    </p:set>
                                    <p:animEffect filter="fade" transition="in">
                                      <p:cBhvr>
                                        <p:cTn id="52" dur="500"/>
                                        <p:tgtEl>
                                          <p:spTgt spid="10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01" grpId="6"/>
      <p:bldP build="whole" bldLvl="1" animBg="1" rev="0" advAuto="0" spid="1006" grpId="11"/>
      <p:bldP build="whole" bldLvl="1" animBg="1" rev="0" advAuto="0" spid="1005" grpId="13"/>
      <p:bldP build="whole" bldLvl="1" animBg="1" rev="0" advAuto="0" spid="971" grpId="7"/>
      <p:bldP build="whole" bldLvl="1" animBg="1" rev="0" advAuto="0" spid="976" grpId="9"/>
      <p:bldP build="whole" bldLvl="1" animBg="1" rev="0" advAuto="0" spid="1000" grpId="5"/>
      <p:bldP build="whole" bldLvl="1" animBg="1" rev="0" advAuto="0" spid="977" grpId="10"/>
      <p:bldP build="whole" bldLvl="1" animBg="1" rev="0" advAuto="0" spid="1004" grpId="12"/>
      <p:bldP build="whole" bldLvl="1" animBg="1" rev="0" advAuto="0" spid="970" grpId="8"/>
    </p:bldLst>
  </p:timing>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1015" name="Group"/>
          <p:cNvGrpSpPr/>
          <p:nvPr/>
        </p:nvGrpSpPr>
        <p:grpSpPr>
          <a:xfrm>
            <a:off x="11823700" y="5702300"/>
            <a:ext cx="3048000" cy="762000"/>
            <a:chOff x="0" y="0"/>
            <a:chExt cx="3048000" cy="762000"/>
          </a:xfrm>
        </p:grpSpPr>
        <p:sp>
          <p:nvSpPr>
            <p:cNvPr id="1010" name="Rectangle"/>
            <p:cNvSpPr/>
            <p:nvPr/>
          </p:nvSpPr>
          <p:spPr>
            <a:xfrm>
              <a:off x="0" y="0"/>
              <a:ext cx="3048000" cy="762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011" name="Square"/>
            <p:cNvSpPr/>
            <p:nvPr/>
          </p:nvSpPr>
          <p:spPr>
            <a:xfrm>
              <a:off x="127000" y="12700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12" name="Square"/>
            <p:cNvSpPr/>
            <p:nvPr/>
          </p:nvSpPr>
          <p:spPr>
            <a:xfrm>
              <a:off x="889000" y="12700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13" name="Square"/>
            <p:cNvSpPr/>
            <p:nvPr/>
          </p:nvSpPr>
          <p:spPr>
            <a:xfrm>
              <a:off x="1651000" y="12700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14" name="Square"/>
            <p:cNvSpPr/>
            <p:nvPr/>
          </p:nvSpPr>
          <p:spPr>
            <a:xfrm>
              <a:off x="2413000" y="12700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016" name="Decoupled tiles optimize parallelism &amp; locality"/>
          <p:cNvSpPr txBox="1"/>
          <p:nvPr>
            <p:ph type="title"/>
          </p:nvPr>
        </p:nvSpPr>
        <p:spPr>
          <a:prstGeom prst="rect">
            <a:avLst/>
          </a:prstGeom>
        </p:spPr>
        <p:txBody>
          <a:bodyPr/>
          <a:lstStyle/>
          <a:p>
            <a:pPr/>
            <a:r>
              <a:t>Decoupled tiles optimize parallelism &amp; locality</a:t>
            </a:r>
          </a:p>
        </p:txBody>
      </p:sp>
      <p:sp>
        <p:nvSpPr>
          <p:cNvPr id="1017" name="blury"/>
          <p:cNvSpPr/>
          <p:nvPr/>
        </p:nvSpPr>
        <p:spPr>
          <a:xfrm>
            <a:off x="623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018" name="Line"/>
          <p:cNvSpPr/>
          <p:nvPr/>
        </p:nvSpPr>
        <p:spPr>
          <a:xfrm flipH="1">
            <a:off x="8661399"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19" name="blurx"/>
          <p:cNvSpPr/>
          <p:nvPr/>
        </p:nvSpPr>
        <p:spPr>
          <a:xfrm>
            <a:off x="623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020" name="Line"/>
          <p:cNvSpPr/>
          <p:nvPr/>
        </p:nvSpPr>
        <p:spPr>
          <a:xfrm flipH="1">
            <a:off x="8661399"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21" name="input"/>
          <p:cNvSpPr/>
          <p:nvPr/>
        </p:nvSpPr>
        <p:spPr>
          <a:xfrm>
            <a:off x="623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1022" name="Line"/>
          <p:cNvSpPr/>
          <p:nvPr/>
        </p:nvSpPr>
        <p:spPr>
          <a:xfrm flipV="1">
            <a:off x="13951959" y="6329439"/>
            <a:ext cx="366272" cy="1006322"/>
          </a:xfrm>
          <a:prstGeom prst="line">
            <a:avLst/>
          </a:prstGeom>
          <a:ln w="50800">
            <a:solidFill>
              <a:srgbClr val="FFFFFF">
                <a:alpha val="50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23" name="Line"/>
          <p:cNvSpPr/>
          <p:nvPr/>
        </p:nvSpPr>
        <p:spPr>
          <a:xfrm flipH="1" flipV="1">
            <a:off x="15699156" y="6324599"/>
            <a:ext cx="366271" cy="1006321"/>
          </a:xfrm>
          <a:prstGeom prst="line">
            <a:avLst/>
          </a:prstGeom>
          <a:ln w="50800">
            <a:solidFill>
              <a:srgbClr val="FFFFFF">
                <a:alpha val="50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1028" name="Group"/>
          <p:cNvGrpSpPr/>
          <p:nvPr/>
        </p:nvGrpSpPr>
        <p:grpSpPr>
          <a:xfrm>
            <a:off x="13601700" y="4305300"/>
            <a:ext cx="2794000" cy="508000"/>
            <a:chOff x="0" y="0"/>
            <a:chExt cx="2794000" cy="508000"/>
          </a:xfrm>
        </p:grpSpPr>
        <p:sp>
          <p:nvSpPr>
            <p:cNvPr id="1024" name="Square"/>
            <p:cNvSpPr/>
            <p:nvPr/>
          </p:nvSpPr>
          <p:spPr>
            <a:xfrm>
              <a:off x="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25" name="Square"/>
            <p:cNvSpPr/>
            <p:nvPr/>
          </p:nvSpPr>
          <p:spPr>
            <a:xfrm>
              <a:off x="762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26" name="Square"/>
            <p:cNvSpPr/>
            <p:nvPr/>
          </p:nvSpPr>
          <p:spPr>
            <a:xfrm>
              <a:off x="1524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27" name="Square"/>
            <p:cNvSpPr/>
            <p:nvPr/>
          </p:nvSpPr>
          <p:spPr>
            <a:xfrm>
              <a:off x="2286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039" name="Group"/>
          <p:cNvGrpSpPr/>
          <p:nvPr/>
        </p:nvGrpSpPr>
        <p:grpSpPr>
          <a:xfrm>
            <a:off x="11950700" y="5829300"/>
            <a:ext cx="2032000" cy="2032000"/>
            <a:chOff x="0" y="0"/>
            <a:chExt cx="2032000" cy="2032000"/>
          </a:xfrm>
        </p:grpSpPr>
        <p:sp>
          <p:nvSpPr>
            <p:cNvPr id="1029" name="Line"/>
            <p:cNvSpPr/>
            <p:nvPr/>
          </p:nvSpPr>
          <p:spPr>
            <a:xfrm flipV="1">
              <a:off x="1778000" y="520700"/>
              <a:ext cx="0" cy="989687"/>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30"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31" name="Square"/>
            <p:cNvSpPr/>
            <p:nvPr/>
          </p:nvSpPr>
          <p:spPr>
            <a:xfrm>
              <a:off x="762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32" name="Square"/>
            <p:cNvSpPr/>
            <p:nvPr/>
          </p:nvSpPr>
          <p:spPr>
            <a:xfrm>
              <a:off x="1524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33" name="Line"/>
            <p:cNvSpPr/>
            <p:nvPr/>
          </p:nvSpPr>
          <p:spPr>
            <a:xfrm flipH="1" flipV="1">
              <a:off x="1233847" y="495300"/>
              <a:ext cx="366271" cy="1006322"/>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34"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35" name="Line"/>
            <p:cNvSpPr/>
            <p:nvPr/>
          </p:nvSpPr>
          <p:spPr>
            <a:xfrm flipV="1">
              <a:off x="1016000" y="520700"/>
              <a:ext cx="0" cy="989687"/>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36" name="Line"/>
            <p:cNvSpPr/>
            <p:nvPr/>
          </p:nvSpPr>
          <p:spPr>
            <a:xfrm flipH="1" flipV="1">
              <a:off x="469899" y="491895"/>
              <a:ext cx="366272" cy="1006323"/>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37" name="Line"/>
            <p:cNvSpPr/>
            <p:nvPr/>
          </p:nvSpPr>
          <p:spPr>
            <a:xfrm flipV="1">
              <a:off x="1233847" y="495300"/>
              <a:ext cx="366272" cy="1006322"/>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38"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050" name="Group"/>
          <p:cNvGrpSpPr/>
          <p:nvPr/>
        </p:nvGrpSpPr>
        <p:grpSpPr>
          <a:xfrm>
            <a:off x="16014700" y="5829300"/>
            <a:ext cx="2032000" cy="2032000"/>
            <a:chOff x="0" y="0"/>
            <a:chExt cx="2032000" cy="2032000"/>
          </a:xfrm>
        </p:grpSpPr>
        <p:sp>
          <p:nvSpPr>
            <p:cNvPr id="1040" name="Line"/>
            <p:cNvSpPr/>
            <p:nvPr/>
          </p:nvSpPr>
          <p:spPr>
            <a:xfrm flipV="1">
              <a:off x="253999" y="520700"/>
              <a:ext cx="1" cy="989687"/>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41"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42" name="Square"/>
            <p:cNvSpPr/>
            <p:nvPr/>
          </p:nvSpPr>
          <p:spPr>
            <a:xfrm>
              <a:off x="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43" name="Square"/>
            <p:cNvSpPr/>
            <p:nvPr/>
          </p:nvSpPr>
          <p:spPr>
            <a:xfrm>
              <a:off x="762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44" name="Line"/>
            <p:cNvSpPr/>
            <p:nvPr/>
          </p:nvSpPr>
          <p:spPr>
            <a:xfrm flipV="1">
              <a:off x="451866" y="500140"/>
              <a:ext cx="366272" cy="1006321"/>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45"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46" name="Line"/>
            <p:cNvSpPr/>
            <p:nvPr/>
          </p:nvSpPr>
          <p:spPr>
            <a:xfrm flipV="1">
              <a:off x="1016000" y="520700"/>
              <a:ext cx="0" cy="989687"/>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47" name="Line"/>
            <p:cNvSpPr/>
            <p:nvPr/>
          </p:nvSpPr>
          <p:spPr>
            <a:xfrm flipV="1">
              <a:off x="1208455" y="495299"/>
              <a:ext cx="366272" cy="1006321"/>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48" name="Line"/>
            <p:cNvSpPr/>
            <p:nvPr/>
          </p:nvSpPr>
          <p:spPr>
            <a:xfrm flipH="1" flipV="1">
              <a:off x="444499" y="491897"/>
              <a:ext cx="366272" cy="1006321"/>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49"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051" name="Square"/>
          <p:cNvSpPr/>
          <p:nvPr/>
        </p:nvSpPr>
        <p:spPr>
          <a:xfrm>
            <a:off x="14236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52" name="Square"/>
          <p:cNvSpPr/>
          <p:nvPr/>
        </p:nvSpPr>
        <p:spPr>
          <a:xfrm>
            <a:off x="15252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grpSp>
        <p:nvGrpSpPr>
          <p:cNvPr id="1057" name="Group"/>
          <p:cNvGrpSpPr/>
          <p:nvPr/>
        </p:nvGrpSpPr>
        <p:grpSpPr>
          <a:xfrm>
            <a:off x="11950700" y="5829300"/>
            <a:ext cx="2794000" cy="508000"/>
            <a:chOff x="0" y="0"/>
            <a:chExt cx="2794000" cy="508000"/>
          </a:xfrm>
        </p:grpSpPr>
        <p:sp>
          <p:nvSpPr>
            <p:cNvPr id="1053" name="Square"/>
            <p:cNvSpPr/>
            <p:nvPr/>
          </p:nvSpPr>
          <p:spPr>
            <a:xfrm>
              <a:off x="2286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54"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55"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56" name="Square"/>
            <p:cNvSpPr/>
            <p:nvPr/>
          </p:nvSpPr>
          <p:spPr>
            <a:xfrm>
              <a:off x="1524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058" name="Line"/>
          <p:cNvSpPr/>
          <p:nvPr/>
        </p:nvSpPr>
        <p:spPr>
          <a:xfrm flipH="1">
            <a:off x="12188166" y="6070605"/>
            <a:ext cx="2404134" cy="1"/>
          </a:xfrm>
          <a:prstGeom prst="line">
            <a:avLst/>
          </a:prstGeom>
          <a:ln w="76200">
            <a:solidFill>
              <a:srgbClr val="E32400"/>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1061" name="Group"/>
          <p:cNvGrpSpPr/>
          <p:nvPr/>
        </p:nvGrpSpPr>
        <p:grpSpPr>
          <a:xfrm>
            <a:off x="12712700" y="7353300"/>
            <a:ext cx="1270000" cy="508000"/>
            <a:chOff x="0" y="0"/>
            <a:chExt cx="1270000" cy="508000"/>
          </a:xfrm>
        </p:grpSpPr>
        <p:sp>
          <p:nvSpPr>
            <p:cNvPr id="1059"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60"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062" name="Line"/>
          <p:cNvSpPr/>
          <p:nvPr/>
        </p:nvSpPr>
        <p:spPr>
          <a:xfrm flipV="1">
            <a:off x="12945268" y="6184768"/>
            <a:ext cx="1523605" cy="1289249"/>
          </a:xfrm>
          <a:prstGeom prst="line">
            <a:avLst/>
          </a:prstGeom>
          <a:ln w="76200">
            <a:solidFill>
              <a:srgbClr val="E32400"/>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63" name="Line"/>
          <p:cNvSpPr/>
          <p:nvPr/>
        </p:nvSpPr>
        <p:spPr>
          <a:xfrm flipH="1">
            <a:off x="12954000" y="7594600"/>
            <a:ext cx="881392" cy="1"/>
          </a:xfrm>
          <a:prstGeom prst="line">
            <a:avLst/>
          </a:prstGeom>
          <a:ln w="76200">
            <a:solidFill>
              <a:srgbClr val="E32400"/>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64" name="…"/>
          <p:cNvSpPr txBox="1"/>
          <p:nvPr/>
        </p:nvSpPr>
        <p:spPr>
          <a:xfrm>
            <a:off x="1231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065" name="…"/>
          <p:cNvSpPr txBox="1"/>
          <p:nvPr/>
        </p:nvSpPr>
        <p:spPr>
          <a:xfrm>
            <a:off x="1659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1071" name="Group"/>
          <p:cNvGrpSpPr/>
          <p:nvPr/>
        </p:nvGrpSpPr>
        <p:grpSpPr>
          <a:xfrm>
            <a:off x="15125700" y="5702300"/>
            <a:ext cx="3048000" cy="762000"/>
            <a:chOff x="0" y="0"/>
            <a:chExt cx="3048000" cy="762000"/>
          </a:xfrm>
        </p:grpSpPr>
        <p:sp>
          <p:nvSpPr>
            <p:cNvPr id="1066" name="Rectangle"/>
            <p:cNvSpPr/>
            <p:nvPr/>
          </p:nvSpPr>
          <p:spPr>
            <a:xfrm>
              <a:off x="0" y="0"/>
              <a:ext cx="3048000" cy="762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067" name="Square"/>
            <p:cNvSpPr/>
            <p:nvPr/>
          </p:nvSpPr>
          <p:spPr>
            <a:xfrm>
              <a:off x="127000" y="12700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68" name="Square"/>
            <p:cNvSpPr/>
            <p:nvPr/>
          </p:nvSpPr>
          <p:spPr>
            <a:xfrm>
              <a:off x="889000" y="12700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69" name="Square"/>
            <p:cNvSpPr/>
            <p:nvPr/>
          </p:nvSpPr>
          <p:spPr>
            <a:xfrm>
              <a:off x="1651000" y="12700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70" name="Square"/>
            <p:cNvSpPr/>
            <p:nvPr/>
          </p:nvSpPr>
          <p:spPr>
            <a:xfrm>
              <a:off x="2413000" y="127000"/>
              <a:ext cx="508000" cy="508000"/>
            </a:xfrm>
            <a:prstGeom prst="rect">
              <a:avLst/>
            </a:prstGeom>
            <a:solidFill>
              <a:srgbClr val="77BB41">
                <a:alpha val="25000"/>
              </a:srgbClr>
            </a:solidFill>
            <a:ln w="25400" cap="flat">
              <a:solidFill>
                <a:srgbClr val="FFFFFF">
                  <a:alpha val="2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076" name="Group"/>
          <p:cNvGrpSpPr/>
          <p:nvPr/>
        </p:nvGrpSpPr>
        <p:grpSpPr>
          <a:xfrm>
            <a:off x="15252700" y="5829300"/>
            <a:ext cx="2794000" cy="508000"/>
            <a:chOff x="0" y="0"/>
            <a:chExt cx="2794000" cy="508000"/>
          </a:xfrm>
        </p:grpSpPr>
        <p:sp>
          <p:nvSpPr>
            <p:cNvPr id="1072" name="Square"/>
            <p:cNvSpPr/>
            <p:nvPr/>
          </p:nvSpPr>
          <p:spPr>
            <a:xfrm>
              <a:off x="2286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73"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74"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75" name="Square"/>
            <p:cNvSpPr/>
            <p:nvPr/>
          </p:nvSpPr>
          <p:spPr>
            <a:xfrm>
              <a:off x="1524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077" name="Line"/>
          <p:cNvSpPr/>
          <p:nvPr/>
        </p:nvSpPr>
        <p:spPr>
          <a:xfrm flipH="1">
            <a:off x="15494000" y="6070600"/>
            <a:ext cx="2404134" cy="1"/>
          </a:xfrm>
          <a:prstGeom prst="line">
            <a:avLst/>
          </a:prstGeom>
          <a:ln w="76200">
            <a:solidFill>
              <a:srgbClr val="E32400"/>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1080" name="Group"/>
          <p:cNvGrpSpPr/>
          <p:nvPr/>
        </p:nvGrpSpPr>
        <p:grpSpPr>
          <a:xfrm>
            <a:off x="16014700" y="7353300"/>
            <a:ext cx="1270000" cy="508000"/>
            <a:chOff x="0" y="0"/>
            <a:chExt cx="1270000" cy="508000"/>
          </a:xfrm>
        </p:grpSpPr>
        <p:sp>
          <p:nvSpPr>
            <p:cNvPr id="1078"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079"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081" name="Line"/>
          <p:cNvSpPr/>
          <p:nvPr/>
        </p:nvSpPr>
        <p:spPr>
          <a:xfrm flipV="1">
            <a:off x="16243300" y="6184900"/>
            <a:ext cx="1523604" cy="1289248"/>
          </a:xfrm>
          <a:prstGeom prst="line">
            <a:avLst/>
          </a:prstGeom>
          <a:ln w="76200">
            <a:solidFill>
              <a:srgbClr val="E32400"/>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82" name="Line"/>
          <p:cNvSpPr/>
          <p:nvPr/>
        </p:nvSpPr>
        <p:spPr>
          <a:xfrm flipH="1">
            <a:off x="16256000" y="7594600"/>
            <a:ext cx="881392" cy="1"/>
          </a:xfrm>
          <a:prstGeom prst="line">
            <a:avLst/>
          </a:prstGeom>
          <a:ln w="76200">
            <a:solidFill>
              <a:srgbClr val="E32400"/>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83" name="Line"/>
          <p:cNvSpPr/>
          <p:nvPr/>
        </p:nvSpPr>
        <p:spPr>
          <a:xfrm flipH="1">
            <a:off x="13873757" y="6115248"/>
            <a:ext cx="4841678" cy="1441452"/>
          </a:xfrm>
          <a:prstGeom prst="line">
            <a:avLst/>
          </a:prstGeom>
          <a:ln w="76200">
            <a:solidFill>
              <a:srgbClr val="E32400"/>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84" name="Line"/>
          <p:cNvSpPr/>
          <p:nvPr/>
        </p:nvSpPr>
        <p:spPr>
          <a:xfrm flipH="1">
            <a:off x="17030700" y="6146800"/>
            <a:ext cx="4841677" cy="1441451"/>
          </a:xfrm>
          <a:prstGeom prst="line">
            <a:avLst/>
          </a:prstGeom>
          <a:ln w="76200">
            <a:solidFill>
              <a:srgbClr val="E32400"/>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085" name="…"/>
          <p:cNvSpPr txBox="1"/>
          <p:nvPr/>
        </p:nvSpPr>
        <p:spPr>
          <a:xfrm>
            <a:off x="18719800" y="51816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086" name="…"/>
          <p:cNvSpPr txBox="1"/>
          <p:nvPr/>
        </p:nvSpPr>
        <p:spPr>
          <a:xfrm>
            <a:off x="21894800" y="51816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1090" name="Group"/>
          <p:cNvGrpSpPr/>
          <p:nvPr/>
        </p:nvGrpSpPr>
        <p:grpSpPr>
          <a:xfrm>
            <a:off x="14135100" y="8064500"/>
            <a:ext cx="7172622" cy="3685703"/>
            <a:chOff x="0" y="0"/>
            <a:chExt cx="7172621" cy="3685702"/>
          </a:xfrm>
        </p:grpSpPr>
        <p:sp>
          <p:nvSpPr>
            <p:cNvPr id="1087" name="parallelism…"/>
            <p:cNvSpPr txBox="1"/>
            <p:nvPr/>
          </p:nvSpPr>
          <p:spPr>
            <a:xfrm>
              <a:off x="1996406" y="1778000"/>
              <a:ext cx="5176216" cy="19077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a:lnSpc>
                  <a:spcPct val="80000"/>
                </a:lnSpc>
              </a:pPr>
              <a:r>
                <a:t>parallelism</a:t>
              </a:r>
            </a:p>
            <a:p>
              <a:pPr>
                <a:lnSpc>
                  <a:spcPct val="80000"/>
                </a:lnSpc>
                <a:defRPr sz="5800"/>
              </a:pPr>
              <a:r>
                <a:t>(independence)</a:t>
              </a:r>
            </a:p>
          </p:txBody>
        </p:sp>
        <p:sp>
          <p:nvSpPr>
            <p:cNvPr id="1088" name="Line"/>
            <p:cNvSpPr/>
            <p:nvPr/>
          </p:nvSpPr>
          <p:spPr>
            <a:xfrm>
              <a:off x="2628900" y="0"/>
              <a:ext cx="97717" cy="2075131"/>
            </a:xfrm>
            <a:prstGeom prst="line">
              <a:avLst/>
            </a:prstGeom>
            <a:noFill/>
            <a:ln w="762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89" name="Line"/>
            <p:cNvSpPr/>
            <p:nvPr/>
          </p:nvSpPr>
          <p:spPr>
            <a:xfrm>
              <a:off x="0" y="0"/>
              <a:ext cx="2345617" cy="2075131"/>
            </a:xfrm>
            <a:prstGeom prst="line">
              <a:avLst/>
            </a:prstGeom>
            <a:noFill/>
            <a:ln w="762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grpSp>
        <p:nvGrpSpPr>
          <p:cNvPr id="1094" name="Group"/>
          <p:cNvGrpSpPr/>
          <p:nvPr/>
        </p:nvGrpSpPr>
        <p:grpSpPr>
          <a:xfrm>
            <a:off x="7508990" y="6477000"/>
            <a:ext cx="7181242" cy="5273203"/>
            <a:chOff x="0" y="0"/>
            <a:chExt cx="7181240" cy="5273202"/>
          </a:xfrm>
        </p:grpSpPr>
        <p:sp>
          <p:nvSpPr>
            <p:cNvPr id="1091" name="locality…"/>
            <p:cNvSpPr txBox="1"/>
            <p:nvPr/>
          </p:nvSpPr>
          <p:spPr>
            <a:xfrm>
              <a:off x="-1" y="3365500"/>
              <a:ext cx="7181242" cy="19077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a:lnSpc>
                  <a:spcPct val="80000"/>
                </a:lnSpc>
              </a:pPr>
              <a:r>
                <a:t>locality</a:t>
              </a:r>
            </a:p>
            <a:p>
              <a:pPr>
                <a:lnSpc>
                  <a:spcPct val="80000"/>
                </a:lnSpc>
                <a:defRPr sz="5800"/>
              </a:pPr>
              <a:r>
                <a:t>(short reuse distance)</a:t>
              </a:r>
            </a:p>
          </p:txBody>
        </p:sp>
        <p:sp>
          <p:nvSpPr>
            <p:cNvPr id="1092" name="Line"/>
            <p:cNvSpPr/>
            <p:nvPr/>
          </p:nvSpPr>
          <p:spPr>
            <a:xfrm flipH="1">
              <a:off x="4653664" y="1397000"/>
              <a:ext cx="755878" cy="2265631"/>
            </a:xfrm>
            <a:prstGeom prst="line">
              <a:avLst/>
            </a:prstGeom>
            <a:noFill/>
            <a:ln w="762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093" name="Line"/>
            <p:cNvSpPr/>
            <p:nvPr/>
          </p:nvSpPr>
          <p:spPr>
            <a:xfrm flipH="1">
              <a:off x="4227421" y="0"/>
              <a:ext cx="458093" cy="3526892"/>
            </a:xfrm>
            <a:prstGeom prst="line">
              <a:avLst/>
            </a:prstGeom>
            <a:noFill/>
            <a:ln w="762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058"/>
                                        </p:tgtEl>
                                        <p:attrNameLst>
                                          <p:attrName>style.visibility</p:attrName>
                                        </p:attrNameLst>
                                      </p:cBhvr>
                                      <p:to>
                                        <p:strVal val="visible"/>
                                      </p:to>
                                    </p:set>
                                    <p:animEffect filter="wipe(left)" transition="in">
                                      <p:cBhvr>
                                        <p:cTn id="7" dur="649"/>
                                        <p:tgtEl>
                                          <p:spTgt spid="1058"/>
                                        </p:tgtEl>
                                      </p:cBhvr>
                                    </p:animEffect>
                                  </p:childTnLst>
                                </p:cTn>
                              </p:par>
                            </p:childTnLst>
                          </p:cTn>
                        </p:par>
                        <p:par>
                          <p:cTn id="8" fill="hold">
                            <p:stCondLst>
                              <p:cond delay="649"/>
                            </p:stCondLst>
                            <p:childTnLst>
                              <p:par>
                                <p:cTn id="9" presetClass="entr" nodeType="afterEffect" presetSubtype="8" presetID="22" grpId="2" fill="hold">
                                  <p:stCondLst>
                                    <p:cond delay="0"/>
                                  </p:stCondLst>
                                  <p:iterate type="el" backwards="0">
                                    <p:tmAbs val="0"/>
                                  </p:iterate>
                                  <p:childTnLst>
                                    <p:set>
                                      <p:cBhvr>
                                        <p:cTn id="10" fill="hold"/>
                                        <p:tgtEl>
                                          <p:spTgt spid="1057"/>
                                        </p:tgtEl>
                                        <p:attrNameLst>
                                          <p:attrName>style.visibility</p:attrName>
                                        </p:attrNameLst>
                                      </p:cBhvr>
                                      <p:to>
                                        <p:strVal val="visible"/>
                                      </p:to>
                                    </p:set>
                                    <p:animEffect filter="wipe(left)" transition="in">
                                      <p:cBhvr>
                                        <p:cTn id="11" dur="800"/>
                                        <p:tgtEl>
                                          <p:spTgt spid="1057"/>
                                        </p:tgtEl>
                                      </p:cBhvr>
                                    </p:animEffect>
                                  </p:childTnLst>
                                </p:cTn>
                              </p:par>
                            </p:childTnLst>
                          </p:cTn>
                        </p:par>
                        <p:par>
                          <p:cTn id="12" fill="hold">
                            <p:stCondLst>
                              <p:cond delay="1449"/>
                            </p:stCondLst>
                            <p:childTnLst>
                              <p:par>
                                <p:cTn id="13" presetClass="entr" nodeType="afterEffect" presetSubtype="8" presetID="22" grpId="3" fill="hold">
                                  <p:stCondLst>
                                    <p:cond delay="0"/>
                                  </p:stCondLst>
                                  <p:iterate type="el" backwards="0">
                                    <p:tmAbs val="0"/>
                                  </p:iterate>
                                  <p:childTnLst>
                                    <p:set>
                                      <p:cBhvr>
                                        <p:cTn id="14" fill="hold"/>
                                        <p:tgtEl>
                                          <p:spTgt spid="1077"/>
                                        </p:tgtEl>
                                        <p:attrNameLst>
                                          <p:attrName>style.visibility</p:attrName>
                                        </p:attrNameLst>
                                      </p:cBhvr>
                                      <p:to>
                                        <p:strVal val="visible"/>
                                      </p:to>
                                    </p:set>
                                    <p:animEffect filter="wipe(left)" transition="in">
                                      <p:cBhvr>
                                        <p:cTn id="15" dur="649"/>
                                        <p:tgtEl>
                                          <p:spTgt spid="1077"/>
                                        </p:tgtEl>
                                      </p:cBhvr>
                                    </p:animEffect>
                                  </p:childTnLst>
                                </p:cTn>
                              </p:par>
                            </p:childTnLst>
                          </p:cTn>
                        </p:par>
                        <p:par>
                          <p:cTn id="16" fill="hold">
                            <p:stCondLst>
                              <p:cond delay="2098"/>
                            </p:stCondLst>
                            <p:childTnLst>
                              <p:par>
                                <p:cTn id="17" presetClass="entr" nodeType="afterEffect" presetSubtype="8" presetID="22" grpId="4" fill="hold">
                                  <p:stCondLst>
                                    <p:cond delay="0"/>
                                  </p:stCondLst>
                                  <p:iterate type="el" backwards="0">
                                    <p:tmAbs val="0"/>
                                  </p:iterate>
                                  <p:childTnLst>
                                    <p:set>
                                      <p:cBhvr>
                                        <p:cTn id="18" fill="hold"/>
                                        <p:tgtEl>
                                          <p:spTgt spid="1076"/>
                                        </p:tgtEl>
                                        <p:attrNameLst>
                                          <p:attrName>style.visibility</p:attrName>
                                        </p:attrNameLst>
                                      </p:cBhvr>
                                      <p:to>
                                        <p:strVal val="visible"/>
                                      </p:to>
                                    </p:set>
                                    <p:animEffect filter="wipe(left)" transition="in">
                                      <p:cBhvr>
                                        <p:cTn id="19" dur="800"/>
                                        <p:tgtEl>
                                          <p:spTgt spid="1076"/>
                                        </p:tgtEl>
                                      </p:cBhvr>
                                    </p:animEffec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12" presetID="18" grpId="5" fill="hold">
                                  <p:stCondLst>
                                    <p:cond delay="0"/>
                                  </p:stCondLst>
                                  <p:iterate type="el" backwards="0">
                                    <p:tmAbs val="0"/>
                                  </p:iterate>
                                  <p:childTnLst>
                                    <p:set>
                                      <p:cBhvr>
                                        <p:cTn id="23" fill="hold"/>
                                        <p:tgtEl>
                                          <p:spTgt spid="1062"/>
                                        </p:tgtEl>
                                        <p:attrNameLst>
                                          <p:attrName>style.visibility</p:attrName>
                                        </p:attrNameLst>
                                      </p:cBhvr>
                                      <p:to>
                                        <p:strVal val="visible"/>
                                      </p:to>
                                    </p:set>
                                    <p:animEffect filter="strips(downLeft)" transition="in">
                                      <p:cBhvr>
                                        <p:cTn id="24" dur="500"/>
                                        <p:tgtEl>
                                          <p:spTgt spid="1062"/>
                                        </p:tgtEl>
                                      </p:cBhvr>
                                    </p:animEffect>
                                  </p:childTnLst>
                                </p:cTn>
                              </p:par>
                            </p:childTnLst>
                          </p:cTn>
                        </p:par>
                        <p:par>
                          <p:cTn id="25" fill="hold">
                            <p:stCondLst>
                              <p:cond delay="500"/>
                            </p:stCondLst>
                            <p:childTnLst>
                              <p:par>
                                <p:cTn id="26" presetClass="entr" nodeType="afterEffect" presetID="10" grpId="6" fill="hold">
                                  <p:stCondLst>
                                    <p:cond delay="0"/>
                                  </p:stCondLst>
                                  <p:iterate type="el" backwards="0">
                                    <p:tmAbs val="0"/>
                                  </p:iterate>
                                  <p:childTnLst>
                                    <p:set>
                                      <p:cBhvr>
                                        <p:cTn id="27" fill="hold"/>
                                        <p:tgtEl>
                                          <p:spTgt spid="1015"/>
                                        </p:tgtEl>
                                        <p:attrNameLst>
                                          <p:attrName>style.visibility</p:attrName>
                                        </p:attrNameLst>
                                      </p:cBhvr>
                                      <p:to>
                                        <p:strVal val="visible"/>
                                      </p:to>
                                    </p:set>
                                    <p:animEffect filter="fade" transition="in">
                                      <p:cBhvr>
                                        <p:cTn id="28" dur="250"/>
                                        <p:tgtEl>
                                          <p:spTgt spid="1015"/>
                                        </p:tgtEl>
                                      </p:cBhvr>
                                    </p:animEffect>
                                  </p:childTnLst>
                                </p:cTn>
                              </p:par>
                            </p:childTnLst>
                          </p:cTn>
                        </p:par>
                        <p:par>
                          <p:cTn id="29" fill="hold">
                            <p:stCondLst>
                              <p:cond delay="750"/>
                            </p:stCondLst>
                            <p:childTnLst>
                              <p:par>
                                <p:cTn id="30" presetClass="entr" nodeType="afterEffect" presetSubtype="12" presetID="18" grpId="7" fill="hold">
                                  <p:stCondLst>
                                    <p:cond delay="0"/>
                                  </p:stCondLst>
                                  <p:iterate type="el" backwards="0">
                                    <p:tmAbs val="0"/>
                                  </p:iterate>
                                  <p:childTnLst>
                                    <p:set>
                                      <p:cBhvr>
                                        <p:cTn id="31" fill="hold"/>
                                        <p:tgtEl>
                                          <p:spTgt spid="1081"/>
                                        </p:tgtEl>
                                        <p:attrNameLst>
                                          <p:attrName>style.visibility</p:attrName>
                                        </p:attrNameLst>
                                      </p:cBhvr>
                                      <p:to>
                                        <p:strVal val="visible"/>
                                      </p:to>
                                    </p:set>
                                    <p:animEffect filter="strips(downLeft)" transition="in">
                                      <p:cBhvr>
                                        <p:cTn id="32" dur="500"/>
                                        <p:tgtEl>
                                          <p:spTgt spid="1081"/>
                                        </p:tgtEl>
                                      </p:cBhvr>
                                    </p:animEffect>
                                  </p:childTnLst>
                                </p:cTn>
                              </p:par>
                            </p:childTnLst>
                          </p:cTn>
                        </p:par>
                        <p:par>
                          <p:cTn id="33" fill="hold">
                            <p:stCondLst>
                              <p:cond delay="1250"/>
                            </p:stCondLst>
                            <p:childTnLst>
                              <p:par>
                                <p:cTn id="34" presetClass="entr" nodeType="afterEffect" presetID="10" grpId="8" fill="hold">
                                  <p:stCondLst>
                                    <p:cond delay="0"/>
                                  </p:stCondLst>
                                  <p:iterate type="el" backwards="0">
                                    <p:tmAbs val="0"/>
                                  </p:iterate>
                                  <p:childTnLst>
                                    <p:set>
                                      <p:cBhvr>
                                        <p:cTn id="35" fill="hold"/>
                                        <p:tgtEl>
                                          <p:spTgt spid="1071"/>
                                        </p:tgtEl>
                                        <p:attrNameLst>
                                          <p:attrName>style.visibility</p:attrName>
                                        </p:attrNameLst>
                                      </p:cBhvr>
                                      <p:to>
                                        <p:strVal val="visible"/>
                                      </p:to>
                                    </p:set>
                                    <p:animEffect filter="fade" transition="in">
                                      <p:cBhvr>
                                        <p:cTn id="36" dur="250"/>
                                        <p:tgtEl>
                                          <p:spTgt spid="1071"/>
                                        </p:tgtEl>
                                      </p:cBhvr>
                                    </p:animEffect>
                                  </p:childTnLst>
                                </p:cTn>
                              </p:par>
                            </p:childTnLst>
                          </p:cTn>
                        </p:par>
                        <p:par>
                          <p:cTn id="37" fill="hold">
                            <p:stCondLst>
                              <p:cond delay="0"/>
                            </p:stCondLst>
                            <p:childTnLst>
                              <p:par>
                                <p:cTn id="38" presetClass="path" nodeType="afterEffect" presetSubtype="0" presetID="-1" grpId="9" accel="50000" decel="50000" fill="hold">
                                  <p:stCondLst>
                                    <p:cond delay="0"/>
                                  </p:stCondLst>
                                  <p:childTnLst>
                                    <p:animMotion path="M 0.000000 0.000000 L 0.000000 0.111111" origin="layout" pathEditMode="relative">
                                      <p:cBhvr>
                                        <p:cTn id="39" dur="500" fill="hold"/>
                                        <p:tgtEl>
                                          <p:spTgt spid="1015"/>
                                        </p:tgtEl>
                                        <p:attrNameLst>
                                          <p:attrName>ppt_x</p:attrName>
                                          <p:attrName>ppt_y</p:attrName>
                                        </p:attrNameLst>
                                      </p:cBhvr>
                                    </p:animMotion>
                                  </p:childTnLst>
                                </p:cTn>
                              </p:par>
                            </p:childTnLst>
                          </p:cTn>
                        </p:par>
                        <p:par>
                          <p:cTn id="40" fill="hold">
                            <p:stCondLst>
                              <p:cond delay="0"/>
                            </p:stCondLst>
                            <p:childTnLst>
                              <p:par>
                                <p:cTn id="41" presetClass="path" nodeType="withEffect" presetSubtype="0" presetID="-1" grpId="10" accel="50000" decel="50000" fill="hold">
                                  <p:stCondLst>
                                    <p:cond delay="0"/>
                                  </p:stCondLst>
                                  <p:childTnLst>
                                    <p:animMotion path="M 0.000000 0.000000 L 0.000000 0.111111" origin="layout" pathEditMode="relative">
                                      <p:cBhvr>
                                        <p:cTn id="42" dur="500" fill="hold"/>
                                        <p:tgtEl>
                                          <p:spTgt spid="1071"/>
                                        </p:tgtEl>
                                        <p:attrNameLst>
                                          <p:attrName>ppt_x</p:attrName>
                                          <p:attrName>ppt_y</p:attrName>
                                        </p:attrNameLst>
                                      </p:cBhvr>
                                    </p:animMotion>
                                  </p:childTnLst>
                                </p:cTn>
                              </p:par>
                            </p:childTnLst>
                          </p:cTn>
                        </p:par>
                        <p:par>
                          <p:cTn id="43" fill="hold">
                            <p:stCondLst>
                              <p:cond delay="0"/>
                            </p:stCondLst>
                            <p:childTnLst>
                              <p:par>
                                <p:cTn id="44" presetClass="emph" nodeType="withEffect" presetSubtype="0" presetID="6" grpId="11" accel="50000" decel="50000" fill="hold">
                                  <p:stCondLst>
                                    <p:cond delay="0"/>
                                  </p:stCondLst>
                                  <p:childTnLst>
                                    <p:animScale>
                                      <p:cBhvr>
                                        <p:cTn id="45" dur="500" fill="hold"/>
                                        <p:tgtEl>
                                          <p:spTgt spid="1015"/>
                                        </p:tgtEl>
                                      </p:cBhvr>
                                      <p:by x="50000" y="50000"/>
                                    </p:animScale>
                                  </p:childTnLst>
                                </p:cTn>
                              </p:par>
                            </p:childTnLst>
                          </p:cTn>
                        </p:par>
                        <p:par>
                          <p:cTn id="46" fill="hold">
                            <p:stCondLst>
                              <p:cond delay="0"/>
                            </p:stCondLst>
                            <p:childTnLst>
                              <p:par>
                                <p:cTn id="47" presetClass="emph" nodeType="withEffect" presetSubtype="0" presetID="6" grpId="12" accel="50000" decel="50000" fill="hold">
                                  <p:stCondLst>
                                    <p:cond delay="0"/>
                                  </p:stCondLst>
                                  <p:childTnLst>
                                    <p:animScale>
                                      <p:cBhvr>
                                        <p:cTn id="48" dur="500" fill="hold"/>
                                        <p:tgtEl>
                                          <p:spTgt spid="1071"/>
                                        </p:tgtEl>
                                      </p:cBhvr>
                                      <p:by x="50000" y="50000"/>
                                    </p:animScale>
                                  </p:childTnLst>
                                </p:cTn>
                              </p:par>
                            </p:childTnLst>
                          </p:cTn>
                        </p:par>
                        <p:par>
                          <p:cTn id="49" fill="hold">
                            <p:stCondLst>
                              <p:cond delay="0"/>
                            </p:stCondLst>
                            <p:childTnLst>
                              <p:par>
                                <p:cTn id="50" presetClass="emph" nodeType="withEffect" presetID="9" grpId="13" fill="hold">
                                  <p:stCondLst>
                                    <p:cond delay="400"/>
                                  </p:stCondLst>
                                  <p:childTnLst>
                                    <p:set>
                                      <p:cBhvr>
                                        <p:cTn id="51" dur="indefinite" fill="hold"/>
                                        <p:tgtEl>
                                          <p:spTgt spid="1015"/>
                                        </p:tgtEl>
                                        <p:attrNameLst>
                                          <p:attrName>style.opacity</p:attrName>
                                        </p:attrNameLst>
                                      </p:cBhvr>
                                      <p:to>
                                        <p:strVal val="0.00"/>
                                      </p:to>
                                    </p:set>
                                    <p:animEffect filter="image" prLst="opacity: 0.00; ">
                                      <p:cBhvr>
                                        <p:cTn id="52" dur="indefinite" fill="hold"/>
                                        <p:tgtEl>
                                          <p:spTgt spid="1015"/>
                                        </p:tgtEl>
                                      </p:cBhvr>
                                    </p:animEffect>
                                  </p:childTnLst>
                                </p:cTn>
                              </p:par>
                            </p:childTnLst>
                          </p:cTn>
                        </p:par>
                        <p:par>
                          <p:cTn id="53" fill="hold">
                            <p:stCondLst>
                              <p:cond delay="0"/>
                            </p:stCondLst>
                            <p:childTnLst>
                              <p:par>
                                <p:cTn id="54" presetClass="emph" nodeType="withEffect" presetID="9" grpId="14" fill="hold">
                                  <p:stCondLst>
                                    <p:cond delay="0"/>
                                  </p:stCondLst>
                                  <p:childTnLst>
                                    <p:set>
                                      <p:cBhvr>
                                        <p:cTn id="55" dur="indefinite" fill="hold"/>
                                        <p:tgtEl>
                                          <p:spTgt spid="1071"/>
                                        </p:tgtEl>
                                        <p:attrNameLst>
                                          <p:attrName>style.opacity</p:attrName>
                                        </p:attrNameLst>
                                      </p:cBhvr>
                                      <p:to>
                                        <p:strVal val="0.00"/>
                                      </p:to>
                                    </p:set>
                                    <p:animEffect filter="image" prLst="opacity: 0.00; ">
                                      <p:cBhvr>
                                        <p:cTn id="56" dur="indefinite" fill="hold"/>
                                        <p:tgtEl>
                                          <p:spTgt spid="1071"/>
                                        </p:tgtEl>
                                      </p:cBhvr>
                                    </p:animEffect>
                                  </p:childTnLst>
                                </p:cTn>
                              </p:par>
                            </p:childTnLst>
                          </p:cTn>
                        </p:par>
                      </p:childTnLst>
                    </p:cTn>
                  </p:par>
                  <p:par>
                    <p:cTn id="57" fill="hold">
                      <p:stCondLst>
                        <p:cond delay="indefinite"/>
                      </p:stCondLst>
                      <p:childTnLst>
                        <p:par>
                          <p:cTn id="58" fill="hold">
                            <p:stCondLst>
                              <p:cond delay="0"/>
                            </p:stCondLst>
                            <p:childTnLst>
                              <p:par>
                                <p:cTn id="59" presetClass="entr" nodeType="clickEffect" presetSubtype="8" presetID="22" grpId="15" fill="hold">
                                  <p:stCondLst>
                                    <p:cond delay="0"/>
                                  </p:stCondLst>
                                  <p:iterate type="el" backwards="0">
                                    <p:tmAbs val="0"/>
                                  </p:iterate>
                                  <p:childTnLst>
                                    <p:set>
                                      <p:cBhvr>
                                        <p:cTn id="60" fill="hold"/>
                                        <p:tgtEl>
                                          <p:spTgt spid="1063"/>
                                        </p:tgtEl>
                                        <p:attrNameLst>
                                          <p:attrName>style.visibility</p:attrName>
                                        </p:attrNameLst>
                                      </p:cBhvr>
                                      <p:to>
                                        <p:strVal val="visible"/>
                                      </p:to>
                                    </p:set>
                                    <p:animEffect filter="wipe(left)" transition="in">
                                      <p:cBhvr>
                                        <p:cTn id="61" dur="500"/>
                                        <p:tgtEl>
                                          <p:spTgt spid="1063"/>
                                        </p:tgtEl>
                                      </p:cBhvr>
                                    </p:animEffect>
                                  </p:childTnLst>
                                </p:cTn>
                              </p:par>
                            </p:childTnLst>
                          </p:cTn>
                        </p:par>
                        <p:par>
                          <p:cTn id="62" fill="hold">
                            <p:stCondLst>
                              <p:cond delay="500"/>
                            </p:stCondLst>
                            <p:childTnLst>
                              <p:par>
                                <p:cTn id="63" presetClass="entr" nodeType="afterEffect" presetSubtype="8" presetID="22" grpId="16" fill="hold">
                                  <p:stCondLst>
                                    <p:cond delay="100"/>
                                  </p:stCondLst>
                                  <p:iterate type="el" backwards="0">
                                    <p:tmAbs val="0"/>
                                  </p:iterate>
                                  <p:childTnLst>
                                    <p:set>
                                      <p:cBhvr>
                                        <p:cTn id="64" fill="hold"/>
                                        <p:tgtEl>
                                          <p:spTgt spid="1061"/>
                                        </p:tgtEl>
                                        <p:attrNameLst>
                                          <p:attrName>style.visibility</p:attrName>
                                        </p:attrNameLst>
                                      </p:cBhvr>
                                      <p:to>
                                        <p:strVal val="visible"/>
                                      </p:to>
                                    </p:set>
                                    <p:animEffect filter="wipe(left)" transition="in">
                                      <p:cBhvr>
                                        <p:cTn id="65" dur="500"/>
                                        <p:tgtEl>
                                          <p:spTgt spid="1061"/>
                                        </p:tgtEl>
                                      </p:cBhvr>
                                    </p:animEffect>
                                  </p:childTnLst>
                                </p:cTn>
                              </p:par>
                            </p:childTnLst>
                          </p:cTn>
                        </p:par>
                        <p:par>
                          <p:cTn id="66" fill="hold">
                            <p:stCondLst>
                              <p:cond delay="1100"/>
                            </p:stCondLst>
                            <p:childTnLst>
                              <p:par>
                                <p:cTn id="67" presetClass="entr" nodeType="afterEffect" presetSubtype="8" presetID="22" grpId="17" fill="hold">
                                  <p:stCondLst>
                                    <p:cond delay="0"/>
                                  </p:stCondLst>
                                  <p:iterate type="el" backwards="0">
                                    <p:tmAbs val="0"/>
                                  </p:iterate>
                                  <p:childTnLst>
                                    <p:set>
                                      <p:cBhvr>
                                        <p:cTn id="68" fill="hold"/>
                                        <p:tgtEl>
                                          <p:spTgt spid="1082"/>
                                        </p:tgtEl>
                                        <p:attrNameLst>
                                          <p:attrName>style.visibility</p:attrName>
                                        </p:attrNameLst>
                                      </p:cBhvr>
                                      <p:to>
                                        <p:strVal val="visible"/>
                                      </p:to>
                                    </p:set>
                                    <p:animEffect filter="wipe(left)" transition="in">
                                      <p:cBhvr>
                                        <p:cTn id="69" dur="500"/>
                                        <p:tgtEl>
                                          <p:spTgt spid="1082"/>
                                        </p:tgtEl>
                                      </p:cBhvr>
                                    </p:animEffect>
                                  </p:childTnLst>
                                </p:cTn>
                              </p:par>
                            </p:childTnLst>
                          </p:cTn>
                        </p:par>
                        <p:par>
                          <p:cTn id="70" fill="hold">
                            <p:stCondLst>
                              <p:cond delay="1600"/>
                            </p:stCondLst>
                            <p:childTnLst>
                              <p:par>
                                <p:cTn id="71" presetClass="entr" nodeType="afterEffect" presetSubtype="8" presetID="22" grpId="18" fill="hold">
                                  <p:stCondLst>
                                    <p:cond delay="100"/>
                                  </p:stCondLst>
                                  <p:iterate type="el" backwards="0">
                                    <p:tmAbs val="0"/>
                                  </p:iterate>
                                  <p:childTnLst>
                                    <p:set>
                                      <p:cBhvr>
                                        <p:cTn id="72" fill="hold"/>
                                        <p:tgtEl>
                                          <p:spTgt spid="1080"/>
                                        </p:tgtEl>
                                        <p:attrNameLst>
                                          <p:attrName>style.visibility</p:attrName>
                                        </p:attrNameLst>
                                      </p:cBhvr>
                                      <p:to>
                                        <p:strVal val="visible"/>
                                      </p:to>
                                    </p:set>
                                    <p:animEffect filter="wipe(left)" transition="in">
                                      <p:cBhvr>
                                        <p:cTn id="73" dur="500"/>
                                        <p:tgtEl>
                                          <p:spTgt spid="1080"/>
                                        </p:tgtEl>
                                      </p:cBhvr>
                                    </p:animEffect>
                                  </p:childTnLst>
                                </p:cTn>
                              </p:par>
                            </p:childTnLst>
                          </p:cTn>
                        </p:par>
                      </p:childTnLst>
                    </p:cTn>
                  </p:par>
                  <p:par>
                    <p:cTn id="74" fill="hold">
                      <p:stCondLst>
                        <p:cond delay="indefinite"/>
                      </p:stCondLst>
                      <p:childTnLst>
                        <p:par>
                          <p:cTn id="75" fill="hold">
                            <p:stCondLst>
                              <p:cond delay="0"/>
                            </p:stCondLst>
                            <p:childTnLst>
                              <p:par>
                                <p:cTn id="76" presetClass="exit" nodeType="clickEffect" presetID="10" grpId="19" fill="hold">
                                  <p:stCondLst>
                                    <p:cond delay="0"/>
                                  </p:stCondLst>
                                  <p:iterate type="el" backwards="0">
                                    <p:tmAbs val="0"/>
                                  </p:iterate>
                                  <p:childTnLst>
                                    <p:animEffect filter="fade" transition="out">
                                      <p:cBhvr>
                                        <p:cTn id="77" dur="500" fill="hold"/>
                                        <p:tgtEl>
                                          <p:spTgt spid="1057"/>
                                        </p:tgtEl>
                                      </p:cBhvr>
                                    </p:animEffect>
                                    <p:set>
                                      <p:cBhvr>
                                        <p:cTn id="78" fill="hold">
                                          <p:stCondLst>
                                            <p:cond delay="499"/>
                                          </p:stCondLst>
                                        </p:cTn>
                                        <p:tgtEl>
                                          <p:spTgt spid="1057"/>
                                        </p:tgtEl>
                                        <p:attrNameLst>
                                          <p:attrName>style.visibility</p:attrName>
                                        </p:attrNameLst>
                                      </p:cBhvr>
                                      <p:to>
                                        <p:strVal val="hidden"/>
                                      </p:to>
                                    </p:set>
                                  </p:childTnLst>
                                </p:cTn>
                              </p:par>
                            </p:childTnLst>
                          </p:cTn>
                        </p:par>
                        <p:par>
                          <p:cTn id="79" fill="hold">
                            <p:stCondLst>
                              <p:cond delay="500"/>
                            </p:stCondLst>
                            <p:childTnLst>
                              <p:par>
                                <p:cTn id="80" presetClass="exit" nodeType="afterEffect" presetID="10" grpId="20" fill="hold">
                                  <p:stCondLst>
                                    <p:cond delay="0"/>
                                  </p:stCondLst>
                                  <p:iterate type="el" backwards="0">
                                    <p:tmAbs val="0"/>
                                  </p:iterate>
                                  <p:childTnLst>
                                    <p:animEffect filter="fade" transition="out">
                                      <p:cBhvr>
                                        <p:cTn id="81" dur="500" fill="hold"/>
                                        <p:tgtEl>
                                          <p:spTgt spid="1076"/>
                                        </p:tgtEl>
                                      </p:cBhvr>
                                    </p:animEffect>
                                    <p:set>
                                      <p:cBhvr>
                                        <p:cTn id="82" fill="hold">
                                          <p:stCondLst>
                                            <p:cond delay="499"/>
                                          </p:stCondLst>
                                        </p:cTn>
                                        <p:tgtEl>
                                          <p:spTgt spid="1076"/>
                                        </p:tgtEl>
                                        <p:attrNameLst>
                                          <p:attrName>style.visibility</p:attrName>
                                        </p:attrNameLst>
                                      </p:cBhvr>
                                      <p:to>
                                        <p:strVal val="hidden"/>
                                      </p:to>
                                    </p:set>
                                  </p:childTnLst>
                                </p:cTn>
                              </p:par>
                            </p:childTnLst>
                          </p:cTn>
                        </p:par>
                        <p:par>
                          <p:cTn id="83" fill="hold">
                            <p:stCondLst>
                              <p:cond delay="0"/>
                            </p:stCondLst>
                            <p:childTnLst>
                              <p:par>
                                <p:cTn id="84" presetClass="emph" nodeType="withEffect" presetID="9" grpId="21" fill="hold">
                                  <p:stCondLst>
                                    <p:cond delay="0"/>
                                  </p:stCondLst>
                                  <p:childTnLst>
                                    <p:set>
                                      <p:cBhvr>
                                        <p:cTn id="85" dur="indefinite" fill="hold"/>
                                        <p:tgtEl>
                                          <p:spTgt spid="1058"/>
                                        </p:tgtEl>
                                        <p:attrNameLst>
                                          <p:attrName>style.opacity</p:attrName>
                                        </p:attrNameLst>
                                      </p:cBhvr>
                                      <p:to>
                                        <p:strVal val="0.35"/>
                                      </p:to>
                                    </p:set>
                                    <p:animEffect filter="image" prLst="opacity: 0.35; ">
                                      <p:cBhvr>
                                        <p:cTn id="86" dur="indefinite" fill="hold"/>
                                        <p:tgtEl>
                                          <p:spTgt spid="1058"/>
                                        </p:tgtEl>
                                      </p:cBhvr>
                                    </p:animEffect>
                                  </p:childTnLst>
                                </p:cTn>
                              </p:par>
                            </p:childTnLst>
                          </p:cTn>
                        </p:par>
                        <p:par>
                          <p:cTn id="87" fill="hold">
                            <p:stCondLst>
                              <p:cond delay="0"/>
                            </p:stCondLst>
                            <p:childTnLst>
                              <p:par>
                                <p:cTn id="88" presetClass="emph" nodeType="withEffect" presetID="9" grpId="22" fill="hold">
                                  <p:stCondLst>
                                    <p:cond delay="0"/>
                                  </p:stCondLst>
                                  <p:childTnLst>
                                    <p:set>
                                      <p:cBhvr>
                                        <p:cTn id="89" dur="indefinite" fill="hold"/>
                                        <p:tgtEl>
                                          <p:spTgt spid="1062"/>
                                        </p:tgtEl>
                                        <p:attrNameLst>
                                          <p:attrName>style.opacity</p:attrName>
                                        </p:attrNameLst>
                                      </p:cBhvr>
                                      <p:to>
                                        <p:strVal val="0.35"/>
                                      </p:to>
                                    </p:set>
                                    <p:animEffect filter="image" prLst="opacity: 0.35; ">
                                      <p:cBhvr>
                                        <p:cTn id="90" dur="indefinite" fill="hold"/>
                                        <p:tgtEl>
                                          <p:spTgt spid="1062"/>
                                        </p:tgtEl>
                                      </p:cBhvr>
                                    </p:animEffect>
                                  </p:childTnLst>
                                </p:cTn>
                              </p:par>
                            </p:childTnLst>
                          </p:cTn>
                        </p:par>
                        <p:par>
                          <p:cTn id="91" fill="hold">
                            <p:stCondLst>
                              <p:cond delay="0"/>
                            </p:stCondLst>
                            <p:childTnLst>
                              <p:par>
                                <p:cTn id="92" presetClass="emph" nodeType="withEffect" presetID="9" grpId="23" fill="hold">
                                  <p:stCondLst>
                                    <p:cond delay="0"/>
                                  </p:stCondLst>
                                  <p:childTnLst>
                                    <p:set>
                                      <p:cBhvr>
                                        <p:cTn id="93" dur="indefinite" fill="hold"/>
                                        <p:tgtEl>
                                          <p:spTgt spid="1063"/>
                                        </p:tgtEl>
                                        <p:attrNameLst>
                                          <p:attrName>style.opacity</p:attrName>
                                        </p:attrNameLst>
                                      </p:cBhvr>
                                      <p:to>
                                        <p:strVal val="0.35"/>
                                      </p:to>
                                    </p:set>
                                    <p:animEffect filter="image" prLst="opacity: 0.35; ">
                                      <p:cBhvr>
                                        <p:cTn id="94" dur="indefinite" fill="hold"/>
                                        <p:tgtEl>
                                          <p:spTgt spid="1063"/>
                                        </p:tgtEl>
                                      </p:cBhvr>
                                    </p:animEffect>
                                  </p:childTnLst>
                                </p:cTn>
                              </p:par>
                            </p:childTnLst>
                          </p:cTn>
                        </p:par>
                        <p:par>
                          <p:cTn id="95" fill="hold">
                            <p:stCondLst>
                              <p:cond delay="0"/>
                            </p:stCondLst>
                            <p:childTnLst>
                              <p:par>
                                <p:cTn id="96" presetClass="emph" nodeType="withEffect" presetID="9" grpId="24" fill="hold">
                                  <p:stCondLst>
                                    <p:cond delay="0"/>
                                  </p:stCondLst>
                                  <p:childTnLst>
                                    <p:set>
                                      <p:cBhvr>
                                        <p:cTn id="97" dur="indefinite" fill="hold"/>
                                        <p:tgtEl>
                                          <p:spTgt spid="1077"/>
                                        </p:tgtEl>
                                        <p:attrNameLst>
                                          <p:attrName>style.opacity</p:attrName>
                                        </p:attrNameLst>
                                      </p:cBhvr>
                                      <p:to>
                                        <p:strVal val="0.35"/>
                                      </p:to>
                                    </p:set>
                                    <p:animEffect filter="image" prLst="opacity: 0.35; ">
                                      <p:cBhvr>
                                        <p:cTn id="98" dur="indefinite" fill="hold"/>
                                        <p:tgtEl>
                                          <p:spTgt spid="1077"/>
                                        </p:tgtEl>
                                      </p:cBhvr>
                                    </p:animEffect>
                                  </p:childTnLst>
                                </p:cTn>
                              </p:par>
                            </p:childTnLst>
                          </p:cTn>
                        </p:par>
                        <p:par>
                          <p:cTn id="99" fill="hold">
                            <p:stCondLst>
                              <p:cond delay="0"/>
                            </p:stCondLst>
                            <p:childTnLst>
                              <p:par>
                                <p:cTn id="100" presetClass="emph" nodeType="withEffect" presetID="9" grpId="25" fill="hold">
                                  <p:stCondLst>
                                    <p:cond delay="0"/>
                                  </p:stCondLst>
                                  <p:childTnLst>
                                    <p:set>
                                      <p:cBhvr>
                                        <p:cTn id="101" dur="indefinite" fill="hold"/>
                                        <p:tgtEl>
                                          <p:spTgt spid="1081"/>
                                        </p:tgtEl>
                                        <p:attrNameLst>
                                          <p:attrName>style.opacity</p:attrName>
                                        </p:attrNameLst>
                                      </p:cBhvr>
                                      <p:to>
                                        <p:strVal val="0.35"/>
                                      </p:to>
                                    </p:set>
                                    <p:animEffect filter="image" prLst="opacity: 0.35; ">
                                      <p:cBhvr>
                                        <p:cTn id="102" dur="indefinite" fill="hold"/>
                                        <p:tgtEl>
                                          <p:spTgt spid="1081"/>
                                        </p:tgtEl>
                                      </p:cBhvr>
                                    </p:animEffect>
                                  </p:childTnLst>
                                </p:cTn>
                              </p:par>
                            </p:childTnLst>
                          </p:cTn>
                        </p:par>
                        <p:par>
                          <p:cTn id="103" fill="hold">
                            <p:stCondLst>
                              <p:cond delay="0"/>
                            </p:stCondLst>
                            <p:childTnLst>
                              <p:par>
                                <p:cTn id="104" presetClass="emph" nodeType="withEffect" presetID="9" grpId="26" fill="hold">
                                  <p:stCondLst>
                                    <p:cond delay="0"/>
                                  </p:stCondLst>
                                  <p:childTnLst>
                                    <p:set>
                                      <p:cBhvr>
                                        <p:cTn id="105" dur="indefinite" fill="hold"/>
                                        <p:tgtEl>
                                          <p:spTgt spid="1082"/>
                                        </p:tgtEl>
                                        <p:attrNameLst>
                                          <p:attrName>style.opacity</p:attrName>
                                        </p:attrNameLst>
                                      </p:cBhvr>
                                      <p:to>
                                        <p:strVal val="0.35"/>
                                      </p:to>
                                    </p:set>
                                    <p:animEffect filter="image" prLst="opacity: 0.35; ">
                                      <p:cBhvr>
                                        <p:cTn id="106" dur="indefinite" fill="hold"/>
                                        <p:tgtEl>
                                          <p:spTgt spid="1082"/>
                                        </p:tgtEl>
                                      </p:cBhvr>
                                    </p:animEffect>
                                  </p:childTnLst>
                                </p:cTn>
                              </p:par>
                            </p:childTnLst>
                          </p:cTn>
                        </p:par>
                        <p:par>
                          <p:cTn id="107" fill="hold">
                            <p:stCondLst>
                              <p:cond delay="500"/>
                            </p:stCondLst>
                            <p:childTnLst>
                              <p:par>
                                <p:cTn id="108" presetClass="entr" nodeType="afterEffect" presetSubtype="3" presetID="18" grpId="27" fill="hold">
                                  <p:stCondLst>
                                    <p:cond delay="500"/>
                                  </p:stCondLst>
                                  <p:iterate type="el" backwards="0">
                                    <p:tmAbs val="0"/>
                                  </p:iterate>
                                  <p:childTnLst>
                                    <p:set>
                                      <p:cBhvr>
                                        <p:cTn id="109" fill="hold"/>
                                        <p:tgtEl>
                                          <p:spTgt spid="1083"/>
                                        </p:tgtEl>
                                        <p:attrNameLst>
                                          <p:attrName>style.visibility</p:attrName>
                                        </p:attrNameLst>
                                      </p:cBhvr>
                                      <p:to>
                                        <p:strVal val="visible"/>
                                      </p:to>
                                    </p:set>
                                    <p:animEffect filter="strips(upRight)" transition="in">
                                      <p:cBhvr>
                                        <p:cTn id="110" dur="500"/>
                                        <p:tgtEl>
                                          <p:spTgt spid="1083"/>
                                        </p:tgtEl>
                                      </p:cBhvr>
                                    </p:animEffect>
                                  </p:childTnLst>
                                </p:cTn>
                              </p:par>
                            </p:childTnLst>
                          </p:cTn>
                        </p:par>
                        <p:par>
                          <p:cTn id="111" fill="hold">
                            <p:stCondLst>
                              <p:cond delay="1500"/>
                            </p:stCondLst>
                            <p:childTnLst>
                              <p:par>
                                <p:cTn id="112" presetClass="entr" nodeType="afterEffect" presetSubtype="3" presetID="18" grpId="28" fill="hold">
                                  <p:stCondLst>
                                    <p:cond delay="0"/>
                                  </p:stCondLst>
                                  <p:iterate type="el" backwards="0">
                                    <p:tmAbs val="0"/>
                                  </p:iterate>
                                  <p:childTnLst>
                                    <p:set>
                                      <p:cBhvr>
                                        <p:cTn id="113" fill="hold"/>
                                        <p:tgtEl>
                                          <p:spTgt spid="1084"/>
                                        </p:tgtEl>
                                        <p:attrNameLst>
                                          <p:attrName>style.visibility</p:attrName>
                                        </p:attrNameLst>
                                      </p:cBhvr>
                                      <p:to>
                                        <p:strVal val="visible"/>
                                      </p:to>
                                    </p:set>
                                    <p:animEffect filter="strips(upRight)" transition="in">
                                      <p:cBhvr>
                                        <p:cTn id="114" dur="500"/>
                                        <p:tgtEl>
                                          <p:spTgt spid="1084"/>
                                        </p:tgtEl>
                                      </p:cBhvr>
                                    </p:animEffect>
                                  </p:childTnLst>
                                </p:cTn>
                              </p:par>
                            </p:childTnLst>
                          </p:cTn>
                        </p:par>
                        <p:par>
                          <p:cTn id="115" fill="hold">
                            <p:stCondLst>
                              <p:cond delay="2000"/>
                            </p:stCondLst>
                            <p:childTnLst>
                              <p:par>
                                <p:cTn id="116" presetClass="entr" nodeType="afterEffect" presetID="10" grpId="29" fill="hold">
                                  <p:stCondLst>
                                    <p:cond delay="0"/>
                                  </p:stCondLst>
                                  <p:iterate type="el" backwards="0">
                                    <p:tmAbs val="0"/>
                                  </p:iterate>
                                  <p:childTnLst>
                                    <p:set>
                                      <p:cBhvr>
                                        <p:cTn id="117" fill="hold"/>
                                        <p:tgtEl>
                                          <p:spTgt spid="1085"/>
                                        </p:tgtEl>
                                        <p:attrNameLst>
                                          <p:attrName>style.visibility</p:attrName>
                                        </p:attrNameLst>
                                      </p:cBhvr>
                                      <p:to>
                                        <p:strVal val="visible"/>
                                      </p:to>
                                    </p:set>
                                    <p:animEffect filter="fade" transition="in">
                                      <p:cBhvr>
                                        <p:cTn id="118" dur="250"/>
                                        <p:tgtEl>
                                          <p:spTgt spid="1085"/>
                                        </p:tgtEl>
                                      </p:cBhvr>
                                    </p:animEffect>
                                  </p:childTnLst>
                                </p:cTn>
                              </p:par>
                            </p:childTnLst>
                          </p:cTn>
                        </p:par>
                        <p:par>
                          <p:cTn id="119" fill="hold">
                            <p:stCondLst>
                              <p:cond delay="2250"/>
                            </p:stCondLst>
                            <p:childTnLst>
                              <p:par>
                                <p:cTn id="120" presetClass="entr" nodeType="afterEffect" presetID="10" grpId="30" fill="hold">
                                  <p:stCondLst>
                                    <p:cond delay="0"/>
                                  </p:stCondLst>
                                  <p:iterate type="el" backwards="0">
                                    <p:tmAbs val="0"/>
                                  </p:iterate>
                                  <p:childTnLst>
                                    <p:set>
                                      <p:cBhvr>
                                        <p:cTn id="121" fill="hold"/>
                                        <p:tgtEl>
                                          <p:spTgt spid="1086"/>
                                        </p:tgtEl>
                                        <p:attrNameLst>
                                          <p:attrName>style.visibility</p:attrName>
                                        </p:attrNameLst>
                                      </p:cBhvr>
                                      <p:to>
                                        <p:strVal val="visible"/>
                                      </p:to>
                                    </p:set>
                                    <p:animEffect filter="fade" transition="in">
                                      <p:cBhvr>
                                        <p:cTn id="122" dur="250"/>
                                        <p:tgtEl>
                                          <p:spTgt spid="1086"/>
                                        </p:tgtEl>
                                      </p:cBhvr>
                                    </p:animEffect>
                                  </p:childTnLst>
                                </p:cTn>
                              </p:par>
                            </p:childTnLst>
                          </p:cTn>
                        </p:par>
                      </p:childTnLst>
                    </p:cTn>
                  </p:par>
                  <p:par>
                    <p:cTn id="123" fill="hold">
                      <p:stCondLst>
                        <p:cond delay="indefinite"/>
                      </p:stCondLst>
                      <p:childTnLst>
                        <p:par>
                          <p:cTn id="124" fill="hold">
                            <p:stCondLst>
                              <p:cond delay="0"/>
                            </p:stCondLst>
                            <p:childTnLst>
                              <p:par>
                                <p:cTn id="125" presetClass="exit" nodeType="clickEffect" presetID="10" grpId="31" fill="hold">
                                  <p:stCondLst>
                                    <p:cond delay="0"/>
                                  </p:stCondLst>
                                  <p:iterate type="el" backwards="0">
                                    <p:tmAbs val="0"/>
                                  </p:iterate>
                                  <p:childTnLst>
                                    <p:animEffect filter="fade" transition="out">
                                      <p:cBhvr>
                                        <p:cTn id="126" dur="500" fill="hold"/>
                                        <p:tgtEl>
                                          <p:spTgt spid="1083"/>
                                        </p:tgtEl>
                                      </p:cBhvr>
                                    </p:animEffect>
                                    <p:set>
                                      <p:cBhvr>
                                        <p:cTn id="127" fill="hold">
                                          <p:stCondLst>
                                            <p:cond delay="499"/>
                                          </p:stCondLst>
                                        </p:cTn>
                                        <p:tgtEl>
                                          <p:spTgt spid="1083"/>
                                        </p:tgtEl>
                                        <p:attrNameLst>
                                          <p:attrName>style.visibility</p:attrName>
                                        </p:attrNameLst>
                                      </p:cBhvr>
                                      <p:to>
                                        <p:strVal val="hidden"/>
                                      </p:to>
                                    </p:set>
                                  </p:childTnLst>
                                </p:cTn>
                              </p:par>
                            </p:childTnLst>
                          </p:cTn>
                        </p:par>
                        <p:par>
                          <p:cTn id="128" fill="hold">
                            <p:stCondLst>
                              <p:cond delay="500"/>
                            </p:stCondLst>
                            <p:childTnLst>
                              <p:par>
                                <p:cTn id="129" presetClass="exit" nodeType="afterEffect" presetID="10" grpId="32" fill="hold">
                                  <p:stCondLst>
                                    <p:cond delay="0"/>
                                  </p:stCondLst>
                                  <p:iterate type="el" backwards="0">
                                    <p:tmAbs val="0"/>
                                  </p:iterate>
                                  <p:childTnLst>
                                    <p:animEffect filter="fade" transition="out">
                                      <p:cBhvr>
                                        <p:cTn id="130" dur="500" fill="hold"/>
                                        <p:tgtEl>
                                          <p:spTgt spid="1084"/>
                                        </p:tgtEl>
                                      </p:cBhvr>
                                    </p:animEffect>
                                    <p:set>
                                      <p:cBhvr>
                                        <p:cTn id="131" fill="hold">
                                          <p:stCondLst>
                                            <p:cond delay="499"/>
                                          </p:stCondLst>
                                        </p:cTn>
                                        <p:tgtEl>
                                          <p:spTgt spid="1084"/>
                                        </p:tgtEl>
                                        <p:attrNameLst>
                                          <p:attrName>style.visibility</p:attrName>
                                        </p:attrNameLst>
                                      </p:cBhvr>
                                      <p:to>
                                        <p:strVal val="hidden"/>
                                      </p:to>
                                    </p:set>
                                  </p:childTnLst>
                                </p:cTn>
                              </p:par>
                            </p:childTnLst>
                          </p:cTn>
                        </p:par>
                        <p:par>
                          <p:cTn id="132" fill="hold">
                            <p:stCondLst>
                              <p:cond delay="1000"/>
                            </p:stCondLst>
                            <p:childTnLst>
                              <p:par>
                                <p:cTn id="133" presetClass="exit" nodeType="afterEffect" presetID="10" grpId="33" fill="hold">
                                  <p:stCondLst>
                                    <p:cond delay="0"/>
                                  </p:stCondLst>
                                  <p:iterate type="el" backwards="0">
                                    <p:tmAbs val="0"/>
                                  </p:iterate>
                                  <p:childTnLst>
                                    <p:animEffect filter="fade" transition="out">
                                      <p:cBhvr>
                                        <p:cTn id="134" dur="500" fill="hold"/>
                                        <p:tgtEl>
                                          <p:spTgt spid="1085"/>
                                        </p:tgtEl>
                                      </p:cBhvr>
                                    </p:animEffect>
                                    <p:set>
                                      <p:cBhvr>
                                        <p:cTn id="135" fill="hold">
                                          <p:stCondLst>
                                            <p:cond delay="499"/>
                                          </p:stCondLst>
                                        </p:cTn>
                                        <p:tgtEl>
                                          <p:spTgt spid="1085"/>
                                        </p:tgtEl>
                                        <p:attrNameLst>
                                          <p:attrName>style.visibility</p:attrName>
                                        </p:attrNameLst>
                                      </p:cBhvr>
                                      <p:to>
                                        <p:strVal val="hidden"/>
                                      </p:to>
                                    </p:set>
                                  </p:childTnLst>
                                </p:cTn>
                              </p:par>
                            </p:childTnLst>
                          </p:cTn>
                        </p:par>
                        <p:par>
                          <p:cTn id="136" fill="hold">
                            <p:stCondLst>
                              <p:cond delay="1500"/>
                            </p:stCondLst>
                            <p:childTnLst>
                              <p:par>
                                <p:cTn id="137" presetClass="exit" nodeType="afterEffect" presetID="10" grpId="34" fill="hold">
                                  <p:stCondLst>
                                    <p:cond delay="0"/>
                                  </p:stCondLst>
                                  <p:iterate type="el" backwards="0">
                                    <p:tmAbs val="0"/>
                                  </p:iterate>
                                  <p:childTnLst>
                                    <p:animEffect filter="fade" transition="out">
                                      <p:cBhvr>
                                        <p:cTn id="138" dur="500" fill="hold"/>
                                        <p:tgtEl>
                                          <p:spTgt spid="1086"/>
                                        </p:tgtEl>
                                      </p:cBhvr>
                                    </p:animEffect>
                                    <p:set>
                                      <p:cBhvr>
                                        <p:cTn id="139" fill="hold">
                                          <p:stCondLst>
                                            <p:cond delay="499"/>
                                          </p:stCondLst>
                                        </p:cTn>
                                        <p:tgtEl>
                                          <p:spTgt spid="1086"/>
                                        </p:tgtEl>
                                        <p:attrNameLst>
                                          <p:attrName>style.visibility</p:attrName>
                                        </p:attrNameLst>
                                      </p:cBhvr>
                                      <p:to>
                                        <p:strVal val="hidden"/>
                                      </p:to>
                                    </p:set>
                                  </p:childTnLst>
                                </p:cTn>
                              </p:par>
                            </p:childTnLst>
                          </p:cTn>
                        </p:par>
                        <p:par>
                          <p:cTn id="140" fill="hold">
                            <p:stCondLst>
                              <p:cond delay="2000"/>
                            </p:stCondLst>
                            <p:childTnLst>
                              <p:par>
                                <p:cTn id="141" presetClass="entr" nodeType="afterEffect" presetID="10" grpId="35" fill="hold">
                                  <p:stCondLst>
                                    <p:cond delay="0"/>
                                  </p:stCondLst>
                                  <p:iterate type="el" backwards="0">
                                    <p:tmAbs val="0"/>
                                  </p:iterate>
                                  <p:childTnLst>
                                    <p:set>
                                      <p:cBhvr>
                                        <p:cTn id="142" fill="hold"/>
                                        <p:tgtEl>
                                          <p:spTgt spid="1090"/>
                                        </p:tgtEl>
                                        <p:attrNameLst>
                                          <p:attrName>style.visibility</p:attrName>
                                        </p:attrNameLst>
                                      </p:cBhvr>
                                      <p:to>
                                        <p:strVal val="visible"/>
                                      </p:to>
                                    </p:set>
                                    <p:animEffect filter="fade" transition="in">
                                      <p:cBhvr>
                                        <p:cTn id="143" dur="750"/>
                                        <p:tgtEl>
                                          <p:spTgt spid="1090"/>
                                        </p:tgtEl>
                                      </p:cBhvr>
                                    </p:animEffect>
                                  </p:childTnLst>
                                </p:cTn>
                              </p:par>
                            </p:childTnLst>
                          </p:cTn>
                        </p:par>
                        <p:par>
                          <p:cTn id="144" fill="hold">
                            <p:stCondLst>
                              <p:cond delay="2750"/>
                            </p:stCondLst>
                            <p:childTnLst>
                              <p:par>
                                <p:cTn id="145" presetClass="entr" nodeType="afterEffect" presetID="10" grpId="36" fill="hold">
                                  <p:stCondLst>
                                    <p:cond delay="500"/>
                                  </p:stCondLst>
                                  <p:iterate type="el" backwards="0">
                                    <p:tmAbs val="0"/>
                                  </p:iterate>
                                  <p:childTnLst>
                                    <p:set>
                                      <p:cBhvr>
                                        <p:cTn id="146" fill="hold"/>
                                        <p:tgtEl>
                                          <p:spTgt spid="1094"/>
                                        </p:tgtEl>
                                        <p:attrNameLst>
                                          <p:attrName>style.visibility</p:attrName>
                                        </p:attrNameLst>
                                      </p:cBhvr>
                                      <p:to>
                                        <p:strVal val="visible"/>
                                      </p:to>
                                    </p:set>
                                    <p:animEffect filter="fade" transition="in">
                                      <p:cBhvr>
                                        <p:cTn id="147" dur="750"/>
                                        <p:tgtEl>
                                          <p:spTgt spid="10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15" grpId="13"/>
      <p:bldP build="whole" bldLvl="1" animBg="1" rev="0" advAuto="0" spid="1057" grpId="2"/>
      <p:bldP build="whole" bldLvl="1" animBg="1" rev="0" advAuto="0" spid="1080" grpId="18"/>
      <p:bldP build="whole" bldLvl="1" animBg="1" rev="0" advAuto="0" spid="1077" grpId="24"/>
      <p:bldP build="whole" bldLvl="1" animBg="1" rev="0" advAuto="0" spid="1085" grpId="29"/>
      <p:bldP build="whole" bldLvl="1" animBg="1" rev="0" advAuto="0" spid="1063" grpId="15"/>
      <p:bldP build="whole" bldLvl="1" animBg="1" rev="0" advAuto="0" spid="1058" grpId="1"/>
      <p:bldP build="whole" bldLvl="1" animBg="1" rev="0" advAuto="0" spid="1085" grpId="33"/>
      <p:bldP build="whole" bldLvl="1" animBg="1" rev="0" advAuto="0" spid="1081" grpId="7"/>
      <p:bldP build="whole" bldLvl="1" animBg="1" rev="0" advAuto="0" spid="1084" grpId="28"/>
      <p:bldP build="whole" bldLvl="1" animBg="1" rev="0" advAuto="0" spid="1057" grpId="19"/>
      <p:bldP build="whole" bldLvl="1" animBg="1" rev="0" advAuto="0" spid="1084" grpId="32"/>
      <p:bldP build="whole" bldLvl="1" animBg="1" rev="0" advAuto="0" spid="1063" grpId="23"/>
      <p:bldP build="whole" bldLvl="1" animBg="1" rev="0" advAuto="0" spid="1082" grpId="17"/>
      <p:bldP build="whole" bldLvl="1" animBg="1" rev="0" advAuto="0" spid="1071" grpId="12"/>
      <p:bldP build="whole" bldLvl="1" animBg="1" rev="0" advAuto="0" spid="1071" grpId="8"/>
      <p:bldP build="whole" bldLvl="1" animBg="1" rev="0" advAuto="0" spid="1071" grpId="14"/>
      <p:bldP build="whole" bldLvl="1" animBg="1" rev="0" advAuto="0" spid="1076" grpId="4"/>
      <p:bldP build="whole" bldLvl="1" animBg="1" rev="0" advAuto="0" spid="1086" grpId="30"/>
      <p:bldP build="whole" bldLvl="1" animBg="1" rev="0" advAuto="0" spid="1082" grpId="26"/>
      <p:bldP build="whole" bldLvl="1" animBg="1" rev="0" advAuto="0" spid="1086" grpId="34"/>
      <p:bldP build="whole" bldLvl="1" animBg="1" rev="0" advAuto="0" spid="1081" grpId="25"/>
      <p:bldP build="whole" bldLvl="1" animBg="1" rev="0" advAuto="0" spid="1058" grpId="21"/>
      <p:bldP build="whole" bldLvl="1" animBg="1" rev="0" advAuto="0" spid="1062" grpId="5"/>
      <p:bldP build="whole" bldLvl="1" animBg="1" rev="0" advAuto="0" spid="1076" grpId="20"/>
      <p:bldP build="whole" bldLvl="1" animBg="1" rev="0" advAuto="0" spid="1083" grpId="27"/>
      <p:bldP build="whole" bldLvl="1" animBg="1" rev="0" advAuto="0" spid="1083" grpId="31"/>
      <p:bldP build="whole" bldLvl="1" animBg="1" rev="0" advAuto="0" spid="1090" grpId="35"/>
      <p:bldP build="whole" bldLvl="1" animBg="1" rev="0" advAuto="0" spid="1061" grpId="16"/>
      <p:bldP build="whole" bldLvl="1" animBg="1" rev="0" advAuto="0" spid="1062" grpId="22"/>
      <p:bldP build="whole" bldLvl="1" animBg="1" rev="0" advAuto="0" spid="1077" grpId="3"/>
      <p:bldP build="whole" bldLvl="1" animBg="1" rev="0" advAuto="0" spid="1015" grpId="6"/>
      <p:bldP build="whole" bldLvl="1" animBg="1" rev="0" advAuto="0" spid="1094" grpId="36"/>
      <p:bldP build="whole" bldLvl="1" animBg="1" rev="0" advAuto="0" spid="1015" grpId="11"/>
    </p:bldLst>
  </p:timing>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98" name="Organization requires global tradeoffs"/>
          <p:cNvSpPr txBox="1"/>
          <p:nvPr>
            <p:ph type="title"/>
          </p:nvPr>
        </p:nvSpPr>
        <p:spPr>
          <a:prstGeom prst="rect">
            <a:avLst/>
          </a:prstGeom>
        </p:spPr>
        <p:txBody>
          <a:bodyPr/>
          <a:lstStyle/>
          <a:p>
            <a:pPr/>
            <a:r>
              <a:t>Organization requires global tradeoffs</a:t>
            </a:r>
          </a:p>
        </p:txBody>
      </p:sp>
      <p:pic>
        <p:nvPicPr>
          <p:cNvPr id="1099" name="Halide_talk_local_laplacian - pipeline.pdf" descr="Halide_talk_local_laplacian - pipeline.pdf"/>
          <p:cNvPicPr>
            <a:picLocks noChangeAspect="1"/>
          </p:cNvPicPr>
          <p:nvPr/>
        </p:nvPicPr>
        <p:blipFill>
          <a:blip r:embed="rId3">
            <a:extLst/>
          </a:blip>
          <a:stretch>
            <a:fillRect/>
          </a:stretch>
        </p:blipFill>
        <p:spPr>
          <a:xfrm>
            <a:off x="13606924" y="3403600"/>
            <a:ext cx="6276052" cy="8128000"/>
          </a:xfrm>
          <a:prstGeom prst="rect">
            <a:avLst/>
          </a:prstGeom>
          <a:ln w="12700">
            <a:miter lim="400000"/>
          </a:ln>
        </p:spPr>
      </p:pic>
      <p:sp>
        <p:nvSpPr>
          <p:cNvPr id="1100" name="3x3 box filter"/>
          <p:cNvSpPr txBox="1"/>
          <p:nvPr/>
        </p:nvSpPr>
        <p:spPr>
          <a:xfrm>
            <a:off x="3207656" y="12242800"/>
            <a:ext cx="6204510" cy="1282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defRPr b="1"/>
            </a:lvl1pPr>
          </a:lstStyle>
          <a:p>
            <a:pPr/>
            <a:r>
              <a:t>3x3 box filter</a:t>
            </a:r>
          </a:p>
        </p:txBody>
      </p:sp>
      <p:sp>
        <p:nvSpPr>
          <p:cNvPr id="1101" name="local Laplacian filters…"/>
          <p:cNvSpPr txBox="1"/>
          <p:nvPr/>
        </p:nvSpPr>
        <p:spPr>
          <a:xfrm>
            <a:off x="11621278" y="11480800"/>
            <a:ext cx="10179788" cy="2082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defRPr b="1"/>
            </a:pPr>
            <a:r>
              <a:t>local Laplacian filters</a:t>
            </a:r>
          </a:p>
          <a:p>
            <a:pPr>
              <a:lnSpc>
                <a:spcPts val="5700"/>
              </a:lnSpc>
              <a:spcBef>
                <a:spcPts val="300"/>
              </a:spcBef>
              <a:tabLst>
                <a:tab pos="1714500" algn="l"/>
              </a:tabLst>
              <a:defRPr sz="4800">
                <a:latin typeface="+mn-lt"/>
                <a:ea typeface="+mn-ea"/>
                <a:cs typeface="+mn-cs"/>
                <a:sym typeface="Helvetica"/>
              </a:defRPr>
            </a:pPr>
            <a:r>
              <a:t>[Paris et al. 2010, Aubry et al. 2011]</a:t>
            </a:r>
          </a:p>
        </p:txBody>
      </p:sp>
      <p:sp>
        <p:nvSpPr>
          <p:cNvPr id="1102" name="input"/>
          <p:cNvSpPr/>
          <p:nvPr/>
        </p:nvSpPr>
        <p:spPr>
          <a:xfrm>
            <a:off x="17487900" y="237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1103" name="blury"/>
          <p:cNvSpPr/>
          <p:nvPr/>
        </p:nvSpPr>
        <p:spPr>
          <a:xfrm>
            <a:off x="3771900" y="86106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104" name="Line"/>
          <p:cNvSpPr/>
          <p:nvPr/>
        </p:nvSpPr>
        <p:spPr>
          <a:xfrm flipH="1">
            <a:off x="6197598" y="7353300"/>
            <a:ext cx="4" cy="1244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105" name="blurx"/>
          <p:cNvSpPr/>
          <p:nvPr/>
        </p:nvSpPr>
        <p:spPr>
          <a:xfrm>
            <a:off x="3771900" y="63246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106" name="Line"/>
          <p:cNvSpPr/>
          <p:nvPr/>
        </p:nvSpPr>
        <p:spPr>
          <a:xfrm flipH="1">
            <a:off x="6197598" y="5080000"/>
            <a:ext cx="4" cy="12319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107" name="input"/>
          <p:cNvSpPr/>
          <p:nvPr/>
        </p:nvSpPr>
        <p:spPr>
          <a:xfrm>
            <a:off x="37719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pic>
        <p:nvPicPr>
          <p:cNvPr id="1108" name="droppedImage.pdf" descr="droppedImage.pdf"/>
          <p:cNvPicPr>
            <a:picLocks noChangeAspect="1"/>
          </p:cNvPicPr>
          <p:nvPr/>
        </p:nvPicPr>
        <p:blipFill>
          <a:blip r:embed="rId4">
            <a:extLst/>
          </a:blip>
          <a:stretch>
            <a:fillRect/>
          </a:stretch>
        </p:blipFill>
        <p:spPr>
          <a:xfrm>
            <a:off x="13163550" y="5067300"/>
            <a:ext cx="1651000" cy="955261"/>
          </a:xfrm>
          <a:prstGeom prst="rect">
            <a:avLst/>
          </a:prstGeom>
          <a:ln w="12700">
            <a:miter lim="400000"/>
          </a:ln>
        </p:spPr>
      </p:pic>
      <p:pic>
        <p:nvPicPr>
          <p:cNvPr id="1109" name="droppedImage.pdf" descr="droppedImage.pdf"/>
          <p:cNvPicPr>
            <a:picLocks noChangeAspect="1"/>
          </p:cNvPicPr>
          <p:nvPr/>
        </p:nvPicPr>
        <p:blipFill>
          <a:blip r:embed="rId4">
            <a:extLst/>
          </a:blip>
          <a:stretch>
            <a:fillRect/>
          </a:stretch>
        </p:blipFill>
        <p:spPr>
          <a:xfrm>
            <a:off x="14884400" y="5067300"/>
            <a:ext cx="1651000" cy="955261"/>
          </a:xfrm>
          <a:prstGeom prst="rect">
            <a:avLst/>
          </a:prstGeom>
          <a:ln w="12700">
            <a:miter lim="400000"/>
          </a:ln>
        </p:spPr>
      </p:pic>
      <p:pic>
        <p:nvPicPr>
          <p:cNvPr id="1110" name="droppedImage.pdf" descr="droppedImage.pdf"/>
          <p:cNvPicPr>
            <a:picLocks noChangeAspect="1"/>
          </p:cNvPicPr>
          <p:nvPr/>
        </p:nvPicPr>
        <p:blipFill>
          <a:blip r:embed="rId4">
            <a:extLst/>
          </a:blip>
          <a:stretch>
            <a:fillRect/>
          </a:stretch>
        </p:blipFill>
        <p:spPr>
          <a:xfrm>
            <a:off x="16916400" y="5067300"/>
            <a:ext cx="1473200" cy="852387"/>
          </a:xfrm>
          <a:prstGeom prst="rect">
            <a:avLst/>
          </a:prstGeom>
          <a:ln w="12700">
            <a:miter lim="400000"/>
          </a:ln>
        </p:spPr>
      </p:pic>
      <p:pic>
        <p:nvPicPr>
          <p:cNvPr id="1111" name="droppedImage.pdf" descr="droppedImage.pdf"/>
          <p:cNvPicPr>
            <a:picLocks noChangeAspect="1"/>
          </p:cNvPicPr>
          <p:nvPr/>
        </p:nvPicPr>
        <p:blipFill>
          <a:blip r:embed="rId4">
            <a:extLst/>
          </a:blip>
          <a:stretch>
            <a:fillRect/>
          </a:stretch>
        </p:blipFill>
        <p:spPr>
          <a:xfrm>
            <a:off x="13169900" y="7200900"/>
            <a:ext cx="1651000" cy="955261"/>
          </a:xfrm>
          <a:prstGeom prst="rect">
            <a:avLst/>
          </a:prstGeom>
          <a:ln w="12700">
            <a:miter lim="400000"/>
          </a:ln>
        </p:spPr>
      </p:pic>
      <p:pic>
        <p:nvPicPr>
          <p:cNvPr id="1112" name="droppedImage.pdf" descr="droppedImage.pdf"/>
          <p:cNvPicPr>
            <a:picLocks noChangeAspect="1"/>
          </p:cNvPicPr>
          <p:nvPr/>
        </p:nvPicPr>
        <p:blipFill>
          <a:blip r:embed="rId4">
            <a:extLst/>
          </a:blip>
          <a:stretch>
            <a:fillRect/>
          </a:stretch>
        </p:blipFill>
        <p:spPr>
          <a:xfrm>
            <a:off x="14884400" y="7200900"/>
            <a:ext cx="1651000" cy="955261"/>
          </a:xfrm>
          <a:prstGeom prst="rect">
            <a:avLst/>
          </a:prstGeom>
          <a:ln w="12700">
            <a:miter lim="400000"/>
          </a:ln>
        </p:spPr>
      </p:pic>
      <p:pic>
        <p:nvPicPr>
          <p:cNvPr id="1113" name="droppedImage.pdf" descr="droppedImage.pdf"/>
          <p:cNvPicPr>
            <a:picLocks noChangeAspect="1"/>
          </p:cNvPicPr>
          <p:nvPr/>
        </p:nvPicPr>
        <p:blipFill>
          <a:blip r:embed="rId4">
            <a:extLst/>
          </a:blip>
          <a:stretch>
            <a:fillRect/>
          </a:stretch>
        </p:blipFill>
        <p:spPr>
          <a:xfrm>
            <a:off x="16916400" y="7200900"/>
            <a:ext cx="1473200" cy="852387"/>
          </a:xfrm>
          <a:prstGeom prst="rect">
            <a:avLst/>
          </a:prstGeom>
          <a:ln w="12700">
            <a:miter lim="400000"/>
          </a:ln>
        </p:spPr>
      </p:pic>
      <p:pic>
        <p:nvPicPr>
          <p:cNvPr id="1114" name="droppedImage.pdf" descr="droppedImage.pdf"/>
          <p:cNvPicPr>
            <a:picLocks noChangeAspect="1"/>
          </p:cNvPicPr>
          <p:nvPr/>
        </p:nvPicPr>
        <p:blipFill>
          <a:blip r:embed="rId4">
            <a:extLst/>
          </a:blip>
          <a:stretch>
            <a:fillRect/>
          </a:stretch>
        </p:blipFill>
        <p:spPr>
          <a:xfrm flipH="1" rot="10800000">
            <a:off x="13169900" y="9156700"/>
            <a:ext cx="1651000" cy="955261"/>
          </a:xfrm>
          <a:prstGeom prst="rect">
            <a:avLst/>
          </a:prstGeom>
          <a:ln w="12700">
            <a:miter lim="400000"/>
          </a:ln>
        </p:spPr>
      </p:pic>
      <p:pic>
        <p:nvPicPr>
          <p:cNvPr id="1115" name="droppedImage.pdf" descr="droppedImage.pdf"/>
          <p:cNvPicPr>
            <a:picLocks noChangeAspect="1"/>
          </p:cNvPicPr>
          <p:nvPr/>
        </p:nvPicPr>
        <p:blipFill>
          <a:blip r:embed="rId4">
            <a:extLst/>
          </a:blip>
          <a:stretch>
            <a:fillRect/>
          </a:stretch>
        </p:blipFill>
        <p:spPr>
          <a:xfrm flipH="1" rot="10800000">
            <a:off x="14884400" y="9156700"/>
            <a:ext cx="1651000" cy="955261"/>
          </a:xfrm>
          <a:prstGeom prst="rect">
            <a:avLst/>
          </a:prstGeom>
          <a:ln w="12700">
            <a:miter lim="400000"/>
          </a:ln>
        </p:spPr>
      </p:pic>
      <p:pic>
        <p:nvPicPr>
          <p:cNvPr id="1116" name="droppedImage.pdf" descr="droppedImage.pdf"/>
          <p:cNvPicPr>
            <a:picLocks noChangeAspect="1"/>
          </p:cNvPicPr>
          <p:nvPr/>
        </p:nvPicPr>
        <p:blipFill>
          <a:blip r:embed="rId4">
            <a:extLst/>
          </a:blip>
          <a:stretch>
            <a:fillRect/>
          </a:stretch>
        </p:blipFill>
        <p:spPr>
          <a:xfrm flipH="1" rot="10800000">
            <a:off x="16916400" y="9156700"/>
            <a:ext cx="1473200" cy="852387"/>
          </a:xfrm>
          <a:prstGeom prst="rect">
            <a:avLst/>
          </a:prstGeom>
          <a:ln w="12700">
            <a:miter lim="400000"/>
          </a:ln>
        </p:spPr>
      </p:pic>
      <p:pic>
        <p:nvPicPr>
          <p:cNvPr id="1117" name="droppedImage.pdf" descr="droppedImage.pdf"/>
          <p:cNvPicPr>
            <a:picLocks noChangeAspect="1"/>
          </p:cNvPicPr>
          <p:nvPr/>
        </p:nvPicPr>
        <p:blipFill>
          <a:blip r:embed="rId4">
            <a:extLst/>
          </a:blip>
          <a:stretch>
            <a:fillRect/>
          </a:stretch>
        </p:blipFill>
        <p:spPr>
          <a:xfrm rot="16200000">
            <a:off x="14113132" y="6186096"/>
            <a:ext cx="1295034" cy="749301"/>
          </a:xfrm>
          <a:prstGeom prst="rect">
            <a:avLst/>
          </a:prstGeom>
          <a:ln w="12700">
            <a:miter lim="400000"/>
          </a:ln>
        </p:spPr>
      </p:pic>
      <p:pic>
        <p:nvPicPr>
          <p:cNvPr id="1118" name="droppedImage.pdf" descr="droppedImage.pdf"/>
          <p:cNvPicPr>
            <a:picLocks noChangeAspect="1"/>
          </p:cNvPicPr>
          <p:nvPr/>
        </p:nvPicPr>
        <p:blipFill>
          <a:blip r:embed="rId4">
            <a:extLst/>
          </a:blip>
          <a:stretch>
            <a:fillRect/>
          </a:stretch>
        </p:blipFill>
        <p:spPr>
          <a:xfrm rot="16200000">
            <a:off x="15932332" y="6191066"/>
            <a:ext cx="1295034" cy="749301"/>
          </a:xfrm>
          <a:prstGeom prst="rect">
            <a:avLst/>
          </a:prstGeom>
          <a:ln w="12700">
            <a:miter lim="400000"/>
          </a:ln>
        </p:spPr>
      </p:pic>
      <p:pic>
        <p:nvPicPr>
          <p:cNvPr id="1119" name="droppedImage.pdf" descr="droppedImage.pdf"/>
          <p:cNvPicPr>
            <a:picLocks noChangeAspect="1"/>
          </p:cNvPicPr>
          <p:nvPr/>
        </p:nvPicPr>
        <p:blipFill>
          <a:blip r:embed="rId4">
            <a:extLst/>
          </a:blip>
          <a:stretch>
            <a:fillRect/>
          </a:stretch>
        </p:blipFill>
        <p:spPr>
          <a:xfrm flipH="1" rot="5400000">
            <a:off x="14116232" y="4159066"/>
            <a:ext cx="1295034" cy="749301"/>
          </a:xfrm>
          <a:prstGeom prst="rect">
            <a:avLst/>
          </a:prstGeom>
          <a:ln w="12700">
            <a:miter lim="400000"/>
          </a:ln>
        </p:spPr>
      </p:pic>
      <p:pic>
        <p:nvPicPr>
          <p:cNvPr id="1120" name="droppedImage.pdf" descr="droppedImage.pdf"/>
          <p:cNvPicPr>
            <a:picLocks noChangeAspect="1"/>
          </p:cNvPicPr>
          <p:nvPr/>
        </p:nvPicPr>
        <p:blipFill>
          <a:blip r:embed="rId4">
            <a:extLst/>
          </a:blip>
          <a:stretch>
            <a:fillRect/>
          </a:stretch>
        </p:blipFill>
        <p:spPr>
          <a:xfrm flipH="1" rot="5400000">
            <a:off x="15932332" y="4159066"/>
            <a:ext cx="1295034" cy="749301"/>
          </a:xfrm>
          <a:prstGeom prst="rect">
            <a:avLst/>
          </a:prstGeom>
          <a:ln w="12700">
            <a:miter lim="400000"/>
          </a:ln>
        </p:spPr>
      </p:pic>
      <p:pic>
        <p:nvPicPr>
          <p:cNvPr id="1121" name="droppedImage.pdf" descr="droppedImage.pdf"/>
          <p:cNvPicPr>
            <a:picLocks noChangeAspect="1"/>
          </p:cNvPicPr>
          <p:nvPr/>
        </p:nvPicPr>
        <p:blipFill>
          <a:blip r:embed="rId4">
            <a:extLst/>
          </a:blip>
          <a:stretch>
            <a:fillRect/>
          </a:stretch>
        </p:blipFill>
        <p:spPr>
          <a:xfrm flipH="1" rot="5400000">
            <a:off x="14116232" y="10255066"/>
            <a:ext cx="1295034" cy="749301"/>
          </a:xfrm>
          <a:prstGeom prst="rect">
            <a:avLst/>
          </a:prstGeom>
          <a:ln w="12700">
            <a:miter lim="400000"/>
          </a:ln>
        </p:spPr>
      </p:pic>
      <p:pic>
        <p:nvPicPr>
          <p:cNvPr id="1122" name="droppedImage.pdf" descr="droppedImage.pdf"/>
          <p:cNvPicPr>
            <a:picLocks noChangeAspect="1"/>
          </p:cNvPicPr>
          <p:nvPr/>
        </p:nvPicPr>
        <p:blipFill>
          <a:blip r:embed="rId4">
            <a:extLst/>
          </a:blip>
          <a:stretch>
            <a:fillRect/>
          </a:stretch>
        </p:blipFill>
        <p:spPr>
          <a:xfrm flipH="1" rot="5400000">
            <a:off x="15932332" y="10255066"/>
            <a:ext cx="1295034" cy="749301"/>
          </a:xfrm>
          <a:prstGeom prst="rect">
            <a:avLst/>
          </a:prstGeom>
          <a:ln w="12700">
            <a:miter lim="400000"/>
          </a:ln>
        </p:spPr>
      </p:pic>
      <p:pic>
        <p:nvPicPr>
          <p:cNvPr id="1123" name="droppedImage.pdf" descr="droppedImage.pdf"/>
          <p:cNvPicPr>
            <a:picLocks noChangeAspect="1"/>
          </p:cNvPicPr>
          <p:nvPr/>
        </p:nvPicPr>
        <p:blipFill>
          <a:blip r:embed="rId4">
            <a:extLst/>
          </a:blip>
          <a:stretch>
            <a:fillRect/>
          </a:stretch>
        </p:blipFill>
        <p:spPr>
          <a:xfrm rot="16200000">
            <a:off x="14116232" y="8223066"/>
            <a:ext cx="1295034" cy="749301"/>
          </a:xfrm>
          <a:prstGeom prst="rect">
            <a:avLst/>
          </a:prstGeom>
          <a:ln w="12700">
            <a:miter lim="400000"/>
          </a:ln>
        </p:spPr>
      </p:pic>
      <p:pic>
        <p:nvPicPr>
          <p:cNvPr id="1124" name="droppedImage.pdf" descr="droppedImage.pdf"/>
          <p:cNvPicPr>
            <a:picLocks noChangeAspect="1"/>
          </p:cNvPicPr>
          <p:nvPr/>
        </p:nvPicPr>
        <p:blipFill>
          <a:blip r:embed="rId4">
            <a:extLst/>
          </a:blip>
          <a:stretch>
            <a:fillRect/>
          </a:stretch>
        </p:blipFill>
        <p:spPr>
          <a:xfrm rot="16200000">
            <a:off x="15932332" y="8223066"/>
            <a:ext cx="1295034" cy="749301"/>
          </a:xfrm>
          <a:prstGeom prst="rect">
            <a:avLst/>
          </a:prstGeom>
          <a:ln w="12700">
            <a:miter lim="400000"/>
          </a:ln>
        </p:spPr>
      </p:pic>
      <p:pic>
        <p:nvPicPr>
          <p:cNvPr id="1125" name="droppedImage.pdf" descr="droppedImage.pdf"/>
          <p:cNvPicPr>
            <a:picLocks noChangeAspect="1"/>
          </p:cNvPicPr>
          <p:nvPr/>
        </p:nvPicPr>
        <p:blipFill>
          <a:blip r:embed="rId4">
            <a:extLst/>
          </a:blip>
          <a:stretch>
            <a:fillRect/>
          </a:stretch>
        </p:blipFill>
        <p:spPr>
          <a:xfrm>
            <a:off x="5160164" y="7340600"/>
            <a:ext cx="2107173" cy="1219200"/>
          </a:xfrm>
          <a:prstGeom prst="rect">
            <a:avLst/>
          </a:prstGeom>
          <a:ln w="12700">
            <a:miter lim="400000"/>
          </a:ln>
        </p:spPr>
      </p:pic>
      <p:pic>
        <p:nvPicPr>
          <p:cNvPr id="1126" name="droppedImage.pdf" descr="droppedImage.pdf"/>
          <p:cNvPicPr>
            <a:picLocks noChangeAspect="1"/>
          </p:cNvPicPr>
          <p:nvPr/>
        </p:nvPicPr>
        <p:blipFill>
          <a:blip r:embed="rId4">
            <a:extLst/>
          </a:blip>
          <a:stretch>
            <a:fillRect/>
          </a:stretch>
        </p:blipFill>
        <p:spPr>
          <a:xfrm>
            <a:off x="5156200" y="5067300"/>
            <a:ext cx="2107173" cy="1219200"/>
          </a:xfrm>
          <a:prstGeom prst="rect">
            <a:avLst/>
          </a:prstGeom>
          <a:ln w="12700">
            <a:miter lim="400000"/>
          </a:ln>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fast" advClick="1" p14:dur="500">
        <p159:morph option="byObject"/>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099"/>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101"/>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10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1108"/>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1109"/>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1110"/>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7" fill="hold">
                                  <p:stCondLst>
                                    <p:cond delay="0"/>
                                  </p:stCondLst>
                                  <p:iterate type="el" backwards="0">
                                    <p:tmAbs val="0"/>
                                  </p:iterate>
                                  <p:childTnLst>
                                    <p:set>
                                      <p:cBhvr>
                                        <p:cTn id="25" fill="hold"/>
                                        <p:tgtEl>
                                          <p:spTgt spid="1111"/>
                                        </p:tgtEl>
                                        <p:attrNameLst>
                                          <p:attrName>style.visibility</p:attrName>
                                        </p:attrNameLst>
                                      </p:cBhvr>
                                      <p:to>
                                        <p:strVal val="visible"/>
                                      </p:to>
                                    </p:set>
                                  </p:childTnLst>
                                </p:cTn>
                              </p:par>
                            </p:childTnLst>
                          </p:cTn>
                        </p:par>
                        <p:par>
                          <p:cTn id="26" fill="hold">
                            <p:stCondLst>
                              <p:cond delay="0"/>
                            </p:stCondLst>
                            <p:childTnLst>
                              <p:par>
                                <p:cTn id="27" presetClass="entr" nodeType="afterEffect" presetSubtype="0" presetID="1" grpId="8" fill="hold">
                                  <p:stCondLst>
                                    <p:cond delay="0"/>
                                  </p:stCondLst>
                                  <p:iterate type="el" backwards="0">
                                    <p:tmAbs val="0"/>
                                  </p:iterate>
                                  <p:childTnLst>
                                    <p:set>
                                      <p:cBhvr>
                                        <p:cTn id="28" fill="hold"/>
                                        <p:tgtEl>
                                          <p:spTgt spid="1112"/>
                                        </p:tgtEl>
                                        <p:attrNameLst>
                                          <p:attrName>style.visibility</p:attrName>
                                        </p:attrNameLst>
                                      </p:cBhvr>
                                      <p:to>
                                        <p:strVal val="visible"/>
                                      </p:to>
                                    </p:set>
                                  </p:childTnLst>
                                </p:cTn>
                              </p:par>
                            </p:childTnLst>
                          </p:cTn>
                        </p:par>
                        <p:par>
                          <p:cTn id="29" fill="hold">
                            <p:stCondLst>
                              <p:cond delay="0"/>
                            </p:stCondLst>
                            <p:childTnLst>
                              <p:par>
                                <p:cTn id="30" presetClass="entr" nodeType="afterEffect" presetSubtype="0" presetID="1" grpId="9" fill="hold">
                                  <p:stCondLst>
                                    <p:cond delay="0"/>
                                  </p:stCondLst>
                                  <p:iterate type="el" backwards="0">
                                    <p:tmAbs val="0"/>
                                  </p:iterate>
                                  <p:childTnLst>
                                    <p:set>
                                      <p:cBhvr>
                                        <p:cTn id="31" fill="hold"/>
                                        <p:tgtEl>
                                          <p:spTgt spid="1113"/>
                                        </p:tgtEl>
                                        <p:attrNameLst>
                                          <p:attrName>style.visibility</p:attrName>
                                        </p:attrNameLst>
                                      </p:cBhvr>
                                      <p:to>
                                        <p:strVal val="visible"/>
                                      </p:to>
                                    </p:set>
                                  </p:childTnLst>
                                </p:cTn>
                              </p:par>
                            </p:childTnLst>
                          </p:cTn>
                        </p:par>
                        <p:par>
                          <p:cTn id="32" fill="hold">
                            <p:stCondLst>
                              <p:cond delay="0"/>
                            </p:stCondLst>
                            <p:childTnLst>
                              <p:par>
                                <p:cTn id="33" presetClass="entr" nodeType="afterEffect" presetSubtype="0" presetID="1" grpId="10" fill="hold">
                                  <p:stCondLst>
                                    <p:cond delay="0"/>
                                  </p:stCondLst>
                                  <p:iterate type="el" backwards="0">
                                    <p:tmAbs val="0"/>
                                  </p:iterate>
                                  <p:childTnLst>
                                    <p:set>
                                      <p:cBhvr>
                                        <p:cTn id="34" fill="hold"/>
                                        <p:tgtEl>
                                          <p:spTgt spid="1114"/>
                                        </p:tgtEl>
                                        <p:attrNameLst>
                                          <p:attrName>style.visibility</p:attrName>
                                        </p:attrNameLst>
                                      </p:cBhvr>
                                      <p:to>
                                        <p:strVal val="visible"/>
                                      </p:to>
                                    </p:set>
                                  </p:childTnLst>
                                </p:cTn>
                              </p:par>
                            </p:childTnLst>
                          </p:cTn>
                        </p:par>
                        <p:par>
                          <p:cTn id="35" fill="hold">
                            <p:stCondLst>
                              <p:cond delay="0"/>
                            </p:stCondLst>
                            <p:childTnLst>
                              <p:par>
                                <p:cTn id="36" presetClass="entr" nodeType="afterEffect" presetSubtype="0" presetID="1" grpId="11" fill="hold">
                                  <p:stCondLst>
                                    <p:cond delay="0"/>
                                  </p:stCondLst>
                                  <p:iterate type="el" backwards="0">
                                    <p:tmAbs val="0"/>
                                  </p:iterate>
                                  <p:childTnLst>
                                    <p:set>
                                      <p:cBhvr>
                                        <p:cTn id="37" fill="hold"/>
                                        <p:tgtEl>
                                          <p:spTgt spid="1115"/>
                                        </p:tgtEl>
                                        <p:attrNameLst>
                                          <p:attrName>style.visibility</p:attrName>
                                        </p:attrNameLst>
                                      </p:cBhvr>
                                      <p:to>
                                        <p:strVal val="visible"/>
                                      </p:to>
                                    </p:set>
                                  </p:childTnLst>
                                </p:cTn>
                              </p:par>
                            </p:childTnLst>
                          </p:cTn>
                        </p:par>
                        <p:par>
                          <p:cTn id="38" fill="hold">
                            <p:stCondLst>
                              <p:cond delay="0"/>
                            </p:stCondLst>
                            <p:childTnLst>
                              <p:par>
                                <p:cTn id="39" presetClass="entr" nodeType="afterEffect" presetSubtype="0" presetID="1" grpId="12" fill="hold">
                                  <p:stCondLst>
                                    <p:cond delay="0"/>
                                  </p:stCondLst>
                                  <p:iterate type="el" backwards="0">
                                    <p:tmAbs val="0"/>
                                  </p:iterate>
                                  <p:childTnLst>
                                    <p:set>
                                      <p:cBhvr>
                                        <p:cTn id="40" fill="hold"/>
                                        <p:tgtEl>
                                          <p:spTgt spid="1116"/>
                                        </p:tgtEl>
                                        <p:attrNameLst>
                                          <p:attrName>style.visibility</p:attrName>
                                        </p:attrNameLst>
                                      </p:cBhvr>
                                      <p:to>
                                        <p:strVal val="visible"/>
                                      </p:to>
                                    </p:set>
                                  </p:childTnLst>
                                </p:cTn>
                              </p:par>
                            </p:childTnLst>
                          </p:cTn>
                        </p:par>
                        <p:par>
                          <p:cTn id="41" fill="hold">
                            <p:stCondLst>
                              <p:cond delay="0"/>
                            </p:stCondLst>
                            <p:childTnLst>
                              <p:par>
                                <p:cTn id="42" presetClass="entr" nodeType="afterEffect" presetSubtype="0" presetID="1" grpId="13" fill="hold">
                                  <p:stCondLst>
                                    <p:cond delay="0"/>
                                  </p:stCondLst>
                                  <p:iterate type="el" backwards="0">
                                    <p:tmAbs val="0"/>
                                  </p:iterate>
                                  <p:childTnLst>
                                    <p:set>
                                      <p:cBhvr>
                                        <p:cTn id="43" fill="hold"/>
                                        <p:tgtEl>
                                          <p:spTgt spid="1117"/>
                                        </p:tgtEl>
                                        <p:attrNameLst>
                                          <p:attrName>style.visibility</p:attrName>
                                        </p:attrNameLst>
                                      </p:cBhvr>
                                      <p:to>
                                        <p:strVal val="visible"/>
                                      </p:to>
                                    </p:set>
                                  </p:childTnLst>
                                </p:cTn>
                              </p:par>
                            </p:childTnLst>
                          </p:cTn>
                        </p:par>
                        <p:par>
                          <p:cTn id="44" fill="hold">
                            <p:stCondLst>
                              <p:cond delay="0"/>
                            </p:stCondLst>
                            <p:childTnLst>
                              <p:par>
                                <p:cTn id="45" presetClass="entr" nodeType="afterEffect" presetSubtype="0" presetID="1" grpId="14" fill="hold">
                                  <p:stCondLst>
                                    <p:cond delay="0"/>
                                  </p:stCondLst>
                                  <p:iterate type="el" backwards="0">
                                    <p:tmAbs val="0"/>
                                  </p:iterate>
                                  <p:childTnLst>
                                    <p:set>
                                      <p:cBhvr>
                                        <p:cTn id="46" fill="hold"/>
                                        <p:tgtEl>
                                          <p:spTgt spid="1118"/>
                                        </p:tgtEl>
                                        <p:attrNameLst>
                                          <p:attrName>style.visibility</p:attrName>
                                        </p:attrNameLst>
                                      </p:cBhvr>
                                      <p:to>
                                        <p:strVal val="visible"/>
                                      </p:to>
                                    </p:set>
                                  </p:childTnLst>
                                </p:cTn>
                              </p:par>
                            </p:childTnLst>
                          </p:cTn>
                        </p:par>
                        <p:par>
                          <p:cTn id="47" fill="hold">
                            <p:stCondLst>
                              <p:cond delay="0"/>
                            </p:stCondLst>
                            <p:childTnLst>
                              <p:par>
                                <p:cTn id="48" presetClass="entr" nodeType="afterEffect" presetSubtype="0" presetID="1" grpId="15" fill="hold">
                                  <p:stCondLst>
                                    <p:cond delay="0"/>
                                  </p:stCondLst>
                                  <p:iterate type="el" backwards="0">
                                    <p:tmAbs val="0"/>
                                  </p:iterate>
                                  <p:childTnLst>
                                    <p:set>
                                      <p:cBhvr>
                                        <p:cTn id="49" fill="hold"/>
                                        <p:tgtEl>
                                          <p:spTgt spid="1119"/>
                                        </p:tgtEl>
                                        <p:attrNameLst>
                                          <p:attrName>style.visibility</p:attrName>
                                        </p:attrNameLst>
                                      </p:cBhvr>
                                      <p:to>
                                        <p:strVal val="visible"/>
                                      </p:to>
                                    </p:set>
                                  </p:childTnLst>
                                </p:cTn>
                              </p:par>
                            </p:childTnLst>
                          </p:cTn>
                        </p:par>
                        <p:par>
                          <p:cTn id="50" fill="hold">
                            <p:stCondLst>
                              <p:cond delay="0"/>
                            </p:stCondLst>
                            <p:childTnLst>
                              <p:par>
                                <p:cTn id="51" presetClass="entr" nodeType="afterEffect" presetSubtype="0" presetID="1" grpId="16" fill="hold">
                                  <p:stCondLst>
                                    <p:cond delay="0"/>
                                  </p:stCondLst>
                                  <p:iterate type="el" backwards="0">
                                    <p:tmAbs val="0"/>
                                  </p:iterate>
                                  <p:childTnLst>
                                    <p:set>
                                      <p:cBhvr>
                                        <p:cTn id="52" fill="hold"/>
                                        <p:tgtEl>
                                          <p:spTgt spid="1120"/>
                                        </p:tgtEl>
                                        <p:attrNameLst>
                                          <p:attrName>style.visibility</p:attrName>
                                        </p:attrNameLst>
                                      </p:cBhvr>
                                      <p:to>
                                        <p:strVal val="visible"/>
                                      </p:to>
                                    </p:set>
                                  </p:childTnLst>
                                </p:cTn>
                              </p:par>
                            </p:childTnLst>
                          </p:cTn>
                        </p:par>
                        <p:par>
                          <p:cTn id="53" fill="hold">
                            <p:stCondLst>
                              <p:cond delay="0"/>
                            </p:stCondLst>
                            <p:childTnLst>
                              <p:par>
                                <p:cTn id="54" presetClass="entr" nodeType="afterEffect" presetSubtype="0" presetID="1" grpId="17" fill="hold">
                                  <p:stCondLst>
                                    <p:cond delay="0"/>
                                  </p:stCondLst>
                                  <p:iterate type="el" backwards="0">
                                    <p:tmAbs val="0"/>
                                  </p:iterate>
                                  <p:childTnLst>
                                    <p:set>
                                      <p:cBhvr>
                                        <p:cTn id="55" fill="hold"/>
                                        <p:tgtEl>
                                          <p:spTgt spid="1121"/>
                                        </p:tgtEl>
                                        <p:attrNameLst>
                                          <p:attrName>style.visibility</p:attrName>
                                        </p:attrNameLst>
                                      </p:cBhvr>
                                      <p:to>
                                        <p:strVal val="visible"/>
                                      </p:to>
                                    </p:set>
                                  </p:childTnLst>
                                </p:cTn>
                              </p:par>
                            </p:childTnLst>
                          </p:cTn>
                        </p:par>
                        <p:par>
                          <p:cTn id="56" fill="hold">
                            <p:stCondLst>
                              <p:cond delay="0"/>
                            </p:stCondLst>
                            <p:childTnLst>
                              <p:par>
                                <p:cTn id="57" presetClass="entr" nodeType="afterEffect" presetSubtype="0" presetID="1" grpId="18" fill="hold">
                                  <p:stCondLst>
                                    <p:cond delay="0"/>
                                  </p:stCondLst>
                                  <p:iterate type="el" backwards="0">
                                    <p:tmAbs val="0"/>
                                  </p:iterate>
                                  <p:childTnLst>
                                    <p:set>
                                      <p:cBhvr>
                                        <p:cTn id="58" fill="hold"/>
                                        <p:tgtEl>
                                          <p:spTgt spid="1122"/>
                                        </p:tgtEl>
                                        <p:attrNameLst>
                                          <p:attrName>style.visibility</p:attrName>
                                        </p:attrNameLst>
                                      </p:cBhvr>
                                      <p:to>
                                        <p:strVal val="visible"/>
                                      </p:to>
                                    </p:set>
                                  </p:childTnLst>
                                </p:cTn>
                              </p:par>
                            </p:childTnLst>
                          </p:cTn>
                        </p:par>
                        <p:par>
                          <p:cTn id="59" fill="hold">
                            <p:stCondLst>
                              <p:cond delay="0"/>
                            </p:stCondLst>
                            <p:childTnLst>
                              <p:par>
                                <p:cTn id="60" presetClass="entr" nodeType="afterEffect" presetSubtype="0" presetID="1" grpId="19" fill="hold">
                                  <p:stCondLst>
                                    <p:cond delay="0"/>
                                  </p:stCondLst>
                                  <p:iterate type="el" backwards="0">
                                    <p:tmAbs val="0"/>
                                  </p:iterate>
                                  <p:childTnLst>
                                    <p:set>
                                      <p:cBhvr>
                                        <p:cTn id="61" fill="hold"/>
                                        <p:tgtEl>
                                          <p:spTgt spid="1123"/>
                                        </p:tgtEl>
                                        <p:attrNameLst>
                                          <p:attrName>style.visibility</p:attrName>
                                        </p:attrNameLst>
                                      </p:cBhvr>
                                      <p:to>
                                        <p:strVal val="visible"/>
                                      </p:to>
                                    </p:set>
                                  </p:childTnLst>
                                </p:cTn>
                              </p:par>
                            </p:childTnLst>
                          </p:cTn>
                        </p:par>
                        <p:par>
                          <p:cTn id="62" fill="hold">
                            <p:stCondLst>
                              <p:cond delay="0"/>
                            </p:stCondLst>
                            <p:childTnLst>
                              <p:par>
                                <p:cTn id="63" presetClass="entr" nodeType="afterEffect" presetSubtype="0" presetID="1" grpId="20" fill="hold">
                                  <p:stCondLst>
                                    <p:cond delay="0"/>
                                  </p:stCondLst>
                                  <p:iterate type="el" backwards="0">
                                    <p:tmAbs val="0"/>
                                  </p:iterate>
                                  <p:childTnLst>
                                    <p:set>
                                      <p:cBhvr>
                                        <p:cTn id="64" fill="hold"/>
                                        <p:tgtEl>
                                          <p:spTgt spid="1124"/>
                                        </p:tgtEl>
                                        <p:attrNameLst>
                                          <p:attrName>style.visibility</p:attrName>
                                        </p:attrNameLst>
                                      </p:cBhvr>
                                      <p:to>
                                        <p:strVal val="visible"/>
                                      </p:to>
                                    </p:set>
                                  </p:childTnLst>
                                </p:cTn>
                              </p:par>
                            </p:childTnLst>
                          </p:cTn>
                        </p:par>
                        <p:par>
                          <p:cTn id="65" fill="hold">
                            <p:stCondLst>
                              <p:cond delay="0"/>
                            </p:stCondLst>
                            <p:childTnLst>
                              <p:par>
                                <p:cTn id="66" presetClass="entr" nodeType="afterEffect" presetSubtype="0" presetID="1" grpId="21" fill="hold">
                                  <p:stCondLst>
                                    <p:cond delay="0"/>
                                  </p:stCondLst>
                                  <p:iterate type="el" backwards="0">
                                    <p:tmAbs val="0"/>
                                  </p:iterate>
                                  <p:childTnLst>
                                    <p:set>
                                      <p:cBhvr>
                                        <p:cTn id="67" fill="hold"/>
                                        <p:tgtEl>
                                          <p:spTgt spid="1125"/>
                                        </p:tgtEl>
                                        <p:attrNameLst>
                                          <p:attrName>style.visibility</p:attrName>
                                        </p:attrNameLst>
                                      </p:cBhvr>
                                      <p:to>
                                        <p:strVal val="visible"/>
                                      </p:to>
                                    </p:set>
                                  </p:childTnLst>
                                </p:cTn>
                              </p:par>
                            </p:childTnLst>
                          </p:cTn>
                        </p:par>
                        <p:par>
                          <p:cTn id="68" fill="hold">
                            <p:stCondLst>
                              <p:cond delay="0"/>
                            </p:stCondLst>
                            <p:childTnLst>
                              <p:par>
                                <p:cTn id="69" presetClass="entr" nodeType="afterEffect" presetSubtype="0" presetID="1" grpId="22" fill="hold">
                                  <p:stCondLst>
                                    <p:cond delay="0"/>
                                  </p:stCondLst>
                                  <p:iterate type="el" backwards="0">
                                    <p:tmAbs val="0"/>
                                  </p:iterate>
                                  <p:childTnLst>
                                    <p:set>
                                      <p:cBhvr>
                                        <p:cTn id="70" fill="hold"/>
                                        <p:tgtEl>
                                          <p:spTgt spid="11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10" grpId="6"/>
      <p:bldP build="whole" bldLvl="1" animBg="1" rev="0" advAuto="0" spid="1124" grpId="20"/>
      <p:bldP build="whole" bldLvl="1" animBg="1" rev="0" advAuto="0" spid="1114" grpId="10"/>
      <p:bldP build="whole" bldLvl="1" animBg="1" rev="0" advAuto="0" spid="1121" grpId="17"/>
      <p:bldP build="whole" bldLvl="1" animBg="1" rev="0" advAuto="0" spid="1116" grpId="12"/>
      <p:bldP build="whole" bldLvl="1" animBg="1" rev="0" advAuto="0" spid="1115" grpId="11"/>
      <p:bldP build="whole" bldLvl="1" animBg="1" rev="0" advAuto="0" spid="1117" grpId="13"/>
      <p:bldP build="whole" bldLvl="1" animBg="1" rev="0" advAuto="0" spid="1102" grpId="3"/>
      <p:bldP build="whole" bldLvl="1" animBg="1" rev="0" advAuto="0" spid="1099" grpId="1"/>
      <p:bldP build="whole" bldLvl="1" animBg="1" rev="0" advAuto="0" spid="1109" grpId="5"/>
      <p:bldP build="whole" bldLvl="1" animBg="1" rev="0" advAuto="0" spid="1113" grpId="9"/>
      <p:bldP build="whole" bldLvl="1" animBg="1" rev="0" advAuto="0" spid="1112" grpId="8"/>
      <p:bldP build="whole" bldLvl="1" animBg="1" rev="0" advAuto="0" spid="1119" grpId="15"/>
      <p:bldP build="whole" bldLvl="1" animBg="1" rev="0" advAuto="0" spid="1120" grpId="16"/>
      <p:bldP build="whole" bldLvl="1" animBg="1" rev="0" advAuto="0" spid="1122" grpId="18"/>
      <p:bldP build="whole" bldLvl="1" animBg="1" rev="0" advAuto="0" spid="1126" grpId="22"/>
      <p:bldP build="whole" bldLvl="1" animBg="1" rev="0" advAuto="0" spid="1101" grpId="2"/>
      <p:bldP build="whole" bldLvl="1" animBg="1" rev="0" advAuto="0" spid="1123" grpId="19"/>
      <p:bldP build="whole" bldLvl="1" animBg="1" rev="0" advAuto="0" spid="1111" grpId="7"/>
      <p:bldP build="whole" bldLvl="1" animBg="1" rev="0" advAuto="0" spid="1118" grpId="14"/>
      <p:bldP build="whole" bldLvl="1" animBg="1" rev="0" advAuto="0" spid="1125" grpId="21"/>
      <p:bldP build="whole" bldLvl="1" animBg="1" rev="0" advAuto="0" spid="1108" grpId="4"/>
    </p:bldLst>
  </p:timing>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30" name="Rectangle"/>
          <p:cNvSpPr/>
          <p:nvPr/>
        </p:nvSpPr>
        <p:spPr>
          <a:xfrm>
            <a:off x="17538700" y="660400"/>
            <a:ext cx="3898900" cy="12700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31" name="Message #1: performance requires tradeoffs"/>
          <p:cNvSpPr txBox="1"/>
          <p:nvPr>
            <p:ph type="title"/>
          </p:nvPr>
        </p:nvSpPr>
        <p:spPr>
          <a:prstGeom prst="rect">
            <a:avLst/>
          </a:prstGeom>
        </p:spPr>
        <p:txBody>
          <a:bodyPr/>
          <a:lstStyle/>
          <a:p>
            <a:pPr/>
            <a:r>
              <a:t>Message #1:</a:t>
            </a:r>
            <a:r>
              <a:rPr b="0"/>
              <a:t> </a:t>
            </a:r>
            <a:r>
              <a:t>performance requires tradeoffs</a:t>
            </a:r>
          </a:p>
        </p:txBody>
      </p:sp>
      <p:sp>
        <p:nvSpPr>
          <p:cNvPr id="1132" name="blury"/>
          <p:cNvSpPr/>
          <p:nvPr/>
        </p:nvSpPr>
        <p:spPr>
          <a:xfrm>
            <a:off x="115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133" name="Line"/>
          <p:cNvSpPr/>
          <p:nvPr/>
        </p:nvSpPr>
        <p:spPr>
          <a:xfrm flipH="1">
            <a:off x="3581400"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134" name="blurx"/>
          <p:cNvSpPr/>
          <p:nvPr/>
        </p:nvSpPr>
        <p:spPr>
          <a:xfrm>
            <a:off x="115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135" name="Line"/>
          <p:cNvSpPr/>
          <p:nvPr/>
        </p:nvSpPr>
        <p:spPr>
          <a:xfrm flipH="1">
            <a:off x="3581400"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136" name="input"/>
          <p:cNvSpPr/>
          <p:nvPr/>
        </p:nvSpPr>
        <p:spPr>
          <a:xfrm>
            <a:off x="115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1137" name="Line"/>
          <p:cNvSpPr/>
          <p:nvPr/>
        </p:nvSpPr>
        <p:spPr>
          <a:xfrm flipV="1">
            <a:off x="8871959" y="6329439"/>
            <a:ext cx="366272" cy="1006322"/>
          </a:xfrm>
          <a:prstGeom prst="line">
            <a:avLst/>
          </a:prstGeom>
          <a:ln w="50800">
            <a:solidFill>
              <a:srgbClr val="FFFFFF">
                <a:alpha val="50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138" name="Line"/>
          <p:cNvSpPr/>
          <p:nvPr/>
        </p:nvSpPr>
        <p:spPr>
          <a:xfrm flipH="1" flipV="1">
            <a:off x="10619156" y="6324599"/>
            <a:ext cx="366271" cy="1006321"/>
          </a:xfrm>
          <a:prstGeom prst="line">
            <a:avLst/>
          </a:prstGeom>
          <a:ln w="50800">
            <a:solidFill>
              <a:srgbClr val="FFFFFF">
                <a:alpha val="50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1143" name="Group"/>
          <p:cNvGrpSpPr/>
          <p:nvPr/>
        </p:nvGrpSpPr>
        <p:grpSpPr>
          <a:xfrm>
            <a:off x="8521700" y="4305300"/>
            <a:ext cx="2794000" cy="508000"/>
            <a:chOff x="0" y="0"/>
            <a:chExt cx="2794000" cy="508000"/>
          </a:xfrm>
        </p:grpSpPr>
        <p:sp>
          <p:nvSpPr>
            <p:cNvPr id="1139" name="Square"/>
            <p:cNvSpPr/>
            <p:nvPr/>
          </p:nvSpPr>
          <p:spPr>
            <a:xfrm>
              <a:off x="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40" name="Square"/>
            <p:cNvSpPr/>
            <p:nvPr/>
          </p:nvSpPr>
          <p:spPr>
            <a:xfrm>
              <a:off x="762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41" name="Square"/>
            <p:cNvSpPr/>
            <p:nvPr/>
          </p:nvSpPr>
          <p:spPr>
            <a:xfrm>
              <a:off x="1524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42" name="Square"/>
            <p:cNvSpPr/>
            <p:nvPr/>
          </p:nvSpPr>
          <p:spPr>
            <a:xfrm>
              <a:off x="2286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154" name="Group"/>
          <p:cNvGrpSpPr/>
          <p:nvPr/>
        </p:nvGrpSpPr>
        <p:grpSpPr>
          <a:xfrm>
            <a:off x="6870700" y="5829300"/>
            <a:ext cx="2032000" cy="2032000"/>
            <a:chOff x="0" y="0"/>
            <a:chExt cx="2032000" cy="2032000"/>
          </a:xfrm>
        </p:grpSpPr>
        <p:sp>
          <p:nvSpPr>
            <p:cNvPr id="1144" name="Line"/>
            <p:cNvSpPr/>
            <p:nvPr/>
          </p:nvSpPr>
          <p:spPr>
            <a:xfrm flipV="1">
              <a:off x="1778000" y="520700"/>
              <a:ext cx="0" cy="989687"/>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45"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46" name="Square"/>
            <p:cNvSpPr/>
            <p:nvPr/>
          </p:nvSpPr>
          <p:spPr>
            <a:xfrm>
              <a:off x="762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47" name="Square"/>
            <p:cNvSpPr/>
            <p:nvPr/>
          </p:nvSpPr>
          <p:spPr>
            <a:xfrm>
              <a:off x="1524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48" name="Line"/>
            <p:cNvSpPr/>
            <p:nvPr/>
          </p:nvSpPr>
          <p:spPr>
            <a:xfrm flipH="1" flipV="1">
              <a:off x="1233847" y="495300"/>
              <a:ext cx="366271" cy="1006322"/>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49"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50" name="Line"/>
            <p:cNvSpPr/>
            <p:nvPr/>
          </p:nvSpPr>
          <p:spPr>
            <a:xfrm flipV="1">
              <a:off x="1016000" y="520700"/>
              <a:ext cx="0" cy="989687"/>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51" name="Line"/>
            <p:cNvSpPr/>
            <p:nvPr/>
          </p:nvSpPr>
          <p:spPr>
            <a:xfrm flipH="1" flipV="1">
              <a:off x="469899" y="491895"/>
              <a:ext cx="366272" cy="1006323"/>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52" name="Line"/>
            <p:cNvSpPr/>
            <p:nvPr/>
          </p:nvSpPr>
          <p:spPr>
            <a:xfrm flipV="1">
              <a:off x="1233847" y="495300"/>
              <a:ext cx="366272" cy="1006322"/>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53"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165" name="Group"/>
          <p:cNvGrpSpPr/>
          <p:nvPr/>
        </p:nvGrpSpPr>
        <p:grpSpPr>
          <a:xfrm>
            <a:off x="10934700" y="5829300"/>
            <a:ext cx="2032000" cy="2032000"/>
            <a:chOff x="0" y="0"/>
            <a:chExt cx="2032000" cy="2032000"/>
          </a:xfrm>
        </p:grpSpPr>
        <p:sp>
          <p:nvSpPr>
            <p:cNvPr id="1155" name="Line"/>
            <p:cNvSpPr/>
            <p:nvPr/>
          </p:nvSpPr>
          <p:spPr>
            <a:xfrm flipV="1">
              <a:off x="253999" y="520700"/>
              <a:ext cx="1" cy="989687"/>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56"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57" name="Square"/>
            <p:cNvSpPr/>
            <p:nvPr/>
          </p:nvSpPr>
          <p:spPr>
            <a:xfrm>
              <a:off x="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58" name="Square"/>
            <p:cNvSpPr/>
            <p:nvPr/>
          </p:nvSpPr>
          <p:spPr>
            <a:xfrm>
              <a:off x="762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59" name="Line"/>
            <p:cNvSpPr/>
            <p:nvPr/>
          </p:nvSpPr>
          <p:spPr>
            <a:xfrm flipV="1">
              <a:off x="451866" y="500140"/>
              <a:ext cx="366272" cy="1006321"/>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60"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61" name="Line"/>
            <p:cNvSpPr/>
            <p:nvPr/>
          </p:nvSpPr>
          <p:spPr>
            <a:xfrm flipV="1">
              <a:off x="1016000" y="520700"/>
              <a:ext cx="0" cy="989687"/>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62" name="Line"/>
            <p:cNvSpPr/>
            <p:nvPr/>
          </p:nvSpPr>
          <p:spPr>
            <a:xfrm flipV="1">
              <a:off x="1208455" y="495299"/>
              <a:ext cx="366272" cy="1006321"/>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63" name="Line"/>
            <p:cNvSpPr/>
            <p:nvPr/>
          </p:nvSpPr>
          <p:spPr>
            <a:xfrm flipH="1" flipV="1">
              <a:off x="444499" y="491897"/>
              <a:ext cx="366272" cy="1006321"/>
            </a:xfrm>
            <a:prstGeom prst="line">
              <a:avLst/>
            </a:prstGeom>
            <a:noFill/>
            <a:ln w="50800" cap="flat">
              <a:solidFill>
                <a:srgbClr val="FFFFFF">
                  <a:alpha val="50000"/>
                </a:srgbClr>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164"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166" name="Square"/>
          <p:cNvSpPr/>
          <p:nvPr/>
        </p:nvSpPr>
        <p:spPr>
          <a:xfrm>
            <a:off x="9156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67" name="Square"/>
          <p:cNvSpPr/>
          <p:nvPr/>
        </p:nvSpPr>
        <p:spPr>
          <a:xfrm>
            <a:off x="10172700" y="582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grpSp>
        <p:nvGrpSpPr>
          <p:cNvPr id="1170" name="Group"/>
          <p:cNvGrpSpPr/>
          <p:nvPr/>
        </p:nvGrpSpPr>
        <p:grpSpPr>
          <a:xfrm>
            <a:off x="7632700" y="7353300"/>
            <a:ext cx="1270000" cy="508000"/>
            <a:chOff x="0" y="0"/>
            <a:chExt cx="1270000" cy="508000"/>
          </a:xfrm>
        </p:grpSpPr>
        <p:sp>
          <p:nvSpPr>
            <p:cNvPr id="1168"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69"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171" name="…"/>
          <p:cNvSpPr txBox="1"/>
          <p:nvPr/>
        </p:nvSpPr>
        <p:spPr>
          <a:xfrm>
            <a:off x="723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172" name="…"/>
          <p:cNvSpPr txBox="1"/>
          <p:nvPr/>
        </p:nvSpPr>
        <p:spPr>
          <a:xfrm>
            <a:off x="1151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1175" name="Group"/>
          <p:cNvGrpSpPr/>
          <p:nvPr/>
        </p:nvGrpSpPr>
        <p:grpSpPr>
          <a:xfrm>
            <a:off x="10934700" y="7353300"/>
            <a:ext cx="1270000" cy="508000"/>
            <a:chOff x="0" y="0"/>
            <a:chExt cx="1270000" cy="508000"/>
          </a:xfrm>
        </p:grpSpPr>
        <p:sp>
          <p:nvSpPr>
            <p:cNvPr id="1173"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74" name="Square"/>
            <p:cNvSpPr/>
            <p:nvPr/>
          </p:nvSpPr>
          <p:spPr>
            <a:xfrm>
              <a:off x="762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176" name="redundant work"/>
          <p:cNvSpPr txBox="1"/>
          <p:nvPr/>
        </p:nvSpPr>
        <p:spPr>
          <a:xfrm>
            <a:off x="13565478" y="5295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1177" name="Line"/>
          <p:cNvSpPr/>
          <p:nvPr/>
        </p:nvSpPr>
        <p:spPr>
          <a:xfrm>
            <a:off x="17348200" y="5880100"/>
            <a:ext cx="3815715" cy="4"/>
          </a:xfrm>
          <a:prstGeom prst="line">
            <a:avLst/>
          </a:pr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178" name="Triangle"/>
          <p:cNvSpPr/>
          <p:nvPr/>
        </p:nvSpPr>
        <p:spPr>
          <a:xfrm>
            <a:off x="17335500" y="5880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79" name="locality"/>
          <p:cNvSpPr txBox="1"/>
          <p:nvPr/>
        </p:nvSpPr>
        <p:spPr>
          <a:xfrm>
            <a:off x="20828000" y="5422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1180" name="parallelism"/>
          <p:cNvSpPr txBox="1"/>
          <p:nvPr/>
        </p:nvSpPr>
        <p:spPr>
          <a:xfrm>
            <a:off x="17157700" y="9271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grpSp>
        <p:nvGrpSpPr>
          <p:cNvPr id="1183" name="Group"/>
          <p:cNvGrpSpPr/>
          <p:nvPr/>
        </p:nvGrpSpPr>
        <p:grpSpPr>
          <a:xfrm>
            <a:off x="16497300" y="3124200"/>
            <a:ext cx="5486400" cy="2400300"/>
            <a:chOff x="0" y="0"/>
            <a:chExt cx="5486400" cy="2400299"/>
          </a:xfrm>
        </p:grpSpPr>
        <p:sp>
          <p:nvSpPr>
            <p:cNvPr id="1181" name="Line"/>
            <p:cNvSpPr/>
            <p:nvPr/>
          </p:nvSpPr>
          <p:spPr>
            <a:xfrm>
              <a:off x="814982" y="16368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76200" cap="flat">
              <a:solidFill>
                <a:srgbClr val="FFFFFF"/>
              </a:solidFill>
              <a:prstDash val="solid"/>
              <a:miter lim="400000"/>
              <a:headEnd type="triangle" w="med" len="med"/>
              <a:tailEnd type="triangle" w="med" len="med"/>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182" name="trade off with granularity of fusion"/>
            <p:cNvSpPr txBox="1"/>
            <p:nvPr/>
          </p:nvSpPr>
          <p:spPr>
            <a:xfrm>
              <a:off x="0" y="0"/>
              <a:ext cx="5486400" cy="13909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nSpc>
                  <a:spcPct val="80000"/>
                </a:lnSpc>
                <a:defRPr sz="4800"/>
              </a:pPr>
              <a:r>
                <a:t>trade off with </a:t>
              </a:r>
              <a:r>
                <a:rPr i="1"/>
                <a:t>granularity of fusion</a:t>
              </a:r>
            </a:p>
          </p:txBody>
        </p:sp>
      </p:grpSp>
      <p:sp>
        <p:nvSpPr>
          <p:cNvPr id="1184" name="Line"/>
          <p:cNvSpPr/>
          <p:nvPr/>
        </p:nvSpPr>
        <p:spPr>
          <a:xfrm rot="7200001">
            <a:off x="19336167" y="7643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headEnd type="triangle"/>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1185" name="trade off by constraining order"/>
          <p:cNvSpPr txBox="1"/>
          <p:nvPr/>
        </p:nvSpPr>
        <p:spPr>
          <a:xfrm>
            <a:off x="16687800" y="10083800"/>
            <a:ext cx="5130800" cy="1397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sz="4800"/>
            </a:pPr>
            <a:r>
              <a:t>trade off by </a:t>
            </a:r>
            <a:r>
              <a:rPr i="1"/>
              <a:t>constraining order</a:t>
            </a:r>
          </a:p>
        </p:txBody>
      </p:sp>
      <p:sp>
        <p:nvSpPr>
          <p:cNvPr id="1186" name="Line"/>
          <p:cNvSpPr/>
          <p:nvPr/>
        </p:nvSpPr>
        <p:spPr>
          <a:xfrm rot="14677005">
            <a:off x="15686225" y="7642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headEnd type="triangle"/>
            <a:tailEnd type="triangle"/>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176"/>
                                        </p:tgtEl>
                                        <p:attrNameLst>
                                          <p:attrName>style.visibility</p:attrName>
                                        </p:attrNameLst>
                                      </p:cBhvr>
                                      <p:to>
                                        <p:strVal val="visible"/>
                                      </p:to>
                                    </p:set>
                                    <p:animEffect filter="fade" transition="in">
                                      <p:cBhvr>
                                        <p:cTn id="7" dur="500"/>
                                        <p:tgtEl>
                                          <p:spTgt spid="1176"/>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1177"/>
                                        </p:tgtEl>
                                        <p:attrNameLst>
                                          <p:attrName>style.visibility</p:attrName>
                                        </p:attrNameLst>
                                      </p:cBhvr>
                                      <p:to>
                                        <p:strVal val="visible"/>
                                      </p:to>
                                    </p:set>
                                    <p:animEffect filter="fade" transition="in">
                                      <p:cBhvr>
                                        <p:cTn id="11" dur="500"/>
                                        <p:tgtEl>
                                          <p:spTgt spid="1177"/>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1179"/>
                                        </p:tgtEl>
                                        <p:attrNameLst>
                                          <p:attrName>style.visibility</p:attrName>
                                        </p:attrNameLst>
                                      </p:cBhvr>
                                      <p:to>
                                        <p:strVal val="visible"/>
                                      </p:to>
                                    </p:set>
                                    <p:animEffect filter="fade" transition="in">
                                      <p:cBhvr>
                                        <p:cTn id="15" dur="500"/>
                                        <p:tgtEl>
                                          <p:spTgt spid="1179"/>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4" fill="hold">
                                  <p:stCondLst>
                                    <p:cond delay="0"/>
                                  </p:stCondLst>
                                  <p:iterate type="el" backwards="0">
                                    <p:tmAbs val="0"/>
                                  </p:iterate>
                                  <p:childTnLst>
                                    <p:set>
                                      <p:cBhvr>
                                        <p:cTn id="19" fill="hold"/>
                                        <p:tgtEl>
                                          <p:spTgt spid="1183"/>
                                        </p:tgtEl>
                                        <p:attrNameLst>
                                          <p:attrName>style.visibility</p:attrName>
                                        </p:attrNameLst>
                                      </p:cBhvr>
                                      <p:to>
                                        <p:strVal val="visible"/>
                                      </p:to>
                                    </p:set>
                                    <p:animEffect filter="fade" transition="in">
                                      <p:cBhvr>
                                        <p:cTn id="20" dur="500"/>
                                        <p:tgtEl>
                                          <p:spTgt spid="1183"/>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 presetID="22" grpId="5" fill="hold">
                                  <p:stCondLst>
                                    <p:cond delay="0"/>
                                  </p:stCondLst>
                                  <p:iterate type="el" backwards="0">
                                    <p:tmAbs val="0"/>
                                  </p:iterate>
                                  <p:childTnLst>
                                    <p:set>
                                      <p:cBhvr>
                                        <p:cTn id="24" fill="hold"/>
                                        <p:tgtEl>
                                          <p:spTgt spid="1178"/>
                                        </p:tgtEl>
                                        <p:attrNameLst>
                                          <p:attrName>style.visibility</p:attrName>
                                        </p:attrNameLst>
                                      </p:cBhvr>
                                      <p:to>
                                        <p:strVal val="visible"/>
                                      </p:to>
                                    </p:set>
                                    <p:animEffect filter="wipe(up)" transition="in">
                                      <p:cBhvr>
                                        <p:cTn id="25" dur="500"/>
                                        <p:tgtEl>
                                          <p:spTgt spid="1178"/>
                                        </p:tgtEl>
                                      </p:cBhvr>
                                    </p:animEffect>
                                  </p:childTnLst>
                                </p:cTn>
                              </p:par>
                            </p:childTnLst>
                          </p:cTn>
                        </p:par>
                        <p:par>
                          <p:cTn id="26" fill="hold">
                            <p:stCondLst>
                              <p:cond delay="500"/>
                            </p:stCondLst>
                            <p:childTnLst>
                              <p:par>
                                <p:cTn id="27" presetClass="entr" nodeType="afterEffect" presetID="10" grpId="6" fill="hold">
                                  <p:stCondLst>
                                    <p:cond delay="0"/>
                                  </p:stCondLst>
                                  <p:iterate type="el" backwards="0">
                                    <p:tmAbs val="0"/>
                                  </p:iterate>
                                  <p:childTnLst>
                                    <p:set>
                                      <p:cBhvr>
                                        <p:cTn id="28" fill="hold"/>
                                        <p:tgtEl>
                                          <p:spTgt spid="1180"/>
                                        </p:tgtEl>
                                        <p:attrNameLst>
                                          <p:attrName>style.visibility</p:attrName>
                                        </p:attrNameLst>
                                      </p:cBhvr>
                                      <p:to>
                                        <p:strVal val="visible"/>
                                      </p:to>
                                    </p:set>
                                    <p:animEffect filter="fade" transition="in">
                                      <p:cBhvr>
                                        <p:cTn id="29" dur="250"/>
                                        <p:tgtEl>
                                          <p:spTgt spid="1180"/>
                                        </p:tgtEl>
                                      </p:cBhvr>
                                    </p:animEffect>
                                  </p:childTnLst>
                                </p:cTn>
                              </p:par>
                            </p:childTnLst>
                          </p:cTn>
                        </p:par>
                        <p:par>
                          <p:cTn id="30" fill="hold">
                            <p:stCondLst>
                              <p:cond delay="0"/>
                            </p:stCondLst>
                            <p:childTnLst>
                              <p:par>
                                <p:cTn id="31" presetClass="emph" nodeType="withEffect" presetID="9" grpId="7" fill="hold">
                                  <p:stCondLst>
                                    <p:cond delay="0"/>
                                  </p:stCondLst>
                                  <p:childTnLst>
                                    <p:set>
                                      <p:cBhvr>
                                        <p:cTn id="32" dur="indefinite" fill="hold"/>
                                        <p:tgtEl>
                                          <p:spTgt spid="1183"/>
                                        </p:tgtEl>
                                        <p:attrNameLst>
                                          <p:attrName>style.opacity</p:attrName>
                                        </p:attrNameLst>
                                      </p:cBhvr>
                                      <p:to>
                                        <p:strVal val="0.35"/>
                                      </p:to>
                                    </p:set>
                                    <p:animEffect filter="image" prLst="opacity: 0.35; ">
                                      <p:cBhvr>
                                        <p:cTn id="33" dur="indefinite" fill="hold"/>
                                        <p:tgtEl>
                                          <p:spTgt spid="1183"/>
                                        </p:tgtEl>
                                      </p:cBhvr>
                                    </p:animEffect>
                                  </p:childTnLst>
                                </p:cTn>
                              </p:par>
                            </p:childTnLst>
                          </p:cTn>
                        </p:par>
                        <p:par>
                          <p:cTn id="34" fill="hold">
                            <p:stCondLst>
                              <p:cond delay="349"/>
                            </p:stCondLst>
                            <p:childTnLst>
                              <p:par>
                                <p:cTn id="35" presetClass="entr" nodeType="afterEffect" presetID="10" grpId="8" fill="hold">
                                  <p:stCondLst>
                                    <p:cond delay="1000"/>
                                  </p:stCondLst>
                                  <p:iterate type="el" backwards="0">
                                    <p:tmAbs val="0"/>
                                  </p:iterate>
                                  <p:childTnLst>
                                    <p:set>
                                      <p:cBhvr>
                                        <p:cTn id="36" fill="hold"/>
                                        <p:tgtEl>
                                          <p:spTgt spid="1185"/>
                                        </p:tgtEl>
                                        <p:attrNameLst>
                                          <p:attrName>style.visibility</p:attrName>
                                        </p:attrNameLst>
                                      </p:cBhvr>
                                      <p:to>
                                        <p:strVal val="visible"/>
                                      </p:to>
                                    </p:set>
                                    <p:animEffect filter="fade" transition="in">
                                      <p:cBhvr>
                                        <p:cTn id="37" dur="750"/>
                                        <p:tgtEl>
                                          <p:spTgt spid="1185"/>
                                        </p:tgtEl>
                                      </p:cBhvr>
                                    </p:animEffect>
                                  </p:childTnLst>
                                </p:cTn>
                              </p:par>
                            </p:childTnLst>
                          </p:cTn>
                        </p:par>
                        <p:par>
                          <p:cTn id="38" fill="hold">
                            <p:stCondLst>
                              <p:cond delay="2099"/>
                            </p:stCondLst>
                            <p:childTnLst>
                              <p:par>
                                <p:cTn id="39" presetClass="entr" nodeType="afterEffect" presetID="10" grpId="9" fill="hold">
                                  <p:stCondLst>
                                    <p:cond delay="0"/>
                                  </p:stCondLst>
                                  <p:iterate type="el" backwards="0">
                                    <p:tmAbs val="0"/>
                                  </p:iterate>
                                  <p:childTnLst>
                                    <p:set>
                                      <p:cBhvr>
                                        <p:cTn id="40" fill="hold"/>
                                        <p:tgtEl>
                                          <p:spTgt spid="1184"/>
                                        </p:tgtEl>
                                        <p:attrNameLst>
                                          <p:attrName>style.visibility</p:attrName>
                                        </p:attrNameLst>
                                      </p:cBhvr>
                                      <p:to>
                                        <p:strVal val="visible"/>
                                      </p:to>
                                    </p:set>
                                    <p:animEffect filter="fade" transition="in">
                                      <p:cBhvr>
                                        <p:cTn id="41" dur="750"/>
                                        <p:tgtEl>
                                          <p:spTgt spid="1184"/>
                                        </p:tgtEl>
                                      </p:cBhvr>
                                    </p:animEffect>
                                  </p:childTnLst>
                                </p:cTn>
                              </p:par>
                            </p:childTnLst>
                          </p:cTn>
                        </p:par>
                        <p:par>
                          <p:cTn id="42" fill="hold">
                            <p:stCondLst>
                              <p:cond delay="2849"/>
                            </p:stCondLst>
                            <p:childTnLst>
                              <p:par>
                                <p:cTn id="43" presetClass="entr" nodeType="afterEffect" presetID="10" grpId="10" fill="hold">
                                  <p:stCondLst>
                                    <p:cond delay="0"/>
                                  </p:stCondLst>
                                  <p:iterate type="el" backwards="0">
                                    <p:tmAbs val="0"/>
                                  </p:iterate>
                                  <p:childTnLst>
                                    <p:set>
                                      <p:cBhvr>
                                        <p:cTn id="44" fill="hold"/>
                                        <p:tgtEl>
                                          <p:spTgt spid="1186"/>
                                        </p:tgtEl>
                                        <p:attrNameLst>
                                          <p:attrName>style.visibility</p:attrName>
                                        </p:attrNameLst>
                                      </p:cBhvr>
                                      <p:to>
                                        <p:strVal val="visible"/>
                                      </p:to>
                                    </p:set>
                                    <p:animEffect filter="fade" transition="in">
                                      <p:cBhvr>
                                        <p:cTn id="45" dur="750"/>
                                        <p:tgtEl>
                                          <p:spTgt spid="11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86" grpId="10"/>
      <p:bldP build="whole" bldLvl="1" animBg="1" rev="0" advAuto="0" spid="1183" grpId="7"/>
      <p:bldP build="whole" bldLvl="1" animBg="1" rev="0" advAuto="0" spid="1178" grpId="5"/>
      <p:bldP build="whole" bldLvl="1" animBg="1" rev="0" advAuto="0" spid="1179" grpId="3"/>
      <p:bldP build="whole" bldLvl="1" animBg="1" rev="0" advAuto="0" spid="1185" grpId="8"/>
      <p:bldP build="whole" bldLvl="1" animBg="1" rev="0" advAuto="0" spid="1184" grpId="9"/>
      <p:bldP build="whole" bldLvl="1" animBg="1" rev="0" advAuto="0" spid="1176" grpId="1"/>
      <p:bldP build="whole" bldLvl="1" animBg="1" rev="0" advAuto="0" spid="1180" grpId="6"/>
      <p:bldP build="whole" bldLvl="1" animBg="1" rev="0" advAuto="0" spid="1183" grpId="4"/>
      <p:bldP build="whole" bldLvl="1" animBg="1" rev="0" advAuto="0" spid="1177" grpId="2"/>
    </p:bldLst>
  </p:timing>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90" name="Rectangle"/>
          <p:cNvSpPr/>
          <p:nvPr/>
        </p:nvSpPr>
        <p:spPr>
          <a:xfrm>
            <a:off x="14097000" y="5511800"/>
            <a:ext cx="6438900" cy="1943100"/>
          </a:xfrm>
          <a:prstGeom prst="rect">
            <a:avLst/>
          </a:prstGeom>
          <a:solidFill>
            <a:srgbClr val="23232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91" name="Rectangle"/>
          <p:cNvSpPr/>
          <p:nvPr/>
        </p:nvSpPr>
        <p:spPr>
          <a:xfrm>
            <a:off x="14998700" y="660400"/>
            <a:ext cx="5461000" cy="12700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192" name="Message #2: algorithm vs. organization"/>
          <p:cNvSpPr txBox="1"/>
          <p:nvPr>
            <p:ph type="title"/>
          </p:nvPr>
        </p:nvSpPr>
        <p:spPr>
          <a:xfrm>
            <a:off x="0" y="63500"/>
            <a:ext cx="24345900" cy="1866900"/>
          </a:xfrm>
          <a:prstGeom prst="rect">
            <a:avLst/>
          </a:prstGeom>
        </p:spPr>
        <p:txBody>
          <a:bodyPr/>
          <a:lstStyle>
            <a:lvl1pPr>
              <a:lnSpc>
                <a:spcPct val="100000"/>
              </a:lnSpc>
            </a:lvl1pPr>
          </a:lstStyle>
          <a:p>
            <a:pPr/>
            <a:r>
              <a:t>Message #2: algorithm vs. organization</a:t>
            </a:r>
          </a:p>
        </p:txBody>
      </p:sp>
      <p:sp>
        <p:nvSpPr>
          <p:cNvPr id="1193" name="order and interleaving…"/>
          <p:cNvSpPr txBox="1"/>
          <p:nvPr/>
        </p:nvSpPr>
        <p:spPr>
          <a:xfrm>
            <a:off x="6790518" y="9537700"/>
            <a:ext cx="9777681" cy="24394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ct val="70000"/>
              </a:lnSpc>
              <a:defRPr sz="6400"/>
            </a:pPr>
            <a:r>
              <a:t>order and interleaving</a:t>
            </a:r>
          </a:p>
          <a:p>
            <a:pPr algn="l">
              <a:lnSpc>
                <a:spcPct val="70000"/>
              </a:lnSpc>
              <a:defRPr sz="6400"/>
            </a:pPr>
            <a:r>
              <a:t>radically alter performance</a:t>
            </a:r>
          </a:p>
          <a:p>
            <a:pPr algn="l">
              <a:lnSpc>
                <a:spcPct val="70000"/>
              </a:lnSpc>
              <a:defRPr sz="6400"/>
            </a:pPr>
            <a:r>
              <a:t>of the </a:t>
            </a:r>
            <a:r>
              <a:rPr i="1"/>
              <a:t>same algorithm</a:t>
            </a:r>
          </a:p>
        </p:txBody>
      </p:sp>
      <p:sp>
        <p:nvSpPr>
          <p:cNvPr id="1194" name="blury"/>
          <p:cNvSpPr/>
          <p:nvPr/>
        </p:nvSpPr>
        <p:spPr>
          <a:xfrm>
            <a:off x="115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195" name="Line"/>
          <p:cNvSpPr/>
          <p:nvPr/>
        </p:nvSpPr>
        <p:spPr>
          <a:xfrm flipH="1">
            <a:off x="3581400"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196" name="blurx"/>
          <p:cNvSpPr/>
          <p:nvPr/>
        </p:nvSpPr>
        <p:spPr>
          <a:xfrm>
            <a:off x="115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197" name="Line"/>
          <p:cNvSpPr/>
          <p:nvPr/>
        </p:nvSpPr>
        <p:spPr>
          <a:xfrm flipH="1">
            <a:off x="3581400"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198" name="input"/>
          <p:cNvSpPr/>
          <p:nvPr/>
        </p:nvSpPr>
        <p:spPr>
          <a:xfrm>
            <a:off x="115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grpSp>
        <p:nvGrpSpPr>
          <p:cNvPr id="1203" name="Group"/>
          <p:cNvGrpSpPr/>
          <p:nvPr/>
        </p:nvGrpSpPr>
        <p:grpSpPr>
          <a:xfrm>
            <a:off x="8521700" y="4305300"/>
            <a:ext cx="2794000" cy="508000"/>
            <a:chOff x="0" y="0"/>
            <a:chExt cx="2794000" cy="508000"/>
          </a:xfrm>
        </p:grpSpPr>
        <p:sp>
          <p:nvSpPr>
            <p:cNvPr id="1199" name="Square"/>
            <p:cNvSpPr/>
            <p:nvPr/>
          </p:nvSpPr>
          <p:spPr>
            <a:xfrm>
              <a:off x="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00" name="Square"/>
            <p:cNvSpPr/>
            <p:nvPr/>
          </p:nvSpPr>
          <p:spPr>
            <a:xfrm>
              <a:off x="762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01" name="Square"/>
            <p:cNvSpPr/>
            <p:nvPr/>
          </p:nvSpPr>
          <p:spPr>
            <a:xfrm>
              <a:off x="1524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02" name="Square"/>
            <p:cNvSpPr/>
            <p:nvPr/>
          </p:nvSpPr>
          <p:spPr>
            <a:xfrm>
              <a:off x="2286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204" name="…"/>
          <p:cNvSpPr txBox="1"/>
          <p:nvPr/>
        </p:nvSpPr>
        <p:spPr>
          <a:xfrm>
            <a:off x="723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05" name="…"/>
          <p:cNvSpPr txBox="1"/>
          <p:nvPr/>
        </p:nvSpPr>
        <p:spPr>
          <a:xfrm>
            <a:off x="1151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1210" name="Group"/>
          <p:cNvGrpSpPr/>
          <p:nvPr/>
        </p:nvGrpSpPr>
        <p:grpSpPr>
          <a:xfrm>
            <a:off x="8521700" y="5829300"/>
            <a:ext cx="2794000" cy="508000"/>
            <a:chOff x="0" y="0"/>
            <a:chExt cx="2794000" cy="508000"/>
          </a:xfrm>
        </p:grpSpPr>
        <p:sp>
          <p:nvSpPr>
            <p:cNvPr id="1206"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07"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08"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09"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215" name="Group"/>
          <p:cNvGrpSpPr/>
          <p:nvPr/>
        </p:nvGrpSpPr>
        <p:grpSpPr>
          <a:xfrm>
            <a:off x="8521700" y="7353300"/>
            <a:ext cx="2794000" cy="508000"/>
            <a:chOff x="0" y="0"/>
            <a:chExt cx="2794000" cy="508000"/>
          </a:xfrm>
        </p:grpSpPr>
        <p:sp>
          <p:nvSpPr>
            <p:cNvPr id="1211"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12"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13"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14"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216" name="…"/>
          <p:cNvSpPr txBox="1"/>
          <p:nvPr/>
        </p:nvSpPr>
        <p:spPr>
          <a:xfrm>
            <a:off x="722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17" name="…"/>
          <p:cNvSpPr txBox="1"/>
          <p:nvPr/>
        </p:nvSpPr>
        <p:spPr>
          <a:xfrm>
            <a:off x="1150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18" name="…"/>
          <p:cNvSpPr txBox="1"/>
          <p:nvPr/>
        </p:nvSpPr>
        <p:spPr>
          <a:xfrm>
            <a:off x="722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19" name="…"/>
          <p:cNvSpPr txBox="1"/>
          <p:nvPr/>
        </p:nvSpPr>
        <p:spPr>
          <a:xfrm>
            <a:off x="1150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20" name="Line"/>
          <p:cNvSpPr/>
          <p:nvPr/>
        </p:nvSpPr>
        <p:spPr>
          <a:xfrm flipH="1">
            <a:off x="8759166" y="6070605"/>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21" name="Line"/>
          <p:cNvSpPr/>
          <p:nvPr/>
        </p:nvSpPr>
        <p:spPr>
          <a:xfrm flipH="1">
            <a:off x="8763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22" name="Line"/>
          <p:cNvSpPr/>
          <p:nvPr/>
        </p:nvSpPr>
        <p:spPr>
          <a:xfrm flipV="1">
            <a:off x="8754268" y="6177623"/>
            <a:ext cx="864130"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23" name="Line"/>
          <p:cNvSpPr/>
          <p:nvPr/>
        </p:nvSpPr>
        <p:spPr>
          <a:xfrm flipH="1">
            <a:off x="10287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24" name="Line"/>
          <p:cNvSpPr/>
          <p:nvPr/>
        </p:nvSpPr>
        <p:spPr>
          <a:xfrm flipV="1">
            <a:off x="10274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25" name="Line"/>
          <p:cNvSpPr/>
          <p:nvPr/>
        </p:nvSpPr>
        <p:spPr>
          <a:xfrm flipH="1">
            <a:off x="10287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26" name="Line"/>
          <p:cNvSpPr/>
          <p:nvPr/>
        </p:nvSpPr>
        <p:spPr>
          <a:xfrm flipH="1">
            <a:off x="9639300" y="6129734"/>
            <a:ext cx="638969" cy="1338859"/>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27" name="Line"/>
          <p:cNvSpPr/>
          <p:nvPr/>
        </p:nvSpPr>
        <p:spPr>
          <a:xfrm flipH="1">
            <a:off x="11811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28" name="Line"/>
          <p:cNvSpPr/>
          <p:nvPr/>
        </p:nvSpPr>
        <p:spPr>
          <a:xfrm flipV="1">
            <a:off x="11798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29" name="Line"/>
          <p:cNvSpPr/>
          <p:nvPr/>
        </p:nvSpPr>
        <p:spPr>
          <a:xfrm flipH="1">
            <a:off x="11811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30" name="Line"/>
          <p:cNvSpPr/>
          <p:nvPr/>
        </p:nvSpPr>
        <p:spPr>
          <a:xfrm flipH="1">
            <a:off x="11163300" y="6134100"/>
            <a:ext cx="638969" cy="1338858"/>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31" name="Line"/>
          <p:cNvSpPr/>
          <p:nvPr/>
        </p:nvSpPr>
        <p:spPr>
          <a:xfrm flipH="1">
            <a:off x="7239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32" name="Line"/>
          <p:cNvSpPr/>
          <p:nvPr/>
        </p:nvSpPr>
        <p:spPr>
          <a:xfrm flipH="1">
            <a:off x="7239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33" name="Line"/>
          <p:cNvSpPr/>
          <p:nvPr/>
        </p:nvSpPr>
        <p:spPr>
          <a:xfrm flipV="1">
            <a:off x="7226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34" name="Line"/>
          <p:cNvSpPr/>
          <p:nvPr/>
        </p:nvSpPr>
        <p:spPr>
          <a:xfrm flipH="1">
            <a:off x="8115300" y="6134100"/>
            <a:ext cx="638969" cy="1338858"/>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35" name="Line"/>
          <p:cNvSpPr/>
          <p:nvPr/>
        </p:nvSpPr>
        <p:spPr>
          <a:xfrm flipH="1">
            <a:off x="14356452" y="6070600"/>
            <a:ext cx="955473" cy="1"/>
          </a:xfrm>
          <a:prstGeom prst="line">
            <a:avLst/>
          </a:prstGeom>
          <a:ln w="76200">
            <a:solidFill>
              <a:srgbClr val="FFFFFF"/>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36" name="algorithm"/>
          <p:cNvSpPr txBox="1"/>
          <p:nvPr/>
        </p:nvSpPr>
        <p:spPr>
          <a:xfrm>
            <a:off x="15375718" y="5473700"/>
            <a:ext cx="3467305"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algorithm</a:t>
            </a:r>
          </a:p>
        </p:txBody>
      </p:sp>
      <p:sp>
        <p:nvSpPr>
          <p:cNvPr id="1237" name="organization"/>
          <p:cNvSpPr txBox="1"/>
          <p:nvPr/>
        </p:nvSpPr>
        <p:spPr>
          <a:xfrm>
            <a:off x="15379699" y="6362700"/>
            <a:ext cx="4471290"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solidFill>
                  <a:srgbClr val="E32400"/>
                </a:solidFill>
              </a:defRPr>
            </a:lvl1pPr>
          </a:lstStyle>
          <a:p>
            <a:pPr/>
            <a:r>
              <a:t>organization</a:t>
            </a:r>
          </a:p>
        </p:txBody>
      </p:sp>
      <p:sp>
        <p:nvSpPr>
          <p:cNvPr id="1238" name="Line"/>
          <p:cNvSpPr/>
          <p:nvPr/>
        </p:nvSpPr>
        <p:spPr>
          <a:xfrm flipH="1">
            <a:off x="14351000" y="6959600"/>
            <a:ext cx="955472" cy="1"/>
          </a:xfrm>
          <a:prstGeom prst="line">
            <a:avLst/>
          </a:prstGeom>
          <a:ln w="76200">
            <a:solidFill>
              <a:srgbClr val="E32400"/>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1249" name="Group"/>
          <p:cNvGrpSpPr/>
          <p:nvPr/>
        </p:nvGrpSpPr>
        <p:grpSpPr>
          <a:xfrm>
            <a:off x="8775700" y="6321197"/>
            <a:ext cx="2286000" cy="1018490"/>
            <a:chOff x="0" y="9297"/>
            <a:chExt cx="2286000" cy="1018488"/>
          </a:xfrm>
        </p:grpSpPr>
        <p:sp>
          <p:nvSpPr>
            <p:cNvPr id="1239" name="Line"/>
            <p:cNvSpPr/>
            <p:nvPr/>
          </p:nvSpPr>
          <p:spPr>
            <a:xfrm flipV="1">
              <a:off x="762000" y="381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40" name="Line"/>
            <p:cNvSpPr/>
            <p:nvPr/>
          </p:nvSpPr>
          <p:spPr>
            <a:xfrm flipV="1">
              <a:off x="1524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41" name="Line"/>
            <p:cNvSpPr/>
            <p:nvPr/>
          </p:nvSpPr>
          <p:spPr>
            <a:xfrm flipV="1">
              <a:off x="985259" y="17539"/>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42" name="Line"/>
            <p:cNvSpPr/>
            <p:nvPr/>
          </p:nvSpPr>
          <p:spPr>
            <a:xfrm flipV="1">
              <a:off x="1721866" y="1754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43" name="Line"/>
            <p:cNvSpPr/>
            <p:nvPr/>
          </p:nvSpPr>
          <p:spPr>
            <a:xfrm flipH="1" flipV="1">
              <a:off x="217847" y="12699"/>
              <a:ext cx="366271" cy="1006323"/>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44" name="Line"/>
            <p:cNvSpPr/>
            <p:nvPr/>
          </p:nvSpPr>
          <p:spPr>
            <a:xfrm flipH="1" flipV="1">
              <a:off x="954456" y="12699"/>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45" name="Line"/>
            <p:cNvSpPr/>
            <p:nvPr/>
          </p:nvSpPr>
          <p:spPr>
            <a:xfrm flipV="1">
              <a:off x="-1" y="38100"/>
              <a:ext cx="2"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46" name="Line"/>
            <p:cNvSpPr/>
            <p:nvPr/>
          </p:nvSpPr>
          <p:spPr>
            <a:xfrm flipV="1">
              <a:off x="217847" y="12700"/>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47" name="Line"/>
            <p:cNvSpPr/>
            <p:nvPr/>
          </p:nvSpPr>
          <p:spPr>
            <a:xfrm flipV="1">
              <a:off x="2286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48" name="Line"/>
            <p:cNvSpPr/>
            <p:nvPr/>
          </p:nvSpPr>
          <p:spPr>
            <a:xfrm flipH="1" flipV="1">
              <a:off x="1714500" y="9298"/>
              <a:ext cx="366271"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193"/>
                                        </p:tgtEl>
                                        <p:attrNameLst>
                                          <p:attrName>style.visibility</p:attrName>
                                        </p:attrNameLst>
                                      </p:cBhvr>
                                      <p:to>
                                        <p:strVal val="visible"/>
                                      </p:to>
                                    </p:set>
                                    <p:animEffect filter="fade" transition="in">
                                      <p:cBhvr>
                                        <p:cTn id="7" dur="500"/>
                                        <p:tgtEl>
                                          <p:spTgt spid="1193"/>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1220"/>
                                        </p:tgtEl>
                                        <p:attrNameLst>
                                          <p:attrName>style.visibility</p:attrName>
                                        </p:attrNameLst>
                                      </p:cBhvr>
                                      <p:to>
                                        <p:strVal val="visible"/>
                                      </p:to>
                                    </p:set>
                                    <p:animEffect filter="fade" transition="in">
                                      <p:cBhvr>
                                        <p:cTn id="12" dur="500"/>
                                        <p:tgtEl>
                                          <p:spTgt spid="1220"/>
                                        </p:tgtEl>
                                      </p:cBhvr>
                                    </p:animEffect>
                                  </p:childTnLst>
                                </p:cTn>
                              </p:par>
                            </p:childTnLst>
                          </p:cTn>
                        </p:par>
                        <p:par>
                          <p:cTn id="13" fill="hold">
                            <p:stCondLst>
                              <p:cond delay="500"/>
                            </p:stCondLst>
                            <p:childTnLst>
                              <p:par>
                                <p:cTn id="14" presetClass="entr" nodeType="afterEffect" presetID="10" grpId="3" fill="hold">
                                  <p:stCondLst>
                                    <p:cond delay="0"/>
                                  </p:stCondLst>
                                  <p:iterate type="el" backwards="0">
                                    <p:tmAbs val="0"/>
                                  </p:iterate>
                                  <p:childTnLst>
                                    <p:set>
                                      <p:cBhvr>
                                        <p:cTn id="15" fill="hold"/>
                                        <p:tgtEl>
                                          <p:spTgt spid="1221"/>
                                        </p:tgtEl>
                                        <p:attrNameLst>
                                          <p:attrName>style.visibility</p:attrName>
                                        </p:attrNameLst>
                                      </p:cBhvr>
                                      <p:to>
                                        <p:strVal val="visible"/>
                                      </p:to>
                                    </p:set>
                                    <p:animEffect filter="fade" transition="in">
                                      <p:cBhvr>
                                        <p:cTn id="16" dur="500"/>
                                        <p:tgtEl>
                                          <p:spTgt spid="1221"/>
                                        </p:tgtEl>
                                      </p:cBhvr>
                                    </p:animEffect>
                                  </p:childTnLst>
                                </p:cTn>
                              </p:par>
                            </p:childTnLst>
                          </p:cTn>
                        </p:par>
                        <p:par>
                          <p:cTn id="17" fill="hold">
                            <p:stCondLst>
                              <p:cond delay="1000"/>
                            </p:stCondLst>
                            <p:childTnLst>
                              <p:par>
                                <p:cTn id="18" presetClass="entr" nodeType="afterEffect" presetID="10" grpId="4" fill="hold">
                                  <p:stCondLst>
                                    <p:cond delay="0"/>
                                  </p:stCondLst>
                                  <p:iterate type="el" backwards="0">
                                    <p:tmAbs val="0"/>
                                  </p:iterate>
                                  <p:childTnLst>
                                    <p:set>
                                      <p:cBhvr>
                                        <p:cTn id="19" fill="hold"/>
                                        <p:tgtEl>
                                          <p:spTgt spid="1223"/>
                                        </p:tgtEl>
                                        <p:attrNameLst>
                                          <p:attrName>style.visibility</p:attrName>
                                        </p:attrNameLst>
                                      </p:cBhvr>
                                      <p:to>
                                        <p:strVal val="visible"/>
                                      </p:to>
                                    </p:set>
                                    <p:animEffect filter="fade" transition="in">
                                      <p:cBhvr>
                                        <p:cTn id="20" dur="500"/>
                                        <p:tgtEl>
                                          <p:spTgt spid="1223"/>
                                        </p:tgtEl>
                                      </p:cBhvr>
                                    </p:animEffect>
                                  </p:childTnLst>
                                </p:cTn>
                              </p:par>
                            </p:childTnLst>
                          </p:cTn>
                        </p:par>
                        <p:par>
                          <p:cTn id="21" fill="hold">
                            <p:stCondLst>
                              <p:cond delay="1500"/>
                            </p:stCondLst>
                            <p:childTnLst>
                              <p:par>
                                <p:cTn id="22" presetClass="entr" nodeType="afterEffect" presetID="10" grpId="5" fill="hold">
                                  <p:stCondLst>
                                    <p:cond delay="0"/>
                                  </p:stCondLst>
                                  <p:iterate type="el" backwards="0">
                                    <p:tmAbs val="0"/>
                                  </p:iterate>
                                  <p:childTnLst>
                                    <p:set>
                                      <p:cBhvr>
                                        <p:cTn id="23" fill="hold"/>
                                        <p:tgtEl>
                                          <p:spTgt spid="1225"/>
                                        </p:tgtEl>
                                        <p:attrNameLst>
                                          <p:attrName>style.visibility</p:attrName>
                                        </p:attrNameLst>
                                      </p:cBhvr>
                                      <p:to>
                                        <p:strVal val="visible"/>
                                      </p:to>
                                    </p:set>
                                    <p:animEffect filter="fade" transition="in">
                                      <p:cBhvr>
                                        <p:cTn id="24" dur="500"/>
                                        <p:tgtEl>
                                          <p:spTgt spid="1225"/>
                                        </p:tgtEl>
                                      </p:cBhvr>
                                    </p:animEffect>
                                  </p:childTnLst>
                                </p:cTn>
                              </p:par>
                            </p:childTnLst>
                          </p:cTn>
                        </p:par>
                        <p:par>
                          <p:cTn id="25" fill="hold">
                            <p:stCondLst>
                              <p:cond delay="2000"/>
                            </p:stCondLst>
                            <p:childTnLst>
                              <p:par>
                                <p:cTn id="26" presetClass="entr" nodeType="afterEffect" presetID="10" grpId="6" fill="hold">
                                  <p:stCondLst>
                                    <p:cond delay="0"/>
                                  </p:stCondLst>
                                  <p:iterate type="el" backwards="0">
                                    <p:tmAbs val="0"/>
                                  </p:iterate>
                                  <p:childTnLst>
                                    <p:set>
                                      <p:cBhvr>
                                        <p:cTn id="27" fill="hold"/>
                                        <p:tgtEl>
                                          <p:spTgt spid="1227"/>
                                        </p:tgtEl>
                                        <p:attrNameLst>
                                          <p:attrName>style.visibility</p:attrName>
                                        </p:attrNameLst>
                                      </p:cBhvr>
                                      <p:to>
                                        <p:strVal val="visible"/>
                                      </p:to>
                                    </p:set>
                                    <p:animEffect filter="fade" transition="in">
                                      <p:cBhvr>
                                        <p:cTn id="28" dur="500"/>
                                        <p:tgtEl>
                                          <p:spTgt spid="1227"/>
                                        </p:tgtEl>
                                      </p:cBhvr>
                                    </p:animEffect>
                                  </p:childTnLst>
                                </p:cTn>
                              </p:par>
                            </p:childTnLst>
                          </p:cTn>
                        </p:par>
                        <p:par>
                          <p:cTn id="29" fill="hold">
                            <p:stCondLst>
                              <p:cond delay="2500"/>
                            </p:stCondLst>
                            <p:childTnLst>
                              <p:par>
                                <p:cTn id="30" presetClass="entr" nodeType="afterEffect" presetID="10" grpId="7" fill="hold">
                                  <p:stCondLst>
                                    <p:cond delay="0"/>
                                  </p:stCondLst>
                                  <p:iterate type="el" backwards="0">
                                    <p:tmAbs val="0"/>
                                  </p:iterate>
                                  <p:childTnLst>
                                    <p:set>
                                      <p:cBhvr>
                                        <p:cTn id="31" fill="hold"/>
                                        <p:tgtEl>
                                          <p:spTgt spid="1229"/>
                                        </p:tgtEl>
                                        <p:attrNameLst>
                                          <p:attrName>style.visibility</p:attrName>
                                        </p:attrNameLst>
                                      </p:cBhvr>
                                      <p:to>
                                        <p:strVal val="visible"/>
                                      </p:to>
                                    </p:set>
                                    <p:animEffect filter="fade" transition="in">
                                      <p:cBhvr>
                                        <p:cTn id="32" dur="500"/>
                                        <p:tgtEl>
                                          <p:spTgt spid="1229"/>
                                        </p:tgtEl>
                                      </p:cBhvr>
                                    </p:animEffect>
                                  </p:childTnLst>
                                </p:cTn>
                              </p:par>
                            </p:childTnLst>
                          </p:cTn>
                        </p:par>
                        <p:par>
                          <p:cTn id="33" fill="hold">
                            <p:stCondLst>
                              <p:cond delay="3000"/>
                            </p:stCondLst>
                            <p:childTnLst>
                              <p:par>
                                <p:cTn id="34" presetClass="entr" nodeType="afterEffect" presetID="10" grpId="8" fill="hold">
                                  <p:stCondLst>
                                    <p:cond delay="0"/>
                                  </p:stCondLst>
                                  <p:iterate type="el" backwards="0">
                                    <p:tmAbs val="0"/>
                                  </p:iterate>
                                  <p:childTnLst>
                                    <p:set>
                                      <p:cBhvr>
                                        <p:cTn id="35" fill="hold"/>
                                        <p:tgtEl>
                                          <p:spTgt spid="1231"/>
                                        </p:tgtEl>
                                        <p:attrNameLst>
                                          <p:attrName>style.visibility</p:attrName>
                                        </p:attrNameLst>
                                      </p:cBhvr>
                                      <p:to>
                                        <p:strVal val="visible"/>
                                      </p:to>
                                    </p:set>
                                    <p:animEffect filter="fade" transition="in">
                                      <p:cBhvr>
                                        <p:cTn id="36" dur="500"/>
                                        <p:tgtEl>
                                          <p:spTgt spid="1231"/>
                                        </p:tgtEl>
                                      </p:cBhvr>
                                    </p:animEffect>
                                  </p:childTnLst>
                                </p:cTn>
                              </p:par>
                            </p:childTnLst>
                          </p:cTn>
                        </p:par>
                        <p:par>
                          <p:cTn id="37" fill="hold">
                            <p:stCondLst>
                              <p:cond delay="3500"/>
                            </p:stCondLst>
                            <p:childTnLst>
                              <p:par>
                                <p:cTn id="38" presetClass="entr" nodeType="afterEffect" presetID="10" grpId="9" fill="hold">
                                  <p:stCondLst>
                                    <p:cond delay="0"/>
                                  </p:stCondLst>
                                  <p:iterate type="el" backwards="0">
                                    <p:tmAbs val="0"/>
                                  </p:iterate>
                                  <p:childTnLst>
                                    <p:set>
                                      <p:cBhvr>
                                        <p:cTn id="39" fill="hold"/>
                                        <p:tgtEl>
                                          <p:spTgt spid="1232"/>
                                        </p:tgtEl>
                                        <p:attrNameLst>
                                          <p:attrName>style.visibility</p:attrName>
                                        </p:attrNameLst>
                                      </p:cBhvr>
                                      <p:to>
                                        <p:strVal val="visible"/>
                                      </p:to>
                                    </p:set>
                                    <p:animEffect filter="fade" transition="in">
                                      <p:cBhvr>
                                        <p:cTn id="40" dur="500"/>
                                        <p:tgtEl>
                                          <p:spTgt spid="1232"/>
                                        </p:tgtEl>
                                      </p:cBhvr>
                                    </p:animEffect>
                                  </p:childTnLst>
                                </p:cTn>
                              </p:par>
                            </p:childTnLst>
                          </p:cTn>
                        </p:par>
                        <p:par>
                          <p:cTn id="41" fill="hold">
                            <p:stCondLst>
                              <p:cond delay="4000"/>
                            </p:stCondLst>
                            <p:childTnLst>
                              <p:par>
                                <p:cTn id="42" presetClass="entr" nodeType="afterEffect" presetID="10" grpId="10" fill="hold">
                                  <p:stCondLst>
                                    <p:cond delay="0"/>
                                  </p:stCondLst>
                                  <p:iterate type="el" backwards="0">
                                    <p:tmAbs val="0"/>
                                  </p:iterate>
                                  <p:childTnLst>
                                    <p:set>
                                      <p:cBhvr>
                                        <p:cTn id="43" fill="hold"/>
                                        <p:tgtEl>
                                          <p:spTgt spid="1222"/>
                                        </p:tgtEl>
                                        <p:attrNameLst>
                                          <p:attrName>style.visibility</p:attrName>
                                        </p:attrNameLst>
                                      </p:cBhvr>
                                      <p:to>
                                        <p:strVal val="visible"/>
                                      </p:to>
                                    </p:set>
                                    <p:animEffect filter="fade" transition="in">
                                      <p:cBhvr>
                                        <p:cTn id="44" dur="500"/>
                                        <p:tgtEl>
                                          <p:spTgt spid="1222"/>
                                        </p:tgtEl>
                                      </p:cBhvr>
                                    </p:animEffect>
                                  </p:childTnLst>
                                </p:cTn>
                              </p:par>
                            </p:childTnLst>
                          </p:cTn>
                        </p:par>
                        <p:par>
                          <p:cTn id="45" fill="hold">
                            <p:stCondLst>
                              <p:cond delay="4500"/>
                            </p:stCondLst>
                            <p:childTnLst>
                              <p:par>
                                <p:cTn id="46" presetClass="entr" nodeType="afterEffect" presetID="10" grpId="11" fill="hold">
                                  <p:stCondLst>
                                    <p:cond delay="0"/>
                                  </p:stCondLst>
                                  <p:iterate type="el" backwards="0">
                                    <p:tmAbs val="0"/>
                                  </p:iterate>
                                  <p:childTnLst>
                                    <p:set>
                                      <p:cBhvr>
                                        <p:cTn id="47" fill="hold"/>
                                        <p:tgtEl>
                                          <p:spTgt spid="1224"/>
                                        </p:tgtEl>
                                        <p:attrNameLst>
                                          <p:attrName>style.visibility</p:attrName>
                                        </p:attrNameLst>
                                      </p:cBhvr>
                                      <p:to>
                                        <p:strVal val="visible"/>
                                      </p:to>
                                    </p:set>
                                    <p:animEffect filter="fade" transition="in">
                                      <p:cBhvr>
                                        <p:cTn id="48" dur="500"/>
                                        <p:tgtEl>
                                          <p:spTgt spid="1224"/>
                                        </p:tgtEl>
                                      </p:cBhvr>
                                    </p:animEffect>
                                  </p:childTnLst>
                                </p:cTn>
                              </p:par>
                            </p:childTnLst>
                          </p:cTn>
                        </p:par>
                        <p:par>
                          <p:cTn id="49" fill="hold">
                            <p:stCondLst>
                              <p:cond delay="5000"/>
                            </p:stCondLst>
                            <p:childTnLst>
                              <p:par>
                                <p:cTn id="50" presetClass="entr" nodeType="afterEffect" presetID="10" grpId="12" fill="hold">
                                  <p:stCondLst>
                                    <p:cond delay="0"/>
                                  </p:stCondLst>
                                  <p:iterate type="el" backwards="0">
                                    <p:tmAbs val="0"/>
                                  </p:iterate>
                                  <p:childTnLst>
                                    <p:set>
                                      <p:cBhvr>
                                        <p:cTn id="51" fill="hold"/>
                                        <p:tgtEl>
                                          <p:spTgt spid="1226"/>
                                        </p:tgtEl>
                                        <p:attrNameLst>
                                          <p:attrName>style.visibility</p:attrName>
                                        </p:attrNameLst>
                                      </p:cBhvr>
                                      <p:to>
                                        <p:strVal val="visible"/>
                                      </p:to>
                                    </p:set>
                                    <p:animEffect filter="fade" transition="in">
                                      <p:cBhvr>
                                        <p:cTn id="52" dur="500"/>
                                        <p:tgtEl>
                                          <p:spTgt spid="1226"/>
                                        </p:tgtEl>
                                      </p:cBhvr>
                                    </p:animEffect>
                                  </p:childTnLst>
                                </p:cTn>
                              </p:par>
                            </p:childTnLst>
                          </p:cTn>
                        </p:par>
                        <p:par>
                          <p:cTn id="53" fill="hold">
                            <p:stCondLst>
                              <p:cond delay="5500"/>
                            </p:stCondLst>
                            <p:childTnLst>
                              <p:par>
                                <p:cTn id="54" presetClass="entr" nodeType="afterEffect" presetID="10" grpId="13" fill="hold">
                                  <p:stCondLst>
                                    <p:cond delay="0"/>
                                  </p:stCondLst>
                                  <p:iterate type="el" backwards="0">
                                    <p:tmAbs val="0"/>
                                  </p:iterate>
                                  <p:childTnLst>
                                    <p:set>
                                      <p:cBhvr>
                                        <p:cTn id="55" fill="hold"/>
                                        <p:tgtEl>
                                          <p:spTgt spid="1228"/>
                                        </p:tgtEl>
                                        <p:attrNameLst>
                                          <p:attrName>style.visibility</p:attrName>
                                        </p:attrNameLst>
                                      </p:cBhvr>
                                      <p:to>
                                        <p:strVal val="visible"/>
                                      </p:to>
                                    </p:set>
                                    <p:animEffect filter="fade" transition="in">
                                      <p:cBhvr>
                                        <p:cTn id="56" dur="500"/>
                                        <p:tgtEl>
                                          <p:spTgt spid="1228"/>
                                        </p:tgtEl>
                                      </p:cBhvr>
                                    </p:animEffect>
                                  </p:childTnLst>
                                </p:cTn>
                              </p:par>
                            </p:childTnLst>
                          </p:cTn>
                        </p:par>
                        <p:par>
                          <p:cTn id="57" fill="hold">
                            <p:stCondLst>
                              <p:cond delay="6000"/>
                            </p:stCondLst>
                            <p:childTnLst>
                              <p:par>
                                <p:cTn id="58" presetClass="entr" nodeType="afterEffect" presetID="10" grpId="14" fill="hold">
                                  <p:stCondLst>
                                    <p:cond delay="0"/>
                                  </p:stCondLst>
                                  <p:iterate type="el" backwards="0">
                                    <p:tmAbs val="0"/>
                                  </p:iterate>
                                  <p:childTnLst>
                                    <p:set>
                                      <p:cBhvr>
                                        <p:cTn id="59" fill="hold"/>
                                        <p:tgtEl>
                                          <p:spTgt spid="1230"/>
                                        </p:tgtEl>
                                        <p:attrNameLst>
                                          <p:attrName>style.visibility</p:attrName>
                                        </p:attrNameLst>
                                      </p:cBhvr>
                                      <p:to>
                                        <p:strVal val="visible"/>
                                      </p:to>
                                    </p:set>
                                    <p:animEffect filter="fade" transition="in">
                                      <p:cBhvr>
                                        <p:cTn id="60" dur="500"/>
                                        <p:tgtEl>
                                          <p:spTgt spid="1230"/>
                                        </p:tgtEl>
                                      </p:cBhvr>
                                    </p:animEffect>
                                  </p:childTnLst>
                                </p:cTn>
                              </p:par>
                            </p:childTnLst>
                          </p:cTn>
                        </p:par>
                        <p:par>
                          <p:cTn id="61" fill="hold">
                            <p:stCondLst>
                              <p:cond delay="6500"/>
                            </p:stCondLst>
                            <p:childTnLst>
                              <p:par>
                                <p:cTn id="62" presetClass="entr" nodeType="afterEffect" presetID="10" grpId="15" fill="hold">
                                  <p:stCondLst>
                                    <p:cond delay="0"/>
                                  </p:stCondLst>
                                  <p:iterate type="el" backwards="0">
                                    <p:tmAbs val="0"/>
                                  </p:iterate>
                                  <p:childTnLst>
                                    <p:set>
                                      <p:cBhvr>
                                        <p:cTn id="63" fill="hold"/>
                                        <p:tgtEl>
                                          <p:spTgt spid="1233"/>
                                        </p:tgtEl>
                                        <p:attrNameLst>
                                          <p:attrName>style.visibility</p:attrName>
                                        </p:attrNameLst>
                                      </p:cBhvr>
                                      <p:to>
                                        <p:strVal val="visible"/>
                                      </p:to>
                                    </p:set>
                                    <p:animEffect filter="fade" transition="in">
                                      <p:cBhvr>
                                        <p:cTn id="64" dur="500"/>
                                        <p:tgtEl>
                                          <p:spTgt spid="1233"/>
                                        </p:tgtEl>
                                      </p:cBhvr>
                                    </p:animEffect>
                                  </p:childTnLst>
                                </p:cTn>
                              </p:par>
                            </p:childTnLst>
                          </p:cTn>
                        </p:par>
                        <p:par>
                          <p:cTn id="65" fill="hold">
                            <p:stCondLst>
                              <p:cond delay="7000"/>
                            </p:stCondLst>
                            <p:childTnLst>
                              <p:par>
                                <p:cTn id="66" presetClass="entr" nodeType="afterEffect" presetID="10" grpId="16" fill="hold">
                                  <p:stCondLst>
                                    <p:cond delay="0"/>
                                  </p:stCondLst>
                                  <p:iterate type="el" backwards="0">
                                    <p:tmAbs val="0"/>
                                  </p:iterate>
                                  <p:childTnLst>
                                    <p:set>
                                      <p:cBhvr>
                                        <p:cTn id="67" fill="hold"/>
                                        <p:tgtEl>
                                          <p:spTgt spid="1234"/>
                                        </p:tgtEl>
                                        <p:attrNameLst>
                                          <p:attrName>style.visibility</p:attrName>
                                        </p:attrNameLst>
                                      </p:cBhvr>
                                      <p:to>
                                        <p:strVal val="visible"/>
                                      </p:to>
                                    </p:set>
                                    <p:animEffect filter="fade" transition="in">
                                      <p:cBhvr>
                                        <p:cTn id="68" dur="500"/>
                                        <p:tgtEl>
                                          <p:spTgt spid="1234"/>
                                        </p:tgtEl>
                                      </p:cBhvr>
                                    </p:animEffect>
                                  </p:childTnLst>
                                </p:cTn>
                              </p:par>
                            </p:childTnLst>
                          </p:cTn>
                        </p:par>
                        <p:par>
                          <p:cTn id="69" fill="hold">
                            <p:stCondLst>
                              <p:cond delay="0"/>
                            </p:stCondLst>
                            <p:childTnLst>
                              <p:par>
                                <p:cTn id="70" presetClass="emph" nodeType="withEffect" presetID="9" grpId="17" fill="hold">
                                  <p:stCondLst>
                                    <p:cond delay="0"/>
                                  </p:stCondLst>
                                  <p:childTnLst>
                                    <p:set>
                                      <p:cBhvr>
                                        <p:cTn id="71" dur="indefinite" fill="hold"/>
                                        <p:tgtEl>
                                          <p:spTgt spid="1210"/>
                                        </p:tgtEl>
                                        <p:attrNameLst>
                                          <p:attrName>style.opacity</p:attrName>
                                        </p:attrNameLst>
                                      </p:cBhvr>
                                      <p:to>
                                        <p:strVal val="0.35"/>
                                      </p:to>
                                    </p:set>
                                    <p:animEffect filter="image" prLst="opacity: 0.35; ">
                                      <p:cBhvr>
                                        <p:cTn id="72" dur="indefinite" fill="hold"/>
                                        <p:tgtEl>
                                          <p:spTgt spid="1210"/>
                                        </p:tgtEl>
                                      </p:cBhvr>
                                    </p:animEffect>
                                  </p:childTnLst>
                                </p:cTn>
                              </p:par>
                            </p:childTnLst>
                          </p:cTn>
                        </p:par>
                        <p:par>
                          <p:cTn id="73" fill="hold">
                            <p:stCondLst>
                              <p:cond delay="0"/>
                            </p:stCondLst>
                            <p:childTnLst>
                              <p:par>
                                <p:cTn id="74" presetClass="emph" nodeType="withEffect" presetID="9" grpId="18" fill="hold">
                                  <p:stCondLst>
                                    <p:cond delay="0"/>
                                  </p:stCondLst>
                                  <p:childTnLst>
                                    <p:set>
                                      <p:cBhvr>
                                        <p:cTn id="75" dur="indefinite" fill="hold"/>
                                        <p:tgtEl>
                                          <p:spTgt spid="1215"/>
                                        </p:tgtEl>
                                        <p:attrNameLst>
                                          <p:attrName>style.opacity</p:attrName>
                                        </p:attrNameLst>
                                      </p:cBhvr>
                                      <p:to>
                                        <p:strVal val="0.35"/>
                                      </p:to>
                                    </p:set>
                                    <p:animEffect filter="image" prLst="opacity: 0.35; ">
                                      <p:cBhvr>
                                        <p:cTn id="76" dur="indefinite" fill="hold"/>
                                        <p:tgtEl>
                                          <p:spTgt spid="1215"/>
                                        </p:tgtEl>
                                      </p:cBhvr>
                                    </p:animEffect>
                                  </p:childTnLst>
                                </p:cTn>
                              </p:par>
                            </p:childTnLst>
                          </p:cTn>
                        </p:par>
                        <p:par>
                          <p:cTn id="77" fill="hold">
                            <p:stCondLst>
                              <p:cond delay="0"/>
                            </p:stCondLst>
                            <p:childTnLst>
                              <p:par>
                                <p:cTn id="78" presetClass="emph" nodeType="withEffect" presetID="9" grpId="19" fill="hold">
                                  <p:stCondLst>
                                    <p:cond delay="0"/>
                                  </p:stCondLst>
                                  <p:childTnLst>
                                    <p:set>
                                      <p:cBhvr>
                                        <p:cTn id="79" dur="indefinite" fill="hold"/>
                                        <p:tgtEl>
                                          <p:spTgt spid="1216"/>
                                        </p:tgtEl>
                                        <p:attrNameLst>
                                          <p:attrName>style.opacity</p:attrName>
                                        </p:attrNameLst>
                                      </p:cBhvr>
                                      <p:to>
                                        <p:strVal val="0.35"/>
                                      </p:to>
                                    </p:set>
                                    <p:animEffect filter="image" prLst="opacity: 0.35; ">
                                      <p:cBhvr>
                                        <p:cTn id="80" dur="indefinite" fill="hold"/>
                                        <p:tgtEl>
                                          <p:spTgt spid="1216"/>
                                        </p:tgtEl>
                                      </p:cBhvr>
                                    </p:animEffect>
                                  </p:childTnLst>
                                </p:cTn>
                              </p:par>
                            </p:childTnLst>
                          </p:cTn>
                        </p:par>
                        <p:par>
                          <p:cTn id="81" fill="hold">
                            <p:stCondLst>
                              <p:cond delay="0"/>
                            </p:stCondLst>
                            <p:childTnLst>
                              <p:par>
                                <p:cTn id="82" presetClass="emph" nodeType="withEffect" presetID="9" grpId="20" fill="hold">
                                  <p:stCondLst>
                                    <p:cond delay="0"/>
                                  </p:stCondLst>
                                  <p:childTnLst>
                                    <p:set>
                                      <p:cBhvr>
                                        <p:cTn id="83" dur="indefinite" fill="hold"/>
                                        <p:tgtEl>
                                          <p:spTgt spid="1217"/>
                                        </p:tgtEl>
                                        <p:attrNameLst>
                                          <p:attrName>style.opacity</p:attrName>
                                        </p:attrNameLst>
                                      </p:cBhvr>
                                      <p:to>
                                        <p:strVal val="0.35"/>
                                      </p:to>
                                    </p:set>
                                    <p:animEffect filter="image" prLst="opacity: 0.35; ">
                                      <p:cBhvr>
                                        <p:cTn id="84" dur="indefinite" fill="hold"/>
                                        <p:tgtEl>
                                          <p:spTgt spid="1217"/>
                                        </p:tgtEl>
                                      </p:cBhvr>
                                    </p:animEffect>
                                  </p:childTnLst>
                                </p:cTn>
                              </p:par>
                            </p:childTnLst>
                          </p:cTn>
                        </p:par>
                        <p:par>
                          <p:cTn id="85" fill="hold">
                            <p:stCondLst>
                              <p:cond delay="0"/>
                            </p:stCondLst>
                            <p:childTnLst>
                              <p:par>
                                <p:cTn id="86" presetClass="emph" nodeType="withEffect" presetID="9" grpId="21" fill="hold">
                                  <p:stCondLst>
                                    <p:cond delay="0"/>
                                  </p:stCondLst>
                                  <p:childTnLst>
                                    <p:set>
                                      <p:cBhvr>
                                        <p:cTn id="87" dur="indefinite" fill="hold"/>
                                        <p:tgtEl>
                                          <p:spTgt spid="1218"/>
                                        </p:tgtEl>
                                        <p:attrNameLst>
                                          <p:attrName>style.opacity</p:attrName>
                                        </p:attrNameLst>
                                      </p:cBhvr>
                                      <p:to>
                                        <p:strVal val="0.35"/>
                                      </p:to>
                                    </p:set>
                                    <p:animEffect filter="image" prLst="opacity: 0.35; ">
                                      <p:cBhvr>
                                        <p:cTn id="88" dur="indefinite" fill="hold"/>
                                        <p:tgtEl>
                                          <p:spTgt spid="1218"/>
                                        </p:tgtEl>
                                      </p:cBhvr>
                                    </p:animEffect>
                                  </p:childTnLst>
                                </p:cTn>
                              </p:par>
                            </p:childTnLst>
                          </p:cTn>
                        </p:par>
                        <p:par>
                          <p:cTn id="89" fill="hold">
                            <p:stCondLst>
                              <p:cond delay="0"/>
                            </p:stCondLst>
                            <p:childTnLst>
                              <p:par>
                                <p:cTn id="90" presetClass="emph" nodeType="withEffect" presetID="9" grpId="22" fill="hold">
                                  <p:stCondLst>
                                    <p:cond delay="0"/>
                                  </p:stCondLst>
                                  <p:childTnLst>
                                    <p:set>
                                      <p:cBhvr>
                                        <p:cTn id="91" dur="indefinite" fill="hold"/>
                                        <p:tgtEl>
                                          <p:spTgt spid="1219"/>
                                        </p:tgtEl>
                                        <p:attrNameLst>
                                          <p:attrName>style.opacity</p:attrName>
                                        </p:attrNameLst>
                                      </p:cBhvr>
                                      <p:to>
                                        <p:strVal val="0.35"/>
                                      </p:to>
                                    </p:set>
                                    <p:animEffect filter="image" prLst="opacity: 0.35; ">
                                      <p:cBhvr>
                                        <p:cTn id="92" dur="indefinite" fill="hold"/>
                                        <p:tgtEl>
                                          <p:spTgt spid="1219"/>
                                        </p:tgtEl>
                                      </p:cBhvr>
                                    </p:animEffect>
                                  </p:childTnLst>
                                </p:cTn>
                              </p:par>
                            </p:childTnLst>
                          </p:cTn>
                        </p:par>
                        <p:par>
                          <p:cTn id="93" fill="hold">
                            <p:stCondLst>
                              <p:cond delay="500"/>
                            </p:stCondLst>
                            <p:childTnLst>
                              <p:par>
                                <p:cTn id="94" presetClass="entr" nodeType="afterEffect" presetID="10" grpId="23" fill="hold">
                                  <p:stCondLst>
                                    <p:cond delay="0"/>
                                  </p:stCondLst>
                                  <p:iterate type="el" backwards="0">
                                    <p:tmAbs val="0"/>
                                  </p:iterate>
                                  <p:childTnLst>
                                    <p:set>
                                      <p:cBhvr>
                                        <p:cTn id="95" fill="hold"/>
                                        <p:tgtEl>
                                          <p:spTgt spid="1190"/>
                                        </p:tgtEl>
                                        <p:attrNameLst>
                                          <p:attrName>style.visibility</p:attrName>
                                        </p:attrNameLst>
                                      </p:cBhvr>
                                      <p:to>
                                        <p:strVal val="visible"/>
                                      </p:to>
                                    </p:set>
                                    <p:animEffect filter="fade" transition="in">
                                      <p:cBhvr>
                                        <p:cTn id="96" dur="500"/>
                                        <p:tgtEl>
                                          <p:spTgt spid="1190"/>
                                        </p:tgtEl>
                                      </p:cBhvr>
                                    </p:animEffect>
                                  </p:childTnLst>
                                </p:cTn>
                              </p:par>
                            </p:childTnLst>
                          </p:cTn>
                        </p:par>
                        <p:par>
                          <p:cTn id="97" fill="hold">
                            <p:stCondLst>
                              <p:cond delay="1000"/>
                            </p:stCondLst>
                            <p:childTnLst>
                              <p:par>
                                <p:cTn id="98" presetClass="entr" nodeType="afterEffect" presetID="10" grpId="24" fill="hold">
                                  <p:stCondLst>
                                    <p:cond delay="0"/>
                                  </p:stCondLst>
                                  <p:iterate type="el" backwards="0">
                                    <p:tmAbs val="0"/>
                                  </p:iterate>
                                  <p:childTnLst>
                                    <p:set>
                                      <p:cBhvr>
                                        <p:cTn id="99" fill="hold"/>
                                        <p:tgtEl>
                                          <p:spTgt spid="1237"/>
                                        </p:tgtEl>
                                        <p:attrNameLst>
                                          <p:attrName>style.visibility</p:attrName>
                                        </p:attrNameLst>
                                      </p:cBhvr>
                                      <p:to>
                                        <p:strVal val="visible"/>
                                      </p:to>
                                    </p:set>
                                    <p:animEffect filter="fade" transition="in">
                                      <p:cBhvr>
                                        <p:cTn id="100" dur="500"/>
                                        <p:tgtEl>
                                          <p:spTgt spid="1237"/>
                                        </p:tgtEl>
                                      </p:cBhvr>
                                    </p:animEffect>
                                  </p:childTnLst>
                                </p:cTn>
                              </p:par>
                            </p:childTnLst>
                          </p:cTn>
                        </p:par>
                        <p:par>
                          <p:cTn id="101" fill="hold">
                            <p:stCondLst>
                              <p:cond delay="1500"/>
                            </p:stCondLst>
                            <p:childTnLst>
                              <p:par>
                                <p:cTn id="102" presetClass="entr" nodeType="afterEffect" presetID="10" grpId="25" fill="hold">
                                  <p:stCondLst>
                                    <p:cond delay="0"/>
                                  </p:stCondLst>
                                  <p:iterate type="el" backwards="0">
                                    <p:tmAbs val="0"/>
                                  </p:iterate>
                                  <p:childTnLst>
                                    <p:set>
                                      <p:cBhvr>
                                        <p:cTn id="103" fill="hold"/>
                                        <p:tgtEl>
                                          <p:spTgt spid="1238"/>
                                        </p:tgtEl>
                                        <p:attrNameLst>
                                          <p:attrName>style.visibility</p:attrName>
                                        </p:attrNameLst>
                                      </p:cBhvr>
                                      <p:to>
                                        <p:strVal val="visible"/>
                                      </p:to>
                                    </p:set>
                                    <p:animEffect filter="fade" transition="in">
                                      <p:cBhvr>
                                        <p:cTn id="104" dur="500"/>
                                        <p:tgtEl>
                                          <p:spTgt spid="1238"/>
                                        </p:tgtEl>
                                      </p:cBhvr>
                                    </p:animEffect>
                                  </p:childTnLst>
                                </p:cTn>
                              </p:par>
                            </p:childTnLst>
                          </p:cTn>
                        </p:par>
                      </p:childTnLst>
                    </p:cTn>
                  </p:par>
                  <p:par>
                    <p:cTn id="105" fill="hold">
                      <p:stCondLst>
                        <p:cond delay="indefinite"/>
                      </p:stCondLst>
                      <p:childTnLst>
                        <p:par>
                          <p:cTn id="106" fill="hold">
                            <p:stCondLst>
                              <p:cond delay="0"/>
                            </p:stCondLst>
                            <p:childTnLst>
                              <p:par>
                                <p:cTn id="107" presetClass="entr" nodeType="clickEffect" presetID="10" grpId="26" fill="hold">
                                  <p:stCondLst>
                                    <p:cond delay="0"/>
                                  </p:stCondLst>
                                  <p:iterate type="el" backwards="0">
                                    <p:tmAbs val="0"/>
                                  </p:iterate>
                                  <p:childTnLst>
                                    <p:set>
                                      <p:cBhvr>
                                        <p:cTn id="108" fill="hold"/>
                                        <p:tgtEl>
                                          <p:spTgt spid="1236"/>
                                        </p:tgtEl>
                                        <p:attrNameLst>
                                          <p:attrName>style.visibility</p:attrName>
                                        </p:attrNameLst>
                                      </p:cBhvr>
                                      <p:to>
                                        <p:strVal val="visible"/>
                                      </p:to>
                                    </p:set>
                                    <p:animEffect filter="fade" transition="in">
                                      <p:cBhvr>
                                        <p:cTn id="109" dur="500"/>
                                        <p:tgtEl>
                                          <p:spTgt spid="1236"/>
                                        </p:tgtEl>
                                      </p:cBhvr>
                                    </p:animEffect>
                                  </p:childTnLst>
                                </p:cTn>
                              </p:par>
                            </p:childTnLst>
                          </p:cTn>
                        </p:par>
                        <p:par>
                          <p:cTn id="110" fill="hold">
                            <p:stCondLst>
                              <p:cond delay="500"/>
                            </p:stCondLst>
                            <p:childTnLst>
                              <p:par>
                                <p:cTn id="111" presetClass="entr" nodeType="afterEffect" presetID="10" grpId="27" fill="hold">
                                  <p:stCondLst>
                                    <p:cond delay="0"/>
                                  </p:stCondLst>
                                  <p:iterate type="el" backwards="0">
                                    <p:tmAbs val="0"/>
                                  </p:iterate>
                                  <p:childTnLst>
                                    <p:set>
                                      <p:cBhvr>
                                        <p:cTn id="112" fill="hold"/>
                                        <p:tgtEl>
                                          <p:spTgt spid="1235"/>
                                        </p:tgtEl>
                                        <p:attrNameLst>
                                          <p:attrName>style.visibility</p:attrName>
                                        </p:attrNameLst>
                                      </p:cBhvr>
                                      <p:to>
                                        <p:strVal val="visible"/>
                                      </p:to>
                                    </p:set>
                                    <p:animEffect filter="fade" transition="in">
                                      <p:cBhvr>
                                        <p:cTn id="113" dur="500"/>
                                        <p:tgtEl>
                                          <p:spTgt spid="1235"/>
                                        </p:tgtEl>
                                      </p:cBhvr>
                                    </p:animEffect>
                                  </p:childTnLst>
                                </p:cTn>
                              </p:par>
                            </p:childTnLst>
                          </p:cTn>
                        </p:par>
                        <p:par>
                          <p:cTn id="114" fill="hold">
                            <p:stCondLst>
                              <p:cond delay="0"/>
                            </p:stCondLst>
                            <p:childTnLst>
                              <p:par>
                                <p:cTn id="115" presetClass="emph" nodeType="withEffect" presetID="9" grpId="28" fill="hold">
                                  <p:stCondLst>
                                    <p:cond delay="0"/>
                                  </p:stCondLst>
                                  <p:childTnLst>
                                    <p:set>
                                      <p:cBhvr>
                                        <p:cTn id="116" dur="indefinite" fill="hold"/>
                                        <p:tgtEl>
                                          <p:spTgt spid="1220"/>
                                        </p:tgtEl>
                                        <p:attrNameLst>
                                          <p:attrName>style.opacity</p:attrName>
                                        </p:attrNameLst>
                                      </p:cBhvr>
                                      <p:to>
                                        <p:strVal val="0.20"/>
                                      </p:to>
                                    </p:set>
                                    <p:animEffect filter="image" prLst="opacity: 0.20; ">
                                      <p:cBhvr>
                                        <p:cTn id="117" dur="indefinite" fill="hold"/>
                                        <p:tgtEl>
                                          <p:spTgt spid="1220"/>
                                        </p:tgtEl>
                                      </p:cBhvr>
                                    </p:animEffect>
                                  </p:childTnLst>
                                </p:cTn>
                              </p:par>
                            </p:childTnLst>
                          </p:cTn>
                        </p:par>
                        <p:par>
                          <p:cTn id="118" fill="hold">
                            <p:stCondLst>
                              <p:cond delay="0"/>
                            </p:stCondLst>
                            <p:childTnLst>
                              <p:par>
                                <p:cTn id="119" presetClass="emph" nodeType="withEffect" presetID="9" grpId="29" fill="hold">
                                  <p:stCondLst>
                                    <p:cond delay="0"/>
                                  </p:stCondLst>
                                  <p:childTnLst>
                                    <p:set>
                                      <p:cBhvr>
                                        <p:cTn id="120" dur="indefinite" fill="hold"/>
                                        <p:tgtEl>
                                          <p:spTgt spid="1221"/>
                                        </p:tgtEl>
                                        <p:attrNameLst>
                                          <p:attrName>style.opacity</p:attrName>
                                        </p:attrNameLst>
                                      </p:cBhvr>
                                      <p:to>
                                        <p:strVal val="0.20"/>
                                      </p:to>
                                    </p:set>
                                    <p:animEffect filter="image" prLst="opacity: 0.20; ">
                                      <p:cBhvr>
                                        <p:cTn id="121" dur="indefinite" fill="hold"/>
                                        <p:tgtEl>
                                          <p:spTgt spid="1221"/>
                                        </p:tgtEl>
                                      </p:cBhvr>
                                    </p:animEffect>
                                  </p:childTnLst>
                                </p:cTn>
                              </p:par>
                            </p:childTnLst>
                          </p:cTn>
                        </p:par>
                        <p:par>
                          <p:cTn id="122" fill="hold">
                            <p:stCondLst>
                              <p:cond delay="0"/>
                            </p:stCondLst>
                            <p:childTnLst>
                              <p:par>
                                <p:cTn id="123" presetClass="emph" nodeType="withEffect" presetID="9" grpId="30" fill="hold">
                                  <p:stCondLst>
                                    <p:cond delay="0"/>
                                  </p:stCondLst>
                                  <p:childTnLst>
                                    <p:set>
                                      <p:cBhvr>
                                        <p:cTn id="124" dur="indefinite" fill="hold"/>
                                        <p:tgtEl>
                                          <p:spTgt spid="1222"/>
                                        </p:tgtEl>
                                        <p:attrNameLst>
                                          <p:attrName>style.opacity</p:attrName>
                                        </p:attrNameLst>
                                      </p:cBhvr>
                                      <p:to>
                                        <p:strVal val="0.20"/>
                                      </p:to>
                                    </p:set>
                                    <p:animEffect filter="image" prLst="opacity: 0.20; ">
                                      <p:cBhvr>
                                        <p:cTn id="125" dur="indefinite" fill="hold"/>
                                        <p:tgtEl>
                                          <p:spTgt spid="1222"/>
                                        </p:tgtEl>
                                      </p:cBhvr>
                                    </p:animEffect>
                                  </p:childTnLst>
                                </p:cTn>
                              </p:par>
                            </p:childTnLst>
                          </p:cTn>
                        </p:par>
                        <p:par>
                          <p:cTn id="126" fill="hold">
                            <p:stCondLst>
                              <p:cond delay="0"/>
                            </p:stCondLst>
                            <p:childTnLst>
                              <p:par>
                                <p:cTn id="127" presetClass="emph" nodeType="withEffect" presetID="9" grpId="31" fill="hold">
                                  <p:stCondLst>
                                    <p:cond delay="0"/>
                                  </p:stCondLst>
                                  <p:childTnLst>
                                    <p:set>
                                      <p:cBhvr>
                                        <p:cTn id="128" dur="indefinite" fill="hold"/>
                                        <p:tgtEl>
                                          <p:spTgt spid="1223"/>
                                        </p:tgtEl>
                                        <p:attrNameLst>
                                          <p:attrName>style.opacity</p:attrName>
                                        </p:attrNameLst>
                                      </p:cBhvr>
                                      <p:to>
                                        <p:strVal val="0.20"/>
                                      </p:to>
                                    </p:set>
                                    <p:animEffect filter="image" prLst="opacity: 0.20; ">
                                      <p:cBhvr>
                                        <p:cTn id="129" dur="indefinite" fill="hold"/>
                                        <p:tgtEl>
                                          <p:spTgt spid="1223"/>
                                        </p:tgtEl>
                                      </p:cBhvr>
                                    </p:animEffect>
                                  </p:childTnLst>
                                </p:cTn>
                              </p:par>
                            </p:childTnLst>
                          </p:cTn>
                        </p:par>
                        <p:par>
                          <p:cTn id="130" fill="hold">
                            <p:stCondLst>
                              <p:cond delay="0"/>
                            </p:stCondLst>
                            <p:childTnLst>
                              <p:par>
                                <p:cTn id="131" presetClass="emph" nodeType="withEffect" presetID="9" grpId="32" fill="hold">
                                  <p:stCondLst>
                                    <p:cond delay="0"/>
                                  </p:stCondLst>
                                  <p:childTnLst>
                                    <p:set>
                                      <p:cBhvr>
                                        <p:cTn id="132" dur="indefinite" fill="hold"/>
                                        <p:tgtEl>
                                          <p:spTgt spid="1224"/>
                                        </p:tgtEl>
                                        <p:attrNameLst>
                                          <p:attrName>style.opacity</p:attrName>
                                        </p:attrNameLst>
                                      </p:cBhvr>
                                      <p:to>
                                        <p:strVal val="0.20"/>
                                      </p:to>
                                    </p:set>
                                    <p:animEffect filter="image" prLst="opacity: 0.20; ">
                                      <p:cBhvr>
                                        <p:cTn id="133" dur="indefinite" fill="hold"/>
                                        <p:tgtEl>
                                          <p:spTgt spid="1224"/>
                                        </p:tgtEl>
                                      </p:cBhvr>
                                    </p:animEffect>
                                  </p:childTnLst>
                                </p:cTn>
                              </p:par>
                            </p:childTnLst>
                          </p:cTn>
                        </p:par>
                        <p:par>
                          <p:cTn id="134" fill="hold">
                            <p:stCondLst>
                              <p:cond delay="0"/>
                            </p:stCondLst>
                            <p:childTnLst>
                              <p:par>
                                <p:cTn id="135" presetClass="emph" nodeType="withEffect" presetID="9" grpId="33" fill="hold">
                                  <p:stCondLst>
                                    <p:cond delay="0"/>
                                  </p:stCondLst>
                                  <p:childTnLst>
                                    <p:set>
                                      <p:cBhvr>
                                        <p:cTn id="136" dur="indefinite" fill="hold"/>
                                        <p:tgtEl>
                                          <p:spTgt spid="1225"/>
                                        </p:tgtEl>
                                        <p:attrNameLst>
                                          <p:attrName>style.opacity</p:attrName>
                                        </p:attrNameLst>
                                      </p:cBhvr>
                                      <p:to>
                                        <p:strVal val="0.20"/>
                                      </p:to>
                                    </p:set>
                                    <p:animEffect filter="image" prLst="opacity: 0.20; ">
                                      <p:cBhvr>
                                        <p:cTn id="137" dur="indefinite" fill="hold"/>
                                        <p:tgtEl>
                                          <p:spTgt spid="1225"/>
                                        </p:tgtEl>
                                      </p:cBhvr>
                                    </p:animEffect>
                                  </p:childTnLst>
                                </p:cTn>
                              </p:par>
                            </p:childTnLst>
                          </p:cTn>
                        </p:par>
                        <p:par>
                          <p:cTn id="138" fill="hold">
                            <p:stCondLst>
                              <p:cond delay="0"/>
                            </p:stCondLst>
                            <p:childTnLst>
                              <p:par>
                                <p:cTn id="139" presetClass="emph" nodeType="withEffect" presetID="9" grpId="34" fill="hold">
                                  <p:stCondLst>
                                    <p:cond delay="0"/>
                                  </p:stCondLst>
                                  <p:childTnLst>
                                    <p:set>
                                      <p:cBhvr>
                                        <p:cTn id="140" dur="indefinite" fill="hold"/>
                                        <p:tgtEl>
                                          <p:spTgt spid="1226"/>
                                        </p:tgtEl>
                                        <p:attrNameLst>
                                          <p:attrName>style.opacity</p:attrName>
                                        </p:attrNameLst>
                                      </p:cBhvr>
                                      <p:to>
                                        <p:strVal val="0.20"/>
                                      </p:to>
                                    </p:set>
                                    <p:animEffect filter="image" prLst="opacity: 0.20; ">
                                      <p:cBhvr>
                                        <p:cTn id="141" dur="indefinite" fill="hold"/>
                                        <p:tgtEl>
                                          <p:spTgt spid="1226"/>
                                        </p:tgtEl>
                                      </p:cBhvr>
                                    </p:animEffect>
                                  </p:childTnLst>
                                </p:cTn>
                              </p:par>
                            </p:childTnLst>
                          </p:cTn>
                        </p:par>
                        <p:par>
                          <p:cTn id="142" fill="hold">
                            <p:stCondLst>
                              <p:cond delay="0"/>
                            </p:stCondLst>
                            <p:childTnLst>
                              <p:par>
                                <p:cTn id="143" presetClass="emph" nodeType="withEffect" presetID="9" grpId="35" fill="hold">
                                  <p:stCondLst>
                                    <p:cond delay="0"/>
                                  </p:stCondLst>
                                  <p:childTnLst>
                                    <p:set>
                                      <p:cBhvr>
                                        <p:cTn id="144" dur="indefinite" fill="hold"/>
                                        <p:tgtEl>
                                          <p:spTgt spid="1227"/>
                                        </p:tgtEl>
                                        <p:attrNameLst>
                                          <p:attrName>style.opacity</p:attrName>
                                        </p:attrNameLst>
                                      </p:cBhvr>
                                      <p:to>
                                        <p:strVal val="0.20"/>
                                      </p:to>
                                    </p:set>
                                    <p:animEffect filter="image" prLst="opacity: 0.20; ">
                                      <p:cBhvr>
                                        <p:cTn id="145" dur="indefinite" fill="hold"/>
                                        <p:tgtEl>
                                          <p:spTgt spid="1227"/>
                                        </p:tgtEl>
                                      </p:cBhvr>
                                    </p:animEffect>
                                  </p:childTnLst>
                                </p:cTn>
                              </p:par>
                            </p:childTnLst>
                          </p:cTn>
                        </p:par>
                        <p:par>
                          <p:cTn id="146" fill="hold">
                            <p:stCondLst>
                              <p:cond delay="0"/>
                            </p:stCondLst>
                            <p:childTnLst>
                              <p:par>
                                <p:cTn id="147" presetClass="emph" nodeType="withEffect" presetID="9" grpId="36" fill="hold">
                                  <p:stCondLst>
                                    <p:cond delay="0"/>
                                  </p:stCondLst>
                                  <p:childTnLst>
                                    <p:set>
                                      <p:cBhvr>
                                        <p:cTn id="148" dur="indefinite" fill="hold"/>
                                        <p:tgtEl>
                                          <p:spTgt spid="1228"/>
                                        </p:tgtEl>
                                        <p:attrNameLst>
                                          <p:attrName>style.opacity</p:attrName>
                                        </p:attrNameLst>
                                      </p:cBhvr>
                                      <p:to>
                                        <p:strVal val="0.20"/>
                                      </p:to>
                                    </p:set>
                                    <p:animEffect filter="image" prLst="opacity: 0.20; ">
                                      <p:cBhvr>
                                        <p:cTn id="149" dur="indefinite" fill="hold"/>
                                        <p:tgtEl>
                                          <p:spTgt spid="1228"/>
                                        </p:tgtEl>
                                      </p:cBhvr>
                                    </p:animEffect>
                                  </p:childTnLst>
                                </p:cTn>
                              </p:par>
                            </p:childTnLst>
                          </p:cTn>
                        </p:par>
                        <p:par>
                          <p:cTn id="150" fill="hold">
                            <p:stCondLst>
                              <p:cond delay="0"/>
                            </p:stCondLst>
                            <p:childTnLst>
                              <p:par>
                                <p:cTn id="151" presetClass="emph" nodeType="withEffect" presetID="9" grpId="37" fill="hold">
                                  <p:stCondLst>
                                    <p:cond delay="0"/>
                                  </p:stCondLst>
                                  <p:childTnLst>
                                    <p:set>
                                      <p:cBhvr>
                                        <p:cTn id="152" dur="indefinite" fill="hold"/>
                                        <p:tgtEl>
                                          <p:spTgt spid="1229"/>
                                        </p:tgtEl>
                                        <p:attrNameLst>
                                          <p:attrName>style.opacity</p:attrName>
                                        </p:attrNameLst>
                                      </p:cBhvr>
                                      <p:to>
                                        <p:strVal val="0.20"/>
                                      </p:to>
                                    </p:set>
                                    <p:animEffect filter="image" prLst="opacity: 0.20; ">
                                      <p:cBhvr>
                                        <p:cTn id="153" dur="indefinite" fill="hold"/>
                                        <p:tgtEl>
                                          <p:spTgt spid="1229"/>
                                        </p:tgtEl>
                                      </p:cBhvr>
                                    </p:animEffect>
                                  </p:childTnLst>
                                </p:cTn>
                              </p:par>
                            </p:childTnLst>
                          </p:cTn>
                        </p:par>
                        <p:par>
                          <p:cTn id="154" fill="hold">
                            <p:stCondLst>
                              <p:cond delay="0"/>
                            </p:stCondLst>
                            <p:childTnLst>
                              <p:par>
                                <p:cTn id="155" presetClass="emph" nodeType="withEffect" presetID="9" grpId="38" fill="hold">
                                  <p:stCondLst>
                                    <p:cond delay="0"/>
                                  </p:stCondLst>
                                  <p:childTnLst>
                                    <p:set>
                                      <p:cBhvr>
                                        <p:cTn id="156" dur="indefinite" fill="hold"/>
                                        <p:tgtEl>
                                          <p:spTgt spid="1230"/>
                                        </p:tgtEl>
                                        <p:attrNameLst>
                                          <p:attrName>style.opacity</p:attrName>
                                        </p:attrNameLst>
                                      </p:cBhvr>
                                      <p:to>
                                        <p:strVal val="0.20"/>
                                      </p:to>
                                    </p:set>
                                    <p:animEffect filter="image" prLst="opacity: 0.20; ">
                                      <p:cBhvr>
                                        <p:cTn id="157" dur="indefinite" fill="hold"/>
                                        <p:tgtEl>
                                          <p:spTgt spid="1230"/>
                                        </p:tgtEl>
                                      </p:cBhvr>
                                    </p:animEffect>
                                  </p:childTnLst>
                                </p:cTn>
                              </p:par>
                            </p:childTnLst>
                          </p:cTn>
                        </p:par>
                        <p:par>
                          <p:cTn id="158" fill="hold">
                            <p:stCondLst>
                              <p:cond delay="0"/>
                            </p:stCondLst>
                            <p:childTnLst>
                              <p:par>
                                <p:cTn id="159" presetClass="emph" nodeType="withEffect" presetID="9" grpId="39" fill="hold">
                                  <p:stCondLst>
                                    <p:cond delay="0"/>
                                  </p:stCondLst>
                                  <p:childTnLst>
                                    <p:set>
                                      <p:cBhvr>
                                        <p:cTn id="160" dur="indefinite" fill="hold"/>
                                        <p:tgtEl>
                                          <p:spTgt spid="1231"/>
                                        </p:tgtEl>
                                        <p:attrNameLst>
                                          <p:attrName>style.opacity</p:attrName>
                                        </p:attrNameLst>
                                      </p:cBhvr>
                                      <p:to>
                                        <p:strVal val="0.20"/>
                                      </p:to>
                                    </p:set>
                                    <p:animEffect filter="image" prLst="opacity: 0.20; ">
                                      <p:cBhvr>
                                        <p:cTn id="161" dur="indefinite" fill="hold"/>
                                        <p:tgtEl>
                                          <p:spTgt spid="1231"/>
                                        </p:tgtEl>
                                      </p:cBhvr>
                                    </p:animEffect>
                                  </p:childTnLst>
                                </p:cTn>
                              </p:par>
                            </p:childTnLst>
                          </p:cTn>
                        </p:par>
                        <p:par>
                          <p:cTn id="162" fill="hold">
                            <p:stCondLst>
                              <p:cond delay="0"/>
                            </p:stCondLst>
                            <p:childTnLst>
                              <p:par>
                                <p:cTn id="163" presetClass="emph" nodeType="withEffect" presetID="9" grpId="40" fill="hold">
                                  <p:stCondLst>
                                    <p:cond delay="0"/>
                                  </p:stCondLst>
                                  <p:childTnLst>
                                    <p:set>
                                      <p:cBhvr>
                                        <p:cTn id="164" dur="indefinite" fill="hold"/>
                                        <p:tgtEl>
                                          <p:spTgt spid="1232"/>
                                        </p:tgtEl>
                                        <p:attrNameLst>
                                          <p:attrName>style.opacity</p:attrName>
                                        </p:attrNameLst>
                                      </p:cBhvr>
                                      <p:to>
                                        <p:strVal val="0.20"/>
                                      </p:to>
                                    </p:set>
                                    <p:animEffect filter="image" prLst="opacity: 0.20; ">
                                      <p:cBhvr>
                                        <p:cTn id="165" dur="indefinite" fill="hold"/>
                                        <p:tgtEl>
                                          <p:spTgt spid="1232"/>
                                        </p:tgtEl>
                                      </p:cBhvr>
                                    </p:animEffect>
                                  </p:childTnLst>
                                </p:cTn>
                              </p:par>
                            </p:childTnLst>
                          </p:cTn>
                        </p:par>
                        <p:par>
                          <p:cTn id="166" fill="hold">
                            <p:stCondLst>
                              <p:cond delay="0"/>
                            </p:stCondLst>
                            <p:childTnLst>
                              <p:par>
                                <p:cTn id="167" presetClass="emph" nodeType="withEffect" presetID="9" grpId="41" fill="hold">
                                  <p:stCondLst>
                                    <p:cond delay="0"/>
                                  </p:stCondLst>
                                  <p:childTnLst>
                                    <p:set>
                                      <p:cBhvr>
                                        <p:cTn id="168" dur="indefinite" fill="hold"/>
                                        <p:tgtEl>
                                          <p:spTgt spid="1233"/>
                                        </p:tgtEl>
                                        <p:attrNameLst>
                                          <p:attrName>style.opacity</p:attrName>
                                        </p:attrNameLst>
                                      </p:cBhvr>
                                      <p:to>
                                        <p:strVal val="0.20"/>
                                      </p:to>
                                    </p:set>
                                    <p:animEffect filter="image" prLst="opacity: 0.20; ">
                                      <p:cBhvr>
                                        <p:cTn id="169" dur="indefinite" fill="hold"/>
                                        <p:tgtEl>
                                          <p:spTgt spid="1233"/>
                                        </p:tgtEl>
                                      </p:cBhvr>
                                    </p:animEffect>
                                  </p:childTnLst>
                                </p:cTn>
                              </p:par>
                            </p:childTnLst>
                          </p:cTn>
                        </p:par>
                        <p:par>
                          <p:cTn id="170" fill="hold">
                            <p:stCondLst>
                              <p:cond delay="0"/>
                            </p:stCondLst>
                            <p:childTnLst>
                              <p:par>
                                <p:cTn id="171" presetClass="emph" nodeType="withEffect" presetID="9" grpId="42" fill="hold">
                                  <p:stCondLst>
                                    <p:cond delay="0"/>
                                  </p:stCondLst>
                                  <p:childTnLst>
                                    <p:set>
                                      <p:cBhvr>
                                        <p:cTn id="172" dur="indefinite" fill="hold"/>
                                        <p:tgtEl>
                                          <p:spTgt spid="1234"/>
                                        </p:tgtEl>
                                        <p:attrNameLst>
                                          <p:attrName>style.opacity</p:attrName>
                                        </p:attrNameLst>
                                      </p:cBhvr>
                                      <p:to>
                                        <p:strVal val="0.20"/>
                                      </p:to>
                                    </p:set>
                                    <p:animEffect filter="image" prLst="opacity: 0.20; ">
                                      <p:cBhvr>
                                        <p:cTn id="173" dur="indefinite" fill="hold"/>
                                        <p:tgtEl>
                                          <p:spTgt spid="1234"/>
                                        </p:tgtEl>
                                      </p:cBhvr>
                                    </p:animEffect>
                                  </p:childTnLst>
                                </p:cTn>
                              </p:par>
                            </p:childTnLst>
                          </p:cTn>
                        </p:par>
                        <p:par>
                          <p:cTn id="174" fill="hold">
                            <p:stCondLst>
                              <p:cond delay="500"/>
                            </p:stCondLst>
                            <p:childTnLst>
                              <p:par>
                                <p:cTn id="175" presetClass="entr" nodeType="afterEffect" presetID="10" grpId="43" fill="hold">
                                  <p:stCondLst>
                                    <p:cond delay="0"/>
                                  </p:stCondLst>
                                  <p:iterate type="el" backwards="0">
                                    <p:tmAbs val="0"/>
                                  </p:iterate>
                                  <p:childTnLst>
                                    <p:set>
                                      <p:cBhvr>
                                        <p:cTn id="176" fill="hold"/>
                                        <p:tgtEl>
                                          <p:spTgt spid="1249"/>
                                        </p:tgtEl>
                                        <p:attrNameLst>
                                          <p:attrName>style.visibility</p:attrName>
                                        </p:attrNameLst>
                                      </p:cBhvr>
                                      <p:to>
                                        <p:strVal val="visible"/>
                                      </p:to>
                                    </p:set>
                                    <p:animEffect filter="fade" transition="in">
                                      <p:cBhvr>
                                        <p:cTn id="177" dur="500"/>
                                        <p:tgtEl>
                                          <p:spTgt spid="1249"/>
                                        </p:tgtEl>
                                      </p:cBhvr>
                                    </p:animEffect>
                                  </p:childTnLst>
                                </p:cTn>
                              </p:par>
                            </p:childTnLst>
                          </p:cTn>
                        </p:par>
                        <p:par>
                          <p:cTn id="178" fill="hold">
                            <p:stCondLst>
                              <p:cond delay="0"/>
                            </p:stCondLst>
                            <p:childTnLst>
                              <p:par>
                                <p:cTn id="179" presetClass="emph" nodeType="withEffect" presetID="9" grpId="44" fill="hold">
                                  <p:stCondLst>
                                    <p:cond delay="0"/>
                                  </p:stCondLst>
                                  <p:childTnLst>
                                    <p:set>
                                      <p:cBhvr>
                                        <p:cTn id="180" dur="indefinite" fill="hold"/>
                                        <p:tgtEl>
                                          <p:spTgt spid="1210"/>
                                        </p:tgtEl>
                                        <p:attrNameLst>
                                          <p:attrName>style.opacity</p:attrName>
                                        </p:attrNameLst>
                                      </p:cBhvr>
                                      <p:to>
                                        <p:strVal val="1.00"/>
                                      </p:to>
                                    </p:set>
                                    <p:animEffect filter="image" prLst="opacity: 1.00; ">
                                      <p:cBhvr>
                                        <p:cTn id="181" dur="indefinite" fill="hold"/>
                                        <p:tgtEl>
                                          <p:spTgt spid="1210"/>
                                        </p:tgtEl>
                                      </p:cBhvr>
                                    </p:animEffect>
                                  </p:childTnLst>
                                </p:cTn>
                              </p:par>
                            </p:childTnLst>
                          </p:cTn>
                        </p:par>
                        <p:par>
                          <p:cTn id="182" fill="hold">
                            <p:stCondLst>
                              <p:cond delay="0"/>
                            </p:stCondLst>
                            <p:childTnLst>
                              <p:par>
                                <p:cTn id="183" presetClass="emph" nodeType="withEffect" presetID="9" grpId="45" fill="hold">
                                  <p:stCondLst>
                                    <p:cond delay="0"/>
                                  </p:stCondLst>
                                  <p:childTnLst>
                                    <p:set>
                                      <p:cBhvr>
                                        <p:cTn id="184" dur="indefinite" fill="hold"/>
                                        <p:tgtEl>
                                          <p:spTgt spid="1215"/>
                                        </p:tgtEl>
                                        <p:attrNameLst>
                                          <p:attrName>style.opacity</p:attrName>
                                        </p:attrNameLst>
                                      </p:cBhvr>
                                      <p:to>
                                        <p:strVal val="1.00"/>
                                      </p:to>
                                    </p:set>
                                    <p:animEffect filter="image" prLst="opacity: 1.00; ">
                                      <p:cBhvr>
                                        <p:cTn id="185" dur="indefinite" fill="hold"/>
                                        <p:tgtEl>
                                          <p:spTgt spid="1215"/>
                                        </p:tgtEl>
                                      </p:cBhvr>
                                    </p:animEffect>
                                  </p:childTnLst>
                                </p:cTn>
                              </p:par>
                            </p:childTnLst>
                          </p:cTn>
                        </p:par>
                        <p:par>
                          <p:cTn id="186" fill="hold">
                            <p:stCondLst>
                              <p:cond delay="0"/>
                            </p:stCondLst>
                            <p:childTnLst>
                              <p:par>
                                <p:cTn id="187" presetClass="emph" nodeType="withEffect" presetID="9" grpId="46" fill="hold">
                                  <p:stCondLst>
                                    <p:cond delay="0"/>
                                  </p:stCondLst>
                                  <p:childTnLst>
                                    <p:set>
                                      <p:cBhvr>
                                        <p:cTn id="188" dur="indefinite" fill="hold"/>
                                        <p:tgtEl>
                                          <p:spTgt spid="1216"/>
                                        </p:tgtEl>
                                        <p:attrNameLst>
                                          <p:attrName>style.opacity</p:attrName>
                                        </p:attrNameLst>
                                      </p:cBhvr>
                                      <p:to>
                                        <p:strVal val="1.00"/>
                                      </p:to>
                                    </p:set>
                                    <p:animEffect filter="image" prLst="opacity: 1.00; ">
                                      <p:cBhvr>
                                        <p:cTn id="189" dur="indefinite" fill="hold"/>
                                        <p:tgtEl>
                                          <p:spTgt spid="1216"/>
                                        </p:tgtEl>
                                      </p:cBhvr>
                                    </p:animEffect>
                                  </p:childTnLst>
                                </p:cTn>
                              </p:par>
                            </p:childTnLst>
                          </p:cTn>
                        </p:par>
                        <p:par>
                          <p:cTn id="190" fill="hold">
                            <p:stCondLst>
                              <p:cond delay="0"/>
                            </p:stCondLst>
                            <p:childTnLst>
                              <p:par>
                                <p:cTn id="191" presetClass="emph" nodeType="withEffect" presetID="9" grpId="47" fill="hold">
                                  <p:stCondLst>
                                    <p:cond delay="0"/>
                                  </p:stCondLst>
                                  <p:childTnLst>
                                    <p:set>
                                      <p:cBhvr>
                                        <p:cTn id="192" dur="indefinite" fill="hold"/>
                                        <p:tgtEl>
                                          <p:spTgt spid="1217"/>
                                        </p:tgtEl>
                                        <p:attrNameLst>
                                          <p:attrName>style.opacity</p:attrName>
                                        </p:attrNameLst>
                                      </p:cBhvr>
                                      <p:to>
                                        <p:strVal val="1.00"/>
                                      </p:to>
                                    </p:set>
                                    <p:animEffect filter="image" prLst="opacity: 1.00; ">
                                      <p:cBhvr>
                                        <p:cTn id="193" dur="indefinite" fill="hold"/>
                                        <p:tgtEl>
                                          <p:spTgt spid="1217"/>
                                        </p:tgtEl>
                                      </p:cBhvr>
                                    </p:animEffect>
                                  </p:childTnLst>
                                </p:cTn>
                              </p:par>
                            </p:childTnLst>
                          </p:cTn>
                        </p:par>
                        <p:par>
                          <p:cTn id="194" fill="hold">
                            <p:stCondLst>
                              <p:cond delay="0"/>
                            </p:stCondLst>
                            <p:childTnLst>
                              <p:par>
                                <p:cTn id="195" presetClass="emph" nodeType="withEffect" presetID="9" grpId="48" fill="hold">
                                  <p:stCondLst>
                                    <p:cond delay="0"/>
                                  </p:stCondLst>
                                  <p:childTnLst>
                                    <p:set>
                                      <p:cBhvr>
                                        <p:cTn id="196" dur="indefinite" fill="hold"/>
                                        <p:tgtEl>
                                          <p:spTgt spid="1218"/>
                                        </p:tgtEl>
                                        <p:attrNameLst>
                                          <p:attrName>style.opacity</p:attrName>
                                        </p:attrNameLst>
                                      </p:cBhvr>
                                      <p:to>
                                        <p:strVal val="1.00"/>
                                      </p:to>
                                    </p:set>
                                    <p:animEffect filter="image" prLst="opacity: 1.00; ">
                                      <p:cBhvr>
                                        <p:cTn id="197" dur="indefinite" fill="hold"/>
                                        <p:tgtEl>
                                          <p:spTgt spid="1218"/>
                                        </p:tgtEl>
                                      </p:cBhvr>
                                    </p:animEffect>
                                  </p:childTnLst>
                                </p:cTn>
                              </p:par>
                            </p:childTnLst>
                          </p:cTn>
                        </p:par>
                        <p:par>
                          <p:cTn id="198" fill="hold">
                            <p:stCondLst>
                              <p:cond delay="0"/>
                            </p:stCondLst>
                            <p:childTnLst>
                              <p:par>
                                <p:cTn id="199" presetClass="emph" nodeType="withEffect" presetID="9" grpId="49" fill="hold">
                                  <p:stCondLst>
                                    <p:cond delay="0"/>
                                  </p:stCondLst>
                                  <p:childTnLst>
                                    <p:set>
                                      <p:cBhvr>
                                        <p:cTn id="200" dur="indefinite" fill="hold"/>
                                        <p:tgtEl>
                                          <p:spTgt spid="1219"/>
                                        </p:tgtEl>
                                        <p:attrNameLst>
                                          <p:attrName>style.opacity</p:attrName>
                                        </p:attrNameLst>
                                      </p:cBhvr>
                                      <p:to>
                                        <p:strVal val="1.00"/>
                                      </p:to>
                                    </p:set>
                                    <p:animEffect filter="image" prLst="opacity: 1.00; ">
                                      <p:cBhvr>
                                        <p:cTn id="201" dur="indefinite" fill="hold"/>
                                        <p:tgtEl>
                                          <p:spTgt spid="12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29" grpId="37"/>
      <p:bldP build="whole" bldLvl="1" animBg="1" rev="0" advAuto="0" spid="1223" grpId="4"/>
      <p:bldP build="whole" bldLvl="1" animBg="1" rev="0" advAuto="0" spid="1232" grpId="40"/>
      <p:bldP build="whole" bldLvl="1" animBg="1" rev="0" advAuto="0" spid="1234" grpId="42"/>
      <p:bldP build="whole" bldLvl="1" animBg="1" rev="0" advAuto="0" spid="1218" grpId="21"/>
      <p:bldP build="whole" bldLvl="1" animBg="1" rev="0" advAuto="0" spid="1217" grpId="20"/>
      <p:bldP build="whole" bldLvl="1" animBg="1" rev="0" advAuto="0" spid="1193" grpId="1"/>
      <p:bldP build="whole" bldLvl="1" animBg="1" rev="0" advAuto="0" spid="1235" grpId="27"/>
      <p:bldP build="whole" bldLvl="1" animBg="1" rev="0" advAuto="0" spid="1210" grpId="17"/>
      <p:bldP build="whole" bldLvl="1" animBg="1" rev="0" advAuto="0" spid="1225" grpId="5"/>
      <p:bldP build="whole" bldLvl="1" animBg="1" rev="0" advAuto="0" spid="1221" grpId="3"/>
      <p:bldP build="whole" bldLvl="1" animBg="1" rev="0" advAuto="0" spid="1220" grpId="2"/>
      <p:bldP build="whole" bldLvl="1" animBg="1" rev="0" advAuto="0" spid="1236" grpId="26"/>
      <p:bldP build="whole" bldLvl="1" animBg="1" rev="0" advAuto="0" spid="1233" grpId="41"/>
      <p:bldP build="whole" bldLvl="1" animBg="1" rev="0" advAuto="0" spid="1249" grpId="43"/>
      <p:bldP build="whole" bldLvl="1" animBg="1" rev="0" advAuto="0" spid="1216" grpId="46"/>
      <p:bldP build="whole" bldLvl="1" animBg="1" rev="0" advAuto="0" spid="1219" grpId="22"/>
      <p:bldP build="whole" bldLvl="1" animBg="1" rev="0" advAuto="0" spid="1215" grpId="18"/>
      <p:bldP build="whole" bldLvl="1" animBg="1" rev="0" advAuto="0" spid="1226" grpId="12"/>
      <p:bldP build="whole" bldLvl="1" animBg="1" rev="0" advAuto="0" spid="1190" grpId="23"/>
      <p:bldP build="whole" bldLvl="1" animBg="1" rev="0" advAuto="0" spid="1237" grpId="24"/>
      <p:bldP build="whole" bldLvl="1" animBg="1" rev="0" advAuto="0" spid="1223" grpId="31"/>
      <p:bldP build="whole" bldLvl="1" animBg="1" rev="0" advAuto="0" spid="1230" grpId="14"/>
      <p:bldP build="whole" bldLvl="1" animBg="1" rev="0" advAuto="0" spid="1222" grpId="10"/>
      <p:bldP build="whole" bldLvl="1" animBg="1" rev="0" advAuto="0" spid="1227" grpId="6"/>
      <p:bldP build="whole" bldLvl="1" animBg="1" rev="0" advAuto="0" spid="1231" grpId="39"/>
      <p:bldP build="whole" bldLvl="1" animBg="1" rev="0" advAuto="0" spid="1218" grpId="48"/>
      <p:bldP build="whole" bldLvl="1" animBg="1" rev="0" advAuto="0" spid="1217" grpId="47"/>
      <p:bldP build="whole" bldLvl="1" animBg="1" rev="0" advAuto="0" spid="1238" grpId="25"/>
      <p:bldP build="whole" bldLvl="1" animBg="1" rev="0" advAuto="0" spid="1229" grpId="7"/>
      <p:bldP build="whole" bldLvl="1" animBg="1" rev="0" advAuto="0" spid="1228" grpId="13"/>
      <p:bldP build="whole" bldLvl="1" animBg="1" rev="0" advAuto="0" spid="1210" grpId="44"/>
      <p:bldP build="whole" bldLvl="1" animBg="1" rev="0" advAuto="0" spid="1224" grpId="11"/>
      <p:bldP build="whole" bldLvl="1" animBg="1" rev="0" advAuto="0" spid="1232" grpId="9"/>
      <p:bldP build="whole" bldLvl="1" animBg="1" rev="0" advAuto="0" spid="1221" grpId="29"/>
      <p:bldP build="whole" bldLvl="1" animBg="1" rev="0" advAuto="0" spid="1220" grpId="28"/>
      <p:bldP build="whole" bldLvl="1" animBg="1" rev="0" advAuto="0" spid="1225" grpId="33"/>
      <p:bldP build="whole" bldLvl="1" animBg="1" rev="0" advAuto="0" spid="1226" grpId="34"/>
      <p:bldP build="whole" bldLvl="1" animBg="1" rev="0" advAuto="0" spid="1234" grpId="16"/>
      <p:bldP build="whole" bldLvl="1" animBg="1" rev="0" advAuto="0" spid="1222" grpId="30"/>
      <p:bldP build="whole" bldLvl="1" animBg="1" rev="0" advAuto="0" spid="1215" grpId="45"/>
      <p:bldP build="whole" bldLvl="1" animBg="1" rev="0" advAuto="0" spid="1230" grpId="38"/>
      <p:bldP build="whole" bldLvl="1" animBg="1" rev="0" advAuto="0" spid="1219" grpId="49"/>
      <p:bldP build="whole" bldLvl="1" animBg="1" rev="0" advAuto="0" spid="1228" grpId="36"/>
      <p:bldP build="whole" bldLvl="1" animBg="1" rev="0" advAuto="0" spid="1224" grpId="32"/>
      <p:bldP build="whole" bldLvl="1" animBg="1" rev="0" advAuto="0" spid="1233" grpId="15"/>
      <p:bldP build="whole" bldLvl="1" animBg="1" rev="0" advAuto="0" spid="1216" grpId="19"/>
      <p:bldP build="whole" bldLvl="1" animBg="1" rev="0" advAuto="0" spid="1231" grpId="8"/>
      <p:bldP build="whole" bldLvl="1" animBg="1" rev="0" advAuto="0" spid="1227" grpId="35"/>
    </p:bldLst>
  </p:timing>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53" name="Rectangle"/>
          <p:cNvSpPr/>
          <p:nvPr/>
        </p:nvSpPr>
        <p:spPr>
          <a:xfrm>
            <a:off x="6642100" y="660400"/>
            <a:ext cx="6019800" cy="12700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54" name="Message #3: dependencies limit choices of organization"/>
          <p:cNvSpPr txBox="1"/>
          <p:nvPr>
            <p:ph type="title"/>
          </p:nvPr>
        </p:nvSpPr>
        <p:spPr>
          <a:xfrm>
            <a:off x="762000" y="177800"/>
            <a:ext cx="22847300" cy="1752600"/>
          </a:xfrm>
          <a:prstGeom prst="rect">
            <a:avLst/>
          </a:prstGeom>
        </p:spPr>
        <p:txBody>
          <a:bodyPr/>
          <a:lstStyle/>
          <a:p>
            <a:pPr/>
            <a:r>
              <a:t>Message #3: dependencies</a:t>
            </a:r>
            <a:r>
              <a:rPr b="0"/>
              <a:t> limit choices of organization</a:t>
            </a:r>
          </a:p>
        </p:txBody>
      </p:sp>
      <p:sp>
        <p:nvSpPr>
          <p:cNvPr id="1255" name="Rectangle"/>
          <p:cNvSpPr/>
          <p:nvPr/>
        </p:nvSpPr>
        <p:spPr>
          <a:xfrm>
            <a:off x="14097000" y="5511800"/>
            <a:ext cx="6438900" cy="1943100"/>
          </a:xfrm>
          <a:prstGeom prst="rect">
            <a:avLst/>
          </a:prstGeom>
          <a:solidFill>
            <a:srgbClr val="23232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56" name="blury"/>
          <p:cNvSpPr/>
          <p:nvPr/>
        </p:nvSpPr>
        <p:spPr>
          <a:xfrm>
            <a:off x="115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257" name="Line"/>
          <p:cNvSpPr/>
          <p:nvPr/>
        </p:nvSpPr>
        <p:spPr>
          <a:xfrm flipH="1">
            <a:off x="3581400"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58" name="blurx"/>
          <p:cNvSpPr/>
          <p:nvPr/>
        </p:nvSpPr>
        <p:spPr>
          <a:xfrm>
            <a:off x="115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259" name="Line"/>
          <p:cNvSpPr/>
          <p:nvPr/>
        </p:nvSpPr>
        <p:spPr>
          <a:xfrm flipH="1">
            <a:off x="3581400"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260" name="input"/>
          <p:cNvSpPr/>
          <p:nvPr/>
        </p:nvSpPr>
        <p:spPr>
          <a:xfrm>
            <a:off x="115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grpSp>
        <p:nvGrpSpPr>
          <p:cNvPr id="1265" name="Group"/>
          <p:cNvGrpSpPr/>
          <p:nvPr/>
        </p:nvGrpSpPr>
        <p:grpSpPr>
          <a:xfrm>
            <a:off x="8521700" y="4305300"/>
            <a:ext cx="2794000" cy="508000"/>
            <a:chOff x="0" y="0"/>
            <a:chExt cx="2794000" cy="508000"/>
          </a:xfrm>
        </p:grpSpPr>
        <p:sp>
          <p:nvSpPr>
            <p:cNvPr id="1261" name="Square"/>
            <p:cNvSpPr/>
            <p:nvPr/>
          </p:nvSpPr>
          <p:spPr>
            <a:xfrm>
              <a:off x="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62" name="Square"/>
            <p:cNvSpPr/>
            <p:nvPr/>
          </p:nvSpPr>
          <p:spPr>
            <a:xfrm>
              <a:off x="762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63" name="Square"/>
            <p:cNvSpPr/>
            <p:nvPr/>
          </p:nvSpPr>
          <p:spPr>
            <a:xfrm>
              <a:off x="1524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64" name="Square"/>
            <p:cNvSpPr/>
            <p:nvPr/>
          </p:nvSpPr>
          <p:spPr>
            <a:xfrm>
              <a:off x="2286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266" name="…"/>
          <p:cNvSpPr txBox="1"/>
          <p:nvPr/>
        </p:nvSpPr>
        <p:spPr>
          <a:xfrm>
            <a:off x="723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67" name="…"/>
          <p:cNvSpPr txBox="1"/>
          <p:nvPr/>
        </p:nvSpPr>
        <p:spPr>
          <a:xfrm>
            <a:off x="1151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1272" name="Group"/>
          <p:cNvGrpSpPr/>
          <p:nvPr/>
        </p:nvGrpSpPr>
        <p:grpSpPr>
          <a:xfrm>
            <a:off x="8521700" y="5829300"/>
            <a:ext cx="2794000" cy="508000"/>
            <a:chOff x="0" y="0"/>
            <a:chExt cx="2794000" cy="508000"/>
          </a:xfrm>
        </p:grpSpPr>
        <p:sp>
          <p:nvSpPr>
            <p:cNvPr id="1268"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69"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70"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71"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277" name="Group"/>
          <p:cNvGrpSpPr/>
          <p:nvPr/>
        </p:nvGrpSpPr>
        <p:grpSpPr>
          <a:xfrm>
            <a:off x="8521700" y="7353300"/>
            <a:ext cx="2794000" cy="508000"/>
            <a:chOff x="0" y="0"/>
            <a:chExt cx="2794000" cy="508000"/>
          </a:xfrm>
        </p:grpSpPr>
        <p:sp>
          <p:nvSpPr>
            <p:cNvPr id="1273"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74"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75"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76"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278" name="…"/>
          <p:cNvSpPr txBox="1"/>
          <p:nvPr/>
        </p:nvSpPr>
        <p:spPr>
          <a:xfrm>
            <a:off x="722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79" name="…"/>
          <p:cNvSpPr txBox="1"/>
          <p:nvPr/>
        </p:nvSpPr>
        <p:spPr>
          <a:xfrm>
            <a:off x="1150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80" name="…"/>
          <p:cNvSpPr txBox="1"/>
          <p:nvPr/>
        </p:nvSpPr>
        <p:spPr>
          <a:xfrm>
            <a:off x="722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81" name="…"/>
          <p:cNvSpPr txBox="1"/>
          <p:nvPr/>
        </p:nvSpPr>
        <p:spPr>
          <a:xfrm>
            <a:off x="1150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282" name="Line"/>
          <p:cNvSpPr/>
          <p:nvPr/>
        </p:nvSpPr>
        <p:spPr>
          <a:xfrm flipH="1">
            <a:off x="14351000" y="6959600"/>
            <a:ext cx="955472" cy="1"/>
          </a:xfrm>
          <a:prstGeom prst="line">
            <a:avLst/>
          </a:prstGeom>
          <a:ln w="76200">
            <a:solidFill>
              <a:srgbClr val="E32400">
                <a:alpha val="30000"/>
              </a:srgbClr>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1293" name="Group"/>
          <p:cNvGrpSpPr/>
          <p:nvPr/>
        </p:nvGrpSpPr>
        <p:grpSpPr>
          <a:xfrm>
            <a:off x="8775700" y="6321197"/>
            <a:ext cx="2286000" cy="1018490"/>
            <a:chOff x="0" y="9297"/>
            <a:chExt cx="2286000" cy="1018488"/>
          </a:xfrm>
        </p:grpSpPr>
        <p:sp>
          <p:nvSpPr>
            <p:cNvPr id="1283" name="Line"/>
            <p:cNvSpPr/>
            <p:nvPr/>
          </p:nvSpPr>
          <p:spPr>
            <a:xfrm flipV="1">
              <a:off x="762000" y="381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84" name="Line"/>
            <p:cNvSpPr/>
            <p:nvPr/>
          </p:nvSpPr>
          <p:spPr>
            <a:xfrm flipV="1">
              <a:off x="1524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85" name="Line"/>
            <p:cNvSpPr/>
            <p:nvPr/>
          </p:nvSpPr>
          <p:spPr>
            <a:xfrm flipV="1">
              <a:off x="985259" y="17539"/>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86" name="Line"/>
            <p:cNvSpPr/>
            <p:nvPr/>
          </p:nvSpPr>
          <p:spPr>
            <a:xfrm flipV="1">
              <a:off x="1721866" y="1754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87" name="Line"/>
            <p:cNvSpPr/>
            <p:nvPr/>
          </p:nvSpPr>
          <p:spPr>
            <a:xfrm flipH="1" flipV="1">
              <a:off x="217847" y="12699"/>
              <a:ext cx="366271" cy="1006323"/>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88" name="Line"/>
            <p:cNvSpPr/>
            <p:nvPr/>
          </p:nvSpPr>
          <p:spPr>
            <a:xfrm flipH="1" flipV="1">
              <a:off x="954456" y="12699"/>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89" name="Line"/>
            <p:cNvSpPr/>
            <p:nvPr/>
          </p:nvSpPr>
          <p:spPr>
            <a:xfrm flipV="1">
              <a:off x="-1" y="38100"/>
              <a:ext cx="2"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90" name="Line"/>
            <p:cNvSpPr/>
            <p:nvPr/>
          </p:nvSpPr>
          <p:spPr>
            <a:xfrm flipV="1">
              <a:off x="217847" y="12700"/>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91" name="Line"/>
            <p:cNvSpPr/>
            <p:nvPr/>
          </p:nvSpPr>
          <p:spPr>
            <a:xfrm flipV="1">
              <a:off x="2286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292" name="Line"/>
            <p:cNvSpPr/>
            <p:nvPr/>
          </p:nvSpPr>
          <p:spPr>
            <a:xfrm flipH="1" flipV="1">
              <a:off x="1714500" y="9298"/>
              <a:ext cx="366271"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
        <p:nvSpPr>
          <p:cNvPr id="1294" name="Rectangle"/>
          <p:cNvSpPr/>
          <p:nvPr/>
        </p:nvSpPr>
        <p:spPr>
          <a:xfrm>
            <a:off x="14109700" y="5524500"/>
            <a:ext cx="6413500" cy="10414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295" name="dependencies"/>
          <p:cNvSpPr txBox="1"/>
          <p:nvPr/>
        </p:nvSpPr>
        <p:spPr>
          <a:xfrm>
            <a:off x="15375718" y="5473700"/>
            <a:ext cx="5037736"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dependencies</a:t>
            </a:r>
          </a:p>
        </p:txBody>
      </p:sp>
      <p:sp>
        <p:nvSpPr>
          <p:cNvPr id="1296" name="organization"/>
          <p:cNvSpPr txBox="1"/>
          <p:nvPr/>
        </p:nvSpPr>
        <p:spPr>
          <a:xfrm>
            <a:off x="15379699" y="6362700"/>
            <a:ext cx="4471290"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solidFill>
                  <a:srgbClr val="E32400"/>
                </a:solidFill>
              </a:defRPr>
            </a:lvl1pPr>
          </a:lstStyle>
          <a:p>
            <a:pPr/>
            <a:r>
              <a:t>organization</a:t>
            </a:r>
          </a:p>
        </p:txBody>
      </p:sp>
      <p:sp>
        <p:nvSpPr>
          <p:cNvPr id="1297" name="Line"/>
          <p:cNvSpPr/>
          <p:nvPr/>
        </p:nvSpPr>
        <p:spPr>
          <a:xfrm flipH="1">
            <a:off x="14356452" y="6070600"/>
            <a:ext cx="955473" cy="1"/>
          </a:xfrm>
          <a:prstGeom prst="line">
            <a:avLst/>
          </a:prstGeom>
          <a:ln w="76200">
            <a:solidFill>
              <a:srgbClr val="FFFFFF"/>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01" name="Tradeoffs, organization, dependencies"/>
          <p:cNvSpPr txBox="1"/>
          <p:nvPr>
            <p:ph type="title"/>
          </p:nvPr>
        </p:nvSpPr>
        <p:spPr>
          <a:xfrm>
            <a:off x="762000" y="177800"/>
            <a:ext cx="22847300" cy="1752600"/>
          </a:xfrm>
          <a:prstGeom prst="rect">
            <a:avLst/>
          </a:prstGeom>
        </p:spPr>
        <p:txBody>
          <a:bodyPr/>
          <a:lstStyle/>
          <a:p>
            <a:pPr/>
            <a:r>
              <a:t>Tradeoffs, organization, dependencies</a:t>
            </a:r>
          </a:p>
        </p:txBody>
      </p:sp>
      <p:sp>
        <p:nvSpPr>
          <p:cNvPr id="1302" name="Rectangle"/>
          <p:cNvSpPr/>
          <p:nvPr/>
        </p:nvSpPr>
        <p:spPr>
          <a:xfrm>
            <a:off x="14097000" y="5511800"/>
            <a:ext cx="6438900" cy="1943100"/>
          </a:xfrm>
          <a:prstGeom prst="rect">
            <a:avLst/>
          </a:prstGeom>
          <a:solidFill>
            <a:srgbClr val="23232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03" name="blury"/>
          <p:cNvSpPr/>
          <p:nvPr/>
        </p:nvSpPr>
        <p:spPr>
          <a:xfrm>
            <a:off x="115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304" name="Line"/>
          <p:cNvSpPr/>
          <p:nvPr/>
        </p:nvSpPr>
        <p:spPr>
          <a:xfrm flipH="1">
            <a:off x="3581400"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305" name="blurx"/>
          <p:cNvSpPr/>
          <p:nvPr/>
        </p:nvSpPr>
        <p:spPr>
          <a:xfrm>
            <a:off x="115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306" name="Line"/>
          <p:cNvSpPr/>
          <p:nvPr/>
        </p:nvSpPr>
        <p:spPr>
          <a:xfrm flipH="1">
            <a:off x="3581400"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307" name="input"/>
          <p:cNvSpPr/>
          <p:nvPr/>
        </p:nvSpPr>
        <p:spPr>
          <a:xfrm>
            <a:off x="115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grpSp>
        <p:nvGrpSpPr>
          <p:cNvPr id="1312" name="Group"/>
          <p:cNvGrpSpPr/>
          <p:nvPr/>
        </p:nvGrpSpPr>
        <p:grpSpPr>
          <a:xfrm>
            <a:off x="8521700" y="4305300"/>
            <a:ext cx="2794000" cy="508000"/>
            <a:chOff x="0" y="0"/>
            <a:chExt cx="2794000" cy="508000"/>
          </a:xfrm>
        </p:grpSpPr>
        <p:sp>
          <p:nvSpPr>
            <p:cNvPr id="1308" name="Square"/>
            <p:cNvSpPr/>
            <p:nvPr/>
          </p:nvSpPr>
          <p:spPr>
            <a:xfrm>
              <a:off x="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09" name="Square"/>
            <p:cNvSpPr/>
            <p:nvPr/>
          </p:nvSpPr>
          <p:spPr>
            <a:xfrm>
              <a:off x="762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10" name="Square"/>
            <p:cNvSpPr/>
            <p:nvPr/>
          </p:nvSpPr>
          <p:spPr>
            <a:xfrm>
              <a:off x="1524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11" name="Square"/>
            <p:cNvSpPr/>
            <p:nvPr/>
          </p:nvSpPr>
          <p:spPr>
            <a:xfrm>
              <a:off x="2286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313" name="…"/>
          <p:cNvSpPr txBox="1"/>
          <p:nvPr/>
        </p:nvSpPr>
        <p:spPr>
          <a:xfrm>
            <a:off x="723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314" name="…"/>
          <p:cNvSpPr txBox="1"/>
          <p:nvPr/>
        </p:nvSpPr>
        <p:spPr>
          <a:xfrm>
            <a:off x="1151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1319" name="Group"/>
          <p:cNvGrpSpPr/>
          <p:nvPr/>
        </p:nvGrpSpPr>
        <p:grpSpPr>
          <a:xfrm>
            <a:off x="8521700" y="5829300"/>
            <a:ext cx="2794000" cy="508000"/>
            <a:chOff x="0" y="0"/>
            <a:chExt cx="2794000" cy="508000"/>
          </a:xfrm>
        </p:grpSpPr>
        <p:sp>
          <p:nvSpPr>
            <p:cNvPr id="1315"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16"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17"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18"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324" name="Group"/>
          <p:cNvGrpSpPr/>
          <p:nvPr/>
        </p:nvGrpSpPr>
        <p:grpSpPr>
          <a:xfrm>
            <a:off x="8521700" y="7353300"/>
            <a:ext cx="2794000" cy="508000"/>
            <a:chOff x="0" y="0"/>
            <a:chExt cx="2794000" cy="508000"/>
          </a:xfrm>
        </p:grpSpPr>
        <p:sp>
          <p:nvSpPr>
            <p:cNvPr id="1320"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21"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22"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23"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325" name="…"/>
          <p:cNvSpPr txBox="1"/>
          <p:nvPr/>
        </p:nvSpPr>
        <p:spPr>
          <a:xfrm>
            <a:off x="722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326" name="…"/>
          <p:cNvSpPr txBox="1"/>
          <p:nvPr/>
        </p:nvSpPr>
        <p:spPr>
          <a:xfrm>
            <a:off x="1150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327" name="…"/>
          <p:cNvSpPr txBox="1"/>
          <p:nvPr/>
        </p:nvSpPr>
        <p:spPr>
          <a:xfrm>
            <a:off x="722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328" name="…"/>
          <p:cNvSpPr txBox="1"/>
          <p:nvPr/>
        </p:nvSpPr>
        <p:spPr>
          <a:xfrm>
            <a:off x="1150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1329" name="Line"/>
          <p:cNvSpPr/>
          <p:nvPr/>
        </p:nvSpPr>
        <p:spPr>
          <a:xfrm flipH="1">
            <a:off x="14351000" y="6959600"/>
            <a:ext cx="955472" cy="1"/>
          </a:xfrm>
          <a:prstGeom prst="line">
            <a:avLst/>
          </a:prstGeom>
          <a:ln w="76200">
            <a:solidFill>
              <a:srgbClr val="E32400">
                <a:alpha val="30000"/>
              </a:srgbClr>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1340" name="Group"/>
          <p:cNvGrpSpPr/>
          <p:nvPr/>
        </p:nvGrpSpPr>
        <p:grpSpPr>
          <a:xfrm>
            <a:off x="8775700" y="6321197"/>
            <a:ext cx="2286000" cy="1018490"/>
            <a:chOff x="0" y="9297"/>
            <a:chExt cx="2286000" cy="1018488"/>
          </a:xfrm>
        </p:grpSpPr>
        <p:sp>
          <p:nvSpPr>
            <p:cNvPr id="1330" name="Line"/>
            <p:cNvSpPr/>
            <p:nvPr/>
          </p:nvSpPr>
          <p:spPr>
            <a:xfrm flipV="1">
              <a:off x="762000" y="381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31" name="Line"/>
            <p:cNvSpPr/>
            <p:nvPr/>
          </p:nvSpPr>
          <p:spPr>
            <a:xfrm flipV="1">
              <a:off x="1524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32" name="Line"/>
            <p:cNvSpPr/>
            <p:nvPr/>
          </p:nvSpPr>
          <p:spPr>
            <a:xfrm flipV="1">
              <a:off x="985259" y="17539"/>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33" name="Line"/>
            <p:cNvSpPr/>
            <p:nvPr/>
          </p:nvSpPr>
          <p:spPr>
            <a:xfrm flipV="1">
              <a:off x="1721866" y="1754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34" name="Line"/>
            <p:cNvSpPr/>
            <p:nvPr/>
          </p:nvSpPr>
          <p:spPr>
            <a:xfrm flipH="1" flipV="1">
              <a:off x="217847" y="12699"/>
              <a:ext cx="366271" cy="1006323"/>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35" name="Line"/>
            <p:cNvSpPr/>
            <p:nvPr/>
          </p:nvSpPr>
          <p:spPr>
            <a:xfrm flipH="1" flipV="1">
              <a:off x="954456" y="12699"/>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36" name="Line"/>
            <p:cNvSpPr/>
            <p:nvPr/>
          </p:nvSpPr>
          <p:spPr>
            <a:xfrm flipV="1">
              <a:off x="-1" y="38100"/>
              <a:ext cx="2"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37" name="Line"/>
            <p:cNvSpPr/>
            <p:nvPr/>
          </p:nvSpPr>
          <p:spPr>
            <a:xfrm flipV="1">
              <a:off x="217847" y="12700"/>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38" name="Line"/>
            <p:cNvSpPr/>
            <p:nvPr/>
          </p:nvSpPr>
          <p:spPr>
            <a:xfrm flipV="1">
              <a:off x="2286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39" name="Line"/>
            <p:cNvSpPr/>
            <p:nvPr/>
          </p:nvSpPr>
          <p:spPr>
            <a:xfrm flipH="1" flipV="1">
              <a:off x="1714500" y="9298"/>
              <a:ext cx="366271"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
        <p:nvSpPr>
          <p:cNvPr id="1341" name="Rectangle"/>
          <p:cNvSpPr/>
          <p:nvPr/>
        </p:nvSpPr>
        <p:spPr>
          <a:xfrm>
            <a:off x="14109700" y="5524500"/>
            <a:ext cx="6413500" cy="1041400"/>
          </a:xfrm>
          <a:prstGeom prst="rect">
            <a:avLst/>
          </a:prstGeom>
          <a:solidFill>
            <a:srgbClr val="8311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42" name="dependencies"/>
          <p:cNvSpPr txBox="1"/>
          <p:nvPr/>
        </p:nvSpPr>
        <p:spPr>
          <a:xfrm>
            <a:off x="15375718" y="5473700"/>
            <a:ext cx="5037736"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dependencies</a:t>
            </a:r>
          </a:p>
        </p:txBody>
      </p:sp>
      <p:sp>
        <p:nvSpPr>
          <p:cNvPr id="1343" name="organization"/>
          <p:cNvSpPr txBox="1"/>
          <p:nvPr/>
        </p:nvSpPr>
        <p:spPr>
          <a:xfrm>
            <a:off x="15379699" y="6362700"/>
            <a:ext cx="4471290"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solidFill>
                  <a:srgbClr val="E32400"/>
                </a:solidFill>
              </a:defRPr>
            </a:lvl1pPr>
          </a:lstStyle>
          <a:p>
            <a:pPr/>
            <a:r>
              <a:t>organization</a:t>
            </a:r>
          </a:p>
        </p:txBody>
      </p:sp>
      <p:sp>
        <p:nvSpPr>
          <p:cNvPr id="1344" name="Line"/>
          <p:cNvSpPr/>
          <p:nvPr/>
        </p:nvSpPr>
        <p:spPr>
          <a:xfrm flipH="1">
            <a:off x="14356452" y="6070600"/>
            <a:ext cx="955473" cy="1"/>
          </a:xfrm>
          <a:prstGeom prst="line">
            <a:avLst/>
          </a:prstGeom>
          <a:ln w="76200">
            <a:solidFill>
              <a:srgbClr val="FFFFFF"/>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48" name="Rectangle"/>
          <p:cNvSpPr/>
          <p:nvPr/>
        </p:nvSpPr>
        <p:spPr>
          <a:xfrm>
            <a:off x="11226800" y="12611100"/>
            <a:ext cx="2819400" cy="635000"/>
          </a:xfrm>
          <a:prstGeom prst="rect">
            <a:avLst/>
          </a:prstGeom>
          <a:solidFill>
            <a:srgbClr val="E324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49" name="Rectangle"/>
          <p:cNvSpPr/>
          <p:nvPr/>
        </p:nvSpPr>
        <p:spPr>
          <a:xfrm>
            <a:off x="14236700" y="9740900"/>
            <a:ext cx="2057400" cy="635000"/>
          </a:xfrm>
          <a:prstGeom prst="rect">
            <a:avLst/>
          </a:prstGeom>
          <a:solidFill>
            <a:srgbClr val="E324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50" name="This is a general task graph"/>
          <p:cNvSpPr txBox="1"/>
          <p:nvPr>
            <p:ph type="title"/>
          </p:nvPr>
        </p:nvSpPr>
        <p:spPr>
          <a:prstGeom prst="rect">
            <a:avLst/>
          </a:prstGeom>
        </p:spPr>
        <p:txBody>
          <a:bodyPr/>
          <a:lstStyle/>
          <a:p>
            <a:pPr>
              <a:defRPr b="0"/>
            </a:pPr>
            <a:r>
              <a:t>This is a general </a:t>
            </a:r>
            <a:r>
              <a:rPr b="1"/>
              <a:t>task graph</a:t>
            </a:r>
          </a:p>
        </p:txBody>
      </p:sp>
      <p:grpSp>
        <p:nvGrpSpPr>
          <p:cNvPr id="1355" name="Group"/>
          <p:cNvGrpSpPr/>
          <p:nvPr/>
        </p:nvGrpSpPr>
        <p:grpSpPr>
          <a:xfrm>
            <a:off x="8521700" y="7353300"/>
            <a:ext cx="2794000" cy="508000"/>
            <a:chOff x="0" y="0"/>
            <a:chExt cx="2794000" cy="508000"/>
          </a:xfrm>
        </p:grpSpPr>
        <p:sp>
          <p:nvSpPr>
            <p:cNvPr id="1351"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52"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53"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54"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1356" name="blury"/>
          <p:cNvSpPr/>
          <p:nvPr/>
        </p:nvSpPr>
        <p:spPr>
          <a:xfrm>
            <a:off x="115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357" name="Line"/>
          <p:cNvSpPr/>
          <p:nvPr/>
        </p:nvSpPr>
        <p:spPr>
          <a:xfrm flipH="1">
            <a:off x="3581400"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358" name="blurx"/>
          <p:cNvSpPr/>
          <p:nvPr/>
        </p:nvSpPr>
        <p:spPr>
          <a:xfrm>
            <a:off x="115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359" name="Line"/>
          <p:cNvSpPr/>
          <p:nvPr/>
        </p:nvSpPr>
        <p:spPr>
          <a:xfrm flipH="1">
            <a:off x="3581400"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360" name="input"/>
          <p:cNvSpPr/>
          <p:nvPr/>
        </p:nvSpPr>
        <p:spPr>
          <a:xfrm>
            <a:off x="1155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grpSp>
        <p:nvGrpSpPr>
          <p:cNvPr id="1367" name="Group"/>
          <p:cNvGrpSpPr/>
          <p:nvPr/>
        </p:nvGrpSpPr>
        <p:grpSpPr>
          <a:xfrm>
            <a:off x="7759700" y="5829300"/>
            <a:ext cx="4318000" cy="508000"/>
            <a:chOff x="0" y="0"/>
            <a:chExt cx="4318000" cy="508000"/>
          </a:xfrm>
        </p:grpSpPr>
        <p:sp>
          <p:nvSpPr>
            <p:cNvPr id="1361"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62"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63"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64" name="Square"/>
            <p:cNvSpPr/>
            <p:nvPr/>
          </p:nvSpPr>
          <p:spPr>
            <a:xfrm>
              <a:off x="3048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65"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66" name="Square"/>
            <p:cNvSpPr/>
            <p:nvPr/>
          </p:nvSpPr>
          <p:spPr>
            <a:xfrm>
              <a:off x="3810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380" name="Group"/>
          <p:cNvGrpSpPr/>
          <p:nvPr/>
        </p:nvGrpSpPr>
        <p:grpSpPr>
          <a:xfrm>
            <a:off x="8229600" y="6321195"/>
            <a:ext cx="3390827" cy="1018492"/>
            <a:chOff x="0" y="9295"/>
            <a:chExt cx="3390826" cy="1018490"/>
          </a:xfrm>
        </p:grpSpPr>
        <p:sp>
          <p:nvSpPr>
            <p:cNvPr id="1368" name="Line"/>
            <p:cNvSpPr/>
            <p:nvPr/>
          </p:nvSpPr>
          <p:spPr>
            <a:xfrm flipV="1">
              <a:off x="546100" y="381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69" name="Line"/>
            <p:cNvSpPr/>
            <p:nvPr/>
          </p:nvSpPr>
          <p:spPr>
            <a:xfrm flipV="1">
              <a:off x="13081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0" name="Line"/>
            <p:cNvSpPr/>
            <p:nvPr/>
          </p:nvSpPr>
          <p:spPr>
            <a:xfrm flipV="1">
              <a:off x="20701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1" name="Line"/>
            <p:cNvSpPr/>
            <p:nvPr/>
          </p:nvSpPr>
          <p:spPr>
            <a:xfrm flipV="1">
              <a:off x="28321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2" name="Line"/>
            <p:cNvSpPr/>
            <p:nvPr/>
          </p:nvSpPr>
          <p:spPr>
            <a:xfrm flipV="1">
              <a:off x="743966" y="17540"/>
              <a:ext cx="366270"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3" name="Line"/>
            <p:cNvSpPr/>
            <p:nvPr/>
          </p:nvSpPr>
          <p:spPr>
            <a:xfrm flipV="1">
              <a:off x="1531359" y="17539"/>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4" name="Line"/>
            <p:cNvSpPr/>
            <p:nvPr/>
          </p:nvSpPr>
          <p:spPr>
            <a:xfrm flipV="1">
              <a:off x="2267966" y="1754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5" name="Line"/>
            <p:cNvSpPr/>
            <p:nvPr/>
          </p:nvSpPr>
          <p:spPr>
            <a:xfrm flipH="1" flipV="1">
              <a:off x="763947" y="12699"/>
              <a:ext cx="366271" cy="1006323"/>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6" name="Line"/>
            <p:cNvSpPr/>
            <p:nvPr/>
          </p:nvSpPr>
          <p:spPr>
            <a:xfrm flipH="1" flipV="1">
              <a:off x="1500556" y="12699"/>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7" name="Line"/>
            <p:cNvSpPr/>
            <p:nvPr/>
          </p:nvSpPr>
          <p:spPr>
            <a:xfrm flipH="1" flipV="1">
              <a:off x="2262553" y="1270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8" name="Line"/>
            <p:cNvSpPr/>
            <p:nvPr/>
          </p:nvSpPr>
          <p:spPr>
            <a:xfrm flipH="1" flipV="1">
              <a:off x="-1" y="9295"/>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79" name="Line"/>
            <p:cNvSpPr/>
            <p:nvPr/>
          </p:nvSpPr>
          <p:spPr>
            <a:xfrm flipV="1">
              <a:off x="3024555" y="12700"/>
              <a:ext cx="366272"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grpSp>
        <p:nvGrpSpPr>
          <p:cNvPr id="1389" name="Group"/>
          <p:cNvGrpSpPr/>
          <p:nvPr/>
        </p:nvGrpSpPr>
        <p:grpSpPr>
          <a:xfrm>
            <a:off x="6997700" y="4305300"/>
            <a:ext cx="5842000" cy="508000"/>
            <a:chOff x="0" y="0"/>
            <a:chExt cx="5842000" cy="508000"/>
          </a:xfrm>
        </p:grpSpPr>
        <p:sp>
          <p:nvSpPr>
            <p:cNvPr id="1381" name="Square"/>
            <p:cNvSpPr/>
            <p:nvPr/>
          </p:nvSpPr>
          <p:spPr>
            <a:xfrm>
              <a:off x="1524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82" name="Square"/>
            <p:cNvSpPr/>
            <p:nvPr/>
          </p:nvSpPr>
          <p:spPr>
            <a:xfrm>
              <a:off x="2286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83" name="Square"/>
            <p:cNvSpPr/>
            <p:nvPr/>
          </p:nvSpPr>
          <p:spPr>
            <a:xfrm>
              <a:off x="3048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84" name="Square"/>
            <p:cNvSpPr/>
            <p:nvPr/>
          </p:nvSpPr>
          <p:spPr>
            <a:xfrm>
              <a:off x="3810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85" name="Square"/>
            <p:cNvSpPr/>
            <p:nvPr/>
          </p:nvSpPr>
          <p:spPr>
            <a:xfrm>
              <a:off x="762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86" name="Square"/>
            <p:cNvSpPr/>
            <p:nvPr/>
          </p:nvSpPr>
          <p:spPr>
            <a:xfrm>
              <a:off x="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87" name="Square"/>
            <p:cNvSpPr/>
            <p:nvPr/>
          </p:nvSpPr>
          <p:spPr>
            <a:xfrm>
              <a:off x="4572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388" name="Square"/>
            <p:cNvSpPr/>
            <p:nvPr/>
          </p:nvSpPr>
          <p:spPr>
            <a:xfrm>
              <a:off x="5334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1408" name="Group"/>
          <p:cNvGrpSpPr/>
          <p:nvPr/>
        </p:nvGrpSpPr>
        <p:grpSpPr>
          <a:xfrm>
            <a:off x="7442200" y="4797195"/>
            <a:ext cx="4940227" cy="1018492"/>
            <a:chOff x="0" y="9295"/>
            <a:chExt cx="4940226" cy="1018490"/>
          </a:xfrm>
        </p:grpSpPr>
        <p:sp>
          <p:nvSpPr>
            <p:cNvPr id="1390" name="Line"/>
            <p:cNvSpPr/>
            <p:nvPr/>
          </p:nvSpPr>
          <p:spPr>
            <a:xfrm flipV="1">
              <a:off x="13335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91" name="Line"/>
            <p:cNvSpPr/>
            <p:nvPr/>
          </p:nvSpPr>
          <p:spPr>
            <a:xfrm flipV="1">
              <a:off x="20955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92" name="Line"/>
            <p:cNvSpPr/>
            <p:nvPr/>
          </p:nvSpPr>
          <p:spPr>
            <a:xfrm flipV="1">
              <a:off x="28575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93" name="Line"/>
            <p:cNvSpPr/>
            <p:nvPr/>
          </p:nvSpPr>
          <p:spPr>
            <a:xfrm flipV="1">
              <a:off x="36195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94" name="Line"/>
            <p:cNvSpPr/>
            <p:nvPr/>
          </p:nvSpPr>
          <p:spPr>
            <a:xfrm flipV="1">
              <a:off x="1525951" y="12700"/>
              <a:ext cx="366269"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95" name="Line"/>
            <p:cNvSpPr/>
            <p:nvPr/>
          </p:nvSpPr>
          <p:spPr>
            <a:xfrm flipV="1">
              <a:off x="2287947" y="12700"/>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96" name="Line"/>
            <p:cNvSpPr/>
            <p:nvPr/>
          </p:nvSpPr>
          <p:spPr>
            <a:xfrm flipV="1">
              <a:off x="3049955" y="12700"/>
              <a:ext cx="366272"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97" name="Line"/>
            <p:cNvSpPr/>
            <p:nvPr/>
          </p:nvSpPr>
          <p:spPr>
            <a:xfrm flipH="1" flipV="1">
              <a:off x="1524000" y="9295"/>
              <a:ext cx="366271"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98" name="Line"/>
            <p:cNvSpPr/>
            <p:nvPr/>
          </p:nvSpPr>
          <p:spPr>
            <a:xfrm flipH="1" flipV="1">
              <a:off x="2286000" y="9298"/>
              <a:ext cx="366271"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399" name="Line"/>
            <p:cNvSpPr/>
            <p:nvPr/>
          </p:nvSpPr>
          <p:spPr>
            <a:xfrm flipH="1" flipV="1">
              <a:off x="3048000" y="9297"/>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00" name="Line"/>
            <p:cNvSpPr/>
            <p:nvPr/>
          </p:nvSpPr>
          <p:spPr>
            <a:xfrm flipV="1">
              <a:off x="571500" y="381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01" name="Line"/>
            <p:cNvSpPr/>
            <p:nvPr/>
          </p:nvSpPr>
          <p:spPr>
            <a:xfrm flipH="1" flipV="1">
              <a:off x="762000" y="9295"/>
              <a:ext cx="366271"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02" name="Line"/>
            <p:cNvSpPr/>
            <p:nvPr/>
          </p:nvSpPr>
          <p:spPr>
            <a:xfrm flipV="1">
              <a:off x="763951" y="12700"/>
              <a:ext cx="366270"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03" name="Line"/>
            <p:cNvSpPr/>
            <p:nvPr/>
          </p:nvSpPr>
          <p:spPr>
            <a:xfrm flipH="1" flipV="1">
              <a:off x="-1" y="9295"/>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04" name="Line"/>
            <p:cNvSpPr/>
            <p:nvPr/>
          </p:nvSpPr>
          <p:spPr>
            <a:xfrm flipV="1">
              <a:off x="43815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05" name="Line"/>
            <p:cNvSpPr/>
            <p:nvPr/>
          </p:nvSpPr>
          <p:spPr>
            <a:xfrm flipV="1">
              <a:off x="3811955" y="12700"/>
              <a:ext cx="366272"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06" name="Line"/>
            <p:cNvSpPr/>
            <p:nvPr/>
          </p:nvSpPr>
          <p:spPr>
            <a:xfrm flipH="1" flipV="1">
              <a:off x="3809999" y="9297"/>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07" name="Line"/>
            <p:cNvSpPr/>
            <p:nvPr/>
          </p:nvSpPr>
          <p:spPr>
            <a:xfrm flipV="1">
              <a:off x="4573955" y="12700"/>
              <a:ext cx="366272"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
        <p:nvSpPr>
          <p:cNvPr id="1409" name="Rectangle"/>
          <p:cNvSpPr/>
          <p:nvPr/>
        </p:nvSpPr>
        <p:spPr>
          <a:xfrm>
            <a:off x="14097000" y="4572000"/>
            <a:ext cx="6438900" cy="2882900"/>
          </a:xfrm>
          <a:prstGeom prst="rect">
            <a:avLst/>
          </a:prstGeom>
          <a:solidFill>
            <a:srgbClr val="23232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10" name="Line"/>
          <p:cNvSpPr/>
          <p:nvPr/>
        </p:nvSpPr>
        <p:spPr>
          <a:xfrm flipH="1">
            <a:off x="14356452" y="6070600"/>
            <a:ext cx="955473" cy="1"/>
          </a:xfrm>
          <a:prstGeom prst="line">
            <a:avLst/>
          </a:prstGeom>
          <a:ln w="76200">
            <a:solidFill>
              <a:srgbClr val="FFFFFF"/>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411" name="dependencies"/>
          <p:cNvSpPr txBox="1"/>
          <p:nvPr/>
        </p:nvSpPr>
        <p:spPr>
          <a:xfrm>
            <a:off x="15375718" y="5473700"/>
            <a:ext cx="5037736"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dependencies</a:t>
            </a:r>
          </a:p>
        </p:txBody>
      </p:sp>
      <p:sp>
        <p:nvSpPr>
          <p:cNvPr id="1412" name="task schedule"/>
          <p:cNvSpPr txBox="1"/>
          <p:nvPr/>
        </p:nvSpPr>
        <p:spPr>
          <a:xfrm>
            <a:off x="15379700" y="6362700"/>
            <a:ext cx="4997222"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solidFill>
                  <a:srgbClr val="E32400"/>
                </a:solidFill>
              </a:defRPr>
            </a:lvl1pPr>
          </a:lstStyle>
          <a:p>
            <a:pPr/>
            <a:r>
              <a:t>task schedule</a:t>
            </a:r>
          </a:p>
        </p:txBody>
      </p:sp>
      <p:sp>
        <p:nvSpPr>
          <p:cNvPr id="1413" name="Line"/>
          <p:cNvSpPr/>
          <p:nvPr/>
        </p:nvSpPr>
        <p:spPr>
          <a:xfrm flipH="1">
            <a:off x="14351000" y="6959600"/>
            <a:ext cx="955472" cy="1"/>
          </a:xfrm>
          <a:prstGeom prst="line">
            <a:avLst/>
          </a:prstGeom>
          <a:ln w="76200">
            <a:solidFill>
              <a:srgbClr val="E32400"/>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414" name="Line"/>
          <p:cNvSpPr/>
          <p:nvPr/>
        </p:nvSpPr>
        <p:spPr>
          <a:xfrm flipH="1">
            <a:off x="8036506" y="6070601"/>
            <a:ext cx="3888794" cy="2"/>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415" name="Line"/>
          <p:cNvSpPr/>
          <p:nvPr/>
        </p:nvSpPr>
        <p:spPr>
          <a:xfrm flipV="1">
            <a:off x="8940800" y="6258114"/>
            <a:ext cx="2969716" cy="1177774"/>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416" name="Line"/>
          <p:cNvSpPr/>
          <p:nvPr/>
        </p:nvSpPr>
        <p:spPr>
          <a:xfrm flipH="1">
            <a:off x="8773582" y="7594781"/>
            <a:ext cx="2390123" cy="2"/>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417" name="Square"/>
          <p:cNvSpPr/>
          <p:nvPr/>
        </p:nvSpPr>
        <p:spPr>
          <a:xfrm>
            <a:off x="14579600" y="4876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18" name="task"/>
          <p:cNvSpPr txBox="1"/>
          <p:nvPr/>
        </p:nvSpPr>
        <p:spPr>
          <a:xfrm>
            <a:off x="15379699" y="4584700"/>
            <a:ext cx="1614756"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task</a:t>
            </a:r>
          </a:p>
        </p:txBody>
      </p:sp>
      <p:grpSp>
        <p:nvGrpSpPr>
          <p:cNvPr id="1427" name="Group"/>
          <p:cNvGrpSpPr/>
          <p:nvPr/>
        </p:nvGrpSpPr>
        <p:grpSpPr>
          <a:xfrm>
            <a:off x="8523579" y="9182099"/>
            <a:ext cx="8077201" cy="4064002"/>
            <a:chOff x="0" y="0"/>
            <a:chExt cx="8077200" cy="4064000"/>
          </a:xfrm>
        </p:grpSpPr>
        <p:sp>
          <p:nvSpPr>
            <p:cNvPr id="1419" name="redundant work"/>
            <p:cNvSpPr txBox="1"/>
            <p:nvPr/>
          </p:nvSpPr>
          <p:spPr>
            <a:xfrm>
              <a:off x="0" y="397919"/>
              <a:ext cx="2673969" cy="12377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4000"/>
              </a:lvl1pPr>
            </a:lstStyle>
            <a:p>
              <a:pPr/>
              <a:r>
                <a:t>redundant work</a:t>
              </a:r>
            </a:p>
          </p:txBody>
        </p:sp>
        <p:sp>
          <p:nvSpPr>
            <p:cNvPr id="1420" name="Triangle"/>
            <p:cNvSpPr/>
            <p:nvPr/>
          </p:nvSpPr>
          <p:spPr>
            <a:xfrm>
              <a:off x="2804851" y="832557"/>
              <a:ext cx="2834596" cy="2418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cap="flat">
              <a:solidFill>
                <a:srgbClr val="FFFFFF"/>
              </a:solidFill>
              <a:prstDash val="solid"/>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21" name="locality"/>
            <p:cNvSpPr txBox="1"/>
            <p:nvPr/>
          </p:nvSpPr>
          <p:spPr>
            <a:xfrm>
              <a:off x="5403231" y="492406"/>
              <a:ext cx="2673970" cy="7086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4000"/>
              </a:lvl1pPr>
            </a:lstStyle>
            <a:p>
              <a:pPr/>
              <a:r>
                <a:t>locality</a:t>
              </a:r>
            </a:p>
          </p:txBody>
        </p:sp>
        <p:sp>
          <p:nvSpPr>
            <p:cNvPr id="1422" name="parallelism"/>
            <p:cNvSpPr txBox="1"/>
            <p:nvPr/>
          </p:nvSpPr>
          <p:spPr>
            <a:xfrm>
              <a:off x="2672570" y="3355351"/>
              <a:ext cx="2900737" cy="7086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nSpc>
                  <a:spcPct val="80000"/>
                </a:lnSpc>
                <a:defRPr b="1" sz="4000"/>
              </a:pPr>
              <a:r>
                <a:t>parallelism</a:t>
              </a:r>
              <a:br/>
            </a:p>
          </p:txBody>
        </p:sp>
        <p:sp>
          <p:nvSpPr>
            <p:cNvPr id="1423" name="Line"/>
            <p:cNvSpPr/>
            <p:nvPr/>
          </p:nvSpPr>
          <p:spPr>
            <a:xfrm>
              <a:off x="2787578" y="0"/>
              <a:ext cx="2943478" cy="56799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424" name="Line"/>
            <p:cNvSpPr/>
            <p:nvPr/>
          </p:nvSpPr>
          <p:spPr>
            <a:xfrm rot="7200008">
              <a:off x="4293325" y="2144232"/>
              <a:ext cx="2634047" cy="563618"/>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425" name="Line"/>
            <p:cNvSpPr/>
            <p:nvPr/>
          </p:nvSpPr>
          <p:spPr>
            <a:xfrm rot="14677000">
              <a:off x="1577811" y="2144035"/>
              <a:ext cx="2634047" cy="563618"/>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426" name="tradeoff"/>
            <p:cNvSpPr txBox="1"/>
            <p:nvPr/>
          </p:nvSpPr>
          <p:spPr>
            <a:xfrm>
              <a:off x="3239489" y="1286094"/>
              <a:ext cx="1974770" cy="604715"/>
            </a:xfrm>
            <a:prstGeom prst="rect">
              <a:avLst/>
            </a:prstGeom>
            <a:noFill/>
            <a:ln w="12700" cap="flat">
              <a:noFill/>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sz="3600">
                  <a:solidFill>
                    <a:srgbClr val="000000"/>
                  </a:solidFill>
                </a:defRPr>
              </a:lvl1pPr>
            </a:lstStyle>
            <a:p>
              <a:pPr/>
              <a:r>
                <a:t>tradeoff</a:t>
              </a:r>
            </a:p>
          </p:txBody>
        </p:sp>
      </p:grpSp>
      <p:grpSp>
        <p:nvGrpSpPr>
          <p:cNvPr id="1431" name="Group"/>
          <p:cNvGrpSpPr/>
          <p:nvPr/>
        </p:nvGrpSpPr>
        <p:grpSpPr>
          <a:xfrm>
            <a:off x="11445271" y="6273799"/>
            <a:ext cx="6113307" cy="2887677"/>
            <a:chOff x="0" y="0"/>
            <a:chExt cx="6113305" cy="2887675"/>
          </a:xfrm>
        </p:grpSpPr>
        <p:sp>
          <p:nvSpPr>
            <p:cNvPr id="1428" name="reuse distance"/>
            <p:cNvSpPr txBox="1"/>
            <p:nvPr/>
          </p:nvSpPr>
          <p:spPr>
            <a:xfrm>
              <a:off x="1196373" y="1930400"/>
              <a:ext cx="4916933" cy="9572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ct val="80000"/>
                </a:lnSpc>
                <a:defRPr sz="5800"/>
              </a:lvl1pPr>
            </a:lstStyle>
            <a:p>
              <a:pPr/>
              <a:r>
                <a:t>reuse distance</a:t>
              </a:r>
            </a:p>
          </p:txBody>
        </p:sp>
        <p:sp>
          <p:nvSpPr>
            <p:cNvPr id="1429" name="Line"/>
            <p:cNvSpPr/>
            <p:nvPr/>
          </p:nvSpPr>
          <p:spPr>
            <a:xfrm>
              <a:off x="0" y="1320800"/>
              <a:ext cx="1669945" cy="906732"/>
            </a:xfrm>
            <a:prstGeom prst="line">
              <a:avLst/>
            </a:prstGeom>
            <a:noFill/>
            <a:ln w="762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30" name="Line"/>
            <p:cNvSpPr/>
            <p:nvPr/>
          </p:nvSpPr>
          <p:spPr>
            <a:xfrm>
              <a:off x="759428" y="0"/>
              <a:ext cx="1373275" cy="2091792"/>
            </a:xfrm>
            <a:prstGeom prst="line">
              <a:avLst/>
            </a:prstGeom>
            <a:noFill/>
            <a:ln w="762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grpSp>
        <p:nvGrpSpPr>
          <p:cNvPr id="1436" name="Group"/>
          <p:cNvGrpSpPr/>
          <p:nvPr/>
        </p:nvGrpSpPr>
        <p:grpSpPr>
          <a:xfrm>
            <a:off x="5539824" y="7874000"/>
            <a:ext cx="6186831" cy="1757376"/>
            <a:chOff x="0" y="0"/>
            <a:chExt cx="6186830" cy="1757375"/>
          </a:xfrm>
        </p:grpSpPr>
        <p:sp>
          <p:nvSpPr>
            <p:cNvPr id="1432" name="independent tasks"/>
            <p:cNvSpPr txBox="1"/>
            <p:nvPr/>
          </p:nvSpPr>
          <p:spPr>
            <a:xfrm>
              <a:off x="0" y="800100"/>
              <a:ext cx="6186831" cy="9572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ct val="80000"/>
                </a:lnSpc>
                <a:defRPr sz="5800"/>
              </a:lvl1pPr>
            </a:lstStyle>
            <a:p>
              <a:pPr/>
              <a:r>
                <a:t>independent tasks</a:t>
              </a:r>
            </a:p>
          </p:txBody>
        </p:sp>
        <p:sp>
          <p:nvSpPr>
            <p:cNvPr id="1433" name="Line"/>
            <p:cNvSpPr/>
            <p:nvPr/>
          </p:nvSpPr>
          <p:spPr>
            <a:xfrm>
              <a:off x="3261226" y="0"/>
              <a:ext cx="6246" cy="1097231"/>
            </a:xfrm>
            <a:prstGeom prst="line">
              <a:avLst/>
            </a:prstGeom>
            <a:noFill/>
            <a:ln w="762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34" name="Line"/>
            <p:cNvSpPr/>
            <p:nvPr/>
          </p:nvSpPr>
          <p:spPr>
            <a:xfrm flipH="1">
              <a:off x="3521471" y="0"/>
              <a:ext cx="374756" cy="1097231"/>
            </a:xfrm>
            <a:prstGeom prst="line">
              <a:avLst/>
            </a:prstGeom>
            <a:noFill/>
            <a:ln w="762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35" name="Line"/>
            <p:cNvSpPr/>
            <p:nvPr/>
          </p:nvSpPr>
          <p:spPr>
            <a:xfrm flipH="1">
              <a:off x="3807326" y="0"/>
              <a:ext cx="882756" cy="1097231"/>
            </a:xfrm>
            <a:prstGeom prst="line">
              <a:avLst/>
            </a:prstGeom>
            <a:noFill/>
            <a:ln w="762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mph" nodeType="clickEffect" presetID="9" grpId="1" fill="hold">
                                  <p:stCondLst>
                                    <p:cond delay="0"/>
                                  </p:stCondLst>
                                  <p:childTnLst>
                                    <p:set>
                                      <p:cBhvr>
                                        <p:cTn id="6" dur="indefinite" fill="hold"/>
                                        <p:tgtEl>
                                          <p:spTgt spid="1380"/>
                                        </p:tgtEl>
                                        <p:attrNameLst>
                                          <p:attrName>style.opacity</p:attrName>
                                        </p:attrNameLst>
                                      </p:cBhvr>
                                      <p:to>
                                        <p:strVal val="0.25"/>
                                      </p:to>
                                    </p:set>
                                    <p:animEffect filter="image" prLst="opacity: 0.25; ">
                                      <p:cBhvr>
                                        <p:cTn id="7" dur="indefinite" fill="hold"/>
                                        <p:tgtEl>
                                          <p:spTgt spid="1380"/>
                                        </p:tgtEl>
                                      </p:cBhvr>
                                    </p:animEffect>
                                  </p:childTnLst>
                                </p:cTn>
                              </p:par>
                            </p:childTnLst>
                          </p:cTn>
                        </p:par>
                        <p:par>
                          <p:cTn id="8" fill="hold">
                            <p:stCondLst>
                              <p:cond delay="0"/>
                            </p:stCondLst>
                            <p:childTnLst>
                              <p:par>
                                <p:cTn id="9" presetClass="emph" nodeType="withEffect" presetID="9" grpId="2" fill="hold">
                                  <p:stCondLst>
                                    <p:cond delay="0"/>
                                  </p:stCondLst>
                                  <p:childTnLst>
                                    <p:set>
                                      <p:cBhvr>
                                        <p:cTn id="10" dur="indefinite" fill="hold"/>
                                        <p:tgtEl>
                                          <p:spTgt spid="1408"/>
                                        </p:tgtEl>
                                        <p:attrNameLst>
                                          <p:attrName>style.opacity</p:attrName>
                                        </p:attrNameLst>
                                      </p:cBhvr>
                                      <p:to>
                                        <p:strVal val="0.25"/>
                                      </p:to>
                                    </p:set>
                                    <p:animEffect filter="image" prLst="opacity: 0.25; ">
                                      <p:cBhvr>
                                        <p:cTn id="11" dur="indefinite" fill="hold"/>
                                        <p:tgtEl>
                                          <p:spTgt spid="1408"/>
                                        </p:tgtEl>
                                      </p:cBhvr>
                                    </p:animEffect>
                                  </p:childTnLst>
                                </p:cTn>
                              </p:par>
                            </p:childTnLst>
                          </p:cTn>
                        </p:par>
                      </p:childTnLst>
                    </p:cTn>
                  </p:par>
                  <p:par>
                    <p:cTn id="12" fill="hold">
                      <p:stCondLst>
                        <p:cond delay="indefinite"/>
                      </p:stCondLst>
                      <p:childTnLst>
                        <p:par>
                          <p:cTn id="13" fill="hold">
                            <p:stCondLst>
                              <p:cond delay="0"/>
                            </p:stCondLst>
                            <p:childTnLst>
                              <p:par>
                                <p:cTn id="14" presetClass="emph" nodeType="clickEffect" presetID="9" grpId="3" fill="hold">
                                  <p:stCondLst>
                                    <p:cond delay="0"/>
                                  </p:stCondLst>
                                  <p:childTnLst>
                                    <p:set>
                                      <p:cBhvr>
                                        <p:cTn id="15" dur="indefinite" fill="hold"/>
                                        <p:tgtEl>
                                          <p:spTgt spid="1355"/>
                                        </p:tgtEl>
                                        <p:attrNameLst>
                                          <p:attrName>style.opacity</p:attrName>
                                        </p:attrNameLst>
                                      </p:cBhvr>
                                      <p:to>
                                        <p:strVal val="0.25"/>
                                      </p:to>
                                    </p:set>
                                    <p:animEffect filter="image" prLst="opacity: 0.25; ">
                                      <p:cBhvr>
                                        <p:cTn id="16" dur="indefinite" fill="hold"/>
                                        <p:tgtEl>
                                          <p:spTgt spid="1355"/>
                                        </p:tgtEl>
                                      </p:cBhvr>
                                    </p:animEffect>
                                  </p:childTnLst>
                                </p:cTn>
                              </p:par>
                            </p:childTnLst>
                          </p:cTn>
                        </p:par>
                        <p:par>
                          <p:cTn id="17" fill="hold">
                            <p:stCondLst>
                              <p:cond delay="0"/>
                            </p:stCondLst>
                            <p:childTnLst>
                              <p:par>
                                <p:cTn id="18" presetClass="emph" nodeType="withEffect" presetID="9" grpId="4" fill="hold">
                                  <p:stCondLst>
                                    <p:cond delay="0"/>
                                  </p:stCondLst>
                                  <p:childTnLst>
                                    <p:set>
                                      <p:cBhvr>
                                        <p:cTn id="19" dur="indefinite" fill="hold"/>
                                        <p:tgtEl>
                                          <p:spTgt spid="1367"/>
                                        </p:tgtEl>
                                        <p:attrNameLst>
                                          <p:attrName>style.opacity</p:attrName>
                                        </p:attrNameLst>
                                      </p:cBhvr>
                                      <p:to>
                                        <p:strVal val="0.25"/>
                                      </p:to>
                                    </p:set>
                                    <p:animEffect filter="image" prLst="opacity: 0.25; ">
                                      <p:cBhvr>
                                        <p:cTn id="20" dur="indefinite" fill="hold"/>
                                        <p:tgtEl>
                                          <p:spTgt spid="1367"/>
                                        </p:tgtEl>
                                      </p:cBhvr>
                                    </p:animEffect>
                                  </p:childTnLst>
                                </p:cTn>
                              </p:par>
                            </p:childTnLst>
                          </p:cTn>
                        </p:par>
                        <p:par>
                          <p:cTn id="21" fill="hold">
                            <p:stCondLst>
                              <p:cond delay="0"/>
                            </p:stCondLst>
                            <p:childTnLst>
                              <p:par>
                                <p:cTn id="22" presetClass="emph" nodeType="withEffect" presetID="9" grpId="5" fill="hold">
                                  <p:stCondLst>
                                    <p:cond delay="0"/>
                                  </p:stCondLst>
                                  <p:childTnLst>
                                    <p:set>
                                      <p:cBhvr>
                                        <p:cTn id="23" dur="indefinite" fill="hold"/>
                                        <p:tgtEl>
                                          <p:spTgt spid="1389"/>
                                        </p:tgtEl>
                                        <p:attrNameLst>
                                          <p:attrName>style.opacity</p:attrName>
                                        </p:attrNameLst>
                                      </p:cBhvr>
                                      <p:to>
                                        <p:strVal val="0.25"/>
                                      </p:to>
                                    </p:set>
                                    <p:animEffect filter="image" prLst="opacity: 0.25; ">
                                      <p:cBhvr>
                                        <p:cTn id="24" dur="indefinite" fill="hold"/>
                                        <p:tgtEl>
                                          <p:spTgt spid="1389"/>
                                        </p:tgtEl>
                                      </p:cBhvr>
                                    </p:animEffect>
                                  </p:childTnLst>
                                </p:cTn>
                              </p:par>
                            </p:childTnLst>
                          </p:cTn>
                        </p:par>
                        <p:par>
                          <p:cTn id="25" fill="hold">
                            <p:stCondLst>
                              <p:cond delay="0"/>
                            </p:stCondLst>
                            <p:childTnLst>
                              <p:par>
                                <p:cTn id="26" presetClass="emph" nodeType="withEffect" presetID="9" grpId="6" fill="hold">
                                  <p:stCondLst>
                                    <p:cond delay="0"/>
                                  </p:stCondLst>
                                  <p:childTnLst>
                                    <p:set>
                                      <p:cBhvr>
                                        <p:cTn id="27" dur="indefinite" fill="hold"/>
                                        <p:tgtEl>
                                          <p:spTgt spid="1380"/>
                                        </p:tgtEl>
                                        <p:attrNameLst>
                                          <p:attrName>style.opacity</p:attrName>
                                        </p:attrNameLst>
                                      </p:cBhvr>
                                      <p:to>
                                        <p:strVal val="1.00"/>
                                      </p:to>
                                    </p:set>
                                    <p:animEffect filter="image" prLst="opacity: 1.00; ">
                                      <p:cBhvr>
                                        <p:cTn id="28" dur="indefinite" fill="hold"/>
                                        <p:tgtEl>
                                          <p:spTgt spid="1380"/>
                                        </p:tgtEl>
                                      </p:cBhvr>
                                    </p:animEffect>
                                  </p:childTnLst>
                                </p:cTn>
                              </p:par>
                            </p:childTnLst>
                          </p:cTn>
                        </p:par>
                        <p:par>
                          <p:cTn id="29" fill="hold">
                            <p:stCondLst>
                              <p:cond delay="0"/>
                            </p:stCondLst>
                            <p:childTnLst>
                              <p:par>
                                <p:cTn id="30" presetClass="emph" nodeType="withEffect" presetID="9" grpId="7" fill="hold">
                                  <p:stCondLst>
                                    <p:cond delay="0"/>
                                  </p:stCondLst>
                                  <p:childTnLst>
                                    <p:set>
                                      <p:cBhvr>
                                        <p:cTn id="31" dur="indefinite" fill="hold"/>
                                        <p:tgtEl>
                                          <p:spTgt spid="1408"/>
                                        </p:tgtEl>
                                        <p:attrNameLst>
                                          <p:attrName>style.opacity</p:attrName>
                                        </p:attrNameLst>
                                      </p:cBhvr>
                                      <p:to>
                                        <p:strVal val="1.00"/>
                                      </p:to>
                                    </p:set>
                                    <p:animEffect filter="image" prLst="opacity: 1.00; ">
                                      <p:cBhvr>
                                        <p:cTn id="32" dur="indefinite" fill="hold"/>
                                        <p:tgtEl>
                                          <p:spTgt spid="1408"/>
                                        </p:tgtEl>
                                      </p:cBhvr>
                                    </p:animEffect>
                                  </p:childTnLst>
                                </p:cTn>
                              </p:par>
                            </p:childTnLst>
                          </p:cTn>
                        </p:par>
                      </p:childTnLst>
                    </p:cTn>
                  </p:par>
                  <p:par>
                    <p:cTn id="33" fill="hold">
                      <p:stCondLst>
                        <p:cond delay="indefinite"/>
                      </p:stCondLst>
                      <p:childTnLst>
                        <p:par>
                          <p:cTn id="34" fill="hold">
                            <p:stCondLst>
                              <p:cond delay="0"/>
                            </p:stCondLst>
                            <p:childTnLst>
                              <p:par>
                                <p:cTn id="35" presetClass="emph" nodeType="clickEffect" presetID="9" grpId="8" fill="hold">
                                  <p:stCondLst>
                                    <p:cond delay="0"/>
                                  </p:stCondLst>
                                  <p:childTnLst>
                                    <p:set>
                                      <p:cBhvr>
                                        <p:cTn id="36" dur="indefinite" fill="hold"/>
                                        <p:tgtEl>
                                          <p:spTgt spid="1380"/>
                                        </p:tgtEl>
                                        <p:attrNameLst>
                                          <p:attrName>style.opacity</p:attrName>
                                        </p:attrNameLst>
                                      </p:cBhvr>
                                      <p:to>
                                        <p:strVal val="0.25"/>
                                      </p:to>
                                    </p:set>
                                    <p:animEffect filter="image" prLst="opacity: 0.25; ">
                                      <p:cBhvr>
                                        <p:cTn id="37" dur="indefinite" fill="hold"/>
                                        <p:tgtEl>
                                          <p:spTgt spid="1380"/>
                                        </p:tgtEl>
                                      </p:cBhvr>
                                    </p:animEffect>
                                  </p:childTnLst>
                                </p:cTn>
                              </p:par>
                            </p:childTnLst>
                          </p:cTn>
                        </p:par>
                        <p:par>
                          <p:cTn id="38" fill="hold">
                            <p:stCondLst>
                              <p:cond delay="0"/>
                            </p:stCondLst>
                            <p:childTnLst>
                              <p:par>
                                <p:cTn id="39" presetClass="emph" nodeType="withEffect" presetID="9" grpId="9" fill="hold">
                                  <p:stCondLst>
                                    <p:cond delay="0"/>
                                  </p:stCondLst>
                                  <p:childTnLst>
                                    <p:set>
                                      <p:cBhvr>
                                        <p:cTn id="40" dur="indefinite" fill="hold"/>
                                        <p:tgtEl>
                                          <p:spTgt spid="1408"/>
                                        </p:tgtEl>
                                        <p:attrNameLst>
                                          <p:attrName>style.opacity</p:attrName>
                                        </p:attrNameLst>
                                      </p:cBhvr>
                                      <p:to>
                                        <p:strVal val="0.25"/>
                                      </p:to>
                                    </p:set>
                                    <p:animEffect filter="image" prLst="opacity: 0.25; ">
                                      <p:cBhvr>
                                        <p:cTn id="41" dur="indefinite" fill="hold"/>
                                        <p:tgtEl>
                                          <p:spTgt spid="1408"/>
                                        </p:tgtEl>
                                      </p:cBhvr>
                                    </p:animEffect>
                                  </p:childTnLst>
                                </p:cTn>
                              </p:par>
                            </p:childTnLst>
                          </p:cTn>
                        </p:par>
                        <p:par>
                          <p:cTn id="42" fill="hold">
                            <p:stCondLst>
                              <p:cond delay="250"/>
                            </p:stCondLst>
                            <p:childTnLst>
                              <p:par>
                                <p:cTn id="43" presetClass="entr" nodeType="afterEffect" presetSubtype="8" presetID="22" grpId="10" fill="hold">
                                  <p:stCondLst>
                                    <p:cond delay="0"/>
                                  </p:stCondLst>
                                  <p:iterate type="el" backwards="0">
                                    <p:tmAbs val="0"/>
                                  </p:iterate>
                                  <p:childTnLst>
                                    <p:set>
                                      <p:cBhvr>
                                        <p:cTn id="44" fill="hold"/>
                                        <p:tgtEl>
                                          <p:spTgt spid="1414"/>
                                        </p:tgtEl>
                                        <p:attrNameLst>
                                          <p:attrName>style.visibility</p:attrName>
                                        </p:attrNameLst>
                                      </p:cBhvr>
                                      <p:to>
                                        <p:strVal val="visible"/>
                                      </p:to>
                                    </p:set>
                                    <p:animEffect filter="wipe(left)" transition="in">
                                      <p:cBhvr>
                                        <p:cTn id="45" dur="500"/>
                                        <p:tgtEl>
                                          <p:spTgt spid="1414"/>
                                        </p:tgtEl>
                                      </p:cBhvr>
                                    </p:animEffect>
                                  </p:childTnLst>
                                </p:cTn>
                              </p:par>
                            </p:childTnLst>
                          </p:cTn>
                        </p:par>
                        <p:par>
                          <p:cTn id="46" fill="hold">
                            <p:stCondLst>
                              <p:cond delay="750"/>
                            </p:stCondLst>
                            <p:childTnLst>
                              <p:par>
                                <p:cTn id="47" presetClass="entr" nodeType="afterEffect" presetSubtype="2" presetID="22" grpId="11" fill="hold">
                                  <p:stCondLst>
                                    <p:cond delay="0"/>
                                  </p:stCondLst>
                                  <p:iterate type="el" backwards="0">
                                    <p:tmAbs val="0"/>
                                  </p:iterate>
                                  <p:childTnLst>
                                    <p:set>
                                      <p:cBhvr>
                                        <p:cTn id="48" fill="hold"/>
                                        <p:tgtEl>
                                          <p:spTgt spid="1415"/>
                                        </p:tgtEl>
                                        <p:attrNameLst>
                                          <p:attrName>style.visibility</p:attrName>
                                        </p:attrNameLst>
                                      </p:cBhvr>
                                      <p:to>
                                        <p:strVal val="visible"/>
                                      </p:to>
                                    </p:set>
                                    <p:animEffect filter="wipe(right)" transition="in">
                                      <p:cBhvr>
                                        <p:cTn id="49" dur="500"/>
                                        <p:tgtEl>
                                          <p:spTgt spid="1415"/>
                                        </p:tgtEl>
                                      </p:cBhvr>
                                    </p:animEffect>
                                  </p:childTnLst>
                                </p:cTn>
                              </p:par>
                            </p:childTnLst>
                          </p:cTn>
                        </p:par>
                        <p:par>
                          <p:cTn id="50" fill="hold">
                            <p:stCondLst>
                              <p:cond delay="1250"/>
                            </p:stCondLst>
                            <p:childTnLst>
                              <p:par>
                                <p:cTn id="51" presetClass="entr" nodeType="afterEffect" presetSubtype="8" presetID="22" grpId="12" fill="hold">
                                  <p:stCondLst>
                                    <p:cond delay="0"/>
                                  </p:stCondLst>
                                  <p:iterate type="el" backwards="0">
                                    <p:tmAbs val="0"/>
                                  </p:iterate>
                                  <p:childTnLst>
                                    <p:set>
                                      <p:cBhvr>
                                        <p:cTn id="52" fill="hold"/>
                                        <p:tgtEl>
                                          <p:spTgt spid="1416"/>
                                        </p:tgtEl>
                                        <p:attrNameLst>
                                          <p:attrName>style.visibility</p:attrName>
                                        </p:attrNameLst>
                                      </p:cBhvr>
                                      <p:to>
                                        <p:strVal val="visible"/>
                                      </p:to>
                                    </p:set>
                                    <p:animEffect filter="wipe(left)" transition="in">
                                      <p:cBhvr>
                                        <p:cTn id="53" dur="750"/>
                                        <p:tgtEl>
                                          <p:spTgt spid="1416"/>
                                        </p:tgtEl>
                                      </p:cBhvr>
                                    </p:animEffect>
                                  </p:childTnLst>
                                </p:cTn>
                              </p:par>
                            </p:childTnLst>
                          </p:cTn>
                        </p:par>
                      </p:childTnLst>
                    </p:cTn>
                  </p:par>
                  <p:par>
                    <p:cTn id="54" fill="hold">
                      <p:stCondLst>
                        <p:cond delay="indefinite"/>
                      </p:stCondLst>
                      <p:childTnLst>
                        <p:par>
                          <p:cTn id="55" fill="hold">
                            <p:stCondLst>
                              <p:cond delay="0"/>
                            </p:stCondLst>
                            <p:childTnLst>
                              <p:par>
                                <p:cTn id="56" presetClass="entr" nodeType="clickEffect" presetID="10" grpId="13" fill="hold">
                                  <p:stCondLst>
                                    <p:cond delay="0"/>
                                  </p:stCondLst>
                                  <p:iterate type="el" backwards="0">
                                    <p:tmAbs val="0"/>
                                  </p:iterate>
                                  <p:childTnLst>
                                    <p:set>
                                      <p:cBhvr>
                                        <p:cTn id="57" fill="hold"/>
                                        <p:tgtEl>
                                          <p:spTgt spid="1349"/>
                                        </p:tgtEl>
                                        <p:attrNameLst>
                                          <p:attrName>style.visibility</p:attrName>
                                        </p:attrNameLst>
                                      </p:cBhvr>
                                      <p:to>
                                        <p:strVal val="visible"/>
                                      </p:to>
                                    </p:set>
                                    <p:animEffect filter="fade" transition="in">
                                      <p:cBhvr>
                                        <p:cTn id="58" dur="500"/>
                                        <p:tgtEl>
                                          <p:spTgt spid="1349"/>
                                        </p:tgtEl>
                                      </p:cBhvr>
                                    </p:animEffect>
                                  </p:childTnLst>
                                </p:cTn>
                              </p:par>
                            </p:childTnLst>
                          </p:cTn>
                        </p:par>
                        <p:par>
                          <p:cTn id="59" fill="hold">
                            <p:stCondLst>
                              <p:cond delay="500"/>
                            </p:stCondLst>
                            <p:childTnLst>
                              <p:par>
                                <p:cTn id="60" presetClass="entr" nodeType="afterEffect" presetID="10" grpId="14" fill="hold">
                                  <p:stCondLst>
                                    <p:cond delay="0"/>
                                  </p:stCondLst>
                                  <p:iterate type="el" backwards="0">
                                    <p:tmAbs val="0"/>
                                  </p:iterate>
                                  <p:childTnLst>
                                    <p:set>
                                      <p:cBhvr>
                                        <p:cTn id="61" fill="hold"/>
                                        <p:tgtEl>
                                          <p:spTgt spid="1431"/>
                                        </p:tgtEl>
                                        <p:attrNameLst>
                                          <p:attrName>style.visibility</p:attrName>
                                        </p:attrNameLst>
                                      </p:cBhvr>
                                      <p:to>
                                        <p:strVal val="visible"/>
                                      </p:to>
                                    </p:set>
                                    <p:animEffect filter="fade" transition="in">
                                      <p:cBhvr>
                                        <p:cTn id="62" dur="500"/>
                                        <p:tgtEl>
                                          <p:spTgt spid="1431"/>
                                        </p:tgtEl>
                                      </p:cBhvr>
                                    </p:animEffect>
                                  </p:childTnLst>
                                </p:cTn>
                              </p:par>
                            </p:childTnLst>
                          </p:cTn>
                        </p:par>
                      </p:childTnLst>
                    </p:cTn>
                  </p:par>
                  <p:par>
                    <p:cTn id="63" fill="hold">
                      <p:stCondLst>
                        <p:cond delay="indefinite"/>
                      </p:stCondLst>
                      <p:childTnLst>
                        <p:par>
                          <p:cTn id="64" fill="hold">
                            <p:stCondLst>
                              <p:cond delay="0"/>
                            </p:stCondLst>
                            <p:childTnLst>
                              <p:par>
                                <p:cTn id="65" presetClass="entr" nodeType="clickEffect" presetID="10" grpId="15" fill="hold">
                                  <p:stCondLst>
                                    <p:cond delay="0"/>
                                  </p:stCondLst>
                                  <p:iterate type="el" backwards="0">
                                    <p:tmAbs val="0"/>
                                  </p:iterate>
                                  <p:childTnLst>
                                    <p:set>
                                      <p:cBhvr>
                                        <p:cTn id="66" fill="hold"/>
                                        <p:tgtEl>
                                          <p:spTgt spid="1348"/>
                                        </p:tgtEl>
                                        <p:attrNameLst>
                                          <p:attrName>style.visibility</p:attrName>
                                        </p:attrNameLst>
                                      </p:cBhvr>
                                      <p:to>
                                        <p:strVal val="visible"/>
                                      </p:to>
                                    </p:set>
                                    <p:animEffect filter="fade" transition="in">
                                      <p:cBhvr>
                                        <p:cTn id="67" dur="500"/>
                                        <p:tgtEl>
                                          <p:spTgt spid="1348"/>
                                        </p:tgtEl>
                                      </p:cBhvr>
                                    </p:animEffect>
                                  </p:childTnLst>
                                </p:cTn>
                              </p:par>
                            </p:childTnLst>
                          </p:cTn>
                        </p:par>
                        <p:par>
                          <p:cTn id="68" fill="hold">
                            <p:stCondLst>
                              <p:cond delay="500"/>
                            </p:stCondLst>
                            <p:childTnLst>
                              <p:par>
                                <p:cTn id="69" presetClass="exit" nodeType="afterEffect" presetID="10" grpId="16" fill="hold">
                                  <p:stCondLst>
                                    <p:cond delay="0"/>
                                  </p:stCondLst>
                                  <p:iterate type="el" backwards="0">
                                    <p:tmAbs val="0"/>
                                  </p:iterate>
                                  <p:childTnLst>
                                    <p:animEffect filter="fade" transition="out">
                                      <p:cBhvr>
                                        <p:cTn id="70" dur="500" fill="hold"/>
                                        <p:tgtEl>
                                          <p:spTgt spid="1349"/>
                                        </p:tgtEl>
                                      </p:cBhvr>
                                    </p:animEffect>
                                    <p:set>
                                      <p:cBhvr>
                                        <p:cTn id="71" fill="hold">
                                          <p:stCondLst>
                                            <p:cond delay="499"/>
                                          </p:stCondLst>
                                        </p:cTn>
                                        <p:tgtEl>
                                          <p:spTgt spid="1349"/>
                                        </p:tgtEl>
                                        <p:attrNameLst>
                                          <p:attrName>style.visibility</p:attrName>
                                        </p:attrNameLst>
                                      </p:cBhvr>
                                      <p:to>
                                        <p:strVal val="hidden"/>
                                      </p:to>
                                    </p:set>
                                  </p:childTnLst>
                                </p:cTn>
                              </p:par>
                            </p:childTnLst>
                          </p:cTn>
                        </p:par>
                        <p:par>
                          <p:cTn id="72" fill="hold">
                            <p:stCondLst>
                              <p:cond delay="1000"/>
                            </p:stCondLst>
                            <p:childTnLst>
                              <p:par>
                                <p:cTn id="73" presetClass="exit" nodeType="afterEffect" presetID="10" grpId="17" fill="hold">
                                  <p:stCondLst>
                                    <p:cond delay="0"/>
                                  </p:stCondLst>
                                  <p:iterate type="el" backwards="0">
                                    <p:tmAbs val="0"/>
                                  </p:iterate>
                                  <p:childTnLst>
                                    <p:animEffect filter="fade" transition="out">
                                      <p:cBhvr>
                                        <p:cTn id="74" dur="250" fill="hold"/>
                                        <p:tgtEl>
                                          <p:spTgt spid="1414"/>
                                        </p:tgtEl>
                                      </p:cBhvr>
                                    </p:animEffect>
                                    <p:set>
                                      <p:cBhvr>
                                        <p:cTn id="75" fill="hold">
                                          <p:stCondLst>
                                            <p:cond delay="249"/>
                                          </p:stCondLst>
                                        </p:cTn>
                                        <p:tgtEl>
                                          <p:spTgt spid="1414"/>
                                        </p:tgtEl>
                                        <p:attrNameLst>
                                          <p:attrName>style.visibility</p:attrName>
                                        </p:attrNameLst>
                                      </p:cBhvr>
                                      <p:to>
                                        <p:strVal val="hidden"/>
                                      </p:to>
                                    </p:set>
                                  </p:childTnLst>
                                </p:cTn>
                              </p:par>
                            </p:childTnLst>
                          </p:cTn>
                        </p:par>
                        <p:par>
                          <p:cTn id="76" fill="hold">
                            <p:stCondLst>
                              <p:cond delay="1250"/>
                            </p:stCondLst>
                            <p:childTnLst>
                              <p:par>
                                <p:cTn id="77" presetClass="exit" nodeType="afterEffect" presetID="10" grpId="18" fill="hold">
                                  <p:stCondLst>
                                    <p:cond delay="0"/>
                                  </p:stCondLst>
                                  <p:iterate type="el" backwards="0">
                                    <p:tmAbs val="0"/>
                                  </p:iterate>
                                  <p:childTnLst>
                                    <p:animEffect filter="fade" transition="out">
                                      <p:cBhvr>
                                        <p:cTn id="78" dur="250" fill="hold"/>
                                        <p:tgtEl>
                                          <p:spTgt spid="1415"/>
                                        </p:tgtEl>
                                      </p:cBhvr>
                                    </p:animEffect>
                                    <p:set>
                                      <p:cBhvr>
                                        <p:cTn id="79" fill="hold">
                                          <p:stCondLst>
                                            <p:cond delay="249"/>
                                          </p:stCondLst>
                                        </p:cTn>
                                        <p:tgtEl>
                                          <p:spTgt spid="1415"/>
                                        </p:tgtEl>
                                        <p:attrNameLst>
                                          <p:attrName>style.visibility</p:attrName>
                                        </p:attrNameLst>
                                      </p:cBhvr>
                                      <p:to>
                                        <p:strVal val="hidden"/>
                                      </p:to>
                                    </p:set>
                                  </p:childTnLst>
                                </p:cTn>
                              </p:par>
                            </p:childTnLst>
                          </p:cTn>
                        </p:par>
                        <p:par>
                          <p:cTn id="80" fill="hold">
                            <p:stCondLst>
                              <p:cond delay="1500"/>
                            </p:stCondLst>
                            <p:childTnLst>
                              <p:par>
                                <p:cTn id="81" presetClass="exit" nodeType="afterEffect" presetID="10" grpId="19" fill="hold">
                                  <p:stCondLst>
                                    <p:cond delay="0"/>
                                  </p:stCondLst>
                                  <p:iterate type="el" backwards="0">
                                    <p:tmAbs val="0"/>
                                  </p:iterate>
                                  <p:childTnLst>
                                    <p:animEffect filter="fade" transition="out">
                                      <p:cBhvr>
                                        <p:cTn id="82" dur="250" fill="hold"/>
                                        <p:tgtEl>
                                          <p:spTgt spid="1416"/>
                                        </p:tgtEl>
                                      </p:cBhvr>
                                    </p:animEffect>
                                    <p:set>
                                      <p:cBhvr>
                                        <p:cTn id="83" fill="hold">
                                          <p:stCondLst>
                                            <p:cond delay="249"/>
                                          </p:stCondLst>
                                        </p:cTn>
                                        <p:tgtEl>
                                          <p:spTgt spid="1416"/>
                                        </p:tgtEl>
                                        <p:attrNameLst>
                                          <p:attrName>style.visibility</p:attrName>
                                        </p:attrNameLst>
                                      </p:cBhvr>
                                      <p:to>
                                        <p:strVal val="hidden"/>
                                      </p:to>
                                    </p:set>
                                  </p:childTnLst>
                                </p:cTn>
                              </p:par>
                            </p:childTnLst>
                          </p:cTn>
                        </p:par>
                        <p:par>
                          <p:cTn id="84" fill="hold">
                            <p:stCondLst>
                              <p:cond delay="1750"/>
                            </p:stCondLst>
                            <p:childTnLst>
                              <p:par>
                                <p:cTn id="85" presetClass="exit" nodeType="afterEffect" presetID="10" grpId="20" fill="hold">
                                  <p:stCondLst>
                                    <p:cond delay="0"/>
                                  </p:stCondLst>
                                  <p:iterate type="el" backwards="0">
                                    <p:tmAbs val="0"/>
                                  </p:iterate>
                                  <p:childTnLst>
                                    <p:animEffect filter="fade" transition="out">
                                      <p:cBhvr>
                                        <p:cTn id="86" dur="500" fill="hold"/>
                                        <p:tgtEl>
                                          <p:spTgt spid="1431"/>
                                        </p:tgtEl>
                                      </p:cBhvr>
                                    </p:animEffect>
                                    <p:set>
                                      <p:cBhvr>
                                        <p:cTn id="87" fill="hold">
                                          <p:stCondLst>
                                            <p:cond delay="499"/>
                                          </p:stCondLst>
                                        </p:cTn>
                                        <p:tgtEl>
                                          <p:spTgt spid="1431"/>
                                        </p:tgtEl>
                                        <p:attrNameLst>
                                          <p:attrName>style.visibility</p:attrName>
                                        </p:attrNameLst>
                                      </p:cBhvr>
                                      <p:to>
                                        <p:strVal val="hidden"/>
                                      </p:to>
                                    </p:set>
                                  </p:childTnLst>
                                </p:cTn>
                              </p:par>
                            </p:childTnLst>
                          </p:cTn>
                        </p:par>
                        <p:par>
                          <p:cTn id="88" fill="hold">
                            <p:stCondLst>
                              <p:cond delay="0"/>
                            </p:stCondLst>
                            <p:childTnLst>
                              <p:par>
                                <p:cTn id="89" presetClass="emph" nodeType="withEffect" presetID="9" grpId="21" fill="hold">
                                  <p:stCondLst>
                                    <p:cond delay="0"/>
                                  </p:stCondLst>
                                  <p:childTnLst>
                                    <p:set>
                                      <p:cBhvr>
                                        <p:cTn id="90" dur="indefinite" fill="hold"/>
                                        <p:tgtEl>
                                          <p:spTgt spid="1355"/>
                                        </p:tgtEl>
                                        <p:attrNameLst>
                                          <p:attrName>style.opacity</p:attrName>
                                        </p:attrNameLst>
                                      </p:cBhvr>
                                      <p:to>
                                        <p:strVal val="1.00"/>
                                      </p:to>
                                    </p:set>
                                    <p:animEffect filter="image" prLst="opacity: 1.00; ">
                                      <p:cBhvr>
                                        <p:cTn id="91" dur="indefinite" fill="hold"/>
                                        <p:tgtEl>
                                          <p:spTgt spid="1355"/>
                                        </p:tgtEl>
                                      </p:cBhvr>
                                    </p:animEffect>
                                  </p:childTnLst>
                                </p:cTn>
                              </p:par>
                            </p:childTnLst>
                          </p:cTn>
                        </p:par>
                        <p:par>
                          <p:cTn id="92" fill="hold">
                            <p:stCondLst>
                              <p:cond delay="250"/>
                            </p:stCondLst>
                            <p:childTnLst>
                              <p:par>
                                <p:cTn id="93" presetClass="entr" nodeType="afterEffect" presetID="10" grpId="22" fill="hold">
                                  <p:stCondLst>
                                    <p:cond delay="0"/>
                                  </p:stCondLst>
                                  <p:iterate type="el" backwards="0">
                                    <p:tmAbs val="0"/>
                                  </p:iterate>
                                  <p:childTnLst>
                                    <p:set>
                                      <p:cBhvr>
                                        <p:cTn id="94" fill="hold"/>
                                        <p:tgtEl>
                                          <p:spTgt spid="1436"/>
                                        </p:tgtEl>
                                        <p:attrNameLst>
                                          <p:attrName>style.visibility</p:attrName>
                                        </p:attrNameLst>
                                      </p:cBhvr>
                                      <p:to>
                                        <p:strVal val="visible"/>
                                      </p:to>
                                    </p:set>
                                    <p:animEffect filter="fade" transition="in">
                                      <p:cBhvr>
                                        <p:cTn id="95" dur="500"/>
                                        <p:tgtEl>
                                          <p:spTgt spid="14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80" grpId="6"/>
      <p:bldP build="whole" bldLvl="1" animBg="1" rev="0" advAuto="0" spid="1380" grpId="8"/>
      <p:bldP build="whole" bldLvl="1" animBg="1" rev="0" advAuto="0" spid="1355" grpId="21"/>
      <p:bldP build="whole" bldLvl="1" animBg="1" rev="0" advAuto="0" spid="1348" grpId="15"/>
      <p:bldP build="whole" bldLvl="1" animBg="1" rev="0" advAuto="0" spid="1408" grpId="2"/>
      <p:bldP build="whole" bldLvl="1" animBg="1" rev="0" advAuto="0" spid="1367" grpId="4"/>
      <p:bldP build="whole" bldLvl="1" animBg="1" rev="0" advAuto="0" spid="1408" grpId="7"/>
      <p:bldP build="whole" bldLvl="1" animBg="1" rev="0" advAuto="0" spid="1408" grpId="9"/>
      <p:bldP build="whole" bldLvl="1" animBg="1" rev="0" advAuto="0" spid="1415" grpId="11"/>
      <p:bldP build="whole" bldLvl="1" animBg="1" rev="0" advAuto="0" spid="1414" grpId="10"/>
      <p:bldP build="whole" bldLvl="1" animBg="1" rev="0" advAuto="0" spid="1431" grpId="14"/>
      <p:bldP build="whole" bldLvl="1" animBg="1" rev="0" advAuto="0" spid="1349" grpId="13"/>
      <p:bldP build="whole" bldLvl="1" animBg="1" rev="0" advAuto="0" spid="1355" grpId="3"/>
      <p:bldP build="whole" bldLvl="1" animBg="1" rev="0" advAuto="0" spid="1416" grpId="12"/>
      <p:bldP build="whole" bldLvl="1" animBg="1" rev="0" advAuto="0" spid="1349" grpId="16"/>
      <p:bldP build="whole" bldLvl="1" animBg="1" rev="0" advAuto="0" spid="1415" grpId="18"/>
      <p:bldP build="whole" bldLvl="1" animBg="1" rev="0" advAuto="0" spid="1414" grpId="17"/>
      <p:bldP build="whole" bldLvl="1" animBg="1" rev="0" advAuto="0" spid="1431" grpId="20"/>
      <p:bldP build="whole" bldLvl="1" animBg="1" rev="0" advAuto="0" spid="1389" grpId="5"/>
      <p:bldP build="whole" bldLvl="1" animBg="1" rev="0" advAuto="0" spid="1380" grpId="1"/>
      <p:bldP build="whole" bldLvl="1" animBg="1" rev="0" advAuto="0" spid="1416" grpId="19"/>
      <p:bldP build="whole" bldLvl="1" animBg="1" rev="0" advAuto="0" spid="1436" grpId="22"/>
    </p:bldLst>
  </p:timing>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40" name="This is a general task graph"/>
          <p:cNvSpPr txBox="1"/>
          <p:nvPr>
            <p:ph type="title"/>
          </p:nvPr>
        </p:nvSpPr>
        <p:spPr>
          <a:prstGeom prst="rect">
            <a:avLst/>
          </a:prstGeom>
        </p:spPr>
        <p:txBody>
          <a:bodyPr/>
          <a:lstStyle/>
          <a:p>
            <a:pPr>
              <a:defRPr b="0"/>
            </a:pPr>
            <a:r>
              <a:t>This is a general </a:t>
            </a:r>
            <a:r>
              <a:rPr b="1"/>
              <a:t>task graph</a:t>
            </a:r>
          </a:p>
        </p:txBody>
      </p:sp>
      <p:sp>
        <p:nvSpPr>
          <p:cNvPr id="1441" name="blury"/>
          <p:cNvSpPr/>
          <p:nvPr/>
        </p:nvSpPr>
        <p:spPr>
          <a:xfrm>
            <a:off x="115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442" name="Line"/>
          <p:cNvSpPr/>
          <p:nvPr/>
        </p:nvSpPr>
        <p:spPr>
          <a:xfrm flipH="1">
            <a:off x="3581400"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443" name="blurx"/>
          <p:cNvSpPr/>
          <p:nvPr/>
        </p:nvSpPr>
        <p:spPr>
          <a:xfrm>
            <a:off x="115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444" name="Line"/>
          <p:cNvSpPr/>
          <p:nvPr/>
        </p:nvSpPr>
        <p:spPr>
          <a:xfrm flipH="1">
            <a:off x="3581400"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445" name="input"/>
          <p:cNvSpPr/>
          <p:nvPr/>
        </p:nvSpPr>
        <p:spPr>
          <a:xfrm>
            <a:off x="1155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grpSp>
        <p:nvGrpSpPr>
          <p:cNvPr id="1470" name="Group"/>
          <p:cNvGrpSpPr/>
          <p:nvPr/>
        </p:nvGrpSpPr>
        <p:grpSpPr>
          <a:xfrm>
            <a:off x="6997700" y="4305300"/>
            <a:ext cx="3129531" cy="3556000"/>
            <a:chOff x="0" y="0"/>
            <a:chExt cx="3129530" cy="3556000"/>
          </a:xfrm>
        </p:grpSpPr>
        <p:sp>
          <p:nvSpPr>
            <p:cNvPr id="1446" name="Square"/>
            <p:cNvSpPr/>
            <p:nvPr/>
          </p:nvSpPr>
          <p:spPr>
            <a:xfrm>
              <a:off x="1524000" y="304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47" name="Square"/>
            <p:cNvSpPr/>
            <p:nvPr/>
          </p:nvSpPr>
          <p:spPr>
            <a:xfrm>
              <a:off x="2286000" y="304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48" name="Square"/>
            <p:cNvSpPr/>
            <p:nvPr/>
          </p:nvSpPr>
          <p:spPr>
            <a:xfrm>
              <a:off x="1524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49" name="Square"/>
            <p:cNvSpPr/>
            <p:nvPr/>
          </p:nvSpPr>
          <p:spPr>
            <a:xfrm>
              <a:off x="2286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50" name="Square"/>
            <p:cNvSpPr/>
            <p:nvPr/>
          </p:nvSpPr>
          <p:spPr>
            <a:xfrm>
              <a:off x="762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51" name="Line"/>
            <p:cNvSpPr/>
            <p:nvPr/>
          </p:nvSpPr>
          <p:spPr>
            <a:xfrm flipV="1">
              <a:off x="1778000" y="2044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52" name="Line"/>
            <p:cNvSpPr/>
            <p:nvPr/>
          </p:nvSpPr>
          <p:spPr>
            <a:xfrm flipV="1">
              <a:off x="2540000" y="2044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53" name="Line"/>
            <p:cNvSpPr/>
            <p:nvPr/>
          </p:nvSpPr>
          <p:spPr>
            <a:xfrm flipV="1">
              <a:off x="1975866" y="2024140"/>
              <a:ext cx="366269"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54" name="Line"/>
            <p:cNvSpPr/>
            <p:nvPr/>
          </p:nvSpPr>
          <p:spPr>
            <a:xfrm flipV="1">
              <a:off x="2763259" y="2024139"/>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55" name="Line"/>
            <p:cNvSpPr/>
            <p:nvPr/>
          </p:nvSpPr>
          <p:spPr>
            <a:xfrm flipH="1" flipV="1">
              <a:off x="1995847" y="2019299"/>
              <a:ext cx="366271" cy="1006323"/>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56" name="Line"/>
            <p:cNvSpPr/>
            <p:nvPr/>
          </p:nvSpPr>
          <p:spPr>
            <a:xfrm flipH="1" flipV="1">
              <a:off x="1231900" y="2015895"/>
              <a:ext cx="366271"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57" name="Square"/>
            <p:cNvSpPr/>
            <p:nvPr/>
          </p:nvSpPr>
          <p:spPr>
            <a:xfrm>
              <a:off x="1524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58" name="Square"/>
            <p:cNvSpPr/>
            <p:nvPr/>
          </p:nvSpPr>
          <p:spPr>
            <a:xfrm>
              <a:off x="2286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59" name="Square"/>
            <p:cNvSpPr/>
            <p:nvPr/>
          </p:nvSpPr>
          <p:spPr>
            <a:xfrm>
              <a:off x="762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60" name="Square"/>
            <p:cNvSpPr/>
            <p:nvPr/>
          </p:nvSpPr>
          <p:spPr>
            <a:xfrm>
              <a:off x="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61" name="Line"/>
            <p:cNvSpPr/>
            <p:nvPr/>
          </p:nvSpPr>
          <p:spPr>
            <a:xfrm flipV="1">
              <a:off x="1778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62" name="Line"/>
            <p:cNvSpPr/>
            <p:nvPr/>
          </p:nvSpPr>
          <p:spPr>
            <a:xfrm flipV="1">
              <a:off x="2540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63" name="Line"/>
            <p:cNvSpPr/>
            <p:nvPr/>
          </p:nvSpPr>
          <p:spPr>
            <a:xfrm flipV="1">
              <a:off x="1970450" y="495299"/>
              <a:ext cx="366270"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64" name="Line"/>
            <p:cNvSpPr/>
            <p:nvPr/>
          </p:nvSpPr>
          <p:spPr>
            <a:xfrm flipV="1">
              <a:off x="2732447" y="495300"/>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65" name="Line"/>
            <p:cNvSpPr/>
            <p:nvPr/>
          </p:nvSpPr>
          <p:spPr>
            <a:xfrm flipH="1" flipV="1">
              <a:off x="1968500" y="491895"/>
              <a:ext cx="366271"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66" name="Line"/>
            <p:cNvSpPr/>
            <p:nvPr/>
          </p:nvSpPr>
          <p:spPr>
            <a:xfrm flipV="1">
              <a:off x="1016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67" name="Line"/>
            <p:cNvSpPr/>
            <p:nvPr/>
          </p:nvSpPr>
          <p:spPr>
            <a:xfrm flipH="1" flipV="1">
              <a:off x="1206500" y="491895"/>
              <a:ext cx="366271"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68" name="Line"/>
            <p:cNvSpPr/>
            <p:nvPr/>
          </p:nvSpPr>
          <p:spPr>
            <a:xfrm flipV="1">
              <a:off x="1208450" y="495299"/>
              <a:ext cx="366270"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69" name="Line"/>
            <p:cNvSpPr/>
            <p:nvPr/>
          </p:nvSpPr>
          <p:spPr>
            <a:xfrm flipH="1" flipV="1">
              <a:off x="444499" y="491895"/>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grpSp>
        <p:nvGrpSpPr>
          <p:cNvPr id="1495" name="Group"/>
          <p:cNvGrpSpPr/>
          <p:nvPr/>
        </p:nvGrpSpPr>
        <p:grpSpPr>
          <a:xfrm>
            <a:off x="9728199" y="4305300"/>
            <a:ext cx="3111501" cy="3556000"/>
            <a:chOff x="0" y="0"/>
            <a:chExt cx="3111500" cy="3556000"/>
          </a:xfrm>
        </p:grpSpPr>
        <p:sp>
          <p:nvSpPr>
            <p:cNvPr id="1471" name="Square"/>
            <p:cNvSpPr/>
            <p:nvPr/>
          </p:nvSpPr>
          <p:spPr>
            <a:xfrm>
              <a:off x="317500" y="304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72" name="Square"/>
            <p:cNvSpPr/>
            <p:nvPr/>
          </p:nvSpPr>
          <p:spPr>
            <a:xfrm>
              <a:off x="1079500" y="304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73" name="Square"/>
            <p:cNvSpPr/>
            <p:nvPr/>
          </p:nvSpPr>
          <p:spPr>
            <a:xfrm>
              <a:off x="3175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74" name="Square"/>
            <p:cNvSpPr/>
            <p:nvPr/>
          </p:nvSpPr>
          <p:spPr>
            <a:xfrm>
              <a:off x="10795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75" name="Square"/>
            <p:cNvSpPr/>
            <p:nvPr/>
          </p:nvSpPr>
          <p:spPr>
            <a:xfrm>
              <a:off x="18415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76" name="Line"/>
            <p:cNvSpPr/>
            <p:nvPr/>
          </p:nvSpPr>
          <p:spPr>
            <a:xfrm flipV="1">
              <a:off x="571500" y="20447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77" name="Line"/>
            <p:cNvSpPr/>
            <p:nvPr/>
          </p:nvSpPr>
          <p:spPr>
            <a:xfrm flipV="1">
              <a:off x="1333500" y="2044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78" name="Line"/>
            <p:cNvSpPr/>
            <p:nvPr/>
          </p:nvSpPr>
          <p:spPr>
            <a:xfrm flipV="1">
              <a:off x="769366" y="202414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79" name="Line"/>
            <p:cNvSpPr/>
            <p:nvPr/>
          </p:nvSpPr>
          <p:spPr>
            <a:xfrm flipH="1" flipV="1">
              <a:off x="1956" y="2019299"/>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80" name="Line"/>
            <p:cNvSpPr/>
            <p:nvPr/>
          </p:nvSpPr>
          <p:spPr>
            <a:xfrm flipH="1" flipV="1">
              <a:off x="763953" y="201930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81" name="Line"/>
            <p:cNvSpPr/>
            <p:nvPr/>
          </p:nvSpPr>
          <p:spPr>
            <a:xfrm flipV="1">
              <a:off x="1525955" y="2019300"/>
              <a:ext cx="366272"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82" name="Square"/>
            <p:cNvSpPr/>
            <p:nvPr/>
          </p:nvSpPr>
          <p:spPr>
            <a:xfrm>
              <a:off x="317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83" name="Square"/>
            <p:cNvSpPr/>
            <p:nvPr/>
          </p:nvSpPr>
          <p:spPr>
            <a:xfrm>
              <a:off x="1079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84" name="Square"/>
            <p:cNvSpPr/>
            <p:nvPr/>
          </p:nvSpPr>
          <p:spPr>
            <a:xfrm>
              <a:off x="1841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85" name="Square"/>
            <p:cNvSpPr/>
            <p:nvPr/>
          </p:nvSpPr>
          <p:spPr>
            <a:xfrm>
              <a:off x="2603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86" name="Line"/>
            <p:cNvSpPr/>
            <p:nvPr/>
          </p:nvSpPr>
          <p:spPr>
            <a:xfrm flipV="1">
              <a:off x="571500" y="5207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87" name="Line"/>
            <p:cNvSpPr/>
            <p:nvPr/>
          </p:nvSpPr>
          <p:spPr>
            <a:xfrm flipV="1">
              <a:off x="13335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88" name="Line"/>
            <p:cNvSpPr/>
            <p:nvPr/>
          </p:nvSpPr>
          <p:spPr>
            <a:xfrm flipV="1">
              <a:off x="763955" y="495299"/>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89" name="Line"/>
            <p:cNvSpPr/>
            <p:nvPr/>
          </p:nvSpPr>
          <p:spPr>
            <a:xfrm flipH="1" flipV="1">
              <a:off x="-1" y="491897"/>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90" name="Line"/>
            <p:cNvSpPr/>
            <p:nvPr/>
          </p:nvSpPr>
          <p:spPr>
            <a:xfrm flipH="1" flipV="1">
              <a:off x="761999" y="491897"/>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91" name="Line"/>
            <p:cNvSpPr/>
            <p:nvPr/>
          </p:nvSpPr>
          <p:spPr>
            <a:xfrm flipV="1">
              <a:off x="20955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92" name="Line"/>
            <p:cNvSpPr/>
            <p:nvPr/>
          </p:nvSpPr>
          <p:spPr>
            <a:xfrm flipV="1">
              <a:off x="1525955" y="495299"/>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93" name="Line"/>
            <p:cNvSpPr/>
            <p:nvPr/>
          </p:nvSpPr>
          <p:spPr>
            <a:xfrm flipH="1" flipV="1">
              <a:off x="1524000" y="491897"/>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494" name="Line"/>
            <p:cNvSpPr/>
            <p:nvPr/>
          </p:nvSpPr>
          <p:spPr>
            <a:xfrm flipV="1">
              <a:off x="2287955" y="495299"/>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
        <p:nvSpPr>
          <p:cNvPr id="1496" name="Rectangle"/>
          <p:cNvSpPr/>
          <p:nvPr/>
        </p:nvSpPr>
        <p:spPr>
          <a:xfrm>
            <a:off x="14097000" y="4572000"/>
            <a:ext cx="6438900" cy="2882900"/>
          </a:xfrm>
          <a:prstGeom prst="rect">
            <a:avLst/>
          </a:prstGeom>
          <a:solidFill>
            <a:srgbClr val="23232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497" name="Line"/>
          <p:cNvSpPr/>
          <p:nvPr/>
        </p:nvSpPr>
        <p:spPr>
          <a:xfrm flipH="1">
            <a:off x="14356452" y="6070600"/>
            <a:ext cx="955473" cy="1"/>
          </a:xfrm>
          <a:prstGeom prst="line">
            <a:avLst/>
          </a:prstGeom>
          <a:ln w="76200">
            <a:solidFill>
              <a:srgbClr val="FFFFFF"/>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498" name="dependencies"/>
          <p:cNvSpPr txBox="1"/>
          <p:nvPr/>
        </p:nvSpPr>
        <p:spPr>
          <a:xfrm>
            <a:off x="15375718" y="5473700"/>
            <a:ext cx="5037736"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dependencies</a:t>
            </a:r>
          </a:p>
        </p:txBody>
      </p:sp>
      <p:sp>
        <p:nvSpPr>
          <p:cNvPr id="1499" name="task schedule"/>
          <p:cNvSpPr txBox="1"/>
          <p:nvPr/>
        </p:nvSpPr>
        <p:spPr>
          <a:xfrm>
            <a:off x="15379700" y="6362700"/>
            <a:ext cx="4997222"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solidFill>
                  <a:srgbClr val="E32400"/>
                </a:solidFill>
              </a:defRPr>
            </a:lvl1pPr>
          </a:lstStyle>
          <a:p>
            <a:pPr/>
            <a:r>
              <a:t>task schedule</a:t>
            </a:r>
          </a:p>
        </p:txBody>
      </p:sp>
      <p:sp>
        <p:nvSpPr>
          <p:cNvPr id="1500" name="Line"/>
          <p:cNvSpPr/>
          <p:nvPr/>
        </p:nvSpPr>
        <p:spPr>
          <a:xfrm flipH="1">
            <a:off x="14351000" y="6959600"/>
            <a:ext cx="955472" cy="1"/>
          </a:xfrm>
          <a:prstGeom prst="line">
            <a:avLst/>
          </a:prstGeom>
          <a:ln w="76200">
            <a:solidFill>
              <a:srgbClr val="E32400"/>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01" name="Square"/>
          <p:cNvSpPr/>
          <p:nvPr/>
        </p:nvSpPr>
        <p:spPr>
          <a:xfrm>
            <a:off x="14579600" y="4876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02" name="task"/>
          <p:cNvSpPr txBox="1"/>
          <p:nvPr/>
        </p:nvSpPr>
        <p:spPr>
          <a:xfrm>
            <a:off x="15379699" y="4584700"/>
            <a:ext cx="1614756"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task</a:t>
            </a:r>
          </a:p>
        </p:txBody>
      </p:sp>
      <p:grpSp>
        <p:nvGrpSpPr>
          <p:cNvPr id="1511" name="Group"/>
          <p:cNvGrpSpPr/>
          <p:nvPr/>
        </p:nvGrpSpPr>
        <p:grpSpPr>
          <a:xfrm>
            <a:off x="8523579" y="9182099"/>
            <a:ext cx="8077201" cy="4064002"/>
            <a:chOff x="0" y="0"/>
            <a:chExt cx="8077200" cy="4064000"/>
          </a:xfrm>
        </p:grpSpPr>
        <p:sp>
          <p:nvSpPr>
            <p:cNvPr id="1503" name="redundant work"/>
            <p:cNvSpPr txBox="1"/>
            <p:nvPr/>
          </p:nvSpPr>
          <p:spPr>
            <a:xfrm>
              <a:off x="0" y="397919"/>
              <a:ext cx="2673969" cy="12377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4000"/>
              </a:lvl1pPr>
            </a:lstStyle>
            <a:p>
              <a:pPr/>
              <a:r>
                <a:t>redundant work</a:t>
              </a:r>
            </a:p>
          </p:txBody>
        </p:sp>
        <p:sp>
          <p:nvSpPr>
            <p:cNvPr id="1504" name="Triangle"/>
            <p:cNvSpPr/>
            <p:nvPr/>
          </p:nvSpPr>
          <p:spPr>
            <a:xfrm>
              <a:off x="2804851" y="832557"/>
              <a:ext cx="2834596" cy="2418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cap="flat">
              <a:solidFill>
                <a:srgbClr val="FFFFFF"/>
              </a:solidFill>
              <a:prstDash val="solid"/>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05" name="locality"/>
            <p:cNvSpPr txBox="1"/>
            <p:nvPr/>
          </p:nvSpPr>
          <p:spPr>
            <a:xfrm>
              <a:off x="5403231" y="492406"/>
              <a:ext cx="2673970" cy="7086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4000"/>
              </a:lvl1pPr>
            </a:lstStyle>
            <a:p>
              <a:pPr/>
              <a:r>
                <a:t>locality</a:t>
              </a:r>
            </a:p>
          </p:txBody>
        </p:sp>
        <p:sp>
          <p:nvSpPr>
            <p:cNvPr id="1506" name="parallelism"/>
            <p:cNvSpPr txBox="1"/>
            <p:nvPr/>
          </p:nvSpPr>
          <p:spPr>
            <a:xfrm>
              <a:off x="2672570" y="3355351"/>
              <a:ext cx="2900737" cy="7086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nSpc>
                  <a:spcPct val="80000"/>
                </a:lnSpc>
                <a:defRPr b="1" sz="4000"/>
              </a:pPr>
              <a:r>
                <a:t>parallelism</a:t>
              </a:r>
              <a:br/>
            </a:p>
          </p:txBody>
        </p:sp>
        <p:sp>
          <p:nvSpPr>
            <p:cNvPr id="1507" name="Line"/>
            <p:cNvSpPr/>
            <p:nvPr/>
          </p:nvSpPr>
          <p:spPr>
            <a:xfrm>
              <a:off x="2787578" y="0"/>
              <a:ext cx="2943478" cy="56799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508" name="Line"/>
            <p:cNvSpPr/>
            <p:nvPr/>
          </p:nvSpPr>
          <p:spPr>
            <a:xfrm rot="7200008">
              <a:off x="4293325" y="2144232"/>
              <a:ext cx="2634047" cy="563618"/>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509" name="Line"/>
            <p:cNvSpPr/>
            <p:nvPr/>
          </p:nvSpPr>
          <p:spPr>
            <a:xfrm rot="14677000">
              <a:off x="1577811" y="2144035"/>
              <a:ext cx="2634047" cy="563618"/>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510" name="tradeoff"/>
            <p:cNvSpPr txBox="1"/>
            <p:nvPr/>
          </p:nvSpPr>
          <p:spPr>
            <a:xfrm>
              <a:off x="3239489" y="1286094"/>
              <a:ext cx="1974770" cy="604715"/>
            </a:xfrm>
            <a:prstGeom prst="rect">
              <a:avLst/>
            </a:prstGeom>
            <a:noFill/>
            <a:ln w="12700" cap="flat">
              <a:noFill/>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sz="3600">
                  <a:solidFill>
                    <a:srgbClr val="000000"/>
                  </a:solidFill>
                </a:defRPr>
              </a:lvl1pPr>
            </a:lstStyle>
            <a:p>
              <a:pPr/>
              <a:r>
                <a:t>tradeoff</a:t>
              </a:r>
            </a:p>
          </p:txBody>
        </p:sp>
      </p:grpSp>
      <p:sp>
        <p:nvSpPr>
          <p:cNvPr id="1512" name="Line"/>
          <p:cNvSpPr/>
          <p:nvPr/>
        </p:nvSpPr>
        <p:spPr>
          <a:xfrm flipV="1">
            <a:off x="9730147" y="4800599"/>
            <a:ext cx="366272" cy="1006323"/>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13" name="Line"/>
          <p:cNvSpPr/>
          <p:nvPr/>
        </p:nvSpPr>
        <p:spPr>
          <a:xfrm flipH="1" flipV="1">
            <a:off x="9728200" y="4797197"/>
            <a:ext cx="366271" cy="1006321"/>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14" name="Line"/>
          <p:cNvSpPr/>
          <p:nvPr/>
        </p:nvSpPr>
        <p:spPr>
          <a:xfrm flipH="1" flipV="1">
            <a:off x="9728200" y="6321197"/>
            <a:ext cx="366271" cy="1006321"/>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15" name="Line"/>
          <p:cNvSpPr/>
          <p:nvPr/>
        </p:nvSpPr>
        <p:spPr>
          <a:xfrm flipV="1">
            <a:off x="9755547" y="6324599"/>
            <a:ext cx="366272" cy="1006323"/>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lt" backwards="0">
                                    <p:tmAbs val="0"/>
                                  </p:iterate>
                                  <p:childTnLst>
                                    <p:set>
                                      <p:cBhvr>
                                        <p:cTn id="6" fill="hold"/>
                                        <p:tgtEl>
                                          <p:spTgt spid="1512"/>
                                        </p:tgtEl>
                                        <p:attrNameLst>
                                          <p:attrName>style.visibility</p:attrName>
                                        </p:attrNameLst>
                                      </p:cBhvr>
                                      <p:to>
                                        <p:strVal val="visible"/>
                                      </p:to>
                                    </p:set>
                                    <p:animEffect filter="fade" transition="in">
                                      <p:cBhvr>
                                        <p:cTn id="7" dur="1000"/>
                                        <p:tgtEl>
                                          <p:spTgt spid="1512"/>
                                        </p:tgtEl>
                                      </p:cBhvr>
                                    </p:animEffect>
                                  </p:childTnLst>
                                </p:cTn>
                              </p:par>
                            </p:childTnLst>
                          </p:cTn>
                        </p:par>
                        <p:par>
                          <p:cTn id="8" fill="hold">
                            <p:stCondLst>
                              <p:cond delay="1000"/>
                            </p:stCondLst>
                            <p:childTnLst>
                              <p:par>
                                <p:cTn id="9" presetClass="entr" nodeType="afterEffect" presetID="10" grpId="2" fill="hold">
                                  <p:stCondLst>
                                    <p:cond delay="0"/>
                                  </p:stCondLst>
                                  <p:iterate type="lt" backwards="0">
                                    <p:tmAbs val="0"/>
                                  </p:iterate>
                                  <p:childTnLst>
                                    <p:set>
                                      <p:cBhvr>
                                        <p:cTn id="10" fill="hold"/>
                                        <p:tgtEl>
                                          <p:spTgt spid="1513"/>
                                        </p:tgtEl>
                                        <p:attrNameLst>
                                          <p:attrName>style.visibility</p:attrName>
                                        </p:attrNameLst>
                                      </p:cBhvr>
                                      <p:to>
                                        <p:strVal val="visible"/>
                                      </p:to>
                                    </p:set>
                                    <p:animEffect filter="fade" transition="in">
                                      <p:cBhvr>
                                        <p:cTn id="11" dur="1000"/>
                                        <p:tgtEl>
                                          <p:spTgt spid="1513"/>
                                        </p:tgtEl>
                                      </p:cBhvr>
                                    </p:animEffect>
                                  </p:childTnLst>
                                </p:cTn>
                              </p:par>
                            </p:childTnLst>
                          </p:cTn>
                        </p:par>
                        <p:par>
                          <p:cTn id="12" fill="hold">
                            <p:stCondLst>
                              <p:cond delay="2000"/>
                            </p:stCondLst>
                            <p:childTnLst>
                              <p:par>
                                <p:cTn id="13" presetClass="entr" nodeType="afterEffect" presetID="10" grpId="3" fill="hold">
                                  <p:stCondLst>
                                    <p:cond delay="0"/>
                                  </p:stCondLst>
                                  <p:iterate type="lt" backwards="0">
                                    <p:tmAbs val="0"/>
                                  </p:iterate>
                                  <p:childTnLst>
                                    <p:set>
                                      <p:cBhvr>
                                        <p:cTn id="14" fill="hold"/>
                                        <p:tgtEl>
                                          <p:spTgt spid="1514"/>
                                        </p:tgtEl>
                                        <p:attrNameLst>
                                          <p:attrName>style.visibility</p:attrName>
                                        </p:attrNameLst>
                                      </p:cBhvr>
                                      <p:to>
                                        <p:strVal val="visible"/>
                                      </p:to>
                                    </p:set>
                                    <p:animEffect filter="fade" transition="in">
                                      <p:cBhvr>
                                        <p:cTn id="15" dur="1000"/>
                                        <p:tgtEl>
                                          <p:spTgt spid="1514"/>
                                        </p:tgtEl>
                                      </p:cBhvr>
                                    </p:animEffect>
                                  </p:childTnLst>
                                </p:cTn>
                              </p:par>
                            </p:childTnLst>
                          </p:cTn>
                        </p:par>
                        <p:par>
                          <p:cTn id="16" fill="hold">
                            <p:stCondLst>
                              <p:cond delay="3000"/>
                            </p:stCondLst>
                            <p:childTnLst>
                              <p:par>
                                <p:cTn id="17" presetClass="entr" nodeType="afterEffect" presetID="10" grpId="4" fill="hold">
                                  <p:stCondLst>
                                    <p:cond delay="0"/>
                                  </p:stCondLst>
                                  <p:iterate type="lt" backwards="0">
                                    <p:tmAbs val="0"/>
                                  </p:iterate>
                                  <p:childTnLst>
                                    <p:set>
                                      <p:cBhvr>
                                        <p:cTn id="18" fill="hold"/>
                                        <p:tgtEl>
                                          <p:spTgt spid="1515"/>
                                        </p:tgtEl>
                                        <p:attrNameLst>
                                          <p:attrName>style.visibility</p:attrName>
                                        </p:attrNameLst>
                                      </p:cBhvr>
                                      <p:to>
                                        <p:strVal val="visible"/>
                                      </p:to>
                                    </p:set>
                                    <p:animEffect filter="fade" transition="in">
                                      <p:cBhvr>
                                        <p:cTn id="19" dur="1000"/>
                                        <p:tgtEl>
                                          <p:spTgt spid="15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13" grpId="2"/>
      <p:bldP build="whole" bldLvl="1" animBg="1" rev="0" advAuto="0" spid="1515" grpId="4"/>
      <p:bldP build="whole" bldLvl="1" animBg="1" rev="0" advAuto="0" spid="1512" grpId="1"/>
      <p:bldP build="whole" bldLvl="1" animBg="1" rev="0" advAuto="0" spid="1514" grpId="3"/>
    </p:bldLst>
  </p:timing>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19" name="This is a general task graph"/>
          <p:cNvSpPr txBox="1"/>
          <p:nvPr>
            <p:ph type="title"/>
          </p:nvPr>
        </p:nvSpPr>
        <p:spPr>
          <a:prstGeom prst="rect">
            <a:avLst/>
          </a:prstGeom>
        </p:spPr>
        <p:txBody>
          <a:bodyPr/>
          <a:lstStyle/>
          <a:p>
            <a:pPr>
              <a:defRPr b="0"/>
            </a:pPr>
            <a:r>
              <a:t>This is a general </a:t>
            </a:r>
            <a:r>
              <a:rPr b="1"/>
              <a:t>task graph</a:t>
            </a:r>
          </a:p>
        </p:txBody>
      </p:sp>
      <p:sp>
        <p:nvSpPr>
          <p:cNvPr id="1520" name="blury"/>
          <p:cNvSpPr/>
          <p:nvPr/>
        </p:nvSpPr>
        <p:spPr>
          <a:xfrm>
            <a:off x="266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521" name="Line"/>
          <p:cNvSpPr/>
          <p:nvPr/>
        </p:nvSpPr>
        <p:spPr>
          <a:xfrm flipH="1">
            <a:off x="2692400"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22" name="blurx"/>
          <p:cNvSpPr/>
          <p:nvPr/>
        </p:nvSpPr>
        <p:spPr>
          <a:xfrm>
            <a:off x="266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523" name="Line"/>
          <p:cNvSpPr/>
          <p:nvPr/>
        </p:nvSpPr>
        <p:spPr>
          <a:xfrm flipH="1">
            <a:off x="2692400" y="5080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24" name="input"/>
          <p:cNvSpPr/>
          <p:nvPr/>
        </p:nvSpPr>
        <p:spPr>
          <a:xfrm>
            <a:off x="266700" y="4051300"/>
            <a:ext cx="48768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grpSp>
        <p:nvGrpSpPr>
          <p:cNvPr id="1549" name="Group"/>
          <p:cNvGrpSpPr/>
          <p:nvPr/>
        </p:nvGrpSpPr>
        <p:grpSpPr>
          <a:xfrm>
            <a:off x="5600700" y="4305300"/>
            <a:ext cx="3129531" cy="3556000"/>
            <a:chOff x="0" y="0"/>
            <a:chExt cx="3129530" cy="3556000"/>
          </a:xfrm>
        </p:grpSpPr>
        <p:sp>
          <p:nvSpPr>
            <p:cNvPr id="1525" name="Square"/>
            <p:cNvSpPr/>
            <p:nvPr/>
          </p:nvSpPr>
          <p:spPr>
            <a:xfrm>
              <a:off x="1524000" y="304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26" name="Square"/>
            <p:cNvSpPr/>
            <p:nvPr/>
          </p:nvSpPr>
          <p:spPr>
            <a:xfrm>
              <a:off x="2286000" y="304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27" name="Square"/>
            <p:cNvSpPr/>
            <p:nvPr/>
          </p:nvSpPr>
          <p:spPr>
            <a:xfrm>
              <a:off x="1524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28" name="Square"/>
            <p:cNvSpPr/>
            <p:nvPr/>
          </p:nvSpPr>
          <p:spPr>
            <a:xfrm>
              <a:off x="2286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29" name="Square"/>
            <p:cNvSpPr/>
            <p:nvPr/>
          </p:nvSpPr>
          <p:spPr>
            <a:xfrm>
              <a:off x="762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30" name="Line"/>
            <p:cNvSpPr/>
            <p:nvPr/>
          </p:nvSpPr>
          <p:spPr>
            <a:xfrm flipV="1">
              <a:off x="1778000" y="2044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31" name="Line"/>
            <p:cNvSpPr/>
            <p:nvPr/>
          </p:nvSpPr>
          <p:spPr>
            <a:xfrm flipV="1">
              <a:off x="2540000" y="2044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32" name="Line"/>
            <p:cNvSpPr/>
            <p:nvPr/>
          </p:nvSpPr>
          <p:spPr>
            <a:xfrm flipV="1">
              <a:off x="1975866" y="2024140"/>
              <a:ext cx="366269"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33" name="Line"/>
            <p:cNvSpPr/>
            <p:nvPr/>
          </p:nvSpPr>
          <p:spPr>
            <a:xfrm flipV="1">
              <a:off x="2763259" y="2024139"/>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34" name="Line"/>
            <p:cNvSpPr/>
            <p:nvPr/>
          </p:nvSpPr>
          <p:spPr>
            <a:xfrm flipH="1" flipV="1">
              <a:off x="1995847" y="2019299"/>
              <a:ext cx="366271" cy="1006323"/>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35" name="Line"/>
            <p:cNvSpPr/>
            <p:nvPr/>
          </p:nvSpPr>
          <p:spPr>
            <a:xfrm flipH="1" flipV="1">
              <a:off x="1231900" y="2015895"/>
              <a:ext cx="366271"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36" name="Square"/>
            <p:cNvSpPr/>
            <p:nvPr/>
          </p:nvSpPr>
          <p:spPr>
            <a:xfrm>
              <a:off x="1524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37" name="Square"/>
            <p:cNvSpPr/>
            <p:nvPr/>
          </p:nvSpPr>
          <p:spPr>
            <a:xfrm>
              <a:off x="2286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38" name="Square"/>
            <p:cNvSpPr/>
            <p:nvPr/>
          </p:nvSpPr>
          <p:spPr>
            <a:xfrm>
              <a:off x="762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39" name="Square"/>
            <p:cNvSpPr/>
            <p:nvPr/>
          </p:nvSpPr>
          <p:spPr>
            <a:xfrm>
              <a:off x="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40" name="Line"/>
            <p:cNvSpPr/>
            <p:nvPr/>
          </p:nvSpPr>
          <p:spPr>
            <a:xfrm flipV="1">
              <a:off x="1778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41" name="Line"/>
            <p:cNvSpPr/>
            <p:nvPr/>
          </p:nvSpPr>
          <p:spPr>
            <a:xfrm flipV="1">
              <a:off x="2540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42" name="Line"/>
            <p:cNvSpPr/>
            <p:nvPr/>
          </p:nvSpPr>
          <p:spPr>
            <a:xfrm flipV="1">
              <a:off x="1970450" y="495299"/>
              <a:ext cx="366270"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43" name="Line"/>
            <p:cNvSpPr/>
            <p:nvPr/>
          </p:nvSpPr>
          <p:spPr>
            <a:xfrm flipV="1">
              <a:off x="2732447" y="495300"/>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44" name="Line"/>
            <p:cNvSpPr/>
            <p:nvPr/>
          </p:nvSpPr>
          <p:spPr>
            <a:xfrm flipH="1" flipV="1">
              <a:off x="1968500" y="491895"/>
              <a:ext cx="366271"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45" name="Line"/>
            <p:cNvSpPr/>
            <p:nvPr/>
          </p:nvSpPr>
          <p:spPr>
            <a:xfrm flipV="1">
              <a:off x="1016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46" name="Line"/>
            <p:cNvSpPr/>
            <p:nvPr/>
          </p:nvSpPr>
          <p:spPr>
            <a:xfrm flipH="1" flipV="1">
              <a:off x="1206500" y="491895"/>
              <a:ext cx="366271"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47" name="Line"/>
            <p:cNvSpPr/>
            <p:nvPr/>
          </p:nvSpPr>
          <p:spPr>
            <a:xfrm flipV="1">
              <a:off x="1208450" y="495299"/>
              <a:ext cx="366270"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48" name="Line"/>
            <p:cNvSpPr/>
            <p:nvPr/>
          </p:nvSpPr>
          <p:spPr>
            <a:xfrm flipH="1" flipV="1">
              <a:off x="444499" y="491895"/>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grpSp>
        <p:nvGrpSpPr>
          <p:cNvPr id="1574" name="Group"/>
          <p:cNvGrpSpPr/>
          <p:nvPr/>
        </p:nvGrpSpPr>
        <p:grpSpPr>
          <a:xfrm>
            <a:off x="11506199" y="4305300"/>
            <a:ext cx="3111501" cy="3556000"/>
            <a:chOff x="0" y="0"/>
            <a:chExt cx="3111500" cy="3556000"/>
          </a:xfrm>
        </p:grpSpPr>
        <p:sp>
          <p:nvSpPr>
            <p:cNvPr id="1550" name="Square"/>
            <p:cNvSpPr/>
            <p:nvPr/>
          </p:nvSpPr>
          <p:spPr>
            <a:xfrm>
              <a:off x="317500" y="304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51" name="Square"/>
            <p:cNvSpPr/>
            <p:nvPr/>
          </p:nvSpPr>
          <p:spPr>
            <a:xfrm>
              <a:off x="1079500" y="304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52" name="Square"/>
            <p:cNvSpPr/>
            <p:nvPr/>
          </p:nvSpPr>
          <p:spPr>
            <a:xfrm>
              <a:off x="3175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53" name="Square"/>
            <p:cNvSpPr/>
            <p:nvPr/>
          </p:nvSpPr>
          <p:spPr>
            <a:xfrm>
              <a:off x="10795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54" name="Square"/>
            <p:cNvSpPr/>
            <p:nvPr/>
          </p:nvSpPr>
          <p:spPr>
            <a:xfrm>
              <a:off x="18415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55" name="Line"/>
            <p:cNvSpPr/>
            <p:nvPr/>
          </p:nvSpPr>
          <p:spPr>
            <a:xfrm flipV="1">
              <a:off x="571500" y="20447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56" name="Line"/>
            <p:cNvSpPr/>
            <p:nvPr/>
          </p:nvSpPr>
          <p:spPr>
            <a:xfrm flipV="1">
              <a:off x="1333500" y="2044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57" name="Line"/>
            <p:cNvSpPr/>
            <p:nvPr/>
          </p:nvSpPr>
          <p:spPr>
            <a:xfrm flipV="1">
              <a:off x="769366" y="202414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58" name="Line"/>
            <p:cNvSpPr/>
            <p:nvPr/>
          </p:nvSpPr>
          <p:spPr>
            <a:xfrm flipH="1" flipV="1">
              <a:off x="1956" y="2019299"/>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59" name="Line"/>
            <p:cNvSpPr/>
            <p:nvPr/>
          </p:nvSpPr>
          <p:spPr>
            <a:xfrm flipH="1" flipV="1">
              <a:off x="763953" y="201930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60" name="Line"/>
            <p:cNvSpPr/>
            <p:nvPr/>
          </p:nvSpPr>
          <p:spPr>
            <a:xfrm flipV="1">
              <a:off x="1525955" y="2019300"/>
              <a:ext cx="366272"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61" name="Square"/>
            <p:cNvSpPr/>
            <p:nvPr/>
          </p:nvSpPr>
          <p:spPr>
            <a:xfrm>
              <a:off x="317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62" name="Square"/>
            <p:cNvSpPr/>
            <p:nvPr/>
          </p:nvSpPr>
          <p:spPr>
            <a:xfrm>
              <a:off x="1079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63" name="Square"/>
            <p:cNvSpPr/>
            <p:nvPr/>
          </p:nvSpPr>
          <p:spPr>
            <a:xfrm>
              <a:off x="1841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64" name="Square"/>
            <p:cNvSpPr/>
            <p:nvPr/>
          </p:nvSpPr>
          <p:spPr>
            <a:xfrm>
              <a:off x="2603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65" name="Line"/>
            <p:cNvSpPr/>
            <p:nvPr/>
          </p:nvSpPr>
          <p:spPr>
            <a:xfrm flipV="1">
              <a:off x="571500" y="5207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66" name="Line"/>
            <p:cNvSpPr/>
            <p:nvPr/>
          </p:nvSpPr>
          <p:spPr>
            <a:xfrm flipV="1">
              <a:off x="13335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67" name="Line"/>
            <p:cNvSpPr/>
            <p:nvPr/>
          </p:nvSpPr>
          <p:spPr>
            <a:xfrm flipV="1">
              <a:off x="763955" y="495299"/>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68" name="Line"/>
            <p:cNvSpPr/>
            <p:nvPr/>
          </p:nvSpPr>
          <p:spPr>
            <a:xfrm flipH="1" flipV="1">
              <a:off x="-1" y="491897"/>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69" name="Line"/>
            <p:cNvSpPr/>
            <p:nvPr/>
          </p:nvSpPr>
          <p:spPr>
            <a:xfrm flipH="1" flipV="1">
              <a:off x="761999" y="491897"/>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70" name="Line"/>
            <p:cNvSpPr/>
            <p:nvPr/>
          </p:nvSpPr>
          <p:spPr>
            <a:xfrm flipV="1">
              <a:off x="20955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71" name="Line"/>
            <p:cNvSpPr/>
            <p:nvPr/>
          </p:nvSpPr>
          <p:spPr>
            <a:xfrm flipV="1">
              <a:off x="1525955" y="495299"/>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72" name="Line"/>
            <p:cNvSpPr/>
            <p:nvPr/>
          </p:nvSpPr>
          <p:spPr>
            <a:xfrm flipH="1" flipV="1">
              <a:off x="1524000" y="491897"/>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573" name="Line"/>
            <p:cNvSpPr/>
            <p:nvPr/>
          </p:nvSpPr>
          <p:spPr>
            <a:xfrm flipV="1">
              <a:off x="2287955" y="495299"/>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
        <p:nvSpPr>
          <p:cNvPr id="1575" name="Rectangle"/>
          <p:cNvSpPr/>
          <p:nvPr/>
        </p:nvSpPr>
        <p:spPr>
          <a:xfrm>
            <a:off x="15113000" y="4572000"/>
            <a:ext cx="6438900" cy="2882900"/>
          </a:xfrm>
          <a:prstGeom prst="rect">
            <a:avLst/>
          </a:prstGeom>
          <a:solidFill>
            <a:srgbClr val="23232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76" name="Line"/>
          <p:cNvSpPr/>
          <p:nvPr/>
        </p:nvSpPr>
        <p:spPr>
          <a:xfrm flipH="1">
            <a:off x="15372452" y="6070600"/>
            <a:ext cx="955473" cy="1"/>
          </a:xfrm>
          <a:prstGeom prst="line">
            <a:avLst/>
          </a:prstGeom>
          <a:ln w="76200">
            <a:solidFill>
              <a:srgbClr val="FFFFFF"/>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77" name="dependencies"/>
          <p:cNvSpPr txBox="1"/>
          <p:nvPr/>
        </p:nvSpPr>
        <p:spPr>
          <a:xfrm>
            <a:off x="16391718" y="5473700"/>
            <a:ext cx="5037736"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dependencies</a:t>
            </a:r>
          </a:p>
        </p:txBody>
      </p:sp>
      <p:sp>
        <p:nvSpPr>
          <p:cNvPr id="1578" name="task schedule"/>
          <p:cNvSpPr txBox="1"/>
          <p:nvPr/>
        </p:nvSpPr>
        <p:spPr>
          <a:xfrm>
            <a:off x="16395700" y="6362700"/>
            <a:ext cx="4997222"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solidFill>
                  <a:srgbClr val="E32400"/>
                </a:solidFill>
              </a:defRPr>
            </a:lvl1pPr>
          </a:lstStyle>
          <a:p>
            <a:pPr/>
            <a:r>
              <a:t>task schedule</a:t>
            </a:r>
          </a:p>
        </p:txBody>
      </p:sp>
      <p:sp>
        <p:nvSpPr>
          <p:cNvPr id="1579" name="Line"/>
          <p:cNvSpPr/>
          <p:nvPr/>
        </p:nvSpPr>
        <p:spPr>
          <a:xfrm flipH="1">
            <a:off x="15367000" y="6959600"/>
            <a:ext cx="955472" cy="1"/>
          </a:xfrm>
          <a:prstGeom prst="line">
            <a:avLst/>
          </a:prstGeom>
          <a:ln w="76200">
            <a:solidFill>
              <a:srgbClr val="E32400"/>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80" name="Square"/>
          <p:cNvSpPr/>
          <p:nvPr/>
        </p:nvSpPr>
        <p:spPr>
          <a:xfrm>
            <a:off x="15595600" y="4876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81" name="task"/>
          <p:cNvSpPr txBox="1"/>
          <p:nvPr/>
        </p:nvSpPr>
        <p:spPr>
          <a:xfrm>
            <a:off x="16395699" y="4584700"/>
            <a:ext cx="1614756"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task</a:t>
            </a:r>
          </a:p>
        </p:txBody>
      </p:sp>
      <p:sp>
        <p:nvSpPr>
          <p:cNvPr id="1582" name="Line"/>
          <p:cNvSpPr/>
          <p:nvPr/>
        </p:nvSpPr>
        <p:spPr>
          <a:xfrm flipV="1">
            <a:off x="8333147" y="4800599"/>
            <a:ext cx="366272" cy="1006323"/>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83" name="Line"/>
          <p:cNvSpPr/>
          <p:nvPr/>
        </p:nvSpPr>
        <p:spPr>
          <a:xfrm flipH="1" flipV="1">
            <a:off x="11506200" y="4797197"/>
            <a:ext cx="366271" cy="1006321"/>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84" name="Line"/>
          <p:cNvSpPr/>
          <p:nvPr/>
        </p:nvSpPr>
        <p:spPr>
          <a:xfrm flipH="1" flipV="1">
            <a:off x="11506200" y="6321197"/>
            <a:ext cx="366271" cy="1006321"/>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85" name="Line"/>
          <p:cNvSpPr/>
          <p:nvPr/>
        </p:nvSpPr>
        <p:spPr>
          <a:xfrm flipV="1">
            <a:off x="8358547" y="6324599"/>
            <a:ext cx="366272" cy="1006323"/>
          </a:xfrm>
          <a:prstGeom prst="line">
            <a:avLst/>
          </a:prstGeom>
          <a:ln w="635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586" name="Rectangle"/>
          <p:cNvSpPr/>
          <p:nvPr/>
        </p:nvSpPr>
        <p:spPr>
          <a:xfrm>
            <a:off x="8521700" y="9740900"/>
            <a:ext cx="2705100" cy="1041400"/>
          </a:xfrm>
          <a:prstGeom prst="rect">
            <a:avLst/>
          </a:prstGeom>
          <a:solidFill>
            <a:srgbClr val="E324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grpSp>
        <p:nvGrpSpPr>
          <p:cNvPr id="1595" name="Group"/>
          <p:cNvGrpSpPr/>
          <p:nvPr/>
        </p:nvGrpSpPr>
        <p:grpSpPr>
          <a:xfrm>
            <a:off x="8523579" y="9182099"/>
            <a:ext cx="8077201" cy="4064002"/>
            <a:chOff x="0" y="0"/>
            <a:chExt cx="8077200" cy="4064000"/>
          </a:xfrm>
        </p:grpSpPr>
        <p:sp>
          <p:nvSpPr>
            <p:cNvPr id="1587" name="redundant work"/>
            <p:cNvSpPr txBox="1"/>
            <p:nvPr/>
          </p:nvSpPr>
          <p:spPr>
            <a:xfrm>
              <a:off x="0" y="397919"/>
              <a:ext cx="2673969" cy="12377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4000"/>
              </a:lvl1pPr>
            </a:lstStyle>
            <a:p>
              <a:pPr/>
              <a:r>
                <a:t>redundant work</a:t>
              </a:r>
            </a:p>
          </p:txBody>
        </p:sp>
        <p:sp>
          <p:nvSpPr>
            <p:cNvPr id="1588" name="Triangle"/>
            <p:cNvSpPr/>
            <p:nvPr/>
          </p:nvSpPr>
          <p:spPr>
            <a:xfrm>
              <a:off x="2804851" y="832557"/>
              <a:ext cx="2834596" cy="24188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cap="flat">
              <a:solidFill>
                <a:srgbClr val="FFFFFF"/>
              </a:solidFill>
              <a:prstDash val="solid"/>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89" name="locality"/>
            <p:cNvSpPr txBox="1"/>
            <p:nvPr/>
          </p:nvSpPr>
          <p:spPr>
            <a:xfrm>
              <a:off x="5403231" y="492406"/>
              <a:ext cx="2673970" cy="7086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4000"/>
              </a:lvl1pPr>
            </a:lstStyle>
            <a:p>
              <a:pPr/>
              <a:r>
                <a:t>locality</a:t>
              </a:r>
            </a:p>
          </p:txBody>
        </p:sp>
        <p:sp>
          <p:nvSpPr>
            <p:cNvPr id="1590" name="parallelism"/>
            <p:cNvSpPr txBox="1"/>
            <p:nvPr/>
          </p:nvSpPr>
          <p:spPr>
            <a:xfrm>
              <a:off x="2672570" y="3355351"/>
              <a:ext cx="2900737" cy="7086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nSpc>
                  <a:spcPct val="80000"/>
                </a:lnSpc>
                <a:defRPr b="1" sz="4000"/>
              </a:pPr>
              <a:r>
                <a:t>parallelism</a:t>
              </a:r>
              <a:br/>
            </a:p>
          </p:txBody>
        </p:sp>
        <p:sp>
          <p:nvSpPr>
            <p:cNvPr id="1591" name="Line"/>
            <p:cNvSpPr/>
            <p:nvPr/>
          </p:nvSpPr>
          <p:spPr>
            <a:xfrm>
              <a:off x="2787578" y="0"/>
              <a:ext cx="2943478" cy="56799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592" name="Line"/>
            <p:cNvSpPr/>
            <p:nvPr/>
          </p:nvSpPr>
          <p:spPr>
            <a:xfrm rot="7200008">
              <a:off x="4293325" y="2144232"/>
              <a:ext cx="2634047" cy="563618"/>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593" name="Line"/>
            <p:cNvSpPr/>
            <p:nvPr/>
          </p:nvSpPr>
          <p:spPr>
            <a:xfrm rot="14677000">
              <a:off x="1577811" y="2144035"/>
              <a:ext cx="2634047" cy="563618"/>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1594" name="tradeoff"/>
            <p:cNvSpPr txBox="1"/>
            <p:nvPr/>
          </p:nvSpPr>
          <p:spPr>
            <a:xfrm>
              <a:off x="3239489" y="1286094"/>
              <a:ext cx="1974770" cy="604715"/>
            </a:xfrm>
            <a:prstGeom prst="rect">
              <a:avLst/>
            </a:prstGeom>
            <a:noFill/>
            <a:ln w="12700" cap="flat">
              <a:noFill/>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sz="3600">
                  <a:solidFill>
                    <a:srgbClr val="000000"/>
                  </a:solidFill>
                </a:defRPr>
              </a:lvl1pPr>
            </a:lstStyle>
            <a:p>
              <a:pPr/>
              <a:r>
                <a:t>tradeoff</a:t>
              </a:r>
            </a:p>
          </p:txBody>
        </p:sp>
      </p:grpSp>
      <p:grpSp>
        <p:nvGrpSpPr>
          <p:cNvPr id="1602" name="Group"/>
          <p:cNvGrpSpPr/>
          <p:nvPr/>
        </p:nvGrpSpPr>
        <p:grpSpPr>
          <a:xfrm>
            <a:off x="8331200" y="4305300"/>
            <a:ext cx="1587500" cy="2032000"/>
            <a:chOff x="0" y="0"/>
            <a:chExt cx="1587500" cy="2032000"/>
          </a:xfrm>
        </p:grpSpPr>
        <p:sp>
          <p:nvSpPr>
            <p:cNvPr id="1596" name="Square"/>
            <p:cNvSpPr/>
            <p:nvPr/>
          </p:nvSpPr>
          <p:spPr>
            <a:xfrm>
              <a:off x="317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97" name="Square"/>
            <p:cNvSpPr/>
            <p:nvPr/>
          </p:nvSpPr>
          <p:spPr>
            <a:xfrm>
              <a:off x="10795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98" name="Square"/>
            <p:cNvSpPr/>
            <p:nvPr/>
          </p:nvSpPr>
          <p:spPr>
            <a:xfrm>
              <a:off x="3175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599" name="Line"/>
            <p:cNvSpPr/>
            <p:nvPr/>
          </p:nvSpPr>
          <p:spPr>
            <a:xfrm flipV="1">
              <a:off x="763951" y="495299"/>
              <a:ext cx="366270"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600" name="Line"/>
            <p:cNvSpPr/>
            <p:nvPr/>
          </p:nvSpPr>
          <p:spPr>
            <a:xfrm flipV="1">
              <a:off x="571500" y="5207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601" name="Line"/>
            <p:cNvSpPr/>
            <p:nvPr/>
          </p:nvSpPr>
          <p:spPr>
            <a:xfrm flipH="1" flipV="1">
              <a:off x="-1" y="491895"/>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grpSp>
        <p:nvGrpSpPr>
          <p:cNvPr id="1609" name="Group"/>
          <p:cNvGrpSpPr/>
          <p:nvPr/>
        </p:nvGrpSpPr>
        <p:grpSpPr>
          <a:xfrm>
            <a:off x="10299700" y="4305300"/>
            <a:ext cx="1574727" cy="2032000"/>
            <a:chOff x="0" y="0"/>
            <a:chExt cx="1574726" cy="2032000"/>
          </a:xfrm>
        </p:grpSpPr>
        <p:sp>
          <p:nvSpPr>
            <p:cNvPr id="1603" name="Square"/>
            <p:cNvSpPr/>
            <p:nvPr/>
          </p:nvSpPr>
          <p:spPr>
            <a:xfrm>
              <a:off x="7620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04" name="Square"/>
            <p:cNvSpPr/>
            <p:nvPr/>
          </p:nvSpPr>
          <p:spPr>
            <a:xfrm>
              <a:off x="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05" name="Square"/>
            <p:cNvSpPr/>
            <p:nvPr/>
          </p:nvSpPr>
          <p:spPr>
            <a:xfrm>
              <a:off x="762000" y="1524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06" name="Line"/>
            <p:cNvSpPr/>
            <p:nvPr/>
          </p:nvSpPr>
          <p:spPr>
            <a:xfrm flipH="1" flipV="1">
              <a:off x="444500" y="491897"/>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607" name="Line"/>
            <p:cNvSpPr/>
            <p:nvPr/>
          </p:nvSpPr>
          <p:spPr>
            <a:xfrm flipV="1">
              <a:off x="1016000" y="5207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1608" name="Line"/>
            <p:cNvSpPr/>
            <p:nvPr/>
          </p:nvSpPr>
          <p:spPr>
            <a:xfrm flipV="1">
              <a:off x="1208455" y="495299"/>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fast" advClick="1" p14:dur="500">
        <p159:morph option="byObject"/>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586"/>
                                        </p:tgtEl>
                                        <p:attrNameLst>
                                          <p:attrName>style.visibility</p:attrName>
                                        </p:attrNameLst>
                                      </p:cBhvr>
                                      <p:to>
                                        <p:strVal val="visible"/>
                                      </p:to>
                                    </p:set>
                                    <p:animEffect filter="fade" transition="in">
                                      <p:cBhvr>
                                        <p:cTn id="7" dur="500"/>
                                        <p:tgtEl>
                                          <p:spTgt spid="1586"/>
                                        </p:tgtEl>
                                      </p:cBhvr>
                                    </p:animEffect>
                                  </p:childTnLst>
                                </p:cTn>
                              </p:par>
                            </p:childTnLst>
                          </p:cTn>
                        </p:par>
                        <p:par>
                          <p:cTn id="8" fill="hold">
                            <p:stCondLst>
                              <p:cond delay="500"/>
                            </p:stCondLst>
                            <p:childTnLst>
                              <p:par>
                                <p:cTn id="9" presetClass="exit" nodeType="afterEffect" presetID="10" grpId="2" fill="hold">
                                  <p:stCondLst>
                                    <p:cond delay="0"/>
                                  </p:stCondLst>
                                  <p:iterate type="el" backwards="0">
                                    <p:tmAbs val="0"/>
                                  </p:iterate>
                                  <p:childTnLst>
                                    <p:animEffect filter="fade" transition="out">
                                      <p:cBhvr>
                                        <p:cTn id="10" dur="500" fill="hold"/>
                                        <p:tgtEl>
                                          <p:spTgt spid="1582"/>
                                        </p:tgtEl>
                                      </p:cBhvr>
                                    </p:animEffect>
                                    <p:set>
                                      <p:cBhvr>
                                        <p:cTn id="11" fill="hold">
                                          <p:stCondLst>
                                            <p:cond delay="499"/>
                                          </p:stCondLst>
                                        </p:cTn>
                                        <p:tgtEl>
                                          <p:spTgt spid="1582"/>
                                        </p:tgtEl>
                                        <p:attrNameLst>
                                          <p:attrName>style.visibility</p:attrName>
                                        </p:attrNameLst>
                                      </p:cBhvr>
                                      <p:to>
                                        <p:strVal val="hidden"/>
                                      </p:to>
                                    </p:set>
                                  </p:childTnLst>
                                </p:cTn>
                              </p:par>
                            </p:childTnLst>
                          </p:cTn>
                        </p:par>
                        <p:par>
                          <p:cTn id="12" fill="hold">
                            <p:stCondLst>
                              <p:cond delay="1000"/>
                            </p:stCondLst>
                            <p:childTnLst>
                              <p:par>
                                <p:cTn id="13" presetClass="exit" nodeType="afterEffect" presetID="10" grpId="3" fill="hold">
                                  <p:stCondLst>
                                    <p:cond delay="0"/>
                                  </p:stCondLst>
                                  <p:iterate type="el" backwards="0">
                                    <p:tmAbs val="0"/>
                                  </p:iterate>
                                  <p:childTnLst>
                                    <p:animEffect filter="fade" transition="out">
                                      <p:cBhvr>
                                        <p:cTn id="14" dur="500" fill="hold"/>
                                        <p:tgtEl>
                                          <p:spTgt spid="1583"/>
                                        </p:tgtEl>
                                      </p:cBhvr>
                                    </p:animEffect>
                                    <p:set>
                                      <p:cBhvr>
                                        <p:cTn id="15" fill="hold">
                                          <p:stCondLst>
                                            <p:cond delay="499"/>
                                          </p:stCondLst>
                                        </p:cTn>
                                        <p:tgtEl>
                                          <p:spTgt spid="1583"/>
                                        </p:tgtEl>
                                        <p:attrNameLst>
                                          <p:attrName>style.visibility</p:attrName>
                                        </p:attrNameLst>
                                      </p:cBhvr>
                                      <p:to>
                                        <p:strVal val="hidden"/>
                                      </p:to>
                                    </p:set>
                                  </p:childTnLst>
                                </p:cTn>
                              </p:par>
                            </p:childTnLst>
                          </p:cTn>
                        </p:par>
                        <p:par>
                          <p:cTn id="16" fill="hold">
                            <p:stCondLst>
                              <p:cond delay="1500"/>
                            </p:stCondLst>
                            <p:childTnLst>
                              <p:par>
                                <p:cTn id="17" presetClass="exit" nodeType="afterEffect" presetID="10" grpId="4" fill="hold">
                                  <p:stCondLst>
                                    <p:cond delay="0"/>
                                  </p:stCondLst>
                                  <p:iterate type="el" backwards="0">
                                    <p:tmAbs val="0"/>
                                  </p:iterate>
                                  <p:childTnLst>
                                    <p:animEffect filter="fade" transition="out">
                                      <p:cBhvr>
                                        <p:cTn id="18" dur="500" fill="hold"/>
                                        <p:tgtEl>
                                          <p:spTgt spid="1584"/>
                                        </p:tgtEl>
                                      </p:cBhvr>
                                    </p:animEffect>
                                    <p:set>
                                      <p:cBhvr>
                                        <p:cTn id="19" fill="hold">
                                          <p:stCondLst>
                                            <p:cond delay="499"/>
                                          </p:stCondLst>
                                        </p:cTn>
                                        <p:tgtEl>
                                          <p:spTgt spid="1584"/>
                                        </p:tgtEl>
                                        <p:attrNameLst>
                                          <p:attrName>style.visibility</p:attrName>
                                        </p:attrNameLst>
                                      </p:cBhvr>
                                      <p:to>
                                        <p:strVal val="hidden"/>
                                      </p:to>
                                    </p:set>
                                  </p:childTnLst>
                                </p:cTn>
                              </p:par>
                            </p:childTnLst>
                          </p:cTn>
                        </p:par>
                        <p:par>
                          <p:cTn id="20" fill="hold">
                            <p:stCondLst>
                              <p:cond delay="2000"/>
                            </p:stCondLst>
                            <p:childTnLst>
                              <p:par>
                                <p:cTn id="21" presetClass="exit" nodeType="afterEffect" presetID="10" grpId="5" fill="hold">
                                  <p:stCondLst>
                                    <p:cond delay="0"/>
                                  </p:stCondLst>
                                  <p:iterate type="el" backwards="0">
                                    <p:tmAbs val="0"/>
                                  </p:iterate>
                                  <p:childTnLst>
                                    <p:animEffect filter="fade" transition="out">
                                      <p:cBhvr>
                                        <p:cTn id="22" dur="500" fill="hold"/>
                                        <p:tgtEl>
                                          <p:spTgt spid="1585"/>
                                        </p:tgtEl>
                                      </p:cBhvr>
                                    </p:animEffect>
                                    <p:set>
                                      <p:cBhvr>
                                        <p:cTn id="23" fill="hold">
                                          <p:stCondLst>
                                            <p:cond delay="499"/>
                                          </p:stCondLst>
                                        </p:cTn>
                                        <p:tgtEl>
                                          <p:spTgt spid="1585"/>
                                        </p:tgtEl>
                                        <p:attrNameLst>
                                          <p:attrName>style.visibility</p:attrName>
                                        </p:attrNameLst>
                                      </p:cBhvr>
                                      <p:to>
                                        <p:strVal val="hidden"/>
                                      </p:to>
                                    </p:set>
                                  </p:childTnLst>
                                </p:cTn>
                              </p:par>
                            </p:childTnLst>
                          </p:cTn>
                        </p:par>
                        <p:par>
                          <p:cTn id="24" fill="hold">
                            <p:stCondLst>
                              <p:cond delay="2500"/>
                            </p:stCondLst>
                            <p:childTnLst>
                              <p:par>
                                <p:cTn id="25" presetClass="entr" nodeType="afterEffect" presetSubtype="16" presetID="23" grpId="6" fill="hold">
                                  <p:stCondLst>
                                    <p:cond delay="0"/>
                                  </p:stCondLst>
                                  <p:iterate type="el" backwards="0">
                                    <p:tmAbs val="0"/>
                                  </p:iterate>
                                  <p:childTnLst>
                                    <p:set>
                                      <p:cBhvr>
                                        <p:cTn id="26" fill="hold"/>
                                        <p:tgtEl>
                                          <p:spTgt spid="1602"/>
                                        </p:tgtEl>
                                        <p:attrNameLst>
                                          <p:attrName>style.visibility</p:attrName>
                                        </p:attrNameLst>
                                      </p:cBhvr>
                                      <p:to>
                                        <p:strVal val="visible"/>
                                      </p:to>
                                    </p:set>
                                    <p:anim calcmode="lin" valueType="num">
                                      <p:cBhvr>
                                        <p:cTn id="27" dur="500" fill="hold"/>
                                        <p:tgtEl>
                                          <p:spTgt spid="1602"/>
                                        </p:tgtEl>
                                        <p:attrNameLst>
                                          <p:attrName>ppt_w</p:attrName>
                                        </p:attrNameLst>
                                      </p:cBhvr>
                                      <p:tavLst>
                                        <p:tav tm="0">
                                          <p:val>
                                            <p:fltVal val="0"/>
                                          </p:val>
                                        </p:tav>
                                        <p:tav tm="100000">
                                          <p:val>
                                            <p:strVal val="#ppt_w"/>
                                          </p:val>
                                        </p:tav>
                                      </p:tavLst>
                                    </p:anim>
                                    <p:anim calcmode="lin" valueType="num">
                                      <p:cBhvr>
                                        <p:cTn id="28" dur="500" fill="hold"/>
                                        <p:tgtEl>
                                          <p:spTgt spid="1602"/>
                                        </p:tgtEl>
                                        <p:attrNameLst>
                                          <p:attrName>ppt_h</p:attrName>
                                        </p:attrNameLst>
                                      </p:cBhvr>
                                      <p:tavLst>
                                        <p:tav tm="0">
                                          <p:val>
                                            <p:fltVal val="0"/>
                                          </p:val>
                                        </p:tav>
                                        <p:tav tm="100000">
                                          <p:val>
                                            <p:strVal val="#ppt_h"/>
                                          </p:val>
                                        </p:tav>
                                      </p:tavLst>
                                    </p:anim>
                                  </p:childTnLst>
                                </p:cTn>
                              </p:par>
                            </p:childTnLst>
                          </p:cTn>
                        </p:par>
                        <p:par>
                          <p:cTn id="29" fill="hold">
                            <p:stCondLst>
                              <p:cond delay="3000"/>
                            </p:stCondLst>
                            <p:childTnLst>
                              <p:par>
                                <p:cTn id="30" presetClass="entr" nodeType="afterEffect" presetSubtype="16" presetID="23" grpId="7" fill="hold">
                                  <p:stCondLst>
                                    <p:cond delay="0"/>
                                  </p:stCondLst>
                                  <p:iterate type="el" backwards="0">
                                    <p:tmAbs val="0"/>
                                  </p:iterate>
                                  <p:childTnLst>
                                    <p:set>
                                      <p:cBhvr>
                                        <p:cTn id="31" fill="hold"/>
                                        <p:tgtEl>
                                          <p:spTgt spid="1609"/>
                                        </p:tgtEl>
                                        <p:attrNameLst>
                                          <p:attrName>style.visibility</p:attrName>
                                        </p:attrNameLst>
                                      </p:cBhvr>
                                      <p:to>
                                        <p:strVal val="visible"/>
                                      </p:to>
                                    </p:set>
                                    <p:anim calcmode="lin" valueType="num">
                                      <p:cBhvr>
                                        <p:cTn id="32" dur="500" fill="hold"/>
                                        <p:tgtEl>
                                          <p:spTgt spid="1609"/>
                                        </p:tgtEl>
                                        <p:attrNameLst>
                                          <p:attrName>ppt_w</p:attrName>
                                        </p:attrNameLst>
                                      </p:cBhvr>
                                      <p:tavLst>
                                        <p:tav tm="0">
                                          <p:val>
                                            <p:fltVal val="0"/>
                                          </p:val>
                                        </p:tav>
                                        <p:tav tm="100000">
                                          <p:val>
                                            <p:strVal val="#ppt_w"/>
                                          </p:val>
                                        </p:tav>
                                      </p:tavLst>
                                    </p:anim>
                                    <p:anim calcmode="lin" valueType="num">
                                      <p:cBhvr>
                                        <p:cTn id="33" dur="500" fill="hold"/>
                                        <p:tgtEl>
                                          <p:spTgt spid="160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83" grpId="3"/>
      <p:bldP build="whole" bldLvl="1" animBg="1" rev="0" advAuto="0" spid="1584" grpId="4"/>
      <p:bldP build="whole" bldLvl="1" animBg="1" rev="0" advAuto="0" spid="1586" grpId="1"/>
      <p:bldP build="whole" bldLvl="1" animBg="1" rev="0" advAuto="0" spid="1585" grpId="5"/>
      <p:bldP build="whole" bldLvl="1" animBg="1" rev="0" advAuto="0" spid="1582" grpId="2"/>
      <p:bldP build="whole" bldLvl="1" animBg="1" rev="0" advAuto="0" spid="1602" grpId="6"/>
      <p:bldP build="whole" bldLvl="1" animBg="1" rev="0" advAuto="0" spid="1609" grpId="7"/>
    </p:bldLst>
  </p:timing>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13" name="Organizing a data-parallel pipeline"/>
          <p:cNvSpPr txBox="1"/>
          <p:nvPr>
            <p:ph type="title"/>
          </p:nvPr>
        </p:nvSpPr>
        <p:spPr>
          <a:prstGeom prst="rect">
            <a:avLst/>
          </a:prstGeom>
        </p:spPr>
        <p:txBody>
          <a:bodyPr/>
          <a:lstStyle/>
          <a:p>
            <a:pPr/>
            <a:r>
              <a:t>Organizing a data-parallel pipeline</a:t>
            </a:r>
          </a:p>
        </p:txBody>
      </p:sp>
      <p:sp>
        <p:nvSpPr>
          <p:cNvPr id="1614"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15"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16"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17"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18"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619" name="blury"/>
          <p:cNvSpPr/>
          <p:nvPr/>
        </p:nvSpPr>
        <p:spPr>
          <a:xfrm>
            <a:off x="87757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620"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21"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22"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23"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24"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25"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26"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27"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28"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29"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0"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1"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2"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3"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4"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5"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6"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7"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8"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39"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0"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1"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2"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3"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4"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5"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6"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7"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8"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49"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50"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51"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52"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53"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54"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55"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56"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657"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58"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59"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60"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61"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662"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63"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64"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65"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66"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67"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68"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69"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0"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1"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2"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3"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4"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5"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6"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7"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8"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79"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0"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1"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2"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3"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4"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5"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6"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7"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8"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89"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90"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91"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92"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93"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694"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fast" advClick="1" p14:dur="500">
        <p159:morph option="byObject"/>
      </p:transition>
    </mc:Choice>
    <mc:Fallback>
      <p:transition spd="fast">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98" name="Column-major traversal"/>
          <p:cNvSpPr txBox="1"/>
          <p:nvPr>
            <p:ph type="title"/>
          </p:nvPr>
        </p:nvSpPr>
        <p:spPr>
          <a:prstGeom prst="rect">
            <a:avLst/>
          </a:prstGeom>
        </p:spPr>
        <p:txBody>
          <a:bodyPr/>
          <a:lstStyle/>
          <a:p>
            <a:pPr/>
            <a:r>
              <a:t>Column-major traversal</a:t>
            </a:r>
          </a:p>
        </p:txBody>
      </p:sp>
      <p:sp>
        <p:nvSpPr>
          <p:cNvPr id="1699"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00"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01"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02"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03"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704" name="blury"/>
          <p:cNvSpPr/>
          <p:nvPr/>
        </p:nvSpPr>
        <p:spPr>
          <a:xfrm>
            <a:off x="88011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705"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06"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07"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08"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09"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0"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1"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2"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3"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4"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5"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6"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7"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8"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19"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0"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1"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2"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3"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4"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5"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6"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7"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8"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29"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0"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1"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2"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3"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4"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5"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6"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7"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8"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39"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40"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41"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742"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43"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44"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45"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46"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747"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48"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49"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0"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1"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2"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3"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4"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5"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6"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7"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8"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59"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0"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1"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2"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3"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4"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5"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6"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7"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8"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69"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0"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1"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2"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3"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4"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5"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6"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7"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8"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79"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1780" name="Rectangle"/>
          <p:cNvSpPr/>
          <p:nvPr/>
        </p:nvSpPr>
        <p:spPr>
          <a:xfrm>
            <a:off x="12979400" y="6527800"/>
            <a:ext cx="2540000" cy="381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1781" name="Square"/>
          <p:cNvSpPr/>
          <p:nvPr/>
        </p:nvSpPr>
        <p:spPr>
          <a:xfrm>
            <a:off x="13042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82" name="Square"/>
          <p:cNvSpPr/>
          <p:nvPr/>
        </p:nvSpPr>
        <p:spPr>
          <a:xfrm>
            <a:off x="13677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83" name="Square"/>
          <p:cNvSpPr/>
          <p:nvPr/>
        </p:nvSpPr>
        <p:spPr>
          <a:xfrm>
            <a:off x="14312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84" name="Square"/>
          <p:cNvSpPr/>
          <p:nvPr/>
        </p:nvSpPr>
        <p:spPr>
          <a:xfrm>
            <a:off x="14947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85" name="Square"/>
          <p:cNvSpPr/>
          <p:nvPr/>
        </p:nvSpPr>
        <p:spPr>
          <a:xfrm>
            <a:off x="13042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86" name="Square"/>
          <p:cNvSpPr/>
          <p:nvPr/>
        </p:nvSpPr>
        <p:spPr>
          <a:xfrm>
            <a:off x="13677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87" name="Square"/>
          <p:cNvSpPr/>
          <p:nvPr/>
        </p:nvSpPr>
        <p:spPr>
          <a:xfrm>
            <a:off x="14312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88" name="Square"/>
          <p:cNvSpPr/>
          <p:nvPr/>
        </p:nvSpPr>
        <p:spPr>
          <a:xfrm>
            <a:off x="14947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89" name="Square"/>
          <p:cNvSpPr/>
          <p:nvPr/>
        </p:nvSpPr>
        <p:spPr>
          <a:xfrm>
            <a:off x="13042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0" name="Square"/>
          <p:cNvSpPr/>
          <p:nvPr/>
        </p:nvSpPr>
        <p:spPr>
          <a:xfrm>
            <a:off x="13677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1" name="Square"/>
          <p:cNvSpPr/>
          <p:nvPr/>
        </p:nvSpPr>
        <p:spPr>
          <a:xfrm>
            <a:off x="14312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2" name="Square"/>
          <p:cNvSpPr/>
          <p:nvPr/>
        </p:nvSpPr>
        <p:spPr>
          <a:xfrm>
            <a:off x="14947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3" name="Square"/>
          <p:cNvSpPr/>
          <p:nvPr/>
        </p:nvSpPr>
        <p:spPr>
          <a:xfrm>
            <a:off x="13042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4" name="Square"/>
          <p:cNvSpPr/>
          <p:nvPr/>
        </p:nvSpPr>
        <p:spPr>
          <a:xfrm>
            <a:off x="13677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5" name="Square"/>
          <p:cNvSpPr/>
          <p:nvPr/>
        </p:nvSpPr>
        <p:spPr>
          <a:xfrm>
            <a:off x="14312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6" name="Square"/>
          <p:cNvSpPr/>
          <p:nvPr/>
        </p:nvSpPr>
        <p:spPr>
          <a:xfrm>
            <a:off x="14947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7" name="Square"/>
          <p:cNvSpPr/>
          <p:nvPr/>
        </p:nvSpPr>
        <p:spPr>
          <a:xfrm>
            <a:off x="13042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8" name="Square"/>
          <p:cNvSpPr/>
          <p:nvPr/>
        </p:nvSpPr>
        <p:spPr>
          <a:xfrm>
            <a:off x="13677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799" name="Square"/>
          <p:cNvSpPr/>
          <p:nvPr/>
        </p:nvSpPr>
        <p:spPr>
          <a:xfrm>
            <a:off x="14312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00" name="Square"/>
          <p:cNvSpPr/>
          <p:nvPr/>
        </p:nvSpPr>
        <p:spPr>
          <a:xfrm>
            <a:off x="14947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01" name="Square"/>
          <p:cNvSpPr/>
          <p:nvPr/>
        </p:nvSpPr>
        <p:spPr>
          <a:xfrm>
            <a:off x="13042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02" name="Square"/>
          <p:cNvSpPr/>
          <p:nvPr/>
        </p:nvSpPr>
        <p:spPr>
          <a:xfrm>
            <a:off x="13677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03" name="Square"/>
          <p:cNvSpPr/>
          <p:nvPr/>
        </p:nvSpPr>
        <p:spPr>
          <a:xfrm>
            <a:off x="14312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04" name="Square"/>
          <p:cNvSpPr/>
          <p:nvPr/>
        </p:nvSpPr>
        <p:spPr>
          <a:xfrm>
            <a:off x="14947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1780"/>
                                        </p:tgtEl>
                                        <p:attrNameLst>
                                          <p:attrName>style.visibility</p:attrName>
                                        </p:attrNameLst>
                                      </p:cBhvr>
                                      <p:to>
                                        <p:strVal val="visible"/>
                                      </p:to>
                                    </p:set>
                                    <p:animEffect filter="fade" transition="in">
                                      <p:cBhvr>
                                        <p:cTn id="7" dur="500"/>
                                        <p:tgtEl>
                                          <p:spTgt spid="1780"/>
                                        </p:tgtEl>
                                      </p:cBhvr>
                                    </p:animEffect>
                                  </p:childTnLst>
                                </p:cTn>
                              </p:par>
                            </p:childTnLst>
                          </p:cTn>
                        </p:par>
                        <p:par>
                          <p:cTn id="8" fill="hold">
                            <p:stCondLst>
                              <p:cond delay="500"/>
                            </p:stCondLst>
                            <p:childTnLst>
                              <p:par>
                                <p:cTn id="9" presetClass="entr" nodeType="afterEffect" presetSubtype="0" presetID="1" grpId="2" fill="hold">
                                  <p:stCondLst>
                                    <p:cond delay="0"/>
                                  </p:stCondLst>
                                  <p:iterate type="el" backwards="0">
                                    <p:tmAbs val="0"/>
                                  </p:iterate>
                                  <p:childTnLst>
                                    <p:set>
                                      <p:cBhvr>
                                        <p:cTn id="10" fill="hold"/>
                                        <p:tgtEl>
                                          <p:spTgt spid="1781"/>
                                        </p:tgtEl>
                                        <p:attrNameLst>
                                          <p:attrName>style.visibility</p:attrName>
                                        </p:attrNameLst>
                                      </p:cBhvr>
                                      <p:to>
                                        <p:strVal val="visible"/>
                                      </p:to>
                                    </p:set>
                                  </p:childTnLst>
                                </p:cTn>
                              </p:par>
                            </p:childTnLst>
                          </p:cTn>
                        </p:par>
                        <p:par>
                          <p:cTn id="11" fill="hold">
                            <p:stCondLst>
                              <p:cond delay="500"/>
                            </p:stCondLst>
                            <p:childTnLst>
                              <p:par>
                                <p:cTn id="12" presetClass="entr" nodeType="afterEffect" presetSubtype="0" presetID="1" grpId="3" fill="hold">
                                  <p:stCondLst>
                                    <p:cond delay="100"/>
                                  </p:stCondLst>
                                  <p:iterate type="el" backwards="0">
                                    <p:tmAbs val="0"/>
                                  </p:iterate>
                                  <p:childTnLst>
                                    <p:set>
                                      <p:cBhvr>
                                        <p:cTn id="13" fill="hold"/>
                                        <p:tgtEl>
                                          <p:spTgt spid="1785"/>
                                        </p:tgtEl>
                                        <p:attrNameLst>
                                          <p:attrName>style.visibility</p:attrName>
                                        </p:attrNameLst>
                                      </p:cBhvr>
                                      <p:to>
                                        <p:strVal val="visible"/>
                                      </p:to>
                                    </p:set>
                                  </p:childTnLst>
                                </p:cTn>
                              </p:par>
                            </p:childTnLst>
                          </p:cTn>
                        </p:par>
                        <p:par>
                          <p:cTn id="14" fill="hold">
                            <p:stCondLst>
                              <p:cond delay="600"/>
                            </p:stCondLst>
                            <p:childTnLst>
                              <p:par>
                                <p:cTn id="15" presetClass="entr" nodeType="afterEffect" presetSubtype="0" presetID="1" grpId="4" fill="hold">
                                  <p:stCondLst>
                                    <p:cond delay="100"/>
                                  </p:stCondLst>
                                  <p:iterate type="el" backwards="0">
                                    <p:tmAbs val="0"/>
                                  </p:iterate>
                                  <p:childTnLst>
                                    <p:set>
                                      <p:cBhvr>
                                        <p:cTn id="16" fill="hold"/>
                                        <p:tgtEl>
                                          <p:spTgt spid="1789"/>
                                        </p:tgtEl>
                                        <p:attrNameLst>
                                          <p:attrName>style.visibility</p:attrName>
                                        </p:attrNameLst>
                                      </p:cBhvr>
                                      <p:to>
                                        <p:strVal val="visible"/>
                                      </p:to>
                                    </p:set>
                                  </p:childTnLst>
                                </p:cTn>
                              </p:par>
                            </p:childTnLst>
                          </p:cTn>
                        </p:par>
                        <p:par>
                          <p:cTn id="17" fill="hold">
                            <p:stCondLst>
                              <p:cond delay="700"/>
                            </p:stCondLst>
                            <p:childTnLst>
                              <p:par>
                                <p:cTn id="18" presetClass="entr" nodeType="afterEffect" presetSubtype="0" presetID="1" grpId="5" fill="hold">
                                  <p:stCondLst>
                                    <p:cond delay="100"/>
                                  </p:stCondLst>
                                  <p:iterate type="el" backwards="0">
                                    <p:tmAbs val="0"/>
                                  </p:iterate>
                                  <p:childTnLst>
                                    <p:set>
                                      <p:cBhvr>
                                        <p:cTn id="19" fill="hold"/>
                                        <p:tgtEl>
                                          <p:spTgt spid="1793"/>
                                        </p:tgtEl>
                                        <p:attrNameLst>
                                          <p:attrName>style.visibility</p:attrName>
                                        </p:attrNameLst>
                                      </p:cBhvr>
                                      <p:to>
                                        <p:strVal val="visible"/>
                                      </p:to>
                                    </p:set>
                                  </p:childTnLst>
                                </p:cTn>
                              </p:par>
                            </p:childTnLst>
                          </p:cTn>
                        </p:par>
                        <p:par>
                          <p:cTn id="20" fill="hold">
                            <p:stCondLst>
                              <p:cond delay="800"/>
                            </p:stCondLst>
                            <p:childTnLst>
                              <p:par>
                                <p:cTn id="21" presetClass="entr" nodeType="afterEffect" presetSubtype="0" presetID="1" grpId="6" fill="hold">
                                  <p:stCondLst>
                                    <p:cond delay="100"/>
                                  </p:stCondLst>
                                  <p:iterate type="el" backwards="0">
                                    <p:tmAbs val="0"/>
                                  </p:iterate>
                                  <p:childTnLst>
                                    <p:set>
                                      <p:cBhvr>
                                        <p:cTn id="22" fill="hold"/>
                                        <p:tgtEl>
                                          <p:spTgt spid="1797"/>
                                        </p:tgtEl>
                                        <p:attrNameLst>
                                          <p:attrName>style.visibility</p:attrName>
                                        </p:attrNameLst>
                                      </p:cBhvr>
                                      <p:to>
                                        <p:strVal val="visible"/>
                                      </p:to>
                                    </p:set>
                                  </p:childTnLst>
                                </p:cTn>
                              </p:par>
                            </p:childTnLst>
                          </p:cTn>
                        </p:par>
                        <p:par>
                          <p:cTn id="23" fill="hold">
                            <p:stCondLst>
                              <p:cond delay="900"/>
                            </p:stCondLst>
                            <p:childTnLst>
                              <p:par>
                                <p:cTn id="24" presetClass="entr" nodeType="afterEffect" presetSubtype="0" presetID="1" grpId="7" fill="hold">
                                  <p:stCondLst>
                                    <p:cond delay="100"/>
                                  </p:stCondLst>
                                  <p:iterate type="el" backwards="0">
                                    <p:tmAbs val="0"/>
                                  </p:iterate>
                                  <p:childTnLst>
                                    <p:set>
                                      <p:cBhvr>
                                        <p:cTn id="25" fill="hold"/>
                                        <p:tgtEl>
                                          <p:spTgt spid="1801"/>
                                        </p:tgtEl>
                                        <p:attrNameLst>
                                          <p:attrName>style.visibility</p:attrName>
                                        </p:attrNameLst>
                                      </p:cBhvr>
                                      <p:to>
                                        <p:strVal val="visible"/>
                                      </p:to>
                                    </p:set>
                                  </p:childTnLst>
                                </p:cTn>
                              </p:par>
                            </p:childTnLst>
                          </p:cTn>
                        </p:par>
                        <p:par>
                          <p:cTn id="26" fill="hold">
                            <p:stCondLst>
                              <p:cond delay="1000"/>
                            </p:stCondLst>
                            <p:childTnLst>
                              <p:par>
                                <p:cTn id="27" presetClass="entr" nodeType="afterEffect" presetSubtype="0" presetID="1" grpId="8" fill="hold">
                                  <p:stCondLst>
                                    <p:cond delay="100"/>
                                  </p:stCondLst>
                                  <p:iterate type="el" backwards="0">
                                    <p:tmAbs val="0"/>
                                  </p:iterate>
                                  <p:childTnLst>
                                    <p:set>
                                      <p:cBhvr>
                                        <p:cTn id="28" fill="hold"/>
                                        <p:tgtEl>
                                          <p:spTgt spid="1782"/>
                                        </p:tgtEl>
                                        <p:attrNameLst>
                                          <p:attrName>style.visibility</p:attrName>
                                        </p:attrNameLst>
                                      </p:cBhvr>
                                      <p:to>
                                        <p:strVal val="visible"/>
                                      </p:to>
                                    </p:set>
                                  </p:childTnLst>
                                </p:cTn>
                              </p:par>
                            </p:childTnLst>
                          </p:cTn>
                        </p:par>
                        <p:par>
                          <p:cTn id="29" fill="hold">
                            <p:stCondLst>
                              <p:cond delay="1100"/>
                            </p:stCondLst>
                            <p:childTnLst>
                              <p:par>
                                <p:cTn id="30" presetClass="entr" nodeType="afterEffect" presetSubtype="0" presetID="1" grpId="9" fill="hold">
                                  <p:stCondLst>
                                    <p:cond delay="100"/>
                                  </p:stCondLst>
                                  <p:iterate type="el" backwards="0">
                                    <p:tmAbs val="0"/>
                                  </p:iterate>
                                  <p:childTnLst>
                                    <p:set>
                                      <p:cBhvr>
                                        <p:cTn id="31" fill="hold"/>
                                        <p:tgtEl>
                                          <p:spTgt spid="1786"/>
                                        </p:tgtEl>
                                        <p:attrNameLst>
                                          <p:attrName>style.visibility</p:attrName>
                                        </p:attrNameLst>
                                      </p:cBhvr>
                                      <p:to>
                                        <p:strVal val="visible"/>
                                      </p:to>
                                    </p:set>
                                  </p:childTnLst>
                                </p:cTn>
                              </p:par>
                            </p:childTnLst>
                          </p:cTn>
                        </p:par>
                        <p:par>
                          <p:cTn id="32" fill="hold">
                            <p:stCondLst>
                              <p:cond delay="1200"/>
                            </p:stCondLst>
                            <p:childTnLst>
                              <p:par>
                                <p:cTn id="33" presetClass="entr" nodeType="afterEffect" presetSubtype="0" presetID="1" grpId="10" fill="hold">
                                  <p:stCondLst>
                                    <p:cond delay="100"/>
                                  </p:stCondLst>
                                  <p:iterate type="el" backwards="0">
                                    <p:tmAbs val="0"/>
                                  </p:iterate>
                                  <p:childTnLst>
                                    <p:set>
                                      <p:cBhvr>
                                        <p:cTn id="34" fill="hold"/>
                                        <p:tgtEl>
                                          <p:spTgt spid="1790"/>
                                        </p:tgtEl>
                                        <p:attrNameLst>
                                          <p:attrName>style.visibility</p:attrName>
                                        </p:attrNameLst>
                                      </p:cBhvr>
                                      <p:to>
                                        <p:strVal val="visible"/>
                                      </p:to>
                                    </p:set>
                                  </p:childTnLst>
                                </p:cTn>
                              </p:par>
                            </p:childTnLst>
                          </p:cTn>
                        </p:par>
                        <p:par>
                          <p:cTn id="35" fill="hold">
                            <p:stCondLst>
                              <p:cond delay="1300"/>
                            </p:stCondLst>
                            <p:childTnLst>
                              <p:par>
                                <p:cTn id="36" presetClass="entr" nodeType="afterEffect" presetSubtype="0" presetID="1" grpId="11" fill="hold">
                                  <p:stCondLst>
                                    <p:cond delay="100"/>
                                  </p:stCondLst>
                                  <p:iterate type="el" backwards="0">
                                    <p:tmAbs val="0"/>
                                  </p:iterate>
                                  <p:childTnLst>
                                    <p:set>
                                      <p:cBhvr>
                                        <p:cTn id="37" fill="hold"/>
                                        <p:tgtEl>
                                          <p:spTgt spid="1794"/>
                                        </p:tgtEl>
                                        <p:attrNameLst>
                                          <p:attrName>style.visibility</p:attrName>
                                        </p:attrNameLst>
                                      </p:cBhvr>
                                      <p:to>
                                        <p:strVal val="visible"/>
                                      </p:to>
                                    </p:set>
                                  </p:childTnLst>
                                </p:cTn>
                              </p:par>
                            </p:childTnLst>
                          </p:cTn>
                        </p:par>
                        <p:par>
                          <p:cTn id="38" fill="hold">
                            <p:stCondLst>
                              <p:cond delay="1400"/>
                            </p:stCondLst>
                            <p:childTnLst>
                              <p:par>
                                <p:cTn id="39" presetClass="entr" nodeType="afterEffect" presetSubtype="0" presetID="1" grpId="12" fill="hold">
                                  <p:stCondLst>
                                    <p:cond delay="100"/>
                                  </p:stCondLst>
                                  <p:iterate type="el" backwards="0">
                                    <p:tmAbs val="0"/>
                                  </p:iterate>
                                  <p:childTnLst>
                                    <p:set>
                                      <p:cBhvr>
                                        <p:cTn id="40" fill="hold"/>
                                        <p:tgtEl>
                                          <p:spTgt spid="1798"/>
                                        </p:tgtEl>
                                        <p:attrNameLst>
                                          <p:attrName>style.visibility</p:attrName>
                                        </p:attrNameLst>
                                      </p:cBhvr>
                                      <p:to>
                                        <p:strVal val="visible"/>
                                      </p:to>
                                    </p:set>
                                  </p:childTnLst>
                                </p:cTn>
                              </p:par>
                            </p:childTnLst>
                          </p:cTn>
                        </p:par>
                        <p:par>
                          <p:cTn id="41" fill="hold">
                            <p:stCondLst>
                              <p:cond delay="1500"/>
                            </p:stCondLst>
                            <p:childTnLst>
                              <p:par>
                                <p:cTn id="42" presetClass="entr" nodeType="afterEffect" presetSubtype="0" presetID="1" grpId="13" fill="hold">
                                  <p:stCondLst>
                                    <p:cond delay="100"/>
                                  </p:stCondLst>
                                  <p:iterate type="el" backwards="0">
                                    <p:tmAbs val="0"/>
                                  </p:iterate>
                                  <p:childTnLst>
                                    <p:set>
                                      <p:cBhvr>
                                        <p:cTn id="43" fill="hold"/>
                                        <p:tgtEl>
                                          <p:spTgt spid="1802"/>
                                        </p:tgtEl>
                                        <p:attrNameLst>
                                          <p:attrName>style.visibility</p:attrName>
                                        </p:attrNameLst>
                                      </p:cBhvr>
                                      <p:to>
                                        <p:strVal val="visible"/>
                                      </p:to>
                                    </p:set>
                                  </p:childTnLst>
                                </p:cTn>
                              </p:par>
                            </p:childTnLst>
                          </p:cTn>
                        </p:par>
                        <p:par>
                          <p:cTn id="44" fill="hold">
                            <p:stCondLst>
                              <p:cond delay="1600"/>
                            </p:stCondLst>
                            <p:childTnLst>
                              <p:par>
                                <p:cTn id="45" presetClass="entr" nodeType="afterEffect" presetSubtype="0" presetID="1" grpId="14" fill="hold">
                                  <p:stCondLst>
                                    <p:cond delay="100"/>
                                  </p:stCondLst>
                                  <p:iterate type="el" backwards="0">
                                    <p:tmAbs val="0"/>
                                  </p:iterate>
                                  <p:childTnLst>
                                    <p:set>
                                      <p:cBhvr>
                                        <p:cTn id="46" fill="hold"/>
                                        <p:tgtEl>
                                          <p:spTgt spid="1783"/>
                                        </p:tgtEl>
                                        <p:attrNameLst>
                                          <p:attrName>style.visibility</p:attrName>
                                        </p:attrNameLst>
                                      </p:cBhvr>
                                      <p:to>
                                        <p:strVal val="visible"/>
                                      </p:to>
                                    </p:set>
                                  </p:childTnLst>
                                </p:cTn>
                              </p:par>
                            </p:childTnLst>
                          </p:cTn>
                        </p:par>
                        <p:par>
                          <p:cTn id="47" fill="hold">
                            <p:stCondLst>
                              <p:cond delay="1700"/>
                            </p:stCondLst>
                            <p:childTnLst>
                              <p:par>
                                <p:cTn id="48" presetClass="entr" nodeType="afterEffect" presetSubtype="0" presetID="1" grpId="15" fill="hold">
                                  <p:stCondLst>
                                    <p:cond delay="100"/>
                                  </p:stCondLst>
                                  <p:iterate type="el" backwards="0">
                                    <p:tmAbs val="0"/>
                                  </p:iterate>
                                  <p:childTnLst>
                                    <p:set>
                                      <p:cBhvr>
                                        <p:cTn id="49" fill="hold"/>
                                        <p:tgtEl>
                                          <p:spTgt spid="1787"/>
                                        </p:tgtEl>
                                        <p:attrNameLst>
                                          <p:attrName>style.visibility</p:attrName>
                                        </p:attrNameLst>
                                      </p:cBhvr>
                                      <p:to>
                                        <p:strVal val="visible"/>
                                      </p:to>
                                    </p:set>
                                  </p:childTnLst>
                                </p:cTn>
                              </p:par>
                            </p:childTnLst>
                          </p:cTn>
                        </p:par>
                        <p:par>
                          <p:cTn id="50" fill="hold">
                            <p:stCondLst>
                              <p:cond delay="1800"/>
                            </p:stCondLst>
                            <p:childTnLst>
                              <p:par>
                                <p:cTn id="51" presetClass="entr" nodeType="afterEffect" presetSubtype="0" presetID="1" grpId="16" fill="hold">
                                  <p:stCondLst>
                                    <p:cond delay="100"/>
                                  </p:stCondLst>
                                  <p:iterate type="el" backwards="0">
                                    <p:tmAbs val="0"/>
                                  </p:iterate>
                                  <p:childTnLst>
                                    <p:set>
                                      <p:cBhvr>
                                        <p:cTn id="52" fill="hold"/>
                                        <p:tgtEl>
                                          <p:spTgt spid="1791"/>
                                        </p:tgtEl>
                                        <p:attrNameLst>
                                          <p:attrName>style.visibility</p:attrName>
                                        </p:attrNameLst>
                                      </p:cBhvr>
                                      <p:to>
                                        <p:strVal val="visible"/>
                                      </p:to>
                                    </p:set>
                                  </p:childTnLst>
                                </p:cTn>
                              </p:par>
                            </p:childTnLst>
                          </p:cTn>
                        </p:par>
                        <p:par>
                          <p:cTn id="53" fill="hold">
                            <p:stCondLst>
                              <p:cond delay="1900"/>
                            </p:stCondLst>
                            <p:childTnLst>
                              <p:par>
                                <p:cTn id="54" presetClass="entr" nodeType="afterEffect" presetSubtype="0" presetID="1" grpId="17" fill="hold">
                                  <p:stCondLst>
                                    <p:cond delay="100"/>
                                  </p:stCondLst>
                                  <p:iterate type="el" backwards="0">
                                    <p:tmAbs val="0"/>
                                  </p:iterate>
                                  <p:childTnLst>
                                    <p:set>
                                      <p:cBhvr>
                                        <p:cTn id="55" fill="hold"/>
                                        <p:tgtEl>
                                          <p:spTgt spid="1795"/>
                                        </p:tgtEl>
                                        <p:attrNameLst>
                                          <p:attrName>style.visibility</p:attrName>
                                        </p:attrNameLst>
                                      </p:cBhvr>
                                      <p:to>
                                        <p:strVal val="visible"/>
                                      </p:to>
                                    </p:set>
                                  </p:childTnLst>
                                </p:cTn>
                              </p:par>
                            </p:childTnLst>
                          </p:cTn>
                        </p:par>
                        <p:par>
                          <p:cTn id="56" fill="hold">
                            <p:stCondLst>
                              <p:cond delay="2000"/>
                            </p:stCondLst>
                            <p:childTnLst>
                              <p:par>
                                <p:cTn id="57" presetClass="entr" nodeType="afterEffect" presetSubtype="0" presetID="1" grpId="18" fill="hold">
                                  <p:stCondLst>
                                    <p:cond delay="100"/>
                                  </p:stCondLst>
                                  <p:iterate type="el" backwards="0">
                                    <p:tmAbs val="0"/>
                                  </p:iterate>
                                  <p:childTnLst>
                                    <p:set>
                                      <p:cBhvr>
                                        <p:cTn id="58" fill="hold"/>
                                        <p:tgtEl>
                                          <p:spTgt spid="1799"/>
                                        </p:tgtEl>
                                        <p:attrNameLst>
                                          <p:attrName>style.visibility</p:attrName>
                                        </p:attrNameLst>
                                      </p:cBhvr>
                                      <p:to>
                                        <p:strVal val="visible"/>
                                      </p:to>
                                    </p:set>
                                  </p:childTnLst>
                                </p:cTn>
                              </p:par>
                            </p:childTnLst>
                          </p:cTn>
                        </p:par>
                        <p:par>
                          <p:cTn id="59" fill="hold">
                            <p:stCondLst>
                              <p:cond delay="2100"/>
                            </p:stCondLst>
                            <p:childTnLst>
                              <p:par>
                                <p:cTn id="60" presetClass="entr" nodeType="afterEffect" presetSubtype="0" presetID="1" grpId="19" fill="hold">
                                  <p:stCondLst>
                                    <p:cond delay="100"/>
                                  </p:stCondLst>
                                  <p:iterate type="el" backwards="0">
                                    <p:tmAbs val="0"/>
                                  </p:iterate>
                                  <p:childTnLst>
                                    <p:set>
                                      <p:cBhvr>
                                        <p:cTn id="61" fill="hold"/>
                                        <p:tgtEl>
                                          <p:spTgt spid="1803"/>
                                        </p:tgtEl>
                                        <p:attrNameLst>
                                          <p:attrName>style.visibility</p:attrName>
                                        </p:attrNameLst>
                                      </p:cBhvr>
                                      <p:to>
                                        <p:strVal val="visible"/>
                                      </p:to>
                                    </p:set>
                                  </p:childTnLst>
                                </p:cTn>
                              </p:par>
                            </p:childTnLst>
                          </p:cTn>
                        </p:par>
                        <p:par>
                          <p:cTn id="62" fill="hold">
                            <p:stCondLst>
                              <p:cond delay="2200"/>
                            </p:stCondLst>
                            <p:childTnLst>
                              <p:par>
                                <p:cTn id="63" presetClass="entr" nodeType="afterEffect" presetSubtype="0" presetID="1" grpId="20" fill="hold">
                                  <p:stCondLst>
                                    <p:cond delay="100"/>
                                  </p:stCondLst>
                                  <p:iterate type="el" backwards="0">
                                    <p:tmAbs val="0"/>
                                  </p:iterate>
                                  <p:childTnLst>
                                    <p:set>
                                      <p:cBhvr>
                                        <p:cTn id="64" fill="hold"/>
                                        <p:tgtEl>
                                          <p:spTgt spid="1784"/>
                                        </p:tgtEl>
                                        <p:attrNameLst>
                                          <p:attrName>style.visibility</p:attrName>
                                        </p:attrNameLst>
                                      </p:cBhvr>
                                      <p:to>
                                        <p:strVal val="visible"/>
                                      </p:to>
                                    </p:set>
                                  </p:childTnLst>
                                </p:cTn>
                              </p:par>
                            </p:childTnLst>
                          </p:cTn>
                        </p:par>
                        <p:par>
                          <p:cTn id="65" fill="hold">
                            <p:stCondLst>
                              <p:cond delay="2300"/>
                            </p:stCondLst>
                            <p:childTnLst>
                              <p:par>
                                <p:cTn id="66" presetClass="entr" nodeType="afterEffect" presetSubtype="0" presetID="1" grpId="21" fill="hold">
                                  <p:stCondLst>
                                    <p:cond delay="100"/>
                                  </p:stCondLst>
                                  <p:iterate type="el" backwards="0">
                                    <p:tmAbs val="0"/>
                                  </p:iterate>
                                  <p:childTnLst>
                                    <p:set>
                                      <p:cBhvr>
                                        <p:cTn id="67" fill="hold"/>
                                        <p:tgtEl>
                                          <p:spTgt spid="1788"/>
                                        </p:tgtEl>
                                        <p:attrNameLst>
                                          <p:attrName>style.visibility</p:attrName>
                                        </p:attrNameLst>
                                      </p:cBhvr>
                                      <p:to>
                                        <p:strVal val="visible"/>
                                      </p:to>
                                    </p:set>
                                  </p:childTnLst>
                                </p:cTn>
                              </p:par>
                            </p:childTnLst>
                          </p:cTn>
                        </p:par>
                        <p:par>
                          <p:cTn id="68" fill="hold">
                            <p:stCondLst>
                              <p:cond delay="2400"/>
                            </p:stCondLst>
                            <p:childTnLst>
                              <p:par>
                                <p:cTn id="69" presetClass="entr" nodeType="afterEffect" presetSubtype="0" presetID="1" grpId="22" fill="hold">
                                  <p:stCondLst>
                                    <p:cond delay="100"/>
                                  </p:stCondLst>
                                  <p:iterate type="el" backwards="0">
                                    <p:tmAbs val="0"/>
                                  </p:iterate>
                                  <p:childTnLst>
                                    <p:set>
                                      <p:cBhvr>
                                        <p:cTn id="70" fill="hold"/>
                                        <p:tgtEl>
                                          <p:spTgt spid="1792"/>
                                        </p:tgtEl>
                                        <p:attrNameLst>
                                          <p:attrName>style.visibility</p:attrName>
                                        </p:attrNameLst>
                                      </p:cBhvr>
                                      <p:to>
                                        <p:strVal val="visible"/>
                                      </p:to>
                                    </p:set>
                                  </p:childTnLst>
                                </p:cTn>
                              </p:par>
                            </p:childTnLst>
                          </p:cTn>
                        </p:par>
                        <p:par>
                          <p:cTn id="71" fill="hold">
                            <p:stCondLst>
                              <p:cond delay="2500"/>
                            </p:stCondLst>
                            <p:childTnLst>
                              <p:par>
                                <p:cTn id="72" presetClass="entr" nodeType="afterEffect" presetSubtype="0" presetID="1" grpId="23" fill="hold">
                                  <p:stCondLst>
                                    <p:cond delay="100"/>
                                  </p:stCondLst>
                                  <p:iterate type="el" backwards="0">
                                    <p:tmAbs val="0"/>
                                  </p:iterate>
                                  <p:childTnLst>
                                    <p:set>
                                      <p:cBhvr>
                                        <p:cTn id="73" fill="hold"/>
                                        <p:tgtEl>
                                          <p:spTgt spid="1796"/>
                                        </p:tgtEl>
                                        <p:attrNameLst>
                                          <p:attrName>style.visibility</p:attrName>
                                        </p:attrNameLst>
                                      </p:cBhvr>
                                      <p:to>
                                        <p:strVal val="visible"/>
                                      </p:to>
                                    </p:set>
                                  </p:childTnLst>
                                </p:cTn>
                              </p:par>
                            </p:childTnLst>
                          </p:cTn>
                        </p:par>
                        <p:par>
                          <p:cTn id="74" fill="hold">
                            <p:stCondLst>
                              <p:cond delay="2600"/>
                            </p:stCondLst>
                            <p:childTnLst>
                              <p:par>
                                <p:cTn id="75" presetClass="entr" nodeType="afterEffect" presetSubtype="0" presetID="1" grpId="24" fill="hold">
                                  <p:stCondLst>
                                    <p:cond delay="100"/>
                                  </p:stCondLst>
                                  <p:iterate type="el" backwards="0">
                                    <p:tmAbs val="0"/>
                                  </p:iterate>
                                  <p:childTnLst>
                                    <p:set>
                                      <p:cBhvr>
                                        <p:cTn id="76" fill="hold"/>
                                        <p:tgtEl>
                                          <p:spTgt spid="1800"/>
                                        </p:tgtEl>
                                        <p:attrNameLst>
                                          <p:attrName>style.visibility</p:attrName>
                                        </p:attrNameLst>
                                      </p:cBhvr>
                                      <p:to>
                                        <p:strVal val="visible"/>
                                      </p:to>
                                    </p:set>
                                  </p:childTnLst>
                                </p:cTn>
                              </p:par>
                            </p:childTnLst>
                          </p:cTn>
                        </p:par>
                        <p:par>
                          <p:cTn id="77" fill="hold">
                            <p:stCondLst>
                              <p:cond delay="2700"/>
                            </p:stCondLst>
                            <p:childTnLst>
                              <p:par>
                                <p:cTn id="78" presetClass="entr" nodeType="afterEffect" presetSubtype="0" presetID="1" grpId="25" fill="hold">
                                  <p:stCondLst>
                                    <p:cond delay="100"/>
                                  </p:stCondLst>
                                  <p:iterate type="el" backwards="0">
                                    <p:tmAbs val="0"/>
                                  </p:iterate>
                                  <p:childTnLst>
                                    <p:set>
                                      <p:cBhvr>
                                        <p:cTn id="79" fill="hold"/>
                                        <p:tgtEl>
                                          <p:spTgt spid="18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95" grpId="17"/>
      <p:bldP build="whole" bldLvl="1" animBg="1" rev="0" advAuto="0" spid="1790" grpId="10"/>
      <p:bldP build="whole" bldLvl="1" animBg="1" rev="0" advAuto="0" spid="1796" grpId="23"/>
      <p:bldP build="whole" bldLvl="1" animBg="1" rev="0" advAuto="0" spid="1785" grpId="3"/>
      <p:bldP build="whole" bldLvl="1" animBg="1" rev="0" advAuto="0" spid="1791" grpId="16"/>
      <p:bldP build="whole" bldLvl="1" animBg="1" rev="0" advAuto="0" spid="1786" grpId="9"/>
      <p:bldP build="whole" bldLvl="1" animBg="1" rev="0" advAuto="0" spid="1792" grpId="22"/>
      <p:bldP build="whole" bldLvl="1" animBg="1" rev="0" advAuto="0" spid="1781" grpId="2"/>
      <p:bldP build="whole" bldLvl="1" animBg="1" rev="0" advAuto="0" spid="1787" grpId="15"/>
      <p:bldP build="whole" bldLvl="1" animBg="1" rev="0" advAuto="0" spid="1780" grpId="1"/>
      <p:bldP build="whole" bldLvl="1" animBg="1" rev="0" advAuto="0" spid="1782" grpId="8"/>
      <p:bldP build="whole" bldLvl="1" animBg="1" rev="0" advAuto="0" spid="1788" grpId="21"/>
      <p:bldP build="whole" bldLvl="1" animBg="1" rev="0" advAuto="0" spid="1801" grpId="7"/>
      <p:bldP build="whole" bldLvl="1" animBg="1" rev="0" advAuto="0" spid="1783" grpId="14"/>
      <p:bldP build="whole" bldLvl="1" animBg="1" rev="0" advAuto="0" spid="1802" grpId="13"/>
      <p:bldP build="whole" bldLvl="1" animBg="1" rev="0" advAuto="0" spid="1784" grpId="20"/>
      <p:bldP build="whole" bldLvl="1" animBg="1" rev="0" advAuto="0" spid="1797" grpId="6"/>
      <p:bldP build="whole" bldLvl="1" animBg="1" rev="0" advAuto="0" spid="1803" grpId="19"/>
      <p:bldP build="whole" bldLvl="1" animBg="1" rev="0" advAuto="0" spid="1798" grpId="12"/>
      <p:bldP build="whole" bldLvl="1" animBg="1" rev="0" advAuto="0" spid="1804" grpId="25"/>
      <p:bldP build="whole" bldLvl="1" animBg="1" rev="0" advAuto="0" spid="1793" grpId="5"/>
      <p:bldP build="whole" bldLvl="1" animBg="1" rev="0" advAuto="0" spid="1799" grpId="18"/>
      <p:bldP build="whole" bldLvl="1" animBg="1" rev="0" advAuto="0" spid="1794" grpId="11"/>
      <p:bldP build="whole" bldLvl="1" animBg="1" rev="0" advAuto="0" spid="1800" grpId="24"/>
      <p:bldP build="whole" bldLvl="1" animBg="1" rev="0" advAuto="0" spid="1789" grpId="4"/>
    </p:bldLst>
  </p:timing>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08" name="Simple loops execute breadth-first across stages"/>
          <p:cNvSpPr txBox="1"/>
          <p:nvPr>
            <p:ph type="title"/>
          </p:nvPr>
        </p:nvSpPr>
        <p:spPr>
          <a:prstGeom prst="rect">
            <a:avLst/>
          </a:prstGeom>
        </p:spPr>
        <p:txBody>
          <a:bodyPr/>
          <a:lstStyle/>
          <a:p>
            <a:pPr/>
            <a:r>
              <a:rPr b="0"/>
              <a:t>Simple loops execute</a:t>
            </a:r>
            <a:r>
              <a:t> breadth-first</a:t>
            </a:r>
            <a:r>
              <a:rPr b="0"/>
              <a:t> across stages</a:t>
            </a:r>
          </a:p>
        </p:txBody>
      </p:sp>
      <p:sp>
        <p:nvSpPr>
          <p:cNvPr id="1809"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10"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11"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12"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13"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814" name="blury"/>
          <p:cNvSpPr/>
          <p:nvPr/>
        </p:nvSpPr>
        <p:spPr>
          <a:xfrm>
            <a:off x="87757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815"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16"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17"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18"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19"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0"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1"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2"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3"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4"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5"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6"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7"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8"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29"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0"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1"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2"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3"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4"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5"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6"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7"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8"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39"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0"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1"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2"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3"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4"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5"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6"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7"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8"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49"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50"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51"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852"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53"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54"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55"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56"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857"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58"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59"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0"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1"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2"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3"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4"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5"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6"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7"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8"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69"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0"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1"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2"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3"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4"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5"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6"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7"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8"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79"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0"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1"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2"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3"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4"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5"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6"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7"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8"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89"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1890" name="Rectangle"/>
          <p:cNvSpPr/>
          <p:nvPr/>
        </p:nvSpPr>
        <p:spPr>
          <a:xfrm>
            <a:off x="12979400" y="6527800"/>
            <a:ext cx="2540000" cy="381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1891" name="Square"/>
          <p:cNvSpPr/>
          <p:nvPr/>
        </p:nvSpPr>
        <p:spPr>
          <a:xfrm>
            <a:off x="13042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92" name="Square"/>
          <p:cNvSpPr/>
          <p:nvPr/>
        </p:nvSpPr>
        <p:spPr>
          <a:xfrm>
            <a:off x="13677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93" name="Square"/>
          <p:cNvSpPr/>
          <p:nvPr/>
        </p:nvSpPr>
        <p:spPr>
          <a:xfrm>
            <a:off x="14312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94" name="Square"/>
          <p:cNvSpPr/>
          <p:nvPr/>
        </p:nvSpPr>
        <p:spPr>
          <a:xfrm>
            <a:off x="14947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95" name="Square"/>
          <p:cNvSpPr/>
          <p:nvPr/>
        </p:nvSpPr>
        <p:spPr>
          <a:xfrm>
            <a:off x="13042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96" name="Square"/>
          <p:cNvSpPr/>
          <p:nvPr/>
        </p:nvSpPr>
        <p:spPr>
          <a:xfrm>
            <a:off x="13677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97" name="Square"/>
          <p:cNvSpPr/>
          <p:nvPr/>
        </p:nvSpPr>
        <p:spPr>
          <a:xfrm>
            <a:off x="14312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98" name="Square"/>
          <p:cNvSpPr/>
          <p:nvPr/>
        </p:nvSpPr>
        <p:spPr>
          <a:xfrm>
            <a:off x="14947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899" name="Square"/>
          <p:cNvSpPr/>
          <p:nvPr/>
        </p:nvSpPr>
        <p:spPr>
          <a:xfrm>
            <a:off x="13042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0" name="Square"/>
          <p:cNvSpPr/>
          <p:nvPr/>
        </p:nvSpPr>
        <p:spPr>
          <a:xfrm>
            <a:off x="13677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1" name="Square"/>
          <p:cNvSpPr/>
          <p:nvPr/>
        </p:nvSpPr>
        <p:spPr>
          <a:xfrm>
            <a:off x="14312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2" name="Square"/>
          <p:cNvSpPr/>
          <p:nvPr/>
        </p:nvSpPr>
        <p:spPr>
          <a:xfrm>
            <a:off x="14947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3" name="Square"/>
          <p:cNvSpPr/>
          <p:nvPr/>
        </p:nvSpPr>
        <p:spPr>
          <a:xfrm>
            <a:off x="13042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4" name="Square"/>
          <p:cNvSpPr/>
          <p:nvPr/>
        </p:nvSpPr>
        <p:spPr>
          <a:xfrm>
            <a:off x="13677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5" name="Square"/>
          <p:cNvSpPr/>
          <p:nvPr/>
        </p:nvSpPr>
        <p:spPr>
          <a:xfrm>
            <a:off x="14312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6" name="Square"/>
          <p:cNvSpPr/>
          <p:nvPr/>
        </p:nvSpPr>
        <p:spPr>
          <a:xfrm>
            <a:off x="14947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7" name="Square"/>
          <p:cNvSpPr/>
          <p:nvPr/>
        </p:nvSpPr>
        <p:spPr>
          <a:xfrm>
            <a:off x="13042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8" name="Square"/>
          <p:cNvSpPr/>
          <p:nvPr/>
        </p:nvSpPr>
        <p:spPr>
          <a:xfrm>
            <a:off x="13677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09" name="Square"/>
          <p:cNvSpPr/>
          <p:nvPr/>
        </p:nvSpPr>
        <p:spPr>
          <a:xfrm>
            <a:off x="14312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10" name="Square"/>
          <p:cNvSpPr/>
          <p:nvPr/>
        </p:nvSpPr>
        <p:spPr>
          <a:xfrm>
            <a:off x="14947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11" name="Square"/>
          <p:cNvSpPr/>
          <p:nvPr/>
        </p:nvSpPr>
        <p:spPr>
          <a:xfrm>
            <a:off x="13042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12" name="Square"/>
          <p:cNvSpPr/>
          <p:nvPr/>
        </p:nvSpPr>
        <p:spPr>
          <a:xfrm>
            <a:off x="13677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13" name="Square"/>
          <p:cNvSpPr/>
          <p:nvPr/>
        </p:nvSpPr>
        <p:spPr>
          <a:xfrm>
            <a:off x="14312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14" name="Square"/>
          <p:cNvSpPr/>
          <p:nvPr/>
        </p:nvSpPr>
        <p:spPr>
          <a:xfrm>
            <a:off x="14947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15" name="Line"/>
          <p:cNvSpPr/>
          <p:nvPr/>
        </p:nvSpPr>
        <p:spPr>
          <a:xfrm>
            <a:off x="15595600" y="8686800"/>
            <a:ext cx="1820970" cy="3653542"/>
          </a:xfrm>
          <a:custGeom>
            <a:avLst/>
            <a:gdLst/>
            <a:ahLst/>
            <a:cxnLst>
              <a:cxn ang="0">
                <a:pos x="wd2" y="hd2"/>
              </a:cxn>
              <a:cxn ang="5400000">
                <a:pos x="wd2" y="hd2"/>
              </a:cxn>
              <a:cxn ang="10800000">
                <a:pos x="wd2" y="hd2"/>
              </a:cxn>
              <a:cxn ang="16200000">
                <a:pos x="wd2" y="hd2"/>
              </a:cxn>
            </a:cxnLst>
            <a:rect l="0" t="0" r="r" b="b"/>
            <a:pathLst>
              <a:path w="15999" h="21600" fill="norm" stroke="1" extrusionOk="0">
                <a:moveTo>
                  <a:pt x="0" y="0"/>
                </a:moveTo>
                <a:cubicBezTo>
                  <a:pt x="21031" y="0"/>
                  <a:pt x="21600" y="21600"/>
                  <a:pt x="94" y="2160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1916" name="write to memory"/>
          <p:cNvSpPr txBox="1"/>
          <p:nvPr/>
        </p:nvSpPr>
        <p:spPr>
          <a:xfrm>
            <a:off x="17610918" y="9613900"/>
            <a:ext cx="3081021" cy="1752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ct val="70000"/>
              </a:lnSpc>
              <a:defRPr sz="6400"/>
            </a:pPr>
            <a:r>
              <a:t>write to</a:t>
            </a:r>
            <a:br/>
            <a:r>
              <a:t>memory</a:t>
            </a: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890"/>
                                        </p:tgtEl>
                                        <p:attrNameLst>
                                          <p:attrName>style.visibility</p:attrName>
                                        </p:attrNameLst>
                                      </p:cBhvr>
                                      <p:to>
                                        <p:strVal val="visible"/>
                                      </p:to>
                                    </p:set>
                                    <p:animEffect filter="fade" transition="in">
                                      <p:cBhvr>
                                        <p:cTn id="7" dur="250"/>
                                        <p:tgtEl>
                                          <p:spTgt spid="1890"/>
                                        </p:tgtEl>
                                      </p:cBhvr>
                                    </p:animEffect>
                                  </p:childTnLst>
                                </p:cTn>
                              </p:par>
                            </p:childTnLst>
                          </p:cTn>
                        </p:par>
                        <p:par>
                          <p:cTn id="8" fill="hold">
                            <p:stCondLst>
                              <p:cond delay="250"/>
                            </p:stCondLst>
                            <p:childTnLst>
                              <p:par>
                                <p:cTn id="9" presetClass="entr" nodeType="afterEffect" presetSubtype="0" presetID="1" grpId="2" fill="hold">
                                  <p:stCondLst>
                                    <p:cond delay="200"/>
                                  </p:stCondLst>
                                  <p:iterate type="el" backwards="0">
                                    <p:tmAbs val="0"/>
                                  </p:iterate>
                                  <p:childTnLst>
                                    <p:set>
                                      <p:cBhvr>
                                        <p:cTn id="10" fill="hold"/>
                                        <p:tgtEl>
                                          <p:spTgt spid="1891"/>
                                        </p:tgtEl>
                                        <p:attrNameLst>
                                          <p:attrName>style.visibility</p:attrName>
                                        </p:attrNameLst>
                                      </p:cBhvr>
                                      <p:to>
                                        <p:strVal val="visible"/>
                                      </p:to>
                                    </p:set>
                                  </p:childTnLst>
                                </p:cTn>
                              </p:par>
                            </p:childTnLst>
                          </p:cTn>
                        </p:par>
                        <p:par>
                          <p:cTn id="11" fill="hold">
                            <p:stCondLst>
                              <p:cond delay="450"/>
                            </p:stCondLst>
                            <p:childTnLst>
                              <p:par>
                                <p:cTn id="12" presetClass="entr" nodeType="afterEffect" presetSubtype="0" presetID="1" grpId="3" fill="hold">
                                  <p:stCondLst>
                                    <p:cond delay="100"/>
                                  </p:stCondLst>
                                  <p:iterate type="el" backwards="0">
                                    <p:tmAbs val="0"/>
                                  </p:iterate>
                                  <p:childTnLst>
                                    <p:set>
                                      <p:cBhvr>
                                        <p:cTn id="13" fill="hold"/>
                                        <p:tgtEl>
                                          <p:spTgt spid="1892"/>
                                        </p:tgtEl>
                                        <p:attrNameLst>
                                          <p:attrName>style.visibility</p:attrName>
                                        </p:attrNameLst>
                                      </p:cBhvr>
                                      <p:to>
                                        <p:strVal val="visible"/>
                                      </p:to>
                                    </p:set>
                                  </p:childTnLst>
                                </p:cTn>
                              </p:par>
                            </p:childTnLst>
                          </p:cTn>
                        </p:par>
                        <p:par>
                          <p:cTn id="14" fill="hold">
                            <p:stCondLst>
                              <p:cond delay="550"/>
                            </p:stCondLst>
                            <p:childTnLst>
                              <p:par>
                                <p:cTn id="15" presetClass="entr" nodeType="afterEffect" presetSubtype="0" presetID="1" grpId="4" fill="hold">
                                  <p:stCondLst>
                                    <p:cond delay="100"/>
                                  </p:stCondLst>
                                  <p:iterate type="el" backwards="0">
                                    <p:tmAbs val="0"/>
                                  </p:iterate>
                                  <p:childTnLst>
                                    <p:set>
                                      <p:cBhvr>
                                        <p:cTn id="16" fill="hold"/>
                                        <p:tgtEl>
                                          <p:spTgt spid="1893"/>
                                        </p:tgtEl>
                                        <p:attrNameLst>
                                          <p:attrName>style.visibility</p:attrName>
                                        </p:attrNameLst>
                                      </p:cBhvr>
                                      <p:to>
                                        <p:strVal val="visible"/>
                                      </p:to>
                                    </p:set>
                                  </p:childTnLst>
                                </p:cTn>
                              </p:par>
                            </p:childTnLst>
                          </p:cTn>
                        </p:par>
                        <p:par>
                          <p:cTn id="17" fill="hold">
                            <p:stCondLst>
                              <p:cond delay="650"/>
                            </p:stCondLst>
                            <p:childTnLst>
                              <p:par>
                                <p:cTn id="18" presetClass="entr" nodeType="afterEffect" presetSubtype="0" presetID="1" grpId="5" fill="hold">
                                  <p:stCondLst>
                                    <p:cond delay="100"/>
                                  </p:stCondLst>
                                  <p:iterate type="el" backwards="0">
                                    <p:tmAbs val="0"/>
                                  </p:iterate>
                                  <p:childTnLst>
                                    <p:set>
                                      <p:cBhvr>
                                        <p:cTn id="19" fill="hold"/>
                                        <p:tgtEl>
                                          <p:spTgt spid="1894"/>
                                        </p:tgtEl>
                                        <p:attrNameLst>
                                          <p:attrName>style.visibility</p:attrName>
                                        </p:attrNameLst>
                                      </p:cBhvr>
                                      <p:to>
                                        <p:strVal val="visible"/>
                                      </p:to>
                                    </p:set>
                                  </p:childTnLst>
                                </p:cTn>
                              </p:par>
                            </p:childTnLst>
                          </p:cTn>
                        </p:par>
                        <p:par>
                          <p:cTn id="20" fill="hold">
                            <p:stCondLst>
                              <p:cond delay="750"/>
                            </p:stCondLst>
                            <p:childTnLst>
                              <p:par>
                                <p:cTn id="21" presetClass="entr" nodeType="afterEffect" presetSubtype="0" presetID="1" grpId="6" fill="hold">
                                  <p:stCondLst>
                                    <p:cond delay="100"/>
                                  </p:stCondLst>
                                  <p:iterate type="el" backwards="0">
                                    <p:tmAbs val="0"/>
                                  </p:iterate>
                                  <p:childTnLst>
                                    <p:set>
                                      <p:cBhvr>
                                        <p:cTn id="22" fill="hold"/>
                                        <p:tgtEl>
                                          <p:spTgt spid="1895"/>
                                        </p:tgtEl>
                                        <p:attrNameLst>
                                          <p:attrName>style.visibility</p:attrName>
                                        </p:attrNameLst>
                                      </p:cBhvr>
                                      <p:to>
                                        <p:strVal val="visible"/>
                                      </p:to>
                                    </p:set>
                                  </p:childTnLst>
                                </p:cTn>
                              </p:par>
                            </p:childTnLst>
                          </p:cTn>
                        </p:par>
                        <p:par>
                          <p:cTn id="23" fill="hold">
                            <p:stCondLst>
                              <p:cond delay="850"/>
                            </p:stCondLst>
                            <p:childTnLst>
                              <p:par>
                                <p:cTn id="24" presetClass="entr" nodeType="afterEffect" presetSubtype="0" presetID="1" grpId="7" fill="hold">
                                  <p:stCondLst>
                                    <p:cond delay="100"/>
                                  </p:stCondLst>
                                  <p:iterate type="el" backwards="0">
                                    <p:tmAbs val="0"/>
                                  </p:iterate>
                                  <p:childTnLst>
                                    <p:set>
                                      <p:cBhvr>
                                        <p:cTn id="25" fill="hold"/>
                                        <p:tgtEl>
                                          <p:spTgt spid="1896"/>
                                        </p:tgtEl>
                                        <p:attrNameLst>
                                          <p:attrName>style.visibility</p:attrName>
                                        </p:attrNameLst>
                                      </p:cBhvr>
                                      <p:to>
                                        <p:strVal val="visible"/>
                                      </p:to>
                                    </p:set>
                                  </p:childTnLst>
                                </p:cTn>
                              </p:par>
                            </p:childTnLst>
                          </p:cTn>
                        </p:par>
                        <p:par>
                          <p:cTn id="26" fill="hold">
                            <p:stCondLst>
                              <p:cond delay="950"/>
                            </p:stCondLst>
                            <p:childTnLst>
                              <p:par>
                                <p:cTn id="27" presetClass="entr" nodeType="afterEffect" presetSubtype="0" presetID="1" grpId="8" fill="hold">
                                  <p:stCondLst>
                                    <p:cond delay="100"/>
                                  </p:stCondLst>
                                  <p:iterate type="el" backwards="0">
                                    <p:tmAbs val="0"/>
                                  </p:iterate>
                                  <p:childTnLst>
                                    <p:set>
                                      <p:cBhvr>
                                        <p:cTn id="28" fill="hold"/>
                                        <p:tgtEl>
                                          <p:spTgt spid="1897"/>
                                        </p:tgtEl>
                                        <p:attrNameLst>
                                          <p:attrName>style.visibility</p:attrName>
                                        </p:attrNameLst>
                                      </p:cBhvr>
                                      <p:to>
                                        <p:strVal val="visible"/>
                                      </p:to>
                                    </p:set>
                                  </p:childTnLst>
                                </p:cTn>
                              </p:par>
                            </p:childTnLst>
                          </p:cTn>
                        </p:par>
                        <p:par>
                          <p:cTn id="29" fill="hold">
                            <p:stCondLst>
                              <p:cond delay="1050"/>
                            </p:stCondLst>
                            <p:childTnLst>
                              <p:par>
                                <p:cTn id="30" presetClass="entr" nodeType="afterEffect" presetSubtype="0" presetID="1" grpId="9" fill="hold">
                                  <p:stCondLst>
                                    <p:cond delay="100"/>
                                  </p:stCondLst>
                                  <p:iterate type="el" backwards="0">
                                    <p:tmAbs val="0"/>
                                  </p:iterate>
                                  <p:childTnLst>
                                    <p:set>
                                      <p:cBhvr>
                                        <p:cTn id="31" fill="hold"/>
                                        <p:tgtEl>
                                          <p:spTgt spid="1898"/>
                                        </p:tgtEl>
                                        <p:attrNameLst>
                                          <p:attrName>style.visibility</p:attrName>
                                        </p:attrNameLst>
                                      </p:cBhvr>
                                      <p:to>
                                        <p:strVal val="visible"/>
                                      </p:to>
                                    </p:set>
                                  </p:childTnLst>
                                </p:cTn>
                              </p:par>
                            </p:childTnLst>
                          </p:cTn>
                        </p:par>
                        <p:par>
                          <p:cTn id="32" fill="hold">
                            <p:stCondLst>
                              <p:cond delay="1150"/>
                            </p:stCondLst>
                            <p:childTnLst>
                              <p:par>
                                <p:cTn id="33" presetClass="entr" nodeType="afterEffect" presetSubtype="0" presetID="1" grpId="10" fill="hold">
                                  <p:stCondLst>
                                    <p:cond delay="100"/>
                                  </p:stCondLst>
                                  <p:iterate type="el" backwards="0">
                                    <p:tmAbs val="0"/>
                                  </p:iterate>
                                  <p:childTnLst>
                                    <p:set>
                                      <p:cBhvr>
                                        <p:cTn id="34" fill="hold"/>
                                        <p:tgtEl>
                                          <p:spTgt spid="1899"/>
                                        </p:tgtEl>
                                        <p:attrNameLst>
                                          <p:attrName>style.visibility</p:attrName>
                                        </p:attrNameLst>
                                      </p:cBhvr>
                                      <p:to>
                                        <p:strVal val="visible"/>
                                      </p:to>
                                    </p:set>
                                  </p:childTnLst>
                                </p:cTn>
                              </p:par>
                            </p:childTnLst>
                          </p:cTn>
                        </p:par>
                        <p:par>
                          <p:cTn id="35" fill="hold">
                            <p:stCondLst>
                              <p:cond delay="1250"/>
                            </p:stCondLst>
                            <p:childTnLst>
                              <p:par>
                                <p:cTn id="36" presetClass="entr" nodeType="afterEffect" presetSubtype="0" presetID="1" grpId="11" fill="hold">
                                  <p:stCondLst>
                                    <p:cond delay="100"/>
                                  </p:stCondLst>
                                  <p:iterate type="el" backwards="0">
                                    <p:tmAbs val="0"/>
                                  </p:iterate>
                                  <p:childTnLst>
                                    <p:set>
                                      <p:cBhvr>
                                        <p:cTn id="37" fill="hold"/>
                                        <p:tgtEl>
                                          <p:spTgt spid="1900"/>
                                        </p:tgtEl>
                                        <p:attrNameLst>
                                          <p:attrName>style.visibility</p:attrName>
                                        </p:attrNameLst>
                                      </p:cBhvr>
                                      <p:to>
                                        <p:strVal val="visible"/>
                                      </p:to>
                                    </p:set>
                                  </p:childTnLst>
                                </p:cTn>
                              </p:par>
                            </p:childTnLst>
                          </p:cTn>
                        </p:par>
                        <p:par>
                          <p:cTn id="38" fill="hold">
                            <p:stCondLst>
                              <p:cond delay="1350"/>
                            </p:stCondLst>
                            <p:childTnLst>
                              <p:par>
                                <p:cTn id="39" presetClass="entr" nodeType="afterEffect" presetSubtype="0" presetID="1" grpId="12" fill="hold">
                                  <p:stCondLst>
                                    <p:cond delay="100"/>
                                  </p:stCondLst>
                                  <p:iterate type="el" backwards="0">
                                    <p:tmAbs val="0"/>
                                  </p:iterate>
                                  <p:childTnLst>
                                    <p:set>
                                      <p:cBhvr>
                                        <p:cTn id="40" fill="hold"/>
                                        <p:tgtEl>
                                          <p:spTgt spid="1901"/>
                                        </p:tgtEl>
                                        <p:attrNameLst>
                                          <p:attrName>style.visibility</p:attrName>
                                        </p:attrNameLst>
                                      </p:cBhvr>
                                      <p:to>
                                        <p:strVal val="visible"/>
                                      </p:to>
                                    </p:set>
                                  </p:childTnLst>
                                </p:cTn>
                              </p:par>
                            </p:childTnLst>
                          </p:cTn>
                        </p:par>
                        <p:par>
                          <p:cTn id="41" fill="hold">
                            <p:stCondLst>
                              <p:cond delay="1450"/>
                            </p:stCondLst>
                            <p:childTnLst>
                              <p:par>
                                <p:cTn id="42" presetClass="entr" nodeType="afterEffect" presetSubtype="0" presetID="1" grpId="13" fill="hold">
                                  <p:stCondLst>
                                    <p:cond delay="100"/>
                                  </p:stCondLst>
                                  <p:iterate type="el" backwards="0">
                                    <p:tmAbs val="0"/>
                                  </p:iterate>
                                  <p:childTnLst>
                                    <p:set>
                                      <p:cBhvr>
                                        <p:cTn id="43" fill="hold"/>
                                        <p:tgtEl>
                                          <p:spTgt spid="1902"/>
                                        </p:tgtEl>
                                        <p:attrNameLst>
                                          <p:attrName>style.visibility</p:attrName>
                                        </p:attrNameLst>
                                      </p:cBhvr>
                                      <p:to>
                                        <p:strVal val="visible"/>
                                      </p:to>
                                    </p:set>
                                  </p:childTnLst>
                                </p:cTn>
                              </p:par>
                            </p:childTnLst>
                          </p:cTn>
                        </p:par>
                        <p:par>
                          <p:cTn id="44" fill="hold">
                            <p:stCondLst>
                              <p:cond delay="1550"/>
                            </p:stCondLst>
                            <p:childTnLst>
                              <p:par>
                                <p:cTn id="45" presetClass="entr" nodeType="afterEffect" presetSubtype="0" presetID="1" grpId="14" fill="hold">
                                  <p:stCondLst>
                                    <p:cond delay="100"/>
                                  </p:stCondLst>
                                  <p:iterate type="el" backwards="0">
                                    <p:tmAbs val="0"/>
                                  </p:iterate>
                                  <p:childTnLst>
                                    <p:set>
                                      <p:cBhvr>
                                        <p:cTn id="46" fill="hold"/>
                                        <p:tgtEl>
                                          <p:spTgt spid="1903"/>
                                        </p:tgtEl>
                                        <p:attrNameLst>
                                          <p:attrName>style.visibility</p:attrName>
                                        </p:attrNameLst>
                                      </p:cBhvr>
                                      <p:to>
                                        <p:strVal val="visible"/>
                                      </p:to>
                                    </p:set>
                                  </p:childTnLst>
                                </p:cTn>
                              </p:par>
                            </p:childTnLst>
                          </p:cTn>
                        </p:par>
                        <p:par>
                          <p:cTn id="47" fill="hold">
                            <p:stCondLst>
                              <p:cond delay="1650"/>
                            </p:stCondLst>
                            <p:childTnLst>
                              <p:par>
                                <p:cTn id="48" presetClass="entr" nodeType="afterEffect" presetSubtype="0" presetID="1" grpId="15" fill="hold">
                                  <p:stCondLst>
                                    <p:cond delay="100"/>
                                  </p:stCondLst>
                                  <p:iterate type="el" backwards="0">
                                    <p:tmAbs val="0"/>
                                  </p:iterate>
                                  <p:childTnLst>
                                    <p:set>
                                      <p:cBhvr>
                                        <p:cTn id="49" fill="hold"/>
                                        <p:tgtEl>
                                          <p:spTgt spid="1904"/>
                                        </p:tgtEl>
                                        <p:attrNameLst>
                                          <p:attrName>style.visibility</p:attrName>
                                        </p:attrNameLst>
                                      </p:cBhvr>
                                      <p:to>
                                        <p:strVal val="visible"/>
                                      </p:to>
                                    </p:set>
                                  </p:childTnLst>
                                </p:cTn>
                              </p:par>
                            </p:childTnLst>
                          </p:cTn>
                        </p:par>
                        <p:par>
                          <p:cTn id="50" fill="hold">
                            <p:stCondLst>
                              <p:cond delay="1750"/>
                            </p:stCondLst>
                            <p:childTnLst>
                              <p:par>
                                <p:cTn id="51" presetClass="entr" nodeType="afterEffect" presetSubtype="0" presetID="1" grpId="16" fill="hold">
                                  <p:stCondLst>
                                    <p:cond delay="100"/>
                                  </p:stCondLst>
                                  <p:iterate type="el" backwards="0">
                                    <p:tmAbs val="0"/>
                                  </p:iterate>
                                  <p:childTnLst>
                                    <p:set>
                                      <p:cBhvr>
                                        <p:cTn id="52" fill="hold"/>
                                        <p:tgtEl>
                                          <p:spTgt spid="1905"/>
                                        </p:tgtEl>
                                        <p:attrNameLst>
                                          <p:attrName>style.visibility</p:attrName>
                                        </p:attrNameLst>
                                      </p:cBhvr>
                                      <p:to>
                                        <p:strVal val="visible"/>
                                      </p:to>
                                    </p:set>
                                  </p:childTnLst>
                                </p:cTn>
                              </p:par>
                            </p:childTnLst>
                          </p:cTn>
                        </p:par>
                        <p:par>
                          <p:cTn id="53" fill="hold">
                            <p:stCondLst>
                              <p:cond delay="1850"/>
                            </p:stCondLst>
                            <p:childTnLst>
                              <p:par>
                                <p:cTn id="54" presetClass="entr" nodeType="afterEffect" presetSubtype="0" presetID="1" grpId="17" fill="hold">
                                  <p:stCondLst>
                                    <p:cond delay="100"/>
                                  </p:stCondLst>
                                  <p:iterate type="el" backwards="0">
                                    <p:tmAbs val="0"/>
                                  </p:iterate>
                                  <p:childTnLst>
                                    <p:set>
                                      <p:cBhvr>
                                        <p:cTn id="55" fill="hold"/>
                                        <p:tgtEl>
                                          <p:spTgt spid="1906"/>
                                        </p:tgtEl>
                                        <p:attrNameLst>
                                          <p:attrName>style.visibility</p:attrName>
                                        </p:attrNameLst>
                                      </p:cBhvr>
                                      <p:to>
                                        <p:strVal val="visible"/>
                                      </p:to>
                                    </p:set>
                                  </p:childTnLst>
                                </p:cTn>
                              </p:par>
                            </p:childTnLst>
                          </p:cTn>
                        </p:par>
                        <p:par>
                          <p:cTn id="56" fill="hold">
                            <p:stCondLst>
                              <p:cond delay="1950"/>
                            </p:stCondLst>
                            <p:childTnLst>
                              <p:par>
                                <p:cTn id="57" presetClass="entr" nodeType="afterEffect" presetSubtype="0" presetID="1" grpId="18" fill="hold">
                                  <p:stCondLst>
                                    <p:cond delay="100"/>
                                  </p:stCondLst>
                                  <p:iterate type="el" backwards="0">
                                    <p:tmAbs val="0"/>
                                  </p:iterate>
                                  <p:childTnLst>
                                    <p:set>
                                      <p:cBhvr>
                                        <p:cTn id="58" fill="hold"/>
                                        <p:tgtEl>
                                          <p:spTgt spid="1907"/>
                                        </p:tgtEl>
                                        <p:attrNameLst>
                                          <p:attrName>style.visibility</p:attrName>
                                        </p:attrNameLst>
                                      </p:cBhvr>
                                      <p:to>
                                        <p:strVal val="visible"/>
                                      </p:to>
                                    </p:set>
                                  </p:childTnLst>
                                </p:cTn>
                              </p:par>
                            </p:childTnLst>
                          </p:cTn>
                        </p:par>
                        <p:par>
                          <p:cTn id="59" fill="hold">
                            <p:stCondLst>
                              <p:cond delay="2050"/>
                            </p:stCondLst>
                            <p:childTnLst>
                              <p:par>
                                <p:cTn id="60" presetClass="entr" nodeType="afterEffect" presetSubtype="0" presetID="1" grpId="19" fill="hold">
                                  <p:stCondLst>
                                    <p:cond delay="100"/>
                                  </p:stCondLst>
                                  <p:iterate type="el" backwards="0">
                                    <p:tmAbs val="0"/>
                                  </p:iterate>
                                  <p:childTnLst>
                                    <p:set>
                                      <p:cBhvr>
                                        <p:cTn id="61" fill="hold"/>
                                        <p:tgtEl>
                                          <p:spTgt spid="1908"/>
                                        </p:tgtEl>
                                        <p:attrNameLst>
                                          <p:attrName>style.visibility</p:attrName>
                                        </p:attrNameLst>
                                      </p:cBhvr>
                                      <p:to>
                                        <p:strVal val="visible"/>
                                      </p:to>
                                    </p:set>
                                  </p:childTnLst>
                                </p:cTn>
                              </p:par>
                            </p:childTnLst>
                          </p:cTn>
                        </p:par>
                        <p:par>
                          <p:cTn id="62" fill="hold">
                            <p:stCondLst>
                              <p:cond delay="2150"/>
                            </p:stCondLst>
                            <p:childTnLst>
                              <p:par>
                                <p:cTn id="63" presetClass="entr" nodeType="afterEffect" presetSubtype="0" presetID="1" grpId="20" fill="hold">
                                  <p:stCondLst>
                                    <p:cond delay="100"/>
                                  </p:stCondLst>
                                  <p:iterate type="el" backwards="0">
                                    <p:tmAbs val="0"/>
                                  </p:iterate>
                                  <p:childTnLst>
                                    <p:set>
                                      <p:cBhvr>
                                        <p:cTn id="64" fill="hold"/>
                                        <p:tgtEl>
                                          <p:spTgt spid="1909"/>
                                        </p:tgtEl>
                                        <p:attrNameLst>
                                          <p:attrName>style.visibility</p:attrName>
                                        </p:attrNameLst>
                                      </p:cBhvr>
                                      <p:to>
                                        <p:strVal val="visible"/>
                                      </p:to>
                                    </p:set>
                                  </p:childTnLst>
                                </p:cTn>
                              </p:par>
                            </p:childTnLst>
                          </p:cTn>
                        </p:par>
                        <p:par>
                          <p:cTn id="65" fill="hold">
                            <p:stCondLst>
                              <p:cond delay="2250"/>
                            </p:stCondLst>
                            <p:childTnLst>
                              <p:par>
                                <p:cTn id="66" presetClass="entr" nodeType="afterEffect" presetSubtype="0" presetID="1" grpId="21" fill="hold">
                                  <p:stCondLst>
                                    <p:cond delay="100"/>
                                  </p:stCondLst>
                                  <p:iterate type="el" backwards="0">
                                    <p:tmAbs val="0"/>
                                  </p:iterate>
                                  <p:childTnLst>
                                    <p:set>
                                      <p:cBhvr>
                                        <p:cTn id="67" fill="hold"/>
                                        <p:tgtEl>
                                          <p:spTgt spid="1910"/>
                                        </p:tgtEl>
                                        <p:attrNameLst>
                                          <p:attrName>style.visibility</p:attrName>
                                        </p:attrNameLst>
                                      </p:cBhvr>
                                      <p:to>
                                        <p:strVal val="visible"/>
                                      </p:to>
                                    </p:set>
                                  </p:childTnLst>
                                </p:cTn>
                              </p:par>
                            </p:childTnLst>
                          </p:cTn>
                        </p:par>
                        <p:par>
                          <p:cTn id="68" fill="hold">
                            <p:stCondLst>
                              <p:cond delay="2350"/>
                            </p:stCondLst>
                            <p:childTnLst>
                              <p:par>
                                <p:cTn id="69" presetClass="entr" nodeType="afterEffect" presetSubtype="0" presetID="1" grpId="22" fill="hold">
                                  <p:stCondLst>
                                    <p:cond delay="100"/>
                                  </p:stCondLst>
                                  <p:iterate type="el" backwards="0">
                                    <p:tmAbs val="0"/>
                                  </p:iterate>
                                  <p:childTnLst>
                                    <p:set>
                                      <p:cBhvr>
                                        <p:cTn id="70" fill="hold"/>
                                        <p:tgtEl>
                                          <p:spTgt spid="1911"/>
                                        </p:tgtEl>
                                        <p:attrNameLst>
                                          <p:attrName>style.visibility</p:attrName>
                                        </p:attrNameLst>
                                      </p:cBhvr>
                                      <p:to>
                                        <p:strVal val="visible"/>
                                      </p:to>
                                    </p:set>
                                  </p:childTnLst>
                                </p:cTn>
                              </p:par>
                            </p:childTnLst>
                          </p:cTn>
                        </p:par>
                        <p:par>
                          <p:cTn id="71" fill="hold">
                            <p:stCondLst>
                              <p:cond delay="2450"/>
                            </p:stCondLst>
                            <p:childTnLst>
                              <p:par>
                                <p:cTn id="72" presetClass="entr" nodeType="afterEffect" presetSubtype="0" presetID="1" grpId="23" fill="hold">
                                  <p:stCondLst>
                                    <p:cond delay="100"/>
                                  </p:stCondLst>
                                  <p:iterate type="el" backwards="0">
                                    <p:tmAbs val="0"/>
                                  </p:iterate>
                                  <p:childTnLst>
                                    <p:set>
                                      <p:cBhvr>
                                        <p:cTn id="73" fill="hold"/>
                                        <p:tgtEl>
                                          <p:spTgt spid="1912"/>
                                        </p:tgtEl>
                                        <p:attrNameLst>
                                          <p:attrName>style.visibility</p:attrName>
                                        </p:attrNameLst>
                                      </p:cBhvr>
                                      <p:to>
                                        <p:strVal val="visible"/>
                                      </p:to>
                                    </p:set>
                                  </p:childTnLst>
                                </p:cTn>
                              </p:par>
                            </p:childTnLst>
                          </p:cTn>
                        </p:par>
                        <p:par>
                          <p:cTn id="74" fill="hold">
                            <p:stCondLst>
                              <p:cond delay="2550"/>
                            </p:stCondLst>
                            <p:childTnLst>
                              <p:par>
                                <p:cTn id="75" presetClass="entr" nodeType="afterEffect" presetSubtype="0" presetID="1" grpId="24" fill="hold">
                                  <p:stCondLst>
                                    <p:cond delay="100"/>
                                  </p:stCondLst>
                                  <p:iterate type="el" backwards="0">
                                    <p:tmAbs val="0"/>
                                  </p:iterate>
                                  <p:childTnLst>
                                    <p:set>
                                      <p:cBhvr>
                                        <p:cTn id="76" fill="hold"/>
                                        <p:tgtEl>
                                          <p:spTgt spid="1913"/>
                                        </p:tgtEl>
                                        <p:attrNameLst>
                                          <p:attrName>style.visibility</p:attrName>
                                        </p:attrNameLst>
                                      </p:cBhvr>
                                      <p:to>
                                        <p:strVal val="visible"/>
                                      </p:to>
                                    </p:set>
                                  </p:childTnLst>
                                </p:cTn>
                              </p:par>
                            </p:childTnLst>
                          </p:cTn>
                        </p:par>
                        <p:par>
                          <p:cTn id="77" fill="hold">
                            <p:stCondLst>
                              <p:cond delay="2650"/>
                            </p:stCondLst>
                            <p:childTnLst>
                              <p:par>
                                <p:cTn id="78" presetClass="entr" nodeType="afterEffect" presetSubtype="0" presetID="1" grpId="25" fill="hold">
                                  <p:stCondLst>
                                    <p:cond delay="100"/>
                                  </p:stCondLst>
                                  <p:iterate type="el" backwards="0">
                                    <p:tmAbs val="0"/>
                                  </p:iterate>
                                  <p:childTnLst>
                                    <p:set>
                                      <p:cBhvr>
                                        <p:cTn id="79" fill="hold"/>
                                        <p:tgtEl>
                                          <p:spTgt spid="1914"/>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Class="entr" nodeType="clickEffect" presetID="10" grpId="26" fill="hold">
                                  <p:stCondLst>
                                    <p:cond delay="0"/>
                                  </p:stCondLst>
                                  <p:iterate type="el" backwards="0">
                                    <p:tmAbs val="0"/>
                                  </p:iterate>
                                  <p:childTnLst>
                                    <p:set>
                                      <p:cBhvr>
                                        <p:cTn id="83" fill="hold"/>
                                        <p:tgtEl>
                                          <p:spTgt spid="1915"/>
                                        </p:tgtEl>
                                        <p:attrNameLst>
                                          <p:attrName>style.visibility</p:attrName>
                                        </p:attrNameLst>
                                      </p:cBhvr>
                                      <p:to>
                                        <p:strVal val="visible"/>
                                      </p:to>
                                    </p:set>
                                    <p:animEffect filter="fade" transition="in">
                                      <p:cBhvr>
                                        <p:cTn id="84" dur="500"/>
                                        <p:tgtEl>
                                          <p:spTgt spid="1915"/>
                                        </p:tgtEl>
                                      </p:cBhvr>
                                    </p:animEffect>
                                  </p:childTnLst>
                                </p:cTn>
                              </p:par>
                            </p:childTnLst>
                          </p:cTn>
                        </p:par>
                        <p:par>
                          <p:cTn id="85" fill="hold">
                            <p:stCondLst>
                              <p:cond delay="500"/>
                            </p:stCondLst>
                            <p:childTnLst>
                              <p:par>
                                <p:cTn id="86" presetClass="entr" nodeType="afterEffect" presetID="10" grpId="27" fill="hold">
                                  <p:stCondLst>
                                    <p:cond delay="0"/>
                                  </p:stCondLst>
                                  <p:iterate type="el" backwards="0">
                                    <p:tmAbs val="0"/>
                                  </p:iterate>
                                  <p:childTnLst>
                                    <p:set>
                                      <p:cBhvr>
                                        <p:cTn id="87" fill="hold"/>
                                        <p:tgtEl>
                                          <p:spTgt spid="1916"/>
                                        </p:tgtEl>
                                        <p:attrNameLst>
                                          <p:attrName>style.visibility</p:attrName>
                                        </p:attrNameLst>
                                      </p:cBhvr>
                                      <p:to>
                                        <p:strVal val="visible"/>
                                      </p:to>
                                    </p:set>
                                    <p:animEffect filter="fade" transition="in">
                                      <p:cBhvr>
                                        <p:cTn id="88" dur="500"/>
                                        <p:tgtEl>
                                          <p:spTgt spid="19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98" grpId="9"/>
      <p:bldP build="whole" bldLvl="1" animBg="1" rev="0" advAuto="0" spid="1904" grpId="15"/>
      <p:bldP build="whole" bldLvl="1" animBg="1" rev="0" advAuto="0" spid="1905" grpId="16"/>
      <p:bldP build="whole" bldLvl="1" animBg="1" rev="0" advAuto="0" spid="1913" grpId="24"/>
      <p:bldP build="whole" bldLvl="1" animBg="1" rev="0" advAuto="0" spid="1900" grpId="11"/>
      <p:bldP build="whole" bldLvl="1" animBg="1" rev="0" advAuto="0" spid="1903" grpId="14"/>
      <p:bldP build="whole" bldLvl="1" animBg="1" rev="0" advAuto="0" spid="1894" grpId="5"/>
      <p:bldP build="whole" bldLvl="1" animBg="1" rev="0" advAuto="0" spid="1906" grpId="17"/>
      <p:bldP build="whole" bldLvl="1" animBg="1" rev="0" advAuto="0" spid="1902" grpId="13"/>
      <p:bldP build="whole" bldLvl="1" animBg="1" rev="0" advAuto="0" spid="1915" grpId="26"/>
      <p:bldP build="whole" bldLvl="1" animBg="1" rev="0" advAuto="0" spid="1901" grpId="12"/>
      <p:bldP build="whole" bldLvl="1" animBg="1" rev="0" advAuto="0" spid="1891" grpId="2"/>
      <p:bldP build="whole" bldLvl="1" animBg="1" rev="0" advAuto="0" spid="1916" grpId="27"/>
      <p:bldP build="whole" bldLvl="1" animBg="1" rev="0" advAuto="0" spid="1892" grpId="3"/>
      <p:bldP build="whole" bldLvl="1" animBg="1" rev="0" advAuto="0" spid="1912" grpId="23"/>
      <p:bldP build="whole" bldLvl="1" animBg="1" rev="0" advAuto="0" spid="1909" grpId="20"/>
      <p:bldP build="whole" bldLvl="1" animBg="1" rev="0" advAuto="0" spid="1893" grpId="4"/>
      <p:bldP build="whole" bldLvl="1" animBg="1" rev="0" advAuto="0" spid="1911" grpId="22"/>
      <p:bldP build="whole" bldLvl="1" animBg="1" rev="0" advAuto="0" spid="1897" grpId="8"/>
      <p:bldP build="whole" bldLvl="1" animBg="1" rev="0" advAuto="0" spid="1895" grpId="6"/>
      <p:bldP build="whole" bldLvl="1" animBg="1" rev="0" advAuto="0" spid="1899" grpId="10"/>
      <p:bldP build="whole" bldLvl="1" animBg="1" rev="0" advAuto="0" spid="1910" grpId="21"/>
      <p:bldP build="whole" bldLvl="1" animBg="1" rev="0" advAuto="0" spid="1914" grpId="25"/>
      <p:bldP build="whole" bldLvl="1" animBg="1" rev="0" advAuto="0" spid="1907" grpId="18"/>
      <p:bldP build="whole" bldLvl="1" animBg="1" rev="0" advAuto="0" spid="1890" grpId="1"/>
      <p:bldP build="whole" bldLvl="1" animBg="1" rev="0" advAuto="0" spid="1896" grpId="7"/>
      <p:bldP build="whole" bldLvl="1" animBg="1" rev="0" advAuto="0" spid="1908" grpId="19"/>
    </p:bldLst>
  </p:timing>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920" name="Simple loops execute breadth-first across stages"/>
          <p:cNvSpPr txBox="1"/>
          <p:nvPr>
            <p:ph type="title"/>
          </p:nvPr>
        </p:nvSpPr>
        <p:spPr>
          <a:prstGeom prst="rect">
            <a:avLst/>
          </a:prstGeom>
        </p:spPr>
        <p:txBody>
          <a:bodyPr/>
          <a:lstStyle/>
          <a:p>
            <a:pPr/>
            <a:r>
              <a:rPr b="0"/>
              <a:t>Simple loops execute</a:t>
            </a:r>
            <a:r>
              <a:t> breadth-first</a:t>
            </a:r>
            <a:r>
              <a:rPr b="0"/>
              <a:t> across stages</a:t>
            </a:r>
          </a:p>
        </p:txBody>
      </p:sp>
      <p:sp>
        <p:nvSpPr>
          <p:cNvPr id="1921"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22"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23"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24"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25"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1926" name="blury"/>
          <p:cNvSpPr/>
          <p:nvPr/>
        </p:nvSpPr>
        <p:spPr>
          <a:xfrm>
            <a:off x="87757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1927"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28"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29"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0"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1"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2"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3"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4"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5"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6"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7"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8"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39"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0"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1"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2"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3"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4"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5"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6"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7"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8"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49"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0"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1"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2"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3"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4"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5"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6"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7"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8"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59"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60"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61"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62"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63"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964"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65"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66"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67"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68"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1969"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0"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1"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2"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3"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4"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5"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6"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7"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8"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79"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0"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1"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2"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3"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4"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5"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6"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7"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8"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89"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0"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1"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2"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3"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4"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5"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6"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7"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8"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1999"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00"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01"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002" name="Square"/>
          <p:cNvSpPr/>
          <p:nvPr/>
        </p:nvSpPr>
        <p:spPr>
          <a:xfrm>
            <a:off x="12979400" y="10845800"/>
            <a:ext cx="254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003" name="Square"/>
          <p:cNvSpPr/>
          <p:nvPr/>
        </p:nvSpPr>
        <p:spPr>
          <a:xfrm>
            <a:off x="13042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04" name="Square"/>
          <p:cNvSpPr/>
          <p:nvPr/>
        </p:nvSpPr>
        <p:spPr>
          <a:xfrm>
            <a:off x="13677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05" name="Square"/>
          <p:cNvSpPr/>
          <p:nvPr/>
        </p:nvSpPr>
        <p:spPr>
          <a:xfrm>
            <a:off x="14312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06" name="Square"/>
          <p:cNvSpPr/>
          <p:nvPr/>
        </p:nvSpPr>
        <p:spPr>
          <a:xfrm>
            <a:off x="14947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07" name="Square"/>
          <p:cNvSpPr/>
          <p:nvPr/>
        </p:nvSpPr>
        <p:spPr>
          <a:xfrm>
            <a:off x="13042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08" name="Square"/>
          <p:cNvSpPr/>
          <p:nvPr/>
        </p:nvSpPr>
        <p:spPr>
          <a:xfrm>
            <a:off x="13677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09" name="Square"/>
          <p:cNvSpPr/>
          <p:nvPr/>
        </p:nvSpPr>
        <p:spPr>
          <a:xfrm>
            <a:off x="14312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0" name="Square"/>
          <p:cNvSpPr/>
          <p:nvPr/>
        </p:nvSpPr>
        <p:spPr>
          <a:xfrm>
            <a:off x="14947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1" name="Square"/>
          <p:cNvSpPr/>
          <p:nvPr/>
        </p:nvSpPr>
        <p:spPr>
          <a:xfrm>
            <a:off x="13042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2" name="Square"/>
          <p:cNvSpPr/>
          <p:nvPr/>
        </p:nvSpPr>
        <p:spPr>
          <a:xfrm>
            <a:off x="13677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3" name="Square"/>
          <p:cNvSpPr/>
          <p:nvPr/>
        </p:nvSpPr>
        <p:spPr>
          <a:xfrm>
            <a:off x="14312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4" name="Square"/>
          <p:cNvSpPr/>
          <p:nvPr/>
        </p:nvSpPr>
        <p:spPr>
          <a:xfrm>
            <a:off x="14947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5" name="Square"/>
          <p:cNvSpPr/>
          <p:nvPr/>
        </p:nvSpPr>
        <p:spPr>
          <a:xfrm>
            <a:off x="13042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6" name="Square"/>
          <p:cNvSpPr/>
          <p:nvPr/>
        </p:nvSpPr>
        <p:spPr>
          <a:xfrm>
            <a:off x="13677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7" name="Square"/>
          <p:cNvSpPr/>
          <p:nvPr/>
        </p:nvSpPr>
        <p:spPr>
          <a:xfrm>
            <a:off x="14312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8" name="Square"/>
          <p:cNvSpPr/>
          <p:nvPr/>
        </p:nvSpPr>
        <p:spPr>
          <a:xfrm>
            <a:off x="14947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19" name="Square"/>
          <p:cNvSpPr/>
          <p:nvPr/>
        </p:nvSpPr>
        <p:spPr>
          <a:xfrm>
            <a:off x="13042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0" name="Square"/>
          <p:cNvSpPr/>
          <p:nvPr/>
        </p:nvSpPr>
        <p:spPr>
          <a:xfrm>
            <a:off x="13677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1" name="Square"/>
          <p:cNvSpPr/>
          <p:nvPr/>
        </p:nvSpPr>
        <p:spPr>
          <a:xfrm>
            <a:off x="14312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2" name="Square"/>
          <p:cNvSpPr/>
          <p:nvPr/>
        </p:nvSpPr>
        <p:spPr>
          <a:xfrm>
            <a:off x="14947900" y="913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3" name="Square"/>
          <p:cNvSpPr/>
          <p:nvPr/>
        </p:nvSpPr>
        <p:spPr>
          <a:xfrm>
            <a:off x="13042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4" name="Square"/>
          <p:cNvSpPr/>
          <p:nvPr/>
        </p:nvSpPr>
        <p:spPr>
          <a:xfrm>
            <a:off x="13677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5" name="Square"/>
          <p:cNvSpPr/>
          <p:nvPr/>
        </p:nvSpPr>
        <p:spPr>
          <a:xfrm>
            <a:off x="14312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6" name="Square"/>
          <p:cNvSpPr/>
          <p:nvPr/>
        </p:nvSpPr>
        <p:spPr>
          <a:xfrm>
            <a:off x="14947900" y="976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7" name="Square"/>
          <p:cNvSpPr/>
          <p:nvPr/>
        </p:nvSpPr>
        <p:spPr>
          <a:xfrm>
            <a:off x="13042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8" name="Square"/>
          <p:cNvSpPr/>
          <p:nvPr/>
        </p:nvSpPr>
        <p:spPr>
          <a:xfrm>
            <a:off x="13677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29" name="Square"/>
          <p:cNvSpPr/>
          <p:nvPr/>
        </p:nvSpPr>
        <p:spPr>
          <a:xfrm>
            <a:off x="14312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0" name="Square"/>
          <p:cNvSpPr/>
          <p:nvPr/>
        </p:nvSpPr>
        <p:spPr>
          <a:xfrm>
            <a:off x="14947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1" name="Square"/>
          <p:cNvSpPr/>
          <p:nvPr/>
        </p:nvSpPr>
        <p:spPr>
          <a:xfrm>
            <a:off x="13042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2" name="Square"/>
          <p:cNvSpPr/>
          <p:nvPr/>
        </p:nvSpPr>
        <p:spPr>
          <a:xfrm>
            <a:off x="13677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3" name="Square"/>
          <p:cNvSpPr/>
          <p:nvPr/>
        </p:nvSpPr>
        <p:spPr>
          <a:xfrm>
            <a:off x="14312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4" name="Square"/>
          <p:cNvSpPr/>
          <p:nvPr/>
        </p:nvSpPr>
        <p:spPr>
          <a:xfrm>
            <a:off x="14947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5" name="Square"/>
          <p:cNvSpPr/>
          <p:nvPr/>
        </p:nvSpPr>
        <p:spPr>
          <a:xfrm>
            <a:off x="13042900" y="1217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6" name="Square"/>
          <p:cNvSpPr/>
          <p:nvPr/>
        </p:nvSpPr>
        <p:spPr>
          <a:xfrm>
            <a:off x="13677900" y="1217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7" name="Square"/>
          <p:cNvSpPr/>
          <p:nvPr/>
        </p:nvSpPr>
        <p:spPr>
          <a:xfrm>
            <a:off x="14312900" y="1217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8" name="Square"/>
          <p:cNvSpPr/>
          <p:nvPr/>
        </p:nvSpPr>
        <p:spPr>
          <a:xfrm>
            <a:off x="14947900" y="1217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39" name="Square"/>
          <p:cNvSpPr/>
          <p:nvPr/>
        </p:nvSpPr>
        <p:spPr>
          <a:xfrm>
            <a:off x="13042900" y="1281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40" name="Square"/>
          <p:cNvSpPr/>
          <p:nvPr/>
        </p:nvSpPr>
        <p:spPr>
          <a:xfrm>
            <a:off x="13677900" y="1281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41" name="Square"/>
          <p:cNvSpPr/>
          <p:nvPr/>
        </p:nvSpPr>
        <p:spPr>
          <a:xfrm>
            <a:off x="14312900" y="1281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42" name="Square"/>
          <p:cNvSpPr/>
          <p:nvPr/>
        </p:nvSpPr>
        <p:spPr>
          <a:xfrm>
            <a:off x="14947900" y="1281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43" name="Line"/>
          <p:cNvSpPr/>
          <p:nvPr/>
        </p:nvSpPr>
        <p:spPr>
          <a:xfrm>
            <a:off x="15595600" y="8686800"/>
            <a:ext cx="1820970" cy="3653542"/>
          </a:xfrm>
          <a:custGeom>
            <a:avLst/>
            <a:gdLst/>
            <a:ahLst/>
            <a:cxnLst>
              <a:cxn ang="0">
                <a:pos x="wd2" y="hd2"/>
              </a:cxn>
              <a:cxn ang="5400000">
                <a:pos x="wd2" y="hd2"/>
              </a:cxn>
              <a:cxn ang="10800000">
                <a:pos x="wd2" y="hd2"/>
              </a:cxn>
              <a:cxn ang="16200000">
                <a:pos x="wd2" y="hd2"/>
              </a:cxn>
            </a:cxnLst>
            <a:rect l="0" t="0" r="r" b="b"/>
            <a:pathLst>
              <a:path w="15999" h="21600" fill="norm" stroke="1" extrusionOk="0">
                <a:moveTo>
                  <a:pt x="0" y="0"/>
                </a:moveTo>
                <a:cubicBezTo>
                  <a:pt x="21031" y="0"/>
                  <a:pt x="21600" y="21600"/>
                  <a:pt x="94" y="2160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2044" name="read from…"/>
          <p:cNvSpPr txBox="1"/>
          <p:nvPr/>
        </p:nvSpPr>
        <p:spPr>
          <a:xfrm>
            <a:off x="17610918" y="9613900"/>
            <a:ext cx="3607716" cy="1752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ct val="70000"/>
              </a:lnSpc>
              <a:defRPr sz="6400"/>
            </a:pPr>
            <a:r>
              <a:t>read from</a:t>
            </a:r>
          </a:p>
          <a:p>
            <a:pPr algn="l">
              <a:lnSpc>
                <a:spcPct val="70000"/>
              </a:lnSpc>
              <a:defRPr sz="6400"/>
            </a:pPr>
            <a:r>
              <a:t>memory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fast" advClick="1" p14:dur="500">
        <p159:morph option="byObject"/>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2027"/>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0"/>
                                  </p:stCondLst>
                                  <p:iterate type="el" backwards="0">
                                    <p:tmAbs val="0"/>
                                  </p:iterate>
                                  <p:childTnLst>
                                    <p:set>
                                      <p:cBhvr>
                                        <p:cTn id="9" fill="hold"/>
                                        <p:tgtEl>
                                          <p:spTgt spid="2028"/>
                                        </p:tgtEl>
                                        <p:attrNameLst>
                                          <p:attrName>style.visibility</p:attrName>
                                        </p:attrNameLst>
                                      </p:cBhvr>
                                      <p:to>
                                        <p:strVal val="visible"/>
                                      </p:to>
                                    </p:set>
                                  </p:childTnLst>
                                </p:cTn>
                              </p:par>
                            </p:childTnLst>
                          </p:cTn>
                        </p:par>
                        <p:par>
                          <p:cTn id="10" fill="hold">
                            <p:stCondLst>
                              <p:cond delay="1000"/>
                            </p:stCondLst>
                            <p:childTnLst>
                              <p:par>
                                <p:cTn id="11" presetClass="entr" nodeType="afterEffect" presetSubtype="0" presetID="1" grpId="3" fill="hold">
                                  <p:stCondLst>
                                    <p:cond delay="0"/>
                                  </p:stCondLst>
                                  <p:iterate type="el" backwards="0">
                                    <p:tmAbs val="0"/>
                                  </p:iterate>
                                  <p:childTnLst>
                                    <p:set>
                                      <p:cBhvr>
                                        <p:cTn id="12" fill="hold"/>
                                        <p:tgtEl>
                                          <p:spTgt spid="2029"/>
                                        </p:tgtEl>
                                        <p:attrNameLst>
                                          <p:attrName>style.visibility</p:attrName>
                                        </p:attrNameLst>
                                      </p:cBhvr>
                                      <p:to>
                                        <p:strVal val="visible"/>
                                      </p:to>
                                    </p:set>
                                  </p:childTnLst>
                                </p:cTn>
                              </p:par>
                            </p:childTnLst>
                          </p:cTn>
                        </p:par>
                        <p:par>
                          <p:cTn id="13" fill="hold">
                            <p:stCondLst>
                              <p:cond delay="1000"/>
                            </p:stCondLst>
                            <p:childTnLst>
                              <p:par>
                                <p:cTn id="14" presetClass="entr" nodeType="afterEffect" presetSubtype="0" presetID="1" grpId="4" fill="hold">
                                  <p:stCondLst>
                                    <p:cond delay="0"/>
                                  </p:stCondLst>
                                  <p:iterate type="el" backwards="0">
                                    <p:tmAbs val="0"/>
                                  </p:iterate>
                                  <p:childTnLst>
                                    <p:set>
                                      <p:cBhvr>
                                        <p:cTn id="15" fill="hold"/>
                                        <p:tgtEl>
                                          <p:spTgt spid="2030"/>
                                        </p:tgtEl>
                                        <p:attrNameLst>
                                          <p:attrName>style.visibility</p:attrName>
                                        </p:attrNameLst>
                                      </p:cBhvr>
                                      <p:to>
                                        <p:strVal val="visible"/>
                                      </p:to>
                                    </p:set>
                                  </p:childTnLst>
                                </p:cTn>
                              </p:par>
                            </p:childTnLst>
                          </p:cTn>
                        </p:par>
                        <p:par>
                          <p:cTn id="16" fill="hold">
                            <p:stCondLst>
                              <p:cond delay="1000"/>
                            </p:stCondLst>
                            <p:childTnLst>
                              <p:par>
                                <p:cTn id="17" presetClass="entr" nodeType="afterEffect" presetSubtype="0" presetID="1" grpId="5" fill="hold">
                                  <p:stCondLst>
                                    <p:cond delay="0"/>
                                  </p:stCondLst>
                                  <p:iterate type="el" backwards="0">
                                    <p:tmAbs val="0"/>
                                  </p:iterate>
                                  <p:childTnLst>
                                    <p:set>
                                      <p:cBhvr>
                                        <p:cTn id="18" fill="hold"/>
                                        <p:tgtEl>
                                          <p:spTgt spid="2031"/>
                                        </p:tgtEl>
                                        <p:attrNameLst>
                                          <p:attrName>style.visibility</p:attrName>
                                        </p:attrNameLst>
                                      </p:cBhvr>
                                      <p:to>
                                        <p:strVal val="visible"/>
                                      </p:to>
                                    </p:set>
                                  </p:childTnLst>
                                </p:cTn>
                              </p:par>
                            </p:childTnLst>
                          </p:cTn>
                        </p:par>
                        <p:par>
                          <p:cTn id="19" fill="hold">
                            <p:stCondLst>
                              <p:cond delay="1000"/>
                            </p:stCondLst>
                            <p:childTnLst>
                              <p:par>
                                <p:cTn id="20" presetClass="entr" nodeType="afterEffect" presetSubtype="0" presetID="1" grpId="6" fill="hold">
                                  <p:stCondLst>
                                    <p:cond delay="0"/>
                                  </p:stCondLst>
                                  <p:iterate type="el" backwards="0">
                                    <p:tmAbs val="0"/>
                                  </p:iterate>
                                  <p:childTnLst>
                                    <p:set>
                                      <p:cBhvr>
                                        <p:cTn id="21" fill="hold"/>
                                        <p:tgtEl>
                                          <p:spTgt spid="2032"/>
                                        </p:tgtEl>
                                        <p:attrNameLst>
                                          <p:attrName>style.visibility</p:attrName>
                                        </p:attrNameLst>
                                      </p:cBhvr>
                                      <p:to>
                                        <p:strVal val="visible"/>
                                      </p:to>
                                    </p:set>
                                  </p:childTnLst>
                                </p:cTn>
                              </p:par>
                            </p:childTnLst>
                          </p:cTn>
                        </p:par>
                        <p:par>
                          <p:cTn id="22" fill="hold">
                            <p:stCondLst>
                              <p:cond delay="1000"/>
                            </p:stCondLst>
                            <p:childTnLst>
                              <p:par>
                                <p:cTn id="23" presetClass="entr" nodeType="afterEffect" presetSubtype="0" presetID="1" grpId="7" fill="hold">
                                  <p:stCondLst>
                                    <p:cond delay="0"/>
                                  </p:stCondLst>
                                  <p:iterate type="el" backwards="0">
                                    <p:tmAbs val="0"/>
                                  </p:iterate>
                                  <p:childTnLst>
                                    <p:set>
                                      <p:cBhvr>
                                        <p:cTn id="24" fill="hold"/>
                                        <p:tgtEl>
                                          <p:spTgt spid="2033"/>
                                        </p:tgtEl>
                                        <p:attrNameLst>
                                          <p:attrName>style.visibility</p:attrName>
                                        </p:attrNameLst>
                                      </p:cBhvr>
                                      <p:to>
                                        <p:strVal val="visible"/>
                                      </p:to>
                                    </p:set>
                                  </p:childTnLst>
                                </p:cTn>
                              </p:par>
                            </p:childTnLst>
                          </p:cTn>
                        </p:par>
                        <p:par>
                          <p:cTn id="25" fill="hold">
                            <p:stCondLst>
                              <p:cond delay="1000"/>
                            </p:stCondLst>
                            <p:childTnLst>
                              <p:par>
                                <p:cTn id="26" presetClass="entr" nodeType="afterEffect" presetSubtype="0" presetID="1" grpId="8" fill="hold">
                                  <p:stCondLst>
                                    <p:cond delay="0"/>
                                  </p:stCondLst>
                                  <p:iterate type="el" backwards="0">
                                    <p:tmAbs val="0"/>
                                  </p:iterate>
                                  <p:childTnLst>
                                    <p:set>
                                      <p:cBhvr>
                                        <p:cTn id="27" fill="hold"/>
                                        <p:tgtEl>
                                          <p:spTgt spid="2034"/>
                                        </p:tgtEl>
                                        <p:attrNameLst>
                                          <p:attrName>style.visibility</p:attrName>
                                        </p:attrNameLst>
                                      </p:cBhvr>
                                      <p:to>
                                        <p:strVal val="visible"/>
                                      </p:to>
                                    </p:set>
                                  </p:childTnLst>
                                </p:cTn>
                              </p:par>
                            </p:childTnLst>
                          </p:cTn>
                        </p:par>
                        <p:par>
                          <p:cTn id="28" fill="hold">
                            <p:stCondLst>
                              <p:cond delay="1000"/>
                            </p:stCondLst>
                            <p:childTnLst>
                              <p:par>
                                <p:cTn id="29" presetClass="entr" nodeType="afterEffect" presetSubtype="0" presetID="1" grpId="9" fill="hold">
                                  <p:stCondLst>
                                    <p:cond delay="0"/>
                                  </p:stCondLst>
                                  <p:iterate type="el" backwards="0">
                                    <p:tmAbs val="0"/>
                                  </p:iterate>
                                  <p:childTnLst>
                                    <p:set>
                                      <p:cBhvr>
                                        <p:cTn id="30" fill="hold"/>
                                        <p:tgtEl>
                                          <p:spTgt spid="2035"/>
                                        </p:tgtEl>
                                        <p:attrNameLst>
                                          <p:attrName>style.visibility</p:attrName>
                                        </p:attrNameLst>
                                      </p:cBhvr>
                                      <p:to>
                                        <p:strVal val="visible"/>
                                      </p:to>
                                    </p:set>
                                  </p:childTnLst>
                                </p:cTn>
                              </p:par>
                            </p:childTnLst>
                          </p:cTn>
                        </p:par>
                        <p:par>
                          <p:cTn id="31" fill="hold">
                            <p:stCondLst>
                              <p:cond delay="1000"/>
                            </p:stCondLst>
                            <p:childTnLst>
                              <p:par>
                                <p:cTn id="32" presetClass="entr" nodeType="afterEffect" presetSubtype="0" presetID="1" grpId="10" fill="hold">
                                  <p:stCondLst>
                                    <p:cond delay="0"/>
                                  </p:stCondLst>
                                  <p:iterate type="el" backwards="0">
                                    <p:tmAbs val="0"/>
                                  </p:iterate>
                                  <p:childTnLst>
                                    <p:set>
                                      <p:cBhvr>
                                        <p:cTn id="33" fill="hold"/>
                                        <p:tgtEl>
                                          <p:spTgt spid="2036"/>
                                        </p:tgtEl>
                                        <p:attrNameLst>
                                          <p:attrName>style.visibility</p:attrName>
                                        </p:attrNameLst>
                                      </p:cBhvr>
                                      <p:to>
                                        <p:strVal val="visible"/>
                                      </p:to>
                                    </p:set>
                                  </p:childTnLst>
                                </p:cTn>
                              </p:par>
                            </p:childTnLst>
                          </p:cTn>
                        </p:par>
                        <p:par>
                          <p:cTn id="34" fill="hold">
                            <p:stCondLst>
                              <p:cond delay="1000"/>
                            </p:stCondLst>
                            <p:childTnLst>
                              <p:par>
                                <p:cTn id="35" presetClass="entr" nodeType="afterEffect" presetSubtype="0" presetID="1" grpId="11" fill="hold">
                                  <p:stCondLst>
                                    <p:cond delay="0"/>
                                  </p:stCondLst>
                                  <p:iterate type="el" backwards="0">
                                    <p:tmAbs val="0"/>
                                  </p:iterate>
                                  <p:childTnLst>
                                    <p:set>
                                      <p:cBhvr>
                                        <p:cTn id="36" fill="hold"/>
                                        <p:tgtEl>
                                          <p:spTgt spid="2037"/>
                                        </p:tgtEl>
                                        <p:attrNameLst>
                                          <p:attrName>style.visibility</p:attrName>
                                        </p:attrNameLst>
                                      </p:cBhvr>
                                      <p:to>
                                        <p:strVal val="visible"/>
                                      </p:to>
                                    </p:set>
                                  </p:childTnLst>
                                </p:cTn>
                              </p:par>
                            </p:childTnLst>
                          </p:cTn>
                        </p:par>
                        <p:par>
                          <p:cTn id="37" fill="hold">
                            <p:stCondLst>
                              <p:cond delay="1000"/>
                            </p:stCondLst>
                            <p:childTnLst>
                              <p:par>
                                <p:cTn id="38" presetClass="entr" nodeType="afterEffect" presetSubtype="0" presetID="1" grpId="12" fill="hold">
                                  <p:stCondLst>
                                    <p:cond delay="0"/>
                                  </p:stCondLst>
                                  <p:iterate type="el" backwards="0">
                                    <p:tmAbs val="0"/>
                                  </p:iterate>
                                  <p:childTnLst>
                                    <p:set>
                                      <p:cBhvr>
                                        <p:cTn id="39" fill="hold"/>
                                        <p:tgtEl>
                                          <p:spTgt spid="2038"/>
                                        </p:tgtEl>
                                        <p:attrNameLst>
                                          <p:attrName>style.visibility</p:attrName>
                                        </p:attrNameLst>
                                      </p:cBhvr>
                                      <p:to>
                                        <p:strVal val="visible"/>
                                      </p:to>
                                    </p:set>
                                  </p:childTnLst>
                                </p:cTn>
                              </p:par>
                            </p:childTnLst>
                          </p:cTn>
                        </p:par>
                        <p:par>
                          <p:cTn id="40" fill="hold">
                            <p:stCondLst>
                              <p:cond delay="1000"/>
                            </p:stCondLst>
                            <p:childTnLst>
                              <p:par>
                                <p:cTn id="41" presetClass="entr" nodeType="afterEffect" presetSubtype="0" presetID="1" grpId="13" fill="hold">
                                  <p:stCondLst>
                                    <p:cond delay="0"/>
                                  </p:stCondLst>
                                  <p:iterate type="el" backwards="0">
                                    <p:tmAbs val="0"/>
                                  </p:iterate>
                                  <p:childTnLst>
                                    <p:set>
                                      <p:cBhvr>
                                        <p:cTn id="42" fill="hold"/>
                                        <p:tgtEl>
                                          <p:spTgt spid="2039"/>
                                        </p:tgtEl>
                                        <p:attrNameLst>
                                          <p:attrName>style.visibility</p:attrName>
                                        </p:attrNameLst>
                                      </p:cBhvr>
                                      <p:to>
                                        <p:strVal val="visible"/>
                                      </p:to>
                                    </p:set>
                                  </p:childTnLst>
                                </p:cTn>
                              </p:par>
                            </p:childTnLst>
                          </p:cTn>
                        </p:par>
                        <p:par>
                          <p:cTn id="43" fill="hold">
                            <p:stCondLst>
                              <p:cond delay="1000"/>
                            </p:stCondLst>
                            <p:childTnLst>
                              <p:par>
                                <p:cTn id="44" presetClass="entr" nodeType="afterEffect" presetSubtype="0" presetID="1" grpId="14" fill="hold">
                                  <p:stCondLst>
                                    <p:cond delay="0"/>
                                  </p:stCondLst>
                                  <p:iterate type="el" backwards="0">
                                    <p:tmAbs val="0"/>
                                  </p:iterate>
                                  <p:childTnLst>
                                    <p:set>
                                      <p:cBhvr>
                                        <p:cTn id="45" fill="hold"/>
                                        <p:tgtEl>
                                          <p:spTgt spid="2040"/>
                                        </p:tgtEl>
                                        <p:attrNameLst>
                                          <p:attrName>style.visibility</p:attrName>
                                        </p:attrNameLst>
                                      </p:cBhvr>
                                      <p:to>
                                        <p:strVal val="visible"/>
                                      </p:to>
                                    </p:set>
                                  </p:childTnLst>
                                </p:cTn>
                              </p:par>
                            </p:childTnLst>
                          </p:cTn>
                        </p:par>
                        <p:par>
                          <p:cTn id="46" fill="hold">
                            <p:stCondLst>
                              <p:cond delay="1000"/>
                            </p:stCondLst>
                            <p:childTnLst>
                              <p:par>
                                <p:cTn id="47" presetClass="entr" nodeType="afterEffect" presetSubtype="0" presetID="1" grpId="15" fill="hold">
                                  <p:stCondLst>
                                    <p:cond delay="0"/>
                                  </p:stCondLst>
                                  <p:iterate type="el" backwards="0">
                                    <p:tmAbs val="0"/>
                                  </p:iterate>
                                  <p:childTnLst>
                                    <p:set>
                                      <p:cBhvr>
                                        <p:cTn id="48" fill="hold"/>
                                        <p:tgtEl>
                                          <p:spTgt spid="2041"/>
                                        </p:tgtEl>
                                        <p:attrNameLst>
                                          <p:attrName>style.visibility</p:attrName>
                                        </p:attrNameLst>
                                      </p:cBhvr>
                                      <p:to>
                                        <p:strVal val="visible"/>
                                      </p:to>
                                    </p:set>
                                  </p:childTnLst>
                                </p:cTn>
                              </p:par>
                            </p:childTnLst>
                          </p:cTn>
                        </p:par>
                        <p:par>
                          <p:cTn id="49" fill="hold">
                            <p:stCondLst>
                              <p:cond delay="1000"/>
                            </p:stCondLst>
                            <p:childTnLst>
                              <p:par>
                                <p:cTn id="50" presetClass="entr" nodeType="afterEffect" presetSubtype="0" presetID="1" grpId="16" fill="hold">
                                  <p:stCondLst>
                                    <p:cond delay="0"/>
                                  </p:stCondLst>
                                  <p:iterate type="el" backwards="0">
                                    <p:tmAbs val="0"/>
                                  </p:iterate>
                                  <p:childTnLst>
                                    <p:set>
                                      <p:cBhvr>
                                        <p:cTn id="51" fill="hold"/>
                                        <p:tgtEl>
                                          <p:spTgt spid="20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40" grpId="14"/>
      <p:bldP build="whole" bldLvl="1" animBg="1" rev="0" advAuto="0" spid="2042" grpId="16"/>
      <p:bldP build="whole" bldLvl="1" animBg="1" rev="0" advAuto="0" spid="2027" grpId="1"/>
      <p:bldP build="whole" bldLvl="1" animBg="1" rev="0" advAuto="0" spid="2029" grpId="3"/>
      <p:bldP build="whole" bldLvl="1" animBg="1" rev="0" advAuto="0" spid="2031" grpId="5"/>
      <p:bldP build="whole" bldLvl="1" animBg="1" rev="0" advAuto="0" spid="2033" grpId="7"/>
      <p:bldP build="whole" bldLvl="1" animBg="1" rev="0" advAuto="0" spid="2035" grpId="9"/>
      <p:bldP build="whole" bldLvl="1" animBg="1" rev="0" advAuto="0" spid="2037" grpId="11"/>
      <p:bldP build="whole" bldLvl="1" animBg="1" rev="0" advAuto="0" spid="2039" grpId="13"/>
      <p:bldP build="whole" bldLvl="1" animBg="1" rev="0" advAuto="0" spid="2041" grpId="15"/>
      <p:bldP build="whole" bldLvl="1" animBg="1" rev="0" advAuto="0" spid="2028" grpId="2"/>
      <p:bldP build="whole" bldLvl="1" animBg="1" rev="0" advAuto="0" spid="2030" grpId="4"/>
      <p:bldP build="whole" bldLvl="1" animBg="1" rev="0" advAuto="0" spid="2032" grpId="6"/>
      <p:bldP build="whole" bldLvl="1" animBg="1" rev="0" advAuto="0" spid="2034" grpId="8"/>
      <p:bldP build="whole" bldLvl="1" animBg="1" rev="0" advAuto="0" spid="2036" grpId="10"/>
      <p:bldP build="whole" bldLvl="1" animBg="1" rev="0" advAuto="0" spid="2038" grpId="12"/>
    </p:bldLst>
  </p:timing>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48" name="Rectangle"/>
          <p:cNvSpPr/>
          <p:nvPr/>
        </p:nvSpPr>
        <p:spPr>
          <a:xfrm>
            <a:off x="8775700" y="8775700"/>
            <a:ext cx="3175000" cy="3009900"/>
          </a:xfrm>
          <a:prstGeom prst="rect">
            <a:avLst/>
          </a:prstGeom>
          <a:solidFill>
            <a:srgbClr val="0056D6"/>
          </a:solidFill>
          <a:ln w="25400">
            <a:solidFill>
              <a:srgbClr val="FFFFFF"/>
            </a:solidFill>
            <a:miter lim="400000"/>
          </a:ln>
        </p:spPr>
        <p:txBody>
          <a:bodyPr lIns="38100" tIns="38100" rIns="38100" bIns="38100" anchor="ctr"/>
          <a:lstStyle/>
          <a:p>
            <a:pPr>
              <a:lnSpc>
                <a:spcPts val="7200"/>
              </a:lnSpc>
              <a:defRPr i="1" sz="6000">
                <a:latin typeface="Helvetica Neue Light"/>
                <a:ea typeface="Helvetica Neue Light"/>
                <a:cs typeface="Helvetica Neue Light"/>
                <a:sym typeface="Helvetica Neue Light"/>
              </a:defRPr>
            </a:pPr>
          </a:p>
        </p:txBody>
      </p:sp>
      <p:sp>
        <p:nvSpPr>
          <p:cNvPr id="2049"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50"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51"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52"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53"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2054" name="blury"/>
          <p:cNvSpPr/>
          <p:nvPr/>
        </p:nvSpPr>
        <p:spPr>
          <a:xfrm>
            <a:off x="87757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2055"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056"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57"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58"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59"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0"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1"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2"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3"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4"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5"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6"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7"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8"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69"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0"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1"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2"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3"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4"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5"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6"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7"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8"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79"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0"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1"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2"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3"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4"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5"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6"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7"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8"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89"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90"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91"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92" name="Fusing stages globally interleaves execution"/>
          <p:cNvSpPr txBox="1"/>
          <p:nvPr>
            <p:ph type="title"/>
          </p:nvPr>
        </p:nvSpPr>
        <p:spPr>
          <a:prstGeom prst="rect">
            <a:avLst/>
          </a:prstGeom>
        </p:spPr>
        <p:txBody>
          <a:bodyPr/>
          <a:lstStyle/>
          <a:p>
            <a:pPr/>
            <a:r>
              <a:t>Fusing stages globally interleaves execution</a:t>
            </a:r>
          </a:p>
        </p:txBody>
      </p:sp>
      <p:sp>
        <p:nvSpPr>
          <p:cNvPr id="2093" name="Square"/>
          <p:cNvSpPr/>
          <p:nvPr/>
        </p:nvSpPr>
        <p:spPr>
          <a:xfrm>
            <a:off x="12979400" y="10845800"/>
            <a:ext cx="1270000" cy="127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094" name="Rectangle"/>
          <p:cNvSpPr/>
          <p:nvPr/>
        </p:nvSpPr>
        <p:spPr>
          <a:xfrm>
            <a:off x="12979400" y="6527800"/>
            <a:ext cx="127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095"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96"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97"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98"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099"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100"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01"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02"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03"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04"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05"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06"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07"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08"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09"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0"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1"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2"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3"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4"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5"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6"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7"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8"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19"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0"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1"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2"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3"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4"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5"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6"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7"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8"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29"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30"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31"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32" name="Square"/>
          <p:cNvSpPr/>
          <p:nvPr/>
        </p:nvSpPr>
        <p:spPr>
          <a:xfrm>
            <a:off x="12344400" y="2209800"/>
            <a:ext cx="254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grpSp>
        <p:nvGrpSpPr>
          <p:cNvPr id="2149" name="Group"/>
          <p:cNvGrpSpPr/>
          <p:nvPr/>
        </p:nvGrpSpPr>
        <p:grpSpPr>
          <a:xfrm>
            <a:off x="12407900" y="2273300"/>
            <a:ext cx="2413000" cy="2413000"/>
            <a:chOff x="0" y="0"/>
            <a:chExt cx="2413000" cy="2413000"/>
          </a:xfrm>
        </p:grpSpPr>
        <p:sp>
          <p:nvSpPr>
            <p:cNvPr id="2133" name="Square"/>
            <p:cNvSpPr/>
            <p:nvPr/>
          </p:nvSpPr>
          <p:spPr>
            <a:xfrm>
              <a:off x="635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34" name="Square"/>
            <p:cNvSpPr/>
            <p:nvPr/>
          </p:nvSpPr>
          <p:spPr>
            <a:xfrm>
              <a:off x="1270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35" name="Square"/>
            <p:cNvSpPr/>
            <p:nvPr/>
          </p:nvSpPr>
          <p:spPr>
            <a:xfrm>
              <a:off x="1905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36" name="Square"/>
            <p:cNvSpPr/>
            <p:nvPr/>
          </p:nvSpPr>
          <p:spPr>
            <a:xfrm>
              <a:off x="63500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37" name="Square"/>
            <p:cNvSpPr/>
            <p:nvPr/>
          </p:nvSpPr>
          <p:spPr>
            <a:xfrm>
              <a:off x="127000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38" name="Square"/>
            <p:cNvSpPr/>
            <p:nvPr/>
          </p:nvSpPr>
          <p:spPr>
            <a:xfrm>
              <a:off x="190500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39" name="Square"/>
            <p:cNvSpPr/>
            <p:nvPr/>
          </p:nvSpPr>
          <p:spPr>
            <a:xfrm>
              <a:off x="63500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40" name="Square"/>
            <p:cNvSpPr/>
            <p:nvPr/>
          </p:nvSpPr>
          <p:spPr>
            <a:xfrm>
              <a:off x="127000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41" name="Square"/>
            <p:cNvSpPr/>
            <p:nvPr/>
          </p:nvSpPr>
          <p:spPr>
            <a:xfrm>
              <a:off x="190500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42" name="Square"/>
            <p:cNvSpPr/>
            <p:nvPr/>
          </p:nvSpPr>
          <p:spPr>
            <a:xfrm>
              <a:off x="63500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43" name="Square"/>
            <p:cNvSpPr/>
            <p:nvPr/>
          </p:nvSpPr>
          <p:spPr>
            <a:xfrm>
              <a:off x="127000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44" name="Square"/>
            <p:cNvSpPr/>
            <p:nvPr/>
          </p:nvSpPr>
          <p:spPr>
            <a:xfrm>
              <a:off x="190500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45"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46" name="Square"/>
            <p:cNvSpPr/>
            <p:nvPr/>
          </p:nvSpPr>
          <p:spPr>
            <a:xfrm>
              <a:off x="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47" name="Square"/>
            <p:cNvSpPr/>
            <p:nvPr/>
          </p:nvSpPr>
          <p:spPr>
            <a:xfrm>
              <a:off x="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48" name="Square"/>
            <p:cNvSpPr/>
            <p:nvPr/>
          </p:nvSpPr>
          <p:spPr>
            <a:xfrm>
              <a:off x="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2150"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151" name="(fused)"/>
          <p:cNvSpPr/>
          <p:nvPr/>
        </p:nvSpPr>
        <p:spPr>
          <a:xfrm>
            <a:off x="8788400" y="8775700"/>
            <a:ext cx="3149600" cy="3009900"/>
          </a:xfrm>
          <a:prstGeom prst="rect">
            <a:avLst/>
          </a:prstGeom>
          <a:solidFill>
            <a:srgbClr val="0056D6"/>
          </a:solidFill>
          <a:ln w="25400">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i="1" sz="6000">
                <a:latin typeface="Helvetica Neue Light"/>
                <a:ea typeface="Helvetica Neue Light"/>
                <a:cs typeface="Helvetica Neue Light"/>
                <a:sym typeface="Helvetica Neue Light"/>
              </a:defRPr>
            </a:lvl1pPr>
          </a:lstStyle>
          <a:p>
            <a:pPr/>
            <a:r>
              <a:t>(fused)</a:t>
            </a:r>
          </a:p>
        </p:txBody>
      </p:sp>
      <p:sp>
        <p:nvSpPr>
          <p:cNvPr id="2152" name="Line"/>
          <p:cNvSpPr/>
          <p:nvPr/>
        </p:nvSpPr>
        <p:spPr>
          <a:xfrm>
            <a:off x="12303356" y="7941392"/>
            <a:ext cx="714641" cy="3509543"/>
          </a:xfrm>
          <a:custGeom>
            <a:avLst/>
            <a:gdLst/>
            <a:ahLst/>
            <a:cxnLst>
              <a:cxn ang="0">
                <a:pos x="wd2" y="hd2"/>
              </a:cxn>
              <a:cxn ang="5400000">
                <a:pos x="wd2" y="hd2"/>
              </a:cxn>
              <a:cxn ang="10800000">
                <a:pos x="wd2" y="hd2"/>
              </a:cxn>
              <a:cxn ang="16200000">
                <a:pos x="wd2" y="hd2"/>
              </a:cxn>
            </a:cxnLst>
            <a:rect l="0" t="0" r="r" b="b"/>
            <a:pathLst>
              <a:path w="14908" h="21600" fill="norm" stroke="1" extrusionOk="0">
                <a:moveTo>
                  <a:pt x="14113" y="21600"/>
                </a:moveTo>
                <a:cubicBezTo>
                  <a:pt x="-2926" y="21600"/>
                  <a:pt x="-6692" y="0"/>
                  <a:pt x="14908" y="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2153" name="Line"/>
          <p:cNvSpPr/>
          <p:nvPr/>
        </p:nvSpPr>
        <p:spPr>
          <a:xfrm>
            <a:off x="11969939" y="4140200"/>
            <a:ext cx="1012900" cy="3623842"/>
          </a:xfrm>
          <a:custGeom>
            <a:avLst/>
            <a:gdLst/>
            <a:ahLst/>
            <a:cxnLst>
              <a:cxn ang="0">
                <a:pos x="wd2" y="hd2"/>
              </a:cxn>
              <a:cxn ang="5400000">
                <a:pos x="wd2" y="hd2"/>
              </a:cxn>
              <a:cxn ang="10800000">
                <a:pos x="wd2" y="hd2"/>
              </a:cxn>
              <a:cxn ang="16200000">
                <a:pos x="wd2" y="hd2"/>
              </a:cxn>
            </a:cxnLst>
            <a:rect l="0" t="0" r="r" b="b"/>
            <a:pathLst>
              <a:path w="14384" h="21600" fill="norm" stroke="1" extrusionOk="0">
                <a:moveTo>
                  <a:pt x="14384" y="21600"/>
                </a:moveTo>
                <a:cubicBezTo>
                  <a:pt x="2786" y="21600"/>
                  <a:pt x="-7216" y="3610"/>
                  <a:pt x="6990" y="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lt" backwards="0">
                                    <p:tmAbs val="0"/>
                                  </p:iterate>
                                  <p:childTnLst>
                                    <p:set>
                                      <p:cBhvr>
                                        <p:cTn id="6" fill="hold"/>
                                        <p:tgtEl>
                                          <p:spTgt spid="2048"/>
                                        </p:tgtEl>
                                        <p:attrNameLst>
                                          <p:attrName>style.visibility</p:attrName>
                                        </p:attrNameLst>
                                      </p:cBhvr>
                                      <p:to>
                                        <p:strVal val="visible"/>
                                      </p:to>
                                    </p:set>
                                    <p:animEffect filter="fade" transition="in">
                                      <p:cBhvr>
                                        <p:cTn id="7" dur="750"/>
                                        <p:tgtEl>
                                          <p:spTgt spid="2048"/>
                                        </p:tgtEl>
                                      </p:cBhvr>
                                    </p:animEffect>
                                  </p:childTnLst>
                                </p:cTn>
                              </p:par>
                            </p:childTnLst>
                          </p:cTn>
                        </p:par>
                        <p:par>
                          <p:cTn id="8" fill="hold">
                            <p:stCondLst>
                              <p:cond delay="750"/>
                            </p:stCondLst>
                            <p:childTnLst>
                              <p:par>
                                <p:cTn id="9" presetClass="entr" nodeType="afterEffect" presetID="10" grpId="2" fill="hold">
                                  <p:stCondLst>
                                    <p:cond delay="0"/>
                                  </p:stCondLst>
                                  <p:iterate type="el" backwards="0">
                                    <p:tmAbs val="0"/>
                                  </p:iterate>
                                  <p:childTnLst>
                                    <p:set>
                                      <p:cBhvr>
                                        <p:cTn id="10" fill="hold"/>
                                        <p:tgtEl>
                                          <p:spTgt spid="2151"/>
                                        </p:tgtEl>
                                        <p:attrNameLst>
                                          <p:attrName>style.visibility</p:attrName>
                                        </p:attrNameLst>
                                      </p:cBhvr>
                                      <p:to>
                                        <p:strVal val="visible"/>
                                      </p:to>
                                    </p:set>
                                    <p:animEffect filter="fade" transition="in">
                                      <p:cBhvr>
                                        <p:cTn id="11" dur="750"/>
                                        <p:tgtEl>
                                          <p:spTgt spid="2151"/>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3" fill="hold">
                                  <p:stCondLst>
                                    <p:cond delay="0"/>
                                  </p:stCondLst>
                                  <p:iterate type="el" backwards="0">
                                    <p:tmAbs val="0"/>
                                  </p:iterate>
                                  <p:childTnLst>
                                    <p:set>
                                      <p:cBhvr>
                                        <p:cTn id="15" fill="hold"/>
                                        <p:tgtEl>
                                          <p:spTgt spid="209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4" fill="hold">
                                  <p:stCondLst>
                                    <p:cond delay="0"/>
                                  </p:stCondLst>
                                  <p:iterate type="el" backwards="0">
                                    <p:tmAbs val="0"/>
                                  </p:iterate>
                                  <p:childTnLst>
                                    <p:set>
                                      <p:cBhvr>
                                        <p:cTn id="19" fill="hold"/>
                                        <p:tgtEl>
                                          <p:spTgt spid="2152"/>
                                        </p:tgtEl>
                                        <p:attrNameLst>
                                          <p:attrName>style.visibility</p:attrName>
                                        </p:attrNameLst>
                                      </p:cBhvr>
                                      <p:to>
                                        <p:strVal val="visible"/>
                                      </p:to>
                                    </p:set>
                                    <p:animEffect filter="fade" transition="in">
                                      <p:cBhvr>
                                        <p:cTn id="20" dur="500"/>
                                        <p:tgtEl>
                                          <p:spTgt spid="2152"/>
                                        </p:tgtEl>
                                      </p:cBhvr>
                                    </p:animEffect>
                                  </p:childTnLst>
                                </p:cTn>
                              </p:par>
                            </p:childTnLst>
                          </p:cTn>
                        </p:par>
                        <p:par>
                          <p:cTn id="21" fill="hold">
                            <p:stCondLst>
                              <p:cond delay="500"/>
                            </p:stCondLst>
                            <p:childTnLst>
                              <p:par>
                                <p:cTn id="22" presetClass="entr" nodeType="afterEffect" presetSubtype="0" presetID="1" grpId="5" fill="hold">
                                  <p:stCondLst>
                                    <p:cond delay="0"/>
                                  </p:stCondLst>
                                  <p:iterate type="el" backwards="0">
                                    <p:tmAbs val="0"/>
                                  </p:iterate>
                                  <p:childTnLst>
                                    <p:set>
                                      <p:cBhvr>
                                        <p:cTn id="23" fill="hold"/>
                                        <p:tgtEl>
                                          <p:spTgt spid="209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ID="10" grpId="6" fill="hold">
                                  <p:stCondLst>
                                    <p:cond delay="0"/>
                                  </p:stCondLst>
                                  <p:iterate type="el" backwards="0">
                                    <p:tmAbs val="0"/>
                                  </p:iterate>
                                  <p:childTnLst>
                                    <p:set>
                                      <p:cBhvr>
                                        <p:cTn id="27" fill="hold"/>
                                        <p:tgtEl>
                                          <p:spTgt spid="2153"/>
                                        </p:tgtEl>
                                        <p:attrNameLst>
                                          <p:attrName>style.visibility</p:attrName>
                                        </p:attrNameLst>
                                      </p:cBhvr>
                                      <p:to>
                                        <p:strVal val="visible"/>
                                      </p:to>
                                    </p:set>
                                    <p:animEffect filter="fade" transition="in">
                                      <p:cBhvr>
                                        <p:cTn id="28" dur="500"/>
                                        <p:tgtEl>
                                          <p:spTgt spid="2153"/>
                                        </p:tgtEl>
                                      </p:cBhvr>
                                    </p:animEffect>
                                  </p:childTnLst>
                                </p:cTn>
                              </p:par>
                            </p:childTnLst>
                          </p:cTn>
                        </p:par>
                        <p:par>
                          <p:cTn id="29" fill="hold">
                            <p:stCondLst>
                              <p:cond delay="500"/>
                            </p:stCondLst>
                            <p:childTnLst>
                              <p:par>
                                <p:cTn id="30" presetClass="entr" nodeType="afterEffect" presetSubtype="0" presetID="1" grpId="7" fill="hold">
                                  <p:stCondLst>
                                    <p:cond delay="0"/>
                                  </p:stCondLst>
                                  <p:iterate type="el" backwards="0">
                                    <p:tmAbs val="0"/>
                                  </p:iterate>
                                  <p:childTnLst>
                                    <p:set>
                                      <p:cBhvr>
                                        <p:cTn id="31" fill="hold"/>
                                        <p:tgtEl>
                                          <p:spTgt spid="2132"/>
                                        </p:tgtEl>
                                        <p:attrNameLst>
                                          <p:attrName>style.visibility</p:attrName>
                                        </p:attrNameLst>
                                      </p:cBhvr>
                                      <p:to>
                                        <p:strVal val="visible"/>
                                      </p:to>
                                    </p:set>
                                  </p:childTnLst>
                                </p:cTn>
                              </p:par>
                            </p:childTnLst>
                          </p:cTn>
                        </p:par>
                        <p:par>
                          <p:cTn id="32" fill="hold">
                            <p:stCondLst>
                              <p:cond delay="500"/>
                            </p:stCondLst>
                            <p:childTnLst>
                              <p:par>
                                <p:cTn id="33" presetClass="entr" nodeType="afterEffect" presetSubtype="0" presetID="1" grpId="8" fill="hold">
                                  <p:stCondLst>
                                    <p:cond delay="300"/>
                                  </p:stCondLst>
                                  <p:iterate type="el" backwards="0">
                                    <p:tmAbs val="0"/>
                                  </p:iterate>
                                  <p:childTnLst>
                                    <p:set>
                                      <p:cBhvr>
                                        <p:cTn id="34" fill="hold"/>
                                        <p:tgtEl>
                                          <p:spTgt spid="21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93" grpId="3"/>
      <p:bldP build="whole" bldLvl="1" animBg="1" rev="0" advAuto="0" spid="2151" grpId="2"/>
      <p:bldP build="whole" bldLvl="1" animBg="1" rev="0" advAuto="0" spid="2149" grpId="8"/>
      <p:bldP build="whole" bldLvl="1" animBg="1" rev="0" advAuto="0" spid="2094" grpId="5"/>
      <p:bldP build="whole" bldLvl="1" animBg="1" rev="0" advAuto="0" spid="2152" grpId="4"/>
      <p:bldP build="whole" bldLvl="1" animBg="1" rev="0" advAuto="0" spid="2132" grpId="7"/>
      <p:bldP build="whole" bldLvl="1" animBg="1" rev="0" advAuto="0" spid="2048" grpId="1"/>
      <p:bldP build="whole" bldLvl="1" animBg="1" rev="0" advAuto="0" spid="2153" grpId="6"/>
    </p:bldLst>
  </p:timing>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57" name="Rectangle"/>
          <p:cNvSpPr/>
          <p:nvPr/>
        </p:nvSpPr>
        <p:spPr>
          <a:xfrm>
            <a:off x="8775700" y="8775700"/>
            <a:ext cx="3175000" cy="3009900"/>
          </a:xfrm>
          <a:prstGeom prst="rect">
            <a:avLst/>
          </a:prstGeom>
          <a:solidFill>
            <a:srgbClr val="0056D6"/>
          </a:solidFill>
          <a:ln w="25400">
            <a:solidFill>
              <a:srgbClr val="FFFFFF"/>
            </a:solidFill>
            <a:miter lim="400000"/>
          </a:ln>
        </p:spPr>
        <p:txBody>
          <a:bodyPr lIns="38100" tIns="38100" rIns="38100" bIns="38100" anchor="ctr"/>
          <a:lstStyle/>
          <a:p>
            <a:pPr>
              <a:lnSpc>
                <a:spcPts val="7200"/>
              </a:lnSpc>
              <a:defRPr i="1" sz="6000">
                <a:latin typeface="Helvetica Neue Light"/>
                <a:ea typeface="Helvetica Neue Light"/>
                <a:cs typeface="Helvetica Neue Light"/>
                <a:sym typeface="Helvetica Neue Light"/>
              </a:defRPr>
            </a:pPr>
          </a:p>
        </p:txBody>
      </p:sp>
      <p:sp>
        <p:nvSpPr>
          <p:cNvPr id="2158"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59"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60"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61"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62"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2163" name="blury"/>
          <p:cNvSpPr/>
          <p:nvPr/>
        </p:nvSpPr>
        <p:spPr>
          <a:xfrm>
            <a:off x="87757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2164"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165"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66"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67"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68"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69"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0"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1"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2"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3"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4"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5"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6"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7"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8"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79"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0"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1"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2"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3"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4"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5"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6"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7"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8"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89"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0"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1"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2"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3"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4"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5"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6"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7"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8"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199"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00"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01" name="Fusing stages globally interleaves execution"/>
          <p:cNvSpPr txBox="1"/>
          <p:nvPr>
            <p:ph type="title"/>
          </p:nvPr>
        </p:nvSpPr>
        <p:spPr>
          <a:prstGeom prst="rect">
            <a:avLst/>
          </a:prstGeom>
        </p:spPr>
        <p:txBody>
          <a:bodyPr/>
          <a:lstStyle/>
          <a:p>
            <a:pPr/>
            <a:r>
              <a:t>Fusing stages globally interleaves execution</a:t>
            </a:r>
          </a:p>
        </p:txBody>
      </p:sp>
      <p:sp>
        <p:nvSpPr>
          <p:cNvPr id="2202" name="Square"/>
          <p:cNvSpPr/>
          <p:nvPr/>
        </p:nvSpPr>
        <p:spPr>
          <a:xfrm>
            <a:off x="12979400" y="10845800"/>
            <a:ext cx="1270000" cy="127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203" name="Rectangle"/>
          <p:cNvSpPr/>
          <p:nvPr/>
        </p:nvSpPr>
        <p:spPr>
          <a:xfrm>
            <a:off x="12979400" y="6527800"/>
            <a:ext cx="127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204" name="Square"/>
          <p:cNvSpPr/>
          <p:nvPr/>
        </p:nvSpPr>
        <p:spPr>
          <a:xfrm>
            <a:off x="13042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05" name="Square"/>
          <p:cNvSpPr/>
          <p:nvPr/>
        </p:nvSpPr>
        <p:spPr>
          <a:xfrm>
            <a:off x="13677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06" name="Square"/>
          <p:cNvSpPr/>
          <p:nvPr/>
        </p:nvSpPr>
        <p:spPr>
          <a:xfrm>
            <a:off x="13042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07" name="Square"/>
          <p:cNvSpPr/>
          <p:nvPr/>
        </p:nvSpPr>
        <p:spPr>
          <a:xfrm>
            <a:off x="13677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08" name="Square"/>
          <p:cNvSpPr/>
          <p:nvPr/>
        </p:nvSpPr>
        <p:spPr>
          <a:xfrm>
            <a:off x="13042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09" name="Square"/>
          <p:cNvSpPr/>
          <p:nvPr/>
        </p:nvSpPr>
        <p:spPr>
          <a:xfrm>
            <a:off x="13677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0" name="Square"/>
          <p:cNvSpPr/>
          <p:nvPr/>
        </p:nvSpPr>
        <p:spPr>
          <a:xfrm>
            <a:off x="13042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1" name="Square"/>
          <p:cNvSpPr/>
          <p:nvPr/>
        </p:nvSpPr>
        <p:spPr>
          <a:xfrm>
            <a:off x="13677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2" name="Square"/>
          <p:cNvSpPr/>
          <p:nvPr/>
        </p:nvSpPr>
        <p:spPr>
          <a:xfrm>
            <a:off x="13042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3" name="Square"/>
          <p:cNvSpPr/>
          <p:nvPr/>
        </p:nvSpPr>
        <p:spPr>
          <a:xfrm>
            <a:off x="13677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4" name="Square"/>
          <p:cNvSpPr/>
          <p:nvPr/>
        </p:nvSpPr>
        <p:spPr>
          <a:xfrm>
            <a:off x="13042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5" name="Square"/>
          <p:cNvSpPr/>
          <p:nvPr/>
        </p:nvSpPr>
        <p:spPr>
          <a:xfrm>
            <a:off x="13677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6"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7"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8"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19"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20"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221"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22"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23"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24"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25"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26"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27"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28"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29"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0"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1"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2"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3"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4"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5"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6"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7"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8"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39"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0"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1"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2"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3"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4"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5"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6"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7"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8"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49"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50"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51"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52"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53" name="Square"/>
          <p:cNvSpPr/>
          <p:nvPr/>
        </p:nvSpPr>
        <p:spPr>
          <a:xfrm>
            <a:off x="12344400" y="2209800"/>
            <a:ext cx="254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grpSp>
        <p:nvGrpSpPr>
          <p:cNvPr id="2270" name="Group"/>
          <p:cNvGrpSpPr/>
          <p:nvPr/>
        </p:nvGrpSpPr>
        <p:grpSpPr>
          <a:xfrm>
            <a:off x="12407900" y="2273300"/>
            <a:ext cx="2413000" cy="2413000"/>
            <a:chOff x="0" y="0"/>
            <a:chExt cx="2413000" cy="2413000"/>
          </a:xfrm>
        </p:grpSpPr>
        <p:sp>
          <p:nvSpPr>
            <p:cNvPr id="2254" name="Square"/>
            <p:cNvSpPr/>
            <p:nvPr/>
          </p:nvSpPr>
          <p:spPr>
            <a:xfrm>
              <a:off x="635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55" name="Square"/>
            <p:cNvSpPr/>
            <p:nvPr/>
          </p:nvSpPr>
          <p:spPr>
            <a:xfrm>
              <a:off x="1270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56" name="Square"/>
            <p:cNvSpPr/>
            <p:nvPr/>
          </p:nvSpPr>
          <p:spPr>
            <a:xfrm>
              <a:off x="1905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57" name="Square"/>
            <p:cNvSpPr/>
            <p:nvPr/>
          </p:nvSpPr>
          <p:spPr>
            <a:xfrm>
              <a:off x="63500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58" name="Square"/>
            <p:cNvSpPr/>
            <p:nvPr/>
          </p:nvSpPr>
          <p:spPr>
            <a:xfrm>
              <a:off x="127000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59" name="Square"/>
            <p:cNvSpPr/>
            <p:nvPr/>
          </p:nvSpPr>
          <p:spPr>
            <a:xfrm>
              <a:off x="190500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0" name="Square"/>
            <p:cNvSpPr/>
            <p:nvPr/>
          </p:nvSpPr>
          <p:spPr>
            <a:xfrm>
              <a:off x="63500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1" name="Square"/>
            <p:cNvSpPr/>
            <p:nvPr/>
          </p:nvSpPr>
          <p:spPr>
            <a:xfrm>
              <a:off x="127000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2" name="Square"/>
            <p:cNvSpPr/>
            <p:nvPr/>
          </p:nvSpPr>
          <p:spPr>
            <a:xfrm>
              <a:off x="190500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3" name="Square"/>
            <p:cNvSpPr/>
            <p:nvPr/>
          </p:nvSpPr>
          <p:spPr>
            <a:xfrm>
              <a:off x="63500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4" name="Square"/>
            <p:cNvSpPr/>
            <p:nvPr/>
          </p:nvSpPr>
          <p:spPr>
            <a:xfrm>
              <a:off x="127000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5" name="Square"/>
            <p:cNvSpPr/>
            <p:nvPr/>
          </p:nvSpPr>
          <p:spPr>
            <a:xfrm>
              <a:off x="190500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6"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7" name="Square"/>
            <p:cNvSpPr/>
            <p:nvPr/>
          </p:nvSpPr>
          <p:spPr>
            <a:xfrm>
              <a:off x="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8" name="Square"/>
            <p:cNvSpPr/>
            <p:nvPr/>
          </p:nvSpPr>
          <p:spPr>
            <a:xfrm>
              <a:off x="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69" name="Square"/>
            <p:cNvSpPr/>
            <p:nvPr/>
          </p:nvSpPr>
          <p:spPr>
            <a:xfrm>
              <a:off x="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2271"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272" name="(fused)"/>
          <p:cNvSpPr/>
          <p:nvPr/>
        </p:nvSpPr>
        <p:spPr>
          <a:xfrm>
            <a:off x="8788400" y="8775700"/>
            <a:ext cx="3149600" cy="3009900"/>
          </a:xfrm>
          <a:prstGeom prst="rect">
            <a:avLst/>
          </a:prstGeom>
          <a:solidFill>
            <a:srgbClr val="0056D6"/>
          </a:solidFill>
          <a:ln w="25400">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i="1" sz="6000">
                <a:latin typeface="Helvetica Neue Light"/>
                <a:ea typeface="Helvetica Neue Light"/>
                <a:cs typeface="Helvetica Neue Light"/>
                <a:sym typeface="Helvetica Neue Light"/>
              </a:defRPr>
            </a:lvl1pPr>
          </a:lstStyle>
          <a:p>
            <a:pPr/>
            <a:r>
              <a:t>(fused)</a:t>
            </a:r>
          </a:p>
        </p:txBody>
      </p:sp>
      <p:sp>
        <p:nvSpPr>
          <p:cNvPr id="2273" name="Line"/>
          <p:cNvSpPr/>
          <p:nvPr/>
        </p:nvSpPr>
        <p:spPr>
          <a:xfrm>
            <a:off x="12303356" y="7941392"/>
            <a:ext cx="714641" cy="3509543"/>
          </a:xfrm>
          <a:custGeom>
            <a:avLst/>
            <a:gdLst/>
            <a:ahLst/>
            <a:cxnLst>
              <a:cxn ang="0">
                <a:pos x="wd2" y="hd2"/>
              </a:cxn>
              <a:cxn ang="5400000">
                <a:pos x="wd2" y="hd2"/>
              </a:cxn>
              <a:cxn ang="10800000">
                <a:pos x="wd2" y="hd2"/>
              </a:cxn>
              <a:cxn ang="16200000">
                <a:pos x="wd2" y="hd2"/>
              </a:cxn>
            </a:cxnLst>
            <a:rect l="0" t="0" r="r" b="b"/>
            <a:pathLst>
              <a:path w="14908" h="21600" fill="norm" stroke="1" extrusionOk="0">
                <a:moveTo>
                  <a:pt x="14113" y="21600"/>
                </a:moveTo>
                <a:cubicBezTo>
                  <a:pt x="-2926" y="21600"/>
                  <a:pt x="-6692" y="0"/>
                  <a:pt x="14908" y="0"/>
                </a:cubicBezTo>
              </a:path>
            </a:pathLst>
          </a:custGeom>
          <a:ln w="76200">
            <a:solidFill>
              <a:srgbClr val="FFFFFF"/>
            </a:solidFill>
            <a:miter lim="400000"/>
            <a:head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2274" name="Line"/>
          <p:cNvSpPr/>
          <p:nvPr/>
        </p:nvSpPr>
        <p:spPr>
          <a:xfrm>
            <a:off x="11969939" y="4140200"/>
            <a:ext cx="1012900" cy="3623842"/>
          </a:xfrm>
          <a:custGeom>
            <a:avLst/>
            <a:gdLst/>
            <a:ahLst/>
            <a:cxnLst>
              <a:cxn ang="0">
                <a:pos x="wd2" y="hd2"/>
              </a:cxn>
              <a:cxn ang="5400000">
                <a:pos x="wd2" y="hd2"/>
              </a:cxn>
              <a:cxn ang="10800000">
                <a:pos x="wd2" y="hd2"/>
              </a:cxn>
              <a:cxn ang="16200000">
                <a:pos x="wd2" y="hd2"/>
              </a:cxn>
            </a:cxnLst>
            <a:rect l="0" t="0" r="r" b="b"/>
            <a:pathLst>
              <a:path w="14384" h="21600" fill="norm" stroke="1" extrusionOk="0">
                <a:moveTo>
                  <a:pt x="14384" y="21600"/>
                </a:moveTo>
                <a:cubicBezTo>
                  <a:pt x="2786" y="21600"/>
                  <a:pt x="-7216" y="3610"/>
                  <a:pt x="6990" y="0"/>
                </a:cubicBezTo>
              </a:path>
            </a:pathLst>
          </a:custGeom>
          <a:ln w="76200">
            <a:solidFill>
              <a:srgbClr val="FFFFFF"/>
            </a:solidFill>
            <a:miter lim="400000"/>
            <a:headEnd type="triangle"/>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500"/>
                                  </p:stCondLst>
                                  <p:iterate type="el" backwards="0">
                                    <p:tmAbs val="0"/>
                                  </p:iterate>
                                  <p:childTnLst>
                                    <p:set>
                                      <p:cBhvr>
                                        <p:cTn id="6" fill="hold"/>
                                        <p:tgtEl>
                                          <p:spTgt spid="2204"/>
                                        </p:tgtEl>
                                        <p:attrNameLst>
                                          <p:attrName>style.visibility</p:attrName>
                                        </p:attrNameLst>
                                      </p:cBhvr>
                                      <p:to>
                                        <p:strVal val="visible"/>
                                      </p:to>
                                    </p:set>
                                  </p:childTnLst>
                                </p:cTn>
                              </p:par>
                            </p:childTnLst>
                          </p:cTn>
                        </p:par>
                        <p:par>
                          <p:cTn id="7" fill="hold">
                            <p:stCondLst>
                              <p:cond delay="500"/>
                            </p:stCondLst>
                            <p:childTnLst>
                              <p:par>
                                <p:cTn id="8" presetClass="entr" nodeType="afterEffect" presetSubtype="0" presetID="1" grpId="2" fill="hold">
                                  <p:stCondLst>
                                    <p:cond delay="0"/>
                                  </p:stCondLst>
                                  <p:iterate type="el" backwards="0">
                                    <p:tmAbs val="0"/>
                                  </p:iterate>
                                  <p:childTnLst>
                                    <p:set>
                                      <p:cBhvr>
                                        <p:cTn id="9" fill="hold"/>
                                        <p:tgtEl>
                                          <p:spTgt spid="2205"/>
                                        </p:tgtEl>
                                        <p:attrNameLst>
                                          <p:attrName>style.visibility</p:attrName>
                                        </p:attrNameLst>
                                      </p:cBhvr>
                                      <p:to>
                                        <p:strVal val="visible"/>
                                      </p:to>
                                    </p:set>
                                  </p:childTnLst>
                                </p:cTn>
                              </p:par>
                            </p:childTnLst>
                          </p:cTn>
                        </p:par>
                        <p:par>
                          <p:cTn id="10" fill="hold">
                            <p:stCondLst>
                              <p:cond delay="500"/>
                            </p:stCondLst>
                            <p:childTnLst>
                              <p:par>
                                <p:cTn id="11" presetClass="entr" nodeType="afterEffect" presetSubtype="0" presetID="1" grpId="3" fill="hold">
                                  <p:stCondLst>
                                    <p:cond delay="0"/>
                                  </p:stCondLst>
                                  <p:iterate type="el" backwards="0">
                                    <p:tmAbs val="0"/>
                                  </p:iterate>
                                  <p:childTnLst>
                                    <p:set>
                                      <p:cBhvr>
                                        <p:cTn id="12" fill="hold"/>
                                        <p:tgtEl>
                                          <p:spTgt spid="2206"/>
                                        </p:tgtEl>
                                        <p:attrNameLst>
                                          <p:attrName>style.visibility</p:attrName>
                                        </p:attrNameLst>
                                      </p:cBhvr>
                                      <p:to>
                                        <p:strVal val="visible"/>
                                      </p:to>
                                    </p:set>
                                  </p:childTnLst>
                                </p:cTn>
                              </p:par>
                            </p:childTnLst>
                          </p:cTn>
                        </p:par>
                        <p:par>
                          <p:cTn id="13" fill="hold">
                            <p:stCondLst>
                              <p:cond delay="500"/>
                            </p:stCondLst>
                            <p:childTnLst>
                              <p:par>
                                <p:cTn id="14" presetClass="entr" nodeType="afterEffect" presetSubtype="0" presetID="1" grpId="4" fill="hold">
                                  <p:stCondLst>
                                    <p:cond delay="0"/>
                                  </p:stCondLst>
                                  <p:iterate type="el" backwards="0">
                                    <p:tmAbs val="0"/>
                                  </p:iterate>
                                  <p:childTnLst>
                                    <p:set>
                                      <p:cBhvr>
                                        <p:cTn id="15" fill="hold"/>
                                        <p:tgtEl>
                                          <p:spTgt spid="2207"/>
                                        </p:tgtEl>
                                        <p:attrNameLst>
                                          <p:attrName>style.visibility</p:attrName>
                                        </p:attrNameLst>
                                      </p:cBhvr>
                                      <p:to>
                                        <p:strVal val="visible"/>
                                      </p:to>
                                    </p:set>
                                  </p:childTnLst>
                                </p:cTn>
                              </p:par>
                            </p:childTnLst>
                          </p:cTn>
                        </p:par>
                        <p:par>
                          <p:cTn id="16" fill="hold">
                            <p:stCondLst>
                              <p:cond delay="500"/>
                            </p:stCondLst>
                            <p:childTnLst>
                              <p:par>
                                <p:cTn id="17" presetClass="entr" nodeType="afterEffect" presetSubtype="0" presetID="1" grpId="5" fill="hold">
                                  <p:stCondLst>
                                    <p:cond delay="0"/>
                                  </p:stCondLst>
                                  <p:iterate type="el" backwards="0">
                                    <p:tmAbs val="0"/>
                                  </p:iterate>
                                  <p:childTnLst>
                                    <p:set>
                                      <p:cBhvr>
                                        <p:cTn id="18" fill="hold"/>
                                        <p:tgtEl>
                                          <p:spTgt spid="2208"/>
                                        </p:tgtEl>
                                        <p:attrNameLst>
                                          <p:attrName>style.visibility</p:attrName>
                                        </p:attrNameLst>
                                      </p:cBhvr>
                                      <p:to>
                                        <p:strVal val="visible"/>
                                      </p:to>
                                    </p:set>
                                  </p:childTnLst>
                                </p:cTn>
                              </p:par>
                            </p:childTnLst>
                          </p:cTn>
                        </p:par>
                        <p:par>
                          <p:cTn id="19" fill="hold">
                            <p:stCondLst>
                              <p:cond delay="500"/>
                            </p:stCondLst>
                            <p:childTnLst>
                              <p:par>
                                <p:cTn id="20" presetClass="entr" nodeType="afterEffect" presetSubtype="0" presetID="1" grpId="6" fill="hold">
                                  <p:stCondLst>
                                    <p:cond delay="0"/>
                                  </p:stCondLst>
                                  <p:iterate type="el" backwards="0">
                                    <p:tmAbs val="0"/>
                                  </p:iterate>
                                  <p:childTnLst>
                                    <p:set>
                                      <p:cBhvr>
                                        <p:cTn id="21" fill="hold"/>
                                        <p:tgtEl>
                                          <p:spTgt spid="2209"/>
                                        </p:tgtEl>
                                        <p:attrNameLst>
                                          <p:attrName>style.visibility</p:attrName>
                                        </p:attrNameLst>
                                      </p:cBhvr>
                                      <p:to>
                                        <p:strVal val="visible"/>
                                      </p:to>
                                    </p:set>
                                  </p:childTnLst>
                                </p:cTn>
                              </p:par>
                            </p:childTnLst>
                          </p:cTn>
                        </p:par>
                        <p:par>
                          <p:cTn id="22" fill="hold">
                            <p:stCondLst>
                              <p:cond delay="500"/>
                            </p:stCondLst>
                            <p:childTnLst>
                              <p:par>
                                <p:cTn id="23" presetClass="entr" nodeType="afterEffect" presetSubtype="0" presetID="1" grpId="7" fill="hold">
                                  <p:stCondLst>
                                    <p:cond delay="0"/>
                                  </p:stCondLst>
                                  <p:iterate type="el" backwards="0">
                                    <p:tmAbs val="0"/>
                                  </p:iterate>
                                  <p:childTnLst>
                                    <p:set>
                                      <p:cBhvr>
                                        <p:cTn id="24" fill="hold"/>
                                        <p:tgtEl>
                                          <p:spTgt spid="2210"/>
                                        </p:tgtEl>
                                        <p:attrNameLst>
                                          <p:attrName>style.visibility</p:attrName>
                                        </p:attrNameLst>
                                      </p:cBhvr>
                                      <p:to>
                                        <p:strVal val="visible"/>
                                      </p:to>
                                    </p:set>
                                  </p:childTnLst>
                                </p:cTn>
                              </p:par>
                            </p:childTnLst>
                          </p:cTn>
                        </p:par>
                        <p:par>
                          <p:cTn id="25" fill="hold">
                            <p:stCondLst>
                              <p:cond delay="500"/>
                            </p:stCondLst>
                            <p:childTnLst>
                              <p:par>
                                <p:cTn id="26" presetClass="entr" nodeType="afterEffect" presetSubtype="0" presetID="1" grpId="8" fill="hold">
                                  <p:stCondLst>
                                    <p:cond delay="0"/>
                                  </p:stCondLst>
                                  <p:iterate type="el" backwards="0">
                                    <p:tmAbs val="0"/>
                                  </p:iterate>
                                  <p:childTnLst>
                                    <p:set>
                                      <p:cBhvr>
                                        <p:cTn id="27" fill="hold"/>
                                        <p:tgtEl>
                                          <p:spTgt spid="22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Class="entr" nodeType="clickEffect" presetSubtype="0" presetID="1" grpId="9" fill="hold">
                                  <p:stCondLst>
                                    <p:cond delay="0"/>
                                  </p:stCondLst>
                                  <p:iterate type="el" backwards="0">
                                    <p:tmAbs val="0"/>
                                  </p:iterate>
                                  <p:childTnLst>
                                    <p:set>
                                      <p:cBhvr>
                                        <p:cTn id="31" fill="hold"/>
                                        <p:tgtEl>
                                          <p:spTgt spid="2212"/>
                                        </p:tgtEl>
                                        <p:attrNameLst>
                                          <p:attrName>style.visibility</p:attrName>
                                        </p:attrNameLst>
                                      </p:cBhvr>
                                      <p:to>
                                        <p:strVal val="visible"/>
                                      </p:to>
                                    </p:set>
                                  </p:childTnLst>
                                </p:cTn>
                              </p:par>
                            </p:childTnLst>
                          </p:cTn>
                        </p:par>
                        <p:par>
                          <p:cTn id="32" fill="hold">
                            <p:stCondLst>
                              <p:cond delay="0"/>
                            </p:stCondLst>
                            <p:childTnLst>
                              <p:par>
                                <p:cTn id="33" presetClass="entr" nodeType="afterEffect" presetSubtype="0" presetID="1" grpId="10" fill="hold">
                                  <p:stCondLst>
                                    <p:cond delay="0"/>
                                  </p:stCondLst>
                                  <p:iterate type="el" backwards="0">
                                    <p:tmAbs val="0"/>
                                  </p:iterate>
                                  <p:childTnLst>
                                    <p:set>
                                      <p:cBhvr>
                                        <p:cTn id="34" fill="hold"/>
                                        <p:tgtEl>
                                          <p:spTgt spid="2213"/>
                                        </p:tgtEl>
                                        <p:attrNameLst>
                                          <p:attrName>style.visibility</p:attrName>
                                        </p:attrNameLst>
                                      </p:cBhvr>
                                      <p:to>
                                        <p:strVal val="visible"/>
                                      </p:to>
                                    </p:set>
                                  </p:childTnLst>
                                </p:cTn>
                              </p:par>
                            </p:childTnLst>
                          </p:cTn>
                        </p:par>
                        <p:par>
                          <p:cTn id="35" fill="hold">
                            <p:stCondLst>
                              <p:cond delay="0"/>
                            </p:stCondLst>
                            <p:childTnLst>
                              <p:par>
                                <p:cTn id="36" presetClass="entr" nodeType="afterEffect" presetSubtype="0" presetID="1" grpId="11" fill="hold">
                                  <p:stCondLst>
                                    <p:cond delay="0"/>
                                  </p:stCondLst>
                                  <p:iterate type="el" backwards="0">
                                    <p:tmAbs val="0"/>
                                  </p:iterate>
                                  <p:childTnLst>
                                    <p:set>
                                      <p:cBhvr>
                                        <p:cTn id="37" fill="hold"/>
                                        <p:tgtEl>
                                          <p:spTgt spid="2214"/>
                                        </p:tgtEl>
                                        <p:attrNameLst>
                                          <p:attrName>style.visibility</p:attrName>
                                        </p:attrNameLst>
                                      </p:cBhvr>
                                      <p:to>
                                        <p:strVal val="visible"/>
                                      </p:to>
                                    </p:set>
                                  </p:childTnLst>
                                </p:cTn>
                              </p:par>
                            </p:childTnLst>
                          </p:cTn>
                        </p:par>
                        <p:par>
                          <p:cTn id="38" fill="hold">
                            <p:stCondLst>
                              <p:cond delay="0"/>
                            </p:stCondLst>
                            <p:childTnLst>
                              <p:par>
                                <p:cTn id="39" presetClass="entr" nodeType="afterEffect" presetSubtype="0" presetID="1" grpId="12" fill="hold">
                                  <p:stCondLst>
                                    <p:cond delay="0"/>
                                  </p:stCondLst>
                                  <p:iterate type="el" backwards="0">
                                    <p:tmAbs val="0"/>
                                  </p:iterate>
                                  <p:childTnLst>
                                    <p:set>
                                      <p:cBhvr>
                                        <p:cTn id="40" fill="hold"/>
                                        <p:tgtEl>
                                          <p:spTgt spid="22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09" grpId="6"/>
      <p:bldP build="whole" bldLvl="1" animBg="1" rev="0" advAuto="0" spid="2215" grpId="12"/>
      <p:bldP build="whole" bldLvl="1" animBg="1" rev="0" advAuto="0" spid="2208" grpId="5"/>
      <p:bldP build="whole" bldLvl="1" animBg="1" rev="0" advAuto="0" spid="2210" grpId="7"/>
      <p:bldP build="whole" bldLvl="1" animBg="1" rev="0" advAuto="0" spid="2204" grpId="1"/>
      <p:bldP build="whole" bldLvl="1" animBg="1" rev="0" advAuto="0" spid="2212" grpId="9"/>
      <p:bldP build="whole" bldLvl="1" animBg="1" rev="0" advAuto="0" spid="2213" grpId="10"/>
      <p:bldP build="whole" bldLvl="1" animBg="1" rev="0" advAuto="0" spid="2206" grpId="3"/>
      <p:bldP build="whole" bldLvl="1" animBg="1" rev="0" advAuto="0" spid="2207" grpId="4"/>
      <p:bldP build="whole" bldLvl="1" animBg="1" rev="0" advAuto="0" spid="2211" grpId="8"/>
      <p:bldP build="whole" bldLvl="1" animBg="1" rev="0" advAuto="0" spid="2214" grpId="11"/>
      <p:bldP build="whole" bldLvl="1" animBg="1" rev="0" advAuto="0" spid="2205" grpId="2"/>
    </p:bldLst>
  </p:timing>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78" name="Rectangle"/>
          <p:cNvSpPr/>
          <p:nvPr/>
        </p:nvSpPr>
        <p:spPr>
          <a:xfrm>
            <a:off x="8775700" y="8775700"/>
            <a:ext cx="3175000" cy="3009900"/>
          </a:xfrm>
          <a:prstGeom prst="rect">
            <a:avLst/>
          </a:prstGeom>
          <a:solidFill>
            <a:srgbClr val="0056D6"/>
          </a:solidFill>
          <a:ln w="25400">
            <a:solidFill>
              <a:srgbClr val="FFFFFF"/>
            </a:solidFill>
            <a:miter lim="400000"/>
          </a:ln>
        </p:spPr>
        <p:txBody>
          <a:bodyPr lIns="38100" tIns="38100" rIns="38100" bIns="38100" anchor="ctr"/>
          <a:lstStyle/>
          <a:p>
            <a:pPr>
              <a:lnSpc>
                <a:spcPts val="7200"/>
              </a:lnSpc>
              <a:defRPr i="1" sz="6000">
                <a:latin typeface="Helvetica Neue Light"/>
                <a:ea typeface="Helvetica Neue Light"/>
                <a:cs typeface="Helvetica Neue Light"/>
                <a:sym typeface="Helvetica Neue Light"/>
              </a:defRPr>
            </a:pPr>
          </a:p>
        </p:txBody>
      </p:sp>
      <p:sp>
        <p:nvSpPr>
          <p:cNvPr id="2279"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80"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81"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82"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83"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2284" name="blury"/>
          <p:cNvSpPr/>
          <p:nvPr/>
        </p:nvSpPr>
        <p:spPr>
          <a:xfrm>
            <a:off x="87757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2285"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86"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87"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88"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89"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0"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1"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2"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3"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4"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5"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6"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7"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8"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299"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0"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1"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2"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3"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4"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5"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6"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7"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8"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09"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0"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1"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2"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3"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4"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5"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6"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7"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8"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19"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20"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21" name="Fusing stages globally interleaves execution"/>
          <p:cNvSpPr txBox="1"/>
          <p:nvPr>
            <p:ph type="title"/>
          </p:nvPr>
        </p:nvSpPr>
        <p:spPr>
          <a:prstGeom prst="rect">
            <a:avLst/>
          </a:prstGeom>
        </p:spPr>
        <p:txBody>
          <a:bodyPr/>
          <a:lstStyle/>
          <a:p>
            <a:pPr/>
            <a:r>
              <a:t>Fusing stages globally interleaves execution</a:t>
            </a:r>
          </a:p>
        </p:txBody>
      </p:sp>
      <p:sp>
        <p:nvSpPr>
          <p:cNvPr id="2322" name="Square"/>
          <p:cNvSpPr/>
          <p:nvPr/>
        </p:nvSpPr>
        <p:spPr>
          <a:xfrm>
            <a:off x="14249400" y="10845800"/>
            <a:ext cx="1270000" cy="127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323" name="Rectangle"/>
          <p:cNvSpPr/>
          <p:nvPr/>
        </p:nvSpPr>
        <p:spPr>
          <a:xfrm>
            <a:off x="14249400" y="6527800"/>
            <a:ext cx="127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324" name="Square"/>
          <p:cNvSpPr/>
          <p:nvPr/>
        </p:nvSpPr>
        <p:spPr>
          <a:xfrm>
            <a:off x="14312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25" name="Square"/>
          <p:cNvSpPr/>
          <p:nvPr/>
        </p:nvSpPr>
        <p:spPr>
          <a:xfrm>
            <a:off x="14947900" y="659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26" name="Square"/>
          <p:cNvSpPr/>
          <p:nvPr/>
        </p:nvSpPr>
        <p:spPr>
          <a:xfrm>
            <a:off x="14312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27" name="Square"/>
          <p:cNvSpPr/>
          <p:nvPr/>
        </p:nvSpPr>
        <p:spPr>
          <a:xfrm>
            <a:off x="14947900" y="722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28" name="Square"/>
          <p:cNvSpPr/>
          <p:nvPr/>
        </p:nvSpPr>
        <p:spPr>
          <a:xfrm>
            <a:off x="14312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29" name="Square"/>
          <p:cNvSpPr/>
          <p:nvPr/>
        </p:nvSpPr>
        <p:spPr>
          <a:xfrm>
            <a:off x="14947900" y="7861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0" name="Square"/>
          <p:cNvSpPr/>
          <p:nvPr/>
        </p:nvSpPr>
        <p:spPr>
          <a:xfrm>
            <a:off x="14312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1" name="Square"/>
          <p:cNvSpPr/>
          <p:nvPr/>
        </p:nvSpPr>
        <p:spPr>
          <a:xfrm>
            <a:off x="14947900" y="8496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2" name="Square"/>
          <p:cNvSpPr/>
          <p:nvPr/>
        </p:nvSpPr>
        <p:spPr>
          <a:xfrm>
            <a:off x="13042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3" name="Square"/>
          <p:cNvSpPr/>
          <p:nvPr/>
        </p:nvSpPr>
        <p:spPr>
          <a:xfrm>
            <a:off x="13677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4" name="Square"/>
          <p:cNvSpPr/>
          <p:nvPr/>
        </p:nvSpPr>
        <p:spPr>
          <a:xfrm>
            <a:off x="13042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5" name="Square"/>
          <p:cNvSpPr/>
          <p:nvPr/>
        </p:nvSpPr>
        <p:spPr>
          <a:xfrm>
            <a:off x="13677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6" name="Square"/>
          <p:cNvSpPr/>
          <p:nvPr/>
        </p:nvSpPr>
        <p:spPr>
          <a:xfrm>
            <a:off x="14312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7" name="Square"/>
          <p:cNvSpPr/>
          <p:nvPr/>
        </p:nvSpPr>
        <p:spPr>
          <a:xfrm>
            <a:off x="14947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8" name="Square"/>
          <p:cNvSpPr/>
          <p:nvPr/>
        </p:nvSpPr>
        <p:spPr>
          <a:xfrm>
            <a:off x="14312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39" name="Square"/>
          <p:cNvSpPr/>
          <p:nvPr/>
        </p:nvSpPr>
        <p:spPr>
          <a:xfrm>
            <a:off x="14947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40"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341"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42"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43"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44"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45"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346"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47"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48"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49"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0"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1"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2"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3"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4"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5"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6"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7"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8"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59"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0"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1"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2"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3"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4"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5"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6"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7"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8"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69"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70"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71"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72"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73"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74"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75"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76"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77"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78" name="Square"/>
          <p:cNvSpPr/>
          <p:nvPr/>
        </p:nvSpPr>
        <p:spPr>
          <a:xfrm>
            <a:off x="13614400" y="2209800"/>
            <a:ext cx="254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grpSp>
        <p:nvGrpSpPr>
          <p:cNvPr id="2395" name="Group"/>
          <p:cNvGrpSpPr/>
          <p:nvPr/>
        </p:nvGrpSpPr>
        <p:grpSpPr>
          <a:xfrm>
            <a:off x="13677900" y="2273300"/>
            <a:ext cx="2413000" cy="2413000"/>
            <a:chOff x="0" y="0"/>
            <a:chExt cx="2413000" cy="2413000"/>
          </a:xfrm>
        </p:grpSpPr>
        <p:sp>
          <p:nvSpPr>
            <p:cNvPr id="2379" name="Square"/>
            <p:cNvSpPr/>
            <p:nvPr/>
          </p:nvSpPr>
          <p:spPr>
            <a:xfrm>
              <a:off x="635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0" name="Square"/>
            <p:cNvSpPr/>
            <p:nvPr/>
          </p:nvSpPr>
          <p:spPr>
            <a:xfrm>
              <a:off x="1270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1" name="Square"/>
            <p:cNvSpPr/>
            <p:nvPr/>
          </p:nvSpPr>
          <p:spPr>
            <a:xfrm>
              <a:off x="190500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2" name="Square"/>
            <p:cNvSpPr/>
            <p:nvPr/>
          </p:nvSpPr>
          <p:spPr>
            <a:xfrm>
              <a:off x="63500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3" name="Square"/>
            <p:cNvSpPr/>
            <p:nvPr/>
          </p:nvSpPr>
          <p:spPr>
            <a:xfrm>
              <a:off x="127000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4" name="Square"/>
            <p:cNvSpPr/>
            <p:nvPr/>
          </p:nvSpPr>
          <p:spPr>
            <a:xfrm>
              <a:off x="190500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5" name="Square"/>
            <p:cNvSpPr/>
            <p:nvPr/>
          </p:nvSpPr>
          <p:spPr>
            <a:xfrm>
              <a:off x="63500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6" name="Square"/>
            <p:cNvSpPr/>
            <p:nvPr/>
          </p:nvSpPr>
          <p:spPr>
            <a:xfrm>
              <a:off x="127000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7" name="Square"/>
            <p:cNvSpPr/>
            <p:nvPr/>
          </p:nvSpPr>
          <p:spPr>
            <a:xfrm>
              <a:off x="190500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8" name="Square"/>
            <p:cNvSpPr/>
            <p:nvPr/>
          </p:nvSpPr>
          <p:spPr>
            <a:xfrm>
              <a:off x="63500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89" name="Square"/>
            <p:cNvSpPr/>
            <p:nvPr/>
          </p:nvSpPr>
          <p:spPr>
            <a:xfrm>
              <a:off x="127000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90" name="Square"/>
            <p:cNvSpPr/>
            <p:nvPr/>
          </p:nvSpPr>
          <p:spPr>
            <a:xfrm>
              <a:off x="190500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91" name="Square"/>
            <p:cNvSpPr/>
            <p:nvPr/>
          </p:nvSpPr>
          <p:spPr>
            <a:xfrm>
              <a:off x="0" y="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92" name="Square"/>
            <p:cNvSpPr/>
            <p:nvPr/>
          </p:nvSpPr>
          <p:spPr>
            <a:xfrm>
              <a:off x="0" y="63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93" name="Square"/>
            <p:cNvSpPr/>
            <p:nvPr/>
          </p:nvSpPr>
          <p:spPr>
            <a:xfrm>
              <a:off x="0" y="1270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394" name="Square"/>
            <p:cNvSpPr/>
            <p:nvPr/>
          </p:nvSpPr>
          <p:spPr>
            <a:xfrm>
              <a:off x="0" y="19050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2396"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397" name="(fused)"/>
          <p:cNvSpPr/>
          <p:nvPr/>
        </p:nvSpPr>
        <p:spPr>
          <a:xfrm>
            <a:off x="8788400" y="8775700"/>
            <a:ext cx="3149600" cy="3009900"/>
          </a:xfrm>
          <a:prstGeom prst="rect">
            <a:avLst/>
          </a:prstGeom>
          <a:solidFill>
            <a:srgbClr val="0056D6"/>
          </a:solidFill>
          <a:ln w="25400">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i="1" sz="6000">
                <a:latin typeface="Helvetica Neue Light"/>
                <a:ea typeface="Helvetica Neue Light"/>
                <a:cs typeface="Helvetica Neue Light"/>
                <a:sym typeface="Helvetica Neue Light"/>
              </a:defRPr>
            </a:lvl1pPr>
          </a:lstStyle>
          <a:p>
            <a:pPr/>
            <a:r>
              <a:t>(fused)</a:t>
            </a:r>
          </a:p>
        </p:txBody>
      </p:sp>
      <p:sp>
        <p:nvSpPr>
          <p:cNvPr id="2398" name="Line"/>
          <p:cNvSpPr/>
          <p:nvPr/>
        </p:nvSpPr>
        <p:spPr>
          <a:xfrm flipH="1">
            <a:off x="15656155" y="7941392"/>
            <a:ext cx="714642" cy="3509543"/>
          </a:xfrm>
          <a:custGeom>
            <a:avLst/>
            <a:gdLst/>
            <a:ahLst/>
            <a:cxnLst>
              <a:cxn ang="0">
                <a:pos x="wd2" y="hd2"/>
              </a:cxn>
              <a:cxn ang="5400000">
                <a:pos x="wd2" y="hd2"/>
              </a:cxn>
              <a:cxn ang="10800000">
                <a:pos x="wd2" y="hd2"/>
              </a:cxn>
              <a:cxn ang="16200000">
                <a:pos x="wd2" y="hd2"/>
              </a:cxn>
            </a:cxnLst>
            <a:rect l="0" t="0" r="r" b="b"/>
            <a:pathLst>
              <a:path w="14908" h="21600" fill="norm" stroke="1" extrusionOk="0">
                <a:moveTo>
                  <a:pt x="14113" y="21600"/>
                </a:moveTo>
                <a:cubicBezTo>
                  <a:pt x="-2926" y="21600"/>
                  <a:pt x="-6692" y="0"/>
                  <a:pt x="14908" y="0"/>
                </a:cubicBezTo>
              </a:path>
            </a:pathLst>
          </a:custGeom>
          <a:ln w="76200">
            <a:solidFill>
              <a:srgbClr val="FFFFFF"/>
            </a:solidFill>
            <a:miter lim="400000"/>
            <a:head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2399" name="Line"/>
          <p:cNvSpPr/>
          <p:nvPr/>
        </p:nvSpPr>
        <p:spPr>
          <a:xfrm flipH="1">
            <a:off x="15703739" y="4140200"/>
            <a:ext cx="1012900" cy="3623842"/>
          </a:xfrm>
          <a:custGeom>
            <a:avLst/>
            <a:gdLst/>
            <a:ahLst/>
            <a:cxnLst>
              <a:cxn ang="0">
                <a:pos x="wd2" y="hd2"/>
              </a:cxn>
              <a:cxn ang="5400000">
                <a:pos x="wd2" y="hd2"/>
              </a:cxn>
              <a:cxn ang="10800000">
                <a:pos x="wd2" y="hd2"/>
              </a:cxn>
              <a:cxn ang="16200000">
                <a:pos x="wd2" y="hd2"/>
              </a:cxn>
            </a:cxnLst>
            <a:rect l="0" t="0" r="r" b="b"/>
            <a:pathLst>
              <a:path w="14384" h="21600" fill="norm" stroke="1" extrusionOk="0">
                <a:moveTo>
                  <a:pt x="14384" y="21600"/>
                </a:moveTo>
                <a:cubicBezTo>
                  <a:pt x="2786" y="21600"/>
                  <a:pt x="-7216" y="3610"/>
                  <a:pt x="6990" y="0"/>
                </a:cubicBezTo>
              </a:path>
            </a:pathLst>
          </a:custGeom>
          <a:ln w="76200">
            <a:solidFill>
              <a:srgbClr val="FFFFFF"/>
            </a:solidFill>
            <a:miter lim="400000"/>
            <a:headEnd type="triangle"/>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324"/>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2325"/>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2326"/>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2327"/>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2328"/>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7" fill="hold">
                                  <p:stCondLst>
                                    <p:cond delay="0"/>
                                  </p:stCondLst>
                                  <p:iterate type="el" backwards="0">
                                    <p:tmAbs val="0"/>
                                  </p:iterate>
                                  <p:childTnLst>
                                    <p:set>
                                      <p:cBhvr>
                                        <p:cTn id="25" fill="hold"/>
                                        <p:tgtEl>
                                          <p:spTgt spid="2329"/>
                                        </p:tgtEl>
                                        <p:attrNameLst>
                                          <p:attrName>style.visibility</p:attrName>
                                        </p:attrNameLst>
                                      </p:cBhvr>
                                      <p:to>
                                        <p:strVal val="visible"/>
                                      </p:to>
                                    </p:set>
                                  </p:childTnLst>
                                </p:cTn>
                              </p:par>
                            </p:childTnLst>
                          </p:cTn>
                        </p:par>
                        <p:par>
                          <p:cTn id="26" fill="hold">
                            <p:stCondLst>
                              <p:cond delay="0"/>
                            </p:stCondLst>
                            <p:childTnLst>
                              <p:par>
                                <p:cTn id="27" presetClass="entr" nodeType="afterEffect" presetSubtype="0" presetID="1" grpId="8" fill="hold">
                                  <p:stCondLst>
                                    <p:cond delay="0"/>
                                  </p:stCondLst>
                                  <p:iterate type="el" backwards="0">
                                    <p:tmAbs val="0"/>
                                  </p:iterate>
                                  <p:childTnLst>
                                    <p:set>
                                      <p:cBhvr>
                                        <p:cTn id="28" fill="hold"/>
                                        <p:tgtEl>
                                          <p:spTgt spid="2330"/>
                                        </p:tgtEl>
                                        <p:attrNameLst>
                                          <p:attrName>style.visibility</p:attrName>
                                        </p:attrNameLst>
                                      </p:cBhvr>
                                      <p:to>
                                        <p:strVal val="visible"/>
                                      </p:to>
                                    </p:set>
                                  </p:childTnLst>
                                </p:cTn>
                              </p:par>
                            </p:childTnLst>
                          </p:cTn>
                        </p:par>
                        <p:par>
                          <p:cTn id="29" fill="hold">
                            <p:stCondLst>
                              <p:cond delay="0"/>
                            </p:stCondLst>
                            <p:childTnLst>
                              <p:par>
                                <p:cTn id="30" presetClass="entr" nodeType="afterEffect" presetSubtype="0" presetID="1" grpId="9" fill="hold">
                                  <p:stCondLst>
                                    <p:cond delay="0"/>
                                  </p:stCondLst>
                                  <p:iterate type="el" backwards="0">
                                    <p:tmAbs val="0"/>
                                  </p:iterate>
                                  <p:childTnLst>
                                    <p:set>
                                      <p:cBhvr>
                                        <p:cTn id="31" fill="hold"/>
                                        <p:tgtEl>
                                          <p:spTgt spid="233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Class="entr" nodeType="clickEffect" presetSubtype="0" presetID="1" grpId="10" fill="hold">
                                  <p:stCondLst>
                                    <p:cond delay="0"/>
                                  </p:stCondLst>
                                  <p:iterate type="el" backwards="0">
                                    <p:tmAbs val="0"/>
                                  </p:iterate>
                                  <p:childTnLst>
                                    <p:set>
                                      <p:cBhvr>
                                        <p:cTn id="35" fill="hold"/>
                                        <p:tgtEl>
                                          <p:spTgt spid="2336"/>
                                        </p:tgtEl>
                                        <p:attrNameLst>
                                          <p:attrName>style.visibility</p:attrName>
                                        </p:attrNameLst>
                                      </p:cBhvr>
                                      <p:to>
                                        <p:strVal val="visible"/>
                                      </p:to>
                                    </p:set>
                                  </p:childTnLst>
                                </p:cTn>
                              </p:par>
                            </p:childTnLst>
                          </p:cTn>
                        </p:par>
                        <p:par>
                          <p:cTn id="36" fill="hold">
                            <p:stCondLst>
                              <p:cond delay="0"/>
                            </p:stCondLst>
                            <p:childTnLst>
                              <p:par>
                                <p:cTn id="37" presetClass="entr" nodeType="afterEffect" presetSubtype="0" presetID="1" grpId="11" fill="hold">
                                  <p:stCondLst>
                                    <p:cond delay="0"/>
                                  </p:stCondLst>
                                  <p:iterate type="el" backwards="0">
                                    <p:tmAbs val="0"/>
                                  </p:iterate>
                                  <p:childTnLst>
                                    <p:set>
                                      <p:cBhvr>
                                        <p:cTn id="38" fill="hold"/>
                                        <p:tgtEl>
                                          <p:spTgt spid="2337"/>
                                        </p:tgtEl>
                                        <p:attrNameLst>
                                          <p:attrName>style.visibility</p:attrName>
                                        </p:attrNameLst>
                                      </p:cBhvr>
                                      <p:to>
                                        <p:strVal val="visible"/>
                                      </p:to>
                                    </p:set>
                                  </p:childTnLst>
                                </p:cTn>
                              </p:par>
                            </p:childTnLst>
                          </p:cTn>
                        </p:par>
                        <p:par>
                          <p:cTn id="39" fill="hold">
                            <p:stCondLst>
                              <p:cond delay="0"/>
                            </p:stCondLst>
                            <p:childTnLst>
                              <p:par>
                                <p:cTn id="40" presetClass="entr" nodeType="afterEffect" presetSubtype="0" presetID="1" grpId="12" fill="hold">
                                  <p:stCondLst>
                                    <p:cond delay="0"/>
                                  </p:stCondLst>
                                  <p:iterate type="el" backwards="0">
                                    <p:tmAbs val="0"/>
                                  </p:iterate>
                                  <p:childTnLst>
                                    <p:set>
                                      <p:cBhvr>
                                        <p:cTn id="41" fill="hold"/>
                                        <p:tgtEl>
                                          <p:spTgt spid="2338"/>
                                        </p:tgtEl>
                                        <p:attrNameLst>
                                          <p:attrName>style.visibility</p:attrName>
                                        </p:attrNameLst>
                                      </p:cBhvr>
                                      <p:to>
                                        <p:strVal val="visible"/>
                                      </p:to>
                                    </p:set>
                                  </p:childTnLst>
                                </p:cTn>
                              </p:par>
                            </p:childTnLst>
                          </p:cTn>
                        </p:par>
                        <p:par>
                          <p:cTn id="42" fill="hold">
                            <p:stCondLst>
                              <p:cond delay="0"/>
                            </p:stCondLst>
                            <p:childTnLst>
                              <p:par>
                                <p:cTn id="43" presetClass="entr" nodeType="afterEffect" presetSubtype="0" presetID="1" grpId="13" fill="hold">
                                  <p:stCondLst>
                                    <p:cond delay="0"/>
                                  </p:stCondLst>
                                  <p:iterate type="el" backwards="0">
                                    <p:tmAbs val="0"/>
                                  </p:iterate>
                                  <p:childTnLst>
                                    <p:set>
                                      <p:cBhvr>
                                        <p:cTn id="44" fill="hold"/>
                                        <p:tgtEl>
                                          <p:spTgt spid="23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30" grpId="8"/>
      <p:bldP build="whole" bldLvl="1" animBg="1" rev="0" advAuto="0" spid="2336" grpId="10"/>
      <p:bldP build="whole" bldLvl="1" animBg="1" rev="0" advAuto="0" spid="2395" grpId="1"/>
      <p:bldP build="whole" bldLvl="1" animBg="1" rev="0" advAuto="0" spid="2325" grpId="3"/>
      <p:bldP build="whole" bldLvl="1" animBg="1" rev="0" advAuto="0" spid="2327" grpId="5"/>
      <p:bldP build="whole" bldLvl="1" animBg="1" rev="0" advAuto="0" spid="2329" grpId="7"/>
      <p:bldP build="whole" bldLvl="1" animBg="1" rev="0" advAuto="0" spid="2331" grpId="9"/>
      <p:bldP build="whole" bldLvl="1" animBg="1" rev="0" advAuto="0" spid="2337" grpId="11"/>
      <p:bldP build="whole" bldLvl="1" animBg="1" rev="0" advAuto="0" spid="2339" grpId="13"/>
      <p:bldP build="whole" bldLvl="1" animBg="1" rev="0" advAuto="0" spid="2324" grpId="2"/>
      <p:bldP build="whole" bldLvl="1" animBg="1" rev="0" advAuto="0" spid="2326" grpId="4"/>
      <p:bldP build="whole" bldLvl="1" animBg="1" rev="0" advAuto="0" spid="2328" grpId="6"/>
      <p:bldP build="whole" bldLvl="1" animBg="1" rev="0" advAuto="0" spid="2338" grpId="12"/>
    </p:bldLst>
  </p:timing>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03" name="Rectangle"/>
          <p:cNvSpPr/>
          <p:nvPr/>
        </p:nvSpPr>
        <p:spPr>
          <a:xfrm>
            <a:off x="8775700" y="8775700"/>
            <a:ext cx="3175000" cy="3009900"/>
          </a:xfrm>
          <a:prstGeom prst="rect">
            <a:avLst/>
          </a:prstGeom>
          <a:solidFill>
            <a:srgbClr val="0056D6"/>
          </a:solidFill>
          <a:ln w="25400">
            <a:solidFill>
              <a:srgbClr val="FFFFFF"/>
            </a:solidFill>
            <a:miter lim="400000"/>
          </a:ln>
        </p:spPr>
        <p:txBody>
          <a:bodyPr lIns="38100" tIns="38100" rIns="38100" bIns="38100" anchor="ctr"/>
          <a:lstStyle/>
          <a:p>
            <a:pPr>
              <a:lnSpc>
                <a:spcPts val="7200"/>
              </a:lnSpc>
              <a:defRPr i="1" sz="6000">
                <a:latin typeface="Helvetica Neue Light"/>
                <a:ea typeface="Helvetica Neue Light"/>
                <a:cs typeface="Helvetica Neue Light"/>
                <a:sym typeface="Helvetica Neue Light"/>
              </a:defRPr>
            </a:pPr>
          </a:p>
        </p:txBody>
      </p:sp>
      <p:sp>
        <p:nvSpPr>
          <p:cNvPr id="2404" name="Fusion is a complex tradeoff"/>
          <p:cNvSpPr txBox="1"/>
          <p:nvPr>
            <p:ph type="title"/>
          </p:nvPr>
        </p:nvSpPr>
        <p:spPr>
          <a:prstGeom prst="rect">
            <a:avLst/>
          </a:prstGeom>
        </p:spPr>
        <p:txBody>
          <a:bodyPr/>
          <a:lstStyle/>
          <a:p>
            <a:pPr/>
            <a:r>
              <a:t>Fusion is a complex </a:t>
            </a:r>
            <a:r>
              <a:rPr i="1"/>
              <a:t>tradeoff</a:t>
            </a:r>
          </a:p>
        </p:txBody>
      </p:sp>
      <p:sp>
        <p:nvSpPr>
          <p:cNvPr id="2405"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06"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07"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08"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09"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2410" name="blury"/>
          <p:cNvSpPr/>
          <p:nvPr/>
        </p:nvSpPr>
        <p:spPr>
          <a:xfrm>
            <a:off x="87757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2411"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12"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13"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14"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15"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16"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17"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18"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19"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0"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1"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2"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3"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4"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5"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6"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7"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8"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29"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0"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1"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2"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3"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4"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5"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6"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7"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8"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39"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0"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1"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2"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3"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4"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5"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6"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7" name="Square"/>
          <p:cNvSpPr/>
          <p:nvPr/>
        </p:nvSpPr>
        <p:spPr>
          <a:xfrm>
            <a:off x="13042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8" name="Square"/>
          <p:cNvSpPr/>
          <p:nvPr/>
        </p:nvSpPr>
        <p:spPr>
          <a:xfrm>
            <a:off x="13677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49" name="Square"/>
          <p:cNvSpPr/>
          <p:nvPr/>
        </p:nvSpPr>
        <p:spPr>
          <a:xfrm>
            <a:off x="13042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50" name="Square"/>
          <p:cNvSpPr/>
          <p:nvPr/>
        </p:nvSpPr>
        <p:spPr>
          <a:xfrm>
            <a:off x="13677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51" name="Square"/>
          <p:cNvSpPr/>
          <p:nvPr/>
        </p:nvSpPr>
        <p:spPr>
          <a:xfrm>
            <a:off x="14312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52" name="Square"/>
          <p:cNvSpPr/>
          <p:nvPr/>
        </p:nvSpPr>
        <p:spPr>
          <a:xfrm>
            <a:off x="14947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53" name="Square"/>
          <p:cNvSpPr/>
          <p:nvPr/>
        </p:nvSpPr>
        <p:spPr>
          <a:xfrm>
            <a:off x="14312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54" name="Square"/>
          <p:cNvSpPr/>
          <p:nvPr/>
        </p:nvSpPr>
        <p:spPr>
          <a:xfrm>
            <a:off x="14947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55"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456"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57"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58"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59"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60"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461"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62"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63"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64"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65"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66"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67"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68"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69"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0"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1"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2"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3"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4"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5"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6"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7"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8"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79"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0"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1"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2"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3"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4"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5"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6"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7"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8"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89"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90"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91"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92"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493"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494" name="(fused)"/>
          <p:cNvSpPr/>
          <p:nvPr/>
        </p:nvSpPr>
        <p:spPr>
          <a:xfrm>
            <a:off x="8788400" y="8775700"/>
            <a:ext cx="3149600" cy="3009900"/>
          </a:xfrm>
          <a:prstGeom prst="rect">
            <a:avLst/>
          </a:prstGeom>
          <a:solidFill>
            <a:srgbClr val="0056D6"/>
          </a:solidFill>
          <a:ln w="25400">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i="1" sz="6000">
                <a:latin typeface="Helvetica Neue Light"/>
                <a:ea typeface="Helvetica Neue Light"/>
                <a:cs typeface="Helvetica Neue Light"/>
                <a:sym typeface="Helvetica Neue Light"/>
              </a:defRPr>
            </a:lvl1pPr>
          </a:lstStyle>
          <a:p>
            <a:pPr/>
            <a:r>
              <a:t>(fused)</a:t>
            </a:r>
          </a:p>
        </p:txBody>
      </p:sp>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98" name="Rectangle"/>
          <p:cNvSpPr/>
          <p:nvPr/>
        </p:nvSpPr>
        <p:spPr>
          <a:xfrm>
            <a:off x="8775700" y="8775700"/>
            <a:ext cx="3175000" cy="3009900"/>
          </a:xfrm>
          <a:prstGeom prst="rect">
            <a:avLst/>
          </a:prstGeom>
          <a:solidFill>
            <a:srgbClr val="0056D6"/>
          </a:solidFill>
          <a:ln w="25400">
            <a:solidFill>
              <a:srgbClr val="FFFFFF"/>
            </a:solidFill>
            <a:miter lim="400000"/>
          </a:ln>
        </p:spPr>
        <p:txBody>
          <a:bodyPr lIns="38100" tIns="38100" rIns="38100" bIns="38100" anchor="ctr"/>
          <a:lstStyle/>
          <a:p>
            <a:pPr>
              <a:lnSpc>
                <a:spcPts val="7200"/>
              </a:lnSpc>
              <a:defRPr i="1" sz="6000">
                <a:latin typeface="Helvetica Neue Light"/>
                <a:ea typeface="Helvetica Neue Light"/>
                <a:cs typeface="Helvetica Neue Light"/>
                <a:sym typeface="Helvetica Neue Light"/>
              </a:defRPr>
            </a:pPr>
          </a:p>
        </p:txBody>
      </p:sp>
      <p:sp>
        <p:nvSpPr>
          <p:cNvPr id="2499" name="Fusion is a complex tradeoff"/>
          <p:cNvSpPr txBox="1"/>
          <p:nvPr>
            <p:ph type="title"/>
          </p:nvPr>
        </p:nvSpPr>
        <p:spPr>
          <a:prstGeom prst="rect">
            <a:avLst/>
          </a:prstGeom>
        </p:spPr>
        <p:txBody>
          <a:bodyPr/>
          <a:lstStyle/>
          <a:p>
            <a:pPr/>
            <a:r>
              <a:t>Fusion is a complex </a:t>
            </a:r>
            <a:r>
              <a:rPr i="1"/>
              <a:t>tradeoff</a:t>
            </a:r>
          </a:p>
        </p:txBody>
      </p:sp>
      <p:sp>
        <p:nvSpPr>
          <p:cNvPr id="2500"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01"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02"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03"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04"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2505" name="blury"/>
          <p:cNvSpPr/>
          <p:nvPr/>
        </p:nvSpPr>
        <p:spPr>
          <a:xfrm>
            <a:off x="87757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2506"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07"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08"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09"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0"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1"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2"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3"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4"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5"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6"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7"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8"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19"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0"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1"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2"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3"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4"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5"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6"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7"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8"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29"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0"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1"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2"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3"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4"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5"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6"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7"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8"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39"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40"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41"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42" name="Square"/>
          <p:cNvSpPr/>
          <p:nvPr/>
        </p:nvSpPr>
        <p:spPr>
          <a:xfrm>
            <a:off x="12979400" y="12115800"/>
            <a:ext cx="1270000" cy="1270000"/>
          </a:xfrm>
          <a:prstGeom prst="rect">
            <a:avLst/>
          </a:prstGeom>
          <a:solidFill>
            <a:srgbClr val="3A88FE">
              <a:alpha val="50000"/>
            </a:srgbClr>
          </a:solidFill>
          <a:ln w="508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543" name="Rectangle"/>
          <p:cNvSpPr/>
          <p:nvPr/>
        </p:nvSpPr>
        <p:spPr>
          <a:xfrm>
            <a:off x="12979400" y="7797800"/>
            <a:ext cx="127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544" name="Square"/>
          <p:cNvSpPr/>
          <p:nvPr/>
        </p:nvSpPr>
        <p:spPr>
          <a:xfrm>
            <a:off x="13042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45" name="Square"/>
          <p:cNvSpPr/>
          <p:nvPr/>
        </p:nvSpPr>
        <p:spPr>
          <a:xfrm>
            <a:off x="13677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46" name="Square"/>
          <p:cNvSpPr/>
          <p:nvPr/>
        </p:nvSpPr>
        <p:spPr>
          <a:xfrm>
            <a:off x="13042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47" name="Square"/>
          <p:cNvSpPr/>
          <p:nvPr/>
        </p:nvSpPr>
        <p:spPr>
          <a:xfrm>
            <a:off x="13677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48" name="Square"/>
          <p:cNvSpPr/>
          <p:nvPr/>
        </p:nvSpPr>
        <p:spPr>
          <a:xfrm>
            <a:off x="14312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49" name="Square"/>
          <p:cNvSpPr/>
          <p:nvPr/>
        </p:nvSpPr>
        <p:spPr>
          <a:xfrm>
            <a:off x="14947900" y="10909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50" name="Square"/>
          <p:cNvSpPr/>
          <p:nvPr/>
        </p:nvSpPr>
        <p:spPr>
          <a:xfrm>
            <a:off x="14312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51" name="Square"/>
          <p:cNvSpPr/>
          <p:nvPr/>
        </p:nvSpPr>
        <p:spPr>
          <a:xfrm>
            <a:off x="14947900" y="11544300"/>
            <a:ext cx="508000" cy="508000"/>
          </a:xfrm>
          <a:prstGeom prst="rect">
            <a:avLst/>
          </a:prstGeom>
          <a:solidFill>
            <a:srgbClr val="77BB41"/>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52" name="Rectangle"/>
          <p:cNvSpPr/>
          <p:nvPr/>
        </p:nvSpPr>
        <p:spPr>
          <a:xfrm>
            <a:off x="12979400" y="6527800"/>
            <a:ext cx="127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553" name="Square"/>
          <p:cNvSpPr/>
          <p:nvPr/>
        </p:nvSpPr>
        <p:spPr>
          <a:xfrm>
            <a:off x="13042900" y="7861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54" name="Square"/>
          <p:cNvSpPr/>
          <p:nvPr/>
        </p:nvSpPr>
        <p:spPr>
          <a:xfrm>
            <a:off x="13677900" y="7861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55" name="Square"/>
          <p:cNvSpPr/>
          <p:nvPr/>
        </p:nvSpPr>
        <p:spPr>
          <a:xfrm>
            <a:off x="13042900" y="8496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56" name="Square"/>
          <p:cNvSpPr/>
          <p:nvPr/>
        </p:nvSpPr>
        <p:spPr>
          <a:xfrm>
            <a:off x="13677900" y="8496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57"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558"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59"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60"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61"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62"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563"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64"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65"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66"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67"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68"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69"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0"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1"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2"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3"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4"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5"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6"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7"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8"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79"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0"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1"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2"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3"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4"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5"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6"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7"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8"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89"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90"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91"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92"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93"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94"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95" name="Square"/>
          <p:cNvSpPr/>
          <p:nvPr/>
        </p:nvSpPr>
        <p:spPr>
          <a:xfrm>
            <a:off x="12344400" y="3479800"/>
            <a:ext cx="254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596"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597" name="Square"/>
          <p:cNvSpPr/>
          <p:nvPr/>
        </p:nvSpPr>
        <p:spPr>
          <a:xfrm>
            <a:off x="12344400" y="2209800"/>
            <a:ext cx="2540000" cy="2540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598" name="Square"/>
          <p:cNvSpPr/>
          <p:nvPr/>
        </p:nvSpPr>
        <p:spPr>
          <a:xfrm>
            <a:off x="12407900" y="3543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599" name="Square"/>
          <p:cNvSpPr/>
          <p:nvPr/>
        </p:nvSpPr>
        <p:spPr>
          <a:xfrm>
            <a:off x="13042900" y="3543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00" name="Square"/>
          <p:cNvSpPr/>
          <p:nvPr/>
        </p:nvSpPr>
        <p:spPr>
          <a:xfrm>
            <a:off x="12407900" y="4178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01" name="Square"/>
          <p:cNvSpPr/>
          <p:nvPr/>
        </p:nvSpPr>
        <p:spPr>
          <a:xfrm>
            <a:off x="13042900" y="4178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02" name="Square"/>
          <p:cNvSpPr/>
          <p:nvPr/>
        </p:nvSpPr>
        <p:spPr>
          <a:xfrm>
            <a:off x="13677900" y="3543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03" name="Square"/>
          <p:cNvSpPr/>
          <p:nvPr/>
        </p:nvSpPr>
        <p:spPr>
          <a:xfrm>
            <a:off x="14312900" y="3543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04" name="Square"/>
          <p:cNvSpPr/>
          <p:nvPr/>
        </p:nvSpPr>
        <p:spPr>
          <a:xfrm>
            <a:off x="13677900" y="4178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05" name="Square"/>
          <p:cNvSpPr/>
          <p:nvPr/>
        </p:nvSpPr>
        <p:spPr>
          <a:xfrm>
            <a:off x="14312900" y="4178300"/>
            <a:ext cx="508000" cy="508000"/>
          </a:xfrm>
          <a:prstGeom prst="rect">
            <a:avLst/>
          </a:prstGeom>
          <a:solidFill>
            <a:srgbClr val="FF401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06" name="Square"/>
          <p:cNvSpPr/>
          <p:nvPr/>
        </p:nvSpPr>
        <p:spPr>
          <a:xfrm>
            <a:off x="12979400" y="10845800"/>
            <a:ext cx="1270000" cy="1270000"/>
          </a:xfrm>
          <a:prstGeom prst="rect">
            <a:avLst/>
          </a:prstGeom>
          <a:solidFill>
            <a:srgbClr val="3A88FE">
              <a:alpha val="50000"/>
            </a:srgbClr>
          </a:solidFill>
          <a:ln w="508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607" name="redundant work"/>
          <p:cNvSpPr txBox="1"/>
          <p:nvPr/>
        </p:nvSpPr>
        <p:spPr>
          <a:xfrm>
            <a:off x="16842078" y="54483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nSpc>
                <a:spcPct val="80000"/>
              </a:lnSpc>
              <a:defRPr b="1" sz="5600"/>
            </a:lvl1pPr>
          </a:lstStyle>
          <a:p>
            <a:pPr/>
            <a:r>
              <a:t>redundant work</a:t>
            </a:r>
          </a:p>
        </p:txBody>
      </p:sp>
      <p:sp>
        <p:nvSpPr>
          <p:cNvPr id="2608" name="Line"/>
          <p:cNvSpPr/>
          <p:nvPr/>
        </p:nvSpPr>
        <p:spPr>
          <a:xfrm>
            <a:off x="14951571" y="4419302"/>
            <a:ext cx="1877418" cy="1257003"/>
          </a:xfrm>
          <a:prstGeom prst="line">
            <a:avLst/>
          </a:prstGeom>
          <a:ln w="76200">
            <a:solidFill>
              <a:srgbClr val="FFFFFF"/>
            </a:solidFill>
            <a:miter lim="400000"/>
            <a:headEnd type="stealth"/>
          </a:ln>
          <a:effectLst>
            <a:outerShdw sx="100000" sy="100000" kx="0" ky="0" algn="b" rotWithShape="0" blurRad="88900" dist="0" dir="5400000">
              <a:srgbClr val="000000"/>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609" name="Line"/>
          <p:cNvSpPr/>
          <p:nvPr/>
        </p:nvSpPr>
        <p:spPr>
          <a:xfrm flipV="1">
            <a:off x="14439900" y="6794500"/>
            <a:ext cx="2321918" cy="1295103"/>
          </a:xfrm>
          <a:prstGeom prst="line">
            <a:avLst/>
          </a:prstGeom>
          <a:ln w="76200">
            <a:solidFill>
              <a:srgbClr val="FFFFFF"/>
            </a:solidFill>
            <a:miter lim="400000"/>
            <a:headEnd type="stealth"/>
          </a:ln>
          <a:effectLst>
            <a:outerShdw sx="100000" sy="100000" kx="0" ky="0" algn="b" rotWithShape="0" blurRad="88900" dist="0" dir="5400000">
              <a:srgbClr val="000000"/>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610" name="(fused)"/>
          <p:cNvSpPr/>
          <p:nvPr/>
        </p:nvSpPr>
        <p:spPr>
          <a:xfrm>
            <a:off x="8788400" y="8775700"/>
            <a:ext cx="3149600" cy="3009900"/>
          </a:xfrm>
          <a:prstGeom prst="rect">
            <a:avLst/>
          </a:prstGeom>
          <a:solidFill>
            <a:srgbClr val="0056D6"/>
          </a:solidFill>
          <a:ln w="25400">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i="1" sz="6000">
                <a:latin typeface="Helvetica Neue Light"/>
                <a:ea typeface="Helvetica Neue Light"/>
                <a:cs typeface="Helvetica Neue Light"/>
                <a:sym typeface="Helvetica Neue Light"/>
              </a:defRPr>
            </a:lvl1pPr>
          </a:lstStyle>
          <a:p>
            <a:pPr/>
            <a:r>
              <a:t>(fused)</a:t>
            </a: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543"/>
                                        </p:tgtEl>
                                        <p:attrNameLst>
                                          <p:attrName>style.visibility</p:attrName>
                                        </p:attrNameLst>
                                      </p:cBhvr>
                                      <p:to>
                                        <p:strVal val="visible"/>
                                      </p:to>
                                    </p:set>
                                    <p:animEffect filter="fade" transition="in">
                                      <p:cBhvr>
                                        <p:cTn id="7" dur="500"/>
                                        <p:tgtEl>
                                          <p:spTgt spid="2543"/>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552"/>
                                        </p:tgtEl>
                                        <p:attrNameLst>
                                          <p:attrName>style.visibility</p:attrName>
                                        </p:attrNameLst>
                                      </p:cBhvr>
                                      <p:to>
                                        <p:strVal val="visible"/>
                                      </p:to>
                                    </p:set>
                                    <p:animEffect filter="fade" transition="in">
                                      <p:cBhvr>
                                        <p:cTn id="11" dur="500"/>
                                        <p:tgtEl>
                                          <p:spTgt spid="2552"/>
                                        </p:tgtEl>
                                      </p:cBhvr>
                                    </p:animEffect>
                                  </p:childTnLst>
                                </p:cTn>
                              </p:par>
                            </p:childTnLst>
                          </p:cTn>
                        </p:par>
                        <p:par>
                          <p:cTn id="12" fill="hold">
                            <p:stCondLst>
                              <p:cond delay="1000"/>
                            </p:stCondLst>
                            <p:childTnLst>
                              <p:par>
                                <p:cTn id="13" presetClass="entr" nodeType="afterEffect" presetID="10" grpId="3" fill="hold">
                                  <p:stCondLst>
                                    <p:cond delay="500"/>
                                  </p:stCondLst>
                                  <p:iterate type="el" backwards="0">
                                    <p:tmAbs val="0"/>
                                  </p:iterate>
                                  <p:childTnLst>
                                    <p:set>
                                      <p:cBhvr>
                                        <p:cTn id="14" fill="hold"/>
                                        <p:tgtEl>
                                          <p:spTgt spid="2595"/>
                                        </p:tgtEl>
                                        <p:attrNameLst>
                                          <p:attrName>style.visibility</p:attrName>
                                        </p:attrNameLst>
                                      </p:cBhvr>
                                      <p:to>
                                        <p:strVal val="visible"/>
                                      </p:to>
                                    </p:set>
                                    <p:animEffect filter="fade" transition="in">
                                      <p:cBhvr>
                                        <p:cTn id="15" dur="500"/>
                                        <p:tgtEl>
                                          <p:spTgt spid="2595"/>
                                        </p:tgtEl>
                                      </p:cBhvr>
                                    </p:animEffect>
                                  </p:childTnLst>
                                </p:cTn>
                              </p:par>
                            </p:childTnLst>
                          </p:cTn>
                        </p:par>
                        <p:par>
                          <p:cTn id="16" fill="hold">
                            <p:stCondLst>
                              <p:cond delay="2000"/>
                            </p:stCondLst>
                            <p:childTnLst>
                              <p:par>
                                <p:cTn id="17" presetClass="entr" nodeType="afterEffect" presetID="10" grpId="4" fill="hold">
                                  <p:stCondLst>
                                    <p:cond delay="0"/>
                                  </p:stCondLst>
                                  <p:iterate type="el" backwards="0">
                                    <p:tmAbs val="0"/>
                                  </p:iterate>
                                  <p:childTnLst>
                                    <p:set>
                                      <p:cBhvr>
                                        <p:cTn id="18" fill="hold"/>
                                        <p:tgtEl>
                                          <p:spTgt spid="2597"/>
                                        </p:tgtEl>
                                        <p:attrNameLst>
                                          <p:attrName>style.visibility</p:attrName>
                                        </p:attrNameLst>
                                      </p:cBhvr>
                                      <p:to>
                                        <p:strVal val="visible"/>
                                      </p:to>
                                    </p:set>
                                    <p:animEffect filter="fade" transition="in">
                                      <p:cBhvr>
                                        <p:cTn id="19" dur="500"/>
                                        <p:tgtEl>
                                          <p:spTgt spid="2597"/>
                                        </p:tgtEl>
                                      </p:cBhvr>
                                    </p:animEffect>
                                  </p:childTnLst>
                                </p:cTn>
                              </p:par>
                            </p:childTnLst>
                          </p:cTn>
                        </p:par>
                        <p:par>
                          <p:cTn id="20" fill="hold">
                            <p:stCondLst>
                              <p:cond delay="2500"/>
                            </p:stCondLst>
                            <p:childTnLst>
                              <p:par>
                                <p:cTn id="21" presetClass="entr" nodeType="afterEffect" presetID="10" grpId="5" fill="hold">
                                  <p:stCondLst>
                                    <p:cond delay="0"/>
                                  </p:stCondLst>
                                  <p:iterate type="lt" backwards="0">
                                    <p:tmAbs val="0"/>
                                  </p:iterate>
                                  <p:childTnLst>
                                    <p:set>
                                      <p:cBhvr>
                                        <p:cTn id="22" fill="hold"/>
                                        <p:tgtEl>
                                          <p:spTgt spid="2553"/>
                                        </p:tgtEl>
                                        <p:attrNameLst>
                                          <p:attrName>style.visibility</p:attrName>
                                        </p:attrNameLst>
                                      </p:cBhvr>
                                      <p:to>
                                        <p:strVal val="visible"/>
                                      </p:to>
                                    </p:set>
                                    <p:animEffect filter="fade" transition="in">
                                      <p:cBhvr>
                                        <p:cTn id="23" dur="750"/>
                                        <p:tgtEl>
                                          <p:spTgt spid="2553"/>
                                        </p:tgtEl>
                                      </p:cBhvr>
                                    </p:animEffect>
                                  </p:childTnLst>
                                </p:cTn>
                              </p:par>
                            </p:childTnLst>
                          </p:cTn>
                        </p:par>
                        <p:par>
                          <p:cTn id="24" fill="hold">
                            <p:stCondLst>
                              <p:cond delay="3250"/>
                            </p:stCondLst>
                            <p:childTnLst>
                              <p:par>
                                <p:cTn id="25" presetClass="entr" nodeType="afterEffect" presetID="10" grpId="6" fill="hold">
                                  <p:stCondLst>
                                    <p:cond delay="0"/>
                                  </p:stCondLst>
                                  <p:iterate type="lt" backwards="0">
                                    <p:tmAbs val="0"/>
                                  </p:iterate>
                                  <p:childTnLst>
                                    <p:set>
                                      <p:cBhvr>
                                        <p:cTn id="26" fill="hold"/>
                                        <p:tgtEl>
                                          <p:spTgt spid="2554"/>
                                        </p:tgtEl>
                                        <p:attrNameLst>
                                          <p:attrName>style.visibility</p:attrName>
                                        </p:attrNameLst>
                                      </p:cBhvr>
                                      <p:to>
                                        <p:strVal val="visible"/>
                                      </p:to>
                                    </p:set>
                                    <p:animEffect filter="fade" transition="in">
                                      <p:cBhvr>
                                        <p:cTn id="27" dur="750"/>
                                        <p:tgtEl>
                                          <p:spTgt spid="2554"/>
                                        </p:tgtEl>
                                      </p:cBhvr>
                                    </p:animEffect>
                                  </p:childTnLst>
                                </p:cTn>
                              </p:par>
                            </p:childTnLst>
                          </p:cTn>
                        </p:par>
                        <p:par>
                          <p:cTn id="28" fill="hold">
                            <p:stCondLst>
                              <p:cond delay="4000"/>
                            </p:stCondLst>
                            <p:childTnLst>
                              <p:par>
                                <p:cTn id="29" presetClass="entr" nodeType="afterEffect" presetID="10" grpId="7" fill="hold">
                                  <p:stCondLst>
                                    <p:cond delay="0"/>
                                  </p:stCondLst>
                                  <p:iterate type="lt" backwards="0">
                                    <p:tmAbs val="0"/>
                                  </p:iterate>
                                  <p:childTnLst>
                                    <p:set>
                                      <p:cBhvr>
                                        <p:cTn id="30" fill="hold"/>
                                        <p:tgtEl>
                                          <p:spTgt spid="2555"/>
                                        </p:tgtEl>
                                        <p:attrNameLst>
                                          <p:attrName>style.visibility</p:attrName>
                                        </p:attrNameLst>
                                      </p:cBhvr>
                                      <p:to>
                                        <p:strVal val="visible"/>
                                      </p:to>
                                    </p:set>
                                    <p:animEffect filter="fade" transition="in">
                                      <p:cBhvr>
                                        <p:cTn id="31" dur="750"/>
                                        <p:tgtEl>
                                          <p:spTgt spid="2555"/>
                                        </p:tgtEl>
                                      </p:cBhvr>
                                    </p:animEffect>
                                  </p:childTnLst>
                                </p:cTn>
                              </p:par>
                            </p:childTnLst>
                          </p:cTn>
                        </p:par>
                        <p:par>
                          <p:cTn id="32" fill="hold">
                            <p:stCondLst>
                              <p:cond delay="4750"/>
                            </p:stCondLst>
                            <p:childTnLst>
                              <p:par>
                                <p:cTn id="33" presetClass="entr" nodeType="afterEffect" presetID="10" grpId="8" fill="hold">
                                  <p:stCondLst>
                                    <p:cond delay="0"/>
                                  </p:stCondLst>
                                  <p:iterate type="lt" backwards="0">
                                    <p:tmAbs val="0"/>
                                  </p:iterate>
                                  <p:childTnLst>
                                    <p:set>
                                      <p:cBhvr>
                                        <p:cTn id="34" fill="hold"/>
                                        <p:tgtEl>
                                          <p:spTgt spid="2556"/>
                                        </p:tgtEl>
                                        <p:attrNameLst>
                                          <p:attrName>style.visibility</p:attrName>
                                        </p:attrNameLst>
                                      </p:cBhvr>
                                      <p:to>
                                        <p:strVal val="visible"/>
                                      </p:to>
                                    </p:set>
                                    <p:animEffect filter="fade" transition="in">
                                      <p:cBhvr>
                                        <p:cTn id="35" dur="750"/>
                                        <p:tgtEl>
                                          <p:spTgt spid="2556"/>
                                        </p:tgtEl>
                                      </p:cBhvr>
                                    </p:animEffect>
                                  </p:childTnLst>
                                </p:cTn>
                              </p:par>
                            </p:childTnLst>
                          </p:cTn>
                        </p:par>
                        <p:par>
                          <p:cTn id="36" fill="hold">
                            <p:stCondLst>
                              <p:cond delay="5500"/>
                            </p:stCondLst>
                            <p:childTnLst>
                              <p:par>
                                <p:cTn id="37" presetClass="entr" nodeType="afterEffect" presetID="10" grpId="9" fill="hold">
                                  <p:stCondLst>
                                    <p:cond delay="0"/>
                                  </p:stCondLst>
                                  <p:iterate type="lt" backwards="0">
                                    <p:tmAbs val="0"/>
                                  </p:iterate>
                                  <p:childTnLst>
                                    <p:set>
                                      <p:cBhvr>
                                        <p:cTn id="38" fill="hold"/>
                                        <p:tgtEl>
                                          <p:spTgt spid="2598"/>
                                        </p:tgtEl>
                                        <p:attrNameLst>
                                          <p:attrName>style.visibility</p:attrName>
                                        </p:attrNameLst>
                                      </p:cBhvr>
                                      <p:to>
                                        <p:strVal val="visible"/>
                                      </p:to>
                                    </p:set>
                                    <p:animEffect filter="fade" transition="in">
                                      <p:cBhvr>
                                        <p:cTn id="39" dur="750"/>
                                        <p:tgtEl>
                                          <p:spTgt spid="2598"/>
                                        </p:tgtEl>
                                      </p:cBhvr>
                                    </p:animEffect>
                                  </p:childTnLst>
                                </p:cTn>
                              </p:par>
                            </p:childTnLst>
                          </p:cTn>
                        </p:par>
                        <p:par>
                          <p:cTn id="40" fill="hold">
                            <p:stCondLst>
                              <p:cond delay="6250"/>
                            </p:stCondLst>
                            <p:childTnLst>
                              <p:par>
                                <p:cTn id="41" presetClass="entr" nodeType="afterEffect" presetID="10" grpId="10" fill="hold">
                                  <p:stCondLst>
                                    <p:cond delay="0"/>
                                  </p:stCondLst>
                                  <p:iterate type="lt" backwards="0">
                                    <p:tmAbs val="0"/>
                                  </p:iterate>
                                  <p:childTnLst>
                                    <p:set>
                                      <p:cBhvr>
                                        <p:cTn id="42" fill="hold"/>
                                        <p:tgtEl>
                                          <p:spTgt spid="2599"/>
                                        </p:tgtEl>
                                        <p:attrNameLst>
                                          <p:attrName>style.visibility</p:attrName>
                                        </p:attrNameLst>
                                      </p:cBhvr>
                                      <p:to>
                                        <p:strVal val="visible"/>
                                      </p:to>
                                    </p:set>
                                    <p:animEffect filter="fade" transition="in">
                                      <p:cBhvr>
                                        <p:cTn id="43" dur="750"/>
                                        <p:tgtEl>
                                          <p:spTgt spid="2599"/>
                                        </p:tgtEl>
                                      </p:cBhvr>
                                    </p:animEffect>
                                  </p:childTnLst>
                                </p:cTn>
                              </p:par>
                            </p:childTnLst>
                          </p:cTn>
                        </p:par>
                        <p:par>
                          <p:cTn id="44" fill="hold">
                            <p:stCondLst>
                              <p:cond delay="7000"/>
                            </p:stCondLst>
                            <p:childTnLst>
                              <p:par>
                                <p:cTn id="45" presetClass="entr" nodeType="afterEffect" presetID="10" grpId="11" fill="hold">
                                  <p:stCondLst>
                                    <p:cond delay="0"/>
                                  </p:stCondLst>
                                  <p:iterate type="lt" backwards="0">
                                    <p:tmAbs val="0"/>
                                  </p:iterate>
                                  <p:childTnLst>
                                    <p:set>
                                      <p:cBhvr>
                                        <p:cTn id="46" fill="hold"/>
                                        <p:tgtEl>
                                          <p:spTgt spid="2600"/>
                                        </p:tgtEl>
                                        <p:attrNameLst>
                                          <p:attrName>style.visibility</p:attrName>
                                        </p:attrNameLst>
                                      </p:cBhvr>
                                      <p:to>
                                        <p:strVal val="visible"/>
                                      </p:to>
                                    </p:set>
                                    <p:animEffect filter="fade" transition="in">
                                      <p:cBhvr>
                                        <p:cTn id="47" dur="750"/>
                                        <p:tgtEl>
                                          <p:spTgt spid="2600"/>
                                        </p:tgtEl>
                                      </p:cBhvr>
                                    </p:animEffect>
                                  </p:childTnLst>
                                </p:cTn>
                              </p:par>
                            </p:childTnLst>
                          </p:cTn>
                        </p:par>
                        <p:par>
                          <p:cTn id="48" fill="hold">
                            <p:stCondLst>
                              <p:cond delay="7750"/>
                            </p:stCondLst>
                            <p:childTnLst>
                              <p:par>
                                <p:cTn id="49" presetClass="entr" nodeType="afterEffect" presetID="10" grpId="12" fill="hold">
                                  <p:stCondLst>
                                    <p:cond delay="0"/>
                                  </p:stCondLst>
                                  <p:iterate type="lt" backwards="0">
                                    <p:tmAbs val="0"/>
                                  </p:iterate>
                                  <p:childTnLst>
                                    <p:set>
                                      <p:cBhvr>
                                        <p:cTn id="50" fill="hold"/>
                                        <p:tgtEl>
                                          <p:spTgt spid="2601"/>
                                        </p:tgtEl>
                                        <p:attrNameLst>
                                          <p:attrName>style.visibility</p:attrName>
                                        </p:attrNameLst>
                                      </p:cBhvr>
                                      <p:to>
                                        <p:strVal val="visible"/>
                                      </p:to>
                                    </p:set>
                                    <p:animEffect filter="fade" transition="in">
                                      <p:cBhvr>
                                        <p:cTn id="51" dur="750"/>
                                        <p:tgtEl>
                                          <p:spTgt spid="2601"/>
                                        </p:tgtEl>
                                      </p:cBhvr>
                                    </p:animEffect>
                                  </p:childTnLst>
                                </p:cTn>
                              </p:par>
                            </p:childTnLst>
                          </p:cTn>
                        </p:par>
                        <p:par>
                          <p:cTn id="52" fill="hold">
                            <p:stCondLst>
                              <p:cond delay="8500"/>
                            </p:stCondLst>
                            <p:childTnLst>
                              <p:par>
                                <p:cTn id="53" presetClass="entr" nodeType="afterEffect" presetID="10" grpId="13" fill="hold">
                                  <p:stCondLst>
                                    <p:cond delay="0"/>
                                  </p:stCondLst>
                                  <p:iterate type="lt" backwards="0">
                                    <p:tmAbs val="0"/>
                                  </p:iterate>
                                  <p:childTnLst>
                                    <p:set>
                                      <p:cBhvr>
                                        <p:cTn id="54" fill="hold"/>
                                        <p:tgtEl>
                                          <p:spTgt spid="2602"/>
                                        </p:tgtEl>
                                        <p:attrNameLst>
                                          <p:attrName>style.visibility</p:attrName>
                                        </p:attrNameLst>
                                      </p:cBhvr>
                                      <p:to>
                                        <p:strVal val="visible"/>
                                      </p:to>
                                    </p:set>
                                    <p:animEffect filter="fade" transition="in">
                                      <p:cBhvr>
                                        <p:cTn id="55" dur="750"/>
                                        <p:tgtEl>
                                          <p:spTgt spid="2602"/>
                                        </p:tgtEl>
                                      </p:cBhvr>
                                    </p:animEffect>
                                  </p:childTnLst>
                                </p:cTn>
                              </p:par>
                            </p:childTnLst>
                          </p:cTn>
                        </p:par>
                        <p:par>
                          <p:cTn id="56" fill="hold">
                            <p:stCondLst>
                              <p:cond delay="9250"/>
                            </p:stCondLst>
                            <p:childTnLst>
                              <p:par>
                                <p:cTn id="57" presetClass="entr" nodeType="afterEffect" presetID="10" grpId="14" fill="hold">
                                  <p:stCondLst>
                                    <p:cond delay="0"/>
                                  </p:stCondLst>
                                  <p:iterate type="lt" backwards="0">
                                    <p:tmAbs val="0"/>
                                  </p:iterate>
                                  <p:childTnLst>
                                    <p:set>
                                      <p:cBhvr>
                                        <p:cTn id="58" fill="hold"/>
                                        <p:tgtEl>
                                          <p:spTgt spid="2603"/>
                                        </p:tgtEl>
                                        <p:attrNameLst>
                                          <p:attrName>style.visibility</p:attrName>
                                        </p:attrNameLst>
                                      </p:cBhvr>
                                      <p:to>
                                        <p:strVal val="visible"/>
                                      </p:to>
                                    </p:set>
                                    <p:animEffect filter="fade" transition="in">
                                      <p:cBhvr>
                                        <p:cTn id="59" dur="750"/>
                                        <p:tgtEl>
                                          <p:spTgt spid="2603"/>
                                        </p:tgtEl>
                                      </p:cBhvr>
                                    </p:animEffect>
                                  </p:childTnLst>
                                </p:cTn>
                              </p:par>
                            </p:childTnLst>
                          </p:cTn>
                        </p:par>
                        <p:par>
                          <p:cTn id="60" fill="hold">
                            <p:stCondLst>
                              <p:cond delay="10000"/>
                            </p:stCondLst>
                            <p:childTnLst>
                              <p:par>
                                <p:cTn id="61" presetClass="entr" nodeType="afterEffect" presetID="10" grpId="15" fill="hold">
                                  <p:stCondLst>
                                    <p:cond delay="0"/>
                                  </p:stCondLst>
                                  <p:iterate type="lt" backwards="0">
                                    <p:tmAbs val="0"/>
                                  </p:iterate>
                                  <p:childTnLst>
                                    <p:set>
                                      <p:cBhvr>
                                        <p:cTn id="62" fill="hold"/>
                                        <p:tgtEl>
                                          <p:spTgt spid="2604"/>
                                        </p:tgtEl>
                                        <p:attrNameLst>
                                          <p:attrName>style.visibility</p:attrName>
                                        </p:attrNameLst>
                                      </p:cBhvr>
                                      <p:to>
                                        <p:strVal val="visible"/>
                                      </p:to>
                                    </p:set>
                                    <p:animEffect filter="fade" transition="in">
                                      <p:cBhvr>
                                        <p:cTn id="63" dur="750"/>
                                        <p:tgtEl>
                                          <p:spTgt spid="2604"/>
                                        </p:tgtEl>
                                      </p:cBhvr>
                                    </p:animEffect>
                                  </p:childTnLst>
                                </p:cTn>
                              </p:par>
                            </p:childTnLst>
                          </p:cTn>
                        </p:par>
                        <p:par>
                          <p:cTn id="64" fill="hold">
                            <p:stCondLst>
                              <p:cond delay="10750"/>
                            </p:stCondLst>
                            <p:childTnLst>
                              <p:par>
                                <p:cTn id="65" presetClass="entr" nodeType="afterEffect" presetID="10" grpId="16" fill="hold">
                                  <p:stCondLst>
                                    <p:cond delay="0"/>
                                  </p:stCondLst>
                                  <p:iterate type="lt" backwards="0">
                                    <p:tmAbs val="0"/>
                                  </p:iterate>
                                  <p:childTnLst>
                                    <p:set>
                                      <p:cBhvr>
                                        <p:cTn id="66" fill="hold"/>
                                        <p:tgtEl>
                                          <p:spTgt spid="2605"/>
                                        </p:tgtEl>
                                        <p:attrNameLst>
                                          <p:attrName>style.visibility</p:attrName>
                                        </p:attrNameLst>
                                      </p:cBhvr>
                                      <p:to>
                                        <p:strVal val="visible"/>
                                      </p:to>
                                    </p:set>
                                    <p:animEffect filter="fade" transition="in">
                                      <p:cBhvr>
                                        <p:cTn id="67" dur="750"/>
                                        <p:tgtEl>
                                          <p:spTgt spid="2605"/>
                                        </p:tgtEl>
                                      </p:cBhvr>
                                    </p:animEffect>
                                  </p:childTnLst>
                                </p:cTn>
                              </p:par>
                            </p:childTnLst>
                          </p:cTn>
                        </p:par>
                        <p:par>
                          <p:cTn id="68" fill="hold">
                            <p:stCondLst>
                              <p:cond delay="11500"/>
                            </p:stCondLst>
                            <p:childTnLst>
                              <p:par>
                                <p:cTn id="69" presetClass="entr" nodeType="afterEffect" presetID="10" grpId="17" fill="hold">
                                  <p:stCondLst>
                                    <p:cond delay="0"/>
                                  </p:stCondLst>
                                  <p:iterate type="el" backwards="0">
                                    <p:tmAbs val="0"/>
                                  </p:iterate>
                                  <p:childTnLst>
                                    <p:set>
                                      <p:cBhvr>
                                        <p:cTn id="70" fill="hold"/>
                                        <p:tgtEl>
                                          <p:spTgt spid="2607"/>
                                        </p:tgtEl>
                                        <p:attrNameLst>
                                          <p:attrName>style.visibility</p:attrName>
                                        </p:attrNameLst>
                                      </p:cBhvr>
                                      <p:to>
                                        <p:strVal val="visible"/>
                                      </p:to>
                                    </p:set>
                                    <p:animEffect filter="fade" transition="in">
                                      <p:cBhvr>
                                        <p:cTn id="71" dur="1000"/>
                                        <p:tgtEl>
                                          <p:spTgt spid="2607"/>
                                        </p:tgtEl>
                                      </p:cBhvr>
                                    </p:animEffect>
                                  </p:childTnLst>
                                </p:cTn>
                              </p:par>
                            </p:childTnLst>
                          </p:cTn>
                        </p:par>
                        <p:par>
                          <p:cTn id="72" fill="hold">
                            <p:stCondLst>
                              <p:cond delay="12500"/>
                            </p:stCondLst>
                            <p:childTnLst>
                              <p:par>
                                <p:cTn id="73" presetClass="entr" nodeType="afterEffect" presetID="10" grpId="18" fill="hold">
                                  <p:stCondLst>
                                    <p:cond delay="0"/>
                                  </p:stCondLst>
                                  <p:iterate type="el" backwards="0">
                                    <p:tmAbs val="0"/>
                                  </p:iterate>
                                  <p:childTnLst>
                                    <p:set>
                                      <p:cBhvr>
                                        <p:cTn id="74" fill="hold"/>
                                        <p:tgtEl>
                                          <p:spTgt spid="2608"/>
                                        </p:tgtEl>
                                        <p:attrNameLst>
                                          <p:attrName>style.visibility</p:attrName>
                                        </p:attrNameLst>
                                      </p:cBhvr>
                                      <p:to>
                                        <p:strVal val="visible"/>
                                      </p:to>
                                    </p:set>
                                    <p:animEffect filter="fade" transition="in">
                                      <p:cBhvr>
                                        <p:cTn id="75" dur="1000"/>
                                        <p:tgtEl>
                                          <p:spTgt spid="2608"/>
                                        </p:tgtEl>
                                      </p:cBhvr>
                                    </p:animEffect>
                                  </p:childTnLst>
                                </p:cTn>
                              </p:par>
                            </p:childTnLst>
                          </p:cTn>
                        </p:par>
                        <p:par>
                          <p:cTn id="76" fill="hold">
                            <p:stCondLst>
                              <p:cond delay="13500"/>
                            </p:stCondLst>
                            <p:childTnLst>
                              <p:par>
                                <p:cTn id="77" presetClass="entr" nodeType="afterEffect" presetID="10" grpId="19" fill="hold">
                                  <p:stCondLst>
                                    <p:cond delay="0"/>
                                  </p:stCondLst>
                                  <p:iterate type="el" backwards="0">
                                    <p:tmAbs val="0"/>
                                  </p:iterate>
                                  <p:childTnLst>
                                    <p:set>
                                      <p:cBhvr>
                                        <p:cTn id="78" fill="hold"/>
                                        <p:tgtEl>
                                          <p:spTgt spid="2609"/>
                                        </p:tgtEl>
                                        <p:attrNameLst>
                                          <p:attrName>style.visibility</p:attrName>
                                        </p:attrNameLst>
                                      </p:cBhvr>
                                      <p:to>
                                        <p:strVal val="visible"/>
                                      </p:to>
                                    </p:set>
                                    <p:animEffect filter="fade" transition="in">
                                      <p:cBhvr>
                                        <p:cTn id="79" dur="1000"/>
                                        <p:tgtEl>
                                          <p:spTgt spid="26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03" grpId="14"/>
      <p:bldP build="whole" bldLvl="1" animBg="1" rev="0" advAuto="0" spid="2605" grpId="16"/>
      <p:bldP build="whole" bldLvl="1" animBg="1" rev="0" advAuto="0" spid="2552" grpId="2"/>
      <p:bldP build="whole" bldLvl="1" animBg="1" rev="0" advAuto="0" spid="2607" grpId="17"/>
      <p:bldP build="whole" bldLvl="1" animBg="1" rev="0" advAuto="0" spid="2609" grpId="19"/>
      <p:bldP build="whole" bldLvl="1" animBg="1" rev="0" advAuto="0" spid="2554" grpId="6"/>
      <p:bldP build="whole" bldLvl="1" animBg="1" rev="0" advAuto="0" spid="2556" grpId="8"/>
      <p:bldP build="whole" bldLvl="1" animBg="1" rev="0" advAuto="0" spid="2598" grpId="9"/>
      <p:bldP build="whole" bldLvl="1" animBg="1" rev="0" advAuto="0" spid="2600" grpId="11"/>
      <p:bldP build="whole" bldLvl="1" animBg="1" rev="0" advAuto="0" spid="2602" grpId="13"/>
      <p:bldP build="whole" bldLvl="1" animBg="1" rev="0" advAuto="0" spid="2604" grpId="15"/>
      <p:bldP build="whole" bldLvl="1" animBg="1" rev="0" advAuto="0" spid="2608" grpId="18"/>
      <p:bldP build="whole" bldLvl="1" animBg="1" rev="0" advAuto="0" spid="2597" grpId="4"/>
      <p:bldP build="whole" bldLvl="1" animBg="1" rev="0" advAuto="0" spid="2555" grpId="7"/>
      <p:bldP build="whole" bldLvl="1" animBg="1" rev="0" advAuto="0" spid="2553" grpId="5"/>
      <p:bldP build="whole" bldLvl="1" animBg="1" rev="0" advAuto="0" spid="2543" grpId="1"/>
      <p:bldP build="whole" bldLvl="1" animBg="1" rev="0" advAuto="0" spid="2595" grpId="3"/>
      <p:bldP build="whole" bldLvl="1" animBg="1" rev="0" advAuto="0" spid="2599" grpId="10"/>
      <p:bldP build="whole" bldLvl="1" animBg="1" rev="0" advAuto="0" spid="2601" grpId="12"/>
    </p:bldLst>
  </p:timing>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14" name="Fusion is a complex tradeoff"/>
          <p:cNvSpPr txBox="1"/>
          <p:nvPr>
            <p:ph type="title"/>
          </p:nvPr>
        </p:nvSpPr>
        <p:spPr>
          <a:prstGeom prst="rect">
            <a:avLst/>
          </a:prstGeom>
        </p:spPr>
        <p:txBody>
          <a:bodyPr/>
          <a:lstStyle/>
          <a:p>
            <a:pPr/>
            <a:r>
              <a:t>Fusion is a complex </a:t>
            </a:r>
            <a:r>
              <a:rPr i="1"/>
              <a:t>tradeoff</a:t>
            </a:r>
          </a:p>
        </p:txBody>
      </p:sp>
      <p:pic>
        <p:nvPicPr>
          <p:cNvPr id="2615" name="Halide_talk_local_laplacian - pipeline.pdf" descr="Halide_talk_local_laplacian - pipeline.pdf"/>
          <p:cNvPicPr>
            <a:picLocks noChangeAspect="1"/>
          </p:cNvPicPr>
          <p:nvPr/>
        </p:nvPicPr>
        <p:blipFill>
          <a:blip r:embed="rId3">
            <a:extLst/>
          </a:blip>
          <a:stretch>
            <a:fillRect/>
          </a:stretch>
        </p:blipFill>
        <p:spPr>
          <a:xfrm>
            <a:off x="13606924" y="3403600"/>
            <a:ext cx="6276052" cy="8128000"/>
          </a:xfrm>
          <a:prstGeom prst="rect">
            <a:avLst/>
          </a:prstGeom>
          <a:ln w="12700">
            <a:miter lim="400000"/>
          </a:ln>
        </p:spPr>
      </p:pic>
      <p:sp>
        <p:nvSpPr>
          <p:cNvPr id="2616" name="3x3 box filter"/>
          <p:cNvSpPr txBox="1"/>
          <p:nvPr/>
        </p:nvSpPr>
        <p:spPr>
          <a:xfrm>
            <a:off x="3207656" y="12242800"/>
            <a:ext cx="6204510" cy="1282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defRPr b="1"/>
            </a:lvl1pPr>
          </a:lstStyle>
          <a:p>
            <a:pPr/>
            <a:r>
              <a:t>3x3 box filter</a:t>
            </a:r>
          </a:p>
        </p:txBody>
      </p:sp>
      <p:sp>
        <p:nvSpPr>
          <p:cNvPr id="2617" name="local Laplacian filters…"/>
          <p:cNvSpPr txBox="1"/>
          <p:nvPr/>
        </p:nvSpPr>
        <p:spPr>
          <a:xfrm>
            <a:off x="11621278" y="11480800"/>
            <a:ext cx="10179788" cy="2082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defRPr b="1"/>
            </a:pPr>
            <a:r>
              <a:t>local Laplacian filters</a:t>
            </a:r>
          </a:p>
          <a:p>
            <a:pPr>
              <a:lnSpc>
                <a:spcPts val="5700"/>
              </a:lnSpc>
              <a:spcBef>
                <a:spcPts val="300"/>
              </a:spcBef>
              <a:tabLst>
                <a:tab pos="1714500" algn="l"/>
              </a:tabLst>
              <a:defRPr sz="4800">
                <a:latin typeface="+mn-lt"/>
                <a:ea typeface="+mn-ea"/>
                <a:cs typeface="+mn-cs"/>
                <a:sym typeface="Helvetica"/>
              </a:defRPr>
            </a:pPr>
            <a:r>
              <a:t>[Paris et al. 2010, Aubry et al. 2011]</a:t>
            </a:r>
          </a:p>
        </p:txBody>
      </p:sp>
      <p:sp>
        <p:nvSpPr>
          <p:cNvPr id="2618" name="blurx"/>
          <p:cNvSpPr/>
          <p:nvPr/>
        </p:nvSpPr>
        <p:spPr>
          <a:xfrm>
            <a:off x="4711700" y="75311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2619" name="blury"/>
          <p:cNvSpPr/>
          <p:nvPr/>
        </p:nvSpPr>
        <p:spPr>
          <a:xfrm>
            <a:off x="4711700" y="112141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2620" name="Line"/>
          <p:cNvSpPr/>
          <p:nvPr/>
        </p:nvSpPr>
        <p:spPr>
          <a:xfrm flipH="1">
            <a:off x="6292621" y="8559800"/>
            <a:ext cx="3"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621" name="Line"/>
          <p:cNvSpPr/>
          <p:nvPr/>
        </p:nvSpPr>
        <p:spPr>
          <a:xfrm flipH="1">
            <a:off x="6286499" y="42418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622" name="input"/>
          <p:cNvSpPr/>
          <p:nvPr/>
        </p:nvSpPr>
        <p:spPr>
          <a:xfrm>
            <a:off x="4711700" y="32512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623" name="input"/>
          <p:cNvSpPr/>
          <p:nvPr/>
        </p:nvSpPr>
        <p:spPr>
          <a:xfrm>
            <a:off x="17487900" y="237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pic>
        <p:nvPicPr>
          <p:cNvPr id="2624" name="droppedImage.pdf" descr="droppedImage.pdf"/>
          <p:cNvPicPr>
            <a:picLocks noChangeAspect="1"/>
          </p:cNvPicPr>
          <p:nvPr/>
        </p:nvPicPr>
        <p:blipFill>
          <a:blip r:embed="rId4">
            <a:extLst/>
          </a:blip>
          <a:stretch>
            <a:fillRect/>
          </a:stretch>
        </p:blipFill>
        <p:spPr>
          <a:xfrm>
            <a:off x="13309600" y="7239000"/>
            <a:ext cx="1333500" cy="800100"/>
          </a:xfrm>
          <a:prstGeom prst="rect">
            <a:avLst/>
          </a:prstGeom>
          <a:ln w="12700">
            <a:miter lim="400000"/>
          </a:ln>
        </p:spPr>
      </p:pic>
      <p:pic>
        <p:nvPicPr>
          <p:cNvPr id="2625" name="droppedImage.pdf" descr="droppedImage.pdf"/>
          <p:cNvPicPr>
            <a:picLocks noChangeAspect="1"/>
          </p:cNvPicPr>
          <p:nvPr/>
        </p:nvPicPr>
        <p:blipFill>
          <a:blip r:embed="rId4">
            <a:extLst/>
          </a:blip>
          <a:stretch>
            <a:fillRect/>
          </a:stretch>
        </p:blipFill>
        <p:spPr>
          <a:xfrm>
            <a:off x="15087600" y="7239000"/>
            <a:ext cx="1333500" cy="800100"/>
          </a:xfrm>
          <a:prstGeom prst="rect">
            <a:avLst/>
          </a:prstGeom>
          <a:ln w="12700">
            <a:miter lim="400000"/>
          </a:ln>
        </p:spPr>
      </p:pic>
      <p:pic>
        <p:nvPicPr>
          <p:cNvPr id="2626" name="droppedImage.pdf" descr="droppedImage.pdf"/>
          <p:cNvPicPr>
            <a:picLocks noChangeAspect="1"/>
          </p:cNvPicPr>
          <p:nvPr/>
        </p:nvPicPr>
        <p:blipFill>
          <a:blip r:embed="rId4">
            <a:extLst/>
          </a:blip>
          <a:stretch>
            <a:fillRect/>
          </a:stretch>
        </p:blipFill>
        <p:spPr>
          <a:xfrm>
            <a:off x="16929100" y="7239000"/>
            <a:ext cx="1333500" cy="800100"/>
          </a:xfrm>
          <a:prstGeom prst="rect">
            <a:avLst/>
          </a:prstGeom>
          <a:ln w="12700">
            <a:miter lim="400000"/>
          </a:ln>
        </p:spPr>
      </p:pic>
      <p:pic>
        <p:nvPicPr>
          <p:cNvPr id="2627" name="droppedImage.pdf" descr="droppedImage.pdf"/>
          <p:cNvPicPr>
            <a:picLocks noChangeAspect="1"/>
          </p:cNvPicPr>
          <p:nvPr/>
        </p:nvPicPr>
        <p:blipFill>
          <a:blip r:embed="rId4">
            <a:extLst/>
          </a:blip>
          <a:stretch>
            <a:fillRect/>
          </a:stretch>
        </p:blipFill>
        <p:spPr>
          <a:xfrm>
            <a:off x="13309600" y="5143500"/>
            <a:ext cx="1333500" cy="800100"/>
          </a:xfrm>
          <a:prstGeom prst="rect">
            <a:avLst/>
          </a:prstGeom>
          <a:ln w="12700">
            <a:miter lim="400000"/>
          </a:ln>
        </p:spPr>
      </p:pic>
      <p:pic>
        <p:nvPicPr>
          <p:cNvPr id="2628" name="droppedImage.pdf" descr="droppedImage.pdf"/>
          <p:cNvPicPr>
            <a:picLocks noChangeAspect="1"/>
          </p:cNvPicPr>
          <p:nvPr/>
        </p:nvPicPr>
        <p:blipFill>
          <a:blip r:embed="rId4">
            <a:extLst/>
          </a:blip>
          <a:stretch>
            <a:fillRect/>
          </a:stretch>
        </p:blipFill>
        <p:spPr>
          <a:xfrm>
            <a:off x="15087600" y="5143500"/>
            <a:ext cx="1333500" cy="800100"/>
          </a:xfrm>
          <a:prstGeom prst="rect">
            <a:avLst/>
          </a:prstGeom>
          <a:ln w="12700">
            <a:miter lim="400000"/>
          </a:ln>
        </p:spPr>
      </p:pic>
      <p:pic>
        <p:nvPicPr>
          <p:cNvPr id="2629" name="droppedImage.pdf" descr="droppedImage.pdf"/>
          <p:cNvPicPr>
            <a:picLocks noChangeAspect="1"/>
          </p:cNvPicPr>
          <p:nvPr/>
        </p:nvPicPr>
        <p:blipFill>
          <a:blip r:embed="rId4">
            <a:extLst/>
          </a:blip>
          <a:stretch>
            <a:fillRect/>
          </a:stretch>
        </p:blipFill>
        <p:spPr>
          <a:xfrm>
            <a:off x="16929100" y="5143500"/>
            <a:ext cx="1333500" cy="800100"/>
          </a:xfrm>
          <a:prstGeom prst="rect">
            <a:avLst/>
          </a:prstGeom>
          <a:ln w="12700">
            <a:miter lim="400000"/>
          </a:ln>
        </p:spPr>
      </p:pic>
      <p:pic>
        <p:nvPicPr>
          <p:cNvPr id="2630" name="droppedImage.pdf" descr="droppedImage.pdf"/>
          <p:cNvPicPr>
            <a:picLocks noChangeAspect="1"/>
          </p:cNvPicPr>
          <p:nvPr/>
        </p:nvPicPr>
        <p:blipFill>
          <a:blip r:embed="rId4">
            <a:extLst/>
          </a:blip>
          <a:stretch>
            <a:fillRect/>
          </a:stretch>
        </p:blipFill>
        <p:spPr>
          <a:xfrm flipH="1" rot="10800000">
            <a:off x="13309600" y="9245600"/>
            <a:ext cx="1333500" cy="800100"/>
          </a:xfrm>
          <a:prstGeom prst="rect">
            <a:avLst/>
          </a:prstGeom>
          <a:ln w="12700">
            <a:miter lim="400000"/>
          </a:ln>
        </p:spPr>
      </p:pic>
      <p:pic>
        <p:nvPicPr>
          <p:cNvPr id="2631" name="droppedImage.pdf" descr="droppedImage.pdf"/>
          <p:cNvPicPr>
            <a:picLocks noChangeAspect="1"/>
          </p:cNvPicPr>
          <p:nvPr/>
        </p:nvPicPr>
        <p:blipFill>
          <a:blip r:embed="rId4">
            <a:extLst/>
          </a:blip>
          <a:stretch>
            <a:fillRect/>
          </a:stretch>
        </p:blipFill>
        <p:spPr>
          <a:xfrm flipH="1" rot="10800000">
            <a:off x="15087600" y="9245600"/>
            <a:ext cx="1333500" cy="800100"/>
          </a:xfrm>
          <a:prstGeom prst="rect">
            <a:avLst/>
          </a:prstGeom>
          <a:ln w="12700">
            <a:miter lim="400000"/>
          </a:ln>
        </p:spPr>
      </p:pic>
      <p:pic>
        <p:nvPicPr>
          <p:cNvPr id="2632" name="droppedImage.pdf" descr="droppedImage.pdf"/>
          <p:cNvPicPr>
            <a:picLocks noChangeAspect="1"/>
          </p:cNvPicPr>
          <p:nvPr/>
        </p:nvPicPr>
        <p:blipFill>
          <a:blip r:embed="rId4">
            <a:extLst/>
          </a:blip>
          <a:stretch>
            <a:fillRect/>
          </a:stretch>
        </p:blipFill>
        <p:spPr>
          <a:xfrm flipH="1" rot="10800000">
            <a:off x="16929100" y="9245600"/>
            <a:ext cx="1333500" cy="800100"/>
          </a:xfrm>
          <a:prstGeom prst="rect">
            <a:avLst/>
          </a:prstGeom>
          <a:ln w="12700">
            <a:miter lim="400000"/>
          </a:ln>
        </p:spPr>
      </p:pic>
      <p:pic>
        <p:nvPicPr>
          <p:cNvPr id="2633" name="droppedImage.pdf" descr="droppedImage.pdf"/>
          <p:cNvPicPr>
            <a:picLocks noChangeAspect="1"/>
          </p:cNvPicPr>
          <p:nvPr/>
        </p:nvPicPr>
        <p:blipFill>
          <a:blip r:embed="rId4">
            <a:extLst/>
          </a:blip>
          <a:stretch>
            <a:fillRect/>
          </a:stretch>
        </p:blipFill>
        <p:spPr>
          <a:xfrm rot="16200000">
            <a:off x="14122400" y="10299700"/>
            <a:ext cx="1333500" cy="800100"/>
          </a:xfrm>
          <a:prstGeom prst="rect">
            <a:avLst/>
          </a:prstGeom>
          <a:ln w="12700">
            <a:miter lim="400000"/>
          </a:ln>
        </p:spPr>
      </p:pic>
      <p:pic>
        <p:nvPicPr>
          <p:cNvPr id="2634" name="droppedImage.pdf" descr="droppedImage.pdf"/>
          <p:cNvPicPr>
            <a:picLocks noChangeAspect="1"/>
          </p:cNvPicPr>
          <p:nvPr/>
        </p:nvPicPr>
        <p:blipFill>
          <a:blip r:embed="rId4">
            <a:extLst/>
          </a:blip>
          <a:stretch>
            <a:fillRect/>
          </a:stretch>
        </p:blipFill>
        <p:spPr>
          <a:xfrm rot="16200000">
            <a:off x="15938500" y="10299700"/>
            <a:ext cx="1333500" cy="800100"/>
          </a:xfrm>
          <a:prstGeom prst="rect">
            <a:avLst/>
          </a:prstGeom>
          <a:ln w="12700">
            <a:miter lim="400000"/>
          </a:ln>
        </p:spPr>
      </p:pic>
      <p:pic>
        <p:nvPicPr>
          <p:cNvPr id="2635" name="droppedImage.pdf" descr="droppedImage.pdf"/>
          <p:cNvPicPr>
            <a:picLocks noChangeAspect="1"/>
          </p:cNvPicPr>
          <p:nvPr/>
        </p:nvPicPr>
        <p:blipFill>
          <a:blip r:embed="rId4">
            <a:extLst/>
          </a:blip>
          <a:stretch>
            <a:fillRect/>
          </a:stretch>
        </p:blipFill>
        <p:spPr>
          <a:xfrm flipH="1" rot="5400000">
            <a:off x="14122400" y="8204200"/>
            <a:ext cx="1333500" cy="800100"/>
          </a:xfrm>
          <a:prstGeom prst="rect">
            <a:avLst/>
          </a:prstGeom>
          <a:ln w="12700">
            <a:miter lim="400000"/>
          </a:ln>
        </p:spPr>
      </p:pic>
      <p:pic>
        <p:nvPicPr>
          <p:cNvPr id="2636" name="droppedImage.pdf" descr="droppedImage.pdf"/>
          <p:cNvPicPr>
            <a:picLocks noChangeAspect="1"/>
          </p:cNvPicPr>
          <p:nvPr/>
        </p:nvPicPr>
        <p:blipFill>
          <a:blip r:embed="rId4">
            <a:extLst/>
          </a:blip>
          <a:stretch>
            <a:fillRect/>
          </a:stretch>
        </p:blipFill>
        <p:spPr>
          <a:xfrm flipH="1" rot="5400000">
            <a:off x="15938500" y="8204200"/>
            <a:ext cx="1333500" cy="800100"/>
          </a:xfrm>
          <a:prstGeom prst="rect">
            <a:avLst/>
          </a:prstGeom>
          <a:ln w="12700">
            <a:miter lim="400000"/>
          </a:ln>
        </p:spPr>
      </p:pic>
      <p:pic>
        <p:nvPicPr>
          <p:cNvPr id="2637" name="droppedImage.pdf" descr="droppedImage.pdf"/>
          <p:cNvPicPr>
            <a:picLocks noChangeAspect="1"/>
          </p:cNvPicPr>
          <p:nvPr/>
        </p:nvPicPr>
        <p:blipFill>
          <a:blip r:embed="rId4">
            <a:extLst/>
          </a:blip>
          <a:stretch>
            <a:fillRect/>
          </a:stretch>
        </p:blipFill>
        <p:spPr>
          <a:xfrm flipH="1" rot="5400000">
            <a:off x="14122400" y="6184900"/>
            <a:ext cx="1333500" cy="800100"/>
          </a:xfrm>
          <a:prstGeom prst="rect">
            <a:avLst/>
          </a:prstGeom>
          <a:ln w="12700">
            <a:miter lim="400000"/>
          </a:ln>
        </p:spPr>
      </p:pic>
      <p:pic>
        <p:nvPicPr>
          <p:cNvPr id="2638" name="droppedImage.pdf" descr="droppedImage.pdf"/>
          <p:cNvPicPr>
            <a:picLocks noChangeAspect="1"/>
          </p:cNvPicPr>
          <p:nvPr/>
        </p:nvPicPr>
        <p:blipFill>
          <a:blip r:embed="rId4">
            <a:extLst/>
          </a:blip>
          <a:stretch>
            <a:fillRect/>
          </a:stretch>
        </p:blipFill>
        <p:spPr>
          <a:xfrm flipH="1" rot="5400000">
            <a:off x="15938500" y="6184900"/>
            <a:ext cx="1333500" cy="800100"/>
          </a:xfrm>
          <a:prstGeom prst="rect">
            <a:avLst/>
          </a:prstGeom>
          <a:ln w="12700">
            <a:miter lim="400000"/>
          </a:ln>
        </p:spPr>
      </p:pic>
      <p:pic>
        <p:nvPicPr>
          <p:cNvPr id="2639" name="droppedImage.pdf" descr="droppedImage.pdf"/>
          <p:cNvPicPr>
            <a:picLocks noChangeAspect="1"/>
          </p:cNvPicPr>
          <p:nvPr/>
        </p:nvPicPr>
        <p:blipFill>
          <a:blip r:embed="rId4">
            <a:extLst/>
          </a:blip>
          <a:stretch>
            <a:fillRect/>
          </a:stretch>
        </p:blipFill>
        <p:spPr>
          <a:xfrm rot="16200000">
            <a:off x="14122400" y="4089400"/>
            <a:ext cx="1333500" cy="800100"/>
          </a:xfrm>
          <a:prstGeom prst="rect">
            <a:avLst/>
          </a:prstGeom>
          <a:ln w="12700">
            <a:miter lim="400000"/>
          </a:ln>
        </p:spPr>
      </p:pic>
      <p:pic>
        <p:nvPicPr>
          <p:cNvPr id="2640" name="droppedImage.pdf" descr="droppedImage.pdf"/>
          <p:cNvPicPr>
            <a:picLocks noChangeAspect="1"/>
          </p:cNvPicPr>
          <p:nvPr/>
        </p:nvPicPr>
        <p:blipFill>
          <a:blip r:embed="rId4">
            <a:extLst/>
          </a:blip>
          <a:stretch>
            <a:fillRect/>
          </a:stretch>
        </p:blipFill>
        <p:spPr>
          <a:xfrm rot="16200000">
            <a:off x="15938500" y="4089400"/>
            <a:ext cx="1333500" cy="800100"/>
          </a:xfrm>
          <a:prstGeom prst="rect">
            <a:avLst/>
          </a:prstGeom>
          <a:ln w="12700">
            <a:miter lim="400000"/>
          </a:ln>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fast" advClick="1" p14:dur="500">
        <p159:morph option="byObject"/>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61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617"/>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6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2624"/>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2625"/>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2626"/>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7" fill="hold">
                                  <p:stCondLst>
                                    <p:cond delay="0"/>
                                  </p:stCondLst>
                                  <p:iterate type="el" backwards="0">
                                    <p:tmAbs val="0"/>
                                  </p:iterate>
                                  <p:childTnLst>
                                    <p:set>
                                      <p:cBhvr>
                                        <p:cTn id="25" fill="hold"/>
                                        <p:tgtEl>
                                          <p:spTgt spid="2627"/>
                                        </p:tgtEl>
                                        <p:attrNameLst>
                                          <p:attrName>style.visibility</p:attrName>
                                        </p:attrNameLst>
                                      </p:cBhvr>
                                      <p:to>
                                        <p:strVal val="visible"/>
                                      </p:to>
                                    </p:set>
                                  </p:childTnLst>
                                </p:cTn>
                              </p:par>
                            </p:childTnLst>
                          </p:cTn>
                        </p:par>
                        <p:par>
                          <p:cTn id="26" fill="hold">
                            <p:stCondLst>
                              <p:cond delay="0"/>
                            </p:stCondLst>
                            <p:childTnLst>
                              <p:par>
                                <p:cTn id="27" presetClass="entr" nodeType="afterEffect" presetSubtype="0" presetID="1" grpId="8" fill="hold">
                                  <p:stCondLst>
                                    <p:cond delay="0"/>
                                  </p:stCondLst>
                                  <p:iterate type="el" backwards="0">
                                    <p:tmAbs val="0"/>
                                  </p:iterate>
                                  <p:childTnLst>
                                    <p:set>
                                      <p:cBhvr>
                                        <p:cTn id="28" fill="hold"/>
                                        <p:tgtEl>
                                          <p:spTgt spid="2628"/>
                                        </p:tgtEl>
                                        <p:attrNameLst>
                                          <p:attrName>style.visibility</p:attrName>
                                        </p:attrNameLst>
                                      </p:cBhvr>
                                      <p:to>
                                        <p:strVal val="visible"/>
                                      </p:to>
                                    </p:set>
                                  </p:childTnLst>
                                </p:cTn>
                              </p:par>
                            </p:childTnLst>
                          </p:cTn>
                        </p:par>
                        <p:par>
                          <p:cTn id="29" fill="hold">
                            <p:stCondLst>
                              <p:cond delay="0"/>
                            </p:stCondLst>
                            <p:childTnLst>
                              <p:par>
                                <p:cTn id="30" presetClass="entr" nodeType="afterEffect" presetSubtype="0" presetID="1" grpId="9" fill="hold">
                                  <p:stCondLst>
                                    <p:cond delay="0"/>
                                  </p:stCondLst>
                                  <p:iterate type="el" backwards="0">
                                    <p:tmAbs val="0"/>
                                  </p:iterate>
                                  <p:childTnLst>
                                    <p:set>
                                      <p:cBhvr>
                                        <p:cTn id="31" fill="hold"/>
                                        <p:tgtEl>
                                          <p:spTgt spid="2629"/>
                                        </p:tgtEl>
                                        <p:attrNameLst>
                                          <p:attrName>style.visibility</p:attrName>
                                        </p:attrNameLst>
                                      </p:cBhvr>
                                      <p:to>
                                        <p:strVal val="visible"/>
                                      </p:to>
                                    </p:set>
                                  </p:childTnLst>
                                </p:cTn>
                              </p:par>
                            </p:childTnLst>
                          </p:cTn>
                        </p:par>
                        <p:par>
                          <p:cTn id="32" fill="hold">
                            <p:stCondLst>
                              <p:cond delay="0"/>
                            </p:stCondLst>
                            <p:childTnLst>
                              <p:par>
                                <p:cTn id="33" presetClass="entr" nodeType="afterEffect" presetSubtype="0" presetID="1" grpId="10" fill="hold">
                                  <p:stCondLst>
                                    <p:cond delay="0"/>
                                  </p:stCondLst>
                                  <p:iterate type="el" backwards="0">
                                    <p:tmAbs val="0"/>
                                  </p:iterate>
                                  <p:childTnLst>
                                    <p:set>
                                      <p:cBhvr>
                                        <p:cTn id="34" fill="hold"/>
                                        <p:tgtEl>
                                          <p:spTgt spid="2630"/>
                                        </p:tgtEl>
                                        <p:attrNameLst>
                                          <p:attrName>style.visibility</p:attrName>
                                        </p:attrNameLst>
                                      </p:cBhvr>
                                      <p:to>
                                        <p:strVal val="visible"/>
                                      </p:to>
                                    </p:set>
                                  </p:childTnLst>
                                </p:cTn>
                              </p:par>
                            </p:childTnLst>
                          </p:cTn>
                        </p:par>
                        <p:par>
                          <p:cTn id="35" fill="hold">
                            <p:stCondLst>
                              <p:cond delay="0"/>
                            </p:stCondLst>
                            <p:childTnLst>
                              <p:par>
                                <p:cTn id="36" presetClass="entr" nodeType="afterEffect" presetSubtype="0" presetID="1" grpId="11" fill="hold">
                                  <p:stCondLst>
                                    <p:cond delay="0"/>
                                  </p:stCondLst>
                                  <p:iterate type="el" backwards="0">
                                    <p:tmAbs val="0"/>
                                  </p:iterate>
                                  <p:childTnLst>
                                    <p:set>
                                      <p:cBhvr>
                                        <p:cTn id="37" fill="hold"/>
                                        <p:tgtEl>
                                          <p:spTgt spid="2631"/>
                                        </p:tgtEl>
                                        <p:attrNameLst>
                                          <p:attrName>style.visibility</p:attrName>
                                        </p:attrNameLst>
                                      </p:cBhvr>
                                      <p:to>
                                        <p:strVal val="visible"/>
                                      </p:to>
                                    </p:set>
                                  </p:childTnLst>
                                </p:cTn>
                              </p:par>
                            </p:childTnLst>
                          </p:cTn>
                        </p:par>
                        <p:par>
                          <p:cTn id="38" fill="hold">
                            <p:stCondLst>
                              <p:cond delay="0"/>
                            </p:stCondLst>
                            <p:childTnLst>
                              <p:par>
                                <p:cTn id="39" presetClass="entr" nodeType="afterEffect" presetSubtype="0" presetID="1" grpId="12" fill="hold">
                                  <p:stCondLst>
                                    <p:cond delay="0"/>
                                  </p:stCondLst>
                                  <p:iterate type="el" backwards="0">
                                    <p:tmAbs val="0"/>
                                  </p:iterate>
                                  <p:childTnLst>
                                    <p:set>
                                      <p:cBhvr>
                                        <p:cTn id="40" fill="hold"/>
                                        <p:tgtEl>
                                          <p:spTgt spid="2632"/>
                                        </p:tgtEl>
                                        <p:attrNameLst>
                                          <p:attrName>style.visibility</p:attrName>
                                        </p:attrNameLst>
                                      </p:cBhvr>
                                      <p:to>
                                        <p:strVal val="visible"/>
                                      </p:to>
                                    </p:set>
                                  </p:childTnLst>
                                </p:cTn>
                              </p:par>
                            </p:childTnLst>
                          </p:cTn>
                        </p:par>
                        <p:par>
                          <p:cTn id="41" fill="hold">
                            <p:stCondLst>
                              <p:cond delay="0"/>
                            </p:stCondLst>
                            <p:childTnLst>
                              <p:par>
                                <p:cTn id="42" presetClass="entr" nodeType="afterEffect" presetSubtype="0" presetID="1" grpId="13" fill="hold">
                                  <p:stCondLst>
                                    <p:cond delay="0"/>
                                  </p:stCondLst>
                                  <p:iterate type="el" backwards="0">
                                    <p:tmAbs val="0"/>
                                  </p:iterate>
                                  <p:childTnLst>
                                    <p:set>
                                      <p:cBhvr>
                                        <p:cTn id="43" fill="hold"/>
                                        <p:tgtEl>
                                          <p:spTgt spid="2633"/>
                                        </p:tgtEl>
                                        <p:attrNameLst>
                                          <p:attrName>style.visibility</p:attrName>
                                        </p:attrNameLst>
                                      </p:cBhvr>
                                      <p:to>
                                        <p:strVal val="visible"/>
                                      </p:to>
                                    </p:set>
                                  </p:childTnLst>
                                </p:cTn>
                              </p:par>
                            </p:childTnLst>
                          </p:cTn>
                        </p:par>
                        <p:par>
                          <p:cTn id="44" fill="hold">
                            <p:stCondLst>
                              <p:cond delay="0"/>
                            </p:stCondLst>
                            <p:childTnLst>
                              <p:par>
                                <p:cTn id="45" presetClass="entr" nodeType="afterEffect" presetSubtype="0" presetID="1" grpId="14" fill="hold">
                                  <p:stCondLst>
                                    <p:cond delay="0"/>
                                  </p:stCondLst>
                                  <p:iterate type="el" backwards="0">
                                    <p:tmAbs val="0"/>
                                  </p:iterate>
                                  <p:childTnLst>
                                    <p:set>
                                      <p:cBhvr>
                                        <p:cTn id="46" fill="hold"/>
                                        <p:tgtEl>
                                          <p:spTgt spid="2634"/>
                                        </p:tgtEl>
                                        <p:attrNameLst>
                                          <p:attrName>style.visibility</p:attrName>
                                        </p:attrNameLst>
                                      </p:cBhvr>
                                      <p:to>
                                        <p:strVal val="visible"/>
                                      </p:to>
                                    </p:set>
                                  </p:childTnLst>
                                </p:cTn>
                              </p:par>
                            </p:childTnLst>
                          </p:cTn>
                        </p:par>
                        <p:par>
                          <p:cTn id="47" fill="hold">
                            <p:stCondLst>
                              <p:cond delay="0"/>
                            </p:stCondLst>
                            <p:childTnLst>
                              <p:par>
                                <p:cTn id="48" presetClass="entr" nodeType="afterEffect" presetSubtype="0" presetID="1" grpId="15" fill="hold">
                                  <p:stCondLst>
                                    <p:cond delay="0"/>
                                  </p:stCondLst>
                                  <p:iterate type="el" backwards="0">
                                    <p:tmAbs val="0"/>
                                  </p:iterate>
                                  <p:childTnLst>
                                    <p:set>
                                      <p:cBhvr>
                                        <p:cTn id="49" fill="hold"/>
                                        <p:tgtEl>
                                          <p:spTgt spid="2635"/>
                                        </p:tgtEl>
                                        <p:attrNameLst>
                                          <p:attrName>style.visibility</p:attrName>
                                        </p:attrNameLst>
                                      </p:cBhvr>
                                      <p:to>
                                        <p:strVal val="visible"/>
                                      </p:to>
                                    </p:set>
                                  </p:childTnLst>
                                </p:cTn>
                              </p:par>
                            </p:childTnLst>
                          </p:cTn>
                        </p:par>
                        <p:par>
                          <p:cTn id="50" fill="hold">
                            <p:stCondLst>
                              <p:cond delay="0"/>
                            </p:stCondLst>
                            <p:childTnLst>
                              <p:par>
                                <p:cTn id="51" presetClass="entr" nodeType="afterEffect" presetSubtype="0" presetID="1" grpId="16" fill="hold">
                                  <p:stCondLst>
                                    <p:cond delay="0"/>
                                  </p:stCondLst>
                                  <p:iterate type="el" backwards="0">
                                    <p:tmAbs val="0"/>
                                  </p:iterate>
                                  <p:childTnLst>
                                    <p:set>
                                      <p:cBhvr>
                                        <p:cTn id="52" fill="hold"/>
                                        <p:tgtEl>
                                          <p:spTgt spid="2636"/>
                                        </p:tgtEl>
                                        <p:attrNameLst>
                                          <p:attrName>style.visibility</p:attrName>
                                        </p:attrNameLst>
                                      </p:cBhvr>
                                      <p:to>
                                        <p:strVal val="visible"/>
                                      </p:to>
                                    </p:set>
                                  </p:childTnLst>
                                </p:cTn>
                              </p:par>
                            </p:childTnLst>
                          </p:cTn>
                        </p:par>
                        <p:par>
                          <p:cTn id="53" fill="hold">
                            <p:stCondLst>
                              <p:cond delay="0"/>
                            </p:stCondLst>
                            <p:childTnLst>
                              <p:par>
                                <p:cTn id="54" presetClass="entr" nodeType="afterEffect" presetSubtype="0" presetID="1" grpId="17" fill="hold">
                                  <p:stCondLst>
                                    <p:cond delay="0"/>
                                  </p:stCondLst>
                                  <p:iterate type="el" backwards="0">
                                    <p:tmAbs val="0"/>
                                  </p:iterate>
                                  <p:childTnLst>
                                    <p:set>
                                      <p:cBhvr>
                                        <p:cTn id="55" fill="hold"/>
                                        <p:tgtEl>
                                          <p:spTgt spid="2637"/>
                                        </p:tgtEl>
                                        <p:attrNameLst>
                                          <p:attrName>style.visibility</p:attrName>
                                        </p:attrNameLst>
                                      </p:cBhvr>
                                      <p:to>
                                        <p:strVal val="visible"/>
                                      </p:to>
                                    </p:set>
                                  </p:childTnLst>
                                </p:cTn>
                              </p:par>
                            </p:childTnLst>
                          </p:cTn>
                        </p:par>
                        <p:par>
                          <p:cTn id="56" fill="hold">
                            <p:stCondLst>
                              <p:cond delay="0"/>
                            </p:stCondLst>
                            <p:childTnLst>
                              <p:par>
                                <p:cTn id="57" presetClass="entr" nodeType="afterEffect" presetSubtype="0" presetID="1" grpId="18" fill="hold">
                                  <p:stCondLst>
                                    <p:cond delay="0"/>
                                  </p:stCondLst>
                                  <p:iterate type="el" backwards="0">
                                    <p:tmAbs val="0"/>
                                  </p:iterate>
                                  <p:childTnLst>
                                    <p:set>
                                      <p:cBhvr>
                                        <p:cTn id="58" fill="hold"/>
                                        <p:tgtEl>
                                          <p:spTgt spid="2638"/>
                                        </p:tgtEl>
                                        <p:attrNameLst>
                                          <p:attrName>style.visibility</p:attrName>
                                        </p:attrNameLst>
                                      </p:cBhvr>
                                      <p:to>
                                        <p:strVal val="visible"/>
                                      </p:to>
                                    </p:set>
                                  </p:childTnLst>
                                </p:cTn>
                              </p:par>
                            </p:childTnLst>
                          </p:cTn>
                        </p:par>
                        <p:par>
                          <p:cTn id="59" fill="hold">
                            <p:stCondLst>
                              <p:cond delay="0"/>
                            </p:stCondLst>
                            <p:childTnLst>
                              <p:par>
                                <p:cTn id="60" presetClass="entr" nodeType="afterEffect" presetSubtype="0" presetID="1" grpId="19" fill="hold">
                                  <p:stCondLst>
                                    <p:cond delay="0"/>
                                  </p:stCondLst>
                                  <p:iterate type="el" backwards="0">
                                    <p:tmAbs val="0"/>
                                  </p:iterate>
                                  <p:childTnLst>
                                    <p:set>
                                      <p:cBhvr>
                                        <p:cTn id="61" fill="hold"/>
                                        <p:tgtEl>
                                          <p:spTgt spid="2639"/>
                                        </p:tgtEl>
                                        <p:attrNameLst>
                                          <p:attrName>style.visibility</p:attrName>
                                        </p:attrNameLst>
                                      </p:cBhvr>
                                      <p:to>
                                        <p:strVal val="visible"/>
                                      </p:to>
                                    </p:set>
                                  </p:childTnLst>
                                </p:cTn>
                              </p:par>
                            </p:childTnLst>
                          </p:cTn>
                        </p:par>
                        <p:par>
                          <p:cTn id="62" fill="hold">
                            <p:stCondLst>
                              <p:cond delay="0"/>
                            </p:stCondLst>
                            <p:childTnLst>
                              <p:par>
                                <p:cTn id="63" presetClass="entr" nodeType="afterEffect" presetSubtype="0" presetID="1" grpId="20" fill="hold">
                                  <p:stCondLst>
                                    <p:cond delay="0"/>
                                  </p:stCondLst>
                                  <p:iterate type="el" backwards="0">
                                    <p:tmAbs val="0"/>
                                  </p:iterate>
                                  <p:childTnLst>
                                    <p:set>
                                      <p:cBhvr>
                                        <p:cTn id="64" fill="hold"/>
                                        <p:tgtEl>
                                          <p:spTgt spid="26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34" grpId="14"/>
      <p:bldP build="whole" bldLvl="1" animBg="1" rev="0" advAuto="0" spid="2639" grpId="19"/>
      <p:bldP build="whole" bldLvl="1" animBg="1" rev="0" advAuto="0" spid="2631" grpId="11"/>
      <p:bldP build="whole" bldLvl="1" animBg="1" rev="0" advAuto="0" spid="2633" grpId="13"/>
      <p:bldP build="whole" bldLvl="1" animBg="1" rev="0" advAuto="0" spid="2625" grpId="5"/>
      <p:bldP build="whole" bldLvl="1" animBg="1" rev="0" advAuto="0" spid="2626" grpId="6"/>
      <p:bldP build="whole" bldLvl="1" animBg="1" rev="0" advAuto="0" spid="2624" grpId="4"/>
      <p:bldP build="whole" bldLvl="1" animBg="1" rev="0" advAuto="0" spid="2632" grpId="12"/>
      <p:bldP build="whole" bldLvl="1" animBg="1" rev="0" advAuto="0" spid="2638" grpId="18"/>
      <p:bldP build="whole" bldLvl="1" animBg="1" rev="0" advAuto="0" spid="2617" grpId="2"/>
      <p:bldP build="whole" bldLvl="1" animBg="1" rev="0" advAuto="0" spid="2623" grpId="3"/>
      <p:bldP build="whole" bldLvl="1" animBg="1" rev="0" advAuto="0" spid="2629" grpId="9"/>
      <p:bldP build="whole" bldLvl="1" animBg="1" rev="0" advAuto="0" spid="2615" grpId="1"/>
      <p:bldP build="whole" bldLvl="1" animBg="1" rev="0" advAuto="0" spid="2628" grpId="8"/>
      <p:bldP build="whole" bldLvl="1" animBg="1" rev="0" advAuto="0" spid="2630" grpId="10"/>
      <p:bldP build="whole" bldLvl="1" animBg="1" rev="0" advAuto="0" spid="2627" grpId="7"/>
      <p:bldP build="whole" bldLvl="1" animBg="1" rev="0" advAuto="0" spid="2636" grpId="16"/>
      <p:bldP build="whole" bldLvl="1" animBg="1" rev="0" advAuto="0" spid="2635" grpId="15"/>
      <p:bldP build="whole" bldLvl="1" animBg="1" rev="0" advAuto="0" spid="2637" grpId="17"/>
      <p:bldP build="whole" bldLvl="1" animBg="1" rev="0" advAuto="0" spid="2640" grpId="20"/>
    </p:bldLst>
  </p:timing>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44" name="Organization determines efficiency"/>
          <p:cNvSpPr txBox="1"/>
          <p:nvPr>
            <p:ph type="title"/>
          </p:nvPr>
        </p:nvSpPr>
        <p:spPr>
          <a:xfrm>
            <a:off x="0" y="63500"/>
            <a:ext cx="24345900" cy="1866900"/>
          </a:xfrm>
          <a:prstGeom prst="rect">
            <a:avLst/>
          </a:prstGeom>
        </p:spPr>
        <p:txBody>
          <a:bodyPr/>
          <a:lstStyle>
            <a:lvl1pPr>
              <a:lnSpc>
                <a:spcPct val="100000"/>
              </a:lnSpc>
            </a:lvl1pPr>
          </a:lstStyle>
          <a:p>
            <a:pPr/>
            <a:r>
              <a:t>Organization determines efficiency</a:t>
            </a:r>
          </a:p>
        </p:txBody>
      </p:sp>
      <p:grpSp>
        <p:nvGrpSpPr>
          <p:cNvPr id="2726" name="Group"/>
          <p:cNvGrpSpPr/>
          <p:nvPr/>
        </p:nvGrpSpPr>
        <p:grpSpPr>
          <a:xfrm>
            <a:off x="4711700" y="1993900"/>
            <a:ext cx="7213600" cy="11049000"/>
            <a:chOff x="0" y="0"/>
            <a:chExt cx="7213600" cy="11049000"/>
          </a:xfrm>
        </p:grpSpPr>
        <p:sp>
          <p:nvSpPr>
            <p:cNvPr id="2645" name="blurx"/>
            <p:cNvSpPr/>
            <p:nvPr/>
          </p:nvSpPr>
          <p:spPr>
            <a:xfrm>
              <a:off x="0" y="5537200"/>
              <a:ext cx="3175000" cy="1016000"/>
            </a:xfrm>
            <a:prstGeom prst="roundRect">
              <a:avLst>
                <a:gd name="adj" fmla="val 18750"/>
              </a:avLst>
            </a:prstGeom>
            <a:solidFill>
              <a:srgbClr val="0056D6"/>
            </a:solidFill>
            <a:ln w="25400" cap="flat">
              <a:solidFill>
                <a:srgbClr val="FFFFFF"/>
              </a:solidFill>
              <a:prstDash val="solid"/>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2646" name="blury"/>
            <p:cNvSpPr/>
            <p:nvPr/>
          </p:nvSpPr>
          <p:spPr>
            <a:xfrm>
              <a:off x="0" y="9220200"/>
              <a:ext cx="3175000" cy="1016000"/>
            </a:xfrm>
            <a:prstGeom prst="roundRect">
              <a:avLst>
                <a:gd name="adj" fmla="val 18750"/>
              </a:avLst>
            </a:prstGeom>
            <a:solidFill>
              <a:srgbClr val="0056D6"/>
            </a:solidFill>
            <a:ln w="25400" cap="flat">
              <a:solidFill>
                <a:srgbClr val="FFFFFF"/>
              </a:solidFill>
              <a:prstDash val="solid"/>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2647" name="Line"/>
            <p:cNvSpPr/>
            <p:nvPr/>
          </p:nvSpPr>
          <p:spPr>
            <a:xfrm flipH="1">
              <a:off x="1580922" y="6565900"/>
              <a:ext cx="2" cy="2641600"/>
            </a:xfrm>
            <a:prstGeom prst="line">
              <a:avLst/>
            </a:prstGeom>
            <a:noFill/>
            <a:ln w="76200" cap="flat">
              <a:solidFill>
                <a:srgbClr val="FFFFFF"/>
              </a:solidFill>
              <a:prstDash val="solid"/>
              <a:miter lim="400000"/>
              <a:tailEnd type="triangle"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2648" name="Line"/>
            <p:cNvSpPr/>
            <p:nvPr/>
          </p:nvSpPr>
          <p:spPr>
            <a:xfrm flipH="1">
              <a:off x="1574800" y="2247900"/>
              <a:ext cx="2" cy="3276600"/>
            </a:xfrm>
            <a:prstGeom prst="line">
              <a:avLst/>
            </a:prstGeom>
            <a:noFill/>
            <a:ln w="76200" cap="flat">
              <a:solidFill>
                <a:srgbClr val="FFFFFF"/>
              </a:solidFill>
              <a:prstDash val="solid"/>
              <a:miter lim="400000"/>
              <a:tailEnd type="triangle"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2649" name="input"/>
            <p:cNvSpPr/>
            <p:nvPr/>
          </p:nvSpPr>
          <p:spPr>
            <a:xfrm>
              <a:off x="0" y="1257300"/>
              <a:ext cx="3175000" cy="1016000"/>
            </a:xfrm>
            <a:prstGeom prst="roundRect">
              <a:avLst>
                <a:gd name="adj" fmla="val 0"/>
              </a:avLst>
            </a:prstGeom>
            <a:solidFill>
              <a:srgbClr val="38571A"/>
            </a:solidFill>
            <a:ln w="25400" cap="flat">
              <a:solidFill>
                <a:srgbClr val="FFFFFF"/>
              </a:solidFill>
              <a:prstDash val="solid"/>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650" name="Square"/>
            <p:cNvSpPr/>
            <p:nvPr/>
          </p:nvSpPr>
          <p:spPr>
            <a:xfrm>
              <a:off x="4165600" y="431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51" name="Square"/>
            <p:cNvSpPr/>
            <p:nvPr/>
          </p:nvSpPr>
          <p:spPr>
            <a:xfrm>
              <a:off x="4800600" y="431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52" name="Square"/>
            <p:cNvSpPr/>
            <p:nvPr/>
          </p:nvSpPr>
          <p:spPr>
            <a:xfrm>
              <a:off x="5435600" y="431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53" name="Square"/>
            <p:cNvSpPr/>
            <p:nvPr/>
          </p:nvSpPr>
          <p:spPr>
            <a:xfrm>
              <a:off x="6070600" y="431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54" name="Square"/>
            <p:cNvSpPr/>
            <p:nvPr/>
          </p:nvSpPr>
          <p:spPr>
            <a:xfrm>
              <a:off x="4165600" y="495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55" name="Square"/>
            <p:cNvSpPr/>
            <p:nvPr/>
          </p:nvSpPr>
          <p:spPr>
            <a:xfrm>
              <a:off x="4800600" y="495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56" name="Square"/>
            <p:cNvSpPr/>
            <p:nvPr/>
          </p:nvSpPr>
          <p:spPr>
            <a:xfrm>
              <a:off x="5435600" y="495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57" name="Square"/>
            <p:cNvSpPr/>
            <p:nvPr/>
          </p:nvSpPr>
          <p:spPr>
            <a:xfrm>
              <a:off x="6070600" y="495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58" name="Square"/>
            <p:cNvSpPr/>
            <p:nvPr/>
          </p:nvSpPr>
          <p:spPr>
            <a:xfrm>
              <a:off x="4165600" y="558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59" name="Square"/>
            <p:cNvSpPr/>
            <p:nvPr/>
          </p:nvSpPr>
          <p:spPr>
            <a:xfrm>
              <a:off x="4800600" y="558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0" name="Square"/>
            <p:cNvSpPr/>
            <p:nvPr/>
          </p:nvSpPr>
          <p:spPr>
            <a:xfrm>
              <a:off x="5435600" y="558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1" name="Square"/>
            <p:cNvSpPr/>
            <p:nvPr/>
          </p:nvSpPr>
          <p:spPr>
            <a:xfrm>
              <a:off x="6070600" y="558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2" name="Square"/>
            <p:cNvSpPr/>
            <p:nvPr/>
          </p:nvSpPr>
          <p:spPr>
            <a:xfrm>
              <a:off x="4165600" y="622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3" name="Square"/>
            <p:cNvSpPr/>
            <p:nvPr/>
          </p:nvSpPr>
          <p:spPr>
            <a:xfrm>
              <a:off x="4800600" y="622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4" name="Square"/>
            <p:cNvSpPr/>
            <p:nvPr/>
          </p:nvSpPr>
          <p:spPr>
            <a:xfrm>
              <a:off x="5435600" y="622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5" name="Square"/>
            <p:cNvSpPr/>
            <p:nvPr/>
          </p:nvSpPr>
          <p:spPr>
            <a:xfrm>
              <a:off x="6070600" y="622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6" name="Square"/>
            <p:cNvSpPr/>
            <p:nvPr/>
          </p:nvSpPr>
          <p:spPr>
            <a:xfrm>
              <a:off x="4165600" y="685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7" name="Square"/>
            <p:cNvSpPr/>
            <p:nvPr/>
          </p:nvSpPr>
          <p:spPr>
            <a:xfrm>
              <a:off x="4800600" y="685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8" name="Square"/>
            <p:cNvSpPr/>
            <p:nvPr/>
          </p:nvSpPr>
          <p:spPr>
            <a:xfrm>
              <a:off x="5435600" y="685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69" name="Square"/>
            <p:cNvSpPr/>
            <p:nvPr/>
          </p:nvSpPr>
          <p:spPr>
            <a:xfrm>
              <a:off x="6070600" y="6858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0" name="Square"/>
            <p:cNvSpPr/>
            <p:nvPr/>
          </p:nvSpPr>
          <p:spPr>
            <a:xfrm>
              <a:off x="4165600" y="749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1" name="Square"/>
            <p:cNvSpPr/>
            <p:nvPr/>
          </p:nvSpPr>
          <p:spPr>
            <a:xfrm>
              <a:off x="4800600" y="749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2" name="Square"/>
            <p:cNvSpPr/>
            <p:nvPr/>
          </p:nvSpPr>
          <p:spPr>
            <a:xfrm>
              <a:off x="5435600" y="749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3" name="Square"/>
            <p:cNvSpPr/>
            <p:nvPr/>
          </p:nvSpPr>
          <p:spPr>
            <a:xfrm>
              <a:off x="6070600" y="7493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4" name="Square"/>
            <p:cNvSpPr/>
            <p:nvPr/>
          </p:nvSpPr>
          <p:spPr>
            <a:xfrm>
              <a:off x="4165600" y="8636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5" name="Square"/>
            <p:cNvSpPr/>
            <p:nvPr/>
          </p:nvSpPr>
          <p:spPr>
            <a:xfrm>
              <a:off x="4800600" y="8636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6" name="Square"/>
            <p:cNvSpPr/>
            <p:nvPr/>
          </p:nvSpPr>
          <p:spPr>
            <a:xfrm>
              <a:off x="5435600" y="8636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7" name="Square"/>
            <p:cNvSpPr/>
            <p:nvPr/>
          </p:nvSpPr>
          <p:spPr>
            <a:xfrm>
              <a:off x="6070600" y="8636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8" name="Square"/>
            <p:cNvSpPr/>
            <p:nvPr/>
          </p:nvSpPr>
          <p:spPr>
            <a:xfrm>
              <a:off x="4165600" y="9271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79" name="Square"/>
            <p:cNvSpPr/>
            <p:nvPr/>
          </p:nvSpPr>
          <p:spPr>
            <a:xfrm>
              <a:off x="4800600" y="9271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0" name="Square"/>
            <p:cNvSpPr/>
            <p:nvPr/>
          </p:nvSpPr>
          <p:spPr>
            <a:xfrm>
              <a:off x="5435600" y="9271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1" name="Square"/>
            <p:cNvSpPr/>
            <p:nvPr/>
          </p:nvSpPr>
          <p:spPr>
            <a:xfrm>
              <a:off x="6070600" y="9271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2" name="Square"/>
            <p:cNvSpPr/>
            <p:nvPr/>
          </p:nvSpPr>
          <p:spPr>
            <a:xfrm>
              <a:off x="4165600" y="9906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3" name="Square"/>
            <p:cNvSpPr/>
            <p:nvPr/>
          </p:nvSpPr>
          <p:spPr>
            <a:xfrm>
              <a:off x="4800600" y="9906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4" name="Square"/>
            <p:cNvSpPr/>
            <p:nvPr/>
          </p:nvSpPr>
          <p:spPr>
            <a:xfrm>
              <a:off x="5435600" y="9906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5" name="Square"/>
            <p:cNvSpPr/>
            <p:nvPr/>
          </p:nvSpPr>
          <p:spPr>
            <a:xfrm>
              <a:off x="6070600" y="9906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6" name="Square"/>
            <p:cNvSpPr/>
            <p:nvPr/>
          </p:nvSpPr>
          <p:spPr>
            <a:xfrm>
              <a:off x="4165600" y="10541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7" name="Square"/>
            <p:cNvSpPr/>
            <p:nvPr/>
          </p:nvSpPr>
          <p:spPr>
            <a:xfrm>
              <a:off x="4800600" y="10541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8" name="Square"/>
            <p:cNvSpPr/>
            <p:nvPr/>
          </p:nvSpPr>
          <p:spPr>
            <a:xfrm>
              <a:off x="5435600" y="10541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89" name="Square"/>
            <p:cNvSpPr/>
            <p:nvPr/>
          </p:nvSpPr>
          <p:spPr>
            <a:xfrm>
              <a:off x="6070600" y="105410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0" name="Square"/>
            <p:cNvSpPr/>
            <p:nvPr/>
          </p:nvSpPr>
          <p:spPr>
            <a:xfrm>
              <a:off x="41656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1" name="Square"/>
            <p:cNvSpPr/>
            <p:nvPr/>
          </p:nvSpPr>
          <p:spPr>
            <a:xfrm>
              <a:off x="48006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2" name="Square"/>
            <p:cNvSpPr/>
            <p:nvPr/>
          </p:nvSpPr>
          <p:spPr>
            <a:xfrm>
              <a:off x="54356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3" name="Square"/>
            <p:cNvSpPr/>
            <p:nvPr/>
          </p:nvSpPr>
          <p:spPr>
            <a:xfrm>
              <a:off x="60706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4" name="Square"/>
            <p:cNvSpPr/>
            <p:nvPr/>
          </p:nvSpPr>
          <p:spPr>
            <a:xfrm>
              <a:off x="4165600" y="63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5" name="Square"/>
            <p:cNvSpPr/>
            <p:nvPr/>
          </p:nvSpPr>
          <p:spPr>
            <a:xfrm>
              <a:off x="4800600" y="63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6" name="Square"/>
            <p:cNvSpPr/>
            <p:nvPr/>
          </p:nvSpPr>
          <p:spPr>
            <a:xfrm>
              <a:off x="5435600" y="63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7" name="Square"/>
            <p:cNvSpPr/>
            <p:nvPr/>
          </p:nvSpPr>
          <p:spPr>
            <a:xfrm>
              <a:off x="6070600" y="63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8" name="Square"/>
            <p:cNvSpPr/>
            <p:nvPr/>
          </p:nvSpPr>
          <p:spPr>
            <a:xfrm>
              <a:off x="4165600" y="127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699" name="Square"/>
            <p:cNvSpPr/>
            <p:nvPr/>
          </p:nvSpPr>
          <p:spPr>
            <a:xfrm>
              <a:off x="4800600" y="127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0" name="Square"/>
            <p:cNvSpPr/>
            <p:nvPr/>
          </p:nvSpPr>
          <p:spPr>
            <a:xfrm>
              <a:off x="5435600" y="127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1" name="Square"/>
            <p:cNvSpPr/>
            <p:nvPr/>
          </p:nvSpPr>
          <p:spPr>
            <a:xfrm>
              <a:off x="6070600" y="127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2" name="Square"/>
            <p:cNvSpPr/>
            <p:nvPr/>
          </p:nvSpPr>
          <p:spPr>
            <a:xfrm>
              <a:off x="4165600" y="190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3" name="Square"/>
            <p:cNvSpPr/>
            <p:nvPr/>
          </p:nvSpPr>
          <p:spPr>
            <a:xfrm>
              <a:off x="4800600" y="190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4" name="Square"/>
            <p:cNvSpPr/>
            <p:nvPr/>
          </p:nvSpPr>
          <p:spPr>
            <a:xfrm>
              <a:off x="5435600" y="190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5" name="Square"/>
            <p:cNvSpPr/>
            <p:nvPr/>
          </p:nvSpPr>
          <p:spPr>
            <a:xfrm>
              <a:off x="6070600" y="190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6" name="Square"/>
            <p:cNvSpPr/>
            <p:nvPr/>
          </p:nvSpPr>
          <p:spPr>
            <a:xfrm>
              <a:off x="4165600" y="254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7" name="Square"/>
            <p:cNvSpPr/>
            <p:nvPr/>
          </p:nvSpPr>
          <p:spPr>
            <a:xfrm>
              <a:off x="4800600" y="254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8" name="Square"/>
            <p:cNvSpPr/>
            <p:nvPr/>
          </p:nvSpPr>
          <p:spPr>
            <a:xfrm>
              <a:off x="5435600" y="254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09" name="Square"/>
            <p:cNvSpPr/>
            <p:nvPr/>
          </p:nvSpPr>
          <p:spPr>
            <a:xfrm>
              <a:off x="6070600" y="254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0" name="Square"/>
            <p:cNvSpPr/>
            <p:nvPr/>
          </p:nvSpPr>
          <p:spPr>
            <a:xfrm>
              <a:off x="4165600" y="317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1" name="Square"/>
            <p:cNvSpPr/>
            <p:nvPr/>
          </p:nvSpPr>
          <p:spPr>
            <a:xfrm>
              <a:off x="4800600" y="317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2" name="Square"/>
            <p:cNvSpPr/>
            <p:nvPr/>
          </p:nvSpPr>
          <p:spPr>
            <a:xfrm>
              <a:off x="5435600" y="317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3" name="Square"/>
            <p:cNvSpPr/>
            <p:nvPr/>
          </p:nvSpPr>
          <p:spPr>
            <a:xfrm>
              <a:off x="6070600" y="317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4" name="Square"/>
            <p:cNvSpPr/>
            <p:nvPr/>
          </p:nvSpPr>
          <p:spPr>
            <a:xfrm>
              <a:off x="67056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5" name="Square"/>
            <p:cNvSpPr/>
            <p:nvPr/>
          </p:nvSpPr>
          <p:spPr>
            <a:xfrm>
              <a:off x="6705600" y="63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6" name="Square"/>
            <p:cNvSpPr/>
            <p:nvPr/>
          </p:nvSpPr>
          <p:spPr>
            <a:xfrm>
              <a:off x="6705600" y="127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7" name="Square"/>
            <p:cNvSpPr/>
            <p:nvPr/>
          </p:nvSpPr>
          <p:spPr>
            <a:xfrm>
              <a:off x="6705600" y="190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8" name="Square"/>
            <p:cNvSpPr/>
            <p:nvPr/>
          </p:nvSpPr>
          <p:spPr>
            <a:xfrm>
              <a:off x="6705600" y="254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19" name="Square"/>
            <p:cNvSpPr/>
            <p:nvPr/>
          </p:nvSpPr>
          <p:spPr>
            <a:xfrm>
              <a:off x="6705600" y="317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20" name="Square"/>
            <p:cNvSpPr/>
            <p:nvPr/>
          </p:nvSpPr>
          <p:spPr>
            <a:xfrm>
              <a:off x="3530600" y="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21" name="Square"/>
            <p:cNvSpPr/>
            <p:nvPr/>
          </p:nvSpPr>
          <p:spPr>
            <a:xfrm>
              <a:off x="3530600" y="63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22" name="Square"/>
            <p:cNvSpPr/>
            <p:nvPr/>
          </p:nvSpPr>
          <p:spPr>
            <a:xfrm>
              <a:off x="3530600" y="127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23" name="Square"/>
            <p:cNvSpPr/>
            <p:nvPr/>
          </p:nvSpPr>
          <p:spPr>
            <a:xfrm>
              <a:off x="3530600" y="190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24" name="Square"/>
            <p:cNvSpPr/>
            <p:nvPr/>
          </p:nvSpPr>
          <p:spPr>
            <a:xfrm>
              <a:off x="3530600" y="2540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25" name="Square"/>
            <p:cNvSpPr/>
            <p:nvPr/>
          </p:nvSpPr>
          <p:spPr>
            <a:xfrm>
              <a:off x="3530600" y="31750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2727" name="Line"/>
          <p:cNvSpPr/>
          <p:nvPr/>
        </p:nvSpPr>
        <p:spPr>
          <a:xfrm>
            <a:off x="11440715" y="3496667"/>
            <a:ext cx="2517369" cy="4373275"/>
          </a:xfrm>
          <a:custGeom>
            <a:avLst/>
            <a:gdLst/>
            <a:ahLst/>
            <a:cxnLst>
              <a:cxn ang="0">
                <a:pos x="wd2" y="hd2"/>
              </a:cxn>
              <a:cxn ang="5400000">
                <a:pos x="wd2" y="hd2"/>
              </a:cxn>
              <a:cxn ang="10800000">
                <a:pos x="wd2" y="hd2"/>
              </a:cxn>
              <a:cxn ang="16200000">
                <a:pos x="wd2" y="hd2"/>
              </a:cxn>
            </a:cxnLst>
            <a:rect l="0" t="0" r="r" b="b"/>
            <a:pathLst>
              <a:path w="15731" h="21600" fill="norm" stroke="1" extrusionOk="0">
                <a:moveTo>
                  <a:pt x="3175" y="0"/>
                </a:moveTo>
                <a:cubicBezTo>
                  <a:pt x="19287" y="0"/>
                  <a:pt x="21600" y="21600"/>
                  <a:pt x="0" y="2160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2728" name="order and interleaving…"/>
          <p:cNvSpPr txBox="1"/>
          <p:nvPr/>
        </p:nvSpPr>
        <p:spPr>
          <a:xfrm>
            <a:off x="13800918" y="6870700"/>
            <a:ext cx="9777681" cy="24394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ct val="70000"/>
              </a:lnSpc>
              <a:defRPr sz="6400"/>
            </a:pPr>
            <a:r>
              <a:t>order and interleaving</a:t>
            </a:r>
          </a:p>
          <a:p>
            <a:pPr algn="l">
              <a:lnSpc>
                <a:spcPct val="70000"/>
              </a:lnSpc>
              <a:defRPr sz="6400"/>
            </a:pPr>
            <a:r>
              <a:t>radically alter performance</a:t>
            </a:r>
          </a:p>
          <a:p>
            <a:pPr algn="l">
              <a:lnSpc>
                <a:spcPct val="70000"/>
              </a:lnSpc>
              <a:defRPr sz="6400"/>
            </a:pPr>
            <a:r>
              <a:t>of the </a:t>
            </a:r>
            <a:r>
              <a:rPr i="1"/>
              <a:t>same algorithm</a:t>
            </a:r>
          </a:p>
        </p:txBody>
      </p:sp>
      <p:sp>
        <p:nvSpPr>
          <p:cNvPr id="2729" name="Line"/>
          <p:cNvSpPr/>
          <p:nvPr/>
        </p:nvSpPr>
        <p:spPr>
          <a:xfrm>
            <a:off x="11353800" y="8432800"/>
            <a:ext cx="1820970" cy="3653542"/>
          </a:xfrm>
          <a:custGeom>
            <a:avLst/>
            <a:gdLst/>
            <a:ahLst/>
            <a:cxnLst>
              <a:cxn ang="0">
                <a:pos x="wd2" y="hd2"/>
              </a:cxn>
              <a:cxn ang="5400000">
                <a:pos x="wd2" y="hd2"/>
              </a:cxn>
              <a:cxn ang="10800000">
                <a:pos x="wd2" y="hd2"/>
              </a:cxn>
              <a:cxn ang="16200000">
                <a:pos x="wd2" y="hd2"/>
              </a:cxn>
            </a:cxnLst>
            <a:rect l="0" t="0" r="r" b="b"/>
            <a:pathLst>
              <a:path w="15999" h="21600" fill="norm" stroke="1" extrusionOk="0">
                <a:moveTo>
                  <a:pt x="0" y="0"/>
                </a:moveTo>
                <a:cubicBezTo>
                  <a:pt x="21031" y="0"/>
                  <a:pt x="21600" y="21600"/>
                  <a:pt x="94" y="2160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33" name="Organization is driven by a fundamental tension"/>
          <p:cNvSpPr txBox="1"/>
          <p:nvPr>
            <p:ph type="title"/>
          </p:nvPr>
        </p:nvSpPr>
        <p:spPr>
          <a:prstGeom prst="rect">
            <a:avLst/>
          </a:prstGeom>
        </p:spPr>
        <p:txBody>
          <a:bodyPr/>
          <a:lstStyle/>
          <a:p>
            <a:pPr/>
            <a:r>
              <a:t>Organization is driven by a fundamental tension</a:t>
            </a:r>
          </a:p>
        </p:txBody>
      </p:sp>
      <p:sp>
        <p:nvSpPr>
          <p:cNvPr id="2734" name="redundant work"/>
          <p:cNvSpPr txBox="1"/>
          <p:nvPr/>
        </p:nvSpPr>
        <p:spPr>
          <a:xfrm>
            <a:off x="12676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grpSp>
        <p:nvGrpSpPr>
          <p:cNvPr id="2844" name="Group"/>
          <p:cNvGrpSpPr/>
          <p:nvPr/>
        </p:nvGrpSpPr>
        <p:grpSpPr>
          <a:xfrm>
            <a:off x="4711700" y="1930400"/>
            <a:ext cx="7942807" cy="11176000"/>
            <a:chOff x="0" y="0"/>
            <a:chExt cx="7942806" cy="11176000"/>
          </a:xfrm>
        </p:grpSpPr>
        <p:sp>
          <p:nvSpPr>
            <p:cNvPr id="2735" name="blurx"/>
            <p:cNvSpPr/>
            <p:nvPr/>
          </p:nvSpPr>
          <p:spPr>
            <a:xfrm>
              <a:off x="0" y="5600700"/>
              <a:ext cx="3175000" cy="1016000"/>
            </a:xfrm>
            <a:prstGeom prst="roundRect">
              <a:avLst>
                <a:gd name="adj" fmla="val 18750"/>
              </a:avLst>
            </a:prstGeom>
            <a:solidFill>
              <a:srgbClr val="0056D6"/>
            </a:solidFill>
            <a:ln w="25400" cap="flat">
              <a:solidFill>
                <a:srgbClr val="FFFFFF"/>
              </a:solidFill>
              <a:prstDash val="solid"/>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2736" name="blury"/>
            <p:cNvSpPr/>
            <p:nvPr/>
          </p:nvSpPr>
          <p:spPr>
            <a:xfrm>
              <a:off x="0" y="9283700"/>
              <a:ext cx="3175000" cy="1016000"/>
            </a:xfrm>
            <a:prstGeom prst="roundRect">
              <a:avLst>
                <a:gd name="adj" fmla="val 18750"/>
              </a:avLst>
            </a:prstGeom>
            <a:solidFill>
              <a:srgbClr val="0056D6"/>
            </a:solidFill>
            <a:ln w="25400" cap="flat">
              <a:solidFill>
                <a:srgbClr val="FFFFFF"/>
              </a:solidFill>
              <a:prstDash val="solid"/>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2737" name="Line"/>
            <p:cNvSpPr/>
            <p:nvPr/>
          </p:nvSpPr>
          <p:spPr>
            <a:xfrm flipH="1">
              <a:off x="1580922" y="6629400"/>
              <a:ext cx="2" cy="2641600"/>
            </a:xfrm>
            <a:prstGeom prst="line">
              <a:avLst/>
            </a:prstGeom>
            <a:noFill/>
            <a:ln w="76200" cap="flat">
              <a:solidFill>
                <a:srgbClr val="FFFFFF"/>
              </a:solidFill>
              <a:prstDash val="solid"/>
              <a:miter lim="400000"/>
              <a:tailEnd type="triangle"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2738" name="Line"/>
            <p:cNvSpPr/>
            <p:nvPr/>
          </p:nvSpPr>
          <p:spPr>
            <a:xfrm flipH="1">
              <a:off x="1574800" y="2311400"/>
              <a:ext cx="2" cy="3276600"/>
            </a:xfrm>
            <a:prstGeom prst="line">
              <a:avLst/>
            </a:prstGeom>
            <a:noFill/>
            <a:ln w="76200" cap="flat">
              <a:solidFill>
                <a:srgbClr val="FFFFFF"/>
              </a:solidFill>
              <a:prstDash val="solid"/>
              <a:miter lim="400000"/>
              <a:tailEnd type="triangle"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2739" name="input"/>
            <p:cNvSpPr/>
            <p:nvPr/>
          </p:nvSpPr>
          <p:spPr>
            <a:xfrm>
              <a:off x="0" y="1320800"/>
              <a:ext cx="3175000" cy="1016000"/>
            </a:xfrm>
            <a:prstGeom prst="roundRect">
              <a:avLst>
                <a:gd name="adj" fmla="val 0"/>
              </a:avLst>
            </a:prstGeom>
            <a:solidFill>
              <a:srgbClr val="38571A"/>
            </a:solidFill>
            <a:ln w="25400" cap="flat">
              <a:solidFill>
                <a:srgbClr val="FFFFFF"/>
              </a:solidFill>
              <a:prstDash val="solid"/>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740" name="Square"/>
            <p:cNvSpPr/>
            <p:nvPr/>
          </p:nvSpPr>
          <p:spPr>
            <a:xfrm>
              <a:off x="4165600" y="438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41" name="Square"/>
            <p:cNvSpPr/>
            <p:nvPr/>
          </p:nvSpPr>
          <p:spPr>
            <a:xfrm>
              <a:off x="4800600" y="438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42" name="Square"/>
            <p:cNvSpPr/>
            <p:nvPr/>
          </p:nvSpPr>
          <p:spPr>
            <a:xfrm>
              <a:off x="5435600" y="438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43" name="Square"/>
            <p:cNvSpPr/>
            <p:nvPr/>
          </p:nvSpPr>
          <p:spPr>
            <a:xfrm>
              <a:off x="6070600" y="438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44" name="Square"/>
            <p:cNvSpPr/>
            <p:nvPr/>
          </p:nvSpPr>
          <p:spPr>
            <a:xfrm>
              <a:off x="4165600" y="501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45" name="Square"/>
            <p:cNvSpPr/>
            <p:nvPr/>
          </p:nvSpPr>
          <p:spPr>
            <a:xfrm>
              <a:off x="4800600" y="501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46" name="Square"/>
            <p:cNvSpPr/>
            <p:nvPr/>
          </p:nvSpPr>
          <p:spPr>
            <a:xfrm>
              <a:off x="5435600" y="501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47" name="Square"/>
            <p:cNvSpPr/>
            <p:nvPr/>
          </p:nvSpPr>
          <p:spPr>
            <a:xfrm>
              <a:off x="6070600" y="501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48" name="Square"/>
            <p:cNvSpPr/>
            <p:nvPr/>
          </p:nvSpPr>
          <p:spPr>
            <a:xfrm>
              <a:off x="4165600" y="565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49" name="Square"/>
            <p:cNvSpPr/>
            <p:nvPr/>
          </p:nvSpPr>
          <p:spPr>
            <a:xfrm>
              <a:off x="4800600" y="565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0" name="Square"/>
            <p:cNvSpPr/>
            <p:nvPr/>
          </p:nvSpPr>
          <p:spPr>
            <a:xfrm>
              <a:off x="5435600" y="565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1" name="Square"/>
            <p:cNvSpPr/>
            <p:nvPr/>
          </p:nvSpPr>
          <p:spPr>
            <a:xfrm>
              <a:off x="6070600" y="565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2" name="Square"/>
            <p:cNvSpPr/>
            <p:nvPr/>
          </p:nvSpPr>
          <p:spPr>
            <a:xfrm>
              <a:off x="4165600" y="628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3" name="Square"/>
            <p:cNvSpPr/>
            <p:nvPr/>
          </p:nvSpPr>
          <p:spPr>
            <a:xfrm>
              <a:off x="4800600" y="628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4" name="Square"/>
            <p:cNvSpPr/>
            <p:nvPr/>
          </p:nvSpPr>
          <p:spPr>
            <a:xfrm>
              <a:off x="5435600" y="628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5" name="Square"/>
            <p:cNvSpPr/>
            <p:nvPr/>
          </p:nvSpPr>
          <p:spPr>
            <a:xfrm>
              <a:off x="6070600" y="628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6" name="Square"/>
            <p:cNvSpPr/>
            <p:nvPr/>
          </p:nvSpPr>
          <p:spPr>
            <a:xfrm>
              <a:off x="4165600" y="692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7" name="Square"/>
            <p:cNvSpPr/>
            <p:nvPr/>
          </p:nvSpPr>
          <p:spPr>
            <a:xfrm>
              <a:off x="4800600" y="692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8" name="Square"/>
            <p:cNvSpPr/>
            <p:nvPr/>
          </p:nvSpPr>
          <p:spPr>
            <a:xfrm>
              <a:off x="5435600" y="692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59" name="Square"/>
            <p:cNvSpPr/>
            <p:nvPr/>
          </p:nvSpPr>
          <p:spPr>
            <a:xfrm>
              <a:off x="6070600" y="6921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0" name="Square"/>
            <p:cNvSpPr/>
            <p:nvPr/>
          </p:nvSpPr>
          <p:spPr>
            <a:xfrm>
              <a:off x="4165600" y="755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1" name="Square"/>
            <p:cNvSpPr/>
            <p:nvPr/>
          </p:nvSpPr>
          <p:spPr>
            <a:xfrm>
              <a:off x="4800600" y="755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2" name="Square"/>
            <p:cNvSpPr/>
            <p:nvPr/>
          </p:nvSpPr>
          <p:spPr>
            <a:xfrm>
              <a:off x="5435600" y="755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3" name="Square"/>
            <p:cNvSpPr/>
            <p:nvPr/>
          </p:nvSpPr>
          <p:spPr>
            <a:xfrm>
              <a:off x="6070600" y="7556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4" name="Square"/>
            <p:cNvSpPr/>
            <p:nvPr/>
          </p:nvSpPr>
          <p:spPr>
            <a:xfrm>
              <a:off x="4165600" y="8699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5" name="Square"/>
            <p:cNvSpPr/>
            <p:nvPr/>
          </p:nvSpPr>
          <p:spPr>
            <a:xfrm>
              <a:off x="4800600" y="8699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6" name="Square"/>
            <p:cNvSpPr/>
            <p:nvPr/>
          </p:nvSpPr>
          <p:spPr>
            <a:xfrm>
              <a:off x="5435600" y="8699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7" name="Square"/>
            <p:cNvSpPr/>
            <p:nvPr/>
          </p:nvSpPr>
          <p:spPr>
            <a:xfrm>
              <a:off x="6070600" y="8699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8" name="Square"/>
            <p:cNvSpPr/>
            <p:nvPr/>
          </p:nvSpPr>
          <p:spPr>
            <a:xfrm>
              <a:off x="4165600" y="9334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69" name="Square"/>
            <p:cNvSpPr/>
            <p:nvPr/>
          </p:nvSpPr>
          <p:spPr>
            <a:xfrm>
              <a:off x="4800600" y="9334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0" name="Square"/>
            <p:cNvSpPr/>
            <p:nvPr/>
          </p:nvSpPr>
          <p:spPr>
            <a:xfrm>
              <a:off x="5435600" y="9334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1" name="Square"/>
            <p:cNvSpPr/>
            <p:nvPr/>
          </p:nvSpPr>
          <p:spPr>
            <a:xfrm>
              <a:off x="6070600" y="9334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2" name="Square"/>
            <p:cNvSpPr/>
            <p:nvPr/>
          </p:nvSpPr>
          <p:spPr>
            <a:xfrm>
              <a:off x="4165600" y="9969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3" name="Square"/>
            <p:cNvSpPr/>
            <p:nvPr/>
          </p:nvSpPr>
          <p:spPr>
            <a:xfrm>
              <a:off x="4800600" y="9969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4" name="Square"/>
            <p:cNvSpPr/>
            <p:nvPr/>
          </p:nvSpPr>
          <p:spPr>
            <a:xfrm>
              <a:off x="5435600" y="9969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5" name="Square"/>
            <p:cNvSpPr/>
            <p:nvPr/>
          </p:nvSpPr>
          <p:spPr>
            <a:xfrm>
              <a:off x="6070600" y="9969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6" name="Square"/>
            <p:cNvSpPr/>
            <p:nvPr/>
          </p:nvSpPr>
          <p:spPr>
            <a:xfrm>
              <a:off x="4165600" y="10604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7" name="Square"/>
            <p:cNvSpPr/>
            <p:nvPr/>
          </p:nvSpPr>
          <p:spPr>
            <a:xfrm>
              <a:off x="4800600" y="10604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8" name="Square"/>
            <p:cNvSpPr/>
            <p:nvPr/>
          </p:nvSpPr>
          <p:spPr>
            <a:xfrm>
              <a:off x="5435600" y="10604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79" name="Square"/>
            <p:cNvSpPr/>
            <p:nvPr/>
          </p:nvSpPr>
          <p:spPr>
            <a:xfrm>
              <a:off x="6070600" y="1060450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80" name="Square"/>
            <p:cNvSpPr/>
            <p:nvPr/>
          </p:nvSpPr>
          <p:spPr>
            <a:xfrm>
              <a:off x="4102100" y="9906000"/>
              <a:ext cx="1270000" cy="1270000"/>
            </a:xfrm>
            <a:prstGeom prst="rect">
              <a:avLst/>
            </a:prstGeom>
            <a:solidFill>
              <a:srgbClr val="3A88FE">
                <a:alpha val="50000"/>
              </a:srgbClr>
            </a:solidFill>
            <a:ln w="508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2781" name="Rectangle"/>
            <p:cNvSpPr/>
            <p:nvPr/>
          </p:nvSpPr>
          <p:spPr>
            <a:xfrm>
              <a:off x="4102100" y="5588000"/>
              <a:ext cx="1270000" cy="2540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2782" name="Square"/>
            <p:cNvSpPr/>
            <p:nvPr/>
          </p:nvSpPr>
          <p:spPr>
            <a:xfrm>
              <a:off x="4165600" y="86995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83" name="Square"/>
            <p:cNvSpPr/>
            <p:nvPr/>
          </p:nvSpPr>
          <p:spPr>
            <a:xfrm>
              <a:off x="4800600" y="86995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84" name="Square"/>
            <p:cNvSpPr/>
            <p:nvPr/>
          </p:nvSpPr>
          <p:spPr>
            <a:xfrm>
              <a:off x="4165600" y="93345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85" name="Square"/>
            <p:cNvSpPr/>
            <p:nvPr/>
          </p:nvSpPr>
          <p:spPr>
            <a:xfrm>
              <a:off x="4800600" y="93345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86" name="Square"/>
            <p:cNvSpPr/>
            <p:nvPr/>
          </p:nvSpPr>
          <p:spPr>
            <a:xfrm>
              <a:off x="5435600" y="86995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87" name="Square"/>
            <p:cNvSpPr/>
            <p:nvPr/>
          </p:nvSpPr>
          <p:spPr>
            <a:xfrm>
              <a:off x="6070600" y="86995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88" name="Square"/>
            <p:cNvSpPr/>
            <p:nvPr/>
          </p:nvSpPr>
          <p:spPr>
            <a:xfrm>
              <a:off x="5435600" y="93345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89" name="Square"/>
            <p:cNvSpPr/>
            <p:nvPr/>
          </p:nvSpPr>
          <p:spPr>
            <a:xfrm>
              <a:off x="6070600" y="9334500"/>
              <a:ext cx="508000" cy="508000"/>
            </a:xfrm>
            <a:prstGeom prst="rect">
              <a:avLst/>
            </a:prstGeom>
            <a:solidFill>
              <a:srgbClr val="77BB41"/>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90" name="Rectangle"/>
            <p:cNvSpPr/>
            <p:nvPr/>
          </p:nvSpPr>
          <p:spPr>
            <a:xfrm>
              <a:off x="4102100" y="4318000"/>
              <a:ext cx="1270000" cy="2540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2791" name="Square"/>
            <p:cNvSpPr/>
            <p:nvPr/>
          </p:nvSpPr>
          <p:spPr>
            <a:xfrm>
              <a:off x="4165600" y="5651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92" name="Square"/>
            <p:cNvSpPr/>
            <p:nvPr/>
          </p:nvSpPr>
          <p:spPr>
            <a:xfrm>
              <a:off x="4800600" y="5651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93" name="Square"/>
            <p:cNvSpPr/>
            <p:nvPr/>
          </p:nvSpPr>
          <p:spPr>
            <a:xfrm>
              <a:off x="4165600" y="6286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94" name="Square"/>
            <p:cNvSpPr/>
            <p:nvPr/>
          </p:nvSpPr>
          <p:spPr>
            <a:xfrm>
              <a:off x="4800600" y="6286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95" name="Square"/>
            <p:cNvSpPr/>
            <p:nvPr/>
          </p:nvSpPr>
          <p:spPr>
            <a:xfrm>
              <a:off x="4165600" y="6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96" name="Square"/>
            <p:cNvSpPr/>
            <p:nvPr/>
          </p:nvSpPr>
          <p:spPr>
            <a:xfrm>
              <a:off x="4800600" y="6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97" name="Square"/>
            <p:cNvSpPr/>
            <p:nvPr/>
          </p:nvSpPr>
          <p:spPr>
            <a:xfrm>
              <a:off x="5435600" y="6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98" name="Square"/>
            <p:cNvSpPr/>
            <p:nvPr/>
          </p:nvSpPr>
          <p:spPr>
            <a:xfrm>
              <a:off x="6070600" y="6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799" name="Square"/>
            <p:cNvSpPr/>
            <p:nvPr/>
          </p:nvSpPr>
          <p:spPr>
            <a:xfrm>
              <a:off x="4165600" y="69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0" name="Square"/>
            <p:cNvSpPr/>
            <p:nvPr/>
          </p:nvSpPr>
          <p:spPr>
            <a:xfrm>
              <a:off x="4800600" y="69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1" name="Square"/>
            <p:cNvSpPr/>
            <p:nvPr/>
          </p:nvSpPr>
          <p:spPr>
            <a:xfrm>
              <a:off x="5435600" y="69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2" name="Square"/>
            <p:cNvSpPr/>
            <p:nvPr/>
          </p:nvSpPr>
          <p:spPr>
            <a:xfrm>
              <a:off x="6070600" y="69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3" name="Square"/>
            <p:cNvSpPr/>
            <p:nvPr/>
          </p:nvSpPr>
          <p:spPr>
            <a:xfrm>
              <a:off x="4165600" y="133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4" name="Square"/>
            <p:cNvSpPr/>
            <p:nvPr/>
          </p:nvSpPr>
          <p:spPr>
            <a:xfrm>
              <a:off x="4800600" y="133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5" name="Square"/>
            <p:cNvSpPr/>
            <p:nvPr/>
          </p:nvSpPr>
          <p:spPr>
            <a:xfrm>
              <a:off x="5435600" y="133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6" name="Square"/>
            <p:cNvSpPr/>
            <p:nvPr/>
          </p:nvSpPr>
          <p:spPr>
            <a:xfrm>
              <a:off x="6070600" y="133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7" name="Square"/>
            <p:cNvSpPr/>
            <p:nvPr/>
          </p:nvSpPr>
          <p:spPr>
            <a:xfrm>
              <a:off x="4165600" y="196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8" name="Square"/>
            <p:cNvSpPr/>
            <p:nvPr/>
          </p:nvSpPr>
          <p:spPr>
            <a:xfrm>
              <a:off x="4800600" y="196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09" name="Square"/>
            <p:cNvSpPr/>
            <p:nvPr/>
          </p:nvSpPr>
          <p:spPr>
            <a:xfrm>
              <a:off x="5435600" y="196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0" name="Square"/>
            <p:cNvSpPr/>
            <p:nvPr/>
          </p:nvSpPr>
          <p:spPr>
            <a:xfrm>
              <a:off x="6070600" y="196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1" name="Square"/>
            <p:cNvSpPr/>
            <p:nvPr/>
          </p:nvSpPr>
          <p:spPr>
            <a:xfrm>
              <a:off x="4165600" y="260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2" name="Square"/>
            <p:cNvSpPr/>
            <p:nvPr/>
          </p:nvSpPr>
          <p:spPr>
            <a:xfrm>
              <a:off x="4800600" y="260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3" name="Square"/>
            <p:cNvSpPr/>
            <p:nvPr/>
          </p:nvSpPr>
          <p:spPr>
            <a:xfrm>
              <a:off x="5435600" y="260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4" name="Square"/>
            <p:cNvSpPr/>
            <p:nvPr/>
          </p:nvSpPr>
          <p:spPr>
            <a:xfrm>
              <a:off x="6070600" y="260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5" name="Square"/>
            <p:cNvSpPr/>
            <p:nvPr/>
          </p:nvSpPr>
          <p:spPr>
            <a:xfrm>
              <a:off x="4165600" y="323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6" name="Square"/>
            <p:cNvSpPr/>
            <p:nvPr/>
          </p:nvSpPr>
          <p:spPr>
            <a:xfrm>
              <a:off x="4800600" y="323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7" name="Square"/>
            <p:cNvSpPr/>
            <p:nvPr/>
          </p:nvSpPr>
          <p:spPr>
            <a:xfrm>
              <a:off x="5435600" y="323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8" name="Square"/>
            <p:cNvSpPr/>
            <p:nvPr/>
          </p:nvSpPr>
          <p:spPr>
            <a:xfrm>
              <a:off x="6070600" y="323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19" name="Square"/>
            <p:cNvSpPr/>
            <p:nvPr/>
          </p:nvSpPr>
          <p:spPr>
            <a:xfrm>
              <a:off x="6705600" y="6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0" name="Square"/>
            <p:cNvSpPr/>
            <p:nvPr/>
          </p:nvSpPr>
          <p:spPr>
            <a:xfrm>
              <a:off x="6705600" y="69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1" name="Square"/>
            <p:cNvSpPr/>
            <p:nvPr/>
          </p:nvSpPr>
          <p:spPr>
            <a:xfrm>
              <a:off x="6705600" y="133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2" name="Square"/>
            <p:cNvSpPr/>
            <p:nvPr/>
          </p:nvSpPr>
          <p:spPr>
            <a:xfrm>
              <a:off x="6705600" y="196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3" name="Square"/>
            <p:cNvSpPr/>
            <p:nvPr/>
          </p:nvSpPr>
          <p:spPr>
            <a:xfrm>
              <a:off x="6705600" y="260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4" name="Square"/>
            <p:cNvSpPr/>
            <p:nvPr/>
          </p:nvSpPr>
          <p:spPr>
            <a:xfrm>
              <a:off x="6705600" y="323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5" name="Square"/>
            <p:cNvSpPr/>
            <p:nvPr/>
          </p:nvSpPr>
          <p:spPr>
            <a:xfrm>
              <a:off x="3530600" y="6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6" name="Square"/>
            <p:cNvSpPr/>
            <p:nvPr/>
          </p:nvSpPr>
          <p:spPr>
            <a:xfrm>
              <a:off x="3530600" y="69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7" name="Square"/>
            <p:cNvSpPr/>
            <p:nvPr/>
          </p:nvSpPr>
          <p:spPr>
            <a:xfrm>
              <a:off x="3530600" y="133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8" name="Square"/>
            <p:cNvSpPr/>
            <p:nvPr/>
          </p:nvSpPr>
          <p:spPr>
            <a:xfrm>
              <a:off x="3530600" y="196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29" name="Square"/>
            <p:cNvSpPr/>
            <p:nvPr/>
          </p:nvSpPr>
          <p:spPr>
            <a:xfrm>
              <a:off x="3530600" y="2603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30" name="Square"/>
            <p:cNvSpPr/>
            <p:nvPr/>
          </p:nvSpPr>
          <p:spPr>
            <a:xfrm>
              <a:off x="3530600" y="3238500"/>
              <a:ext cx="508000" cy="508000"/>
            </a:xfrm>
            <a:prstGeom prst="rect">
              <a:avLst/>
            </a:prstGeom>
            <a:solidFill>
              <a:srgbClr val="38571A"/>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31" name="Square"/>
            <p:cNvSpPr/>
            <p:nvPr/>
          </p:nvSpPr>
          <p:spPr>
            <a:xfrm>
              <a:off x="3467100" y="1270000"/>
              <a:ext cx="2540000" cy="2540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2832" name="Square"/>
            <p:cNvSpPr/>
            <p:nvPr/>
          </p:nvSpPr>
          <p:spPr>
            <a:xfrm>
              <a:off x="3467100" y="0"/>
              <a:ext cx="2540000" cy="2540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2833" name="Square"/>
            <p:cNvSpPr/>
            <p:nvPr/>
          </p:nvSpPr>
          <p:spPr>
            <a:xfrm>
              <a:off x="3530600" y="1333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34" name="Square"/>
            <p:cNvSpPr/>
            <p:nvPr/>
          </p:nvSpPr>
          <p:spPr>
            <a:xfrm>
              <a:off x="4165600" y="1333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35" name="Square"/>
            <p:cNvSpPr/>
            <p:nvPr/>
          </p:nvSpPr>
          <p:spPr>
            <a:xfrm>
              <a:off x="3530600" y="1968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36" name="Square"/>
            <p:cNvSpPr/>
            <p:nvPr/>
          </p:nvSpPr>
          <p:spPr>
            <a:xfrm>
              <a:off x="4165600" y="1968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37" name="Square"/>
            <p:cNvSpPr/>
            <p:nvPr/>
          </p:nvSpPr>
          <p:spPr>
            <a:xfrm>
              <a:off x="4800600" y="1333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38" name="Square"/>
            <p:cNvSpPr/>
            <p:nvPr/>
          </p:nvSpPr>
          <p:spPr>
            <a:xfrm>
              <a:off x="5435600" y="1333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39" name="Square"/>
            <p:cNvSpPr/>
            <p:nvPr/>
          </p:nvSpPr>
          <p:spPr>
            <a:xfrm>
              <a:off x="4800600" y="1968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40" name="Square"/>
            <p:cNvSpPr/>
            <p:nvPr/>
          </p:nvSpPr>
          <p:spPr>
            <a:xfrm>
              <a:off x="5435600" y="1968500"/>
              <a:ext cx="508000" cy="508000"/>
            </a:xfrm>
            <a:prstGeom prst="rect">
              <a:avLst/>
            </a:prstGeom>
            <a:solidFill>
              <a:srgbClr val="FF4013"/>
            </a:solid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41" name="Square"/>
            <p:cNvSpPr/>
            <p:nvPr/>
          </p:nvSpPr>
          <p:spPr>
            <a:xfrm>
              <a:off x="4102100" y="8636000"/>
              <a:ext cx="1270000" cy="1270000"/>
            </a:xfrm>
            <a:prstGeom prst="rect">
              <a:avLst/>
            </a:prstGeom>
            <a:solidFill>
              <a:srgbClr val="3A88FE">
                <a:alpha val="50000"/>
              </a:srgbClr>
            </a:solidFill>
            <a:ln w="508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2842" name="Line"/>
            <p:cNvSpPr/>
            <p:nvPr/>
          </p:nvSpPr>
          <p:spPr>
            <a:xfrm>
              <a:off x="6074271" y="2209502"/>
              <a:ext cx="1864554" cy="1520169"/>
            </a:xfrm>
            <a:prstGeom prst="line">
              <a:avLst/>
            </a:prstGeom>
            <a:noFill/>
            <a:ln w="76200" cap="flat">
              <a:solidFill>
                <a:srgbClr val="FFFFFF"/>
              </a:solidFill>
              <a:prstDash val="solid"/>
              <a:miter lim="400000"/>
              <a:headEnd type="stealth" w="med" len="med"/>
            </a:ln>
            <a:effectLst>
              <a:outerShdw sx="100000" sy="100000" kx="0" ky="0" algn="b" rotWithShape="0" blurRad="88900" dist="0" dir="5400000">
                <a:srgbClr val="000000"/>
              </a:outerShdw>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2843" name="Line"/>
            <p:cNvSpPr/>
            <p:nvPr/>
          </p:nvSpPr>
          <p:spPr>
            <a:xfrm flipV="1">
              <a:off x="5562600" y="4401170"/>
              <a:ext cx="2380207" cy="1478633"/>
            </a:xfrm>
            <a:prstGeom prst="line">
              <a:avLst/>
            </a:prstGeom>
            <a:noFill/>
            <a:ln w="76200" cap="flat">
              <a:solidFill>
                <a:srgbClr val="FFFFFF"/>
              </a:solidFill>
              <a:prstDash val="solid"/>
              <a:miter lim="400000"/>
              <a:headEnd type="stealth" w="med" len="med"/>
            </a:ln>
            <a:effectLst>
              <a:outerShdw sx="100000" sy="100000" kx="0" ky="0" algn="b" rotWithShape="0" blurRad="88900" dist="0" dir="5400000">
                <a:srgbClr val="000000"/>
              </a:outerShdw>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
        <p:nvSpPr>
          <p:cNvPr id="2845" name="Line"/>
          <p:cNvSpPr/>
          <p:nvPr/>
        </p:nvSpPr>
        <p:spPr>
          <a:xfrm>
            <a:off x="16459200" y="6007100"/>
            <a:ext cx="3815715" cy="4"/>
          </a:xfrm>
          <a:prstGeom prst="line">
            <a:avLst/>
          </a:pr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846" name="Triangle"/>
          <p:cNvSpPr/>
          <p:nvPr/>
        </p:nvSpPr>
        <p:spPr>
          <a:xfrm>
            <a:off x="16446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47" name="locality"/>
          <p:cNvSpPr txBox="1"/>
          <p:nvPr/>
        </p:nvSpPr>
        <p:spPr>
          <a:xfrm>
            <a:off x="19939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2848" name="parallelism"/>
          <p:cNvSpPr txBox="1"/>
          <p:nvPr/>
        </p:nvSpPr>
        <p:spPr>
          <a:xfrm>
            <a:off x="16268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grpSp>
        <p:nvGrpSpPr>
          <p:cNvPr id="2851" name="Group"/>
          <p:cNvGrpSpPr/>
          <p:nvPr/>
        </p:nvGrpSpPr>
        <p:grpSpPr>
          <a:xfrm>
            <a:off x="15608300" y="3251200"/>
            <a:ext cx="5486400" cy="2400300"/>
            <a:chOff x="0" y="0"/>
            <a:chExt cx="5486400" cy="2400299"/>
          </a:xfrm>
        </p:grpSpPr>
        <p:sp>
          <p:nvSpPr>
            <p:cNvPr id="2849" name="Line"/>
            <p:cNvSpPr/>
            <p:nvPr/>
          </p:nvSpPr>
          <p:spPr>
            <a:xfrm>
              <a:off x="814982" y="16368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76200" cap="flat">
              <a:solidFill>
                <a:srgbClr val="FFFFFF"/>
              </a:solidFill>
              <a:prstDash val="solid"/>
              <a:miter lim="400000"/>
              <a:headEnd type="triangle" w="med" len="med"/>
              <a:tailEnd type="triangle" w="med" len="med"/>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2850" name="trade off with granularity of fusion"/>
            <p:cNvSpPr txBox="1"/>
            <p:nvPr/>
          </p:nvSpPr>
          <p:spPr>
            <a:xfrm>
              <a:off x="0" y="0"/>
              <a:ext cx="5486400" cy="13909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nSpc>
                  <a:spcPct val="80000"/>
                </a:lnSpc>
                <a:defRPr sz="4800"/>
              </a:pPr>
              <a:r>
                <a:t>trade off with </a:t>
              </a:r>
              <a:r>
                <a:rPr i="1"/>
                <a:t>granularity of fusion</a:t>
              </a:r>
            </a:p>
          </p:txBody>
        </p:sp>
      </p:grpSp>
      <p:sp>
        <p:nvSpPr>
          <p:cNvPr id="2852" name="Line"/>
          <p:cNvSpPr/>
          <p:nvPr/>
        </p:nvSpPr>
        <p:spPr>
          <a:xfrm rot="7200001">
            <a:off x="18447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headEnd type="triangle"/>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2853" name="trade off by constraining order"/>
          <p:cNvSpPr txBox="1"/>
          <p:nvPr/>
        </p:nvSpPr>
        <p:spPr>
          <a:xfrm>
            <a:off x="15798800" y="10210800"/>
            <a:ext cx="5130800" cy="1397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sz="4800"/>
            </a:pPr>
            <a:r>
              <a:t>trade off by </a:t>
            </a:r>
            <a:r>
              <a:rPr i="1"/>
              <a:t>constraining order</a:t>
            </a:r>
          </a:p>
        </p:txBody>
      </p:sp>
      <p:sp>
        <p:nvSpPr>
          <p:cNvPr id="2854" name="Line"/>
          <p:cNvSpPr/>
          <p:nvPr/>
        </p:nvSpPr>
        <p:spPr>
          <a:xfrm rot="14677005">
            <a:off x="14797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headEnd type="triangle"/>
            <a:tailEnd type="triangle"/>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mph" nodeType="clickEffect" presetID="9" grpId="1" fill="hold">
                                  <p:stCondLst>
                                    <p:cond delay="0"/>
                                  </p:stCondLst>
                                  <p:childTnLst>
                                    <p:set>
                                      <p:cBhvr>
                                        <p:cTn id="6" dur="indefinite" fill="hold"/>
                                        <p:tgtEl>
                                          <p:spTgt spid="2844"/>
                                        </p:tgtEl>
                                        <p:attrNameLst>
                                          <p:attrName>style.opacity</p:attrName>
                                        </p:attrNameLst>
                                      </p:cBhvr>
                                      <p:to>
                                        <p:strVal val="0.35"/>
                                      </p:to>
                                    </p:set>
                                    <p:animEffect filter="image" prLst="opacity: 0.35; ">
                                      <p:cBhvr>
                                        <p:cTn id="7" dur="indefinite" fill="hold"/>
                                        <p:tgtEl>
                                          <p:spTgt spid="2844"/>
                                        </p:tgtEl>
                                      </p:cBhvr>
                                    </p:animEffect>
                                  </p:childTnLst>
                                </p:cTn>
                              </p:par>
                            </p:childTnLst>
                          </p:cTn>
                        </p:par>
                        <p:par>
                          <p:cTn id="8" fill="hold">
                            <p:stCondLst>
                              <p:cond delay="1000"/>
                            </p:stCondLst>
                            <p:childTnLst>
                              <p:par>
                                <p:cTn id="9" presetClass="entr" nodeType="afterEffect" presetID="10" grpId="2" fill="hold">
                                  <p:stCondLst>
                                    <p:cond delay="500"/>
                                  </p:stCondLst>
                                  <p:iterate type="el" backwards="0">
                                    <p:tmAbs val="0"/>
                                  </p:iterate>
                                  <p:childTnLst>
                                    <p:set>
                                      <p:cBhvr>
                                        <p:cTn id="10" fill="hold"/>
                                        <p:tgtEl>
                                          <p:spTgt spid="2851"/>
                                        </p:tgtEl>
                                        <p:attrNameLst>
                                          <p:attrName>style.visibility</p:attrName>
                                        </p:attrNameLst>
                                      </p:cBhvr>
                                      <p:to>
                                        <p:strVal val="visible"/>
                                      </p:to>
                                    </p:set>
                                    <p:animEffect filter="fade" transition="in">
                                      <p:cBhvr>
                                        <p:cTn id="11" dur="500"/>
                                        <p:tgtEl>
                                          <p:spTgt spid="2851"/>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2848"/>
                                        </p:tgtEl>
                                        <p:attrNameLst>
                                          <p:attrName>style.visibility</p:attrName>
                                        </p:attrNameLst>
                                      </p:cBhvr>
                                      <p:to>
                                        <p:strVal val="visible"/>
                                      </p:to>
                                    </p:set>
                                    <p:animEffect filter="fade" transition="in">
                                      <p:cBhvr>
                                        <p:cTn id="16" dur="250"/>
                                        <p:tgtEl>
                                          <p:spTgt spid="2848"/>
                                        </p:tgtEl>
                                      </p:cBhvr>
                                    </p:animEffect>
                                  </p:childTnLst>
                                </p:cTn>
                              </p:par>
                            </p:childTnLst>
                          </p:cTn>
                        </p:par>
                        <p:par>
                          <p:cTn id="17" fill="hold">
                            <p:stCondLst>
                              <p:cond delay="0"/>
                            </p:stCondLst>
                            <p:childTnLst>
                              <p:par>
                                <p:cTn id="18" presetClass="emph" nodeType="withEffect" presetID="9" grpId="4" fill="hold">
                                  <p:stCondLst>
                                    <p:cond delay="0"/>
                                  </p:stCondLst>
                                  <p:childTnLst>
                                    <p:set>
                                      <p:cBhvr>
                                        <p:cTn id="19" dur="indefinite" fill="hold"/>
                                        <p:tgtEl>
                                          <p:spTgt spid="2851"/>
                                        </p:tgtEl>
                                        <p:attrNameLst>
                                          <p:attrName>style.opacity</p:attrName>
                                        </p:attrNameLst>
                                      </p:cBhvr>
                                      <p:to>
                                        <p:strVal val="0.35"/>
                                      </p:to>
                                    </p:set>
                                    <p:animEffect filter="image" prLst="opacity: 0.35; ">
                                      <p:cBhvr>
                                        <p:cTn id="20" dur="indefinite" fill="hold"/>
                                        <p:tgtEl>
                                          <p:spTgt spid="2851"/>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 presetID="22" grpId="5" fill="hold">
                                  <p:stCondLst>
                                    <p:cond delay="0"/>
                                  </p:stCondLst>
                                  <p:iterate type="el" backwards="0">
                                    <p:tmAbs val="0"/>
                                  </p:iterate>
                                  <p:childTnLst>
                                    <p:set>
                                      <p:cBhvr>
                                        <p:cTn id="24" fill="hold"/>
                                        <p:tgtEl>
                                          <p:spTgt spid="2846"/>
                                        </p:tgtEl>
                                        <p:attrNameLst>
                                          <p:attrName>style.visibility</p:attrName>
                                        </p:attrNameLst>
                                      </p:cBhvr>
                                      <p:to>
                                        <p:strVal val="visible"/>
                                      </p:to>
                                    </p:set>
                                    <p:animEffect filter="wipe(up)" transition="in">
                                      <p:cBhvr>
                                        <p:cTn id="25" dur="500"/>
                                        <p:tgtEl>
                                          <p:spTgt spid="2846"/>
                                        </p:tgtEl>
                                      </p:cBhvr>
                                    </p:animEffect>
                                  </p:childTnLst>
                                </p:cTn>
                              </p:par>
                            </p:childTnLst>
                          </p:cTn>
                        </p:par>
                        <p:par>
                          <p:cTn id="26" fill="hold">
                            <p:stCondLst>
                              <p:cond delay="500"/>
                            </p:stCondLst>
                            <p:childTnLst>
                              <p:par>
                                <p:cTn id="27" presetClass="entr" nodeType="afterEffect" presetID="10" grpId="6" fill="hold">
                                  <p:stCondLst>
                                    <p:cond delay="1000"/>
                                  </p:stCondLst>
                                  <p:iterate type="el" backwards="0">
                                    <p:tmAbs val="0"/>
                                  </p:iterate>
                                  <p:childTnLst>
                                    <p:set>
                                      <p:cBhvr>
                                        <p:cTn id="28" fill="hold"/>
                                        <p:tgtEl>
                                          <p:spTgt spid="2853"/>
                                        </p:tgtEl>
                                        <p:attrNameLst>
                                          <p:attrName>style.visibility</p:attrName>
                                        </p:attrNameLst>
                                      </p:cBhvr>
                                      <p:to>
                                        <p:strVal val="visible"/>
                                      </p:to>
                                    </p:set>
                                    <p:animEffect filter="fade" transition="in">
                                      <p:cBhvr>
                                        <p:cTn id="29" dur="750"/>
                                        <p:tgtEl>
                                          <p:spTgt spid="2853"/>
                                        </p:tgtEl>
                                      </p:cBhvr>
                                    </p:animEffect>
                                  </p:childTnLst>
                                </p:cTn>
                              </p:par>
                            </p:childTnLst>
                          </p:cTn>
                        </p:par>
                        <p:par>
                          <p:cTn id="30" fill="hold">
                            <p:stCondLst>
                              <p:cond delay="2250"/>
                            </p:stCondLst>
                            <p:childTnLst>
                              <p:par>
                                <p:cTn id="31" presetClass="entr" nodeType="afterEffect" presetID="10" grpId="7" fill="hold">
                                  <p:stCondLst>
                                    <p:cond delay="0"/>
                                  </p:stCondLst>
                                  <p:iterate type="el" backwards="0">
                                    <p:tmAbs val="0"/>
                                  </p:iterate>
                                  <p:childTnLst>
                                    <p:set>
                                      <p:cBhvr>
                                        <p:cTn id="32" fill="hold"/>
                                        <p:tgtEl>
                                          <p:spTgt spid="2852"/>
                                        </p:tgtEl>
                                        <p:attrNameLst>
                                          <p:attrName>style.visibility</p:attrName>
                                        </p:attrNameLst>
                                      </p:cBhvr>
                                      <p:to>
                                        <p:strVal val="visible"/>
                                      </p:to>
                                    </p:set>
                                    <p:animEffect filter="fade" transition="in">
                                      <p:cBhvr>
                                        <p:cTn id="33" dur="750"/>
                                        <p:tgtEl>
                                          <p:spTgt spid="2852"/>
                                        </p:tgtEl>
                                      </p:cBhvr>
                                    </p:animEffect>
                                  </p:childTnLst>
                                </p:cTn>
                              </p:par>
                            </p:childTnLst>
                          </p:cTn>
                        </p:par>
                        <p:par>
                          <p:cTn id="34" fill="hold">
                            <p:stCondLst>
                              <p:cond delay="3000"/>
                            </p:stCondLst>
                            <p:childTnLst>
                              <p:par>
                                <p:cTn id="35" presetClass="entr" nodeType="afterEffect" presetID="10" grpId="8" fill="hold">
                                  <p:stCondLst>
                                    <p:cond delay="0"/>
                                  </p:stCondLst>
                                  <p:iterate type="el" backwards="0">
                                    <p:tmAbs val="0"/>
                                  </p:iterate>
                                  <p:childTnLst>
                                    <p:set>
                                      <p:cBhvr>
                                        <p:cTn id="36" fill="hold"/>
                                        <p:tgtEl>
                                          <p:spTgt spid="2854"/>
                                        </p:tgtEl>
                                        <p:attrNameLst>
                                          <p:attrName>style.visibility</p:attrName>
                                        </p:attrNameLst>
                                      </p:cBhvr>
                                      <p:to>
                                        <p:strVal val="visible"/>
                                      </p:to>
                                    </p:set>
                                    <p:animEffect filter="fade" transition="in">
                                      <p:cBhvr>
                                        <p:cTn id="37" dur="750"/>
                                        <p:tgtEl>
                                          <p:spTgt spid="28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46" grpId="5"/>
      <p:bldP build="whole" bldLvl="1" animBg="1" rev="0" advAuto="0" spid="2854" grpId="8"/>
      <p:bldP build="whole" bldLvl="1" animBg="1" rev="0" advAuto="0" spid="2853" grpId="6"/>
      <p:bldP build="whole" bldLvl="1" animBg="1" rev="0" advAuto="0" spid="2848" grpId="3"/>
      <p:bldP build="whole" bldLvl="1" animBg="1" rev="0" advAuto="0" spid="2852" grpId="7"/>
      <p:bldP build="whole" bldLvl="1" animBg="1" rev="0" advAuto="0" spid="2844" grpId="1"/>
      <p:bldP build="whole" bldLvl="1" animBg="1" rev="0" advAuto="0" spid="2851" grpId="2"/>
      <p:bldP build="whole" bldLvl="1" animBg="1" rev="0" advAuto="0" spid="2851" grpId="4"/>
    </p:bldLst>
  </p:timing>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58" name="Rectangle"/>
          <p:cNvSpPr/>
          <p:nvPr/>
        </p:nvSpPr>
        <p:spPr>
          <a:xfrm>
            <a:off x="2463800" y="7061200"/>
            <a:ext cx="6654800" cy="2616200"/>
          </a:xfrm>
          <a:prstGeom prst="rect">
            <a:avLst/>
          </a:prstGeom>
          <a:solidFill>
            <a:srgbClr val="B51A00"/>
          </a:solidFill>
          <a:ln w="25400">
            <a:solidFill>
              <a:srgbClr val="000000">
                <a:alpha val="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59" name="High Performance Graphics &amp; Imaging"/>
          <p:cNvSpPr txBox="1"/>
          <p:nvPr/>
        </p:nvSpPr>
        <p:spPr>
          <a:xfrm>
            <a:off x="279400" y="177800"/>
            <a:ext cx="24091900" cy="175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spcBef>
                <a:spcPts val="300"/>
              </a:spcBef>
              <a:tabLst>
                <a:tab pos="1714500" algn="l"/>
              </a:tabLst>
              <a:defRPr b="1">
                <a:latin typeface="+mn-lt"/>
                <a:ea typeface="+mn-ea"/>
                <a:cs typeface="+mn-cs"/>
                <a:sym typeface="Helvetica"/>
              </a:defRPr>
            </a:lvl1pPr>
          </a:lstStyle>
          <a:p>
            <a:pPr/>
            <a:r>
              <a:t>High Performance Graphics &amp; Imaging</a:t>
            </a:r>
          </a:p>
        </p:txBody>
      </p:sp>
      <p:sp>
        <p:nvSpPr>
          <p:cNvPr id="2860" name="Hardware…"/>
          <p:cNvSpPr txBox="1"/>
          <p:nvPr/>
        </p:nvSpPr>
        <p:spPr>
          <a:xfrm>
            <a:off x="2425700" y="4076700"/>
            <a:ext cx="67945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7600"/>
              </a:lnSpc>
              <a:spcBef>
                <a:spcPts val="4800"/>
              </a:spcBef>
              <a:buClr>
                <a:srgbClr val="A7A7A7"/>
              </a:buClr>
              <a:buFont typeface="Lucida Grande"/>
              <a:tabLst>
                <a:tab pos="2057400" algn="l"/>
              </a:tabLst>
              <a:defRPr b="1" sz="6400"/>
            </a:pPr>
            <a:r>
              <a:t>Hardware</a:t>
            </a:r>
          </a:p>
          <a:p>
            <a:pPr algn="l">
              <a:lnSpc>
                <a:spcPts val="7600"/>
              </a:lnSpc>
              <a:spcBef>
                <a:spcPts val="4800"/>
              </a:spcBef>
              <a:buClr>
                <a:srgbClr val="A7A7A7"/>
              </a:buClr>
              <a:buFont typeface="Lucida Grande"/>
              <a:tabLst>
                <a:tab pos="2057400" algn="l"/>
              </a:tabLst>
              <a:defRPr b="1" sz="6400"/>
            </a:pPr>
            <a:r>
              <a:t>Algorithm</a:t>
            </a:r>
          </a:p>
          <a:p>
            <a:pPr algn="l">
              <a:lnSpc>
                <a:spcPts val="7600"/>
              </a:lnSpc>
              <a:spcBef>
                <a:spcPts val="4800"/>
              </a:spcBef>
              <a:buClr>
                <a:srgbClr val="A7A7A7"/>
              </a:buClr>
              <a:buFont typeface="Lucida Grande"/>
              <a:tabLst>
                <a:tab pos="2057400" algn="l"/>
              </a:tabLst>
              <a:defRPr b="1" sz="6400"/>
            </a:pPr>
            <a:r>
              <a:t>Organization of computation</a:t>
            </a:r>
          </a:p>
        </p:txBody>
      </p:sp>
      <p:sp>
        <p:nvSpPr>
          <p:cNvPr id="2861" name="redundant work"/>
          <p:cNvSpPr txBox="1"/>
          <p:nvPr/>
        </p:nvSpPr>
        <p:spPr>
          <a:xfrm>
            <a:off x="12676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2862" name="Triangle"/>
          <p:cNvSpPr/>
          <p:nvPr/>
        </p:nvSpPr>
        <p:spPr>
          <a:xfrm>
            <a:off x="16446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63" name="locality"/>
          <p:cNvSpPr txBox="1"/>
          <p:nvPr/>
        </p:nvSpPr>
        <p:spPr>
          <a:xfrm>
            <a:off x="19939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2864" name="parallelism"/>
          <p:cNvSpPr txBox="1"/>
          <p:nvPr/>
        </p:nvSpPr>
        <p:spPr>
          <a:xfrm>
            <a:off x="16268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2865" name="Line"/>
          <p:cNvSpPr/>
          <p:nvPr/>
        </p:nvSpPr>
        <p:spPr>
          <a:xfrm>
            <a:off x="16423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866" name="Line"/>
          <p:cNvSpPr/>
          <p:nvPr/>
        </p:nvSpPr>
        <p:spPr>
          <a:xfrm rot="7200001">
            <a:off x="18447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867" name="Line"/>
          <p:cNvSpPr/>
          <p:nvPr/>
        </p:nvSpPr>
        <p:spPr>
          <a:xfrm rot="14677005">
            <a:off x="14797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868" name="tradeoff"/>
          <p:cNvSpPr txBox="1"/>
          <p:nvPr/>
        </p:nvSpPr>
        <p:spPr>
          <a:xfrm>
            <a:off x="17030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mc:AlternateContent xmlns:mc="http://schemas.openxmlformats.org/markup-compatibility/2006">
    <mc:Choice xmlns:p14="http://schemas.microsoft.com/office/powerpoint/2010/main" Requires="p14">
      <p:transition spd="fast" advClick="1" p14:dur="750">
        <p:fade thruBlk="1"/>
      </p:transition>
    </mc:Choice>
    <mc:Fallback>
      <p:transition spd="fast">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72" name="Rectangle"/>
          <p:cNvSpPr/>
          <p:nvPr/>
        </p:nvSpPr>
        <p:spPr>
          <a:xfrm>
            <a:off x="6642100" y="660400"/>
            <a:ext cx="6019800" cy="1270000"/>
          </a:xfrm>
          <a:prstGeom prst="rect">
            <a:avLst/>
          </a:prstGeom>
          <a:solidFill>
            <a:srgbClr val="831100"/>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73" name="Message #3: dependencies limit choices of organization"/>
          <p:cNvSpPr txBox="1"/>
          <p:nvPr>
            <p:ph type="title"/>
          </p:nvPr>
        </p:nvSpPr>
        <p:spPr>
          <a:xfrm>
            <a:off x="952500" y="177800"/>
            <a:ext cx="22517100" cy="1752600"/>
          </a:xfrm>
          <a:prstGeom prst="rect">
            <a:avLst/>
          </a:prstGeom>
        </p:spPr>
        <p:txBody>
          <a:bodyPr/>
          <a:lstStyle/>
          <a:p>
            <a:pPr/>
            <a:r>
              <a:t>Message #3: dependencies </a:t>
            </a:r>
            <a:r>
              <a:rPr b="0"/>
              <a:t>limit choices of organization</a:t>
            </a:r>
          </a:p>
        </p:txBody>
      </p:sp>
      <p:sp>
        <p:nvSpPr>
          <p:cNvPr id="2874" name="Square"/>
          <p:cNvSpPr/>
          <p:nvPr/>
        </p:nvSpPr>
        <p:spPr>
          <a:xfrm>
            <a:off x="1304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75" name="Square"/>
          <p:cNvSpPr/>
          <p:nvPr/>
        </p:nvSpPr>
        <p:spPr>
          <a:xfrm>
            <a:off x="1367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76" name="Square"/>
          <p:cNvSpPr/>
          <p:nvPr/>
        </p:nvSpPr>
        <p:spPr>
          <a:xfrm>
            <a:off x="14312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77" name="Square"/>
          <p:cNvSpPr/>
          <p:nvPr/>
        </p:nvSpPr>
        <p:spPr>
          <a:xfrm>
            <a:off x="149479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78" name="blurx"/>
          <p:cNvSpPr/>
          <p:nvPr/>
        </p:nvSpPr>
        <p:spPr>
          <a:xfrm>
            <a:off x="87757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2879" name="blury"/>
          <p:cNvSpPr/>
          <p:nvPr/>
        </p:nvSpPr>
        <p:spPr>
          <a:xfrm>
            <a:off x="88011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2880" name="Square"/>
          <p:cNvSpPr/>
          <p:nvPr/>
        </p:nvSpPr>
        <p:spPr>
          <a:xfrm>
            <a:off x="1304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81" name="Square"/>
          <p:cNvSpPr/>
          <p:nvPr/>
        </p:nvSpPr>
        <p:spPr>
          <a:xfrm>
            <a:off x="1367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82" name="Square"/>
          <p:cNvSpPr/>
          <p:nvPr/>
        </p:nvSpPr>
        <p:spPr>
          <a:xfrm>
            <a:off x="14312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83" name="Square"/>
          <p:cNvSpPr/>
          <p:nvPr/>
        </p:nvSpPr>
        <p:spPr>
          <a:xfrm>
            <a:off x="149479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84" name="Square"/>
          <p:cNvSpPr/>
          <p:nvPr/>
        </p:nvSpPr>
        <p:spPr>
          <a:xfrm>
            <a:off x="1304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85" name="Square"/>
          <p:cNvSpPr/>
          <p:nvPr/>
        </p:nvSpPr>
        <p:spPr>
          <a:xfrm>
            <a:off x="1367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86" name="Square"/>
          <p:cNvSpPr/>
          <p:nvPr/>
        </p:nvSpPr>
        <p:spPr>
          <a:xfrm>
            <a:off x="14312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87" name="Square"/>
          <p:cNvSpPr/>
          <p:nvPr/>
        </p:nvSpPr>
        <p:spPr>
          <a:xfrm>
            <a:off x="149479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88" name="Square"/>
          <p:cNvSpPr/>
          <p:nvPr/>
        </p:nvSpPr>
        <p:spPr>
          <a:xfrm>
            <a:off x="1304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89" name="Square"/>
          <p:cNvSpPr/>
          <p:nvPr/>
        </p:nvSpPr>
        <p:spPr>
          <a:xfrm>
            <a:off x="1367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0" name="Square"/>
          <p:cNvSpPr/>
          <p:nvPr/>
        </p:nvSpPr>
        <p:spPr>
          <a:xfrm>
            <a:off x="14312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1" name="Square"/>
          <p:cNvSpPr/>
          <p:nvPr/>
        </p:nvSpPr>
        <p:spPr>
          <a:xfrm>
            <a:off x="149479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2" name="Square"/>
          <p:cNvSpPr/>
          <p:nvPr/>
        </p:nvSpPr>
        <p:spPr>
          <a:xfrm>
            <a:off x="1304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3" name="Square"/>
          <p:cNvSpPr/>
          <p:nvPr/>
        </p:nvSpPr>
        <p:spPr>
          <a:xfrm>
            <a:off x="1367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4" name="Square"/>
          <p:cNvSpPr/>
          <p:nvPr/>
        </p:nvSpPr>
        <p:spPr>
          <a:xfrm>
            <a:off x="14312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5" name="Square"/>
          <p:cNvSpPr/>
          <p:nvPr/>
        </p:nvSpPr>
        <p:spPr>
          <a:xfrm>
            <a:off x="149479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6" name="Square"/>
          <p:cNvSpPr/>
          <p:nvPr/>
        </p:nvSpPr>
        <p:spPr>
          <a:xfrm>
            <a:off x="1304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7" name="Square"/>
          <p:cNvSpPr/>
          <p:nvPr/>
        </p:nvSpPr>
        <p:spPr>
          <a:xfrm>
            <a:off x="1367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8" name="Square"/>
          <p:cNvSpPr/>
          <p:nvPr/>
        </p:nvSpPr>
        <p:spPr>
          <a:xfrm>
            <a:off x="14312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899" name="Square"/>
          <p:cNvSpPr/>
          <p:nvPr/>
        </p:nvSpPr>
        <p:spPr>
          <a:xfrm>
            <a:off x="149479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0" name="Square"/>
          <p:cNvSpPr/>
          <p:nvPr/>
        </p:nvSpPr>
        <p:spPr>
          <a:xfrm>
            <a:off x="1304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1" name="Square"/>
          <p:cNvSpPr/>
          <p:nvPr/>
        </p:nvSpPr>
        <p:spPr>
          <a:xfrm>
            <a:off x="1367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2" name="Square"/>
          <p:cNvSpPr/>
          <p:nvPr/>
        </p:nvSpPr>
        <p:spPr>
          <a:xfrm>
            <a:off x="14312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3" name="Square"/>
          <p:cNvSpPr/>
          <p:nvPr/>
        </p:nvSpPr>
        <p:spPr>
          <a:xfrm>
            <a:off x="149479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4" name="Square"/>
          <p:cNvSpPr/>
          <p:nvPr/>
        </p:nvSpPr>
        <p:spPr>
          <a:xfrm>
            <a:off x="1304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5" name="Square"/>
          <p:cNvSpPr/>
          <p:nvPr/>
        </p:nvSpPr>
        <p:spPr>
          <a:xfrm>
            <a:off x="1367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6" name="Square"/>
          <p:cNvSpPr/>
          <p:nvPr/>
        </p:nvSpPr>
        <p:spPr>
          <a:xfrm>
            <a:off x="14312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7" name="Square"/>
          <p:cNvSpPr/>
          <p:nvPr/>
        </p:nvSpPr>
        <p:spPr>
          <a:xfrm>
            <a:off x="149479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8" name="Square"/>
          <p:cNvSpPr/>
          <p:nvPr/>
        </p:nvSpPr>
        <p:spPr>
          <a:xfrm>
            <a:off x="1304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09" name="Square"/>
          <p:cNvSpPr/>
          <p:nvPr/>
        </p:nvSpPr>
        <p:spPr>
          <a:xfrm>
            <a:off x="1367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10" name="Square"/>
          <p:cNvSpPr/>
          <p:nvPr/>
        </p:nvSpPr>
        <p:spPr>
          <a:xfrm>
            <a:off x="14312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11" name="Square"/>
          <p:cNvSpPr/>
          <p:nvPr/>
        </p:nvSpPr>
        <p:spPr>
          <a:xfrm>
            <a:off x="149479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12" name="Square"/>
          <p:cNvSpPr/>
          <p:nvPr/>
        </p:nvSpPr>
        <p:spPr>
          <a:xfrm>
            <a:off x="1304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13" name="Square"/>
          <p:cNvSpPr/>
          <p:nvPr/>
        </p:nvSpPr>
        <p:spPr>
          <a:xfrm>
            <a:off x="1367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14" name="Square"/>
          <p:cNvSpPr/>
          <p:nvPr/>
        </p:nvSpPr>
        <p:spPr>
          <a:xfrm>
            <a:off x="14312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15" name="Square"/>
          <p:cNvSpPr/>
          <p:nvPr/>
        </p:nvSpPr>
        <p:spPr>
          <a:xfrm>
            <a:off x="14947900" y="1281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16" name="Line"/>
          <p:cNvSpPr/>
          <p:nvPr/>
        </p:nvSpPr>
        <p:spPr>
          <a:xfrm flipH="1">
            <a:off x="103566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917" name="Square"/>
          <p:cNvSpPr/>
          <p:nvPr/>
        </p:nvSpPr>
        <p:spPr>
          <a:xfrm>
            <a:off x="1304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18" name="Square"/>
          <p:cNvSpPr/>
          <p:nvPr/>
        </p:nvSpPr>
        <p:spPr>
          <a:xfrm>
            <a:off x="1367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19" name="Square"/>
          <p:cNvSpPr/>
          <p:nvPr/>
        </p:nvSpPr>
        <p:spPr>
          <a:xfrm>
            <a:off x="1431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20" name="Square"/>
          <p:cNvSpPr/>
          <p:nvPr/>
        </p:nvSpPr>
        <p:spPr>
          <a:xfrm>
            <a:off x="1494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21" name="Line"/>
          <p:cNvSpPr/>
          <p:nvPr/>
        </p:nvSpPr>
        <p:spPr>
          <a:xfrm flipH="1">
            <a:off x="103504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922" name="Square"/>
          <p:cNvSpPr/>
          <p:nvPr/>
        </p:nvSpPr>
        <p:spPr>
          <a:xfrm>
            <a:off x="1304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23" name="Square"/>
          <p:cNvSpPr/>
          <p:nvPr/>
        </p:nvSpPr>
        <p:spPr>
          <a:xfrm>
            <a:off x="1367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24" name="Square"/>
          <p:cNvSpPr/>
          <p:nvPr/>
        </p:nvSpPr>
        <p:spPr>
          <a:xfrm>
            <a:off x="1431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25" name="Square"/>
          <p:cNvSpPr/>
          <p:nvPr/>
        </p:nvSpPr>
        <p:spPr>
          <a:xfrm>
            <a:off x="1494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26" name="Square"/>
          <p:cNvSpPr/>
          <p:nvPr/>
        </p:nvSpPr>
        <p:spPr>
          <a:xfrm>
            <a:off x="1304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27" name="Square"/>
          <p:cNvSpPr/>
          <p:nvPr/>
        </p:nvSpPr>
        <p:spPr>
          <a:xfrm>
            <a:off x="1367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28" name="Square"/>
          <p:cNvSpPr/>
          <p:nvPr/>
        </p:nvSpPr>
        <p:spPr>
          <a:xfrm>
            <a:off x="1431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29" name="Square"/>
          <p:cNvSpPr/>
          <p:nvPr/>
        </p:nvSpPr>
        <p:spPr>
          <a:xfrm>
            <a:off x="1494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0" name="Square"/>
          <p:cNvSpPr/>
          <p:nvPr/>
        </p:nvSpPr>
        <p:spPr>
          <a:xfrm>
            <a:off x="1304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1" name="Square"/>
          <p:cNvSpPr/>
          <p:nvPr/>
        </p:nvSpPr>
        <p:spPr>
          <a:xfrm>
            <a:off x="1367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2" name="Square"/>
          <p:cNvSpPr/>
          <p:nvPr/>
        </p:nvSpPr>
        <p:spPr>
          <a:xfrm>
            <a:off x="1431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3" name="Square"/>
          <p:cNvSpPr/>
          <p:nvPr/>
        </p:nvSpPr>
        <p:spPr>
          <a:xfrm>
            <a:off x="1494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4" name="Square"/>
          <p:cNvSpPr/>
          <p:nvPr/>
        </p:nvSpPr>
        <p:spPr>
          <a:xfrm>
            <a:off x="1304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5" name="Square"/>
          <p:cNvSpPr/>
          <p:nvPr/>
        </p:nvSpPr>
        <p:spPr>
          <a:xfrm>
            <a:off x="1367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6" name="Square"/>
          <p:cNvSpPr/>
          <p:nvPr/>
        </p:nvSpPr>
        <p:spPr>
          <a:xfrm>
            <a:off x="1431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7" name="Square"/>
          <p:cNvSpPr/>
          <p:nvPr/>
        </p:nvSpPr>
        <p:spPr>
          <a:xfrm>
            <a:off x="1494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8" name="Square"/>
          <p:cNvSpPr/>
          <p:nvPr/>
        </p:nvSpPr>
        <p:spPr>
          <a:xfrm>
            <a:off x="1304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39" name="Square"/>
          <p:cNvSpPr/>
          <p:nvPr/>
        </p:nvSpPr>
        <p:spPr>
          <a:xfrm>
            <a:off x="1367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0" name="Square"/>
          <p:cNvSpPr/>
          <p:nvPr/>
        </p:nvSpPr>
        <p:spPr>
          <a:xfrm>
            <a:off x="1431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1" name="Square"/>
          <p:cNvSpPr/>
          <p:nvPr/>
        </p:nvSpPr>
        <p:spPr>
          <a:xfrm>
            <a:off x="1494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2" name="Square"/>
          <p:cNvSpPr/>
          <p:nvPr/>
        </p:nvSpPr>
        <p:spPr>
          <a:xfrm>
            <a:off x="15582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3" name="Square"/>
          <p:cNvSpPr/>
          <p:nvPr/>
        </p:nvSpPr>
        <p:spPr>
          <a:xfrm>
            <a:off x="15582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4" name="Square"/>
          <p:cNvSpPr/>
          <p:nvPr/>
        </p:nvSpPr>
        <p:spPr>
          <a:xfrm>
            <a:off x="15582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5" name="Square"/>
          <p:cNvSpPr/>
          <p:nvPr/>
        </p:nvSpPr>
        <p:spPr>
          <a:xfrm>
            <a:off x="15582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6" name="Square"/>
          <p:cNvSpPr/>
          <p:nvPr/>
        </p:nvSpPr>
        <p:spPr>
          <a:xfrm>
            <a:off x="15582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7" name="Square"/>
          <p:cNvSpPr/>
          <p:nvPr/>
        </p:nvSpPr>
        <p:spPr>
          <a:xfrm>
            <a:off x="15582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8" name="Square"/>
          <p:cNvSpPr/>
          <p:nvPr/>
        </p:nvSpPr>
        <p:spPr>
          <a:xfrm>
            <a:off x="124079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49" name="Square"/>
          <p:cNvSpPr/>
          <p:nvPr/>
        </p:nvSpPr>
        <p:spPr>
          <a:xfrm>
            <a:off x="124079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50" name="Square"/>
          <p:cNvSpPr/>
          <p:nvPr/>
        </p:nvSpPr>
        <p:spPr>
          <a:xfrm>
            <a:off x="124079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51" name="Square"/>
          <p:cNvSpPr/>
          <p:nvPr/>
        </p:nvSpPr>
        <p:spPr>
          <a:xfrm>
            <a:off x="124079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52" name="Square"/>
          <p:cNvSpPr/>
          <p:nvPr/>
        </p:nvSpPr>
        <p:spPr>
          <a:xfrm>
            <a:off x="124079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53" name="Square"/>
          <p:cNvSpPr/>
          <p:nvPr/>
        </p:nvSpPr>
        <p:spPr>
          <a:xfrm>
            <a:off x="124079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54" name="input"/>
          <p:cNvSpPr/>
          <p:nvPr/>
        </p:nvSpPr>
        <p:spPr>
          <a:xfrm>
            <a:off x="87757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2955" name="Square"/>
          <p:cNvSpPr/>
          <p:nvPr/>
        </p:nvSpPr>
        <p:spPr>
          <a:xfrm>
            <a:off x="12979400" y="12115800"/>
            <a:ext cx="635000" cy="635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956" name="Rectangle"/>
          <p:cNvSpPr/>
          <p:nvPr/>
        </p:nvSpPr>
        <p:spPr>
          <a:xfrm>
            <a:off x="12979400" y="7797800"/>
            <a:ext cx="635000" cy="1905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957" name="Square"/>
          <p:cNvSpPr/>
          <p:nvPr/>
        </p:nvSpPr>
        <p:spPr>
          <a:xfrm>
            <a:off x="12344400" y="3479800"/>
            <a:ext cx="1905000" cy="1905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2958" name="Line"/>
          <p:cNvSpPr/>
          <p:nvPr/>
        </p:nvSpPr>
        <p:spPr>
          <a:xfrm>
            <a:off x="12150956" y="8919292"/>
            <a:ext cx="714641" cy="3509543"/>
          </a:xfrm>
          <a:custGeom>
            <a:avLst/>
            <a:gdLst/>
            <a:ahLst/>
            <a:cxnLst>
              <a:cxn ang="0">
                <a:pos x="wd2" y="hd2"/>
              </a:cxn>
              <a:cxn ang="5400000">
                <a:pos x="wd2" y="hd2"/>
              </a:cxn>
              <a:cxn ang="10800000">
                <a:pos x="wd2" y="hd2"/>
              </a:cxn>
              <a:cxn ang="16200000">
                <a:pos x="wd2" y="hd2"/>
              </a:cxn>
            </a:cxnLst>
            <a:rect l="0" t="0" r="r" b="b"/>
            <a:pathLst>
              <a:path w="14908" h="21600" fill="norm" stroke="1" extrusionOk="0">
                <a:moveTo>
                  <a:pt x="14113" y="21600"/>
                </a:moveTo>
                <a:cubicBezTo>
                  <a:pt x="-2926" y="21600"/>
                  <a:pt x="-6692" y="0"/>
                  <a:pt x="14908" y="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2959" name="Line"/>
          <p:cNvSpPr/>
          <p:nvPr/>
        </p:nvSpPr>
        <p:spPr>
          <a:xfrm>
            <a:off x="11817539" y="4991100"/>
            <a:ext cx="1012900" cy="3623842"/>
          </a:xfrm>
          <a:custGeom>
            <a:avLst/>
            <a:gdLst/>
            <a:ahLst/>
            <a:cxnLst>
              <a:cxn ang="0">
                <a:pos x="wd2" y="hd2"/>
              </a:cxn>
              <a:cxn ang="5400000">
                <a:pos x="wd2" y="hd2"/>
              </a:cxn>
              <a:cxn ang="10800000">
                <a:pos x="wd2" y="hd2"/>
              </a:cxn>
              <a:cxn ang="16200000">
                <a:pos x="wd2" y="hd2"/>
              </a:cxn>
            </a:cxnLst>
            <a:rect l="0" t="0" r="r" b="b"/>
            <a:pathLst>
              <a:path w="14384" h="21600" fill="norm" stroke="1" extrusionOk="0">
                <a:moveTo>
                  <a:pt x="14384" y="21600"/>
                </a:moveTo>
                <a:cubicBezTo>
                  <a:pt x="2786" y="21600"/>
                  <a:pt x="-7216" y="3610"/>
                  <a:pt x="6990" y="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p:transition xmlns:p14="http://schemas.microsoft.com/office/powerpoint/2010/main" spd="fast"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63" name="Traditional languages conflate algorithm &amp; organization"/>
          <p:cNvSpPr txBox="1"/>
          <p:nvPr>
            <p:ph type="title"/>
          </p:nvPr>
        </p:nvSpPr>
        <p:spPr>
          <a:xfrm>
            <a:off x="1028700" y="177800"/>
            <a:ext cx="22326600" cy="1752600"/>
          </a:xfrm>
          <a:prstGeom prst="rect">
            <a:avLst/>
          </a:prstGeom>
        </p:spPr>
        <p:txBody>
          <a:bodyPr/>
          <a:lstStyle/>
          <a:p>
            <a:pPr/>
            <a:r>
              <a:rPr b="0"/>
              <a:t>Traditional languages</a:t>
            </a:r>
            <a:r>
              <a:t> conflate algorithm </a:t>
            </a:r>
            <a:r>
              <a:rPr b="0"/>
              <a:t>&amp;</a:t>
            </a:r>
            <a:r>
              <a:t> organization</a:t>
            </a:r>
          </a:p>
        </p:txBody>
      </p:sp>
      <p:sp>
        <p:nvSpPr>
          <p:cNvPr id="2964" name="void box_filter_3x3(const Image &amp;in, Image &amp;blury) {…"/>
          <p:cNvSpPr txBox="1"/>
          <p:nvPr/>
        </p:nvSpPr>
        <p:spPr>
          <a:xfrm>
            <a:off x="1651000" y="3022600"/>
            <a:ext cx="9448800" cy="955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3900"/>
              </a:lnSpc>
              <a:tabLst/>
              <a:defRPr sz="20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a:t>
            </a:r>
            <a:r>
              <a:rPr>
                <a:solidFill>
                  <a:srgbClr val="77BB41"/>
                </a:solidFill>
              </a:rPr>
              <a:t>// allocate tile blurx array</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2965" name="void box_filter_3x3(const Image &amp;in, Image &amp;blury) {…"/>
          <p:cNvSpPr txBox="1"/>
          <p:nvPr/>
        </p:nvSpPr>
        <p:spPr>
          <a:xfrm>
            <a:off x="12712700" y="3149599"/>
            <a:ext cx="9804400" cy="3454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Image </a:t>
            </a:r>
            <a:r>
              <a:rPr b="1">
                <a:solidFill>
                  <a:srgbClr val="74A7FE"/>
                </a:solidFill>
                <a:latin typeface="+mn-lt"/>
                <a:ea typeface="+mn-ea"/>
                <a:cs typeface="+mn-cs"/>
                <a:sym typeface="Helvetica"/>
              </a:rPr>
              <a:t>blurx</a:t>
            </a:r>
            <a:r>
              <a:rPr>
                <a:solidFill>
                  <a:srgbClr val="FFFFFF"/>
                </a:solidFill>
              </a:rPr>
              <a:t>(in.</a:t>
            </a:r>
            <a:r>
              <a:rPr b="1">
                <a:solidFill>
                  <a:srgbClr val="74A7FE"/>
                </a:solidFill>
                <a:latin typeface="+mn-lt"/>
                <a:ea typeface="+mn-ea"/>
                <a:cs typeface="+mn-cs"/>
                <a:sym typeface="Helvetica"/>
              </a:rPr>
              <a:t>width</a:t>
            </a:r>
            <a:r>
              <a:rPr>
                <a:solidFill>
                  <a:srgbClr val="FFFFFF"/>
                </a:solidFill>
              </a:rPr>
              <a:t>(), in.</a:t>
            </a:r>
            <a:r>
              <a:rPr b="1">
                <a:solidFill>
                  <a:srgbClr val="74A7FE"/>
                </a:solidFill>
                <a:latin typeface="+mn-lt"/>
                <a:ea typeface="+mn-ea"/>
                <a:cs typeface="+mn-cs"/>
                <a:sym typeface="Helvetica"/>
              </a:rPr>
              <a:t>height</a:t>
            </a:r>
            <a:r>
              <a:rPr>
                <a:solidFill>
                  <a:srgbClr val="FFFFFF"/>
                </a:solidFill>
              </a:rPr>
              <a:t>());  </a:t>
            </a:r>
            <a:r>
              <a:rPr>
                <a:solidFill>
                  <a:srgbClr val="00B418"/>
                </a:solidFill>
              </a:rPr>
              <a:t>// allocate blurx array</a:t>
            </a:r>
          </a:p>
          <a:p>
            <a:pPr algn="l" defTabSz="457200">
              <a:lnSpc>
                <a:spcPts val="3900"/>
              </a:lnSpc>
              <a:tabLst/>
              <a:defRPr sz="2000">
                <a:latin typeface="Consolas"/>
                <a:ea typeface="Consolas"/>
                <a:cs typeface="Consolas"/>
                <a:sym typeface="Consolas"/>
              </a:defRPr>
            </a:p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 + </a:t>
            </a:r>
            <a:r>
              <a:rPr b="1">
                <a:solidFill>
                  <a:srgbClr val="74A7FE"/>
                </a:solidFill>
                <a:latin typeface="+mn-lt"/>
                <a:ea typeface="+mn-ea"/>
                <a:cs typeface="+mn-cs"/>
                <a:sym typeface="Helvetica"/>
              </a:rPr>
              <a:t>in</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a:t>
            </a:r>
            <a:r>
              <a:rPr i="1">
                <a:solidFill>
                  <a:srgbClr val="B51A00"/>
                </a:solidFill>
                <a:latin typeface="+mn-lt"/>
                <a:ea typeface="+mn-ea"/>
                <a:cs typeface="+mn-cs"/>
                <a:sym typeface="Helvetica"/>
              </a:rPr>
              <a:t>3</a:t>
            </a:r>
            <a:r>
              <a:rPr>
                <a:solidFill>
                  <a:srgbClr val="FFFFFF"/>
                </a:solidFill>
              </a:rPr>
              <a:t>; </a:t>
            </a:r>
          </a:p>
          <a:p>
            <a:pPr algn="l" defTabSz="457200">
              <a:lnSpc>
                <a:spcPts val="3900"/>
              </a:lnSpc>
              <a:tabLst/>
              <a:defRPr sz="2000">
                <a:latin typeface="Consolas"/>
                <a:ea typeface="Consolas"/>
                <a:cs typeface="Consolas"/>
                <a:sym typeface="Consolas"/>
              </a:defRPr>
            </a:p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blury</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 +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a:t>
            </a:r>
            <a:r>
              <a:rPr i="1">
                <a:solidFill>
                  <a:srgbClr val="B51A00"/>
                </a:solidFill>
                <a:latin typeface="+mn-lt"/>
                <a:ea typeface="+mn-ea"/>
                <a:cs typeface="+mn-cs"/>
                <a:sym typeface="Helvetica"/>
              </a:rPr>
              <a:t>3</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a:t>
            </a:r>
          </a:p>
        </p:txBody>
      </p:sp>
      <p:sp>
        <p:nvSpPr>
          <p:cNvPr id="2966" name="not readable…"/>
          <p:cNvSpPr txBox="1"/>
          <p:nvPr/>
        </p:nvSpPr>
        <p:spPr>
          <a:xfrm>
            <a:off x="12830328" y="7767319"/>
            <a:ext cx="10020301" cy="42392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546100">
              <a:lnSpc>
                <a:spcPct val="80000"/>
              </a:lnSpc>
              <a:spcBef>
                <a:spcPts val="3200"/>
              </a:spcBef>
              <a:tabLst/>
              <a:defRPr sz="6400">
                <a:latin typeface="+mn-lt"/>
                <a:ea typeface="+mn-ea"/>
                <a:cs typeface="+mn-cs"/>
                <a:sym typeface="Helvetica"/>
              </a:defRPr>
            </a:pPr>
            <a:r>
              <a:t>not readable</a:t>
            </a:r>
          </a:p>
          <a:p>
            <a:pPr algn="l" defTabSz="546100">
              <a:lnSpc>
                <a:spcPct val="80000"/>
              </a:lnSpc>
              <a:spcBef>
                <a:spcPts val="3200"/>
              </a:spcBef>
              <a:tabLst/>
              <a:defRPr sz="6400">
                <a:latin typeface="+mn-lt"/>
                <a:ea typeface="+mn-ea"/>
                <a:cs typeface="+mn-cs"/>
                <a:sym typeface="Helvetica"/>
              </a:defRPr>
            </a:pPr>
            <a:r>
              <a:t>architecture-specific</a:t>
            </a:r>
          </a:p>
          <a:p>
            <a:pPr algn="l" defTabSz="546100">
              <a:lnSpc>
                <a:spcPct val="80000"/>
              </a:lnSpc>
              <a:spcBef>
                <a:spcPts val="3200"/>
              </a:spcBef>
              <a:tabLst/>
              <a:defRPr sz="6400">
                <a:latin typeface="+mn-lt"/>
                <a:ea typeface="+mn-ea"/>
                <a:cs typeface="+mn-cs"/>
                <a:sym typeface="Helvetica"/>
              </a:defRPr>
            </a:pPr>
            <a:r>
              <a:t>hard to change organization </a:t>
            </a:r>
            <a:r>
              <a:rPr i="1"/>
              <a:t>or</a:t>
            </a:r>
            <a:r>
              <a:t> algorithm</a:t>
            </a:r>
          </a:p>
        </p:txBody>
      </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70" name="Rectangle"/>
          <p:cNvSpPr/>
          <p:nvPr/>
        </p:nvSpPr>
        <p:spPr>
          <a:xfrm>
            <a:off x="1892300" y="3835400"/>
            <a:ext cx="3606800" cy="3048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71" name="Rectangle"/>
          <p:cNvSpPr/>
          <p:nvPr/>
        </p:nvSpPr>
        <p:spPr>
          <a:xfrm>
            <a:off x="3746500" y="7366000"/>
            <a:ext cx="5334000" cy="5588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72" name="Rectangle"/>
          <p:cNvSpPr/>
          <p:nvPr/>
        </p:nvSpPr>
        <p:spPr>
          <a:xfrm>
            <a:off x="6959600" y="6172200"/>
            <a:ext cx="241300" cy="3048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73" name="Rectangle"/>
          <p:cNvSpPr/>
          <p:nvPr/>
        </p:nvSpPr>
        <p:spPr>
          <a:xfrm>
            <a:off x="6959600" y="9664700"/>
            <a:ext cx="241300" cy="3048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74" name="Rectangle"/>
          <p:cNvSpPr/>
          <p:nvPr/>
        </p:nvSpPr>
        <p:spPr>
          <a:xfrm>
            <a:off x="3886200" y="10858500"/>
            <a:ext cx="5334000" cy="5588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75" name="Rectangle"/>
          <p:cNvSpPr/>
          <p:nvPr/>
        </p:nvSpPr>
        <p:spPr>
          <a:xfrm>
            <a:off x="4178300" y="8216900"/>
            <a:ext cx="241300" cy="3048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76" name="Optimized 3x3 blur in C++"/>
          <p:cNvSpPr txBox="1"/>
          <p:nvPr>
            <p:ph type="title"/>
          </p:nvPr>
        </p:nvSpPr>
        <p:spPr>
          <a:prstGeom prst="rect">
            <a:avLst/>
          </a:prstGeom>
        </p:spPr>
        <p:txBody>
          <a:bodyPr/>
          <a:lstStyle/>
          <a:p>
            <a:pPr/>
            <a:r>
              <a:t>Optimized 3x3 blur</a:t>
            </a:r>
            <a:r>
              <a:rPr b="0"/>
              <a:t> in C++</a:t>
            </a:r>
          </a:p>
        </p:txBody>
      </p:sp>
      <p:sp>
        <p:nvSpPr>
          <p:cNvPr id="2977" name="void box_filter_3x3(const Image &amp;in, Image &amp;blury) {…"/>
          <p:cNvSpPr txBox="1"/>
          <p:nvPr/>
        </p:nvSpPr>
        <p:spPr>
          <a:xfrm>
            <a:off x="1651000" y="3022600"/>
            <a:ext cx="9448800" cy="955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3900"/>
              </a:lnSpc>
              <a:tabLst/>
              <a:defRPr sz="20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a:t>
            </a:r>
            <a:r>
              <a:rPr>
                <a:solidFill>
                  <a:srgbClr val="77BB41"/>
                </a:solidFill>
              </a:rPr>
              <a:t>// allocate tile blurx array</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2978" name="parallelism…"/>
          <p:cNvSpPr txBox="1"/>
          <p:nvPr/>
        </p:nvSpPr>
        <p:spPr>
          <a:xfrm>
            <a:off x="13044778" y="3352800"/>
            <a:ext cx="11341101" cy="2743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b="1"/>
            </a:pPr>
            <a:r>
              <a:t>parallelism</a:t>
            </a:r>
          </a:p>
          <a:p>
            <a:pPr lvl="1" algn="l">
              <a:lnSpc>
                <a:spcPts val="5700"/>
              </a:lnSpc>
              <a:defRPr sz="4800"/>
            </a:pPr>
            <a:r>
              <a:t>distribute across threads</a:t>
            </a:r>
          </a:p>
          <a:p>
            <a:pPr lvl="1" algn="l">
              <a:lnSpc>
                <a:spcPts val="5700"/>
              </a:lnSpc>
              <a:defRPr sz="4800"/>
            </a:pPr>
            <a:r>
              <a:t>SIMD parallel vectors</a:t>
            </a:r>
          </a:p>
        </p:txBody>
      </p:sp>
      <p:sp>
        <p:nvSpPr>
          <p:cNvPr id="2979" name="Line"/>
          <p:cNvSpPr/>
          <p:nvPr/>
        </p:nvSpPr>
        <p:spPr>
          <a:xfrm>
            <a:off x="5498653" y="3987750"/>
            <a:ext cx="7391401" cy="1"/>
          </a:xfrm>
          <a:prstGeom prst="line">
            <a:avLst/>
          </a:prstGeom>
          <a:ln w="76200">
            <a:solidFill>
              <a:srgbClr val="FFFFFF"/>
            </a:solidFill>
            <a:miter lim="400000"/>
            <a:headEnd type="stealth"/>
          </a:ln>
          <a:effectLst>
            <a:outerShdw sx="100000" sy="100000" kx="0" ky="0" algn="b" rotWithShape="0" blurRad="88900" dist="0" dir="5400000">
              <a:srgbClr val="000000"/>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980" name="Line"/>
          <p:cNvSpPr/>
          <p:nvPr/>
        </p:nvSpPr>
        <p:spPr>
          <a:xfrm flipV="1">
            <a:off x="8622853" y="4495750"/>
            <a:ext cx="4229101" cy="2857501"/>
          </a:xfrm>
          <a:prstGeom prst="line">
            <a:avLst/>
          </a:prstGeom>
          <a:ln w="76200">
            <a:solidFill>
              <a:srgbClr val="FFFFFF"/>
            </a:solidFill>
            <a:miter lim="400000"/>
            <a:headEnd type="stealth"/>
          </a:ln>
          <a:effectLst>
            <a:outerShdw sx="100000" sy="100000" kx="0" ky="0" algn="b" rotWithShape="0" blurRad="88900" dist="0" dir="5400000">
              <a:srgbClr val="000000"/>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981" name="Line"/>
          <p:cNvSpPr/>
          <p:nvPr/>
        </p:nvSpPr>
        <p:spPr>
          <a:xfrm flipV="1">
            <a:off x="8254553" y="4749799"/>
            <a:ext cx="5054352" cy="5918152"/>
          </a:xfrm>
          <a:prstGeom prst="line">
            <a:avLst/>
          </a:prstGeom>
          <a:ln w="76200">
            <a:solidFill>
              <a:srgbClr val="FFFFFF"/>
            </a:solidFill>
            <a:miter lim="400000"/>
            <a:headEnd type="stealth"/>
          </a:ln>
          <a:effectLst>
            <a:outerShdw sx="100000" sy="100000" kx="0" ky="0" algn="b" rotWithShape="0" blurRad="88900" dist="0" dir="5400000">
              <a:srgbClr val="000000"/>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85" name="Rectangle"/>
          <p:cNvSpPr/>
          <p:nvPr/>
        </p:nvSpPr>
        <p:spPr>
          <a:xfrm>
            <a:off x="13322300" y="7696200"/>
            <a:ext cx="3035300" cy="698500"/>
          </a:xfrm>
          <a:prstGeom prst="rect">
            <a:avLst/>
          </a:prstGeom>
          <a:solidFill>
            <a:srgbClr val="B51A00"/>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86" name="Rectangle"/>
          <p:cNvSpPr/>
          <p:nvPr/>
        </p:nvSpPr>
        <p:spPr>
          <a:xfrm>
            <a:off x="1892300" y="4140200"/>
            <a:ext cx="7556500" cy="3048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87" name="Rectangle"/>
          <p:cNvSpPr/>
          <p:nvPr/>
        </p:nvSpPr>
        <p:spPr>
          <a:xfrm>
            <a:off x="2197100" y="4737100"/>
            <a:ext cx="8356600" cy="5969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88" name="Rectangle"/>
          <p:cNvSpPr/>
          <p:nvPr/>
        </p:nvSpPr>
        <p:spPr>
          <a:xfrm>
            <a:off x="2489200" y="5575300"/>
            <a:ext cx="6794500" cy="9017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89" name="Rectangle"/>
          <p:cNvSpPr/>
          <p:nvPr/>
        </p:nvSpPr>
        <p:spPr>
          <a:xfrm>
            <a:off x="2489200" y="9093200"/>
            <a:ext cx="8445500" cy="901700"/>
          </a:xfrm>
          <a:prstGeom prst="rect">
            <a:avLst/>
          </a:prstGeom>
          <a:solidFill>
            <a:srgbClr val="77BB4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2990" name="Optimized 3x3 blur in C++"/>
          <p:cNvSpPr txBox="1"/>
          <p:nvPr>
            <p:ph type="title"/>
          </p:nvPr>
        </p:nvSpPr>
        <p:spPr>
          <a:prstGeom prst="rect">
            <a:avLst/>
          </a:prstGeom>
        </p:spPr>
        <p:txBody>
          <a:bodyPr/>
          <a:lstStyle/>
          <a:p>
            <a:pPr/>
            <a:r>
              <a:t>Optimized 3x3 blur</a:t>
            </a:r>
            <a:r>
              <a:rPr b="0"/>
              <a:t> in C++</a:t>
            </a:r>
          </a:p>
        </p:txBody>
      </p:sp>
      <p:sp>
        <p:nvSpPr>
          <p:cNvPr id="2991" name="void box_filter_3x3(const Image &amp;in, Image &amp;blury) {…"/>
          <p:cNvSpPr txBox="1"/>
          <p:nvPr/>
        </p:nvSpPr>
        <p:spPr>
          <a:xfrm>
            <a:off x="1651000" y="3022600"/>
            <a:ext cx="9448800" cy="955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3900"/>
              </a:lnSpc>
              <a:tabLst/>
              <a:defRPr sz="20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a:t>
            </a:r>
            <a:r>
              <a:rPr>
                <a:solidFill>
                  <a:srgbClr val="77BB41"/>
                </a:solidFill>
              </a:rPr>
              <a:t>// allocate tile blurx array</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2992" name="parallelism…"/>
          <p:cNvSpPr txBox="1"/>
          <p:nvPr/>
        </p:nvSpPr>
        <p:spPr>
          <a:xfrm>
            <a:off x="13044778" y="3352800"/>
            <a:ext cx="11341101" cy="2743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b="1"/>
            </a:pPr>
            <a:r>
              <a:t>parallelism</a:t>
            </a:r>
          </a:p>
          <a:p>
            <a:pPr lvl="1" algn="l">
              <a:lnSpc>
                <a:spcPts val="5700"/>
              </a:lnSpc>
              <a:defRPr sz="4800"/>
            </a:pPr>
            <a:r>
              <a:t>distribute across threads</a:t>
            </a:r>
          </a:p>
          <a:p>
            <a:pPr lvl="1" algn="l">
              <a:lnSpc>
                <a:spcPts val="5700"/>
              </a:lnSpc>
              <a:defRPr sz="4800"/>
            </a:pPr>
            <a:r>
              <a:t>SIMD parallel vectors</a:t>
            </a:r>
          </a:p>
        </p:txBody>
      </p:sp>
      <p:sp>
        <p:nvSpPr>
          <p:cNvPr id="2993" name="locality"/>
          <p:cNvSpPr txBox="1"/>
          <p:nvPr/>
        </p:nvSpPr>
        <p:spPr>
          <a:xfrm>
            <a:off x="13097634" y="6489700"/>
            <a:ext cx="3486304" cy="1282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b="1"/>
            </a:lvl1pPr>
          </a:lstStyle>
          <a:p>
            <a:pPr/>
            <a:r>
              <a:t>locality</a:t>
            </a:r>
          </a:p>
        </p:txBody>
      </p:sp>
      <p:sp>
        <p:nvSpPr>
          <p:cNvPr id="2994" name="Line"/>
          <p:cNvSpPr/>
          <p:nvPr/>
        </p:nvSpPr>
        <p:spPr>
          <a:xfrm>
            <a:off x="10297318" y="5156200"/>
            <a:ext cx="2723415" cy="1600349"/>
          </a:xfrm>
          <a:prstGeom prst="line">
            <a:avLst/>
          </a:prstGeom>
          <a:ln w="76200">
            <a:solidFill>
              <a:srgbClr val="FFFFFF"/>
            </a:solidFill>
            <a:miter lim="400000"/>
            <a:headEnd type="stealth"/>
          </a:ln>
          <a:effectLst>
            <a:outerShdw sx="100000" sy="100000" kx="0" ky="0" algn="b" rotWithShape="0" blurRad="88900" dist="0" dir="5400000">
              <a:srgbClr val="000000"/>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995" name="Line"/>
          <p:cNvSpPr/>
          <p:nvPr/>
        </p:nvSpPr>
        <p:spPr>
          <a:xfrm>
            <a:off x="9448800" y="6172200"/>
            <a:ext cx="3574314" cy="1028849"/>
          </a:xfrm>
          <a:prstGeom prst="line">
            <a:avLst/>
          </a:prstGeom>
          <a:ln w="76200">
            <a:solidFill>
              <a:srgbClr val="FFFFFF"/>
            </a:solidFill>
            <a:miter lim="400000"/>
            <a:headEnd type="stealth"/>
          </a:ln>
          <a:effectLst>
            <a:outerShdw sx="100000" sy="100000" kx="0" ky="0" algn="b" rotWithShape="0" blurRad="88900" dist="0" dir="5400000">
              <a:srgbClr val="000000"/>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996" name="Line"/>
          <p:cNvSpPr/>
          <p:nvPr/>
        </p:nvSpPr>
        <p:spPr>
          <a:xfrm flipV="1">
            <a:off x="9080500" y="7645548"/>
            <a:ext cx="3942614" cy="1680965"/>
          </a:xfrm>
          <a:prstGeom prst="line">
            <a:avLst/>
          </a:prstGeom>
          <a:ln w="76200">
            <a:solidFill>
              <a:srgbClr val="FFFFFF"/>
            </a:solidFill>
            <a:miter lim="400000"/>
            <a:headEnd type="stealth"/>
          </a:ln>
          <a:effectLst>
            <a:outerShdw sx="100000" sy="100000" kx="0" ky="0" algn="b" rotWithShape="0" blurRad="88900" dist="0" dir="5400000">
              <a:srgbClr val="000000"/>
            </a:outerShdw>
          </a:effectLst>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2997" name="reorganize computation: fuse two blurs,…"/>
          <p:cNvSpPr txBox="1"/>
          <p:nvPr/>
        </p:nvSpPr>
        <p:spPr>
          <a:xfrm>
            <a:off x="13042900" y="7581900"/>
            <a:ext cx="7144901" cy="2260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algn="l">
              <a:lnSpc>
                <a:spcPts val="5700"/>
              </a:lnSpc>
              <a:defRPr sz="4800"/>
            </a:pPr>
            <a:r>
              <a:t>reorganize computation:</a:t>
            </a:r>
            <a:br/>
            <a:r>
              <a:t>fuse two blurs,</a:t>
            </a:r>
          </a:p>
          <a:p>
            <a:pPr lvl="1" algn="l">
              <a:lnSpc>
                <a:spcPts val="5700"/>
              </a:lnSpc>
              <a:defRPr sz="4800"/>
            </a:pPr>
            <a:r>
              <a:t>compute in tiles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97"/>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9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85" grpId="2"/>
      <p:bldP build="whole" bldLvl="1" animBg="1" rev="0" advAuto="0" spid="2997" grpId="1"/>
    </p:bldLst>
  </p:timing>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01" name="Same algorithm, different organization"/>
          <p:cNvSpPr txBox="1"/>
          <p:nvPr>
            <p:ph type="title"/>
          </p:nvPr>
        </p:nvSpPr>
        <p:spPr>
          <a:prstGeom prst="rect">
            <a:avLst/>
          </a:prstGeom>
        </p:spPr>
        <p:txBody>
          <a:bodyPr/>
          <a:lstStyle/>
          <a:p>
            <a:pPr/>
            <a:r>
              <a:t>Same algorithm, different organization</a:t>
            </a:r>
          </a:p>
        </p:txBody>
      </p:sp>
      <p:sp>
        <p:nvSpPr>
          <p:cNvPr id="3002" name="void box_filter_3x3(const Image &amp;in, Image &amp;blury) {…"/>
          <p:cNvSpPr txBox="1"/>
          <p:nvPr/>
        </p:nvSpPr>
        <p:spPr>
          <a:xfrm>
            <a:off x="1651000" y="3022600"/>
            <a:ext cx="9448800" cy="955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3900"/>
              </a:lnSpc>
              <a:tabLst/>
              <a:defRPr sz="20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a:t>
            </a:r>
            <a:r>
              <a:rPr>
                <a:solidFill>
                  <a:srgbClr val="77BB41"/>
                </a:solidFill>
              </a:rPr>
              <a:t>// allocate tile blurx array</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3003" name="void box_filter_3x3(const Image &amp;in, Image &amp;blury) {…"/>
          <p:cNvSpPr txBox="1"/>
          <p:nvPr/>
        </p:nvSpPr>
        <p:spPr>
          <a:xfrm>
            <a:off x="12712700" y="3149599"/>
            <a:ext cx="9804400" cy="3454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Image </a:t>
            </a:r>
            <a:r>
              <a:rPr b="1">
                <a:solidFill>
                  <a:srgbClr val="74A7FE"/>
                </a:solidFill>
                <a:latin typeface="+mn-lt"/>
                <a:ea typeface="+mn-ea"/>
                <a:cs typeface="+mn-cs"/>
                <a:sym typeface="Helvetica"/>
              </a:rPr>
              <a:t>blurx</a:t>
            </a:r>
            <a:r>
              <a:rPr>
                <a:solidFill>
                  <a:srgbClr val="FFFFFF"/>
                </a:solidFill>
              </a:rPr>
              <a:t>(in.</a:t>
            </a:r>
            <a:r>
              <a:rPr b="1">
                <a:solidFill>
                  <a:srgbClr val="74A7FE"/>
                </a:solidFill>
                <a:latin typeface="+mn-lt"/>
                <a:ea typeface="+mn-ea"/>
                <a:cs typeface="+mn-cs"/>
                <a:sym typeface="Helvetica"/>
              </a:rPr>
              <a:t>width</a:t>
            </a:r>
            <a:r>
              <a:rPr>
                <a:solidFill>
                  <a:srgbClr val="FFFFFF"/>
                </a:solidFill>
              </a:rPr>
              <a:t>(), in.</a:t>
            </a:r>
            <a:r>
              <a:rPr b="1">
                <a:solidFill>
                  <a:srgbClr val="74A7FE"/>
                </a:solidFill>
                <a:latin typeface="+mn-lt"/>
                <a:ea typeface="+mn-ea"/>
                <a:cs typeface="+mn-cs"/>
                <a:sym typeface="Helvetica"/>
              </a:rPr>
              <a:t>height</a:t>
            </a:r>
            <a:r>
              <a:rPr>
                <a:solidFill>
                  <a:srgbClr val="FFFFFF"/>
                </a:solidFill>
              </a:rPr>
              <a:t>());  </a:t>
            </a:r>
            <a:r>
              <a:rPr>
                <a:solidFill>
                  <a:srgbClr val="00B418"/>
                </a:solidFill>
              </a:rPr>
              <a:t>// allocate blurx array</a:t>
            </a:r>
          </a:p>
          <a:p>
            <a:pPr algn="l" defTabSz="457200">
              <a:lnSpc>
                <a:spcPts val="3900"/>
              </a:lnSpc>
              <a:tabLst/>
              <a:defRPr sz="2000">
                <a:latin typeface="Consolas"/>
                <a:ea typeface="Consolas"/>
                <a:cs typeface="Consolas"/>
                <a:sym typeface="Consolas"/>
              </a:defRPr>
            </a:p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 + </a:t>
            </a:r>
            <a:r>
              <a:rPr b="1">
                <a:solidFill>
                  <a:srgbClr val="74A7FE"/>
                </a:solidFill>
                <a:latin typeface="+mn-lt"/>
                <a:ea typeface="+mn-ea"/>
                <a:cs typeface="+mn-cs"/>
                <a:sym typeface="Helvetica"/>
              </a:rPr>
              <a:t>in</a:t>
            </a:r>
            <a:r>
              <a:rPr>
                <a:solidFill>
                  <a:srgbClr val="FFFFFF"/>
                </a:solidFill>
              </a:rPr>
              <a:t>(x, y) + </a:t>
            </a:r>
            <a:r>
              <a:rPr b="1">
                <a:solidFill>
                  <a:srgbClr val="74A7FE"/>
                </a:solidFill>
                <a:latin typeface="+mn-lt"/>
                <a:ea typeface="+mn-ea"/>
                <a:cs typeface="+mn-cs"/>
                <a:sym typeface="Helvetica"/>
              </a:rPr>
              <a:t>in</a:t>
            </a:r>
            <a:r>
              <a:rPr>
                <a:solidFill>
                  <a:srgbClr val="FFFFFF"/>
                </a:solidFill>
              </a:rPr>
              <a:t>(x+</a:t>
            </a:r>
            <a:r>
              <a:rPr i="1">
                <a:solidFill>
                  <a:srgbClr val="B51A00"/>
                </a:solidFill>
                <a:latin typeface="+mn-lt"/>
                <a:ea typeface="+mn-ea"/>
                <a:cs typeface="+mn-cs"/>
                <a:sym typeface="Helvetica"/>
              </a:rPr>
              <a:t>1</a:t>
            </a:r>
            <a:r>
              <a:rPr>
                <a:solidFill>
                  <a:srgbClr val="FFFFFF"/>
                </a:solidFill>
              </a:rPr>
              <a:t>, y))/</a:t>
            </a:r>
            <a:r>
              <a:rPr i="1">
                <a:solidFill>
                  <a:srgbClr val="B51A00"/>
                </a:solidFill>
                <a:latin typeface="+mn-lt"/>
                <a:ea typeface="+mn-ea"/>
                <a:cs typeface="+mn-cs"/>
                <a:sym typeface="Helvetica"/>
              </a:rPr>
              <a:t>3</a:t>
            </a:r>
            <a:r>
              <a:rPr>
                <a:solidFill>
                  <a:srgbClr val="FFFFFF"/>
                </a:solidFill>
              </a:rPr>
              <a:t>; </a:t>
            </a:r>
          </a:p>
          <a:p>
            <a:pPr algn="l" defTabSz="457200">
              <a:lnSpc>
                <a:spcPts val="3900"/>
              </a:lnSpc>
              <a:tabLst/>
              <a:defRPr sz="2000">
                <a:latin typeface="Consolas"/>
                <a:ea typeface="Consolas"/>
                <a:cs typeface="Consolas"/>
                <a:sym typeface="Consolas"/>
              </a:defRPr>
            </a:p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in.</a:t>
            </a:r>
            <a:r>
              <a:rPr b="1">
                <a:solidFill>
                  <a:srgbClr val="74A7FE"/>
                </a:solidFill>
                <a:latin typeface="+mn-lt"/>
                <a:ea typeface="+mn-ea"/>
                <a:cs typeface="+mn-cs"/>
                <a:sym typeface="Helvetica"/>
              </a:rPr>
              <a:t>height</a:t>
            </a:r>
            <a:r>
              <a:rPr>
                <a:solidFill>
                  <a:srgbClr val="FFFFFF"/>
                </a:solidFill>
              </a:rPr>
              <a:t>(); 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in.</a:t>
            </a:r>
            <a:r>
              <a:rPr b="1">
                <a:solidFill>
                  <a:srgbClr val="74A7FE"/>
                </a:solidFill>
                <a:latin typeface="+mn-lt"/>
                <a:ea typeface="+mn-ea"/>
                <a:cs typeface="+mn-cs"/>
                <a:sym typeface="Helvetica"/>
              </a:rPr>
              <a:t>width</a:t>
            </a:r>
            <a:r>
              <a:rPr>
                <a:solidFill>
                  <a:srgbClr val="FFFFFF"/>
                </a:solidFill>
              </a:rPr>
              <a:t>(); x++)</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74A7FE"/>
                </a:solidFill>
                <a:latin typeface="+mn-lt"/>
                <a:ea typeface="+mn-ea"/>
                <a:cs typeface="+mn-cs"/>
                <a:sym typeface="Helvetica"/>
              </a:rPr>
              <a:t>blury</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 + </a:t>
            </a:r>
            <a:r>
              <a:rPr b="1">
                <a:solidFill>
                  <a:srgbClr val="74A7FE"/>
                </a:solidFill>
                <a:latin typeface="+mn-lt"/>
                <a:ea typeface="+mn-ea"/>
                <a:cs typeface="+mn-cs"/>
                <a:sym typeface="Helvetica"/>
              </a:rPr>
              <a:t>blurx</a:t>
            </a:r>
            <a:r>
              <a:rPr>
                <a:solidFill>
                  <a:srgbClr val="FFFFFF"/>
                </a:solidFill>
              </a:rPr>
              <a:t>(x, y) + </a:t>
            </a:r>
            <a:r>
              <a:rPr b="1">
                <a:solidFill>
                  <a:srgbClr val="74A7FE"/>
                </a:solidFill>
                <a:latin typeface="+mn-lt"/>
                <a:ea typeface="+mn-ea"/>
                <a:cs typeface="+mn-cs"/>
                <a:sym typeface="Helvetica"/>
              </a:rPr>
              <a:t>blurx</a:t>
            </a:r>
            <a:r>
              <a:rPr>
                <a:solidFill>
                  <a:srgbClr val="FFFFFF"/>
                </a:solidFill>
              </a:rPr>
              <a:t>(x, y+</a:t>
            </a:r>
            <a:r>
              <a:rPr i="1">
                <a:solidFill>
                  <a:srgbClr val="B51A00"/>
                </a:solidFill>
                <a:latin typeface="+mn-lt"/>
                <a:ea typeface="+mn-ea"/>
                <a:cs typeface="+mn-cs"/>
                <a:sym typeface="Helvetica"/>
              </a:rPr>
              <a:t>1</a:t>
            </a:r>
            <a:r>
              <a:rPr>
                <a:solidFill>
                  <a:srgbClr val="FFFFFF"/>
                </a:solidFill>
              </a:rPr>
              <a:t>))/</a:t>
            </a:r>
            <a:r>
              <a:rPr i="1">
                <a:solidFill>
                  <a:srgbClr val="B51A00"/>
                </a:solidFill>
                <a:latin typeface="+mn-lt"/>
                <a:ea typeface="+mn-ea"/>
                <a:cs typeface="+mn-cs"/>
                <a:sym typeface="Helvetica"/>
              </a:rPr>
              <a:t>3</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a:t>
            </a:r>
          </a:p>
        </p:txBody>
      </p:sp>
      <p:sp>
        <p:nvSpPr>
          <p:cNvPr id="3004" name="For a given algorithm, organize to optimize:"/>
          <p:cNvSpPr txBox="1"/>
          <p:nvPr/>
        </p:nvSpPr>
        <p:spPr>
          <a:xfrm>
            <a:off x="13004800" y="7086600"/>
            <a:ext cx="7848600" cy="18923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algn="l">
              <a:lnSpc>
                <a:spcPts val="6700"/>
              </a:lnSpc>
              <a:spcBef>
                <a:spcPts val="9600"/>
              </a:spcBef>
              <a:buClr>
                <a:srgbClr val="A7A7A7"/>
              </a:buClr>
              <a:buFont typeface="Lucida Grande"/>
              <a:tabLst>
                <a:tab pos="2057400" algn="l"/>
              </a:tabLst>
              <a:defRPr b="1" sz="5600"/>
            </a:pPr>
            <a:r>
              <a:t>For a given algorithm,</a:t>
            </a:r>
            <a:br/>
            <a:r>
              <a:t>organize to optimize:</a:t>
            </a:r>
          </a:p>
        </p:txBody>
      </p:sp>
      <p:grpSp>
        <p:nvGrpSpPr>
          <p:cNvPr id="3013" name="Group"/>
          <p:cNvGrpSpPr/>
          <p:nvPr/>
        </p:nvGrpSpPr>
        <p:grpSpPr>
          <a:xfrm>
            <a:off x="12663779" y="9143999"/>
            <a:ext cx="8280403" cy="4165603"/>
            <a:chOff x="0" y="0"/>
            <a:chExt cx="8280402" cy="4165601"/>
          </a:xfrm>
        </p:grpSpPr>
        <p:sp>
          <p:nvSpPr>
            <p:cNvPr id="3005" name="tradeoff"/>
            <p:cNvSpPr txBox="1"/>
            <p:nvPr/>
          </p:nvSpPr>
          <p:spPr>
            <a:xfrm>
              <a:off x="3320987" y="1318246"/>
              <a:ext cx="2024449" cy="619833"/>
            </a:xfrm>
            <a:prstGeom prst="rect">
              <a:avLst/>
            </a:prstGeom>
            <a:noFill/>
            <a:ln w="12700" cap="flat">
              <a:noFill/>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sz="3800">
                  <a:solidFill>
                    <a:srgbClr val="000000"/>
                  </a:solidFill>
                </a:defRPr>
              </a:lvl1pPr>
            </a:lstStyle>
            <a:p>
              <a:pPr/>
              <a:r>
                <a:t>tradeoff</a:t>
              </a:r>
            </a:p>
          </p:txBody>
        </p:sp>
        <p:sp>
          <p:nvSpPr>
            <p:cNvPr id="3006" name="redundant work"/>
            <p:cNvSpPr txBox="1"/>
            <p:nvPr/>
          </p:nvSpPr>
          <p:spPr>
            <a:xfrm>
              <a:off x="0" y="407867"/>
              <a:ext cx="2741240" cy="12687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4000"/>
              </a:lvl1pPr>
            </a:lstStyle>
            <a:p>
              <a:pPr/>
              <a:r>
                <a:t>redundant work</a:t>
              </a:r>
            </a:p>
          </p:txBody>
        </p:sp>
        <p:sp>
          <p:nvSpPr>
            <p:cNvPr id="3007" name="Triangle"/>
            <p:cNvSpPr/>
            <p:nvPr/>
          </p:nvSpPr>
          <p:spPr>
            <a:xfrm>
              <a:off x="2875414" y="853371"/>
              <a:ext cx="2905908" cy="24793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cap="flat">
              <a:solidFill>
                <a:srgbClr val="FFFFFF"/>
              </a:solidFill>
              <a:prstDash val="solid"/>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08" name="locality"/>
            <p:cNvSpPr txBox="1"/>
            <p:nvPr/>
          </p:nvSpPr>
          <p:spPr>
            <a:xfrm>
              <a:off x="5539163" y="504716"/>
              <a:ext cx="2741240" cy="72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4000"/>
              </a:lvl1pPr>
            </a:lstStyle>
            <a:p>
              <a:pPr/>
              <a:r>
                <a:t>locality</a:t>
              </a:r>
            </a:p>
          </p:txBody>
        </p:sp>
        <p:sp>
          <p:nvSpPr>
            <p:cNvPr id="3009" name="parallelism"/>
            <p:cNvSpPr txBox="1"/>
            <p:nvPr/>
          </p:nvSpPr>
          <p:spPr>
            <a:xfrm>
              <a:off x="2739805" y="3439235"/>
              <a:ext cx="2973711" cy="72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nSpc>
                  <a:spcPct val="80000"/>
                </a:lnSpc>
                <a:defRPr b="1" sz="4000"/>
              </a:pPr>
              <a:r>
                <a:t>parallelism</a:t>
              </a:r>
              <a:br/>
            </a:p>
          </p:txBody>
        </p:sp>
        <p:sp>
          <p:nvSpPr>
            <p:cNvPr id="3010" name="Line"/>
            <p:cNvSpPr/>
            <p:nvPr/>
          </p:nvSpPr>
          <p:spPr>
            <a:xfrm>
              <a:off x="2857707" y="-1"/>
              <a:ext cx="3017528" cy="58219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3011" name="Line"/>
            <p:cNvSpPr/>
            <p:nvPr/>
          </p:nvSpPr>
          <p:spPr>
            <a:xfrm rot="7200241">
              <a:off x="4401493" y="2197804"/>
              <a:ext cx="2700001" cy="577774"/>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3012" name="Line"/>
            <p:cNvSpPr/>
            <p:nvPr/>
          </p:nvSpPr>
          <p:spPr>
            <a:xfrm rot="14676780">
              <a:off x="1617680" y="2197596"/>
              <a:ext cx="2699971" cy="577781"/>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762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gr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0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0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13" grpId="2"/>
      <p:bldP build="whole" bldLvl="1" animBg="1" rev="0" advAuto="0" spid="3004" grpId="1"/>
    </p:bldLst>
  </p:timing>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17" name="Traditional languages conflate algorithm &amp; organization"/>
          <p:cNvSpPr txBox="1"/>
          <p:nvPr>
            <p:ph type="title"/>
          </p:nvPr>
        </p:nvSpPr>
        <p:spPr>
          <a:xfrm>
            <a:off x="584200" y="177800"/>
            <a:ext cx="23202900" cy="1752600"/>
          </a:xfrm>
          <a:prstGeom prst="rect">
            <a:avLst/>
          </a:prstGeom>
        </p:spPr>
        <p:txBody>
          <a:bodyPr/>
          <a:lstStyle/>
          <a:p>
            <a:pPr/>
            <a:r>
              <a:rPr b="0"/>
              <a:t>Traditional languages</a:t>
            </a:r>
            <a:r>
              <a:t> conflate algorithm </a:t>
            </a:r>
            <a:r>
              <a:rPr b="0"/>
              <a:t>&amp;</a:t>
            </a:r>
            <a:r>
              <a:t> organization</a:t>
            </a:r>
          </a:p>
        </p:txBody>
      </p:sp>
      <p:sp>
        <p:nvSpPr>
          <p:cNvPr id="3018" name="not readable…"/>
          <p:cNvSpPr txBox="1"/>
          <p:nvPr/>
        </p:nvSpPr>
        <p:spPr>
          <a:xfrm>
            <a:off x="12830328" y="3575050"/>
            <a:ext cx="10020301"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546100">
              <a:lnSpc>
                <a:spcPct val="80000"/>
              </a:lnSpc>
              <a:spcBef>
                <a:spcPts val="3200"/>
              </a:spcBef>
              <a:tabLst/>
              <a:defRPr sz="6400">
                <a:latin typeface="+mn-lt"/>
                <a:ea typeface="+mn-ea"/>
                <a:cs typeface="+mn-cs"/>
                <a:sym typeface="Helvetica"/>
              </a:defRPr>
            </a:pPr>
            <a:r>
              <a:t>not readable</a:t>
            </a:r>
          </a:p>
          <a:p>
            <a:pPr algn="l" defTabSz="546100">
              <a:lnSpc>
                <a:spcPct val="80000"/>
              </a:lnSpc>
              <a:spcBef>
                <a:spcPts val="3200"/>
              </a:spcBef>
              <a:tabLst/>
              <a:defRPr sz="6400">
                <a:latin typeface="+mn-lt"/>
                <a:ea typeface="+mn-ea"/>
                <a:cs typeface="+mn-cs"/>
                <a:sym typeface="Helvetica"/>
              </a:defRPr>
            </a:pPr>
            <a:r>
              <a:t>architecture-specific</a:t>
            </a:r>
          </a:p>
          <a:p>
            <a:pPr algn="l" defTabSz="546100">
              <a:lnSpc>
                <a:spcPct val="80000"/>
              </a:lnSpc>
              <a:spcBef>
                <a:spcPts val="3200"/>
              </a:spcBef>
              <a:tabLst/>
              <a:defRPr sz="6400">
                <a:latin typeface="+mn-lt"/>
                <a:ea typeface="+mn-ea"/>
                <a:cs typeface="+mn-cs"/>
                <a:sym typeface="Helvetica"/>
              </a:defRPr>
            </a:pPr>
            <a:r>
              <a:t>hard to change organization </a:t>
            </a:r>
            <a:r>
              <a:rPr i="1"/>
              <a:t>or</a:t>
            </a:r>
            <a:r>
              <a:t> algorithm</a:t>
            </a:r>
          </a:p>
          <a:p>
            <a:pPr algn="l" defTabSz="546100">
              <a:lnSpc>
                <a:spcPct val="80000"/>
              </a:lnSpc>
              <a:spcBef>
                <a:spcPts val="3200"/>
              </a:spcBef>
              <a:tabLst/>
              <a:defRPr b="1" sz="6400">
                <a:latin typeface="+mn-lt"/>
                <a:ea typeface="+mn-ea"/>
                <a:cs typeface="+mn-cs"/>
                <a:sym typeface="Helvetica"/>
              </a:defRPr>
            </a:pPr>
            <a:br/>
            <a:r>
              <a:t>result:</a:t>
            </a:r>
            <a:r>
              <a:rPr b="0"/>
              <a:t> hard to optimize performance, efficiency</a:t>
            </a:r>
          </a:p>
        </p:txBody>
      </p:sp>
      <p:sp>
        <p:nvSpPr>
          <p:cNvPr id="3019" name="(both for humans and compilers!)"/>
          <p:cNvSpPr txBox="1"/>
          <p:nvPr/>
        </p:nvSpPr>
        <p:spPr>
          <a:xfrm>
            <a:off x="12852400" y="10718800"/>
            <a:ext cx="9059168"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546100">
              <a:lnSpc>
                <a:spcPct val="80000"/>
              </a:lnSpc>
              <a:spcBef>
                <a:spcPts val="3200"/>
              </a:spcBef>
              <a:tabLst/>
              <a:defRPr i="1" sz="4800">
                <a:latin typeface="+mn-lt"/>
                <a:ea typeface="+mn-ea"/>
                <a:cs typeface="+mn-cs"/>
                <a:sym typeface="Helvetica"/>
              </a:defRPr>
            </a:lvl1pPr>
          </a:lstStyle>
          <a:p>
            <a:pPr>
              <a:defRPr b="1"/>
            </a:pPr>
            <a:r>
              <a:rPr b="0"/>
              <a:t>(both for humans and compilers!)</a:t>
            </a:r>
          </a:p>
        </p:txBody>
      </p:sp>
      <p:sp>
        <p:nvSpPr>
          <p:cNvPr id="3020" name="void box_filter_3x3(const Image &amp;in, Image &amp;blury) {…"/>
          <p:cNvSpPr txBox="1"/>
          <p:nvPr/>
        </p:nvSpPr>
        <p:spPr>
          <a:xfrm>
            <a:off x="1651000" y="3022600"/>
            <a:ext cx="9448800" cy="955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3900"/>
              </a:lnSpc>
              <a:tabLst/>
              <a:defRPr sz="20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a:t>
            </a:r>
            <a:r>
              <a:rPr>
                <a:solidFill>
                  <a:srgbClr val="77BB41"/>
                </a:solidFill>
              </a:rPr>
              <a:t>// allocate tile blurx array</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3900"/>
              </a:lnSpc>
              <a:tabLst/>
              <a:defRPr sz="20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med" advClick="1" p14:dur="1000">
        <p:fade thruBlk="1"/>
      </p:transition>
    </mc:Choice>
    <mc:Fallback>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24" name="Halide’s answer:…"/>
          <p:cNvSpPr txBox="1"/>
          <p:nvPr>
            <p:ph type="title"/>
          </p:nvPr>
        </p:nvSpPr>
        <p:spPr>
          <a:xfrm>
            <a:off x="1422400" y="3416300"/>
            <a:ext cx="21526500" cy="4191000"/>
          </a:xfrm>
          <a:prstGeom prst="rect">
            <a:avLst/>
          </a:prstGeom>
        </p:spPr>
        <p:txBody>
          <a:bodyPr/>
          <a:lstStyle/>
          <a:p>
            <a:pPr>
              <a:lnSpc>
                <a:spcPct val="80000"/>
              </a:lnSpc>
              <a:defRPr sz="12800"/>
            </a:pPr>
            <a:r>
              <a:t>Halide’s answer:</a:t>
            </a:r>
          </a:p>
          <a:p>
            <a:pPr>
              <a:lnSpc>
                <a:spcPct val="80000"/>
              </a:lnSpc>
              <a:defRPr sz="12800"/>
            </a:pPr>
            <a:r>
              <a:rPr b="0" i="1"/>
              <a:t>decouple</a:t>
            </a:r>
            <a:r>
              <a:rPr b="0"/>
              <a:t> algorithm from schedule</a:t>
            </a:r>
          </a:p>
        </p:txBody>
      </p:sp>
      <p:sp>
        <p:nvSpPr>
          <p:cNvPr id="3025" name="Algorithm: what is computed Schedule: where and when it’s computed"/>
          <p:cNvSpPr txBox="1"/>
          <p:nvPr>
            <p:ph type="body" sz="half" idx="1"/>
          </p:nvPr>
        </p:nvSpPr>
        <p:spPr>
          <a:xfrm>
            <a:off x="4064000" y="8445500"/>
            <a:ext cx="18364200" cy="4013200"/>
          </a:xfrm>
          <a:prstGeom prst="rect">
            <a:avLst/>
          </a:prstGeom>
        </p:spPr>
        <p:txBody>
          <a:bodyPr/>
          <a:lstStyle/>
          <a:p>
            <a:pPr>
              <a:lnSpc>
                <a:spcPts val="8600"/>
              </a:lnSpc>
              <a:defRPr sz="7200"/>
            </a:pPr>
            <a:r>
              <a:t>Algorithm:</a:t>
            </a:r>
            <a:r>
              <a:rPr b="0"/>
              <a:t> </a:t>
            </a:r>
            <a:r>
              <a:rPr i="1"/>
              <a:t>what</a:t>
            </a:r>
            <a:r>
              <a:rPr b="0"/>
              <a:t> is computed</a:t>
            </a:r>
            <a:br>
              <a:rPr b="0"/>
            </a:br>
            <a:r>
              <a:t>Schedule:</a:t>
            </a:r>
            <a:r>
              <a:rPr b="0"/>
              <a:t> </a:t>
            </a:r>
            <a:r>
              <a:rPr i="1"/>
              <a:t>where</a:t>
            </a:r>
            <a:r>
              <a:rPr b="0"/>
              <a:t> and </a:t>
            </a:r>
            <a:r>
              <a:rPr i="1"/>
              <a:t>when</a:t>
            </a:r>
            <a:r>
              <a:rPr b="0"/>
              <a:t> it’s computed</a:t>
            </a:r>
          </a:p>
        </p:txBody>
      </p:sp>
    </p:spTree>
  </p:cSld>
  <p:clrMapOvr>
    <a:masterClrMapping/>
  </p:clrMapOvr>
  <mc:AlternateContent xmlns:mc="http://schemas.openxmlformats.org/markup-compatibility/2006">
    <mc:Choice xmlns:p14="http://schemas.microsoft.com/office/powerpoint/2010/main" Requires="p14">
      <p:transition spd="med" advClick="1" p14:dur="1000">
        <p:fade thruBlk="1"/>
      </p:transition>
    </mc:Choice>
    <mc:Fallback>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29" name="Domain scope…"/>
          <p:cNvSpPr txBox="1"/>
          <p:nvPr>
            <p:ph type="title"/>
          </p:nvPr>
        </p:nvSpPr>
        <p:spPr>
          <a:xfrm>
            <a:off x="1435100" y="177800"/>
            <a:ext cx="21526500" cy="2692400"/>
          </a:xfrm>
          <a:prstGeom prst="rect">
            <a:avLst/>
          </a:prstGeom>
        </p:spPr>
        <p:txBody>
          <a:bodyPr/>
          <a:lstStyle/>
          <a:p>
            <a:pPr>
              <a:lnSpc>
                <a:spcPct val="70000"/>
              </a:lnSpc>
            </a:pPr>
            <a:r>
              <a:t>Domain scope</a:t>
            </a:r>
          </a:p>
          <a:p>
            <a:pPr>
              <a:lnSpc>
                <a:spcPct val="70000"/>
              </a:lnSpc>
              <a:defRPr b="0"/>
            </a:pPr>
            <a:r>
              <a:t>of the programming model</a:t>
            </a:r>
          </a:p>
        </p:txBody>
      </p:sp>
      <p:sp>
        <p:nvSpPr>
          <p:cNvPr id="3030" name="All computation is over regular grids (up to 4D).…"/>
          <p:cNvSpPr txBox="1"/>
          <p:nvPr>
            <p:ph type="body" idx="1"/>
          </p:nvPr>
        </p:nvSpPr>
        <p:spPr>
          <a:xfrm>
            <a:off x="4597400" y="3429000"/>
            <a:ext cx="18110200" cy="9436100"/>
          </a:xfrm>
          <a:prstGeom prst="rect">
            <a:avLst/>
          </a:prstGeom>
        </p:spPr>
        <p:txBody>
          <a:bodyPr/>
          <a:lstStyle/>
          <a:p>
            <a:pPr/>
            <a:r>
              <a:rPr b="0"/>
              <a:t>All computation is over </a:t>
            </a:r>
            <a:r>
              <a:t>regular grids</a:t>
            </a:r>
            <a:r>
              <a:rPr b="0"/>
              <a:t> (up to 4D).</a:t>
            </a:r>
            <a:endParaRPr b="0"/>
          </a:p>
          <a:p>
            <a:pPr/>
            <a:r>
              <a:rPr b="0"/>
              <a:t>Only </a:t>
            </a:r>
            <a:r>
              <a:t>feed-forward pipelines</a:t>
            </a:r>
          </a:p>
          <a:p>
            <a:pPr lvl="1"/>
            <a:r>
              <a:t>Recursive/reduction computations are a (partial) escape hatch.</a:t>
            </a:r>
          </a:p>
          <a:p>
            <a:pPr/>
            <a:r>
              <a:t>Recursion</a:t>
            </a:r>
            <a:r>
              <a:rPr b="0"/>
              <a:t> must have </a:t>
            </a:r>
            <a:r>
              <a:t>bounded depth.</a:t>
            </a:r>
            <a:endParaRPr b="0"/>
          </a:p>
          <a:p>
            <a:pPr/>
            <a:r>
              <a:t>Dependence must be inferable.</a:t>
            </a:r>
          </a:p>
          <a:p>
            <a:pPr lvl="1"/>
            <a:r>
              <a:t>User-defined clamping can impose tight bounds, when needed.</a:t>
            </a:r>
          </a:p>
          <a:p>
            <a:pPr/>
            <a:r>
              <a:t>Long, heterogeneous pipelines.</a:t>
            </a:r>
            <a:endParaRPr b="0"/>
          </a:p>
          <a:p>
            <a:pPr lvl="1"/>
            <a:r>
              <a:t>Complex graphs, deeper than traditional stencil computations.</a:t>
            </a:r>
          </a:p>
        </p:txBody>
      </p:sp>
      <p:grpSp>
        <p:nvGrpSpPr>
          <p:cNvPr id="3033" name="Group"/>
          <p:cNvGrpSpPr/>
          <p:nvPr/>
        </p:nvGrpSpPr>
        <p:grpSpPr>
          <a:xfrm>
            <a:off x="-1231900" y="5003800"/>
            <a:ext cx="5937250" cy="3260574"/>
            <a:chOff x="0" y="0"/>
            <a:chExt cx="5937248" cy="3260573"/>
          </a:xfrm>
        </p:grpSpPr>
        <p:sp>
          <p:nvSpPr>
            <p:cNvPr id="3031" name="not Turing complete"/>
            <p:cNvSpPr txBox="1"/>
            <p:nvPr/>
          </p:nvSpPr>
          <p:spPr>
            <a:xfrm>
              <a:off x="0" y="431800"/>
              <a:ext cx="5321300" cy="22660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r">
                <a:lnSpc>
                  <a:spcPct val="80000"/>
                </a:lnSpc>
                <a:spcBef>
                  <a:spcPts val="5100"/>
                </a:spcBef>
                <a:buClr>
                  <a:srgbClr val="A7A7A7"/>
                </a:buClr>
                <a:buFont typeface="Lucida Grande"/>
                <a:tabLst>
                  <a:tab pos="2057400" algn="l"/>
                </a:tabLst>
                <a:defRPr b="1" sz="5600"/>
              </a:pPr>
              <a:r>
                <a:t>not</a:t>
              </a:r>
              <a:br/>
              <a:r>
                <a:t>Turing</a:t>
              </a:r>
              <a:br/>
              <a:r>
                <a:t>complete</a:t>
              </a:r>
            </a:p>
          </p:txBody>
        </p:sp>
        <p:pic>
          <p:nvPicPr>
            <p:cNvPr id="3032" name="droppedImage.pdf" descr="droppedImage.pdf"/>
            <p:cNvPicPr>
              <a:picLocks noChangeAspect="1"/>
            </p:cNvPicPr>
            <p:nvPr/>
          </p:nvPicPr>
          <p:blipFill>
            <a:blip r:embed="rId3">
              <a:extLst/>
            </a:blip>
            <a:stretch>
              <a:fillRect/>
            </a:stretch>
          </p:blipFill>
          <p:spPr>
            <a:xfrm flipH="1">
              <a:off x="5416548" y="0"/>
              <a:ext cx="520701" cy="3260574"/>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33" grpId="1"/>
    </p:bldLst>
  </p:timing>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37" name="The schedule defines intra-stage order, inter-stage interleaving"/>
          <p:cNvSpPr txBox="1"/>
          <p:nvPr>
            <p:ph type="title"/>
          </p:nvPr>
        </p:nvSpPr>
        <p:spPr>
          <a:xfrm>
            <a:off x="38100" y="177800"/>
            <a:ext cx="24307800" cy="1752600"/>
          </a:xfrm>
          <a:prstGeom prst="rect">
            <a:avLst/>
          </a:prstGeom>
        </p:spPr>
        <p:txBody>
          <a:bodyPr/>
          <a:lstStyle/>
          <a:p>
            <a:pPr/>
            <a:r>
              <a:t>The schedule </a:t>
            </a:r>
            <a:r>
              <a:rPr b="0"/>
              <a:t>defines intra-stage order, inter-stage interleaving</a:t>
            </a:r>
          </a:p>
        </p:txBody>
      </p:sp>
      <p:sp>
        <p:nvSpPr>
          <p:cNvPr id="3038" name="show pipeline and domain.…"/>
          <p:cNvSpPr txBox="1"/>
          <p:nvPr/>
        </p:nvSpPr>
        <p:spPr>
          <a:xfrm>
            <a:off x="24731668" y="1524000"/>
            <a:ext cx="12004473" cy="4800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a:solidFill>
                  <a:srgbClr val="444444"/>
                </a:solidFill>
              </a:defRPr>
            </a:pPr>
            <a:r>
              <a:t>show pipeline and domain.</a:t>
            </a:r>
          </a:p>
          <a:p>
            <a:pPr algn="l">
              <a:defRPr>
                <a:solidFill>
                  <a:srgbClr val="444444"/>
                </a:solidFill>
              </a:defRPr>
            </a:pPr>
            <a:r>
              <a:t>schedule specifies:</a:t>
            </a:r>
          </a:p>
          <a:p>
            <a:pPr algn="l">
              <a:defRPr>
                <a:solidFill>
                  <a:srgbClr val="444444"/>
                </a:solidFill>
              </a:defRPr>
            </a:pPr>
            <a:r>
              <a:t>- interleaving (up/down)</a:t>
            </a:r>
          </a:p>
          <a:p>
            <a:pPr algn="l">
              <a:defRPr>
                <a:solidFill>
                  <a:srgbClr val="444444"/>
                </a:solidFill>
              </a:defRPr>
            </a:pPr>
            <a:r>
              <a:t>- order (across domain)</a:t>
            </a:r>
          </a:p>
        </p:txBody>
      </p:sp>
      <p:sp>
        <p:nvSpPr>
          <p:cNvPr id="3039" name="how we specify choices:…"/>
          <p:cNvSpPr txBox="1"/>
          <p:nvPr/>
        </p:nvSpPr>
        <p:spPr>
          <a:xfrm>
            <a:off x="24726710" y="6832600"/>
            <a:ext cx="15417801" cy="59462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ts val="7600"/>
              </a:lnSpc>
              <a:defRPr sz="6400">
                <a:solidFill>
                  <a:srgbClr val="444444"/>
                </a:solidFill>
              </a:defRPr>
            </a:pPr>
            <a:r>
              <a:t>how we specify choices:</a:t>
            </a:r>
          </a:p>
          <a:p>
            <a:pPr algn="l">
              <a:lnSpc>
                <a:spcPts val="7600"/>
              </a:lnSpc>
              <a:defRPr sz="6400">
                <a:solidFill>
                  <a:srgbClr val="444444"/>
                </a:solidFill>
              </a:defRPr>
            </a:pPr>
            <a:r>
              <a:t>- order of domain (loop synthesis)</a:t>
            </a:r>
          </a:p>
          <a:p>
            <a:pPr algn="l">
              <a:lnSpc>
                <a:spcPts val="7600"/>
              </a:lnSpc>
              <a:defRPr sz="6400">
                <a:solidFill>
                  <a:srgbClr val="444444"/>
                </a:solidFill>
              </a:defRPr>
            </a:pPr>
            <a:r>
              <a:t>- granularity at which to allocate, store and reuse values (loop level)</a:t>
            </a:r>
          </a:p>
          <a:p>
            <a:pPr algn="l">
              <a:lnSpc>
                <a:spcPts val="7600"/>
              </a:lnSpc>
              <a:defRPr sz="6400">
                <a:solidFill>
                  <a:srgbClr val="444444"/>
                </a:solidFill>
              </a:defRPr>
            </a:pPr>
            <a:r>
              <a:t>- granularity at which to interleave </a:t>
            </a:r>
            <a:r>
              <a:rPr i="1"/>
              <a:t>computation</a:t>
            </a:r>
          </a:p>
        </p:txBody>
      </p:sp>
      <p:sp>
        <p:nvSpPr>
          <p:cNvPr id="3040" name="For each stage:…"/>
          <p:cNvSpPr txBox="1"/>
          <p:nvPr/>
        </p:nvSpPr>
        <p:spPr>
          <a:xfrm>
            <a:off x="1511300" y="4686300"/>
            <a:ext cx="10680700" cy="737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ct val="80000"/>
              </a:lnSpc>
              <a:spcBef>
                <a:spcPts val="5100"/>
              </a:spcBef>
              <a:buClr>
                <a:srgbClr val="A7A7A7"/>
              </a:buClr>
              <a:buFont typeface="Lucida Grande"/>
              <a:tabLst>
                <a:tab pos="2057400" algn="l"/>
              </a:tabLst>
              <a:defRPr b="1" sz="7200"/>
            </a:pPr>
            <a:r>
              <a:t>For each stage:</a:t>
            </a:r>
          </a:p>
          <a:p>
            <a:pPr marL="914400" indent="-914400" algn="l">
              <a:lnSpc>
                <a:spcPct val="80000"/>
              </a:lnSpc>
              <a:spcBef>
                <a:spcPts val="5100"/>
              </a:spcBef>
              <a:buSzPct val="100000"/>
              <a:buAutoNum type="arabicParenR" startAt="1"/>
              <a:tabLst>
                <a:tab pos="2057400" algn="l"/>
              </a:tabLst>
              <a:defRPr sz="7200"/>
            </a:pPr>
            <a:r>
              <a:t>In </a:t>
            </a:r>
            <a:r>
              <a:rPr b="1"/>
              <a:t>what order</a:t>
            </a:r>
            <a:r>
              <a:t> should it </a:t>
            </a:r>
            <a:r>
              <a:rPr b="1"/>
              <a:t>compute</a:t>
            </a:r>
            <a:r>
              <a:t> its </a:t>
            </a:r>
            <a:r>
              <a:rPr b="1"/>
              <a:t>values</a:t>
            </a:r>
            <a:r>
              <a:t>?</a:t>
            </a:r>
          </a:p>
          <a:p>
            <a:pPr marL="914400" indent="-914400" algn="l">
              <a:lnSpc>
                <a:spcPct val="80000"/>
              </a:lnSpc>
              <a:spcBef>
                <a:spcPts val="5100"/>
              </a:spcBef>
              <a:buSzPct val="100000"/>
              <a:buAutoNum type="arabicParenR" startAt="1"/>
              <a:tabLst>
                <a:tab pos="2057400" algn="l"/>
              </a:tabLst>
              <a:defRPr sz="7200"/>
            </a:pPr>
            <a:r>
              <a:rPr b="1"/>
              <a:t>When</a:t>
            </a:r>
            <a:r>
              <a:t> should it </a:t>
            </a:r>
            <a:r>
              <a:rPr b="1"/>
              <a:t>compute</a:t>
            </a:r>
            <a:r>
              <a:t> its </a:t>
            </a:r>
            <a:r>
              <a:rPr b="1"/>
              <a:t>inputs</a:t>
            </a:r>
            <a:r>
              <a:t>?</a:t>
            </a:r>
          </a:p>
        </p:txBody>
      </p:sp>
      <p:sp>
        <p:nvSpPr>
          <p:cNvPr id="3041" name="Square"/>
          <p:cNvSpPr/>
          <p:nvPr/>
        </p:nvSpPr>
        <p:spPr>
          <a:xfrm>
            <a:off x="148844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42" name="Square"/>
          <p:cNvSpPr/>
          <p:nvPr/>
        </p:nvSpPr>
        <p:spPr>
          <a:xfrm>
            <a:off x="155194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43" name="Square"/>
          <p:cNvSpPr/>
          <p:nvPr/>
        </p:nvSpPr>
        <p:spPr>
          <a:xfrm>
            <a:off x="161544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44" name="Square"/>
          <p:cNvSpPr/>
          <p:nvPr/>
        </p:nvSpPr>
        <p:spPr>
          <a:xfrm>
            <a:off x="16789400" y="659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45" name="blurx"/>
          <p:cNvSpPr/>
          <p:nvPr/>
        </p:nvSpPr>
        <p:spPr>
          <a:xfrm>
            <a:off x="18542000" y="7924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3046" name="blury"/>
          <p:cNvSpPr/>
          <p:nvPr/>
        </p:nvSpPr>
        <p:spPr>
          <a:xfrm>
            <a:off x="18567400" y="116078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3047" name="Square"/>
          <p:cNvSpPr/>
          <p:nvPr/>
        </p:nvSpPr>
        <p:spPr>
          <a:xfrm>
            <a:off x="148844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48" name="Square"/>
          <p:cNvSpPr/>
          <p:nvPr/>
        </p:nvSpPr>
        <p:spPr>
          <a:xfrm>
            <a:off x="155194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49" name="Square"/>
          <p:cNvSpPr/>
          <p:nvPr/>
        </p:nvSpPr>
        <p:spPr>
          <a:xfrm>
            <a:off x="161544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0" name="Square"/>
          <p:cNvSpPr/>
          <p:nvPr/>
        </p:nvSpPr>
        <p:spPr>
          <a:xfrm>
            <a:off x="16789400" y="722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1" name="Square"/>
          <p:cNvSpPr/>
          <p:nvPr/>
        </p:nvSpPr>
        <p:spPr>
          <a:xfrm>
            <a:off x="148844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2" name="Square"/>
          <p:cNvSpPr/>
          <p:nvPr/>
        </p:nvSpPr>
        <p:spPr>
          <a:xfrm>
            <a:off x="155194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3" name="Square"/>
          <p:cNvSpPr/>
          <p:nvPr/>
        </p:nvSpPr>
        <p:spPr>
          <a:xfrm>
            <a:off x="161544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4" name="Square"/>
          <p:cNvSpPr/>
          <p:nvPr/>
        </p:nvSpPr>
        <p:spPr>
          <a:xfrm>
            <a:off x="16789400" y="786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5" name="Square"/>
          <p:cNvSpPr/>
          <p:nvPr/>
        </p:nvSpPr>
        <p:spPr>
          <a:xfrm>
            <a:off x="148844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6" name="Square"/>
          <p:cNvSpPr/>
          <p:nvPr/>
        </p:nvSpPr>
        <p:spPr>
          <a:xfrm>
            <a:off x="155194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7" name="Square"/>
          <p:cNvSpPr/>
          <p:nvPr/>
        </p:nvSpPr>
        <p:spPr>
          <a:xfrm>
            <a:off x="161544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8" name="Square"/>
          <p:cNvSpPr/>
          <p:nvPr/>
        </p:nvSpPr>
        <p:spPr>
          <a:xfrm>
            <a:off x="16789400" y="849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59" name="Square"/>
          <p:cNvSpPr/>
          <p:nvPr/>
        </p:nvSpPr>
        <p:spPr>
          <a:xfrm>
            <a:off x="148844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0" name="Square"/>
          <p:cNvSpPr/>
          <p:nvPr/>
        </p:nvSpPr>
        <p:spPr>
          <a:xfrm>
            <a:off x="155194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1" name="Square"/>
          <p:cNvSpPr/>
          <p:nvPr/>
        </p:nvSpPr>
        <p:spPr>
          <a:xfrm>
            <a:off x="161544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2" name="Square"/>
          <p:cNvSpPr/>
          <p:nvPr/>
        </p:nvSpPr>
        <p:spPr>
          <a:xfrm>
            <a:off x="16789400" y="9131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3" name="Square"/>
          <p:cNvSpPr/>
          <p:nvPr/>
        </p:nvSpPr>
        <p:spPr>
          <a:xfrm>
            <a:off x="148844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4" name="Square"/>
          <p:cNvSpPr/>
          <p:nvPr/>
        </p:nvSpPr>
        <p:spPr>
          <a:xfrm>
            <a:off x="155194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5" name="Square"/>
          <p:cNvSpPr/>
          <p:nvPr/>
        </p:nvSpPr>
        <p:spPr>
          <a:xfrm>
            <a:off x="161544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6" name="Square"/>
          <p:cNvSpPr/>
          <p:nvPr/>
        </p:nvSpPr>
        <p:spPr>
          <a:xfrm>
            <a:off x="16789400" y="9766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7" name="Square"/>
          <p:cNvSpPr/>
          <p:nvPr/>
        </p:nvSpPr>
        <p:spPr>
          <a:xfrm>
            <a:off x="148844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8" name="Square"/>
          <p:cNvSpPr/>
          <p:nvPr/>
        </p:nvSpPr>
        <p:spPr>
          <a:xfrm>
            <a:off x="155194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69" name="Square"/>
          <p:cNvSpPr/>
          <p:nvPr/>
        </p:nvSpPr>
        <p:spPr>
          <a:xfrm>
            <a:off x="161544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0" name="Square"/>
          <p:cNvSpPr/>
          <p:nvPr/>
        </p:nvSpPr>
        <p:spPr>
          <a:xfrm>
            <a:off x="16789400" y="1090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1" name="Square"/>
          <p:cNvSpPr/>
          <p:nvPr/>
        </p:nvSpPr>
        <p:spPr>
          <a:xfrm>
            <a:off x="148844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2" name="Square"/>
          <p:cNvSpPr/>
          <p:nvPr/>
        </p:nvSpPr>
        <p:spPr>
          <a:xfrm>
            <a:off x="155194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3" name="Square"/>
          <p:cNvSpPr/>
          <p:nvPr/>
        </p:nvSpPr>
        <p:spPr>
          <a:xfrm>
            <a:off x="161544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4" name="Square"/>
          <p:cNvSpPr/>
          <p:nvPr/>
        </p:nvSpPr>
        <p:spPr>
          <a:xfrm>
            <a:off x="16789400" y="1154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5" name="Square"/>
          <p:cNvSpPr/>
          <p:nvPr/>
        </p:nvSpPr>
        <p:spPr>
          <a:xfrm>
            <a:off x="148844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6" name="Square"/>
          <p:cNvSpPr/>
          <p:nvPr/>
        </p:nvSpPr>
        <p:spPr>
          <a:xfrm>
            <a:off x="155194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7" name="Square"/>
          <p:cNvSpPr/>
          <p:nvPr/>
        </p:nvSpPr>
        <p:spPr>
          <a:xfrm>
            <a:off x="161544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8" name="Square"/>
          <p:cNvSpPr/>
          <p:nvPr/>
        </p:nvSpPr>
        <p:spPr>
          <a:xfrm>
            <a:off x="16789400" y="12179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79" name="Line"/>
          <p:cNvSpPr/>
          <p:nvPr/>
        </p:nvSpPr>
        <p:spPr>
          <a:xfrm flipH="1">
            <a:off x="20122922" y="8953500"/>
            <a:ext cx="2"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080" name="Square"/>
          <p:cNvSpPr/>
          <p:nvPr/>
        </p:nvSpPr>
        <p:spPr>
          <a:xfrm>
            <a:off x="148844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81" name="Square"/>
          <p:cNvSpPr/>
          <p:nvPr/>
        </p:nvSpPr>
        <p:spPr>
          <a:xfrm>
            <a:off x="155194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82" name="Square"/>
          <p:cNvSpPr/>
          <p:nvPr/>
        </p:nvSpPr>
        <p:spPr>
          <a:xfrm>
            <a:off x="161544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83" name="Square"/>
          <p:cNvSpPr/>
          <p:nvPr/>
        </p:nvSpPr>
        <p:spPr>
          <a:xfrm>
            <a:off x="167894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84" name="Line"/>
          <p:cNvSpPr/>
          <p:nvPr/>
        </p:nvSpPr>
        <p:spPr>
          <a:xfrm flipH="1">
            <a:off x="20116799" y="46355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085" name="Square"/>
          <p:cNvSpPr/>
          <p:nvPr/>
        </p:nvSpPr>
        <p:spPr>
          <a:xfrm>
            <a:off x="148844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86" name="Square"/>
          <p:cNvSpPr/>
          <p:nvPr/>
        </p:nvSpPr>
        <p:spPr>
          <a:xfrm>
            <a:off x="155194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87" name="Square"/>
          <p:cNvSpPr/>
          <p:nvPr/>
        </p:nvSpPr>
        <p:spPr>
          <a:xfrm>
            <a:off x="161544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88" name="Square"/>
          <p:cNvSpPr/>
          <p:nvPr/>
        </p:nvSpPr>
        <p:spPr>
          <a:xfrm>
            <a:off x="167894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89" name="Square"/>
          <p:cNvSpPr/>
          <p:nvPr/>
        </p:nvSpPr>
        <p:spPr>
          <a:xfrm>
            <a:off x="148844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0" name="Square"/>
          <p:cNvSpPr/>
          <p:nvPr/>
        </p:nvSpPr>
        <p:spPr>
          <a:xfrm>
            <a:off x="155194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1" name="Square"/>
          <p:cNvSpPr/>
          <p:nvPr/>
        </p:nvSpPr>
        <p:spPr>
          <a:xfrm>
            <a:off x="161544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2" name="Square"/>
          <p:cNvSpPr/>
          <p:nvPr/>
        </p:nvSpPr>
        <p:spPr>
          <a:xfrm>
            <a:off x="167894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3" name="Square"/>
          <p:cNvSpPr/>
          <p:nvPr/>
        </p:nvSpPr>
        <p:spPr>
          <a:xfrm>
            <a:off x="148844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4" name="Square"/>
          <p:cNvSpPr/>
          <p:nvPr/>
        </p:nvSpPr>
        <p:spPr>
          <a:xfrm>
            <a:off x="155194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5" name="Square"/>
          <p:cNvSpPr/>
          <p:nvPr/>
        </p:nvSpPr>
        <p:spPr>
          <a:xfrm>
            <a:off x="161544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6" name="Square"/>
          <p:cNvSpPr/>
          <p:nvPr/>
        </p:nvSpPr>
        <p:spPr>
          <a:xfrm>
            <a:off x="167894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7" name="Square"/>
          <p:cNvSpPr/>
          <p:nvPr/>
        </p:nvSpPr>
        <p:spPr>
          <a:xfrm>
            <a:off x="148844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8" name="Square"/>
          <p:cNvSpPr/>
          <p:nvPr/>
        </p:nvSpPr>
        <p:spPr>
          <a:xfrm>
            <a:off x="155194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099" name="Square"/>
          <p:cNvSpPr/>
          <p:nvPr/>
        </p:nvSpPr>
        <p:spPr>
          <a:xfrm>
            <a:off x="161544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0" name="Square"/>
          <p:cNvSpPr/>
          <p:nvPr/>
        </p:nvSpPr>
        <p:spPr>
          <a:xfrm>
            <a:off x="167894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1" name="Square"/>
          <p:cNvSpPr/>
          <p:nvPr/>
        </p:nvSpPr>
        <p:spPr>
          <a:xfrm>
            <a:off x="148844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2" name="Square"/>
          <p:cNvSpPr/>
          <p:nvPr/>
        </p:nvSpPr>
        <p:spPr>
          <a:xfrm>
            <a:off x="155194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3" name="Square"/>
          <p:cNvSpPr/>
          <p:nvPr/>
        </p:nvSpPr>
        <p:spPr>
          <a:xfrm>
            <a:off x="161544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4" name="Square"/>
          <p:cNvSpPr/>
          <p:nvPr/>
        </p:nvSpPr>
        <p:spPr>
          <a:xfrm>
            <a:off x="167894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5" name="Square"/>
          <p:cNvSpPr/>
          <p:nvPr/>
        </p:nvSpPr>
        <p:spPr>
          <a:xfrm>
            <a:off x="174244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6" name="Square"/>
          <p:cNvSpPr/>
          <p:nvPr/>
        </p:nvSpPr>
        <p:spPr>
          <a:xfrm>
            <a:off x="174244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7" name="Square"/>
          <p:cNvSpPr/>
          <p:nvPr/>
        </p:nvSpPr>
        <p:spPr>
          <a:xfrm>
            <a:off x="174244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8" name="Square"/>
          <p:cNvSpPr/>
          <p:nvPr/>
        </p:nvSpPr>
        <p:spPr>
          <a:xfrm>
            <a:off x="174244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09" name="Square"/>
          <p:cNvSpPr/>
          <p:nvPr/>
        </p:nvSpPr>
        <p:spPr>
          <a:xfrm>
            <a:off x="174244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10" name="Square"/>
          <p:cNvSpPr/>
          <p:nvPr/>
        </p:nvSpPr>
        <p:spPr>
          <a:xfrm>
            <a:off x="174244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11" name="Square"/>
          <p:cNvSpPr/>
          <p:nvPr/>
        </p:nvSpPr>
        <p:spPr>
          <a:xfrm>
            <a:off x="14249400" y="227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12" name="Square"/>
          <p:cNvSpPr/>
          <p:nvPr/>
        </p:nvSpPr>
        <p:spPr>
          <a:xfrm>
            <a:off x="14249400" y="290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13" name="Square"/>
          <p:cNvSpPr/>
          <p:nvPr/>
        </p:nvSpPr>
        <p:spPr>
          <a:xfrm>
            <a:off x="14249400" y="354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14" name="Square"/>
          <p:cNvSpPr/>
          <p:nvPr/>
        </p:nvSpPr>
        <p:spPr>
          <a:xfrm>
            <a:off x="14249400" y="417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15" name="Square"/>
          <p:cNvSpPr/>
          <p:nvPr/>
        </p:nvSpPr>
        <p:spPr>
          <a:xfrm>
            <a:off x="14249400" y="4813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16" name="Square"/>
          <p:cNvSpPr/>
          <p:nvPr/>
        </p:nvSpPr>
        <p:spPr>
          <a:xfrm>
            <a:off x="14249400" y="5448300"/>
            <a:ext cx="508000" cy="508000"/>
          </a:xfrm>
          <a:prstGeom prst="rect">
            <a:avLst/>
          </a:prstGeom>
          <a:solidFill>
            <a:srgbClr val="38571A"/>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117" name="input"/>
          <p:cNvSpPr/>
          <p:nvPr/>
        </p:nvSpPr>
        <p:spPr>
          <a:xfrm>
            <a:off x="18542000" y="3644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3118" name="Square"/>
          <p:cNvSpPr/>
          <p:nvPr/>
        </p:nvSpPr>
        <p:spPr>
          <a:xfrm>
            <a:off x="14820900" y="12115800"/>
            <a:ext cx="635000" cy="635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119" name="Rectangle"/>
          <p:cNvSpPr/>
          <p:nvPr/>
        </p:nvSpPr>
        <p:spPr>
          <a:xfrm>
            <a:off x="14820900" y="7797800"/>
            <a:ext cx="635000" cy="1905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120" name="Square"/>
          <p:cNvSpPr/>
          <p:nvPr/>
        </p:nvSpPr>
        <p:spPr>
          <a:xfrm>
            <a:off x="14185900" y="3479800"/>
            <a:ext cx="1905000" cy="1905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121" name="Line"/>
          <p:cNvSpPr/>
          <p:nvPr/>
        </p:nvSpPr>
        <p:spPr>
          <a:xfrm>
            <a:off x="13992456" y="8919292"/>
            <a:ext cx="714641" cy="3509543"/>
          </a:xfrm>
          <a:custGeom>
            <a:avLst/>
            <a:gdLst/>
            <a:ahLst/>
            <a:cxnLst>
              <a:cxn ang="0">
                <a:pos x="wd2" y="hd2"/>
              </a:cxn>
              <a:cxn ang="5400000">
                <a:pos x="wd2" y="hd2"/>
              </a:cxn>
              <a:cxn ang="10800000">
                <a:pos x="wd2" y="hd2"/>
              </a:cxn>
              <a:cxn ang="16200000">
                <a:pos x="wd2" y="hd2"/>
              </a:cxn>
            </a:cxnLst>
            <a:rect l="0" t="0" r="r" b="b"/>
            <a:pathLst>
              <a:path w="14908" h="21600" fill="norm" stroke="1" extrusionOk="0">
                <a:moveTo>
                  <a:pt x="14113" y="21600"/>
                </a:moveTo>
                <a:cubicBezTo>
                  <a:pt x="-2926" y="21600"/>
                  <a:pt x="-6692" y="0"/>
                  <a:pt x="14908" y="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122" name="Line"/>
          <p:cNvSpPr/>
          <p:nvPr/>
        </p:nvSpPr>
        <p:spPr>
          <a:xfrm>
            <a:off x="13659039" y="4991100"/>
            <a:ext cx="1012900" cy="3623842"/>
          </a:xfrm>
          <a:custGeom>
            <a:avLst/>
            <a:gdLst/>
            <a:ahLst/>
            <a:cxnLst>
              <a:cxn ang="0">
                <a:pos x="wd2" y="hd2"/>
              </a:cxn>
              <a:cxn ang="5400000">
                <a:pos x="wd2" y="hd2"/>
              </a:cxn>
              <a:cxn ang="10800000">
                <a:pos x="wd2" y="hd2"/>
              </a:cxn>
              <a:cxn ang="16200000">
                <a:pos x="wd2" y="hd2"/>
              </a:cxn>
            </a:cxnLst>
            <a:rect l="0" t="0" r="r" b="b"/>
            <a:pathLst>
              <a:path w="14384" h="21600" fill="norm" stroke="1" extrusionOk="0">
                <a:moveTo>
                  <a:pt x="14384" y="21600"/>
                </a:moveTo>
                <a:cubicBezTo>
                  <a:pt x="2786" y="21600"/>
                  <a:pt x="-7216" y="3610"/>
                  <a:pt x="6990" y="0"/>
                </a:cubicBezTo>
              </a:path>
            </a:pathLst>
          </a:custGeom>
          <a:ln w="762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123" name="Line"/>
          <p:cNvSpPr/>
          <p:nvPr/>
        </p:nvSpPr>
        <p:spPr>
          <a:xfrm>
            <a:off x="14966950" y="6858000"/>
            <a:ext cx="2324100" cy="6985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424"/>
                </a:lnTo>
                <a:lnTo>
                  <a:pt x="0" y="21176"/>
                </a:lnTo>
                <a:lnTo>
                  <a:pt x="21120" y="21600"/>
                </a:lnTo>
              </a:path>
            </a:pathLst>
          </a:custGeom>
          <a:ln w="101600">
            <a:solidFill>
              <a:srgbClr val="EF6A30"/>
            </a:solidFill>
            <a:miter lim="400000"/>
            <a:tailEnd type="triangle"/>
          </a:ln>
        </p:spPr>
        <p:txBody>
          <a:bodyPr lIns="50800" tIns="50800" rIns="50800" bIns="50800" anchor="ctr"/>
          <a:lstStyle/>
          <a:p>
            <a:pPr defTabSz="825500">
              <a:lnSpc>
                <a:spcPct val="100000"/>
              </a:lnSpc>
              <a:tabLst/>
              <a:defRPr sz="5400">
                <a:solidFill>
                  <a:srgbClr val="000000"/>
                </a:solidFill>
                <a:latin typeface="Gill Sans"/>
                <a:ea typeface="Gill Sans"/>
                <a:cs typeface="Gill Sans"/>
                <a:sym typeface="Gill Sans"/>
              </a:defRPr>
            </a:pPr>
          </a:p>
        </p:txBody>
      </p:sp>
      <p:sp>
        <p:nvSpPr>
          <p:cNvPr id="3124" name="Line"/>
          <p:cNvSpPr/>
          <p:nvPr/>
        </p:nvSpPr>
        <p:spPr>
          <a:xfrm flipH="1" rot="16200000">
            <a:off x="13722350" y="8121649"/>
            <a:ext cx="3479800" cy="558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424"/>
                </a:lnTo>
                <a:lnTo>
                  <a:pt x="0" y="21176"/>
                </a:lnTo>
                <a:lnTo>
                  <a:pt x="21120" y="21600"/>
                </a:lnTo>
              </a:path>
            </a:pathLst>
          </a:custGeom>
          <a:ln w="101600">
            <a:solidFill>
              <a:srgbClr val="EF6A30"/>
            </a:solidFill>
            <a:miter lim="400000"/>
            <a:tailEnd type="triangle"/>
          </a:ln>
        </p:spPr>
        <p:txBody>
          <a:bodyPr lIns="50800" tIns="50800" rIns="50800" bIns="50800" anchor="ctr"/>
          <a:lstStyle/>
          <a:p>
            <a:pPr defTabSz="825500">
              <a:lnSpc>
                <a:spcPct val="100000"/>
              </a:lnSpc>
              <a:tabLst/>
              <a:defRPr sz="5400">
                <a:solidFill>
                  <a:srgbClr val="000000"/>
                </a:solidFill>
                <a:latin typeface="Gill Sans"/>
                <a:ea typeface="Gill Sans"/>
                <a:cs typeface="Gill Sans"/>
                <a:sym typeface="Gill Sans"/>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40">
                                            <p:txEl>
                                              <p:pRg st="1" end="1"/>
                                            </p:txEl>
                                          </p:spTgt>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6" presetID="18" grpId="2" fill="hold">
                                  <p:stCondLst>
                                    <p:cond delay="0"/>
                                  </p:stCondLst>
                                  <p:iterate type="el" backwards="0">
                                    <p:tmAbs val="0"/>
                                  </p:iterate>
                                  <p:childTnLst>
                                    <p:set>
                                      <p:cBhvr>
                                        <p:cTn id="9" fill="hold"/>
                                        <p:tgtEl>
                                          <p:spTgt spid="3123"/>
                                        </p:tgtEl>
                                        <p:attrNameLst>
                                          <p:attrName>style.visibility</p:attrName>
                                        </p:attrNameLst>
                                      </p:cBhvr>
                                      <p:to>
                                        <p:strVal val="visible"/>
                                      </p:to>
                                    </p:set>
                                    <p:animEffect filter="strips(downRight)" transition="in">
                                      <p:cBhvr>
                                        <p:cTn id="10" dur="1000"/>
                                        <p:tgtEl>
                                          <p:spTgt spid="3123"/>
                                        </p:tgtEl>
                                      </p:cBhvr>
                                    </p:animEffect>
                                  </p:childTnLst>
                                </p:cTn>
                              </p:par>
                            </p:childTnLst>
                          </p:cTn>
                        </p:par>
                        <p:par>
                          <p:cTn id="11" fill="hold">
                            <p:stCondLst>
                              <p:cond delay="1000"/>
                            </p:stCondLst>
                            <p:childTnLst>
                              <p:par>
                                <p:cTn id="12" presetClass="entr" nodeType="afterEffect" presetSubtype="6" presetID="18" grpId="3" fill="hold">
                                  <p:stCondLst>
                                    <p:cond delay="500"/>
                                  </p:stCondLst>
                                  <p:iterate type="el" backwards="0">
                                    <p:tmAbs val="0"/>
                                  </p:iterate>
                                  <p:childTnLst>
                                    <p:set>
                                      <p:cBhvr>
                                        <p:cTn id="13" fill="hold"/>
                                        <p:tgtEl>
                                          <p:spTgt spid="3124"/>
                                        </p:tgtEl>
                                        <p:attrNameLst>
                                          <p:attrName>style.visibility</p:attrName>
                                        </p:attrNameLst>
                                      </p:cBhvr>
                                      <p:to>
                                        <p:strVal val="visible"/>
                                      </p:to>
                                    </p:set>
                                    <p:animEffect filter="strips(downRight)" transition="in">
                                      <p:cBhvr>
                                        <p:cTn id="14" dur="1000"/>
                                        <p:tgtEl>
                                          <p:spTgt spid="3124"/>
                                        </p:tgtEl>
                                      </p:cBhvr>
                                    </p:animEffect>
                                  </p:childTnLst>
                                </p:cTn>
                              </p:par>
                            </p:childTnLst>
                          </p:cTn>
                        </p:par>
                        <p:par>
                          <p:cTn id="15" fill="hold">
                            <p:stCondLst>
                              <p:cond delay="0"/>
                            </p:stCondLst>
                            <p:childTnLst>
                              <p:par>
                                <p:cTn id="16" presetClass="emph" nodeType="withEffect" presetID="9" grpId="4" fill="hold">
                                  <p:stCondLst>
                                    <p:cond delay="0"/>
                                  </p:stCondLst>
                                  <p:childTnLst>
                                    <p:set>
                                      <p:cBhvr>
                                        <p:cTn id="17" dur="indefinite" fill="hold"/>
                                        <p:tgtEl>
                                          <p:spTgt spid="3123"/>
                                        </p:tgtEl>
                                        <p:attrNameLst>
                                          <p:attrName>style.opacity</p:attrName>
                                        </p:attrNameLst>
                                      </p:cBhvr>
                                      <p:to>
                                        <p:strVal val="0.35"/>
                                      </p:to>
                                    </p:set>
                                    <p:animEffect filter="image" prLst="opacity: 0.35; ">
                                      <p:cBhvr>
                                        <p:cTn id="18" dur="indefinite" fill="hold"/>
                                        <p:tgtEl>
                                          <p:spTgt spid="3123"/>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1" fill="hold">
                                  <p:stCondLst>
                                    <p:cond delay="0"/>
                                  </p:stCondLst>
                                  <p:iterate type="el" backwards="0">
                                    <p:tmAbs val="0"/>
                                  </p:iterate>
                                  <p:childTnLst>
                                    <p:set>
                                      <p:cBhvr>
                                        <p:cTn id="22" fill="hold"/>
                                        <p:tgtEl>
                                          <p:spTgt spid="3040">
                                            <p:txEl>
                                              <p:pRg st="2" end="2"/>
                                            </p:txEl>
                                          </p:spTgt>
                                        </p:tgtEl>
                                        <p:attrNameLst>
                                          <p:attrName>style.visibility</p:attrName>
                                        </p:attrNameLst>
                                      </p:cBhvr>
                                      <p:to>
                                        <p:strVal val="visible"/>
                                      </p:to>
                                    </p:set>
                                  </p:childTnLst>
                                </p:cTn>
                              </p:par>
                            </p:childTnLst>
                          </p:cTn>
                        </p:par>
                        <p:par>
                          <p:cTn id="23" fill="hold">
                            <p:stCondLst>
                              <p:cond delay="0"/>
                            </p:stCondLst>
                            <p:childTnLst>
                              <p:par>
                                <p:cTn id="24" presetClass="exit" nodeType="afterEffect" presetSubtype="0" presetID="1" grpId="5" fill="hold">
                                  <p:stCondLst>
                                    <p:cond delay="0"/>
                                  </p:stCondLst>
                                  <p:iterate type="el" backwards="0">
                                    <p:tmAbs val="0"/>
                                  </p:iterate>
                                  <p:childTnLst>
                                    <p:set>
                                      <p:cBhvr>
                                        <p:cTn id="25" fill="hold">
                                          <p:stCondLst>
                                            <p:cond delay="0"/>
                                          </p:stCondLst>
                                        </p:cTn>
                                        <p:tgtEl>
                                          <p:spTgt spid="3123"/>
                                        </p:tgtEl>
                                        <p:attrNameLst>
                                          <p:attrName>style.visibility</p:attrName>
                                        </p:attrNameLst>
                                      </p:cBhvr>
                                      <p:to>
                                        <p:strVal val="hidden"/>
                                      </p:to>
                                    </p:set>
                                  </p:childTnLst>
                                </p:cTn>
                              </p:par>
                            </p:childTnLst>
                          </p:cTn>
                        </p:par>
                        <p:par>
                          <p:cTn id="26" fill="hold">
                            <p:stCondLst>
                              <p:cond delay="0"/>
                            </p:stCondLst>
                            <p:childTnLst>
                              <p:par>
                                <p:cTn id="27" presetClass="exit" nodeType="afterEffect" presetSubtype="0" presetID="1" grpId="6" fill="hold">
                                  <p:stCondLst>
                                    <p:cond delay="0"/>
                                  </p:stCondLst>
                                  <p:iterate type="el" backwards="0">
                                    <p:tmAbs val="0"/>
                                  </p:iterate>
                                  <p:childTnLst>
                                    <p:set>
                                      <p:cBhvr>
                                        <p:cTn id="28" fill="hold">
                                          <p:stCondLst>
                                            <p:cond delay="0"/>
                                          </p:stCondLst>
                                        </p:cTn>
                                        <p:tgtEl>
                                          <p:spTgt spid="3124"/>
                                        </p:tgtEl>
                                        <p:attrNameLst>
                                          <p:attrName>style.visibility</p:attrName>
                                        </p:attrNameLst>
                                      </p:cBhvr>
                                      <p:to>
                                        <p:strVal val="hidden"/>
                                      </p:to>
                                    </p:set>
                                  </p:childTnLst>
                                </p:cTn>
                              </p:par>
                            </p:childTnLst>
                          </p:cTn>
                        </p:par>
                        <p:par>
                          <p:cTn id="29" fill="hold">
                            <p:stCondLst>
                              <p:cond delay="0"/>
                            </p:stCondLst>
                            <p:childTnLst>
                              <p:par>
                                <p:cTn id="30" presetClass="entr" nodeType="afterEffect" presetID="10" grpId="7" fill="hold">
                                  <p:stCondLst>
                                    <p:cond delay="500"/>
                                  </p:stCondLst>
                                  <p:iterate type="el" backwards="0">
                                    <p:tmAbs val="0"/>
                                  </p:iterate>
                                  <p:childTnLst>
                                    <p:set>
                                      <p:cBhvr>
                                        <p:cTn id="31" fill="hold"/>
                                        <p:tgtEl>
                                          <p:spTgt spid="3118"/>
                                        </p:tgtEl>
                                        <p:attrNameLst>
                                          <p:attrName>style.visibility</p:attrName>
                                        </p:attrNameLst>
                                      </p:cBhvr>
                                      <p:to>
                                        <p:strVal val="visible"/>
                                      </p:to>
                                    </p:set>
                                    <p:animEffect filter="fade" transition="in">
                                      <p:cBhvr>
                                        <p:cTn id="32" dur="500"/>
                                        <p:tgtEl>
                                          <p:spTgt spid="3118"/>
                                        </p:tgtEl>
                                      </p:cBhvr>
                                    </p:animEffect>
                                  </p:childTnLst>
                                </p:cTn>
                              </p:par>
                            </p:childTnLst>
                          </p:cTn>
                        </p:par>
                        <p:par>
                          <p:cTn id="33" fill="hold">
                            <p:stCondLst>
                              <p:cond delay="1000"/>
                            </p:stCondLst>
                            <p:childTnLst>
                              <p:par>
                                <p:cTn id="34" presetClass="entr" nodeType="afterEffect" presetID="10" grpId="8" fill="hold">
                                  <p:stCondLst>
                                    <p:cond delay="500"/>
                                  </p:stCondLst>
                                  <p:iterate type="el" backwards="0">
                                    <p:tmAbs val="0"/>
                                  </p:iterate>
                                  <p:childTnLst>
                                    <p:set>
                                      <p:cBhvr>
                                        <p:cTn id="35" fill="hold"/>
                                        <p:tgtEl>
                                          <p:spTgt spid="3119"/>
                                        </p:tgtEl>
                                        <p:attrNameLst>
                                          <p:attrName>style.visibility</p:attrName>
                                        </p:attrNameLst>
                                      </p:cBhvr>
                                      <p:to>
                                        <p:strVal val="visible"/>
                                      </p:to>
                                    </p:set>
                                    <p:animEffect filter="fade" transition="in">
                                      <p:cBhvr>
                                        <p:cTn id="36" dur="500"/>
                                        <p:tgtEl>
                                          <p:spTgt spid="3119"/>
                                        </p:tgtEl>
                                      </p:cBhvr>
                                    </p:animEffect>
                                  </p:childTnLst>
                                </p:cTn>
                              </p:par>
                            </p:childTnLst>
                          </p:cTn>
                        </p:par>
                        <p:par>
                          <p:cTn id="37" fill="hold">
                            <p:stCondLst>
                              <p:cond delay="2000"/>
                            </p:stCondLst>
                            <p:childTnLst>
                              <p:par>
                                <p:cTn id="38" presetClass="entr" nodeType="afterEffect" presetID="10" grpId="9" fill="hold">
                                  <p:stCondLst>
                                    <p:cond delay="0"/>
                                  </p:stCondLst>
                                  <p:iterate type="el" backwards="0">
                                    <p:tmAbs val="0"/>
                                  </p:iterate>
                                  <p:childTnLst>
                                    <p:set>
                                      <p:cBhvr>
                                        <p:cTn id="39" fill="hold"/>
                                        <p:tgtEl>
                                          <p:spTgt spid="3121"/>
                                        </p:tgtEl>
                                        <p:attrNameLst>
                                          <p:attrName>style.visibility</p:attrName>
                                        </p:attrNameLst>
                                      </p:cBhvr>
                                      <p:to>
                                        <p:strVal val="visible"/>
                                      </p:to>
                                    </p:set>
                                    <p:animEffect filter="fade" transition="in">
                                      <p:cBhvr>
                                        <p:cTn id="40" dur="500"/>
                                        <p:tgtEl>
                                          <p:spTgt spid="3121"/>
                                        </p:tgtEl>
                                      </p:cBhvr>
                                    </p:animEffect>
                                  </p:childTnLst>
                                </p:cTn>
                              </p:par>
                            </p:childTnLst>
                          </p:cTn>
                        </p:par>
                        <p:par>
                          <p:cTn id="41" fill="hold">
                            <p:stCondLst>
                              <p:cond delay="2500"/>
                            </p:stCondLst>
                            <p:childTnLst>
                              <p:par>
                                <p:cTn id="42" presetClass="entr" nodeType="afterEffect" presetID="10" grpId="10" fill="hold">
                                  <p:stCondLst>
                                    <p:cond delay="500"/>
                                  </p:stCondLst>
                                  <p:iterate type="el" backwards="0">
                                    <p:tmAbs val="0"/>
                                  </p:iterate>
                                  <p:childTnLst>
                                    <p:set>
                                      <p:cBhvr>
                                        <p:cTn id="43" fill="hold"/>
                                        <p:tgtEl>
                                          <p:spTgt spid="3120"/>
                                        </p:tgtEl>
                                        <p:attrNameLst>
                                          <p:attrName>style.visibility</p:attrName>
                                        </p:attrNameLst>
                                      </p:cBhvr>
                                      <p:to>
                                        <p:strVal val="visible"/>
                                      </p:to>
                                    </p:set>
                                    <p:animEffect filter="fade" transition="in">
                                      <p:cBhvr>
                                        <p:cTn id="44" dur="500"/>
                                        <p:tgtEl>
                                          <p:spTgt spid="3120"/>
                                        </p:tgtEl>
                                      </p:cBhvr>
                                    </p:animEffect>
                                  </p:childTnLst>
                                </p:cTn>
                              </p:par>
                            </p:childTnLst>
                          </p:cTn>
                        </p:par>
                        <p:par>
                          <p:cTn id="45" fill="hold">
                            <p:stCondLst>
                              <p:cond delay="3500"/>
                            </p:stCondLst>
                            <p:childTnLst>
                              <p:par>
                                <p:cTn id="46" presetClass="entr" nodeType="afterEffect" presetID="10" grpId="11" fill="hold">
                                  <p:stCondLst>
                                    <p:cond delay="0"/>
                                  </p:stCondLst>
                                  <p:iterate type="el" backwards="0">
                                    <p:tmAbs val="0"/>
                                  </p:iterate>
                                  <p:childTnLst>
                                    <p:set>
                                      <p:cBhvr>
                                        <p:cTn id="47" fill="hold"/>
                                        <p:tgtEl>
                                          <p:spTgt spid="3122"/>
                                        </p:tgtEl>
                                        <p:attrNameLst>
                                          <p:attrName>style.visibility</p:attrName>
                                        </p:attrNameLst>
                                      </p:cBhvr>
                                      <p:to>
                                        <p:strVal val="visible"/>
                                      </p:to>
                                    </p:set>
                                    <p:animEffect filter="fade" transition="in">
                                      <p:cBhvr>
                                        <p:cTn id="48" dur="500"/>
                                        <p:tgtEl>
                                          <p:spTgt spid="3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19" grpId="8"/>
      <p:bldP build="p" bldLvl="5" animBg="1" rev="0" advAuto="0" spid="3040" grpId="1"/>
      <p:bldP build="whole" bldLvl="1" animBg="1" rev="0" advAuto="0" spid="3120" grpId="10"/>
      <p:bldP build="whole" bldLvl="1" animBg="1" rev="0" advAuto="0" spid="3121" grpId="9"/>
      <p:bldP build="whole" bldLvl="1" animBg="1" rev="0" advAuto="0" spid="3123" grpId="2"/>
      <p:bldP build="whole" bldLvl="1" animBg="1" rev="0" advAuto="0" spid="3122" grpId="11"/>
      <p:bldP build="whole" bldLvl="1" animBg="1" rev="0" advAuto="0" spid="3118" grpId="7"/>
      <p:bldP build="whole" bldLvl="1" animBg="1" rev="0" advAuto="0" spid="3124" grpId="3"/>
      <p:bldP build="whole" bldLvl="1" animBg="1" rev="0" advAuto="0" spid="3123" grpId="4"/>
      <p:bldP build="whole" bldLvl="1" animBg="1" rev="0" advAuto="0" spid="3123" grpId="5"/>
      <p:bldP build="whole" bldLvl="1" animBg="1" rev="0" advAuto="0" spid="3124" grpId="6"/>
    </p:bldLst>
  </p:timing>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28" name="The schedule defines order &amp; parallelism within stages"/>
          <p:cNvSpPr txBox="1"/>
          <p:nvPr>
            <p:ph type="title"/>
          </p:nvPr>
        </p:nvSpPr>
        <p:spPr>
          <a:prstGeom prst="rect">
            <a:avLst/>
          </a:prstGeom>
        </p:spPr>
        <p:txBody>
          <a:bodyPr/>
          <a:lstStyle/>
          <a:p>
            <a:pPr/>
            <a:r>
              <a:t>The schedule</a:t>
            </a:r>
            <a:r>
              <a:rPr b="0"/>
              <a:t> defines order &amp; parallelism within stages</a:t>
            </a:r>
          </a:p>
        </p:txBody>
      </p:sp>
    </p:spTree>
  </p:cSld>
  <p:clrMapOvr>
    <a:masterClrMapping/>
  </p:clrMapOvr>
  <mc:AlternateContent xmlns:mc="http://schemas.openxmlformats.org/markup-compatibility/2006">
    <mc:Choice xmlns:p14="http://schemas.microsoft.com/office/powerpoint/2010/main" Requires="p14">
      <p:transition spd="fast" advClick="1" p14:dur="500">
        <p:push dir="u"/>
      </p:transition>
    </mc:Choice>
    <mc:Fallback>
      <p:transition spd="fast">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32" name="The schedule defines order &amp; parallelism within stages"/>
          <p:cNvSpPr txBox="1"/>
          <p:nvPr>
            <p:ph type="title"/>
          </p:nvPr>
        </p:nvSpPr>
        <p:spPr>
          <a:prstGeom prst="rect">
            <a:avLst/>
          </a:prstGeom>
        </p:spPr>
        <p:txBody>
          <a:bodyPr/>
          <a:lstStyle/>
          <a:p>
            <a:pPr/>
            <a:r>
              <a:t>The schedule</a:t>
            </a:r>
            <a:r>
              <a:rPr b="0"/>
              <a:t> defines order &amp; parallelism within stages</a:t>
            </a:r>
          </a:p>
        </p:txBody>
      </p:sp>
      <p:sp>
        <p:nvSpPr>
          <p:cNvPr id="3133" name="Serial x,…"/>
          <p:cNvSpPr txBox="1"/>
          <p:nvPr/>
        </p:nvSpPr>
        <p:spPr>
          <a:xfrm>
            <a:off x="2219056" y="5600700"/>
            <a:ext cx="3873628" cy="248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b="1"/>
            </a:pPr>
            <a:r>
              <a:t>Serial x,</a:t>
            </a:r>
          </a:p>
          <a:p>
            <a:pPr algn="l">
              <a:defRPr b="1"/>
            </a:pPr>
            <a:r>
              <a:t>Serial y</a:t>
            </a:r>
          </a:p>
        </p:txBody>
      </p:sp>
      <p:pic>
        <p:nvPicPr>
          <p:cNvPr id="3134" name="64636261605958575655545352515049484746454443424140393837363534333231302928272625242322212019181716151413121110987654321.pdf" descr="64636261605958575655545352515049484746454443424140393837363534333231302928272625242322212019181716151413121110987654321.pdf"/>
          <p:cNvPicPr>
            <a:picLocks noChangeAspect="1"/>
          </p:cNvPicPr>
          <p:nvPr/>
        </p:nvPicPr>
        <p:blipFill>
          <a:blip r:embed="rId3">
            <a:extLst/>
          </a:blip>
          <a:stretch>
            <a:fillRect/>
          </a:stretch>
        </p:blipFill>
        <p:spPr>
          <a:xfrm>
            <a:off x="11303000" y="1778000"/>
            <a:ext cx="11430000" cy="11430000"/>
          </a:xfrm>
          <a:prstGeom prst="rect">
            <a:avLst/>
          </a:prstGeom>
          <a:ln w="12700">
            <a:miter lim="400000"/>
          </a:ln>
        </p:spPr>
      </p:pic>
      <p:sp>
        <p:nvSpPr>
          <p:cNvPr id="3135" name="Line"/>
          <p:cNvSpPr/>
          <p:nvPr/>
        </p:nvSpPr>
        <p:spPr>
          <a:xfrm flipH="1" rot="16200000">
            <a:off x="8401049" y="6800849"/>
            <a:ext cx="9144001" cy="1295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424"/>
                </a:lnTo>
                <a:lnTo>
                  <a:pt x="0" y="21176"/>
                </a:lnTo>
                <a:lnTo>
                  <a:pt x="21120" y="21600"/>
                </a:lnTo>
              </a:path>
            </a:pathLst>
          </a:custGeom>
          <a:ln w="101600">
            <a:solidFill>
              <a:srgbClr val="EF6A30"/>
            </a:solidFill>
            <a:miter lim="400000"/>
            <a:tailEnd type="triangle"/>
          </a:ln>
        </p:spPr>
        <p:txBody>
          <a:bodyPr lIns="50800" tIns="50800" rIns="50800" bIns="50800" anchor="ctr"/>
          <a:lstStyle/>
          <a:p>
            <a:pPr defTabSz="825500">
              <a:lnSpc>
                <a:spcPct val="100000"/>
              </a:lnSpc>
              <a:tabLst/>
              <a:defRPr sz="5400">
                <a:solidFill>
                  <a:srgbClr val="000000"/>
                </a:solidFill>
                <a:latin typeface="Gill Sans"/>
                <a:ea typeface="Gill Sans"/>
                <a:cs typeface="Gill Sans"/>
                <a:sym typeface="Gill Sans"/>
              </a:defRPr>
            </a:pP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6" presetID="18" grpId="1" fill="hold">
                                  <p:stCondLst>
                                    <p:cond delay="1000"/>
                                  </p:stCondLst>
                                  <p:iterate type="el" backwards="0">
                                    <p:tmAbs val="0"/>
                                  </p:iterate>
                                  <p:childTnLst>
                                    <p:set>
                                      <p:cBhvr>
                                        <p:cTn id="6" fill="hold"/>
                                        <p:tgtEl>
                                          <p:spTgt spid="3135"/>
                                        </p:tgtEl>
                                        <p:attrNameLst>
                                          <p:attrName>style.visibility</p:attrName>
                                        </p:attrNameLst>
                                      </p:cBhvr>
                                      <p:to>
                                        <p:strVal val="visible"/>
                                      </p:to>
                                    </p:set>
                                    <p:animEffect filter="strips(downRight)" transition="in">
                                      <p:cBhvr>
                                        <p:cTn id="7" dur="1000"/>
                                        <p:tgtEl>
                                          <p:spTgt spid="3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35" grpId="1"/>
    </p:bldLst>
  </p:timing>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39" name="The schedule defines order &amp; parallelism within stages"/>
          <p:cNvSpPr txBox="1"/>
          <p:nvPr>
            <p:ph type="title"/>
          </p:nvPr>
        </p:nvSpPr>
        <p:spPr>
          <a:prstGeom prst="rect">
            <a:avLst/>
          </a:prstGeom>
        </p:spPr>
        <p:txBody>
          <a:bodyPr/>
          <a:lstStyle/>
          <a:p>
            <a:pPr/>
            <a:r>
              <a:t>The schedule</a:t>
            </a:r>
            <a:r>
              <a:rPr b="0"/>
              <a:t> defines order &amp; parallelism within stages</a:t>
            </a:r>
          </a:p>
        </p:txBody>
      </p:sp>
      <p:sp>
        <p:nvSpPr>
          <p:cNvPr id="3140" name="Serial y,…"/>
          <p:cNvSpPr txBox="1"/>
          <p:nvPr/>
        </p:nvSpPr>
        <p:spPr>
          <a:xfrm>
            <a:off x="2219056" y="5600700"/>
            <a:ext cx="3782493" cy="248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b="1"/>
            </a:pPr>
            <a:r>
              <a:t>Serial y,</a:t>
            </a:r>
          </a:p>
          <a:p>
            <a:pPr algn="l">
              <a:defRPr b="1"/>
            </a:pPr>
            <a:r>
              <a:t>Serial x</a:t>
            </a:r>
          </a:p>
        </p:txBody>
      </p:sp>
      <p:pic>
        <p:nvPicPr>
          <p:cNvPr id="3141" name="64636261605958575655545352515049484746454443424140393837363534333231302928272625242322212019181716151413121110987654321.pdf" descr="64636261605958575655545352515049484746454443424140393837363534333231302928272625242322212019181716151413121110987654321.pdf"/>
          <p:cNvPicPr>
            <a:picLocks noChangeAspect="1"/>
          </p:cNvPicPr>
          <p:nvPr/>
        </p:nvPicPr>
        <p:blipFill>
          <a:blip r:embed="rId3">
            <a:extLst/>
          </a:blip>
          <a:stretch>
            <a:fillRect/>
          </a:stretch>
        </p:blipFill>
        <p:spPr>
          <a:xfrm>
            <a:off x="11303000" y="1778000"/>
            <a:ext cx="11430000" cy="11430000"/>
          </a:xfrm>
          <a:prstGeom prst="rect">
            <a:avLst/>
          </a:prstGeom>
          <a:ln w="12700">
            <a:miter lim="400000"/>
          </a:ln>
        </p:spPr>
      </p:pic>
      <p:sp>
        <p:nvSpPr>
          <p:cNvPr id="3142" name="Line"/>
          <p:cNvSpPr/>
          <p:nvPr/>
        </p:nvSpPr>
        <p:spPr>
          <a:xfrm>
            <a:off x="12477750" y="2832100"/>
            <a:ext cx="9029700" cy="1295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424"/>
                </a:lnTo>
                <a:lnTo>
                  <a:pt x="0" y="21176"/>
                </a:lnTo>
                <a:lnTo>
                  <a:pt x="21120" y="21600"/>
                </a:lnTo>
              </a:path>
            </a:pathLst>
          </a:custGeom>
          <a:ln w="101600">
            <a:solidFill>
              <a:srgbClr val="EF6A30"/>
            </a:solidFill>
            <a:miter lim="400000"/>
            <a:tailEnd type="triangle"/>
          </a:ln>
        </p:spPr>
        <p:txBody>
          <a:bodyPr lIns="50800" tIns="50800" rIns="50800" bIns="50800" anchor="ctr"/>
          <a:lstStyle/>
          <a:p>
            <a:pPr defTabSz="825500">
              <a:lnSpc>
                <a:spcPct val="100000"/>
              </a:lnSpc>
              <a:tabLst/>
              <a:defRPr sz="5400">
                <a:solidFill>
                  <a:srgbClr val="000000"/>
                </a:solidFill>
                <a:latin typeface="Gill Sans"/>
                <a:ea typeface="Gill Sans"/>
                <a:cs typeface="Gill Sans"/>
                <a:sym typeface="Gill Sans"/>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6" presetID="18" grpId="1" fill="hold">
                                  <p:stCondLst>
                                    <p:cond delay="0"/>
                                  </p:stCondLst>
                                  <p:iterate type="el" backwards="0">
                                    <p:tmAbs val="0"/>
                                  </p:iterate>
                                  <p:childTnLst>
                                    <p:set>
                                      <p:cBhvr>
                                        <p:cTn id="6" fill="hold"/>
                                        <p:tgtEl>
                                          <p:spTgt spid="3142"/>
                                        </p:tgtEl>
                                        <p:attrNameLst>
                                          <p:attrName>style.visibility</p:attrName>
                                        </p:attrNameLst>
                                      </p:cBhvr>
                                      <p:to>
                                        <p:strVal val="visible"/>
                                      </p:to>
                                    </p:set>
                                    <p:animEffect filter="strips(downRight)" transition="in">
                                      <p:cBhvr>
                                        <p:cTn id="7" dur="1000"/>
                                        <p:tgtEl>
                                          <p:spTgt spid="3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42" grpId="1"/>
    </p:bldLst>
  </p:timing>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46" name="The schedule defines order &amp; parallelism within stages"/>
          <p:cNvSpPr txBox="1"/>
          <p:nvPr>
            <p:ph type="title"/>
          </p:nvPr>
        </p:nvSpPr>
        <p:spPr>
          <a:prstGeom prst="rect">
            <a:avLst/>
          </a:prstGeom>
        </p:spPr>
        <p:txBody>
          <a:bodyPr/>
          <a:lstStyle/>
          <a:p>
            <a:pPr/>
            <a:r>
              <a:t>The schedule</a:t>
            </a:r>
            <a:r>
              <a:rPr b="0"/>
              <a:t> defines order &amp; parallelism within stages</a:t>
            </a:r>
          </a:p>
        </p:txBody>
      </p:sp>
      <p:pic>
        <p:nvPicPr>
          <p:cNvPr id="3147" name="16151413121110987654321.pdf" descr="16151413121110987654321.pdf"/>
          <p:cNvPicPr>
            <a:picLocks noChangeAspect="1"/>
          </p:cNvPicPr>
          <p:nvPr/>
        </p:nvPicPr>
        <p:blipFill>
          <a:blip r:embed="rId3">
            <a:extLst/>
          </a:blip>
          <a:stretch>
            <a:fillRect/>
          </a:stretch>
        </p:blipFill>
        <p:spPr>
          <a:xfrm>
            <a:off x="11303000" y="1778000"/>
            <a:ext cx="11430000" cy="11430000"/>
          </a:xfrm>
          <a:prstGeom prst="rect">
            <a:avLst/>
          </a:prstGeom>
          <a:ln w="12700">
            <a:miter lim="400000"/>
          </a:ln>
        </p:spPr>
      </p:pic>
      <p:sp>
        <p:nvSpPr>
          <p:cNvPr id="3148" name="Rectangle"/>
          <p:cNvSpPr/>
          <p:nvPr/>
        </p:nvSpPr>
        <p:spPr>
          <a:xfrm>
            <a:off x="11620500" y="2095500"/>
            <a:ext cx="5384800" cy="1346200"/>
          </a:xfrm>
          <a:prstGeom prst="rect">
            <a:avLst/>
          </a:prstGeom>
          <a:solidFill>
            <a:srgbClr val="EF6A30">
              <a:alpha val="75000"/>
            </a:srgbClr>
          </a:solidFill>
          <a:ln w="25400">
            <a:miter lim="400000"/>
          </a:ln>
        </p:spPr>
        <p:txBody>
          <a:bodyPr lIns="50800" tIns="50800" rIns="50800" bIns="50800" anchor="ctr"/>
          <a:lstStyle/>
          <a:p>
            <a:pPr defTabSz="876300">
              <a:lnSpc>
                <a:spcPct val="100000"/>
              </a:lnSpc>
              <a:tabLst/>
              <a:defRPr sz="6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49" name="Serial y,…"/>
          <p:cNvSpPr txBox="1"/>
          <p:nvPr/>
        </p:nvSpPr>
        <p:spPr>
          <a:xfrm>
            <a:off x="2219056" y="5600700"/>
            <a:ext cx="7490309" cy="248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b="1"/>
            </a:pPr>
            <a:r>
              <a:t>Serial y,</a:t>
            </a:r>
          </a:p>
          <a:p>
            <a:pPr algn="l">
              <a:defRPr b="1"/>
            </a:pPr>
            <a:r>
              <a:t>Vectorize x </a:t>
            </a:r>
            <a:r>
              <a:rPr b="0"/>
              <a:t>by 4</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148"/>
                                        </p:tgtEl>
                                        <p:attrNameLst>
                                          <p:attrName>style.visibility</p:attrName>
                                        </p:attrNameLst>
                                      </p:cBhvr>
                                      <p:to>
                                        <p:strVal val="visible"/>
                                      </p:to>
                                    </p:set>
                                  </p:childTnLst>
                                </p:cTn>
                              </p:par>
                            </p:childTnLst>
                          </p:cTn>
                        </p:par>
                        <p:par>
                          <p:cTn id="7" fill="hold">
                            <p:stCondLst>
                              <p:cond delay="0"/>
                            </p:stCondLst>
                            <p:childTnLst>
                              <p:par>
                                <p:cTn id="8" presetClass="path" nodeType="afterEffect" presetSubtype="0" presetID="-1" grpId="2" accel="50000" decel="50000" fill="hold">
                                  <p:stCondLst>
                                    <p:cond delay="400"/>
                                  </p:stCondLst>
                                  <p:childTnLst>
                                    <p:animMotion path="M 0.000000 0.000000 C 0.000000 -0.052544 0.053516 -0.078816 0.107812 -0.078816 C 0.162109 -0.078816 0.217188 -0.052544 0.220312 0.000000" origin="layout" pathEditMode="relative">
                                      <p:cBhvr>
                                        <p:cTn id="9" dur="250" fill="hold"/>
                                        <p:tgtEl>
                                          <p:spTgt spid="3148"/>
                                        </p:tgtEl>
                                        <p:attrNameLst>
                                          <p:attrName>ppt_x</p:attrName>
                                          <p:attrName>ppt_y</p:attrName>
                                        </p:attrNameLst>
                                      </p:cBhvr>
                                    </p:animMotion>
                                  </p:childTnLst>
                                </p:cTn>
                              </p:par>
                            </p:childTnLst>
                          </p:cTn>
                        </p:par>
                        <p:par>
                          <p:cTn id="10" fill="hold">
                            <p:stCondLst>
                              <p:cond delay="0"/>
                            </p:stCondLst>
                            <p:childTnLst>
                              <p:par>
                                <p:cTn id="11" presetClass="path" nodeType="afterEffect" presetSubtype="0" presetID="-1" grpId="3" accel="50000" decel="50000" fill="hold">
                                  <p:stCondLst>
                                    <p:cond delay="400"/>
                                  </p:stCondLst>
                                  <p:childTnLst>
                                    <p:animMotion path="M 0.220312 0.000000 C 0.200956 -0.021835 0.146198 -0.017880 0.096053 0.001767 C 0.045909 0.021414 0.000378 0.056753 -0.000521 0.097685" origin="layout" pathEditMode="relative">
                                      <p:cBhvr>
                                        <p:cTn id="12" dur="250" fill="hold"/>
                                        <p:tgtEl>
                                          <p:spTgt spid="3148"/>
                                        </p:tgtEl>
                                        <p:attrNameLst>
                                          <p:attrName>ppt_x</p:attrName>
                                          <p:attrName>ppt_y</p:attrName>
                                        </p:attrNameLst>
                                      </p:cBhvr>
                                    </p:animMotion>
                                  </p:childTnLst>
                                </p:cTn>
                              </p:par>
                            </p:childTnLst>
                          </p:cTn>
                        </p:par>
                        <p:par>
                          <p:cTn id="13" fill="hold">
                            <p:stCondLst>
                              <p:cond delay="0"/>
                            </p:stCondLst>
                            <p:childTnLst>
                              <p:par>
                                <p:cTn id="14" presetClass="path" nodeType="afterEffect" presetSubtype="0" presetID="-1" grpId="4" accel="50000" decel="50000" fill="hold">
                                  <p:stCondLst>
                                    <p:cond delay="400"/>
                                  </p:stCondLst>
                                  <p:childTnLst>
                                    <p:animMotion path="M -0.000521 0.097685 C -0.000521 0.045141 0.054688 0.018175 0.109896 0.017828 C 0.165104 0.017481 0.220312 0.043753 0.220312 0.097685" origin="layout" pathEditMode="relative">
                                      <p:cBhvr>
                                        <p:cTn id="15" dur="250" fill="hold"/>
                                        <p:tgtEl>
                                          <p:spTgt spid="3148"/>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48" grpId="1"/>
    </p:bldLst>
  </p:timing>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53" name="The schedule defines order &amp; parallelism within stages"/>
          <p:cNvSpPr txBox="1"/>
          <p:nvPr>
            <p:ph type="title"/>
          </p:nvPr>
        </p:nvSpPr>
        <p:spPr>
          <a:prstGeom prst="rect">
            <a:avLst/>
          </a:prstGeom>
        </p:spPr>
        <p:txBody>
          <a:bodyPr/>
          <a:lstStyle/>
          <a:p>
            <a:pPr/>
            <a:r>
              <a:t>The schedule</a:t>
            </a:r>
            <a:r>
              <a:rPr b="0"/>
              <a:t> defines order &amp; parallelism within stages</a:t>
            </a:r>
          </a:p>
        </p:txBody>
      </p:sp>
      <p:pic>
        <p:nvPicPr>
          <p:cNvPr id="3154" name="2211221122112211.pdf" descr="2211221122112211.pdf"/>
          <p:cNvPicPr>
            <a:picLocks noChangeAspect="1"/>
          </p:cNvPicPr>
          <p:nvPr/>
        </p:nvPicPr>
        <p:blipFill>
          <a:blip r:embed="rId3">
            <a:extLst/>
          </a:blip>
          <a:stretch>
            <a:fillRect/>
          </a:stretch>
        </p:blipFill>
        <p:spPr>
          <a:xfrm>
            <a:off x="11303000" y="1778000"/>
            <a:ext cx="11430000" cy="11430000"/>
          </a:xfrm>
          <a:prstGeom prst="rect">
            <a:avLst/>
          </a:prstGeom>
          <a:ln w="12700">
            <a:miter lim="400000"/>
          </a:ln>
        </p:spPr>
      </p:pic>
      <p:sp>
        <p:nvSpPr>
          <p:cNvPr id="3155" name="Rectangle"/>
          <p:cNvSpPr/>
          <p:nvPr/>
        </p:nvSpPr>
        <p:spPr>
          <a:xfrm>
            <a:off x="11620500" y="2095500"/>
            <a:ext cx="5384800" cy="1346200"/>
          </a:xfrm>
          <a:prstGeom prst="rect">
            <a:avLst/>
          </a:prstGeom>
          <a:solidFill>
            <a:srgbClr val="EF6A30">
              <a:alpha val="75000"/>
            </a:srgbClr>
          </a:solidFill>
          <a:ln w="25400">
            <a:miter lim="400000"/>
          </a:ln>
        </p:spPr>
        <p:txBody>
          <a:bodyPr lIns="50800" tIns="50800" rIns="50800" bIns="50800" anchor="ctr"/>
          <a:lstStyle/>
          <a:p>
            <a:pPr defTabSz="876300">
              <a:lnSpc>
                <a:spcPct val="100000"/>
              </a:lnSpc>
              <a:tabLst/>
              <a:defRPr sz="6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56" name="Rectangle"/>
          <p:cNvSpPr/>
          <p:nvPr/>
        </p:nvSpPr>
        <p:spPr>
          <a:xfrm>
            <a:off x="11620500" y="3441700"/>
            <a:ext cx="5384800" cy="1346200"/>
          </a:xfrm>
          <a:prstGeom prst="rect">
            <a:avLst/>
          </a:prstGeom>
          <a:solidFill>
            <a:srgbClr val="EF6A30">
              <a:alpha val="75000"/>
            </a:srgbClr>
          </a:solidFill>
          <a:ln w="25400">
            <a:miter lim="400000"/>
          </a:ln>
        </p:spPr>
        <p:txBody>
          <a:bodyPr lIns="50800" tIns="50800" rIns="50800" bIns="50800" anchor="ctr"/>
          <a:lstStyle/>
          <a:p>
            <a:pPr defTabSz="876300">
              <a:lnSpc>
                <a:spcPct val="100000"/>
              </a:lnSpc>
              <a:tabLst/>
              <a:defRPr sz="6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57" name="Rectangle"/>
          <p:cNvSpPr/>
          <p:nvPr/>
        </p:nvSpPr>
        <p:spPr>
          <a:xfrm>
            <a:off x="11620500" y="4787900"/>
            <a:ext cx="5384800" cy="1346200"/>
          </a:xfrm>
          <a:prstGeom prst="rect">
            <a:avLst/>
          </a:prstGeom>
          <a:solidFill>
            <a:srgbClr val="EF6A30">
              <a:alpha val="75000"/>
            </a:srgbClr>
          </a:solidFill>
          <a:ln w="25400">
            <a:miter lim="400000"/>
          </a:ln>
        </p:spPr>
        <p:txBody>
          <a:bodyPr lIns="50800" tIns="50800" rIns="50800" bIns="50800" anchor="ctr"/>
          <a:lstStyle/>
          <a:p>
            <a:pPr defTabSz="876300">
              <a:lnSpc>
                <a:spcPct val="100000"/>
              </a:lnSpc>
              <a:tabLst/>
              <a:defRPr sz="6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58" name="Rectangle"/>
          <p:cNvSpPr/>
          <p:nvPr/>
        </p:nvSpPr>
        <p:spPr>
          <a:xfrm>
            <a:off x="11620500" y="6134100"/>
            <a:ext cx="5384800" cy="1346200"/>
          </a:xfrm>
          <a:prstGeom prst="rect">
            <a:avLst/>
          </a:prstGeom>
          <a:solidFill>
            <a:srgbClr val="EF6A30">
              <a:alpha val="75000"/>
            </a:srgbClr>
          </a:solidFill>
          <a:ln w="25400">
            <a:miter lim="400000"/>
          </a:ln>
        </p:spPr>
        <p:txBody>
          <a:bodyPr lIns="50800" tIns="50800" rIns="50800" bIns="50800" anchor="ctr"/>
          <a:lstStyle/>
          <a:p>
            <a:pPr defTabSz="876300">
              <a:lnSpc>
                <a:spcPct val="100000"/>
              </a:lnSpc>
              <a:tabLst/>
              <a:defRPr sz="6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59" name="Rectangle"/>
          <p:cNvSpPr/>
          <p:nvPr/>
        </p:nvSpPr>
        <p:spPr>
          <a:xfrm>
            <a:off x="11620500" y="7480300"/>
            <a:ext cx="5384800" cy="1346200"/>
          </a:xfrm>
          <a:prstGeom prst="rect">
            <a:avLst/>
          </a:prstGeom>
          <a:solidFill>
            <a:srgbClr val="EF6A30">
              <a:alpha val="75000"/>
            </a:srgbClr>
          </a:solidFill>
          <a:ln w="25400">
            <a:miter lim="400000"/>
          </a:ln>
        </p:spPr>
        <p:txBody>
          <a:bodyPr lIns="50800" tIns="50800" rIns="50800" bIns="50800" anchor="ctr"/>
          <a:lstStyle/>
          <a:p>
            <a:pPr defTabSz="876300">
              <a:lnSpc>
                <a:spcPct val="100000"/>
              </a:lnSpc>
              <a:tabLst/>
              <a:defRPr sz="6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60" name="Rectangle"/>
          <p:cNvSpPr/>
          <p:nvPr/>
        </p:nvSpPr>
        <p:spPr>
          <a:xfrm>
            <a:off x="11620500" y="8826500"/>
            <a:ext cx="5384800" cy="1346200"/>
          </a:xfrm>
          <a:prstGeom prst="rect">
            <a:avLst/>
          </a:prstGeom>
          <a:solidFill>
            <a:srgbClr val="EF6A30">
              <a:alpha val="75000"/>
            </a:srgbClr>
          </a:solidFill>
          <a:ln w="25400">
            <a:miter lim="400000"/>
          </a:ln>
        </p:spPr>
        <p:txBody>
          <a:bodyPr lIns="50800" tIns="50800" rIns="50800" bIns="50800" anchor="ctr"/>
          <a:lstStyle/>
          <a:p>
            <a:pPr defTabSz="876300">
              <a:lnSpc>
                <a:spcPct val="100000"/>
              </a:lnSpc>
              <a:tabLst/>
              <a:defRPr sz="6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61" name="Rectangle"/>
          <p:cNvSpPr/>
          <p:nvPr/>
        </p:nvSpPr>
        <p:spPr>
          <a:xfrm>
            <a:off x="11620500" y="10172700"/>
            <a:ext cx="5384800" cy="1346200"/>
          </a:xfrm>
          <a:prstGeom prst="rect">
            <a:avLst/>
          </a:prstGeom>
          <a:solidFill>
            <a:srgbClr val="EF6A30">
              <a:alpha val="75000"/>
            </a:srgbClr>
          </a:solidFill>
          <a:ln w="25400">
            <a:miter lim="400000"/>
          </a:ln>
        </p:spPr>
        <p:txBody>
          <a:bodyPr lIns="50800" tIns="50800" rIns="50800" bIns="50800" anchor="ctr"/>
          <a:lstStyle/>
          <a:p>
            <a:pPr defTabSz="876300">
              <a:lnSpc>
                <a:spcPct val="100000"/>
              </a:lnSpc>
              <a:tabLst/>
              <a:defRPr sz="6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62" name="Rectangle"/>
          <p:cNvSpPr/>
          <p:nvPr/>
        </p:nvSpPr>
        <p:spPr>
          <a:xfrm>
            <a:off x="11620500" y="11518900"/>
            <a:ext cx="5384800" cy="1346200"/>
          </a:xfrm>
          <a:prstGeom prst="rect">
            <a:avLst/>
          </a:prstGeom>
          <a:solidFill>
            <a:srgbClr val="EF6A30">
              <a:alpha val="75000"/>
            </a:srgbClr>
          </a:solidFill>
          <a:ln w="25400">
            <a:miter lim="400000"/>
          </a:ln>
        </p:spPr>
        <p:txBody>
          <a:bodyPr lIns="50800" tIns="50800" rIns="50800" bIns="50800" anchor="ctr"/>
          <a:lstStyle/>
          <a:p>
            <a:pPr defTabSz="876300">
              <a:lnSpc>
                <a:spcPct val="100000"/>
              </a:lnSpc>
              <a:tabLst/>
              <a:defRPr sz="6000">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63" name="Parallel y,…"/>
          <p:cNvSpPr txBox="1"/>
          <p:nvPr/>
        </p:nvSpPr>
        <p:spPr>
          <a:xfrm>
            <a:off x="2219056" y="5600700"/>
            <a:ext cx="7490309" cy="248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b="1"/>
            </a:pPr>
            <a:r>
              <a:t>Parallel y,</a:t>
            </a:r>
          </a:p>
          <a:p>
            <a:pPr algn="l">
              <a:defRPr b="1"/>
            </a:pPr>
            <a:r>
              <a:t>Vectorize x </a:t>
            </a:r>
            <a:r>
              <a:rPr b="0"/>
              <a:t>by 4</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15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100"/>
                                  </p:stCondLst>
                                  <p:iterate type="el" backwards="0">
                                    <p:tmAbs val="0"/>
                                  </p:iterate>
                                  <p:childTnLst>
                                    <p:set>
                                      <p:cBhvr>
                                        <p:cTn id="9" fill="hold"/>
                                        <p:tgtEl>
                                          <p:spTgt spid="3162"/>
                                        </p:tgtEl>
                                        <p:attrNameLst>
                                          <p:attrName>style.visibility</p:attrName>
                                        </p:attrNameLst>
                                      </p:cBhvr>
                                      <p:to>
                                        <p:strVal val="visible"/>
                                      </p:to>
                                    </p:set>
                                  </p:childTnLst>
                                </p:cTn>
                              </p:par>
                            </p:childTnLst>
                          </p:cTn>
                        </p:par>
                        <p:par>
                          <p:cTn id="10" fill="hold">
                            <p:stCondLst>
                              <p:cond delay="100"/>
                            </p:stCondLst>
                            <p:childTnLst>
                              <p:par>
                                <p:cTn id="11" presetClass="entr" nodeType="afterEffect" presetSubtype="0" presetID="1" grpId="3" fill="hold">
                                  <p:stCondLst>
                                    <p:cond delay="100"/>
                                  </p:stCondLst>
                                  <p:iterate type="el" backwards="0">
                                    <p:tmAbs val="0"/>
                                  </p:iterate>
                                  <p:childTnLst>
                                    <p:set>
                                      <p:cBhvr>
                                        <p:cTn id="12" fill="hold"/>
                                        <p:tgtEl>
                                          <p:spTgt spid="3158"/>
                                        </p:tgtEl>
                                        <p:attrNameLst>
                                          <p:attrName>style.visibility</p:attrName>
                                        </p:attrNameLst>
                                      </p:cBhvr>
                                      <p:to>
                                        <p:strVal val="visible"/>
                                      </p:to>
                                    </p:set>
                                  </p:childTnLst>
                                </p:cTn>
                              </p:par>
                            </p:childTnLst>
                          </p:cTn>
                        </p:par>
                        <p:par>
                          <p:cTn id="13" fill="hold">
                            <p:stCondLst>
                              <p:cond delay="200"/>
                            </p:stCondLst>
                            <p:childTnLst>
                              <p:par>
                                <p:cTn id="14" presetClass="entr" nodeType="afterEffect" presetSubtype="0" presetID="1" grpId="4" fill="hold">
                                  <p:stCondLst>
                                    <p:cond delay="100"/>
                                  </p:stCondLst>
                                  <p:iterate type="el" backwards="0">
                                    <p:tmAbs val="0"/>
                                  </p:iterate>
                                  <p:childTnLst>
                                    <p:set>
                                      <p:cBhvr>
                                        <p:cTn id="15" fill="hold"/>
                                        <p:tgtEl>
                                          <p:spTgt spid="3159"/>
                                        </p:tgtEl>
                                        <p:attrNameLst>
                                          <p:attrName>style.visibility</p:attrName>
                                        </p:attrNameLst>
                                      </p:cBhvr>
                                      <p:to>
                                        <p:strVal val="visible"/>
                                      </p:to>
                                    </p:set>
                                  </p:childTnLst>
                                </p:cTn>
                              </p:par>
                            </p:childTnLst>
                          </p:cTn>
                        </p:par>
                        <p:par>
                          <p:cTn id="16" fill="hold">
                            <p:stCondLst>
                              <p:cond delay="300"/>
                            </p:stCondLst>
                            <p:childTnLst>
                              <p:par>
                                <p:cTn id="17" presetClass="entr" nodeType="afterEffect" presetSubtype="0" presetID="1" grpId="5" fill="hold">
                                  <p:stCondLst>
                                    <p:cond delay="100"/>
                                  </p:stCondLst>
                                  <p:iterate type="el" backwards="0">
                                    <p:tmAbs val="0"/>
                                  </p:iterate>
                                  <p:childTnLst>
                                    <p:set>
                                      <p:cBhvr>
                                        <p:cTn id="18" fill="hold"/>
                                        <p:tgtEl>
                                          <p:spTgt spid="3160"/>
                                        </p:tgtEl>
                                        <p:attrNameLst>
                                          <p:attrName>style.visibility</p:attrName>
                                        </p:attrNameLst>
                                      </p:cBhvr>
                                      <p:to>
                                        <p:strVal val="visible"/>
                                      </p:to>
                                    </p:set>
                                  </p:childTnLst>
                                </p:cTn>
                              </p:par>
                            </p:childTnLst>
                          </p:cTn>
                        </p:par>
                        <p:par>
                          <p:cTn id="19" fill="hold">
                            <p:stCondLst>
                              <p:cond delay="400"/>
                            </p:stCondLst>
                            <p:childTnLst>
                              <p:par>
                                <p:cTn id="20" presetClass="entr" nodeType="afterEffect" presetSubtype="0" presetID="1" grpId="6" fill="hold">
                                  <p:stCondLst>
                                    <p:cond delay="100"/>
                                  </p:stCondLst>
                                  <p:iterate type="el" backwards="0">
                                    <p:tmAbs val="0"/>
                                  </p:iterate>
                                  <p:childTnLst>
                                    <p:set>
                                      <p:cBhvr>
                                        <p:cTn id="21" fill="hold"/>
                                        <p:tgtEl>
                                          <p:spTgt spid="3157"/>
                                        </p:tgtEl>
                                        <p:attrNameLst>
                                          <p:attrName>style.visibility</p:attrName>
                                        </p:attrNameLst>
                                      </p:cBhvr>
                                      <p:to>
                                        <p:strVal val="visible"/>
                                      </p:to>
                                    </p:set>
                                  </p:childTnLst>
                                </p:cTn>
                              </p:par>
                            </p:childTnLst>
                          </p:cTn>
                        </p:par>
                        <p:par>
                          <p:cTn id="22" fill="hold">
                            <p:stCondLst>
                              <p:cond delay="500"/>
                            </p:stCondLst>
                            <p:childTnLst>
                              <p:par>
                                <p:cTn id="23" presetClass="entr" nodeType="afterEffect" presetSubtype="0" presetID="1" grpId="7" fill="hold">
                                  <p:stCondLst>
                                    <p:cond delay="100"/>
                                  </p:stCondLst>
                                  <p:iterate type="el" backwards="0">
                                    <p:tmAbs val="0"/>
                                  </p:iterate>
                                  <p:childTnLst>
                                    <p:set>
                                      <p:cBhvr>
                                        <p:cTn id="24" fill="hold"/>
                                        <p:tgtEl>
                                          <p:spTgt spid="3161"/>
                                        </p:tgtEl>
                                        <p:attrNameLst>
                                          <p:attrName>style.visibility</p:attrName>
                                        </p:attrNameLst>
                                      </p:cBhvr>
                                      <p:to>
                                        <p:strVal val="visible"/>
                                      </p:to>
                                    </p:set>
                                  </p:childTnLst>
                                </p:cTn>
                              </p:par>
                            </p:childTnLst>
                          </p:cTn>
                        </p:par>
                        <p:par>
                          <p:cTn id="25" fill="hold">
                            <p:stCondLst>
                              <p:cond delay="600"/>
                            </p:stCondLst>
                            <p:childTnLst>
                              <p:par>
                                <p:cTn id="26" presetClass="entr" nodeType="afterEffect" presetSubtype="0" presetID="1" grpId="8" fill="hold">
                                  <p:stCondLst>
                                    <p:cond delay="100"/>
                                  </p:stCondLst>
                                  <p:iterate type="el" backwards="0">
                                    <p:tmAbs val="0"/>
                                  </p:iterate>
                                  <p:childTnLst>
                                    <p:set>
                                      <p:cBhvr>
                                        <p:cTn id="27" fill="hold"/>
                                        <p:tgtEl>
                                          <p:spTgt spid="3156"/>
                                        </p:tgtEl>
                                        <p:attrNameLst>
                                          <p:attrName>style.visibility</p:attrName>
                                        </p:attrNameLst>
                                      </p:cBhvr>
                                      <p:to>
                                        <p:strVal val="visible"/>
                                      </p:to>
                                    </p:set>
                                  </p:childTnLst>
                                </p:cTn>
                              </p:par>
                            </p:childTnLst>
                          </p:cTn>
                        </p:par>
                        <p:par>
                          <p:cTn id="28" fill="hold">
                            <p:stCondLst>
                              <p:cond delay="0"/>
                            </p:stCondLst>
                            <p:childTnLst>
                              <p:par>
                                <p:cTn id="29" presetClass="path" nodeType="afterEffect" presetSubtype="0" presetID="-1" grpId="9" accel="50000" decel="50000" fill="hold">
                                  <p:stCondLst>
                                    <p:cond delay="700"/>
                                  </p:stCondLst>
                                  <p:childTnLst>
                                    <p:animMotion path="M 0.000000 0.000000 C 0.000000 -0.052544 0.053516 -0.078816 0.107812 -0.078816 C 0.162109 -0.078816 0.217188 -0.052544 0.220312 0.000000" origin="layout" pathEditMode="relative">
                                      <p:cBhvr>
                                        <p:cTn id="30" dur="250" fill="hold"/>
                                        <p:tgtEl>
                                          <p:spTgt spid="3155"/>
                                        </p:tgtEl>
                                        <p:attrNameLst>
                                          <p:attrName>ppt_x</p:attrName>
                                          <p:attrName>ppt_y</p:attrName>
                                        </p:attrNameLst>
                                      </p:cBhvr>
                                    </p:animMotion>
                                  </p:childTnLst>
                                </p:cTn>
                              </p:par>
                            </p:childTnLst>
                          </p:cTn>
                        </p:par>
                        <p:par>
                          <p:cTn id="31" fill="hold">
                            <p:stCondLst>
                              <p:cond delay="0"/>
                            </p:stCondLst>
                            <p:childTnLst>
                              <p:par>
                                <p:cTn id="32" presetClass="path" nodeType="withEffect" presetSubtype="0" presetID="-1" grpId="10" accel="50000" decel="50000" fill="hold">
                                  <p:stCondLst>
                                    <p:cond delay="100"/>
                                  </p:stCondLst>
                                  <p:childTnLst>
                                    <p:animMotion path="M 0.000000 0.000000 C 0.000000 -0.052544 0.053516 -0.078816 0.107812 -0.078816 C 0.162109 -0.078816 0.217188 -0.052544 0.220312 0.000000" origin="layout" pathEditMode="relative">
                                      <p:cBhvr>
                                        <p:cTn id="33" dur="250" fill="hold"/>
                                        <p:tgtEl>
                                          <p:spTgt spid="3156"/>
                                        </p:tgtEl>
                                        <p:attrNameLst>
                                          <p:attrName>ppt_x</p:attrName>
                                          <p:attrName>ppt_y</p:attrName>
                                        </p:attrNameLst>
                                      </p:cBhvr>
                                    </p:animMotion>
                                  </p:childTnLst>
                                </p:cTn>
                              </p:par>
                            </p:childTnLst>
                          </p:cTn>
                        </p:par>
                        <p:par>
                          <p:cTn id="34" fill="hold">
                            <p:stCondLst>
                              <p:cond delay="0"/>
                            </p:stCondLst>
                            <p:childTnLst>
                              <p:par>
                                <p:cTn id="35" presetClass="path" nodeType="withEffect" presetSubtype="0" presetID="-1" grpId="11" accel="50000" decel="50000" fill="hold">
                                  <p:stCondLst>
                                    <p:cond delay="100"/>
                                  </p:stCondLst>
                                  <p:childTnLst>
                                    <p:animMotion path="M 0.000000 0.000000 C 0.000000 -0.052544 0.053516 -0.078816 0.107812 -0.078816 C 0.162109 -0.078816 0.217188 -0.052544 0.220312 0.000000" origin="layout" pathEditMode="relative">
                                      <p:cBhvr>
                                        <p:cTn id="36" dur="250" fill="hold"/>
                                        <p:tgtEl>
                                          <p:spTgt spid="3161"/>
                                        </p:tgtEl>
                                        <p:attrNameLst>
                                          <p:attrName>ppt_x</p:attrName>
                                          <p:attrName>ppt_y</p:attrName>
                                        </p:attrNameLst>
                                      </p:cBhvr>
                                    </p:animMotion>
                                  </p:childTnLst>
                                </p:cTn>
                              </p:par>
                            </p:childTnLst>
                          </p:cTn>
                        </p:par>
                        <p:par>
                          <p:cTn id="37" fill="hold">
                            <p:stCondLst>
                              <p:cond delay="0"/>
                            </p:stCondLst>
                            <p:childTnLst>
                              <p:par>
                                <p:cTn id="38" presetClass="path" nodeType="withEffect" presetSubtype="0" presetID="-1" grpId="12" accel="50000" decel="50000" fill="hold">
                                  <p:stCondLst>
                                    <p:cond delay="100"/>
                                  </p:stCondLst>
                                  <p:childTnLst>
                                    <p:animMotion path="M 0.000000 0.000000 C 0.000000 -0.052544 0.053516 -0.078816 0.107812 -0.078816 C 0.162109 -0.078816 0.217188 -0.052544 0.220312 0.000000" origin="layout" pathEditMode="relative">
                                      <p:cBhvr>
                                        <p:cTn id="39" dur="250" fill="hold"/>
                                        <p:tgtEl>
                                          <p:spTgt spid="3158"/>
                                        </p:tgtEl>
                                        <p:attrNameLst>
                                          <p:attrName>ppt_x</p:attrName>
                                          <p:attrName>ppt_y</p:attrName>
                                        </p:attrNameLst>
                                      </p:cBhvr>
                                    </p:animMotion>
                                  </p:childTnLst>
                                </p:cTn>
                              </p:par>
                            </p:childTnLst>
                          </p:cTn>
                        </p:par>
                        <p:par>
                          <p:cTn id="40" fill="hold">
                            <p:stCondLst>
                              <p:cond delay="0"/>
                            </p:stCondLst>
                            <p:childTnLst>
                              <p:par>
                                <p:cTn id="41" presetClass="path" nodeType="withEffect" presetSubtype="0" presetID="-1" grpId="13" accel="50000" decel="50000" fill="hold">
                                  <p:stCondLst>
                                    <p:cond delay="100"/>
                                  </p:stCondLst>
                                  <p:childTnLst>
                                    <p:animMotion path="M 0.000000 0.000000 C 0.000000 -0.052544 0.053516 -0.078816 0.107812 -0.078816 C 0.162109 -0.078816 0.217188 -0.052544 0.220312 0.000000" origin="layout" pathEditMode="relative">
                                      <p:cBhvr>
                                        <p:cTn id="42" dur="250" fill="hold"/>
                                        <p:tgtEl>
                                          <p:spTgt spid="3159"/>
                                        </p:tgtEl>
                                        <p:attrNameLst>
                                          <p:attrName>ppt_x</p:attrName>
                                          <p:attrName>ppt_y</p:attrName>
                                        </p:attrNameLst>
                                      </p:cBhvr>
                                    </p:animMotion>
                                  </p:childTnLst>
                                </p:cTn>
                              </p:par>
                            </p:childTnLst>
                          </p:cTn>
                        </p:par>
                        <p:par>
                          <p:cTn id="43" fill="hold">
                            <p:stCondLst>
                              <p:cond delay="0"/>
                            </p:stCondLst>
                            <p:childTnLst>
                              <p:par>
                                <p:cTn id="44" presetClass="path" nodeType="withEffect" presetSubtype="0" presetID="-1" grpId="14" accel="50000" decel="50000" fill="hold">
                                  <p:stCondLst>
                                    <p:cond delay="100"/>
                                  </p:stCondLst>
                                  <p:childTnLst>
                                    <p:animMotion path="M 0.000000 0.000000 C 0.000000 -0.052544 0.053516 -0.078816 0.107812 -0.078816 C 0.162109 -0.078816 0.217188 -0.052544 0.220312 0.000000" origin="layout" pathEditMode="relative">
                                      <p:cBhvr>
                                        <p:cTn id="45" dur="250" fill="hold"/>
                                        <p:tgtEl>
                                          <p:spTgt spid="3162"/>
                                        </p:tgtEl>
                                        <p:attrNameLst>
                                          <p:attrName>ppt_x</p:attrName>
                                          <p:attrName>ppt_y</p:attrName>
                                        </p:attrNameLst>
                                      </p:cBhvr>
                                    </p:animMotion>
                                  </p:childTnLst>
                                </p:cTn>
                              </p:par>
                            </p:childTnLst>
                          </p:cTn>
                        </p:par>
                        <p:par>
                          <p:cTn id="46" fill="hold">
                            <p:stCondLst>
                              <p:cond delay="0"/>
                            </p:stCondLst>
                            <p:childTnLst>
                              <p:par>
                                <p:cTn id="47" presetClass="path" nodeType="withEffect" presetSubtype="0" presetID="-1" grpId="15" accel="50000" decel="50000" fill="hold">
                                  <p:stCondLst>
                                    <p:cond delay="100"/>
                                  </p:stCondLst>
                                  <p:childTnLst>
                                    <p:animMotion path="M 0.000000 0.000000 C 0.000000 -0.052544 0.053516 -0.078816 0.107812 -0.078816 C 0.162109 -0.078816 0.217188 -0.052544 0.220312 0.000000" origin="layout" pathEditMode="relative">
                                      <p:cBhvr>
                                        <p:cTn id="48" dur="250" fill="hold"/>
                                        <p:tgtEl>
                                          <p:spTgt spid="3157"/>
                                        </p:tgtEl>
                                        <p:attrNameLst>
                                          <p:attrName>ppt_x</p:attrName>
                                          <p:attrName>ppt_y</p:attrName>
                                        </p:attrNameLst>
                                      </p:cBhvr>
                                    </p:animMotion>
                                  </p:childTnLst>
                                </p:cTn>
                              </p:par>
                            </p:childTnLst>
                          </p:cTn>
                        </p:par>
                        <p:par>
                          <p:cTn id="49" fill="hold">
                            <p:stCondLst>
                              <p:cond delay="0"/>
                            </p:stCondLst>
                            <p:childTnLst>
                              <p:par>
                                <p:cTn id="50" presetClass="path" nodeType="withEffect" presetSubtype="0" presetID="-1" grpId="16" accel="50000" decel="50000" fill="hold">
                                  <p:stCondLst>
                                    <p:cond delay="100"/>
                                  </p:stCondLst>
                                  <p:childTnLst>
                                    <p:animMotion path="M 0.000000 0.000000 C 0.000000 -0.052544 0.053516 -0.078816 0.107812 -0.078816 C 0.162109 -0.078816 0.217188 -0.052544 0.220312 0.000000" origin="layout" pathEditMode="relative">
                                      <p:cBhvr>
                                        <p:cTn id="51" dur="250" fill="hold"/>
                                        <p:tgtEl>
                                          <p:spTgt spid="3160"/>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61" grpId="7"/>
      <p:bldP build="whole" bldLvl="1" animBg="1" rev="0" advAuto="0" spid="3158" grpId="3"/>
      <p:bldP build="whole" bldLvl="1" animBg="1" rev="0" advAuto="0" spid="3159" grpId="4"/>
      <p:bldP build="whole" bldLvl="1" animBg="1" rev="0" advAuto="0" spid="3162" grpId="2"/>
      <p:bldP build="whole" bldLvl="1" animBg="1" rev="0" advAuto="0" spid="3157" grpId="6"/>
      <p:bldP build="whole" bldLvl="1" animBg="1" rev="0" advAuto="0" spid="3160" grpId="5"/>
      <p:bldP build="whole" bldLvl="1" animBg="1" rev="0" advAuto="0" spid="3156" grpId="8"/>
      <p:bldP build="whole" bldLvl="1" animBg="1" rev="0" advAuto="0" spid="3155" grpId="1"/>
    </p:bldLst>
  </p:timing>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67" name="The schedule defines order &amp; parallelism within stages"/>
          <p:cNvSpPr txBox="1"/>
          <p:nvPr>
            <p:ph type="title"/>
          </p:nvPr>
        </p:nvSpPr>
        <p:spPr>
          <a:prstGeom prst="rect">
            <a:avLst/>
          </a:prstGeom>
        </p:spPr>
        <p:txBody>
          <a:bodyPr/>
          <a:lstStyle/>
          <a:p>
            <a:pPr/>
            <a:r>
              <a:t>The schedule</a:t>
            </a:r>
            <a:r>
              <a:rPr b="0"/>
              <a:t> defines order &amp; parallelism within stages</a:t>
            </a:r>
          </a:p>
        </p:txBody>
      </p:sp>
      <p:pic>
        <p:nvPicPr>
          <p:cNvPr id="3168" name="64636261605958575655545352515049484746454443424140393837363534333231302928272625242322212019181716151413121110987654321.pdf" descr="64636261605958575655545352515049484746454443424140393837363534333231302928272625242322212019181716151413121110987654321.pdf"/>
          <p:cNvPicPr>
            <a:picLocks noChangeAspect="1"/>
          </p:cNvPicPr>
          <p:nvPr/>
        </p:nvPicPr>
        <p:blipFill>
          <a:blip r:embed="rId3">
            <a:extLst/>
          </a:blip>
          <a:stretch>
            <a:fillRect/>
          </a:stretch>
        </p:blipFill>
        <p:spPr>
          <a:xfrm>
            <a:off x="11303000" y="1778000"/>
            <a:ext cx="11430000" cy="11430000"/>
          </a:xfrm>
          <a:prstGeom prst="rect">
            <a:avLst/>
          </a:prstGeom>
          <a:ln w="12700">
            <a:miter lim="400000"/>
          </a:ln>
        </p:spPr>
      </p:pic>
      <p:sp>
        <p:nvSpPr>
          <p:cNvPr id="3169" name="Line"/>
          <p:cNvSpPr/>
          <p:nvPr/>
        </p:nvSpPr>
        <p:spPr>
          <a:xfrm>
            <a:off x="12287250" y="2819400"/>
            <a:ext cx="1524000" cy="1295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424"/>
                </a:lnTo>
                <a:lnTo>
                  <a:pt x="0" y="21176"/>
                </a:lnTo>
                <a:lnTo>
                  <a:pt x="21120" y="21600"/>
                </a:lnTo>
              </a:path>
            </a:pathLst>
          </a:custGeom>
          <a:ln w="101600">
            <a:solidFill>
              <a:srgbClr val="EF6A30"/>
            </a:solidFill>
            <a:miter lim="400000"/>
          </a:ln>
        </p:spPr>
        <p:txBody>
          <a:bodyPr lIns="50800" tIns="50800" rIns="50800" bIns="50800" anchor="ctr"/>
          <a:lstStyle/>
          <a:p>
            <a:pPr defTabSz="825500">
              <a:lnSpc>
                <a:spcPct val="100000"/>
              </a:lnSpc>
              <a:tabLst/>
              <a:defRPr sz="5400">
                <a:solidFill>
                  <a:srgbClr val="000000"/>
                </a:solidFill>
                <a:latin typeface="Gill Sans"/>
                <a:ea typeface="Gill Sans"/>
                <a:cs typeface="Gill Sans"/>
                <a:sym typeface="Gill Sans"/>
              </a:defRPr>
            </a:pPr>
          </a:p>
        </p:txBody>
      </p:sp>
      <p:sp>
        <p:nvSpPr>
          <p:cNvPr id="3170" name="Line"/>
          <p:cNvSpPr/>
          <p:nvPr/>
        </p:nvSpPr>
        <p:spPr>
          <a:xfrm>
            <a:off x="14871700" y="2844800"/>
            <a:ext cx="1524000" cy="1295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424"/>
                </a:lnTo>
                <a:lnTo>
                  <a:pt x="0" y="21176"/>
                </a:lnTo>
                <a:lnTo>
                  <a:pt x="21120" y="21600"/>
                </a:lnTo>
              </a:path>
            </a:pathLst>
          </a:custGeom>
          <a:ln w="101600">
            <a:solidFill>
              <a:srgbClr val="EF6A30"/>
            </a:solidFill>
            <a:miter lim="400000"/>
            <a:tailEnd type="triangle"/>
          </a:ln>
        </p:spPr>
        <p:txBody>
          <a:bodyPr lIns="50800" tIns="50800" rIns="50800" bIns="50800" anchor="ctr"/>
          <a:lstStyle/>
          <a:p>
            <a:pPr defTabSz="825500">
              <a:lnSpc>
                <a:spcPct val="100000"/>
              </a:lnSpc>
              <a:tabLst/>
              <a:defRPr sz="5400">
                <a:solidFill>
                  <a:srgbClr val="000000"/>
                </a:solidFill>
                <a:latin typeface="Gill Sans"/>
                <a:ea typeface="Gill Sans"/>
                <a:cs typeface="Gill Sans"/>
                <a:sym typeface="Gill Sans"/>
              </a:defRPr>
            </a:pPr>
          </a:p>
        </p:txBody>
      </p:sp>
      <p:sp>
        <p:nvSpPr>
          <p:cNvPr id="3171" name="Line"/>
          <p:cNvSpPr/>
          <p:nvPr/>
        </p:nvSpPr>
        <p:spPr>
          <a:xfrm flipV="1">
            <a:off x="13724036" y="2824360"/>
            <a:ext cx="1189237" cy="1306829"/>
          </a:xfrm>
          <a:prstGeom prst="line">
            <a:avLst/>
          </a:prstGeom>
          <a:ln w="101600">
            <a:solidFill>
              <a:srgbClr val="EF6A30"/>
            </a:solidFill>
            <a:miter lim="400000"/>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172" name="Split x by 2,…"/>
          <p:cNvSpPr txBox="1"/>
          <p:nvPr/>
        </p:nvSpPr>
        <p:spPr>
          <a:xfrm>
            <a:off x="2219056" y="3835400"/>
            <a:ext cx="5489297" cy="248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b="1"/>
            </a:pPr>
            <a:r>
              <a:t>Split x </a:t>
            </a:r>
            <a:r>
              <a:rPr b="0"/>
              <a:t>by 2</a:t>
            </a:r>
            <a:r>
              <a:t>,</a:t>
            </a:r>
          </a:p>
          <a:p>
            <a:pPr algn="l">
              <a:defRPr b="1"/>
            </a:pPr>
            <a:r>
              <a:t>Split y </a:t>
            </a:r>
            <a:r>
              <a:rPr b="0"/>
              <a:t>by 2</a:t>
            </a:r>
            <a:r>
              <a:t>.</a:t>
            </a:r>
          </a:p>
        </p:txBody>
      </p:sp>
      <p:sp>
        <p:nvSpPr>
          <p:cNvPr id="3173" name="Serial youter,…"/>
          <p:cNvSpPr txBox="1"/>
          <p:nvPr/>
        </p:nvSpPr>
        <p:spPr>
          <a:xfrm>
            <a:off x="2222499" y="6210300"/>
            <a:ext cx="5402455" cy="4902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b="1"/>
            </a:pPr>
            <a:r>
              <a:t>Serial y</a:t>
            </a:r>
            <a:r>
              <a:rPr b="0" baseline="-5999"/>
              <a:t>outer</a:t>
            </a:r>
            <a:r>
              <a:rPr b="0"/>
              <a:t>,</a:t>
            </a:r>
          </a:p>
          <a:p>
            <a:pPr algn="l">
              <a:defRPr b="1"/>
            </a:pPr>
            <a:r>
              <a:t>Serial x</a:t>
            </a:r>
            <a:r>
              <a:rPr b="0" baseline="-5999"/>
              <a:t>outer</a:t>
            </a:r>
            <a:r>
              <a:rPr b="0"/>
              <a:t>,</a:t>
            </a:r>
          </a:p>
          <a:p>
            <a:pPr algn="l">
              <a:defRPr b="1"/>
            </a:pPr>
            <a:r>
              <a:t>Serial y</a:t>
            </a:r>
            <a:r>
              <a:rPr b="0" baseline="-5999"/>
              <a:t>inner</a:t>
            </a:r>
            <a:r>
              <a:rPr b="0"/>
              <a:t>,</a:t>
            </a:r>
          </a:p>
          <a:p>
            <a:pPr algn="l">
              <a:defRPr b="1"/>
            </a:pPr>
            <a:r>
              <a:t>Serial x</a:t>
            </a:r>
            <a:r>
              <a:rPr b="0" baseline="-5999"/>
              <a:t>inner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173"/>
                                        </p:tgtEl>
                                        <p:attrNameLst>
                                          <p:attrName>style.visibility</p:attrName>
                                        </p:attrNameLst>
                                      </p:cBhvr>
                                      <p:to>
                                        <p:strVal val="visible"/>
                                      </p:to>
                                    </p:set>
                                    <p:animEffect filter="fade" transition="in">
                                      <p:cBhvr>
                                        <p:cTn id="7" dur="500"/>
                                        <p:tgtEl>
                                          <p:spTgt spid="3173"/>
                                        </p:tgtEl>
                                      </p:cBhvr>
                                    </p:animEffect>
                                  </p:childTnLst>
                                </p:cTn>
                              </p:par>
                            </p:childTnLst>
                          </p:cTn>
                        </p:par>
                        <p:par>
                          <p:cTn id="8" fill="hold">
                            <p:stCondLst>
                              <p:cond delay="500"/>
                            </p:stCondLst>
                            <p:childTnLst>
                              <p:par>
                                <p:cTn id="9" presetClass="entr" nodeType="afterEffect" presetSubtype="6" presetID="18" grpId="2" fill="hold">
                                  <p:stCondLst>
                                    <p:cond delay="500"/>
                                  </p:stCondLst>
                                  <p:iterate type="el" backwards="0">
                                    <p:tmAbs val="0"/>
                                  </p:iterate>
                                  <p:childTnLst>
                                    <p:set>
                                      <p:cBhvr>
                                        <p:cTn id="10" fill="hold"/>
                                        <p:tgtEl>
                                          <p:spTgt spid="3169"/>
                                        </p:tgtEl>
                                        <p:attrNameLst>
                                          <p:attrName>style.visibility</p:attrName>
                                        </p:attrNameLst>
                                      </p:cBhvr>
                                      <p:to>
                                        <p:strVal val="visible"/>
                                      </p:to>
                                    </p:set>
                                    <p:animEffect filter="strips(downRight)" transition="in">
                                      <p:cBhvr>
                                        <p:cTn id="11" dur="1000"/>
                                        <p:tgtEl>
                                          <p:spTgt spid="3169"/>
                                        </p:tgtEl>
                                      </p:cBhvr>
                                    </p:animEffect>
                                  </p:childTnLst>
                                </p:cTn>
                              </p:par>
                            </p:childTnLst>
                          </p:cTn>
                        </p:par>
                        <p:par>
                          <p:cTn id="12" fill="hold">
                            <p:stCondLst>
                              <p:cond delay="2000"/>
                            </p:stCondLst>
                            <p:childTnLst>
                              <p:par>
                                <p:cTn id="13" presetClass="entr" nodeType="afterEffect" presetSubtype="3" presetID="18" grpId="3" fill="hold">
                                  <p:stCondLst>
                                    <p:cond delay="0"/>
                                  </p:stCondLst>
                                  <p:iterate type="el" backwards="0">
                                    <p:tmAbs val="0"/>
                                  </p:iterate>
                                  <p:childTnLst>
                                    <p:set>
                                      <p:cBhvr>
                                        <p:cTn id="14" fill="hold"/>
                                        <p:tgtEl>
                                          <p:spTgt spid="3171"/>
                                        </p:tgtEl>
                                        <p:attrNameLst>
                                          <p:attrName>style.visibility</p:attrName>
                                        </p:attrNameLst>
                                      </p:cBhvr>
                                      <p:to>
                                        <p:strVal val="visible"/>
                                      </p:to>
                                    </p:set>
                                    <p:animEffect filter="strips(upRight)" transition="in">
                                      <p:cBhvr>
                                        <p:cTn id="15" dur="150"/>
                                        <p:tgtEl>
                                          <p:spTgt spid="3171"/>
                                        </p:tgtEl>
                                      </p:cBhvr>
                                    </p:animEffect>
                                  </p:childTnLst>
                                </p:cTn>
                              </p:par>
                            </p:childTnLst>
                          </p:cTn>
                        </p:par>
                        <p:par>
                          <p:cTn id="16" fill="hold">
                            <p:stCondLst>
                              <p:cond delay="2150"/>
                            </p:stCondLst>
                            <p:childTnLst>
                              <p:par>
                                <p:cTn id="17" presetClass="entr" nodeType="afterEffect" presetSubtype="6" presetID="18" grpId="4" fill="hold">
                                  <p:stCondLst>
                                    <p:cond delay="0"/>
                                  </p:stCondLst>
                                  <p:iterate type="el" backwards="0">
                                    <p:tmAbs val="0"/>
                                  </p:iterate>
                                  <p:childTnLst>
                                    <p:set>
                                      <p:cBhvr>
                                        <p:cTn id="18" fill="hold"/>
                                        <p:tgtEl>
                                          <p:spTgt spid="3170"/>
                                        </p:tgtEl>
                                        <p:attrNameLst>
                                          <p:attrName>style.visibility</p:attrName>
                                        </p:attrNameLst>
                                      </p:cBhvr>
                                      <p:to>
                                        <p:strVal val="visible"/>
                                      </p:to>
                                    </p:set>
                                    <p:animEffect filter="strips(downRight)" transition="in">
                                      <p:cBhvr>
                                        <p:cTn id="19" dur="1000"/>
                                        <p:tgtEl>
                                          <p:spTgt spid="3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69" grpId="2"/>
      <p:bldP build="whole" bldLvl="1" animBg="1" rev="0" advAuto="0" spid="3171" grpId="3"/>
      <p:bldP build="whole" bldLvl="1" animBg="1" rev="0" advAuto="0" spid="3173" grpId="1"/>
      <p:bldP build="whole" bldLvl="1" animBg="1" rev="0" advAuto="0" spid="3170" grpId="4"/>
    </p:bldLst>
  </p:timing>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77" name="Domain order defines a loop nest for each function"/>
          <p:cNvSpPr txBox="1"/>
          <p:nvPr>
            <p:ph type="title"/>
          </p:nvPr>
        </p:nvSpPr>
        <p:spPr>
          <a:xfrm>
            <a:off x="12700" y="177800"/>
            <a:ext cx="24345900" cy="1752600"/>
          </a:xfrm>
          <a:prstGeom prst="rect">
            <a:avLst/>
          </a:prstGeom>
        </p:spPr>
        <p:txBody>
          <a:bodyPr/>
          <a:lstStyle/>
          <a:p>
            <a:pPr/>
            <a:r>
              <a:rPr b="0"/>
              <a:t>Domain order defines a </a:t>
            </a:r>
            <a:r>
              <a:t>loop nest</a:t>
            </a:r>
            <a:r>
              <a:rPr b="0"/>
              <a:t> for each function</a:t>
            </a:r>
          </a:p>
        </p:txBody>
      </p:sp>
      <p:sp>
        <p:nvSpPr>
          <p:cNvPr id="3178" name="Serial y,…"/>
          <p:cNvSpPr txBox="1"/>
          <p:nvPr/>
        </p:nvSpPr>
        <p:spPr>
          <a:xfrm>
            <a:off x="2600056" y="2705100"/>
            <a:ext cx="3782493" cy="248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ct val="100000"/>
              </a:lnSpc>
              <a:defRPr b="1"/>
            </a:pPr>
            <a:r>
              <a:t>Serial y,</a:t>
            </a:r>
          </a:p>
          <a:p>
            <a:pPr algn="l">
              <a:lnSpc>
                <a:spcPct val="100000"/>
              </a:lnSpc>
              <a:defRPr b="1"/>
            </a:pPr>
            <a:r>
              <a:t>Serial x</a:t>
            </a:r>
          </a:p>
        </p:txBody>
      </p:sp>
      <p:sp>
        <p:nvSpPr>
          <p:cNvPr id="3179" name="for (y : ymin..ymax)…"/>
          <p:cNvSpPr txBox="1"/>
          <p:nvPr/>
        </p:nvSpPr>
        <p:spPr>
          <a:xfrm>
            <a:off x="9804400" y="2444750"/>
            <a:ext cx="8267700" cy="3723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ct val="120000"/>
              </a:lnSpc>
              <a:tabLst/>
              <a:defRPr sz="5200">
                <a:solidFill>
                  <a:srgbClr val="000000"/>
                </a:solidFill>
                <a:latin typeface="Consolas"/>
                <a:ea typeface="Consolas"/>
                <a:cs typeface="Consolas"/>
                <a:sym typeface="Consolas"/>
              </a:defRPr>
            </a:pPr>
            <a:r>
              <a:rPr b="1">
                <a:solidFill>
                  <a:srgbClr val="0061FF"/>
                </a:solidFill>
                <a:latin typeface="+mn-lt"/>
                <a:ea typeface="+mn-ea"/>
                <a:cs typeface="+mn-cs"/>
                <a:sym typeface="Helvetica"/>
              </a:rPr>
              <a:t>for</a:t>
            </a:r>
            <a:r>
              <a:rPr>
                <a:solidFill>
                  <a:srgbClr val="FFFFFF"/>
                </a:solidFill>
              </a:rPr>
              <a:t> (y : y</a:t>
            </a:r>
            <a:r>
              <a:rPr baseline="-5999">
                <a:solidFill>
                  <a:srgbClr val="FFFFFF"/>
                </a:solidFill>
              </a:rPr>
              <a:t>min</a:t>
            </a:r>
            <a:r>
              <a:rPr>
                <a:solidFill>
                  <a:srgbClr val="FFFFFF"/>
                </a:solidFill>
              </a:rPr>
              <a:t>..y</a:t>
            </a:r>
            <a:r>
              <a:rPr baseline="-5999">
                <a:solidFill>
                  <a:srgbClr val="FFFFFF"/>
                </a:solidFill>
              </a:rPr>
              <a:t>max</a:t>
            </a:r>
            <a:r>
              <a:rPr>
                <a:solidFill>
                  <a:srgbClr val="FFFFFF"/>
                </a:solidFill>
              </a:rPr>
              <a:t>)</a:t>
            </a: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(x : x</a:t>
            </a:r>
            <a:r>
              <a:rPr baseline="-5999">
                <a:solidFill>
                  <a:srgbClr val="FFFFFF"/>
                </a:solidFill>
              </a:rPr>
              <a:t>min</a:t>
            </a:r>
            <a:r>
              <a:rPr>
                <a:solidFill>
                  <a:srgbClr val="FFFFFF"/>
                </a:solidFill>
              </a:rPr>
              <a:t>..x</a:t>
            </a:r>
            <a:r>
              <a:rPr baseline="-5999">
                <a:solidFill>
                  <a:srgbClr val="FFFFFF"/>
                </a:solidFill>
              </a:rPr>
              <a:t>max</a:t>
            </a:r>
            <a:r>
              <a:rPr>
                <a:solidFill>
                  <a:srgbClr val="FFFFFF"/>
                </a:solidFill>
              </a:rPr>
              <a:t>) {</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    eval[ f(x, y) ]</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  }</a:t>
            </a:r>
          </a:p>
        </p:txBody>
      </p:sp>
      <p:sp>
        <p:nvSpPr>
          <p:cNvPr id="3180" name="Split x by 2,…"/>
          <p:cNvSpPr txBox="1"/>
          <p:nvPr/>
        </p:nvSpPr>
        <p:spPr>
          <a:xfrm>
            <a:off x="2600056" y="6108700"/>
            <a:ext cx="5489297" cy="2489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b="1"/>
            </a:pPr>
            <a:r>
              <a:t>Split x </a:t>
            </a:r>
            <a:r>
              <a:rPr b="0"/>
              <a:t>by 2</a:t>
            </a:r>
            <a:r>
              <a:t>,</a:t>
            </a:r>
          </a:p>
          <a:p>
            <a:pPr algn="l">
              <a:defRPr b="1"/>
            </a:pPr>
            <a:r>
              <a:t>Split y </a:t>
            </a:r>
            <a:r>
              <a:rPr b="0"/>
              <a:t>by 2</a:t>
            </a:r>
            <a:r>
              <a:t>.</a:t>
            </a:r>
          </a:p>
        </p:txBody>
      </p:sp>
      <p:sp>
        <p:nvSpPr>
          <p:cNvPr id="3181" name="Parallel yo,…"/>
          <p:cNvSpPr txBox="1"/>
          <p:nvPr/>
        </p:nvSpPr>
        <p:spPr>
          <a:xfrm>
            <a:off x="2603500" y="8483600"/>
            <a:ext cx="7636917" cy="4902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defRPr b="1"/>
            </a:pPr>
            <a:r>
              <a:t>Parallel y</a:t>
            </a:r>
            <a:r>
              <a:rPr b="0" baseline="-5999"/>
              <a:t>o</a:t>
            </a:r>
            <a:r>
              <a:rPr b="0"/>
              <a:t>,</a:t>
            </a:r>
          </a:p>
          <a:p>
            <a:pPr algn="l">
              <a:defRPr b="1"/>
            </a:pPr>
            <a:r>
              <a:t>Serial x</a:t>
            </a:r>
            <a:r>
              <a:rPr b="0" baseline="-5999"/>
              <a:t>o</a:t>
            </a:r>
            <a:r>
              <a:rPr b="0"/>
              <a:t>,</a:t>
            </a:r>
          </a:p>
          <a:p>
            <a:pPr algn="l">
              <a:defRPr b="1"/>
            </a:pPr>
            <a:r>
              <a:t>Serial y</a:t>
            </a:r>
            <a:r>
              <a:rPr b="0" baseline="-5999"/>
              <a:t>i</a:t>
            </a:r>
            <a:r>
              <a:rPr b="0"/>
              <a:t>,</a:t>
            </a:r>
          </a:p>
          <a:p>
            <a:pPr algn="l">
              <a:defRPr b="1"/>
            </a:pPr>
            <a:r>
              <a:t>Vectorize x</a:t>
            </a:r>
            <a:r>
              <a:rPr b="0" baseline="-5999"/>
              <a:t>i</a:t>
            </a:r>
            <a:r>
              <a:rPr b="0"/>
              <a:t> by 4</a:t>
            </a:r>
          </a:p>
        </p:txBody>
      </p:sp>
      <p:sp>
        <p:nvSpPr>
          <p:cNvPr id="3182" name="parfor (yo : yo_min..yo_max)…"/>
          <p:cNvSpPr txBox="1"/>
          <p:nvPr/>
        </p:nvSpPr>
        <p:spPr>
          <a:xfrm>
            <a:off x="9804400" y="7410450"/>
            <a:ext cx="14986000" cy="5613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ct val="120000"/>
              </a:lnSpc>
              <a:tabLst/>
              <a:defRPr sz="5200">
                <a:solidFill>
                  <a:srgbClr val="000000"/>
                </a:solidFill>
                <a:latin typeface="Consolas"/>
                <a:ea typeface="Consolas"/>
                <a:cs typeface="Consolas"/>
                <a:sym typeface="Consolas"/>
              </a:defRPr>
            </a:pPr>
            <a:r>
              <a:rPr b="1">
                <a:solidFill>
                  <a:srgbClr val="0061FF"/>
                </a:solidFill>
                <a:latin typeface="+mn-lt"/>
                <a:ea typeface="+mn-ea"/>
                <a:cs typeface="+mn-cs"/>
                <a:sym typeface="Helvetica"/>
              </a:rPr>
              <a:t>parfor</a:t>
            </a:r>
            <a:r>
              <a:rPr>
                <a:solidFill>
                  <a:srgbClr val="FFFFFF"/>
                </a:solidFill>
              </a:rPr>
              <a:t> (y</a:t>
            </a:r>
            <a:r>
              <a:rPr baseline="-5999">
                <a:solidFill>
                  <a:srgbClr val="FFFFFF"/>
                </a:solidFill>
              </a:rPr>
              <a:t>o</a:t>
            </a:r>
            <a:r>
              <a:rPr>
                <a:solidFill>
                  <a:srgbClr val="FFFFFF"/>
                </a:solidFill>
              </a:rPr>
              <a:t> : y</a:t>
            </a:r>
            <a:r>
              <a:rPr baseline="-5999">
                <a:solidFill>
                  <a:srgbClr val="FFFFFF"/>
                </a:solidFill>
              </a:rPr>
              <a:t>o_min</a:t>
            </a:r>
            <a:r>
              <a:rPr>
                <a:solidFill>
                  <a:srgbClr val="FFFFFF"/>
                </a:solidFill>
              </a:rPr>
              <a:t>..y</a:t>
            </a:r>
            <a:r>
              <a:rPr baseline="-5999">
                <a:solidFill>
                  <a:srgbClr val="FFFFFF"/>
                </a:solidFill>
              </a:rPr>
              <a:t>o_max</a:t>
            </a:r>
            <a:r>
              <a:rPr>
                <a:solidFill>
                  <a:srgbClr val="FFFFFF"/>
                </a:solidFill>
              </a:rPr>
              <a:t>)</a:t>
            </a: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(x</a:t>
            </a:r>
            <a:r>
              <a:rPr baseline="-5999">
                <a:solidFill>
                  <a:srgbClr val="FFFFFF"/>
                </a:solidFill>
              </a:rPr>
              <a:t>o</a:t>
            </a:r>
            <a:r>
              <a:rPr>
                <a:solidFill>
                  <a:srgbClr val="FFFFFF"/>
                </a:solidFill>
              </a:rPr>
              <a:t> : x</a:t>
            </a:r>
            <a:r>
              <a:rPr baseline="-5999">
                <a:solidFill>
                  <a:srgbClr val="FFFFFF"/>
                </a:solidFill>
              </a:rPr>
              <a:t>o_min</a:t>
            </a:r>
            <a:r>
              <a:rPr>
                <a:solidFill>
                  <a:srgbClr val="FFFFFF"/>
                </a:solidFill>
              </a:rPr>
              <a:t>..x</a:t>
            </a:r>
            <a:r>
              <a:rPr baseline="-5999">
                <a:solidFill>
                  <a:srgbClr val="FFFFFF"/>
                </a:solidFill>
              </a:rPr>
              <a:t>o_max</a:t>
            </a:r>
            <a:r>
              <a:rPr>
                <a:solidFill>
                  <a:srgbClr val="FFFFFF"/>
                </a:solidFill>
              </a:rPr>
              <a:t>)</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(y</a:t>
            </a:r>
            <a:r>
              <a:rPr baseline="-5999">
                <a:solidFill>
                  <a:srgbClr val="FFFFFF"/>
                </a:solidFill>
              </a:rPr>
              <a:t>i</a:t>
            </a:r>
            <a:r>
              <a:rPr>
                <a:solidFill>
                  <a:srgbClr val="FFFFFF"/>
                </a:solidFill>
              </a:rPr>
              <a:t> : y</a:t>
            </a:r>
            <a:r>
              <a:rPr baseline="-5999">
                <a:solidFill>
                  <a:srgbClr val="FFFFFF"/>
                </a:solidFill>
              </a:rPr>
              <a:t>i_min</a:t>
            </a:r>
            <a:r>
              <a:rPr>
                <a:solidFill>
                  <a:srgbClr val="FFFFFF"/>
                </a:solidFill>
              </a:rPr>
              <a:t>..y</a:t>
            </a:r>
            <a:r>
              <a:rPr baseline="-5999">
                <a:solidFill>
                  <a:srgbClr val="FFFFFF"/>
                </a:solidFill>
              </a:rPr>
              <a:t>i_max</a:t>
            </a:r>
            <a:r>
              <a:rPr>
                <a:solidFill>
                  <a:srgbClr val="FFFFFF"/>
                </a:solidFill>
              </a:rPr>
              <a:t>)</a:t>
            </a:r>
          </a:p>
          <a:p>
            <a:pPr algn="l" defTabSz="457200">
              <a:lnSpc>
                <a:spcPct val="120000"/>
              </a:lnSpc>
              <a:tabLst/>
              <a:defRPr sz="5200">
                <a:solidFill>
                  <a:srgbClr val="000000"/>
                </a:solidFill>
                <a:latin typeface="Consolas"/>
                <a:ea typeface="Consolas"/>
                <a:cs typeface="Consolas"/>
                <a:sym typeface="Consolas"/>
              </a:defRPr>
            </a:pPr>
            <a:r>
              <a:t>    </a:t>
            </a:r>
            <a:r>
              <a:rPr>
                <a:solidFill>
                  <a:srgbClr val="FFFFFF"/>
                </a:solidFill>
              </a:rPr>
              <a:t>  </a:t>
            </a:r>
            <a:r>
              <a:rPr b="1">
                <a:solidFill>
                  <a:srgbClr val="0061FF"/>
                </a:solidFill>
                <a:latin typeface="+mn-lt"/>
                <a:ea typeface="+mn-ea"/>
                <a:cs typeface="+mn-cs"/>
                <a:sym typeface="Helvetica"/>
              </a:rPr>
              <a:t>simdfor</a:t>
            </a:r>
            <a:r>
              <a:rPr>
                <a:solidFill>
                  <a:srgbClr val="FFFFFF"/>
                </a:solidFill>
              </a:rPr>
              <a:t>(x</a:t>
            </a:r>
            <a:r>
              <a:rPr baseline="-5999">
                <a:solidFill>
                  <a:srgbClr val="FFFFFF"/>
                </a:solidFill>
              </a:rPr>
              <a:t>i</a:t>
            </a:r>
            <a:r>
              <a:rPr>
                <a:solidFill>
                  <a:srgbClr val="FFFFFF"/>
                </a:solidFill>
              </a:rPr>
              <a:t> : x</a:t>
            </a:r>
            <a:r>
              <a:rPr baseline="-5999">
                <a:solidFill>
                  <a:srgbClr val="FFFFFF"/>
                </a:solidFill>
              </a:rPr>
              <a:t>i_min</a:t>
            </a:r>
            <a:r>
              <a:rPr>
                <a:solidFill>
                  <a:srgbClr val="FFFFFF"/>
                </a:solidFill>
              </a:rPr>
              <a:t>..x</a:t>
            </a:r>
            <a:r>
              <a:rPr baseline="-5999">
                <a:solidFill>
                  <a:srgbClr val="FFFFFF"/>
                </a:solidFill>
              </a:rPr>
              <a:t>i_max</a:t>
            </a:r>
            <a:r>
              <a:rPr>
                <a:solidFill>
                  <a:srgbClr val="FFFFFF"/>
                </a:solidFill>
              </a:rPr>
              <a:t> by 4) {</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        eval&lt;4&gt;[ f(x</a:t>
            </a:r>
            <a:r>
              <a:rPr baseline="-5999">
                <a:solidFill>
                  <a:srgbClr val="FFFFFF"/>
                </a:solidFill>
              </a:rPr>
              <a:t>o</a:t>
            </a:r>
            <a:r>
              <a:rPr>
                <a:solidFill>
                  <a:srgbClr val="FFFFFF"/>
                </a:solidFill>
              </a:rPr>
              <a:t>*2+x</a:t>
            </a:r>
            <a:r>
              <a:rPr baseline="-5999">
                <a:solidFill>
                  <a:srgbClr val="FFFFFF"/>
                </a:solidFill>
              </a:rPr>
              <a:t>i</a:t>
            </a:r>
            <a:r>
              <a:rPr>
                <a:solidFill>
                  <a:srgbClr val="FFFFFF"/>
                </a:solidFill>
              </a:rPr>
              <a:t>, y</a:t>
            </a:r>
            <a:r>
              <a:rPr baseline="-5999">
                <a:solidFill>
                  <a:srgbClr val="FFFFFF"/>
                </a:solidFill>
              </a:rPr>
              <a:t>o</a:t>
            </a:r>
            <a:r>
              <a:rPr>
                <a:solidFill>
                  <a:srgbClr val="FFFFFF"/>
                </a:solidFill>
              </a:rPr>
              <a:t>*2+y</a:t>
            </a:r>
            <a:r>
              <a:rPr baseline="-5999">
                <a:solidFill>
                  <a:srgbClr val="FFFFFF"/>
                </a:solidFill>
              </a:rPr>
              <a:t>i</a:t>
            </a:r>
            <a:r>
              <a:rPr>
                <a:solidFill>
                  <a:srgbClr val="FFFFFF"/>
                </a:solidFill>
              </a:rPr>
              <a:t>) ]</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7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6" presetID="18" grpId="2" fill="hold">
                                  <p:stCondLst>
                                    <p:cond delay="1000"/>
                                  </p:stCondLst>
                                  <p:iterate type="el" backwards="0">
                                    <p:tmAbs val="0"/>
                                  </p:iterate>
                                  <p:childTnLst>
                                    <p:set>
                                      <p:cBhvr>
                                        <p:cTn id="9" fill="hold"/>
                                        <p:tgtEl>
                                          <p:spTgt spid="3179"/>
                                        </p:tgtEl>
                                        <p:attrNameLst>
                                          <p:attrName>style.visibility</p:attrName>
                                        </p:attrNameLst>
                                      </p:cBhvr>
                                      <p:to>
                                        <p:strVal val="visible"/>
                                      </p:to>
                                    </p:set>
                                    <p:animEffect filter="strips(downRight)" transition="in">
                                      <p:cBhvr>
                                        <p:cTn id="10" dur="500"/>
                                        <p:tgtEl>
                                          <p:spTgt spid="3179"/>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181"/>
                                        </p:tgtEl>
                                        <p:attrNameLst>
                                          <p:attrName>style.visibility</p:attrName>
                                        </p:attrNameLst>
                                      </p:cBhvr>
                                      <p:to>
                                        <p:strVal val="visible"/>
                                      </p:to>
                                    </p:set>
                                  </p:childTnLst>
                                </p:cTn>
                              </p:par>
                            </p:childTnLst>
                          </p:cTn>
                        </p:par>
                        <p:par>
                          <p:cTn id="15" fill="hold">
                            <p:stCondLst>
                              <p:cond delay="0"/>
                            </p:stCondLst>
                            <p:childTnLst>
                              <p:par>
                                <p:cTn id="16" presetClass="emph" nodeType="withEffect" presetID="9" grpId="4" fill="hold">
                                  <p:stCondLst>
                                    <p:cond delay="0"/>
                                  </p:stCondLst>
                                  <p:childTnLst>
                                    <p:set>
                                      <p:cBhvr>
                                        <p:cTn id="17" dur="indefinite" fill="hold"/>
                                        <p:tgtEl>
                                          <p:spTgt spid="3178"/>
                                        </p:tgtEl>
                                        <p:attrNameLst>
                                          <p:attrName>style.opacity</p:attrName>
                                        </p:attrNameLst>
                                      </p:cBhvr>
                                      <p:to>
                                        <p:strVal val="0.35"/>
                                      </p:to>
                                    </p:set>
                                    <p:animEffect filter="image" prLst="opacity: 0.35; ">
                                      <p:cBhvr>
                                        <p:cTn id="18" dur="indefinite" fill="hold"/>
                                        <p:tgtEl>
                                          <p:spTgt spid="3178"/>
                                        </p:tgtEl>
                                      </p:cBhvr>
                                    </p:animEffect>
                                  </p:childTnLst>
                                </p:cTn>
                              </p:par>
                            </p:childTnLst>
                          </p:cTn>
                        </p:par>
                        <p:par>
                          <p:cTn id="19" fill="hold">
                            <p:stCondLst>
                              <p:cond delay="0"/>
                            </p:stCondLst>
                            <p:childTnLst>
                              <p:par>
                                <p:cTn id="20" presetClass="emph" nodeType="withEffect" presetID="9" grpId="5" fill="hold">
                                  <p:stCondLst>
                                    <p:cond delay="0"/>
                                  </p:stCondLst>
                                  <p:childTnLst>
                                    <p:set>
                                      <p:cBhvr>
                                        <p:cTn id="21" dur="indefinite" fill="hold"/>
                                        <p:tgtEl>
                                          <p:spTgt spid="3179"/>
                                        </p:tgtEl>
                                        <p:attrNameLst>
                                          <p:attrName>style.opacity</p:attrName>
                                        </p:attrNameLst>
                                      </p:cBhvr>
                                      <p:to>
                                        <p:strVal val="0.35"/>
                                      </p:to>
                                    </p:set>
                                    <p:animEffect filter="image" prLst="opacity: 0.35; ">
                                      <p:cBhvr>
                                        <p:cTn id="22" dur="indefinite" fill="hold"/>
                                        <p:tgtEl>
                                          <p:spTgt spid="3179"/>
                                        </p:tgtEl>
                                      </p:cBhvr>
                                    </p:animEffect>
                                  </p:childTnLst>
                                </p:cTn>
                              </p:par>
                            </p:childTnLst>
                          </p:cTn>
                        </p:par>
                        <p:par>
                          <p:cTn id="23" fill="hold">
                            <p:stCondLst>
                              <p:cond delay="500"/>
                            </p:stCondLst>
                            <p:childTnLst>
                              <p:par>
                                <p:cTn id="24" presetClass="entr" nodeType="afterEffect" presetSubtype="0" presetID="1" grpId="6" fill="hold">
                                  <p:stCondLst>
                                    <p:cond delay="0"/>
                                  </p:stCondLst>
                                  <p:iterate type="el" backwards="0">
                                    <p:tmAbs val="0"/>
                                  </p:iterate>
                                  <p:childTnLst>
                                    <p:set>
                                      <p:cBhvr>
                                        <p:cTn id="25" fill="hold"/>
                                        <p:tgtEl>
                                          <p:spTgt spid="318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6" presetID="18" grpId="7" fill="hold">
                                  <p:stCondLst>
                                    <p:cond delay="0"/>
                                  </p:stCondLst>
                                  <p:iterate type="el" backwards="0">
                                    <p:tmAbs val="0"/>
                                  </p:iterate>
                                  <p:childTnLst>
                                    <p:set>
                                      <p:cBhvr>
                                        <p:cTn id="29" fill="hold"/>
                                        <p:tgtEl>
                                          <p:spTgt spid="3182"/>
                                        </p:tgtEl>
                                        <p:attrNameLst>
                                          <p:attrName>style.visibility</p:attrName>
                                        </p:attrNameLst>
                                      </p:cBhvr>
                                      <p:to>
                                        <p:strVal val="visible"/>
                                      </p:to>
                                    </p:set>
                                    <p:animEffect filter="strips(downRight)" transition="in">
                                      <p:cBhvr>
                                        <p:cTn id="30" dur="500"/>
                                        <p:tgtEl>
                                          <p:spTgt spid="3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79" grpId="2"/>
      <p:bldP build="whole" bldLvl="1" animBg="1" rev="0" advAuto="0" spid="3178" grpId="4"/>
      <p:bldP build="whole" bldLvl="1" animBg="1" rev="0" advAuto="0" spid="3182" grpId="7"/>
      <p:bldP build="whole" bldLvl="1" animBg="1" rev="0" advAuto="0" spid="3179" grpId="5"/>
      <p:bldP build="whole" bldLvl="1" animBg="1" rev="0" advAuto="0" spid="3180" grpId="6"/>
      <p:bldP build="whole" bldLvl="1" animBg="1" rev="0" advAuto="0" spid="3181" grpId="3"/>
      <p:bldP build="whole" bldLvl="1" animBg="1" rev="0" advAuto="0" spid="3178" grpId="1"/>
    </p:bldLst>
  </p:timing>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86" name="Line"/>
          <p:cNvSpPr/>
          <p:nvPr/>
        </p:nvSpPr>
        <p:spPr>
          <a:xfrm flipV="1">
            <a:off x="7899400" y="9590485"/>
            <a:ext cx="5854404" cy="1867590"/>
          </a:xfrm>
          <a:prstGeom prst="line">
            <a:avLst/>
          </a:prstGeom>
          <a:ln w="127000">
            <a:solidFill>
              <a:srgbClr val="FF4013"/>
            </a:solidFill>
            <a:miter lim="400000"/>
            <a:headEnd type="stealth"/>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187" name="Line"/>
          <p:cNvSpPr/>
          <p:nvPr/>
        </p:nvSpPr>
        <p:spPr>
          <a:xfrm flipV="1">
            <a:off x="7899300" y="7622678"/>
            <a:ext cx="5709941" cy="203400"/>
          </a:xfrm>
          <a:prstGeom prst="line">
            <a:avLst/>
          </a:prstGeom>
          <a:ln w="127000">
            <a:solidFill>
              <a:srgbClr val="FF4013"/>
            </a:solidFill>
            <a:miter lim="400000"/>
            <a:headEnd type="stealth"/>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188" name="The schedule defines producer-consumer interleaving"/>
          <p:cNvSpPr txBox="1"/>
          <p:nvPr>
            <p:ph type="title"/>
          </p:nvPr>
        </p:nvSpPr>
        <p:spPr>
          <a:xfrm>
            <a:off x="38100" y="177800"/>
            <a:ext cx="24307800" cy="1752600"/>
          </a:xfrm>
          <a:prstGeom prst="rect">
            <a:avLst/>
          </a:prstGeom>
        </p:spPr>
        <p:txBody>
          <a:bodyPr/>
          <a:lstStyle/>
          <a:p>
            <a:pPr/>
            <a:r>
              <a:t>The schedule </a:t>
            </a:r>
            <a:r>
              <a:rPr b="0"/>
              <a:t>defines producer-consumer interleaving</a:t>
            </a:r>
          </a:p>
        </p:txBody>
      </p:sp>
      <p:pic>
        <p:nvPicPr>
          <p:cNvPr id="3189" name="Halide_talk_local_laplacian - pipeline.pdf" descr="Halide_talk_local_laplacian - pipeline.pdf"/>
          <p:cNvPicPr>
            <a:picLocks noChangeAspect="1"/>
          </p:cNvPicPr>
          <p:nvPr/>
        </p:nvPicPr>
        <p:blipFill>
          <a:blip r:embed="rId3">
            <a:extLst/>
          </a:blip>
          <a:stretch>
            <a:fillRect/>
          </a:stretch>
        </p:blipFill>
        <p:spPr>
          <a:xfrm>
            <a:off x="13606924" y="4292600"/>
            <a:ext cx="6276052" cy="8128000"/>
          </a:xfrm>
          <a:prstGeom prst="rect">
            <a:avLst/>
          </a:prstGeom>
          <a:ln w="12700">
            <a:miter lim="400000"/>
          </a:ln>
        </p:spPr>
      </p:pic>
      <p:sp>
        <p:nvSpPr>
          <p:cNvPr id="3190" name="blurx"/>
          <p:cNvSpPr/>
          <p:nvPr/>
        </p:nvSpPr>
        <p:spPr>
          <a:xfrm>
            <a:off x="4711700" y="75311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3191" name="blury"/>
          <p:cNvSpPr/>
          <p:nvPr/>
        </p:nvSpPr>
        <p:spPr>
          <a:xfrm>
            <a:off x="4737100" y="11214100"/>
            <a:ext cx="31750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3192" name="Line"/>
          <p:cNvSpPr/>
          <p:nvPr/>
        </p:nvSpPr>
        <p:spPr>
          <a:xfrm flipH="1">
            <a:off x="6292621" y="8559800"/>
            <a:ext cx="3" cy="2641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193" name="Line"/>
          <p:cNvSpPr/>
          <p:nvPr/>
        </p:nvSpPr>
        <p:spPr>
          <a:xfrm flipH="1">
            <a:off x="6286499" y="4241800"/>
            <a:ext cx="3" cy="3276600"/>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194" name="input"/>
          <p:cNvSpPr/>
          <p:nvPr/>
        </p:nvSpPr>
        <p:spPr>
          <a:xfrm>
            <a:off x="4711700" y="32512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3195" name="input"/>
          <p:cNvSpPr/>
          <p:nvPr/>
        </p:nvSpPr>
        <p:spPr>
          <a:xfrm>
            <a:off x="17487900" y="3263900"/>
            <a:ext cx="3175000" cy="1016000"/>
          </a:xfrm>
          <a:prstGeom prst="roundRect">
            <a:avLst>
              <a:gd name="adj" fmla="val 0"/>
            </a:avLst>
          </a:prstGeom>
          <a:solidFill>
            <a:srgbClr val="38571A"/>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sp>
        <p:nvSpPr>
          <p:cNvPr id="3196" name="interleave…"/>
          <p:cNvSpPr txBox="1"/>
          <p:nvPr/>
        </p:nvSpPr>
        <p:spPr>
          <a:xfrm>
            <a:off x="8761476" y="6578600"/>
            <a:ext cx="4102101" cy="1843614"/>
          </a:xfrm>
          <a:prstGeom prst="rect">
            <a:avLst/>
          </a:prstGeom>
          <a:solidFill>
            <a:srgbClr val="831100"/>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sz="6400"/>
            </a:pPr>
            <a:r>
              <a:t>interleave</a:t>
            </a:r>
          </a:p>
          <a:p>
            <a:pPr>
              <a:lnSpc>
                <a:spcPct val="80000"/>
              </a:lnSpc>
              <a:defRPr i="1" sz="6400"/>
            </a:pPr>
            <a:r>
              <a:t>producers</a:t>
            </a:r>
          </a:p>
        </p:txBody>
      </p:sp>
      <p:sp>
        <p:nvSpPr>
          <p:cNvPr id="3197" name="consumers"/>
          <p:cNvSpPr txBox="1"/>
          <p:nvPr/>
        </p:nvSpPr>
        <p:spPr>
          <a:xfrm>
            <a:off x="8883345" y="10045700"/>
            <a:ext cx="4102710" cy="1056742"/>
          </a:xfrm>
          <a:prstGeom prst="rect">
            <a:avLst/>
          </a:prstGeom>
          <a:solidFill>
            <a:srgbClr val="831100"/>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nSpc>
                <a:spcPct val="80000"/>
              </a:lnSpc>
              <a:defRPr i="1" sz="6400"/>
            </a:lvl1pPr>
          </a:lstStyle>
          <a:p>
            <a:pPr/>
            <a:r>
              <a:t>consumers</a:t>
            </a:r>
          </a:p>
        </p:txBody>
      </p:sp>
      <p:sp>
        <p:nvSpPr>
          <p:cNvPr id="3198" name="with"/>
          <p:cNvSpPr txBox="1"/>
          <p:nvPr/>
        </p:nvSpPr>
        <p:spPr>
          <a:xfrm>
            <a:off x="10125116" y="9334500"/>
            <a:ext cx="1618793" cy="1056742"/>
          </a:xfrm>
          <a:prstGeom prst="rect">
            <a:avLst/>
          </a:prstGeom>
          <a:solidFill>
            <a:srgbClr val="831100"/>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nSpc>
                <a:spcPct val="80000"/>
              </a:lnSpc>
              <a:defRPr sz="6400"/>
            </a:lvl1pPr>
          </a:lstStyle>
          <a:p>
            <a:pPr/>
            <a:r>
              <a:t>with</a:t>
            </a:r>
          </a:p>
        </p:txBody>
      </p:sp>
    </p:spTree>
  </p:cSld>
  <p:clrMapOvr>
    <a:masterClrMapping/>
  </p:clrMapOvr>
  <mc:AlternateContent xmlns:mc="http://schemas.openxmlformats.org/markup-compatibility/2006">
    <mc:Choice xmlns:p14="http://schemas.microsoft.com/office/powerpoint/2010/main" Requires="p14">
      <p:transition spd="fast" advClick="1" p14:dur="750">
        <p:push dir="l"/>
      </p:transition>
    </mc:Choice>
    <mc:Fallback>
      <p:transition spd="fast">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02" name="The schedule defines producer-consumer interleaving"/>
          <p:cNvSpPr txBox="1"/>
          <p:nvPr>
            <p:ph type="title"/>
          </p:nvPr>
        </p:nvSpPr>
        <p:spPr>
          <a:prstGeom prst="rect">
            <a:avLst/>
          </a:prstGeom>
        </p:spPr>
        <p:txBody>
          <a:bodyPr/>
          <a:lstStyle/>
          <a:p>
            <a:pPr/>
            <a:r>
              <a:t>The schedule </a:t>
            </a:r>
            <a:r>
              <a:rPr b="0"/>
              <a:t>defines producer-consumer interleaving</a:t>
            </a:r>
          </a:p>
        </p:txBody>
      </p:sp>
      <p:sp>
        <p:nvSpPr>
          <p:cNvPr id="3203" name="Square"/>
          <p:cNvSpPr/>
          <p:nvPr/>
        </p:nvSpPr>
        <p:spPr>
          <a:xfrm>
            <a:off x="19138900" y="309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04" name="Square"/>
          <p:cNvSpPr/>
          <p:nvPr/>
        </p:nvSpPr>
        <p:spPr>
          <a:xfrm>
            <a:off x="19900900" y="309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05" name="Square"/>
          <p:cNvSpPr/>
          <p:nvPr/>
        </p:nvSpPr>
        <p:spPr>
          <a:xfrm>
            <a:off x="20662900" y="309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06" name="Square"/>
          <p:cNvSpPr/>
          <p:nvPr/>
        </p:nvSpPr>
        <p:spPr>
          <a:xfrm>
            <a:off x="21424900" y="309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07" name="Square"/>
          <p:cNvSpPr/>
          <p:nvPr/>
        </p:nvSpPr>
        <p:spPr>
          <a:xfrm>
            <a:off x="22186900" y="309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08" name="Square"/>
          <p:cNvSpPr/>
          <p:nvPr/>
        </p:nvSpPr>
        <p:spPr>
          <a:xfrm>
            <a:off x="19138900" y="4622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09" name="Square"/>
          <p:cNvSpPr/>
          <p:nvPr/>
        </p:nvSpPr>
        <p:spPr>
          <a:xfrm>
            <a:off x="19900900" y="4622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10" name="Square"/>
          <p:cNvSpPr/>
          <p:nvPr/>
        </p:nvSpPr>
        <p:spPr>
          <a:xfrm>
            <a:off x="20662900" y="4622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11" name="Square"/>
          <p:cNvSpPr/>
          <p:nvPr/>
        </p:nvSpPr>
        <p:spPr>
          <a:xfrm>
            <a:off x="21424900" y="4622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12" name="Square"/>
          <p:cNvSpPr/>
          <p:nvPr/>
        </p:nvSpPr>
        <p:spPr>
          <a:xfrm>
            <a:off x="22186900" y="4622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13" name="Square"/>
          <p:cNvSpPr/>
          <p:nvPr/>
        </p:nvSpPr>
        <p:spPr>
          <a:xfrm>
            <a:off x="22948900" y="309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14" name="Square"/>
          <p:cNvSpPr/>
          <p:nvPr/>
        </p:nvSpPr>
        <p:spPr>
          <a:xfrm>
            <a:off x="22948900" y="4622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15" name="Line"/>
          <p:cNvSpPr/>
          <p:nvPr/>
        </p:nvSpPr>
        <p:spPr>
          <a:xfrm flipV="1">
            <a:off x="19392900" y="362161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16" name="Line"/>
          <p:cNvSpPr/>
          <p:nvPr/>
        </p:nvSpPr>
        <p:spPr>
          <a:xfrm flipV="1">
            <a:off x="20154900" y="36195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17" name="Line"/>
          <p:cNvSpPr/>
          <p:nvPr/>
        </p:nvSpPr>
        <p:spPr>
          <a:xfrm flipV="1">
            <a:off x="20916900" y="36195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18" name="Line"/>
          <p:cNvSpPr/>
          <p:nvPr/>
        </p:nvSpPr>
        <p:spPr>
          <a:xfrm flipV="1">
            <a:off x="21678900" y="36195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19" name="Line"/>
          <p:cNvSpPr/>
          <p:nvPr/>
        </p:nvSpPr>
        <p:spPr>
          <a:xfrm flipV="1">
            <a:off x="22440900" y="36195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20" name="Line"/>
          <p:cNvSpPr/>
          <p:nvPr/>
        </p:nvSpPr>
        <p:spPr>
          <a:xfrm flipV="1">
            <a:off x="23202900" y="36195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21" name="tone curve"/>
          <p:cNvSpPr/>
          <p:nvPr/>
        </p:nvSpPr>
        <p:spPr>
          <a:xfrm>
            <a:off x="13677900" y="2844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222" name="color correct"/>
          <p:cNvSpPr/>
          <p:nvPr/>
        </p:nvSpPr>
        <p:spPr>
          <a:xfrm>
            <a:off x="13677900" y="4368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color correct</a:t>
            </a:r>
          </a:p>
        </p:txBody>
      </p:sp>
      <p:sp>
        <p:nvSpPr>
          <p:cNvPr id="3223" name="Line"/>
          <p:cNvSpPr/>
          <p:nvPr/>
        </p:nvSpPr>
        <p:spPr>
          <a:xfrm flipH="1">
            <a:off x="16103599" y="38735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24" name="Rectangle"/>
          <p:cNvSpPr/>
          <p:nvPr/>
        </p:nvSpPr>
        <p:spPr>
          <a:xfrm>
            <a:off x="19011900" y="2971800"/>
            <a:ext cx="762000" cy="2286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225" name="Fine-grained fusion optimizes locality for point-wise operations"/>
          <p:cNvSpPr txBox="1"/>
          <p:nvPr/>
        </p:nvSpPr>
        <p:spPr>
          <a:xfrm>
            <a:off x="927100" y="3175000"/>
            <a:ext cx="115189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sz="5600"/>
            </a:pPr>
            <a:r>
              <a:t>Fine-grained fusion optimizes locality for point-wise operations</a:t>
            </a:r>
          </a:p>
        </p:txBody>
      </p:sp>
      <p:sp>
        <p:nvSpPr>
          <p:cNvPr id="3226" name="Square"/>
          <p:cNvSpPr/>
          <p:nvPr/>
        </p:nvSpPr>
        <p:spPr>
          <a:xfrm>
            <a:off x="19138900" y="309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27" name="Square"/>
          <p:cNvSpPr/>
          <p:nvPr/>
        </p:nvSpPr>
        <p:spPr>
          <a:xfrm>
            <a:off x="19900900" y="309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28" name="Square"/>
          <p:cNvSpPr/>
          <p:nvPr/>
        </p:nvSpPr>
        <p:spPr>
          <a:xfrm>
            <a:off x="20662900" y="309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29" name="Square"/>
          <p:cNvSpPr/>
          <p:nvPr/>
        </p:nvSpPr>
        <p:spPr>
          <a:xfrm>
            <a:off x="21424900" y="309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30" name="Square"/>
          <p:cNvSpPr/>
          <p:nvPr/>
        </p:nvSpPr>
        <p:spPr>
          <a:xfrm>
            <a:off x="22186900" y="309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31" name="Square"/>
          <p:cNvSpPr/>
          <p:nvPr/>
        </p:nvSpPr>
        <p:spPr>
          <a:xfrm>
            <a:off x="19138900" y="4622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32" name="Square"/>
          <p:cNvSpPr/>
          <p:nvPr/>
        </p:nvSpPr>
        <p:spPr>
          <a:xfrm>
            <a:off x="19900900" y="4622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33" name="Square"/>
          <p:cNvSpPr/>
          <p:nvPr/>
        </p:nvSpPr>
        <p:spPr>
          <a:xfrm>
            <a:off x="20662900" y="4622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34" name="Square"/>
          <p:cNvSpPr/>
          <p:nvPr/>
        </p:nvSpPr>
        <p:spPr>
          <a:xfrm>
            <a:off x="21424900" y="4622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35" name="Square"/>
          <p:cNvSpPr/>
          <p:nvPr/>
        </p:nvSpPr>
        <p:spPr>
          <a:xfrm>
            <a:off x="22186900" y="4622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36" name="Square"/>
          <p:cNvSpPr/>
          <p:nvPr/>
        </p:nvSpPr>
        <p:spPr>
          <a:xfrm>
            <a:off x="22948900" y="309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37" name="Square"/>
          <p:cNvSpPr/>
          <p:nvPr/>
        </p:nvSpPr>
        <p:spPr>
          <a:xfrm>
            <a:off x="22948900" y="4622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2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300"/>
                                  </p:stCondLst>
                                  <p:iterate type="el" backwards="0">
                                    <p:tmAbs val="0"/>
                                  </p:iterate>
                                  <p:childTnLst>
                                    <p:set>
                                      <p:cBhvr>
                                        <p:cTn id="9" fill="hold"/>
                                        <p:tgtEl>
                                          <p:spTgt spid="3226"/>
                                        </p:tgtEl>
                                        <p:attrNameLst>
                                          <p:attrName>style.visibility</p:attrName>
                                        </p:attrNameLst>
                                      </p:cBhvr>
                                      <p:to>
                                        <p:strVal val="visible"/>
                                      </p:to>
                                    </p:set>
                                  </p:childTnLst>
                                </p:cTn>
                              </p:par>
                            </p:childTnLst>
                          </p:cTn>
                        </p:par>
                        <p:par>
                          <p:cTn id="10" fill="hold">
                            <p:stCondLst>
                              <p:cond delay="300"/>
                            </p:stCondLst>
                            <p:childTnLst>
                              <p:par>
                                <p:cTn id="11" presetClass="entr" nodeType="afterEffect" presetSubtype="0" presetID="1" grpId="3" fill="hold">
                                  <p:stCondLst>
                                    <p:cond delay="300"/>
                                  </p:stCondLst>
                                  <p:iterate type="el" backwards="0">
                                    <p:tmAbs val="0"/>
                                  </p:iterate>
                                  <p:childTnLst>
                                    <p:set>
                                      <p:cBhvr>
                                        <p:cTn id="12" fill="hold"/>
                                        <p:tgtEl>
                                          <p:spTgt spid="32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path" nodeType="clickEffect" presetSubtype="0" presetID="-1" grpId="4" accel="50000" decel="50000" fill="hold">
                                  <p:stCondLst>
                                    <p:cond delay="0"/>
                                  </p:stCondLst>
                                  <p:childTnLst>
                                    <p:animMotion path="M 0.000000 0.000000 L 0.031250 0.000000" origin="layout" pathEditMode="relative">
                                      <p:cBhvr>
                                        <p:cTn id="16" dur="500" fill="hold"/>
                                        <p:tgtEl>
                                          <p:spTgt spid="3224"/>
                                        </p:tgtEl>
                                        <p:attrNameLst>
                                          <p:attrName>ppt_x</p:attrName>
                                          <p:attrName>ppt_y</p:attrName>
                                        </p:attrNameLst>
                                      </p:cBhvr>
                                    </p:animMotion>
                                  </p:childTnLst>
                                </p:cTn>
                              </p:par>
                            </p:childTnLst>
                          </p:cTn>
                        </p:par>
                        <p:par>
                          <p:cTn id="17" fill="hold">
                            <p:stCondLst>
                              <p:cond delay="500"/>
                            </p:stCondLst>
                            <p:childTnLst>
                              <p:par>
                                <p:cTn id="18" presetClass="exit" nodeType="afterEffect" presetID="10" grpId="5" fill="hold">
                                  <p:stCondLst>
                                    <p:cond delay="0"/>
                                  </p:stCondLst>
                                  <p:iterate type="el" backwards="0">
                                    <p:tmAbs val="0"/>
                                  </p:iterate>
                                  <p:childTnLst>
                                    <p:animEffect filter="fade" transition="out">
                                      <p:cBhvr>
                                        <p:cTn id="19" dur="500" fill="hold"/>
                                        <p:tgtEl>
                                          <p:spTgt spid="3226"/>
                                        </p:tgtEl>
                                      </p:cBhvr>
                                    </p:animEffect>
                                    <p:set>
                                      <p:cBhvr>
                                        <p:cTn id="20" fill="hold">
                                          <p:stCondLst>
                                            <p:cond delay="499"/>
                                          </p:stCondLst>
                                        </p:cTn>
                                        <p:tgtEl>
                                          <p:spTgt spid="3226"/>
                                        </p:tgtEl>
                                        <p:attrNameLst>
                                          <p:attrName>style.visibility</p:attrName>
                                        </p:attrNameLst>
                                      </p:cBhvr>
                                      <p:to>
                                        <p:strVal val="hidden"/>
                                      </p:to>
                                    </p:set>
                                  </p:childTnLst>
                                </p:cTn>
                              </p:par>
                            </p:childTnLst>
                          </p:cTn>
                        </p:par>
                        <p:par>
                          <p:cTn id="21" fill="hold">
                            <p:stCondLst>
                              <p:cond delay="1000"/>
                            </p:stCondLst>
                            <p:childTnLst>
                              <p:par>
                                <p:cTn id="22" presetClass="entr" nodeType="afterEffect" presetSubtype="0" presetID="1" grpId="6" fill="hold">
                                  <p:stCondLst>
                                    <p:cond delay="300"/>
                                  </p:stCondLst>
                                  <p:iterate type="el" backwards="0">
                                    <p:tmAbs val="0"/>
                                  </p:iterate>
                                  <p:childTnLst>
                                    <p:set>
                                      <p:cBhvr>
                                        <p:cTn id="23" fill="hold"/>
                                        <p:tgtEl>
                                          <p:spTgt spid="3227"/>
                                        </p:tgtEl>
                                        <p:attrNameLst>
                                          <p:attrName>style.visibility</p:attrName>
                                        </p:attrNameLst>
                                      </p:cBhvr>
                                      <p:to>
                                        <p:strVal val="visible"/>
                                      </p:to>
                                    </p:set>
                                  </p:childTnLst>
                                </p:cTn>
                              </p:par>
                            </p:childTnLst>
                          </p:cTn>
                        </p:par>
                        <p:par>
                          <p:cTn id="24" fill="hold">
                            <p:stCondLst>
                              <p:cond delay="1300"/>
                            </p:stCondLst>
                            <p:childTnLst>
                              <p:par>
                                <p:cTn id="25" presetClass="entr" nodeType="afterEffect" presetSubtype="0" presetID="1" grpId="7" fill="hold">
                                  <p:stCondLst>
                                    <p:cond delay="300"/>
                                  </p:stCondLst>
                                  <p:iterate type="el" backwards="0">
                                    <p:tmAbs val="0"/>
                                  </p:iterate>
                                  <p:childTnLst>
                                    <p:set>
                                      <p:cBhvr>
                                        <p:cTn id="26" fill="hold"/>
                                        <p:tgtEl>
                                          <p:spTgt spid="3232"/>
                                        </p:tgtEl>
                                        <p:attrNameLst>
                                          <p:attrName>style.visibility</p:attrName>
                                        </p:attrNameLst>
                                      </p:cBhvr>
                                      <p:to>
                                        <p:strVal val="visible"/>
                                      </p:to>
                                    </p:set>
                                  </p:childTnLst>
                                </p:cTn>
                              </p:par>
                            </p:childTnLst>
                          </p:cTn>
                        </p:par>
                        <p:par>
                          <p:cTn id="27" fill="hold">
                            <p:stCondLst>
                              <p:cond delay="0"/>
                            </p:stCondLst>
                            <p:childTnLst>
                              <p:par>
                                <p:cTn id="28" presetClass="path" nodeType="afterEffect" presetSubtype="0" presetID="-1" grpId="8" accel="50000" decel="50000" fill="hold">
                                  <p:stCondLst>
                                    <p:cond delay="100"/>
                                  </p:stCondLst>
                                  <p:childTnLst>
                                    <p:animMotion path="M 0.031250 0.000000 L 0.062500 0.000000" origin="layout" pathEditMode="relative">
                                      <p:cBhvr>
                                        <p:cTn id="29" dur="500" fill="hold"/>
                                        <p:tgtEl>
                                          <p:spTgt spid="3224"/>
                                        </p:tgtEl>
                                        <p:attrNameLst>
                                          <p:attrName>ppt_x</p:attrName>
                                          <p:attrName>ppt_y</p:attrName>
                                        </p:attrNameLst>
                                      </p:cBhvr>
                                    </p:animMotion>
                                  </p:childTnLst>
                                </p:cTn>
                              </p:par>
                            </p:childTnLst>
                          </p:cTn>
                        </p:par>
                        <p:par>
                          <p:cTn id="30" fill="hold">
                            <p:stCondLst>
                              <p:cond delay="600"/>
                            </p:stCondLst>
                            <p:childTnLst>
                              <p:par>
                                <p:cTn id="31" presetClass="exit" nodeType="afterEffect" presetID="10" grpId="9" fill="hold">
                                  <p:stCondLst>
                                    <p:cond delay="0"/>
                                  </p:stCondLst>
                                  <p:iterate type="el" backwards="0">
                                    <p:tmAbs val="0"/>
                                  </p:iterate>
                                  <p:childTnLst>
                                    <p:animEffect filter="fade" transition="out">
                                      <p:cBhvr>
                                        <p:cTn id="32" dur="500" fill="hold"/>
                                        <p:tgtEl>
                                          <p:spTgt spid="3227"/>
                                        </p:tgtEl>
                                      </p:cBhvr>
                                    </p:animEffect>
                                    <p:set>
                                      <p:cBhvr>
                                        <p:cTn id="33" fill="hold">
                                          <p:stCondLst>
                                            <p:cond delay="499"/>
                                          </p:stCondLst>
                                        </p:cTn>
                                        <p:tgtEl>
                                          <p:spTgt spid="3227"/>
                                        </p:tgtEl>
                                        <p:attrNameLst>
                                          <p:attrName>style.visibility</p:attrName>
                                        </p:attrNameLst>
                                      </p:cBhvr>
                                      <p:to>
                                        <p:strVal val="hidden"/>
                                      </p:to>
                                    </p:set>
                                  </p:childTnLst>
                                </p:cTn>
                              </p:par>
                            </p:childTnLst>
                          </p:cTn>
                        </p:par>
                        <p:par>
                          <p:cTn id="34" fill="hold">
                            <p:stCondLst>
                              <p:cond delay="1100"/>
                            </p:stCondLst>
                            <p:childTnLst>
                              <p:par>
                                <p:cTn id="35" presetClass="entr" nodeType="afterEffect" presetSubtype="0" presetID="1" grpId="10" fill="hold">
                                  <p:stCondLst>
                                    <p:cond delay="300"/>
                                  </p:stCondLst>
                                  <p:iterate type="el" backwards="0">
                                    <p:tmAbs val="0"/>
                                  </p:iterate>
                                  <p:childTnLst>
                                    <p:set>
                                      <p:cBhvr>
                                        <p:cTn id="36" fill="hold"/>
                                        <p:tgtEl>
                                          <p:spTgt spid="3228"/>
                                        </p:tgtEl>
                                        <p:attrNameLst>
                                          <p:attrName>style.visibility</p:attrName>
                                        </p:attrNameLst>
                                      </p:cBhvr>
                                      <p:to>
                                        <p:strVal val="visible"/>
                                      </p:to>
                                    </p:set>
                                  </p:childTnLst>
                                </p:cTn>
                              </p:par>
                            </p:childTnLst>
                          </p:cTn>
                        </p:par>
                        <p:par>
                          <p:cTn id="37" fill="hold">
                            <p:stCondLst>
                              <p:cond delay="1400"/>
                            </p:stCondLst>
                            <p:childTnLst>
                              <p:par>
                                <p:cTn id="38" presetClass="entr" nodeType="afterEffect" presetSubtype="0" presetID="1" grpId="11" fill="hold">
                                  <p:stCondLst>
                                    <p:cond delay="300"/>
                                  </p:stCondLst>
                                  <p:iterate type="el" backwards="0">
                                    <p:tmAbs val="0"/>
                                  </p:iterate>
                                  <p:childTnLst>
                                    <p:set>
                                      <p:cBhvr>
                                        <p:cTn id="39" fill="hold"/>
                                        <p:tgtEl>
                                          <p:spTgt spid="3233"/>
                                        </p:tgtEl>
                                        <p:attrNameLst>
                                          <p:attrName>style.visibility</p:attrName>
                                        </p:attrNameLst>
                                      </p:cBhvr>
                                      <p:to>
                                        <p:strVal val="visible"/>
                                      </p:to>
                                    </p:set>
                                  </p:childTnLst>
                                </p:cTn>
                              </p:par>
                            </p:childTnLst>
                          </p:cTn>
                        </p:par>
                        <p:par>
                          <p:cTn id="40" fill="hold">
                            <p:stCondLst>
                              <p:cond delay="0"/>
                            </p:stCondLst>
                            <p:childTnLst>
                              <p:par>
                                <p:cTn id="41" presetClass="path" nodeType="afterEffect" presetSubtype="0" presetID="-1" grpId="12" accel="50000" decel="50000" fill="hold">
                                  <p:stCondLst>
                                    <p:cond delay="100"/>
                                  </p:stCondLst>
                                  <p:childTnLst>
                                    <p:animMotion path="M 0.062500 0.000000 L 0.093750 0.000000" origin="layout" pathEditMode="relative">
                                      <p:cBhvr>
                                        <p:cTn id="42" dur="500" fill="hold"/>
                                        <p:tgtEl>
                                          <p:spTgt spid="3224"/>
                                        </p:tgtEl>
                                        <p:attrNameLst>
                                          <p:attrName>ppt_x</p:attrName>
                                          <p:attrName>ppt_y</p:attrName>
                                        </p:attrNameLst>
                                      </p:cBhvr>
                                    </p:animMotion>
                                  </p:childTnLst>
                                </p:cTn>
                              </p:par>
                            </p:childTnLst>
                          </p:cTn>
                        </p:par>
                        <p:par>
                          <p:cTn id="43" fill="hold">
                            <p:stCondLst>
                              <p:cond delay="600"/>
                            </p:stCondLst>
                            <p:childTnLst>
                              <p:par>
                                <p:cTn id="44" presetClass="exit" nodeType="afterEffect" presetID="10" grpId="13" fill="hold">
                                  <p:stCondLst>
                                    <p:cond delay="0"/>
                                  </p:stCondLst>
                                  <p:iterate type="el" backwards="0">
                                    <p:tmAbs val="0"/>
                                  </p:iterate>
                                  <p:childTnLst>
                                    <p:animEffect filter="fade" transition="out">
                                      <p:cBhvr>
                                        <p:cTn id="45" dur="500" fill="hold"/>
                                        <p:tgtEl>
                                          <p:spTgt spid="3228"/>
                                        </p:tgtEl>
                                      </p:cBhvr>
                                    </p:animEffect>
                                    <p:set>
                                      <p:cBhvr>
                                        <p:cTn id="46" fill="hold">
                                          <p:stCondLst>
                                            <p:cond delay="499"/>
                                          </p:stCondLst>
                                        </p:cTn>
                                        <p:tgtEl>
                                          <p:spTgt spid="3228"/>
                                        </p:tgtEl>
                                        <p:attrNameLst>
                                          <p:attrName>style.visibility</p:attrName>
                                        </p:attrNameLst>
                                      </p:cBhvr>
                                      <p:to>
                                        <p:strVal val="hidden"/>
                                      </p:to>
                                    </p:set>
                                  </p:childTnLst>
                                </p:cTn>
                              </p:par>
                            </p:childTnLst>
                          </p:cTn>
                        </p:par>
                        <p:par>
                          <p:cTn id="47" fill="hold">
                            <p:stCondLst>
                              <p:cond delay="1100"/>
                            </p:stCondLst>
                            <p:childTnLst>
                              <p:par>
                                <p:cTn id="48" presetClass="entr" nodeType="afterEffect" presetSubtype="0" presetID="1" grpId="14" fill="hold">
                                  <p:stCondLst>
                                    <p:cond delay="300"/>
                                  </p:stCondLst>
                                  <p:iterate type="el" backwards="0">
                                    <p:tmAbs val="0"/>
                                  </p:iterate>
                                  <p:childTnLst>
                                    <p:set>
                                      <p:cBhvr>
                                        <p:cTn id="49" fill="hold"/>
                                        <p:tgtEl>
                                          <p:spTgt spid="3229"/>
                                        </p:tgtEl>
                                        <p:attrNameLst>
                                          <p:attrName>style.visibility</p:attrName>
                                        </p:attrNameLst>
                                      </p:cBhvr>
                                      <p:to>
                                        <p:strVal val="visible"/>
                                      </p:to>
                                    </p:set>
                                  </p:childTnLst>
                                </p:cTn>
                              </p:par>
                            </p:childTnLst>
                          </p:cTn>
                        </p:par>
                        <p:par>
                          <p:cTn id="50" fill="hold">
                            <p:stCondLst>
                              <p:cond delay="1400"/>
                            </p:stCondLst>
                            <p:childTnLst>
                              <p:par>
                                <p:cTn id="51" presetClass="entr" nodeType="afterEffect" presetSubtype="0" presetID="1" grpId="15" fill="hold">
                                  <p:stCondLst>
                                    <p:cond delay="300"/>
                                  </p:stCondLst>
                                  <p:iterate type="el" backwards="0">
                                    <p:tmAbs val="0"/>
                                  </p:iterate>
                                  <p:childTnLst>
                                    <p:set>
                                      <p:cBhvr>
                                        <p:cTn id="52" fill="hold"/>
                                        <p:tgtEl>
                                          <p:spTgt spid="3234"/>
                                        </p:tgtEl>
                                        <p:attrNameLst>
                                          <p:attrName>style.visibility</p:attrName>
                                        </p:attrNameLst>
                                      </p:cBhvr>
                                      <p:to>
                                        <p:strVal val="visible"/>
                                      </p:to>
                                    </p:set>
                                  </p:childTnLst>
                                </p:cTn>
                              </p:par>
                            </p:childTnLst>
                          </p:cTn>
                        </p:par>
                        <p:par>
                          <p:cTn id="53" fill="hold">
                            <p:stCondLst>
                              <p:cond delay="0"/>
                            </p:stCondLst>
                            <p:childTnLst>
                              <p:par>
                                <p:cTn id="54" presetClass="path" nodeType="afterEffect" presetSubtype="0" presetID="-1" grpId="16" accel="50000" decel="50000" fill="hold">
                                  <p:stCondLst>
                                    <p:cond delay="100"/>
                                  </p:stCondLst>
                                  <p:childTnLst>
                                    <p:animMotion path="M 0.093750 0.000000 L 0.125000 0.000000" origin="layout" pathEditMode="relative">
                                      <p:cBhvr>
                                        <p:cTn id="55" dur="500" fill="hold"/>
                                        <p:tgtEl>
                                          <p:spTgt spid="3224"/>
                                        </p:tgtEl>
                                        <p:attrNameLst>
                                          <p:attrName>ppt_x</p:attrName>
                                          <p:attrName>ppt_y</p:attrName>
                                        </p:attrNameLst>
                                      </p:cBhvr>
                                    </p:animMotion>
                                  </p:childTnLst>
                                </p:cTn>
                              </p:par>
                            </p:childTnLst>
                          </p:cTn>
                        </p:par>
                        <p:par>
                          <p:cTn id="56" fill="hold">
                            <p:stCondLst>
                              <p:cond delay="600"/>
                            </p:stCondLst>
                            <p:childTnLst>
                              <p:par>
                                <p:cTn id="57" presetClass="exit" nodeType="afterEffect" presetID="10" grpId="17" fill="hold">
                                  <p:stCondLst>
                                    <p:cond delay="0"/>
                                  </p:stCondLst>
                                  <p:iterate type="el" backwards="0">
                                    <p:tmAbs val="0"/>
                                  </p:iterate>
                                  <p:childTnLst>
                                    <p:animEffect filter="fade" transition="out">
                                      <p:cBhvr>
                                        <p:cTn id="58" dur="500" fill="hold"/>
                                        <p:tgtEl>
                                          <p:spTgt spid="3229"/>
                                        </p:tgtEl>
                                      </p:cBhvr>
                                    </p:animEffect>
                                    <p:set>
                                      <p:cBhvr>
                                        <p:cTn id="59" fill="hold">
                                          <p:stCondLst>
                                            <p:cond delay="499"/>
                                          </p:stCondLst>
                                        </p:cTn>
                                        <p:tgtEl>
                                          <p:spTgt spid="3229"/>
                                        </p:tgtEl>
                                        <p:attrNameLst>
                                          <p:attrName>style.visibility</p:attrName>
                                        </p:attrNameLst>
                                      </p:cBhvr>
                                      <p:to>
                                        <p:strVal val="hidden"/>
                                      </p:to>
                                    </p:set>
                                  </p:childTnLst>
                                </p:cTn>
                              </p:par>
                            </p:childTnLst>
                          </p:cTn>
                        </p:par>
                        <p:par>
                          <p:cTn id="60" fill="hold">
                            <p:stCondLst>
                              <p:cond delay="1100"/>
                            </p:stCondLst>
                            <p:childTnLst>
                              <p:par>
                                <p:cTn id="61" presetClass="entr" nodeType="afterEffect" presetSubtype="0" presetID="1" grpId="18" fill="hold">
                                  <p:stCondLst>
                                    <p:cond delay="300"/>
                                  </p:stCondLst>
                                  <p:iterate type="el" backwards="0">
                                    <p:tmAbs val="0"/>
                                  </p:iterate>
                                  <p:childTnLst>
                                    <p:set>
                                      <p:cBhvr>
                                        <p:cTn id="62" fill="hold"/>
                                        <p:tgtEl>
                                          <p:spTgt spid="3230"/>
                                        </p:tgtEl>
                                        <p:attrNameLst>
                                          <p:attrName>style.visibility</p:attrName>
                                        </p:attrNameLst>
                                      </p:cBhvr>
                                      <p:to>
                                        <p:strVal val="visible"/>
                                      </p:to>
                                    </p:set>
                                  </p:childTnLst>
                                </p:cTn>
                              </p:par>
                            </p:childTnLst>
                          </p:cTn>
                        </p:par>
                        <p:par>
                          <p:cTn id="63" fill="hold">
                            <p:stCondLst>
                              <p:cond delay="1400"/>
                            </p:stCondLst>
                            <p:childTnLst>
                              <p:par>
                                <p:cTn id="64" presetClass="entr" nodeType="afterEffect" presetSubtype="0" presetID="1" grpId="19" fill="hold">
                                  <p:stCondLst>
                                    <p:cond delay="300"/>
                                  </p:stCondLst>
                                  <p:iterate type="el" backwards="0">
                                    <p:tmAbs val="0"/>
                                  </p:iterate>
                                  <p:childTnLst>
                                    <p:set>
                                      <p:cBhvr>
                                        <p:cTn id="65" fill="hold"/>
                                        <p:tgtEl>
                                          <p:spTgt spid="3235"/>
                                        </p:tgtEl>
                                        <p:attrNameLst>
                                          <p:attrName>style.visibility</p:attrName>
                                        </p:attrNameLst>
                                      </p:cBhvr>
                                      <p:to>
                                        <p:strVal val="visible"/>
                                      </p:to>
                                    </p:set>
                                  </p:childTnLst>
                                </p:cTn>
                              </p:par>
                            </p:childTnLst>
                          </p:cTn>
                        </p:par>
                        <p:par>
                          <p:cTn id="66" fill="hold">
                            <p:stCondLst>
                              <p:cond delay="0"/>
                            </p:stCondLst>
                            <p:childTnLst>
                              <p:par>
                                <p:cTn id="67" presetClass="path" nodeType="afterEffect" presetSubtype="0" presetID="-1" grpId="20" accel="50000" decel="50000" fill="hold">
                                  <p:stCondLst>
                                    <p:cond delay="100"/>
                                  </p:stCondLst>
                                  <p:childTnLst>
                                    <p:animMotion path="M 0.125000 0.000000 L 0.156250 0.000000" origin="layout" pathEditMode="relative">
                                      <p:cBhvr>
                                        <p:cTn id="68" dur="500" fill="hold"/>
                                        <p:tgtEl>
                                          <p:spTgt spid="3224"/>
                                        </p:tgtEl>
                                        <p:attrNameLst>
                                          <p:attrName>ppt_x</p:attrName>
                                          <p:attrName>ppt_y</p:attrName>
                                        </p:attrNameLst>
                                      </p:cBhvr>
                                    </p:animMotion>
                                  </p:childTnLst>
                                </p:cTn>
                              </p:par>
                            </p:childTnLst>
                          </p:cTn>
                        </p:par>
                        <p:par>
                          <p:cTn id="69" fill="hold">
                            <p:stCondLst>
                              <p:cond delay="600"/>
                            </p:stCondLst>
                            <p:childTnLst>
                              <p:par>
                                <p:cTn id="70" presetClass="exit" nodeType="afterEffect" presetID="10" grpId="21" fill="hold">
                                  <p:stCondLst>
                                    <p:cond delay="0"/>
                                  </p:stCondLst>
                                  <p:iterate type="el" backwards="0">
                                    <p:tmAbs val="0"/>
                                  </p:iterate>
                                  <p:childTnLst>
                                    <p:animEffect filter="fade" transition="out">
                                      <p:cBhvr>
                                        <p:cTn id="71" dur="500" fill="hold"/>
                                        <p:tgtEl>
                                          <p:spTgt spid="3230"/>
                                        </p:tgtEl>
                                      </p:cBhvr>
                                    </p:animEffect>
                                    <p:set>
                                      <p:cBhvr>
                                        <p:cTn id="72" fill="hold">
                                          <p:stCondLst>
                                            <p:cond delay="499"/>
                                          </p:stCondLst>
                                        </p:cTn>
                                        <p:tgtEl>
                                          <p:spTgt spid="3230"/>
                                        </p:tgtEl>
                                        <p:attrNameLst>
                                          <p:attrName>style.visibility</p:attrName>
                                        </p:attrNameLst>
                                      </p:cBhvr>
                                      <p:to>
                                        <p:strVal val="hidden"/>
                                      </p:to>
                                    </p:set>
                                  </p:childTnLst>
                                </p:cTn>
                              </p:par>
                            </p:childTnLst>
                          </p:cTn>
                        </p:par>
                        <p:par>
                          <p:cTn id="73" fill="hold">
                            <p:stCondLst>
                              <p:cond delay="1100"/>
                            </p:stCondLst>
                            <p:childTnLst>
                              <p:par>
                                <p:cTn id="74" presetClass="entr" nodeType="afterEffect" presetSubtype="0" presetID="1" grpId="22" fill="hold">
                                  <p:stCondLst>
                                    <p:cond delay="300"/>
                                  </p:stCondLst>
                                  <p:iterate type="el" backwards="0">
                                    <p:tmAbs val="0"/>
                                  </p:iterate>
                                  <p:childTnLst>
                                    <p:set>
                                      <p:cBhvr>
                                        <p:cTn id="75" fill="hold"/>
                                        <p:tgtEl>
                                          <p:spTgt spid="3236"/>
                                        </p:tgtEl>
                                        <p:attrNameLst>
                                          <p:attrName>style.visibility</p:attrName>
                                        </p:attrNameLst>
                                      </p:cBhvr>
                                      <p:to>
                                        <p:strVal val="visible"/>
                                      </p:to>
                                    </p:set>
                                  </p:childTnLst>
                                </p:cTn>
                              </p:par>
                            </p:childTnLst>
                          </p:cTn>
                        </p:par>
                        <p:par>
                          <p:cTn id="76" fill="hold">
                            <p:stCondLst>
                              <p:cond delay="1400"/>
                            </p:stCondLst>
                            <p:childTnLst>
                              <p:par>
                                <p:cTn id="77" presetClass="entr" nodeType="afterEffect" presetSubtype="0" presetID="1" grpId="23" fill="hold">
                                  <p:stCondLst>
                                    <p:cond delay="300"/>
                                  </p:stCondLst>
                                  <p:iterate type="el" backwards="0">
                                    <p:tmAbs val="0"/>
                                  </p:iterate>
                                  <p:childTnLst>
                                    <p:set>
                                      <p:cBhvr>
                                        <p:cTn id="78" fill="hold"/>
                                        <p:tgtEl>
                                          <p:spTgt spid="3237"/>
                                        </p:tgtEl>
                                        <p:attrNameLst>
                                          <p:attrName>style.visibility</p:attrName>
                                        </p:attrNameLst>
                                      </p:cBhvr>
                                      <p:to>
                                        <p:strVal val="visible"/>
                                      </p:to>
                                    </p:set>
                                  </p:childTnLst>
                                </p:cTn>
                              </p:par>
                            </p:childTnLst>
                          </p:cTn>
                        </p:par>
                        <p:par>
                          <p:cTn id="79" fill="hold">
                            <p:stCondLst>
                              <p:cond delay="1700"/>
                            </p:stCondLst>
                            <p:childTnLst>
                              <p:par>
                                <p:cTn id="80" presetClass="exit" nodeType="afterEffect" presetSubtype="0" presetID="1" grpId="24" fill="hold">
                                  <p:stCondLst>
                                    <p:cond delay="500"/>
                                  </p:stCondLst>
                                  <p:iterate type="el" backwards="0">
                                    <p:tmAbs val="0"/>
                                  </p:iterate>
                                  <p:childTnLst>
                                    <p:set>
                                      <p:cBhvr>
                                        <p:cTn id="81" fill="hold">
                                          <p:stCondLst>
                                            <p:cond delay="0"/>
                                          </p:stCondLst>
                                        </p:cTn>
                                        <p:tgtEl>
                                          <p:spTgt spid="3224"/>
                                        </p:tgtEl>
                                        <p:attrNameLst>
                                          <p:attrName>style.visibility</p:attrName>
                                        </p:attrNameLst>
                                      </p:cBhvr>
                                      <p:to>
                                        <p:strVal val="hidden"/>
                                      </p:to>
                                    </p:set>
                                  </p:childTnLst>
                                </p:cTn>
                              </p:par>
                            </p:childTnLst>
                          </p:cTn>
                        </p:par>
                        <p:par>
                          <p:cTn id="82" fill="hold">
                            <p:stCondLst>
                              <p:cond delay="2200"/>
                            </p:stCondLst>
                            <p:childTnLst>
                              <p:par>
                                <p:cTn id="83" presetClass="exit" nodeType="afterEffect" presetID="10" grpId="25" fill="hold">
                                  <p:stCondLst>
                                    <p:cond delay="0"/>
                                  </p:stCondLst>
                                  <p:iterate type="el" backwards="0">
                                    <p:tmAbs val="0"/>
                                  </p:iterate>
                                  <p:childTnLst>
                                    <p:animEffect filter="fade" transition="out">
                                      <p:cBhvr>
                                        <p:cTn id="84" dur="500" fill="hold"/>
                                        <p:tgtEl>
                                          <p:spTgt spid="3236"/>
                                        </p:tgtEl>
                                      </p:cBhvr>
                                    </p:animEffect>
                                    <p:set>
                                      <p:cBhvr>
                                        <p:cTn id="85" fill="hold">
                                          <p:stCondLst>
                                            <p:cond delay="499"/>
                                          </p:stCondLst>
                                        </p:cTn>
                                        <p:tgtEl>
                                          <p:spTgt spid="323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31" grpId="3"/>
      <p:bldP build="whole" bldLvl="1" animBg="1" rev="0" advAuto="0" spid="3232" grpId="7"/>
      <p:bldP build="whole" bldLvl="1" animBg="1" rev="0" advAuto="0" spid="3233" grpId="11"/>
      <p:bldP build="whole" bldLvl="1" animBg="1" rev="0" advAuto="0" spid="3234" grpId="15"/>
      <p:bldP build="whole" bldLvl="1" animBg="1" rev="0" advAuto="0" spid="3235" grpId="19"/>
      <p:bldP build="whole" bldLvl="1" animBg="1" rev="0" advAuto="0" spid="3237" grpId="23"/>
      <p:bldP build="whole" bldLvl="1" animBg="1" rev="0" advAuto="0" spid="3236" grpId="22"/>
      <p:bldP build="whole" bldLvl="1" animBg="1" rev="0" advAuto="0" spid="3227" grpId="6"/>
      <p:bldP build="whole" bldLvl="1" animBg="1" rev="0" advAuto="0" spid="3226" grpId="5"/>
      <p:bldP build="whole" bldLvl="1" animBg="1" rev="0" advAuto="0" spid="3228" grpId="10"/>
      <p:bldP build="whole" bldLvl="1" animBg="1" rev="0" advAuto="0" spid="3227" grpId="9"/>
      <p:bldP build="whole" bldLvl="1" animBg="1" rev="0" advAuto="0" spid="3236" grpId="25"/>
      <p:bldP build="whole" bldLvl="1" animBg="1" rev="0" advAuto="0" spid="3228" grpId="13"/>
      <p:bldP build="whole" bldLvl="1" animBg="1" rev="0" advAuto="0" spid="3230" grpId="18"/>
      <p:bldP build="whole" bldLvl="1" animBg="1" rev="0" advAuto="0" spid="3229" grpId="17"/>
      <p:bldP build="whole" bldLvl="1" animBg="1" rev="0" advAuto="0" spid="3229" grpId="14"/>
      <p:bldP build="whole" bldLvl="1" animBg="1" rev="0" advAuto="0" spid="3230" grpId="21"/>
      <p:bldP build="whole" bldLvl="1" animBg="1" rev="0" advAuto="0" spid="3224" grpId="1"/>
      <p:bldP build="whole" bldLvl="1" animBg="1" rev="0" advAuto="0" spid="3226" grpId="2"/>
      <p:bldP build="whole" bldLvl="1" animBg="1" rev="0" advAuto="0" spid="3224" grpId="24"/>
    </p:bldLst>
  </p:timing>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41" name="The schedule defines producer-consumer interleaving"/>
          <p:cNvSpPr txBox="1"/>
          <p:nvPr>
            <p:ph type="title"/>
          </p:nvPr>
        </p:nvSpPr>
        <p:spPr>
          <a:prstGeom prst="rect">
            <a:avLst/>
          </a:prstGeom>
        </p:spPr>
        <p:txBody>
          <a:bodyPr/>
          <a:lstStyle/>
          <a:p>
            <a:pPr/>
            <a:r>
              <a:t>The schedule </a:t>
            </a:r>
            <a:r>
              <a:rPr b="0"/>
              <a:t>defines producer-consumer interleaving</a:t>
            </a:r>
          </a:p>
        </p:txBody>
      </p:sp>
      <p:sp>
        <p:nvSpPr>
          <p:cNvPr id="3242" name="Square"/>
          <p:cNvSpPr/>
          <p:nvPr/>
        </p:nvSpPr>
        <p:spPr>
          <a:xfrm>
            <a:off x="1913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43" name="Square"/>
          <p:cNvSpPr/>
          <p:nvPr/>
        </p:nvSpPr>
        <p:spPr>
          <a:xfrm>
            <a:off x="19900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44" name="Square"/>
          <p:cNvSpPr/>
          <p:nvPr/>
        </p:nvSpPr>
        <p:spPr>
          <a:xfrm>
            <a:off x="20662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45" name="Square"/>
          <p:cNvSpPr/>
          <p:nvPr/>
        </p:nvSpPr>
        <p:spPr>
          <a:xfrm>
            <a:off x="21424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46" name="Square"/>
          <p:cNvSpPr/>
          <p:nvPr/>
        </p:nvSpPr>
        <p:spPr>
          <a:xfrm>
            <a:off x="22186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47" name="Square"/>
          <p:cNvSpPr/>
          <p:nvPr/>
        </p:nvSpPr>
        <p:spPr>
          <a:xfrm>
            <a:off x="1913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48" name="Square"/>
          <p:cNvSpPr/>
          <p:nvPr/>
        </p:nvSpPr>
        <p:spPr>
          <a:xfrm>
            <a:off x="19900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49" name="Square"/>
          <p:cNvSpPr/>
          <p:nvPr/>
        </p:nvSpPr>
        <p:spPr>
          <a:xfrm>
            <a:off x="20662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50" name="Square"/>
          <p:cNvSpPr/>
          <p:nvPr/>
        </p:nvSpPr>
        <p:spPr>
          <a:xfrm>
            <a:off x="21424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51" name="Square"/>
          <p:cNvSpPr/>
          <p:nvPr/>
        </p:nvSpPr>
        <p:spPr>
          <a:xfrm>
            <a:off x="22186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52" name="Square"/>
          <p:cNvSpPr/>
          <p:nvPr/>
        </p:nvSpPr>
        <p:spPr>
          <a:xfrm>
            <a:off x="2294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53" name="Square"/>
          <p:cNvSpPr/>
          <p:nvPr/>
        </p:nvSpPr>
        <p:spPr>
          <a:xfrm>
            <a:off x="2294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54" name="Line"/>
          <p:cNvSpPr/>
          <p:nvPr/>
        </p:nvSpPr>
        <p:spPr>
          <a:xfrm flipV="1">
            <a:off x="19392900" y="362161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55" name="Line"/>
          <p:cNvSpPr/>
          <p:nvPr/>
        </p:nvSpPr>
        <p:spPr>
          <a:xfrm flipV="1">
            <a:off x="20154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56" name="Line"/>
          <p:cNvSpPr/>
          <p:nvPr/>
        </p:nvSpPr>
        <p:spPr>
          <a:xfrm flipV="1">
            <a:off x="20916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57" name="Line"/>
          <p:cNvSpPr/>
          <p:nvPr/>
        </p:nvSpPr>
        <p:spPr>
          <a:xfrm flipV="1">
            <a:off x="21678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58" name="Line"/>
          <p:cNvSpPr/>
          <p:nvPr/>
        </p:nvSpPr>
        <p:spPr>
          <a:xfrm flipV="1">
            <a:off x="22440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59" name="Line"/>
          <p:cNvSpPr/>
          <p:nvPr/>
        </p:nvSpPr>
        <p:spPr>
          <a:xfrm flipV="1">
            <a:off x="23202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60" name="tone curve"/>
          <p:cNvSpPr/>
          <p:nvPr/>
        </p:nvSpPr>
        <p:spPr>
          <a:xfrm>
            <a:off x="13677900" y="284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261" name="color correct"/>
          <p:cNvSpPr/>
          <p:nvPr/>
        </p:nvSpPr>
        <p:spPr>
          <a:xfrm>
            <a:off x="13677900" y="4368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color correct</a:t>
            </a:r>
          </a:p>
        </p:txBody>
      </p:sp>
      <p:sp>
        <p:nvSpPr>
          <p:cNvPr id="3262" name="Line"/>
          <p:cNvSpPr/>
          <p:nvPr/>
        </p:nvSpPr>
        <p:spPr>
          <a:xfrm flipH="1">
            <a:off x="16103599" y="3873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63" name="Square"/>
          <p:cNvSpPr/>
          <p:nvPr/>
        </p:nvSpPr>
        <p:spPr>
          <a:xfrm>
            <a:off x="19138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64" name="Square"/>
          <p:cNvSpPr/>
          <p:nvPr/>
        </p:nvSpPr>
        <p:spPr>
          <a:xfrm>
            <a:off x="19900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65" name="Square"/>
          <p:cNvSpPr/>
          <p:nvPr/>
        </p:nvSpPr>
        <p:spPr>
          <a:xfrm>
            <a:off x="20662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66" name="Square"/>
          <p:cNvSpPr/>
          <p:nvPr/>
        </p:nvSpPr>
        <p:spPr>
          <a:xfrm>
            <a:off x="21424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67" name="Square"/>
          <p:cNvSpPr/>
          <p:nvPr/>
        </p:nvSpPr>
        <p:spPr>
          <a:xfrm>
            <a:off x="22186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68" name="Square"/>
          <p:cNvSpPr/>
          <p:nvPr/>
        </p:nvSpPr>
        <p:spPr>
          <a:xfrm>
            <a:off x="19138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69" name="Square"/>
          <p:cNvSpPr/>
          <p:nvPr/>
        </p:nvSpPr>
        <p:spPr>
          <a:xfrm>
            <a:off x="19900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70" name="Square"/>
          <p:cNvSpPr/>
          <p:nvPr/>
        </p:nvSpPr>
        <p:spPr>
          <a:xfrm>
            <a:off x="20662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71" name="Square"/>
          <p:cNvSpPr/>
          <p:nvPr/>
        </p:nvSpPr>
        <p:spPr>
          <a:xfrm>
            <a:off x="21424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72" name="Square"/>
          <p:cNvSpPr/>
          <p:nvPr/>
        </p:nvSpPr>
        <p:spPr>
          <a:xfrm>
            <a:off x="22186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73" name="Square"/>
          <p:cNvSpPr/>
          <p:nvPr/>
        </p:nvSpPr>
        <p:spPr>
          <a:xfrm>
            <a:off x="22948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74" name="Square"/>
          <p:cNvSpPr/>
          <p:nvPr/>
        </p:nvSpPr>
        <p:spPr>
          <a:xfrm>
            <a:off x="22948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275" name="Line"/>
          <p:cNvSpPr/>
          <p:nvPr/>
        </p:nvSpPr>
        <p:spPr>
          <a:xfrm flipV="1">
            <a:off x="19392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76" name="Line"/>
          <p:cNvSpPr/>
          <p:nvPr/>
        </p:nvSpPr>
        <p:spPr>
          <a:xfrm flipV="1">
            <a:off x="20154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77" name="Line"/>
          <p:cNvSpPr/>
          <p:nvPr/>
        </p:nvSpPr>
        <p:spPr>
          <a:xfrm flipV="1">
            <a:off x="20916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78" name="Line"/>
          <p:cNvSpPr/>
          <p:nvPr/>
        </p:nvSpPr>
        <p:spPr>
          <a:xfrm flipV="1">
            <a:off x="21678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79" name="Line"/>
          <p:cNvSpPr/>
          <p:nvPr/>
        </p:nvSpPr>
        <p:spPr>
          <a:xfrm flipV="1">
            <a:off x="22440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80" name="Line"/>
          <p:cNvSpPr/>
          <p:nvPr/>
        </p:nvSpPr>
        <p:spPr>
          <a:xfrm flipV="1">
            <a:off x="23202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81" name="Line"/>
          <p:cNvSpPr/>
          <p:nvPr/>
        </p:nvSpPr>
        <p:spPr>
          <a:xfrm flipV="1">
            <a:off x="19455810" y="7153630"/>
            <a:ext cx="668992" cy="100632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82" name="tone curve"/>
          <p:cNvSpPr/>
          <p:nvPr/>
        </p:nvSpPr>
        <p:spPr>
          <a:xfrm>
            <a:off x="13677900" y="6400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283" name="gaussian blur"/>
          <p:cNvSpPr/>
          <p:nvPr/>
        </p:nvSpPr>
        <p:spPr>
          <a:xfrm>
            <a:off x="13677900" y="7924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gaussian blur</a:t>
            </a:r>
          </a:p>
        </p:txBody>
      </p:sp>
      <p:sp>
        <p:nvSpPr>
          <p:cNvPr id="3284" name="Line"/>
          <p:cNvSpPr/>
          <p:nvPr/>
        </p:nvSpPr>
        <p:spPr>
          <a:xfrm flipH="1">
            <a:off x="16103599" y="74295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85" name="Line"/>
          <p:cNvSpPr/>
          <p:nvPr/>
        </p:nvSpPr>
        <p:spPr>
          <a:xfrm flipV="1">
            <a:off x="202183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86" name="Line"/>
          <p:cNvSpPr/>
          <p:nvPr/>
        </p:nvSpPr>
        <p:spPr>
          <a:xfrm flipV="1">
            <a:off x="209803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87" name="Line"/>
          <p:cNvSpPr/>
          <p:nvPr/>
        </p:nvSpPr>
        <p:spPr>
          <a:xfrm flipV="1">
            <a:off x="217423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88" name="Line"/>
          <p:cNvSpPr/>
          <p:nvPr/>
        </p:nvSpPr>
        <p:spPr>
          <a:xfrm flipV="1">
            <a:off x="225043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89" name="Line"/>
          <p:cNvSpPr/>
          <p:nvPr/>
        </p:nvSpPr>
        <p:spPr>
          <a:xfrm flipV="1">
            <a:off x="19557999" y="7170377"/>
            <a:ext cx="123945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0" name="Line"/>
          <p:cNvSpPr/>
          <p:nvPr/>
        </p:nvSpPr>
        <p:spPr>
          <a:xfrm flipV="1">
            <a:off x="20319999" y="7173390"/>
            <a:ext cx="1239456"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1" name="Line"/>
          <p:cNvSpPr/>
          <p:nvPr/>
        </p:nvSpPr>
        <p:spPr>
          <a:xfrm flipV="1">
            <a:off x="21081999" y="7173390"/>
            <a:ext cx="1239456"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2" name="Line"/>
          <p:cNvSpPr/>
          <p:nvPr/>
        </p:nvSpPr>
        <p:spPr>
          <a:xfrm flipV="1">
            <a:off x="21843999" y="7173390"/>
            <a:ext cx="1239456"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3" name="Line"/>
          <p:cNvSpPr/>
          <p:nvPr/>
        </p:nvSpPr>
        <p:spPr>
          <a:xfrm flipV="1">
            <a:off x="19685000" y="7173391"/>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4" name="Line"/>
          <p:cNvSpPr/>
          <p:nvPr/>
        </p:nvSpPr>
        <p:spPr>
          <a:xfrm flipV="1">
            <a:off x="20459700"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5" name="Line"/>
          <p:cNvSpPr/>
          <p:nvPr/>
        </p:nvSpPr>
        <p:spPr>
          <a:xfrm flipV="1">
            <a:off x="21209000"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6" name="Line"/>
          <p:cNvSpPr/>
          <p:nvPr/>
        </p:nvSpPr>
        <p:spPr>
          <a:xfrm flipH="1" flipV="1">
            <a:off x="224789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7" name="Line"/>
          <p:cNvSpPr/>
          <p:nvPr/>
        </p:nvSpPr>
        <p:spPr>
          <a:xfrm flipH="1" flipV="1">
            <a:off x="217169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8" name="Line"/>
          <p:cNvSpPr/>
          <p:nvPr/>
        </p:nvSpPr>
        <p:spPr>
          <a:xfrm flipH="1" flipV="1">
            <a:off x="20955001"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299" name="Line"/>
          <p:cNvSpPr/>
          <p:nvPr/>
        </p:nvSpPr>
        <p:spPr>
          <a:xfrm flipH="1" flipV="1">
            <a:off x="20193001"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00" name="Line"/>
          <p:cNvSpPr/>
          <p:nvPr/>
        </p:nvSpPr>
        <p:spPr>
          <a:xfrm flipH="1" flipV="1">
            <a:off x="19431001"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01" name="Line"/>
          <p:cNvSpPr/>
          <p:nvPr/>
        </p:nvSpPr>
        <p:spPr>
          <a:xfrm flipH="1" flipV="1">
            <a:off x="21806936" y="7173390"/>
            <a:ext cx="1239457"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02" name="Line"/>
          <p:cNvSpPr/>
          <p:nvPr/>
        </p:nvSpPr>
        <p:spPr>
          <a:xfrm flipH="1" flipV="1">
            <a:off x="21044936" y="7173390"/>
            <a:ext cx="1239457"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03" name="Line"/>
          <p:cNvSpPr/>
          <p:nvPr/>
        </p:nvSpPr>
        <p:spPr>
          <a:xfrm flipH="1" flipV="1">
            <a:off x="20282936" y="7173390"/>
            <a:ext cx="1239457"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04" name="Line"/>
          <p:cNvSpPr/>
          <p:nvPr/>
        </p:nvSpPr>
        <p:spPr>
          <a:xfrm flipH="1" flipV="1">
            <a:off x="19520936" y="7173390"/>
            <a:ext cx="1239457"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05" name="Line"/>
          <p:cNvSpPr/>
          <p:nvPr/>
        </p:nvSpPr>
        <p:spPr>
          <a:xfrm flipH="1" flipV="1">
            <a:off x="21179487"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06" name="Line"/>
          <p:cNvSpPr/>
          <p:nvPr/>
        </p:nvSpPr>
        <p:spPr>
          <a:xfrm flipH="1" flipV="1">
            <a:off x="20417487"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07" name="Line"/>
          <p:cNvSpPr/>
          <p:nvPr/>
        </p:nvSpPr>
        <p:spPr>
          <a:xfrm flipH="1" flipV="1">
            <a:off x="19655487"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08" name="Shape"/>
          <p:cNvSpPr/>
          <p:nvPr/>
        </p:nvSpPr>
        <p:spPr>
          <a:xfrm>
            <a:off x="19011893" y="6527800"/>
            <a:ext cx="3810145" cy="2286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3601" y="21600"/>
                </a:lnTo>
                <a:lnTo>
                  <a:pt x="21600" y="121"/>
                </a:lnTo>
                <a:lnTo>
                  <a:pt x="0" y="0"/>
                </a:lnTo>
                <a:close/>
              </a:path>
            </a:pathLst>
          </a:custGeom>
          <a:solidFill>
            <a:srgbClr val="3A88FE">
              <a:alpha val="50000"/>
            </a:srgbClr>
          </a:solidFill>
          <a:ln w="254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309" name="Shape"/>
          <p:cNvSpPr/>
          <p:nvPr/>
        </p:nvSpPr>
        <p:spPr>
          <a:xfrm>
            <a:off x="19646900" y="6527800"/>
            <a:ext cx="3937142" cy="2286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115" y="21600"/>
                </a:lnTo>
                <a:lnTo>
                  <a:pt x="21600" y="21600"/>
                </a:lnTo>
                <a:lnTo>
                  <a:pt x="21600" y="121"/>
                </a:lnTo>
                <a:lnTo>
                  <a:pt x="0" y="0"/>
                </a:lnTo>
                <a:close/>
              </a:path>
            </a:pathLst>
          </a:custGeom>
          <a:solidFill>
            <a:srgbClr val="3A88FE">
              <a:alpha val="50000"/>
            </a:srgbClr>
          </a:solidFill>
          <a:ln w="254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310" name="Fine-grained fusion optimizes locality for point-wise operations"/>
          <p:cNvSpPr txBox="1"/>
          <p:nvPr/>
        </p:nvSpPr>
        <p:spPr>
          <a:xfrm>
            <a:off x="927100" y="3175000"/>
            <a:ext cx="115189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sz="5600"/>
            </a:pPr>
            <a:r>
              <a:t>Fine-grained fusion optimizes locality for point-wise operations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30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3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09" grpId="2"/>
      <p:bldP build="whole" bldLvl="1" animBg="1" rev="0" advAuto="0" spid="3308" grpId="1"/>
    </p:bldLst>
  </p:timing>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314" name="The schedule defines producer-consumer interleaving"/>
          <p:cNvSpPr txBox="1"/>
          <p:nvPr>
            <p:ph type="title"/>
          </p:nvPr>
        </p:nvSpPr>
        <p:spPr>
          <a:prstGeom prst="rect">
            <a:avLst/>
          </a:prstGeom>
        </p:spPr>
        <p:txBody>
          <a:bodyPr/>
          <a:lstStyle/>
          <a:p>
            <a:pPr/>
            <a:r>
              <a:t>The schedule </a:t>
            </a:r>
            <a:r>
              <a:rPr b="0"/>
              <a:t>defines producer-consumer interleaving</a:t>
            </a:r>
          </a:p>
        </p:txBody>
      </p:sp>
      <p:sp>
        <p:nvSpPr>
          <p:cNvPr id="3315" name="Square"/>
          <p:cNvSpPr/>
          <p:nvPr/>
        </p:nvSpPr>
        <p:spPr>
          <a:xfrm>
            <a:off x="1913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16" name="Square"/>
          <p:cNvSpPr/>
          <p:nvPr/>
        </p:nvSpPr>
        <p:spPr>
          <a:xfrm>
            <a:off x="19900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17" name="Square"/>
          <p:cNvSpPr/>
          <p:nvPr/>
        </p:nvSpPr>
        <p:spPr>
          <a:xfrm>
            <a:off x="20662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18" name="Square"/>
          <p:cNvSpPr/>
          <p:nvPr/>
        </p:nvSpPr>
        <p:spPr>
          <a:xfrm>
            <a:off x="21424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19" name="Square"/>
          <p:cNvSpPr/>
          <p:nvPr/>
        </p:nvSpPr>
        <p:spPr>
          <a:xfrm>
            <a:off x="22186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20" name="Square"/>
          <p:cNvSpPr/>
          <p:nvPr/>
        </p:nvSpPr>
        <p:spPr>
          <a:xfrm>
            <a:off x="1913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21" name="Square"/>
          <p:cNvSpPr/>
          <p:nvPr/>
        </p:nvSpPr>
        <p:spPr>
          <a:xfrm>
            <a:off x="19900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22" name="Square"/>
          <p:cNvSpPr/>
          <p:nvPr/>
        </p:nvSpPr>
        <p:spPr>
          <a:xfrm>
            <a:off x="20662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23" name="Square"/>
          <p:cNvSpPr/>
          <p:nvPr/>
        </p:nvSpPr>
        <p:spPr>
          <a:xfrm>
            <a:off x="21424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24" name="Square"/>
          <p:cNvSpPr/>
          <p:nvPr/>
        </p:nvSpPr>
        <p:spPr>
          <a:xfrm>
            <a:off x="22186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25" name="Square"/>
          <p:cNvSpPr/>
          <p:nvPr/>
        </p:nvSpPr>
        <p:spPr>
          <a:xfrm>
            <a:off x="2294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26" name="Square"/>
          <p:cNvSpPr/>
          <p:nvPr/>
        </p:nvSpPr>
        <p:spPr>
          <a:xfrm>
            <a:off x="2294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27" name="Line"/>
          <p:cNvSpPr/>
          <p:nvPr/>
        </p:nvSpPr>
        <p:spPr>
          <a:xfrm flipV="1">
            <a:off x="19392900" y="362161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28" name="Line"/>
          <p:cNvSpPr/>
          <p:nvPr/>
        </p:nvSpPr>
        <p:spPr>
          <a:xfrm flipV="1">
            <a:off x="20154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29" name="Line"/>
          <p:cNvSpPr/>
          <p:nvPr/>
        </p:nvSpPr>
        <p:spPr>
          <a:xfrm flipV="1">
            <a:off x="20916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30" name="Line"/>
          <p:cNvSpPr/>
          <p:nvPr/>
        </p:nvSpPr>
        <p:spPr>
          <a:xfrm flipV="1">
            <a:off x="21678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31" name="Line"/>
          <p:cNvSpPr/>
          <p:nvPr/>
        </p:nvSpPr>
        <p:spPr>
          <a:xfrm flipV="1">
            <a:off x="22440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32" name="Line"/>
          <p:cNvSpPr/>
          <p:nvPr/>
        </p:nvSpPr>
        <p:spPr>
          <a:xfrm flipV="1">
            <a:off x="23202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33" name="tone curve"/>
          <p:cNvSpPr/>
          <p:nvPr/>
        </p:nvSpPr>
        <p:spPr>
          <a:xfrm>
            <a:off x="13677900" y="284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334" name="color correct"/>
          <p:cNvSpPr/>
          <p:nvPr/>
        </p:nvSpPr>
        <p:spPr>
          <a:xfrm>
            <a:off x="13677900" y="4368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color correct</a:t>
            </a:r>
          </a:p>
        </p:txBody>
      </p:sp>
      <p:sp>
        <p:nvSpPr>
          <p:cNvPr id="3335" name="Line"/>
          <p:cNvSpPr/>
          <p:nvPr/>
        </p:nvSpPr>
        <p:spPr>
          <a:xfrm flipH="1">
            <a:off x="16103599" y="3873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36" name="Square"/>
          <p:cNvSpPr/>
          <p:nvPr/>
        </p:nvSpPr>
        <p:spPr>
          <a:xfrm>
            <a:off x="19138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37" name="Square"/>
          <p:cNvSpPr/>
          <p:nvPr/>
        </p:nvSpPr>
        <p:spPr>
          <a:xfrm>
            <a:off x="19900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38" name="Square"/>
          <p:cNvSpPr/>
          <p:nvPr/>
        </p:nvSpPr>
        <p:spPr>
          <a:xfrm>
            <a:off x="20662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39" name="Square"/>
          <p:cNvSpPr/>
          <p:nvPr/>
        </p:nvSpPr>
        <p:spPr>
          <a:xfrm>
            <a:off x="21424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40" name="Square"/>
          <p:cNvSpPr/>
          <p:nvPr/>
        </p:nvSpPr>
        <p:spPr>
          <a:xfrm>
            <a:off x="22186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41" name="Square"/>
          <p:cNvSpPr/>
          <p:nvPr/>
        </p:nvSpPr>
        <p:spPr>
          <a:xfrm>
            <a:off x="19138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42" name="Square"/>
          <p:cNvSpPr/>
          <p:nvPr/>
        </p:nvSpPr>
        <p:spPr>
          <a:xfrm>
            <a:off x="19900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43" name="Square"/>
          <p:cNvSpPr/>
          <p:nvPr/>
        </p:nvSpPr>
        <p:spPr>
          <a:xfrm>
            <a:off x="20662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44" name="Square"/>
          <p:cNvSpPr/>
          <p:nvPr/>
        </p:nvSpPr>
        <p:spPr>
          <a:xfrm>
            <a:off x="21424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45" name="Square"/>
          <p:cNvSpPr/>
          <p:nvPr/>
        </p:nvSpPr>
        <p:spPr>
          <a:xfrm>
            <a:off x="22186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46" name="Square"/>
          <p:cNvSpPr/>
          <p:nvPr/>
        </p:nvSpPr>
        <p:spPr>
          <a:xfrm>
            <a:off x="22948900" y="665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47" name="Square"/>
          <p:cNvSpPr/>
          <p:nvPr/>
        </p:nvSpPr>
        <p:spPr>
          <a:xfrm>
            <a:off x="22948900" y="8178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48" name="Line"/>
          <p:cNvSpPr/>
          <p:nvPr/>
        </p:nvSpPr>
        <p:spPr>
          <a:xfrm flipV="1">
            <a:off x="19392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49" name="Line"/>
          <p:cNvSpPr/>
          <p:nvPr/>
        </p:nvSpPr>
        <p:spPr>
          <a:xfrm flipV="1">
            <a:off x="20154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50" name="Line"/>
          <p:cNvSpPr/>
          <p:nvPr/>
        </p:nvSpPr>
        <p:spPr>
          <a:xfrm flipV="1">
            <a:off x="20916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51" name="Line"/>
          <p:cNvSpPr/>
          <p:nvPr/>
        </p:nvSpPr>
        <p:spPr>
          <a:xfrm flipV="1">
            <a:off x="21678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52" name="Line"/>
          <p:cNvSpPr/>
          <p:nvPr/>
        </p:nvSpPr>
        <p:spPr>
          <a:xfrm flipV="1">
            <a:off x="22440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53" name="Line"/>
          <p:cNvSpPr/>
          <p:nvPr/>
        </p:nvSpPr>
        <p:spPr>
          <a:xfrm flipV="1">
            <a:off x="23202900" y="7175499"/>
            <a:ext cx="1" cy="989687"/>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54" name="Line"/>
          <p:cNvSpPr/>
          <p:nvPr/>
        </p:nvSpPr>
        <p:spPr>
          <a:xfrm flipV="1">
            <a:off x="19455810" y="7153630"/>
            <a:ext cx="668992" cy="100632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55" name="tone curve"/>
          <p:cNvSpPr/>
          <p:nvPr/>
        </p:nvSpPr>
        <p:spPr>
          <a:xfrm>
            <a:off x="13677900" y="6400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356" name="gaussian blur"/>
          <p:cNvSpPr/>
          <p:nvPr/>
        </p:nvSpPr>
        <p:spPr>
          <a:xfrm>
            <a:off x="13677900" y="7924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gaussian blur</a:t>
            </a:r>
          </a:p>
        </p:txBody>
      </p:sp>
      <p:sp>
        <p:nvSpPr>
          <p:cNvPr id="3357" name="Line"/>
          <p:cNvSpPr/>
          <p:nvPr/>
        </p:nvSpPr>
        <p:spPr>
          <a:xfrm flipH="1">
            <a:off x="16103599" y="74295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58" name="Line"/>
          <p:cNvSpPr/>
          <p:nvPr/>
        </p:nvSpPr>
        <p:spPr>
          <a:xfrm flipV="1">
            <a:off x="202183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59" name="Line"/>
          <p:cNvSpPr/>
          <p:nvPr/>
        </p:nvSpPr>
        <p:spPr>
          <a:xfrm flipV="1">
            <a:off x="209803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0" name="Line"/>
          <p:cNvSpPr/>
          <p:nvPr/>
        </p:nvSpPr>
        <p:spPr>
          <a:xfrm flipV="1">
            <a:off x="217423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1" name="Line"/>
          <p:cNvSpPr/>
          <p:nvPr/>
        </p:nvSpPr>
        <p:spPr>
          <a:xfrm flipV="1">
            <a:off x="225043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2" name="Line"/>
          <p:cNvSpPr/>
          <p:nvPr/>
        </p:nvSpPr>
        <p:spPr>
          <a:xfrm flipV="1">
            <a:off x="19557999" y="7170377"/>
            <a:ext cx="123945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3" name="Line"/>
          <p:cNvSpPr/>
          <p:nvPr/>
        </p:nvSpPr>
        <p:spPr>
          <a:xfrm flipV="1">
            <a:off x="20319999" y="7173390"/>
            <a:ext cx="1239456"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4" name="Line"/>
          <p:cNvSpPr/>
          <p:nvPr/>
        </p:nvSpPr>
        <p:spPr>
          <a:xfrm flipV="1">
            <a:off x="21081999" y="7173390"/>
            <a:ext cx="1239456"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5" name="Line"/>
          <p:cNvSpPr/>
          <p:nvPr/>
        </p:nvSpPr>
        <p:spPr>
          <a:xfrm flipV="1">
            <a:off x="21843999" y="7173390"/>
            <a:ext cx="1239456"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6" name="Line"/>
          <p:cNvSpPr/>
          <p:nvPr/>
        </p:nvSpPr>
        <p:spPr>
          <a:xfrm flipV="1">
            <a:off x="19685000" y="7173391"/>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7" name="Line"/>
          <p:cNvSpPr/>
          <p:nvPr/>
        </p:nvSpPr>
        <p:spPr>
          <a:xfrm flipV="1">
            <a:off x="20459700"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8" name="Line"/>
          <p:cNvSpPr/>
          <p:nvPr/>
        </p:nvSpPr>
        <p:spPr>
          <a:xfrm flipV="1">
            <a:off x="21209000"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69" name="Line"/>
          <p:cNvSpPr/>
          <p:nvPr/>
        </p:nvSpPr>
        <p:spPr>
          <a:xfrm flipH="1" flipV="1">
            <a:off x="224789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0" name="Line"/>
          <p:cNvSpPr/>
          <p:nvPr/>
        </p:nvSpPr>
        <p:spPr>
          <a:xfrm flipH="1" flipV="1">
            <a:off x="21716999"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1" name="Line"/>
          <p:cNvSpPr/>
          <p:nvPr/>
        </p:nvSpPr>
        <p:spPr>
          <a:xfrm flipH="1" flipV="1">
            <a:off x="20955001"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2" name="Line"/>
          <p:cNvSpPr/>
          <p:nvPr/>
        </p:nvSpPr>
        <p:spPr>
          <a:xfrm flipH="1" flipV="1">
            <a:off x="20193001"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3" name="Line"/>
          <p:cNvSpPr/>
          <p:nvPr/>
        </p:nvSpPr>
        <p:spPr>
          <a:xfrm flipH="1" flipV="1">
            <a:off x="19431001" y="7153896"/>
            <a:ext cx="668992" cy="1006322"/>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4" name="Line"/>
          <p:cNvSpPr/>
          <p:nvPr/>
        </p:nvSpPr>
        <p:spPr>
          <a:xfrm flipH="1" flipV="1">
            <a:off x="21806936" y="7173390"/>
            <a:ext cx="1239457"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5" name="Line"/>
          <p:cNvSpPr/>
          <p:nvPr/>
        </p:nvSpPr>
        <p:spPr>
          <a:xfrm flipH="1" flipV="1">
            <a:off x="21044936" y="7173390"/>
            <a:ext cx="1239457"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6" name="Line"/>
          <p:cNvSpPr/>
          <p:nvPr/>
        </p:nvSpPr>
        <p:spPr>
          <a:xfrm flipH="1" flipV="1">
            <a:off x="20282936" y="7173390"/>
            <a:ext cx="1239457"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7" name="Line"/>
          <p:cNvSpPr/>
          <p:nvPr/>
        </p:nvSpPr>
        <p:spPr>
          <a:xfrm flipH="1" flipV="1">
            <a:off x="19520936" y="7173390"/>
            <a:ext cx="1239457" cy="989841"/>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8" name="Line"/>
          <p:cNvSpPr/>
          <p:nvPr/>
        </p:nvSpPr>
        <p:spPr>
          <a:xfrm flipH="1" flipV="1">
            <a:off x="21179487"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79" name="Line"/>
          <p:cNvSpPr/>
          <p:nvPr/>
        </p:nvSpPr>
        <p:spPr>
          <a:xfrm flipH="1" flipV="1">
            <a:off x="20417487"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80" name="Line"/>
          <p:cNvSpPr/>
          <p:nvPr/>
        </p:nvSpPr>
        <p:spPr>
          <a:xfrm flipH="1" flipV="1">
            <a:off x="19655487" y="7175073"/>
            <a:ext cx="1727206" cy="989840"/>
          </a:xfrm>
          <a:prstGeom prst="line">
            <a:avLst/>
          </a:prstGeom>
          <a:ln w="254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381" name="Rectangle"/>
          <p:cNvSpPr/>
          <p:nvPr/>
        </p:nvSpPr>
        <p:spPr>
          <a:xfrm>
            <a:off x="19011900" y="6527800"/>
            <a:ext cx="4572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382" name="Breadth-first execution minimizes recomputation for large kernels"/>
          <p:cNvSpPr txBox="1"/>
          <p:nvPr/>
        </p:nvSpPr>
        <p:spPr>
          <a:xfrm>
            <a:off x="927100" y="6769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rPr i="0"/>
              <a:t>Breadth-first execution minimizes recomputation for large kernels</a:t>
            </a:r>
          </a:p>
        </p:txBody>
      </p:sp>
      <p:sp>
        <p:nvSpPr>
          <p:cNvPr id="3383" name="Fine-grained fusion optimizes locality for point-wise operations"/>
          <p:cNvSpPr txBox="1"/>
          <p:nvPr/>
        </p:nvSpPr>
        <p:spPr>
          <a:xfrm>
            <a:off x="927100" y="3175000"/>
            <a:ext cx="115189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sz="5600"/>
            </a:pPr>
            <a:r>
              <a:t>Fine-grained fusion optimizes locality for point-wise operations</a:t>
            </a:r>
          </a:p>
        </p:txBody>
      </p:sp>
      <p:sp>
        <p:nvSpPr>
          <p:cNvPr id="3384" name="Square"/>
          <p:cNvSpPr/>
          <p:nvPr/>
        </p:nvSpPr>
        <p:spPr>
          <a:xfrm>
            <a:off x="19138900" y="665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85" name="Square"/>
          <p:cNvSpPr/>
          <p:nvPr/>
        </p:nvSpPr>
        <p:spPr>
          <a:xfrm>
            <a:off x="19900900" y="665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86" name="Square"/>
          <p:cNvSpPr/>
          <p:nvPr/>
        </p:nvSpPr>
        <p:spPr>
          <a:xfrm>
            <a:off x="20662900" y="665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87" name="Square"/>
          <p:cNvSpPr/>
          <p:nvPr/>
        </p:nvSpPr>
        <p:spPr>
          <a:xfrm>
            <a:off x="21424900" y="665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88" name="Square"/>
          <p:cNvSpPr/>
          <p:nvPr/>
        </p:nvSpPr>
        <p:spPr>
          <a:xfrm>
            <a:off x="22186900" y="665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89" name="Square"/>
          <p:cNvSpPr/>
          <p:nvPr/>
        </p:nvSpPr>
        <p:spPr>
          <a:xfrm>
            <a:off x="19138900" y="817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90" name="Square"/>
          <p:cNvSpPr/>
          <p:nvPr/>
        </p:nvSpPr>
        <p:spPr>
          <a:xfrm>
            <a:off x="19900900" y="817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91" name="Square"/>
          <p:cNvSpPr/>
          <p:nvPr/>
        </p:nvSpPr>
        <p:spPr>
          <a:xfrm>
            <a:off x="20662900" y="817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92" name="Square"/>
          <p:cNvSpPr/>
          <p:nvPr/>
        </p:nvSpPr>
        <p:spPr>
          <a:xfrm>
            <a:off x="21424900" y="817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93" name="Square"/>
          <p:cNvSpPr/>
          <p:nvPr/>
        </p:nvSpPr>
        <p:spPr>
          <a:xfrm>
            <a:off x="22186900" y="817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94" name="Square"/>
          <p:cNvSpPr/>
          <p:nvPr/>
        </p:nvSpPr>
        <p:spPr>
          <a:xfrm>
            <a:off x="22948900" y="665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395" name="Square"/>
          <p:cNvSpPr/>
          <p:nvPr/>
        </p:nvSpPr>
        <p:spPr>
          <a:xfrm>
            <a:off x="22948900" y="8178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381"/>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300"/>
                                  </p:stCondLst>
                                  <p:iterate type="el" backwards="0">
                                    <p:tmAbs val="0"/>
                                  </p:iterate>
                                  <p:childTnLst>
                                    <p:set>
                                      <p:cBhvr>
                                        <p:cTn id="9" fill="hold"/>
                                        <p:tgtEl>
                                          <p:spTgt spid="3384"/>
                                        </p:tgtEl>
                                        <p:attrNameLst>
                                          <p:attrName>style.visibility</p:attrName>
                                        </p:attrNameLst>
                                      </p:cBhvr>
                                      <p:to>
                                        <p:strVal val="visible"/>
                                      </p:to>
                                    </p:set>
                                  </p:childTnLst>
                                </p:cTn>
                              </p:par>
                            </p:childTnLst>
                          </p:cTn>
                        </p:par>
                        <p:par>
                          <p:cTn id="10" fill="hold">
                            <p:stCondLst>
                              <p:cond delay="300"/>
                            </p:stCondLst>
                            <p:childTnLst>
                              <p:par>
                                <p:cTn id="11" presetClass="entr" nodeType="afterEffect" presetSubtype="0" presetID="1" grpId="3" fill="hold">
                                  <p:stCondLst>
                                    <p:cond delay="0"/>
                                  </p:stCondLst>
                                  <p:iterate type="el" backwards="0">
                                    <p:tmAbs val="0"/>
                                  </p:iterate>
                                  <p:childTnLst>
                                    <p:set>
                                      <p:cBhvr>
                                        <p:cTn id="12" fill="hold"/>
                                        <p:tgtEl>
                                          <p:spTgt spid="3385"/>
                                        </p:tgtEl>
                                        <p:attrNameLst>
                                          <p:attrName>style.visibility</p:attrName>
                                        </p:attrNameLst>
                                      </p:cBhvr>
                                      <p:to>
                                        <p:strVal val="visible"/>
                                      </p:to>
                                    </p:set>
                                  </p:childTnLst>
                                </p:cTn>
                              </p:par>
                            </p:childTnLst>
                          </p:cTn>
                        </p:par>
                        <p:par>
                          <p:cTn id="13" fill="hold">
                            <p:stCondLst>
                              <p:cond delay="300"/>
                            </p:stCondLst>
                            <p:childTnLst>
                              <p:par>
                                <p:cTn id="14" presetClass="entr" nodeType="afterEffect" presetSubtype="0" presetID="1" grpId="4" fill="hold">
                                  <p:stCondLst>
                                    <p:cond delay="0"/>
                                  </p:stCondLst>
                                  <p:iterate type="el" backwards="0">
                                    <p:tmAbs val="0"/>
                                  </p:iterate>
                                  <p:childTnLst>
                                    <p:set>
                                      <p:cBhvr>
                                        <p:cTn id="15" fill="hold"/>
                                        <p:tgtEl>
                                          <p:spTgt spid="3386"/>
                                        </p:tgtEl>
                                        <p:attrNameLst>
                                          <p:attrName>style.visibility</p:attrName>
                                        </p:attrNameLst>
                                      </p:cBhvr>
                                      <p:to>
                                        <p:strVal val="visible"/>
                                      </p:to>
                                    </p:set>
                                  </p:childTnLst>
                                </p:cTn>
                              </p:par>
                            </p:childTnLst>
                          </p:cTn>
                        </p:par>
                        <p:par>
                          <p:cTn id="16" fill="hold">
                            <p:stCondLst>
                              <p:cond delay="300"/>
                            </p:stCondLst>
                            <p:childTnLst>
                              <p:par>
                                <p:cTn id="17" presetClass="entr" nodeType="afterEffect" presetSubtype="0" presetID="1" grpId="5" fill="hold">
                                  <p:stCondLst>
                                    <p:cond delay="0"/>
                                  </p:stCondLst>
                                  <p:iterate type="el" backwards="0">
                                    <p:tmAbs val="0"/>
                                  </p:iterate>
                                  <p:childTnLst>
                                    <p:set>
                                      <p:cBhvr>
                                        <p:cTn id="18" fill="hold"/>
                                        <p:tgtEl>
                                          <p:spTgt spid="3387"/>
                                        </p:tgtEl>
                                        <p:attrNameLst>
                                          <p:attrName>style.visibility</p:attrName>
                                        </p:attrNameLst>
                                      </p:cBhvr>
                                      <p:to>
                                        <p:strVal val="visible"/>
                                      </p:to>
                                    </p:set>
                                  </p:childTnLst>
                                </p:cTn>
                              </p:par>
                            </p:childTnLst>
                          </p:cTn>
                        </p:par>
                        <p:par>
                          <p:cTn id="19" fill="hold">
                            <p:stCondLst>
                              <p:cond delay="300"/>
                            </p:stCondLst>
                            <p:childTnLst>
                              <p:par>
                                <p:cTn id="20" presetClass="entr" nodeType="afterEffect" presetSubtype="0" presetID="1" grpId="6" fill="hold">
                                  <p:stCondLst>
                                    <p:cond delay="0"/>
                                  </p:stCondLst>
                                  <p:iterate type="el" backwards="0">
                                    <p:tmAbs val="0"/>
                                  </p:iterate>
                                  <p:childTnLst>
                                    <p:set>
                                      <p:cBhvr>
                                        <p:cTn id="21" fill="hold"/>
                                        <p:tgtEl>
                                          <p:spTgt spid="3388"/>
                                        </p:tgtEl>
                                        <p:attrNameLst>
                                          <p:attrName>style.visibility</p:attrName>
                                        </p:attrNameLst>
                                      </p:cBhvr>
                                      <p:to>
                                        <p:strVal val="visible"/>
                                      </p:to>
                                    </p:set>
                                  </p:childTnLst>
                                </p:cTn>
                              </p:par>
                            </p:childTnLst>
                          </p:cTn>
                        </p:par>
                        <p:par>
                          <p:cTn id="22" fill="hold">
                            <p:stCondLst>
                              <p:cond delay="300"/>
                            </p:stCondLst>
                            <p:childTnLst>
                              <p:par>
                                <p:cTn id="23" presetClass="entr" nodeType="afterEffect" presetSubtype="0" presetID="1" grpId="7" fill="hold">
                                  <p:stCondLst>
                                    <p:cond delay="0"/>
                                  </p:stCondLst>
                                  <p:iterate type="el" backwards="0">
                                    <p:tmAbs val="0"/>
                                  </p:iterate>
                                  <p:childTnLst>
                                    <p:set>
                                      <p:cBhvr>
                                        <p:cTn id="24" fill="hold"/>
                                        <p:tgtEl>
                                          <p:spTgt spid="339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path" nodeType="clickEffect" presetSubtype="0" presetID="-1" grpId="8" accel="50000" decel="50000" fill="hold">
                                  <p:stCondLst>
                                    <p:cond delay="0"/>
                                  </p:stCondLst>
                                  <p:childTnLst>
                                    <p:animMotion path="M 0.000000 0.000000 L -0.000521 0.111111" origin="layout" pathEditMode="relative">
                                      <p:cBhvr>
                                        <p:cTn id="28" dur="500" fill="hold"/>
                                        <p:tgtEl>
                                          <p:spTgt spid="3381"/>
                                        </p:tgtEl>
                                        <p:attrNameLst>
                                          <p:attrName>ppt_x</p:attrName>
                                          <p:attrName>ppt_y</p:attrName>
                                        </p:attrNameLst>
                                      </p:cBhvr>
                                    </p:animMotion>
                                  </p:childTnLst>
                                </p:cTn>
                              </p:par>
                            </p:childTnLst>
                          </p:cTn>
                        </p:par>
                        <p:par>
                          <p:cTn id="29" fill="hold">
                            <p:stCondLst>
                              <p:cond delay="500"/>
                            </p:stCondLst>
                            <p:childTnLst>
                              <p:par>
                                <p:cTn id="30" presetClass="entr" nodeType="afterEffect" presetSubtype="0" presetID="1" grpId="9" fill="hold">
                                  <p:stCondLst>
                                    <p:cond delay="200"/>
                                  </p:stCondLst>
                                  <p:iterate type="el" backwards="0">
                                    <p:tmAbs val="0"/>
                                  </p:iterate>
                                  <p:childTnLst>
                                    <p:set>
                                      <p:cBhvr>
                                        <p:cTn id="31" fill="hold"/>
                                        <p:tgtEl>
                                          <p:spTgt spid="3389"/>
                                        </p:tgtEl>
                                        <p:attrNameLst>
                                          <p:attrName>style.visibility</p:attrName>
                                        </p:attrNameLst>
                                      </p:cBhvr>
                                      <p:to>
                                        <p:strVal val="visible"/>
                                      </p:to>
                                    </p:set>
                                  </p:childTnLst>
                                </p:cTn>
                              </p:par>
                            </p:childTnLst>
                          </p:cTn>
                        </p:par>
                        <p:par>
                          <p:cTn id="32" fill="hold">
                            <p:stCondLst>
                              <p:cond delay="700"/>
                            </p:stCondLst>
                            <p:childTnLst>
                              <p:par>
                                <p:cTn id="33" presetClass="entr" nodeType="afterEffect" presetSubtype="0" presetID="1" grpId="10" fill="hold">
                                  <p:stCondLst>
                                    <p:cond delay="0"/>
                                  </p:stCondLst>
                                  <p:iterate type="el" backwards="0">
                                    <p:tmAbs val="0"/>
                                  </p:iterate>
                                  <p:childTnLst>
                                    <p:set>
                                      <p:cBhvr>
                                        <p:cTn id="34" fill="hold"/>
                                        <p:tgtEl>
                                          <p:spTgt spid="3390"/>
                                        </p:tgtEl>
                                        <p:attrNameLst>
                                          <p:attrName>style.visibility</p:attrName>
                                        </p:attrNameLst>
                                      </p:cBhvr>
                                      <p:to>
                                        <p:strVal val="visible"/>
                                      </p:to>
                                    </p:set>
                                  </p:childTnLst>
                                </p:cTn>
                              </p:par>
                            </p:childTnLst>
                          </p:cTn>
                        </p:par>
                        <p:par>
                          <p:cTn id="35" fill="hold">
                            <p:stCondLst>
                              <p:cond delay="700"/>
                            </p:stCondLst>
                            <p:childTnLst>
                              <p:par>
                                <p:cTn id="36" presetClass="entr" nodeType="afterEffect" presetSubtype="0" presetID="1" grpId="11" fill="hold">
                                  <p:stCondLst>
                                    <p:cond delay="0"/>
                                  </p:stCondLst>
                                  <p:iterate type="el" backwards="0">
                                    <p:tmAbs val="0"/>
                                  </p:iterate>
                                  <p:childTnLst>
                                    <p:set>
                                      <p:cBhvr>
                                        <p:cTn id="37" fill="hold"/>
                                        <p:tgtEl>
                                          <p:spTgt spid="3391"/>
                                        </p:tgtEl>
                                        <p:attrNameLst>
                                          <p:attrName>style.visibility</p:attrName>
                                        </p:attrNameLst>
                                      </p:cBhvr>
                                      <p:to>
                                        <p:strVal val="visible"/>
                                      </p:to>
                                    </p:set>
                                  </p:childTnLst>
                                </p:cTn>
                              </p:par>
                            </p:childTnLst>
                          </p:cTn>
                        </p:par>
                        <p:par>
                          <p:cTn id="38" fill="hold">
                            <p:stCondLst>
                              <p:cond delay="700"/>
                            </p:stCondLst>
                            <p:childTnLst>
                              <p:par>
                                <p:cTn id="39" presetClass="entr" nodeType="afterEffect" presetSubtype="0" presetID="1" grpId="12" fill="hold">
                                  <p:stCondLst>
                                    <p:cond delay="0"/>
                                  </p:stCondLst>
                                  <p:iterate type="el" backwards="0">
                                    <p:tmAbs val="0"/>
                                  </p:iterate>
                                  <p:childTnLst>
                                    <p:set>
                                      <p:cBhvr>
                                        <p:cTn id="40" fill="hold"/>
                                        <p:tgtEl>
                                          <p:spTgt spid="3392"/>
                                        </p:tgtEl>
                                        <p:attrNameLst>
                                          <p:attrName>style.visibility</p:attrName>
                                        </p:attrNameLst>
                                      </p:cBhvr>
                                      <p:to>
                                        <p:strVal val="visible"/>
                                      </p:to>
                                    </p:set>
                                  </p:childTnLst>
                                </p:cTn>
                              </p:par>
                            </p:childTnLst>
                          </p:cTn>
                        </p:par>
                        <p:par>
                          <p:cTn id="41" fill="hold">
                            <p:stCondLst>
                              <p:cond delay="700"/>
                            </p:stCondLst>
                            <p:childTnLst>
                              <p:par>
                                <p:cTn id="42" presetClass="entr" nodeType="afterEffect" presetSubtype="0" presetID="1" grpId="13" fill="hold">
                                  <p:stCondLst>
                                    <p:cond delay="0"/>
                                  </p:stCondLst>
                                  <p:iterate type="el" backwards="0">
                                    <p:tmAbs val="0"/>
                                  </p:iterate>
                                  <p:childTnLst>
                                    <p:set>
                                      <p:cBhvr>
                                        <p:cTn id="43" fill="hold"/>
                                        <p:tgtEl>
                                          <p:spTgt spid="3393"/>
                                        </p:tgtEl>
                                        <p:attrNameLst>
                                          <p:attrName>style.visibility</p:attrName>
                                        </p:attrNameLst>
                                      </p:cBhvr>
                                      <p:to>
                                        <p:strVal val="visible"/>
                                      </p:to>
                                    </p:set>
                                  </p:childTnLst>
                                </p:cTn>
                              </p:par>
                            </p:childTnLst>
                          </p:cTn>
                        </p:par>
                        <p:par>
                          <p:cTn id="44" fill="hold">
                            <p:stCondLst>
                              <p:cond delay="700"/>
                            </p:stCondLst>
                            <p:childTnLst>
                              <p:par>
                                <p:cTn id="45" presetClass="entr" nodeType="afterEffect" presetSubtype="0" presetID="1" grpId="14" fill="hold">
                                  <p:stCondLst>
                                    <p:cond delay="0"/>
                                  </p:stCondLst>
                                  <p:iterate type="el" backwards="0">
                                    <p:tmAbs val="0"/>
                                  </p:iterate>
                                  <p:childTnLst>
                                    <p:set>
                                      <p:cBhvr>
                                        <p:cTn id="46" fill="hold"/>
                                        <p:tgtEl>
                                          <p:spTgt spid="33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87" grpId="5"/>
      <p:bldP build="whole" bldLvl="1" animBg="1" rev="0" advAuto="0" spid="3385" grpId="3"/>
      <p:bldP build="whole" bldLvl="1" animBg="1" rev="0" advAuto="0" spid="3386" grpId="4"/>
      <p:bldP build="whole" bldLvl="1" animBg="1" rev="0" advAuto="0" spid="3390" grpId="10"/>
      <p:bldP build="whole" bldLvl="1" animBg="1" rev="0" advAuto="0" spid="3388" grpId="6"/>
      <p:bldP build="whole" bldLvl="1" animBg="1" rev="0" advAuto="0" spid="3395" grpId="14"/>
      <p:bldP build="whole" bldLvl="1" animBg="1" rev="0" advAuto="0" spid="3384" grpId="2"/>
      <p:bldP build="whole" bldLvl="1" animBg="1" rev="0" advAuto="0" spid="3391" grpId="11"/>
      <p:bldP build="whole" bldLvl="1" animBg="1" rev="0" advAuto="0" spid="3389" grpId="9"/>
      <p:bldP build="whole" bldLvl="1" animBg="1" rev="0" advAuto="0" spid="3392" grpId="12"/>
      <p:bldP build="whole" bldLvl="1" animBg="1" rev="0" advAuto="0" spid="3394" grpId="7"/>
      <p:bldP build="whole" bldLvl="1" animBg="1" rev="0" advAuto="0" spid="3393" grpId="13"/>
      <p:bldP build="whole" bldLvl="1" animBg="1" rev="0" advAuto="0" spid="3381" grpId="1"/>
    </p:bldLst>
  </p:timing>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399" name="The schedule defines producer-consumer interleaving"/>
          <p:cNvSpPr txBox="1"/>
          <p:nvPr>
            <p:ph type="title"/>
          </p:nvPr>
        </p:nvSpPr>
        <p:spPr>
          <a:prstGeom prst="rect">
            <a:avLst/>
          </a:prstGeom>
        </p:spPr>
        <p:txBody>
          <a:bodyPr/>
          <a:lstStyle/>
          <a:p>
            <a:pPr/>
            <a:r>
              <a:t>The schedule </a:t>
            </a:r>
            <a:r>
              <a:rPr b="0"/>
              <a:t>defines producer-consumer interleaving</a:t>
            </a:r>
          </a:p>
        </p:txBody>
      </p:sp>
      <p:sp>
        <p:nvSpPr>
          <p:cNvPr id="3400" name="Square"/>
          <p:cNvSpPr/>
          <p:nvPr/>
        </p:nvSpPr>
        <p:spPr>
          <a:xfrm>
            <a:off x="1913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01" name="Square"/>
          <p:cNvSpPr/>
          <p:nvPr/>
        </p:nvSpPr>
        <p:spPr>
          <a:xfrm>
            <a:off x="19900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02" name="Square"/>
          <p:cNvSpPr/>
          <p:nvPr/>
        </p:nvSpPr>
        <p:spPr>
          <a:xfrm>
            <a:off x="20662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03" name="Square"/>
          <p:cNvSpPr/>
          <p:nvPr/>
        </p:nvSpPr>
        <p:spPr>
          <a:xfrm>
            <a:off x="21424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04" name="Square"/>
          <p:cNvSpPr/>
          <p:nvPr/>
        </p:nvSpPr>
        <p:spPr>
          <a:xfrm>
            <a:off x="22186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05" name="Square"/>
          <p:cNvSpPr/>
          <p:nvPr/>
        </p:nvSpPr>
        <p:spPr>
          <a:xfrm>
            <a:off x="1913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06" name="Square"/>
          <p:cNvSpPr/>
          <p:nvPr/>
        </p:nvSpPr>
        <p:spPr>
          <a:xfrm>
            <a:off x="19900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07" name="Square"/>
          <p:cNvSpPr/>
          <p:nvPr/>
        </p:nvSpPr>
        <p:spPr>
          <a:xfrm>
            <a:off x="20662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08" name="Square"/>
          <p:cNvSpPr/>
          <p:nvPr/>
        </p:nvSpPr>
        <p:spPr>
          <a:xfrm>
            <a:off x="21424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09" name="Square"/>
          <p:cNvSpPr/>
          <p:nvPr/>
        </p:nvSpPr>
        <p:spPr>
          <a:xfrm>
            <a:off x="22186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10" name="Square"/>
          <p:cNvSpPr/>
          <p:nvPr/>
        </p:nvSpPr>
        <p:spPr>
          <a:xfrm>
            <a:off x="2294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11" name="Square"/>
          <p:cNvSpPr/>
          <p:nvPr/>
        </p:nvSpPr>
        <p:spPr>
          <a:xfrm>
            <a:off x="2294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12" name="Line"/>
          <p:cNvSpPr/>
          <p:nvPr/>
        </p:nvSpPr>
        <p:spPr>
          <a:xfrm flipV="1">
            <a:off x="19392900" y="362161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13" name="Line"/>
          <p:cNvSpPr/>
          <p:nvPr/>
        </p:nvSpPr>
        <p:spPr>
          <a:xfrm flipV="1">
            <a:off x="20154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14" name="Line"/>
          <p:cNvSpPr/>
          <p:nvPr/>
        </p:nvSpPr>
        <p:spPr>
          <a:xfrm flipV="1">
            <a:off x="20916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15" name="Line"/>
          <p:cNvSpPr/>
          <p:nvPr/>
        </p:nvSpPr>
        <p:spPr>
          <a:xfrm flipV="1">
            <a:off x="21678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16" name="Line"/>
          <p:cNvSpPr/>
          <p:nvPr/>
        </p:nvSpPr>
        <p:spPr>
          <a:xfrm flipV="1">
            <a:off x="22440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17" name="Line"/>
          <p:cNvSpPr/>
          <p:nvPr/>
        </p:nvSpPr>
        <p:spPr>
          <a:xfrm flipV="1">
            <a:off x="23202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18" name="tone curve"/>
          <p:cNvSpPr/>
          <p:nvPr/>
        </p:nvSpPr>
        <p:spPr>
          <a:xfrm>
            <a:off x="13677900" y="284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419" name="color correct"/>
          <p:cNvSpPr/>
          <p:nvPr/>
        </p:nvSpPr>
        <p:spPr>
          <a:xfrm>
            <a:off x="13677900" y="4368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color correct</a:t>
            </a:r>
          </a:p>
        </p:txBody>
      </p:sp>
      <p:sp>
        <p:nvSpPr>
          <p:cNvPr id="3420" name="Line"/>
          <p:cNvSpPr/>
          <p:nvPr/>
        </p:nvSpPr>
        <p:spPr>
          <a:xfrm flipH="1">
            <a:off x="16103599" y="3873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21" name="Square"/>
          <p:cNvSpPr/>
          <p:nvPr/>
        </p:nvSpPr>
        <p:spPr>
          <a:xfrm>
            <a:off x="1913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22" name="Square"/>
          <p:cNvSpPr/>
          <p:nvPr/>
        </p:nvSpPr>
        <p:spPr>
          <a:xfrm>
            <a:off x="19900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23" name="Square"/>
          <p:cNvSpPr/>
          <p:nvPr/>
        </p:nvSpPr>
        <p:spPr>
          <a:xfrm>
            <a:off x="20662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24" name="Square"/>
          <p:cNvSpPr/>
          <p:nvPr/>
        </p:nvSpPr>
        <p:spPr>
          <a:xfrm>
            <a:off x="21424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25" name="Square"/>
          <p:cNvSpPr/>
          <p:nvPr/>
        </p:nvSpPr>
        <p:spPr>
          <a:xfrm>
            <a:off x="22186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26" name="Square"/>
          <p:cNvSpPr/>
          <p:nvPr/>
        </p:nvSpPr>
        <p:spPr>
          <a:xfrm>
            <a:off x="1913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27" name="Square"/>
          <p:cNvSpPr/>
          <p:nvPr/>
        </p:nvSpPr>
        <p:spPr>
          <a:xfrm>
            <a:off x="19900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28" name="Square"/>
          <p:cNvSpPr/>
          <p:nvPr/>
        </p:nvSpPr>
        <p:spPr>
          <a:xfrm>
            <a:off x="20662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29" name="Square"/>
          <p:cNvSpPr/>
          <p:nvPr/>
        </p:nvSpPr>
        <p:spPr>
          <a:xfrm>
            <a:off x="21424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30" name="Square"/>
          <p:cNvSpPr/>
          <p:nvPr/>
        </p:nvSpPr>
        <p:spPr>
          <a:xfrm>
            <a:off x="22186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31" name="Square"/>
          <p:cNvSpPr/>
          <p:nvPr/>
        </p:nvSpPr>
        <p:spPr>
          <a:xfrm>
            <a:off x="2294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32" name="Square"/>
          <p:cNvSpPr/>
          <p:nvPr/>
        </p:nvSpPr>
        <p:spPr>
          <a:xfrm>
            <a:off x="2294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33" name="Line"/>
          <p:cNvSpPr/>
          <p:nvPr/>
        </p:nvSpPr>
        <p:spPr>
          <a:xfrm flipV="1">
            <a:off x="1939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34" name="Line"/>
          <p:cNvSpPr/>
          <p:nvPr/>
        </p:nvSpPr>
        <p:spPr>
          <a:xfrm flipV="1">
            <a:off x="20154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35" name="Line"/>
          <p:cNvSpPr/>
          <p:nvPr/>
        </p:nvSpPr>
        <p:spPr>
          <a:xfrm flipV="1">
            <a:off x="20916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36" name="Line"/>
          <p:cNvSpPr/>
          <p:nvPr/>
        </p:nvSpPr>
        <p:spPr>
          <a:xfrm flipV="1">
            <a:off x="21678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37" name="Line"/>
          <p:cNvSpPr/>
          <p:nvPr/>
        </p:nvSpPr>
        <p:spPr>
          <a:xfrm flipV="1">
            <a:off x="22440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38" name="Line"/>
          <p:cNvSpPr/>
          <p:nvPr/>
        </p:nvSpPr>
        <p:spPr>
          <a:xfrm flipV="1">
            <a:off x="2320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39" name="Line"/>
          <p:cNvSpPr/>
          <p:nvPr/>
        </p:nvSpPr>
        <p:spPr>
          <a:xfrm flipV="1">
            <a:off x="19455810" y="7153630"/>
            <a:ext cx="668992" cy="100632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40" name="tone curve"/>
          <p:cNvSpPr/>
          <p:nvPr/>
        </p:nvSpPr>
        <p:spPr>
          <a:xfrm>
            <a:off x="13677900" y="6400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441" name="gaussian blur"/>
          <p:cNvSpPr/>
          <p:nvPr/>
        </p:nvSpPr>
        <p:spPr>
          <a:xfrm>
            <a:off x="13677900" y="792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gaussian blur</a:t>
            </a:r>
          </a:p>
        </p:txBody>
      </p:sp>
      <p:sp>
        <p:nvSpPr>
          <p:cNvPr id="3442" name="Line"/>
          <p:cNvSpPr/>
          <p:nvPr/>
        </p:nvSpPr>
        <p:spPr>
          <a:xfrm flipH="1">
            <a:off x="16103599" y="7429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43" name="Line"/>
          <p:cNvSpPr/>
          <p:nvPr/>
        </p:nvSpPr>
        <p:spPr>
          <a:xfrm flipV="1">
            <a:off x="20218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44" name="Line"/>
          <p:cNvSpPr/>
          <p:nvPr/>
        </p:nvSpPr>
        <p:spPr>
          <a:xfrm flipV="1">
            <a:off x="20980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45" name="Line"/>
          <p:cNvSpPr/>
          <p:nvPr/>
        </p:nvSpPr>
        <p:spPr>
          <a:xfrm flipV="1">
            <a:off x="21742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46" name="Line"/>
          <p:cNvSpPr/>
          <p:nvPr/>
        </p:nvSpPr>
        <p:spPr>
          <a:xfrm flipV="1">
            <a:off x="22504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47" name="Line"/>
          <p:cNvSpPr/>
          <p:nvPr/>
        </p:nvSpPr>
        <p:spPr>
          <a:xfrm flipV="1">
            <a:off x="19557999" y="7170377"/>
            <a:ext cx="123945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48" name="Line"/>
          <p:cNvSpPr/>
          <p:nvPr/>
        </p:nvSpPr>
        <p:spPr>
          <a:xfrm flipV="1">
            <a:off x="20319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49" name="Line"/>
          <p:cNvSpPr/>
          <p:nvPr/>
        </p:nvSpPr>
        <p:spPr>
          <a:xfrm flipV="1">
            <a:off x="21081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0" name="Line"/>
          <p:cNvSpPr/>
          <p:nvPr/>
        </p:nvSpPr>
        <p:spPr>
          <a:xfrm flipV="1">
            <a:off x="21843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1" name="Line"/>
          <p:cNvSpPr/>
          <p:nvPr/>
        </p:nvSpPr>
        <p:spPr>
          <a:xfrm flipV="1">
            <a:off x="19685000" y="7173391"/>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2" name="Line"/>
          <p:cNvSpPr/>
          <p:nvPr/>
        </p:nvSpPr>
        <p:spPr>
          <a:xfrm flipV="1">
            <a:off x="204597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3" name="Line"/>
          <p:cNvSpPr/>
          <p:nvPr/>
        </p:nvSpPr>
        <p:spPr>
          <a:xfrm flipV="1">
            <a:off x="212090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4" name="Line"/>
          <p:cNvSpPr/>
          <p:nvPr/>
        </p:nvSpPr>
        <p:spPr>
          <a:xfrm flipH="1" flipV="1">
            <a:off x="22478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5" name="Line"/>
          <p:cNvSpPr/>
          <p:nvPr/>
        </p:nvSpPr>
        <p:spPr>
          <a:xfrm flipH="1" flipV="1">
            <a:off x="21716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6" name="Line"/>
          <p:cNvSpPr/>
          <p:nvPr/>
        </p:nvSpPr>
        <p:spPr>
          <a:xfrm flipH="1" flipV="1">
            <a:off x="20955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7" name="Line"/>
          <p:cNvSpPr/>
          <p:nvPr/>
        </p:nvSpPr>
        <p:spPr>
          <a:xfrm flipH="1" flipV="1">
            <a:off x="20193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8" name="Line"/>
          <p:cNvSpPr/>
          <p:nvPr/>
        </p:nvSpPr>
        <p:spPr>
          <a:xfrm flipH="1" flipV="1">
            <a:off x="19431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59" name="Line"/>
          <p:cNvSpPr/>
          <p:nvPr/>
        </p:nvSpPr>
        <p:spPr>
          <a:xfrm flipH="1" flipV="1">
            <a:off x="21806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60" name="Line"/>
          <p:cNvSpPr/>
          <p:nvPr/>
        </p:nvSpPr>
        <p:spPr>
          <a:xfrm flipH="1" flipV="1">
            <a:off x="21044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61" name="Line"/>
          <p:cNvSpPr/>
          <p:nvPr/>
        </p:nvSpPr>
        <p:spPr>
          <a:xfrm flipH="1" flipV="1">
            <a:off x="20282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62" name="Line"/>
          <p:cNvSpPr/>
          <p:nvPr/>
        </p:nvSpPr>
        <p:spPr>
          <a:xfrm flipH="1" flipV="1">
            <a:off x="19520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63" name="Line"/>
          <p:cNvSpPr/>
          <p:nvPr/>
        </p:nvSpPr>
        <p:spPr>
          <a:xfrm flipH="1" flipV="1">
            <a:off x="21179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64" name="Line"/>
          <p:cNvSpPr/>
          <p:nvPr/>
        </p:nvSpPr>
        <p:spPr>
          <a:xfrm flipH="1" flipV="1">
            <a:off x="20417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65" name="Line"/>
          <p:cNvSpPr/>
          <p:nvPr/>
        </p:nvSpPr>
        <p:spPr>
          <a:xfrm flipH="1" flipV="1">
            <a:off x="19655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66" name="Square"/>
          <p:cNvSpPr/>
          <p:nvPr/>
        </p:nvSpPr>
        <p:spPr>
          <a:xfrm>
            <a:off x="19138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67" name="Square"/>
          <p:cNvSpPr/>
          <p:nvPr/>
        </p:nvSpPr>
        <p:spPr>
          <a:xfrm>
            <a:off x="19900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68" name="Square"/>
          <p:cNvSpPr/>
          <p:nvPr/>
        </p:nvSpPr>
        <p:spPr>
          <a:xfrm>
            <a:off x="20662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69" name="Square"/>
          <p:cNvSpPr/>
          <p:nvPr/>
        </p:nvSpPr>
        <p:spPr>
          <a:xfrm>
            <a:off x="21424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70" name="Square"/>
          <p:cNvSpPr/>
          <p:nvPr/>
        </p:nvSpPr>
        <p:spPr>
          <a:xfrm>
            <a:off x="22186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71" name="Square"/>
          <p:cNvSpPr/>
          <p:nvPr/>
        </p:nvSpPr>
        <p:spPr>
          <a:xfrm>
            <a:off x="19138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72" name="Square"/>
          <p:cNvSpPr/>
          <p:nvPr/>
        </p:nvSpPr>
        <p:spPr>
          <a:xfrm>
            <a:off x="19900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73" name="Square"/>
          <p:cNvSpPr/>
          <p:nvPr/>
        </p:nvSpPr>
        <p:spPr>
          <a:xfrm>
            <a:off x="20662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74" name="Square"/>
          <p:cNvSpPr/>
          <p:nvPr/>
        </p:nvSpPr>
        <p:spPr>
          <a:xfrm>
            <a:off x="21424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75" name="Square"/>
          <p:cNvSpPr/>
          <p:nvPr/>
        </p:nvSpPr>
        <p:spPr>
          <a:xfrm>
            <a:off x="22186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76" name="Square"/>
          <p:cNvSpPr/>
          <p:nvPr/>
        </p:nvSpPr>
        <p:spPr>
          <a:xfrm>
            <a:off x="22948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77" name="Square"/>
          <p:cNvSpPr/>
          <p:nvPr/>
        </p:nvSpPr>
        <p:spPr>
          <a:xfrm>
            <a:off x="22948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478" name="Line"/>
          <p:cNvSpPr/>
          <p:nvPr/>
        </p:nvSpPr>
        <p:spPr>
          <a:xfrm flipV="1">
            <a:off x="1939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79" name="Line"/>
          <p:cNvSpPr/>
          <p:nvPr/>
        </p:nvSpPr>
        <p:spPr>
          <a:xfrm flipV="1">
            <a:off x="20154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0" name="Line"/>
          <p:cNvSpPr/>
          <p:nvPr/>
        </p:nvSpPr>
        <p:spPr>
          <a:xfrm flipV="1">
            <a:off x="20916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1" name="Line"/>
          <p:cNvSpPr/>
          <p:nvPr/>
        </p:nvSpPr>
        <p:spPr>
          <a:xfrm flipV="1">
            <a:off x="21678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2" name="Line"/>
          <p:cNvSpPr/>
          <p:nvPr/>
        </p:nvSpPr>
        <p:spPr>
          <a:xfrm flipV="1">
            <a:off x="22440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3" name="Line"/>
          <p:cNvSpPr/>
          <p:nvPr/>
        </p:nvSpPr>
        <p:spPr>
          <a:xfrm flipV="1">
            <a:off x="2320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4" name="Line"/>
          <p:cNvSpPr/>
          <p:nvPr/>
        </p:nvSpPr>
        <p:spPr>
          <a:xfrm flipV="1">
            <a:off x="19590764" y="10710940"/>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5" name="Line"/>
          <p:cNvSpPr/>
          <p:nvPr/>
        </p:nvSpPr>
        <p:spPr>
          <a:xfrm flipV="1">
            <a:off x="20352767" y="10710939"/>
            <a:ext cx="366269"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6" name="Line"/>
          <p:cNvSpPr/>
          <p:nvPr/>
        </p:nvSpPr>
        <p:spPr>
          <a:xfrm flipV="1">
            <a:off x="21114759" y="10710939"/>
            <a:ext cx="366272"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7" name="Line"/>
          <p:cNvSpPr/>
          <p:nvPr/>
        </p:nvSpPr>
        <p:spPr>
          <a:xfrm flipV="1">
            <a:off x="21876766" y="10710941"/>
            <a:ext cx="366272"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8" name="Line"/>
          <p:cNvSpPr/>
          <p:nvPr/>
        </p:nvSpPr>
        <p:spPr>
          <a:xfrm flipV="1">
            <a:off x="22638766" y="1071094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89" name="Line"/>
          <p:cNvSpPr/>
          <p:nvPr/>
        </p:nvSpPr>
        <p:spPr>
          <a:xfrm flipH="1" flipV="1">
            <a:off x="19585348" y="10706100"/>
            <a:ext cx="366273"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90" name="Line"/>
          <p:cNvSpPr/>
          <p:nvPr/>
        </p:nvSpPr>
        <p:spPr>
          <a:xfrm flipH="1" flipV="1">
            <a:off x="20347347" y="10706099"/>
            <a:ext cx="366271"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91" name="Line"/>
          <p:cNvSpPr/>
          <p:nvPr/>
        </p:nvSpPr>
        <p:spPr>
          <a:xfrm flipH="1" flipV="1">
            <a:off x="21109356" y="10706099"/>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92" name="Line"/>
          <p:cNvSpPr/>
          <p:nvPr/>
        </p:nvSpPr>
        <p:spPr>
          <a:xfrm flipH="1" flipV="1">
            <a:off x="21871354" y="1070610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93" name="Line"/>
          <p:cNvSpPr/>
          <p:nvPr/>
        </p:nvSpPr>
        <p:spPr>
          <a:xfrm flipH="1" flipV="1">
            <a:off x="22633347" y="10706099"/>
            <a:ext cx="366272"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94" name="tone curve"/>
          <p:cNvSpPr/>
          <p:nvPr/>
        </p:nvSpPr>
        <p:spPr>
          <a:xfrm>
            <a:off x="13677900" y="9956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495" name="median filter"/>
          <p:cNvSpPr/>
          <p:nvPr/>
        </p:nvSpPr>
        <p:spPr>
          <a:xfrm>
            <a:off x="13677900" y="11480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median filter</a:t>
            </a:r>
          </a:p>
        </p:txBody>
      </p:sp>
      <p:sp>
        <p:nvSpPr>
          <p:cNvPr id="3496" name="Line"/>
          <p:cNvSpPr/>
          <p:nvPr/>
        </p:nvSpPr>
        <p:spPr>
          <a:xfrm flipH="1">
            <a:off x="16103599" y="109855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497" name="Breadth-first execution minimizes recomputation for large kernels"/>
          <p:cNvSpPr txBox="1"/>
          <p:nvPr/>
        </p:nvSpPr>
        <p:spPr>
          <a:xfrm>
            <a:off x="927100" y="6769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rPr i="0"/>
              <a:t>Breadth-first execution minimizes recomputation for large kernels</a:t>
            </a:r>
          </a:p>
        </p:txBody>
      </p:sp>
      <p:sp>
        <p:nvSpPr>
          <p:cNvPr id="3498" name="Fine-grained fusion optimizes locality for point-wise operations"/>
          <p:cNvSpPr txBox="1"/>
          <p:nvPr/>
        </p:nvSpPr>
        <p:spPr>
          <a:xfrm>
            <a:off x="927100" y="3175000"/>
            <a:ext cx="115189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sz="5600"/>
            </a:pPr>
            <a:r>
              <a:t>Fine-grained fusion optimizes locality for point-wise operations</a:t>
            </a:r>
          </a:p>
        </p:txBody>
      </p:sp>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502" name="The schedule defines producer-consumer interleaving"/>
          <p:cNvSpPr txBox="1"/>
          <p:nvPr>
            <p:ph type="title"/>
          </p:nvPr>
        </p:nvSpPr>
        <p:spPr>
          <a:prstGeom prst="rect">
            <a:avLst/>
          </a:prstGeom>
        </p:spPr>
        <p:txBody>
          <a:bodyPr/>
          <a:lstStyle/>
          <a:p>
            <a:pPr/>
            <a:r>
              <a:t>The schedule </a:t>
            </a:r>
            <a:r>
              <a:rPr b="0"/>
              <a:t>defines producer-consumer interleaving</a:t>
            </a:r>
          </a:p>
        </p:txBody>
      </p:sp>
      <p:sp>
        <p:nvSpPr>
          <p:cNvPr id="3503" name="Square"/>
          <p:cNvSpPr/>
          <p:nvPr/>
        </p:nvSpPr>
        <p:spPr>
          <a:xfrm>
            <a:off x="1913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04" name="Square"/>
          <p:cNvSpPr/>
          <p:nvPr/>
        </p:nvSpPr>
        <p:spPr>
          <a:xfrm>
            <a:off x="19900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05" name="Square"/>
          <p:cNvSpPr/>
          <p:nvPr/>
        </p:nvSpPr>
        <p:spPr>
          <a:xfrm>
            <a:off x="20662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06" name="Square"/>
          <p:cNvSpPr/>
          <p:nvPr/>
        </p:nvSpPr>
        <p:spPr>
          <a:xfrm>
            <a:off x="21424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07" name="Square"/>
          <p:cNvSpPr/>
          <p:nvPr/>
        </p:nvSpPr>
        <p:spPr>
          <a:xfrm>
            <a:off x="22186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08" name="Square"/>
          <p:cNvSpPr/>
          <p:nvPr/>
        </p:nvSpPr>
        <p:spPr>
          <a:xfrm>
            <a:off x="1913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09" name="Square"/>
          <p:cNvSpPr/>
          <p:nvPr/>
        </p:nvSpPr>
        <p:spPr>
          <a:xfrm>
            <a:off x="19900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10" name="Square"/>
          <p:cNvSpPr/>
          <p:nvPr/>
        </p:nvSpPr>
        <p:spPr>
          <a:xfrm>
            <a:off x="20662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11" name="Square"/>
          <p:cNvSpPr/>
          <p:nvPr/>
        </p:nvSpPr>
        <p:spPr>
          <a:xfrm>
            <a:off x="21424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12" name="Square"/>
          <p:cNvSpPr/>
          <p:nvPr/>
        </p:nvSpPr>
        <p:spPr>
          <a:xfrm>
            <a:off x="22186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13" name="Square"/>
          <p:cNvSpPr/>
          <p:nvPr/>
        </p:nvSpPr>
        <p:spPr>
          <a:xfrm>
            <a:off x="2294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14" name="Square"/>
          <p:cNvSpPr/>
          <p:nvPr/>
        </p:nvSpPr>
        <p:spPr>
          <a:xfrm>
            <a:off x="2294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15" name="Line"/>
          <p:cNvSpPr/>
          <p:nvPr/>
        </p:nvSpPr>
        <p:spPr>
          <a:xfrm flipV="1">
            <a:off x="19392900" y="362161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16" name="Line"/>
          <p:cNvSpPr/>
          <p:nvPr/>
        </p:nvSpPr>
        <p:spPr>
          <a:xfrm flipV="1">
            <a:off x="20154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17" name="Line"/>
          <p:cNvSpPr/>
          <p:nvPr/>
        </p:nvSpPr>
        <p:spPr>
          <a:xfrm flipV="1">
            <a:off x="20916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18" name="Line"/>
          <p:cNvSpPr/>
          <p:nvPr/>
        </p:nvSpPr>
        <p:spPr>
          <a:xfrm flipV="1">
            <a:off x="21678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19" name="Line"/>
          <p:cNvSpPr/>
          <p:nvPr/>
        </p:nvSpPr>
        <p:spPr>
          <a:xfrm flipV="1">
            <a:off x="22440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20" name="Line"/>
          <p:cNvSpPr/>
          <p:nvPr/>
        </p:nvSpPr>
        <p:spPr>
          <a:xfrm flipV="1">
            <a:off x="23202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21" name="tone curve"/>
          <p:cNvSpPr/>
          <p:nvPr/>
        </p:nvSpPr>
        <p:spPr>
          <a:xfrm>
            <a:off x="13677900" y="284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522" name="color correct"/>
          <p:cNvSpPr/>
          <p:nvPr/>
        </p:nvSpPr>
        <p:spPr>
          <a:xfrm>
            <a:off x="13677900" y="4368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color correct</a:t>
            </a:r>
          </a:p>
        </p:txBody>
      </p:sp>
      <p:sp>
        <p:nvSpPr>
          <p:cNvPr id="3523" name="Line"/>
          <p:cNvSpPr/>
          <p:nvPr/>
        </p:nvSpPr>
        <p:spPr>
          <a:xfrm flipH="1">
            <a:off x="16103599" y="3873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24" name="Square"/>
          <p:cNvSpPr/>
          <p:nvPr/>
        </p:nvSpPr>
        <p:spPr>
          <a:xfrm>
            <a:off x="1913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25" name="Square"/>
          <p:cNvSpPr/>
          <p:nvPr/>
        </p:nvSpPr>
        <p:spPr>
          <a:xfrm>
            <a:off x="19900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26" name="Square"/>
          <p:cNvSpPr/>
          <p:nvPr/>
        </p:nvSpPr>
        <p:spPr>
          <a:xfrm>
            <a:off x="20662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27" name="Square"/>
          <p:cNvSpPr/>
          <p:nvPr/>
        </p:nvSpPr>
        <p:spPr>
          <a:xfrm>
            <a:off x="21424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28" name="Square"/>
          <p:cNvSpPr/>
          <p:nvPr/>
        </p:nvSpPr>
        <p:spPr>
          <a:xfrm>
            <a:off x="22186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29" name="Square"/>
          <p:cNvSpPr/>
          <p:nvPr/>
        </p:nvSpPr>
        <p:spPr>
          <a:xfrm>
            <a:off x="1913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30" name="Square"/>
          <p:cNvSpPr/>
          <p:nvPr/>
        </p:nvSpPr>
        <p:spPr>
          <a:xfrm>
            <a:off x="19900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31" name="Square"/>
          <p:cNvSpPr/>
          <p:nvPr/>
        </p:nvSpPr>
        <p:spPr>
          <a:xfrm>
            <a:off x="20662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32" name="Square"/>
          <p:cNvSpPr/>
          <p:nvPr/>
        </p:nvSpPr>
        <p:spPr>
          <a:xfrm>
            <a:off x="21424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33" name="Square"/>
          <p:cNvSpPr/>
          <p:nvPr/>
        </p:nvSpPr>
        <p:spPr>
          <a:xfrm>
            <a:off x="22186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34" name="Square"/>
          <p:cNvSpPr/>
          <p:nvPr/>
        </p:nvSpPr>
        <p:spPr>
          <a:xfrm>
            <a:off x="2294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35" name="Square"/>
          <p:cNvSpPr/>
          <p:nvPr/>
        </p:nvSpPr>
        <p:spPr>
          <a:xfrm>
            <a:off x="2294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36" name="Line"/>
          <p:cNvSpPr/>
          <p:nvPr/>
        </p:nvSpPr>
        <p:spPr>
          <a:xfrm flipV="1">
            <a:off x="1939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37" name="Line"/>
          <p:cNvSpPr/>
          <p:nvPr/>
        </p:nvSpPr>
        <p:spPr>
          <a:xfrm flipV="1">
            <a:off x="20154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38" name="Line"/>
          <p:cNvSpPr/>
          <p:nvPr/>
        </p:nvSpPr>
        <p:spPr>
          <a:xfrm flipV="1">
            <a:off x="20916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39" name="Line"/>
          <p:cNvSpPr/>
          <p:nvPr/>
        </p:nvSpPr>
        <p:spPr>
          <a:xfrm flipV="1">
            <a:off x="21678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40" name="Line"/>
          <p:cNvSpPr/>
          <p:nvPr/>
        </p:nvSpPr>
        <p:spPr>
          <a:xfrm flipV="1">
            <a:off x="22440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41" name="Line"/>
          <p:cNvSpPr/>
          <p:nvPr/>
        </p:nvSpPr>
        <p:spPr>
          <a:xfrm flipV="1">
            <a:off x="2320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42" name="Line"/>
          <p:cNvSpPr/>
          <p:nvPr/>
        </p:nvSpPr>
        <p:spPr>
          <a:xfrm flipV="1">
            <a:off x="19455810" y="7153630"/>
            <a:ext cx="668992" cy="100632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43" name="tone curve"/>
          <p:cNvSpPr/>
          <p:nvPr/>
        </p:nvSpPr>
        <p:spPr>
          <a:xfrm>
            <a:off x="13677900" y="6400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544" name="gaussian blur"/>
          <p:cNvSpPr/>
          <p:nvPr/>
        </p:nvSpPr>
        <p:spPr>
          <a:xfrm>
            <a:off x="13677900" y="792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gaussian blur</a:t>
            </a:r>
          </a:p>
        </p:txBody>
      </p:sp>
      <p:sp>
        <p:nvSpPr>
          <p:cNvPr id="3545" name="Line"/>
          <p:cNvSpPr/>
          <p:nvPr/>
        </p:nvSpPr>
        <p:spPr>
          <a:xfrm flipH="1">
            <a:off x="16103599" y="7429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46" name="Line"/>
          <p:cNvSpPr/>
          <p:nvPr/>
        </p:nvSpPr>
        <p:spPr>
          <a:xfrm flipV="1">
            <a:off x="20218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47" name="Line"/>
          <p:cNvSpPr/>
          <p:nvPr/>
        </p:nvSpPr>
        <p:spPr>
          <a:xfrm flipV="1">
            <a:off x="20980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48" name="Line"/>
          <p:cNvSpPr/>
          <p:nvPr/>
        </p:nvSpPr>
        <p:spPr>
          <a:xfrm flipV="1">
            <a:off x="21742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49" name="Line"/>
          <p:cNvSpPr/>
          <p:nvPr/>
        </p:nvSpPr>
        <p:spPr>
          <a:xfrm flipV="1">
            <a:off x="22504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0" name="Line"/>
          <p:cNvSpPr/>
          <p:nvPr/>
        </p:nvSpPr>
        <p:spPr>
          <a:xfrm flipV="1">
            <a:off x="19557999" y="7170377"/>
            <a:ext cx="123945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1" name="Line"/>
          <p:cNvSpPr/>
          <p:nvPr/>
        </p:nvSpPr>
        <p:spPr>
          <a:xfrm flipV="1">
            <a:off x="20319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2" name="Line"/>
          <p:cNvSpPr/>
          <p:nvPr/>
        </p:nvSpPr>
        <p:spPr>
          <a:xfrm flipV="1">
            <a:off x="21081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3" name="Line"/>
          <p:cNvSpPr/>
          <p:nvPr/>
        </p:nvSpPr>
        <p:spPr>
          <a:xfrm flipV="1">
            <a:off x="21843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4" name="Line"/>
          <p:cNvSpPr/>
          <p:nvPr/>
        </p:nvSpPr>
        <p:spPr>
          <a:xfrm flipV="1">
            <a:off x="19685000" y="7173391"/>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5" name="Line"/>
          <p:cNvSpPr/>
          <p:nvPr/>
        </p:nvSpPr>
        <p:spPr>
          <a:xfrm flipV="1">
            <a:off x="204597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6" name="Line"/>
          <p:cNvSpPr/>
          <p:nvPr/>
        </p:nvSpPr>
        <p:spPr>
          <a:xfrm flipV="1">
            <a:off x="212090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7" name="Line"/>
          <p:cNvSpPr/>
          <p:nvPr/>
        </p:nvSpPr>
        <p:spPr>
          <a:xfrm flipH="1" flipV="1">
            <a:off x="22478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8" name="Line"/>
          <p:cNvSpPr/>
          <p:nvPr/>
        </p:nvSpPr>
        <p:spPr>
          <a:xfrm flipH="1" flipV="1">
            <a:off x="21716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59" name="Line"/>
          <p:cNvSpPr/>
          <p:nvPr/>
        </p:nvSpPr>
        <p:spPr>
          <a:xfrm flipH="1" flipV="1">
            <a:off x="20955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0" name="Line"/>
          <p:cNvSpPr/>
          <p:nvPr/>
        </p:nvSpPr>
        <p:spPr>
          <a:xfrm flipH="1" flipV="1">
            <a:off x="20193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1" name="Line"/>
          <p:cNvSpPr/>
          <p:nvPr/>
        </p:nvSpPr>
        <p:spPr>
          <a:xfrm flipH="1" flipV="1">
            <a:off x="19431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2" name="Line"/>
          <p:cNvSpPr/>
          <p:nvPr/>
        </p:nvSpPr>
        <p:spPr>
          <a:xfrm flipH="1" flipV="1">
            <a:off x="21806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3" name="Line"/>
          <p:cNvSpPr/>
          <p:nvPr/>
        </p:nvSpPr>
        <p:spPr>
          <a:xfrm flipH="1" flipV="1">
            <a:off x="21044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4" name="Line"/>
          <p:cNvSpPr/>
          <p:nvPr/>
        </p:nvSpPr>
        <p:spPr>
          <a:xfrm flipH="1" flipV="1">
            <a:off x="20282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5" name="Line"/>
          <p:cNvSpPr/>
          <p:nvPr/>
        </p:nvSpPr>
        <p:spPr>
          <a:xfrm flipH="1" flipV="1">
            <a:off x="19520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6" name="Line"/>
          <p:cNvSpPr/>
          <p:nvPr/>
        </p:nvSpPr>
        <p:spPr>
          <a:xfrm flipH="1" flipV="1">
            <a:off x="21179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7" name="Line"/>
          <p:cNvSpPr/>
          <p:nvPr/>
        </p:nvSpPr>
        <p:spPr>
          <a:xfrm flipH="1" flipV="1">
            <a:off x="20417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8" name="Line"/>
          <p:cNvSpPr/>
          <p:nvPr/>
        </p:nvSpPr>
        <p:spPr>
          <a:xfrm flipH="1" flipV="1">
            <a:off x="19655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69" name="Square"/>
          <p:cNvSpPr/>
          <p:nvPr/>
        </p:nvSpPr>
        <p:spPr>
          <a:xfrm>
            <a:off x="19138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0" name="Square"/>
          <p:cNvSpPr/>
          <p:nvPr/>
        </p:nvSpPr>
        <p:spPr>
          <a:xfrm>
            <a:off x="19900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1" name="Square"/>
          <p:cNvSpPr/>
          <p:nvPr/>
        </p:nvSpPr>
        <p:spPr>
          <a:xfrm>
            <a:off x="20662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2" name="Square"/>
          <p:cNvSpPr/>
          <p:nvPr/>
        </p:nvSpPr>
        <p:spPr>
          <a:xfrm>
            <a:off x="21424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3" name="Square"/>
          <p:cNvSpPr/>
          <p:nvPr/>
        </p:nvSpPr>
        <p:spPr>
          <a:xfrm>
            <a:off x="22186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4" name="Square"/>
          <p:cNvSpPr/>
          <p:nvPr/>
        </p:nvSpPr>
        <p:spPr>
          <a:xfrm>
            <a:off x="19138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5" name="Square"/>
          <p:cNvSpPr/>
          <p:nvPr/>
        </p:nvSpPr>
        <p:spPr>
          <a:xfrm>
            <a:off x="19900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6" name="Square"/>
          <p:cNvSpPr/>
          <p:nvPr/>
        </p:nvSpPr>
        <p:spPr>
          <a:xfrm>
            <a:off x="20662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7" name="Square"/>
          <p:cNvSpPr/>
          <p:nvPr/>
        </p:nvSpPr>
        <p:spPr>
          <a:xfrm>
            <a:off x="21424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8" name="Square"/>
          <p:cNvSpPr/>
          <p:nvPr/>
        </p:nvSpPr>
        <p:spPr>
          <a:xfrm>
            <a:off x="22186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79" name="Square"/>
          <p:cNvSpPr/>
          <p:nvPr/>
        </p:nvSpPr>
        <p:spPr>
          <a:xfrm>
            <a:off x="22948900" y="10210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80" name="Square"/>
          <p:cNvSpPr/>
          <p:nvPr/>
        </p:nvSpPr>
        <p:spPr>
          <a:xfrm>
            <a:off x="22948900" y="117348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581" name="Line"/>
          <p:cNvSpPr/>
          <p:nvPr/>
        </p:nvSpPr>
        <p:spPr>
          <a:xfrm flipV="1">
            <a:off x="1939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82" name="Line"/>
          <p:cNvSpPr/>
          <p:nvPr/>
        </p:nvSpPr>
        <p:spPr>
          <a:xfrm flipV="1">
            <a:off x="20154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83" name="Line"/>
          <p:cNvSpPr/>
          <p:nvPr/>
        </p:nvSpPr>
        <p:spPr>
          <a:xfrm flipV="1">
            <a:off x="20916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84" name="Line"/>
          <p:cNvSpPr/>
          <p:nvPr/>
        </p:nvSpPr>
        <p:spPr>
          <a:xfrm flipV="1">
            <a:off x="21678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85" name="Line"/>
          <p:cNvSpPr/>
          <p:nvPr/>
        </p:nvSpPr>
        <p:spPr>
          <a:xfrm flipV="1">
            <a:off x="22440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86" name="Line"/>
          <p:cNvSpPr/>
          <p:nvPr/>
        </p:nvSpPr>
        <p:spPr>
          <a:xfrm flipV="1">
            <a:off x="2320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87" name="Line"/>
          <p:cNvSpPr/>
          <p:nvPr/>
        </p:nvSpPr>
        <p:spPr>
          <a:xfrm flipV="1">
            <a:off x="19590764" y="10710940"/>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88" name="Line"/>
          <p:cNvSpPr/>
          <p:nvPr/>
        </p:nvSpPr>
        <p:spPr>
          <a:xfrm flipV="1">
            <a:off x="20352767" y="10710939"/>
            <a:ext cx="366269"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89" name="Line"/>
          <p:cNvSpPr/>
          <p:nvPr/>
        </p:nvSpPr>
        <p:spPr>
          <a:xfrm flipV="1">
            <a:off x="21114759" y="10710939"/>
            <a:ext cx="366272"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90" name="Line"/>
          <p:cNvSpPr/>
          <p:nvPr/>
        </p:nvSpPr>
        <p:spPr>
          <a:xfrm flipV="1">
            <a:off x="21876766" y="10710941"/>
            <a:ext cx="366272"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91" name="Line"/>
          <p:cNvSpPr/>
          <p:nvPr/>
        </p:nvSpPr>
        <p:spPr>
          <a:xfrm flipV="1">
            <a:off x="22638766" y="1071094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92" name="Line"/>
          <p:cNvSpPr/>
          <p:nvPr/>
        </p:nvSpPr>
        <p:spPr>
          <a:xfrm flipH="1" flipV="1">
            <a:off x="19585348" y="10706100"/>
            <a:ext cx="366273"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93" name="Line"/>
          <p:cNvSpPr/>
          <p:nvPr/>
        </p:nvSpPr>
        <p:spPr>
          <a:xfrm flipH="1" flipV="1">
            <a:off x="20347347" y="10706099"/>
            <a:ext cx="366271"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94" name="Line"/>
          <p:cNvSpPr/>
          <p:nvPr/>
        </p:nvSpPr>
        <p:spPr>
          <a:xfrm flipH="1" flipV="1">
            <a:off x="21109356" y="10706099"/>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95" name="Line"/>
          <p:cNvSpPr/>
          <p:nvPr/>
        </p:nvSpPr>
        <p:spPr>
          <a:xfrm flipH="1" flipV="1">
            <a:off x="21871354" y="1070610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96" name="Line"/>
          <p:cNvSpPr/>
          <p:nvPr/>
        </p:nvSpPr>
        <p:spPr>
          <a:xfrm flipH="1" flipV="1">
            <a:off x="22633347" y="10706099"/>
            <a:ext cx="366272"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597" name="tone curve"/>
          <p:cNvSpPr/>
          <p:nvPr/>
        </p:nvSpPr>
        <p:spPr>
          <a:xfrm>
            <a:off x="13677900" y="9956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598" name="median filter"/>
          <p:cNvSpPr/>
          <p:nvPr/>
        </p:nvSpPr>
        <p:spPr>
          <a:xfrm>
            <a:off x="13677900" y="11480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median filter</a:t>
            </a:r>
          </a:p>
        </p:txBody>
      </p:sp>
      <p:sp>
        <p:nvSpPr>
          <p:cNvPr id="3599" name="Line"/>
          <p:cNvSpPr/>
          <p:nvPr/>
        </p:nvSpPr>
        <p:spPr>
          <a:xfrm flipH="1">
            <a:off x="16103599" y="109855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00" name="Fine-grained fusion optimizes locality for point-wise operations"/>
          <p:cNvSpPr txBox="1"/>
          <p:nvPr/>
        </p:nvSpPr>
        <p:spPr>
          <a:xfrm>
            <a:off x="927100" y="3175000"/>
            <a:ext cx="115189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sz="5600"/>
            </a:pPr>
            <a:r>
              <a:t>Fine-grained fusion optimizes locality for point-wise operations</a:t>
            </a:r>
          </a:p>
        </p:txBody>
      </p:sp>
      <p:sp>
        <p:nvSpPr>
          <p:cNvPr id="3601" name="Breadth-first execution minimizes recomputation for large kernels"/>
          <p:cNvSpPr txBox="1"/>
          <p:nvPr/>
        </p:nvSpPr>
        <p:spPr>
          <a:xfrm>
            <a:off x="927100" y="6769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rPr i="0"/>
              <a:t>Breadth-first execution minimizes recomputation for large kernels</a:t>
            </a:r>
          </a:p>
        </p:txBody>
      </p:sp>
      <p:sp>
        <p:nvSpPr>
          <p:cNvPr id="3602" name="Tile-level fusion trades off locality vs. recomputation for stencils"/>
          <p:cNvSpPr txBox="1"/>
          <p:nvPr/>
        </p:nvSpPr>
        <p:spPr>
          <a:xfrm>
            <a:off x="927100" y="10198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t>Tile-level fusion</a:t>
            </a:r>
            <a:r>
              <a:rPr i="0"/>
              <a:t> trades off locality vs. recomputation for stencils</a:t>
            </a:r>
          </a:p>
        </p:txBody>
      </p:sp>
      <p:sp>
        <p:nvSpPr>
          <p:cNvPr id="3603" name="Rectangle"/>
          <p:cNvSpPr/>
          <p:nvPr/>
        </p:nvSpPr>
        <p:spPr>
          <a:xfrm>
            <a:off x="19011900" y="10083800"/>
            <a:ext cx="3048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604" name="Rectangle"/>
          <p:cNvSpPr/>
          <p:nvPr/>
        </p:nvSpPr>
        <p:spPr>
          <a:xfrm>
            <a:off x="19011900" y="11607800"/>
            <a:ext cx="2286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605" name="Rectangle"/>
          <p:cNvSpPr/>
          <p:nvPr/>
        </p:nvSpPr>
        <p:spPr>
          <a:xfrm>
            <a:off x="20535900" y="10083800"/>
            <a:ext cx="3048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606" name="Rectangle"/>
          <p:cNvSpPr/>
          <p:nvPr/>
        </p:nvSpPr>
        <p:spPr>
          <a:xfrm>
            <a:off x="21297900" y="11607800"/>
            <a:ext cx="2286000" cy="762000"/>
          </a:xfrm>
          <a:prstGeom prst="rect">
            <a:avLst/>
          </a:prstGeom>
          <a:solidFill>
            <a:srgbClr val="3A88FE">
              <a:alpha val="50000"/>
            </a:srgbClr>
          </a:solidFill>
          <a:ln w="254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607" name="Square"/>
          <p:cNvSpPr/>
          <p:nvPr/>
        </p:nvSpPr>
        <p:spPr>
          <a:xfrm>
            <a:off x="19138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08" name="Square"/>
          <p:cNvSpPr/>
          <p:nvPr/>
        </p:nvSpPr>
        <p:spPr>
          <a:xfrm>
            <a:off x="19900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09" name="Square"/>
          <p:cNvSpPr/>
          <p:nvPr/>
        </p:nvSpPr>
        <p:spPr>
          <a:xfrm>
            <a:off x="20662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0" name="Square"/>
          <p:cNvSpPr/>
          <p:nvPr/>
        </p:nvSpPr>
        <p:spPr>
          <a:xfrm>
            <a:off x="21424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1" name="Square"/>
          <p:cNvSpPr/>
          <p:nvPr/>
        </p:nvSpPr>
        <p:spPr>
          <a:xfrm>
            <a:off x="22186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2" name="Square"/>
          <p:cNvSpPr/>
          <p:nvPr/>
        </p:nvSpPr>
        <p:spPr>
          <a:xfrm>
            <a:off x="19138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3" name="Square"/>
          <p:cNvSpPr/>
          <p:nvPr/>
        </p:nvSpPr>
        <p:spPr>
          <a:xfrm>
            <a:off x="19900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4" name="Square"/>
          <p:cNvSpPr/>
          <p:nvPr/>
        </p:nvSpPr>
        <p:spPr>
          <a:xfrm>
            <a:off x="20662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5" name="Square"/>
          <p:cNvSpPr/>
          <p:nvPr/>
        </p:nvSpPr>
        <p:spPr>
          <a:xfrm>
            <a:off x="21424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6" name="Square"/>
          <p:cNvSpPr/>
          <p:nvPr/>
        </p:nvSpPr>
        <p:spPr>
          <a:xfrm>
            <a:off x="22186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7" name="Square"/>
          <p:cNvSpPr/>
          <p:nvPr/>
        </p:nvSpPr>
        <p:spPr>
          <a:xfrm>
            <a:off x="22948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8" name="Square"/>
          <p:cNvSpPr/>
          <p:nvPr/>
        </p:nvSpPr>
        <p:spPr>
          <a:xfrm>
            <a:off x="22948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19" name="Square"/>
          <p:cNvSpPr/>
          <p:nvPr/>
        </p:nvSpPr>
        <p:spPr>
          <a:xfrm>
            <a:off x="20662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20" name="Square"/>
          <p:cNvSpPr/>
          <p:nvPr/>
        </p:nvSpPr>
        <p:spPr>
          <a:xfrm>
            <a:off x="21424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03"/>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300"/>
                                  </p:stCondLst>
                                  <p:iterate type="el" backwards="0">
                                    <p:tmAbs val="0"/>
                                  </p:iterate>
                                  <p:childTnLst>
                                    <p:set>
                                      <p:cBhvr>
                                        <p:cTn id="9" fill="hold"/>
                                        <p:tgtEl>
                                          <p:spTgt spid="3607"/>
                                        </p:tgtEl>
                                        <p:attrNameLst>
                                          <p:attrName>style.visibility</p:attrName>
                                        </p:attrNameLst>
                                      </p:cBhvr>
                                      <p:to>
                                        <p:strVal val="visible"/>
                                      </p:to>
                                    </p:set>
                                  </p:childTnLst>
                                </p:cTn>
                              </p:par>
                            </p:childTnLst>
                          </p:cTn>
                        </p:par>
                        <p:par>
                          <p:cTn id="10" fill="hold">
                            <p:stCondLst>
                              <p:cond delay="300"/>
                            </p:stCondLst>
                            <p:childTnLst>
                              <p:par>
                                <p:cTn id="11" presetClass="entr" nodeType="afterEffect" presetSubtype="0" presetID="1" grpId="3" fill="hold">
                                  <p:stCondLst>
                                    <p:cond delay="0"/>
                                  </p:stCondLst>
                                  <p:iterate type="el" backwards="0">
                                    <p:tmAbs val="0"/>
                                  </p:iterate>
                                  <p:childTnLst>
                                    <p:set>
                                      <p:cBhvr>
                                        <p:cTn id="12" fill="hold"/>
                                        <p:tgtEl>
                                          <p:spTgt spid="3608"/>
                                        </p:tgtEl>
                                        <p:attrNameLst>
                                          <p:attrName>style.visibility</p:attrName>
                                        </p:attrNameLst>
                                      </p:cBhvr>
                                      <p:to>
                                        <p:strVal val="visible"/>
                                      </p:to>
                                    </p:set>
                                  </p:childTnLst>
                                </p:cTn>
                              </p:par>
                            </p:childTnLst>
                          </p:cTn>
                        </p:par>
                        <p:par>
                          <p:cTn id="13" fill="hold">
                            <p:stCondLst>
                              <p:cond delay="300"/>
                            </p:stCondLst>
                            <p:childTnLst>
                              <p:par>
                                <p:cTn id="14" presetClass="entr" nodeType="afterEffect" presetSubtype="0" presetID="1" grpId="4" fill="hold">
                                  <p:stCondLst>
                                    <p:cond delay="0"/>
                                  </p:stCondLst>
                                  <p:iterate type="el" backwards="0">
                                    <p:tmAbs val="0"/>
                                  </p:iterate>
                                  <p:childTnLst>
                                    <p:set>
                                      <p:cBhvr>
                                        <p:cTn id="15" fill="hold"/>
                                        <p:tgtEl>
                                          <p:spTgt spid="3609"/>
                                        </p:tgtEl>
                                        <p:attrNameLst>
                                          <p:attrName>style.visibility</p:attrName>
                                        </p:attrNameLst>
                                      </p:cBhvr>
                                      <p:to>
                                        <p:strVal val="visible"/>
                                      </p:to>
                                    </p:set>
                                  </p:childTnLst>
                                </p:cTn>
                              </p:par>
                            </p:childTnLst>
                          </p:cTn>
                        </p:par>
                        <p:par>
                          <p:cTn id="16" fill="hold">
                            <p:stCondLst>
                              <p:cond delay="300"/>
                            </p:stCondLst>
                            <p:childTnLst>
                              <p:par>
                                <p:cTn id="17" presetClass="entr" nodeType="afterEffect" presetSubtype="0" presetID="1" grpId="5" fill="hold">
                                  <p:stCondLst>
                                    <p:cond delay="0"/>
                                  </p:stCondLst>
                                  <p:iterate type="el" backwards="0">
                                    <p:tmAbs val="0"/>
                                  </p:iterate>
                                  <p:childTnLst>
                                    <p:set>
                                      <p:cBhvr>
                                        <p:cTn id="18" fill="hold"/>
                                        <p:tgtEl>
                                          <p:spTgt spid="36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6" fill="hold">
                                  <p:stCondLst>
                                    <p:cond delay="0"/>
                                  </p:stCondLst>
                                  <p:iterate type="el" backwards="0">
                                    <p:tmAbs val="0"/>
                                  </p:iterate>
                                  <p:childTnLst>
                                    <p:set>
                                      <p:cBhvr>
                                        <p:cTn id="22" fill="hold"/>
                                        <p:tgtEl>
                                          <p:spTgt spid="3604"/>
                                        </p:tgtEl>
                                        <p:attrNameLst>
                                          <p:attrName>style.visibility</p:attrName>
                                        </p:attrNameLst>
                                      </p:cBhvr>
                                      <p:to>
                                        <p:strVal val="visible"/>
                                      </p:to>
                                    </p:set>
                                  </p:childTnLst>
                                </p:cTn>
                              </p:par>
                            </p:childTnLst>
                          </p:cTn>
                        </p:par>
                        <p:par>
                          <p:cTn id="23" fill="hold">
                            <p:stCondLst>
                              <p:cond delay="0"/>
                            </p:stCondLst>
                            <p:childTnLst>
                              <p:par>
                                <p:cTn id="24" presetClass="exit" nodeType="afterEffect" presetSubtype="0" presetID="1" grpId="7" fill="hold">
                                  <p:stCondLst>
                                    <p:cond delay="0"/>
                                  </p:stCondLst>
                                  <p:iterate type="el" backwards="0">
                                    <p:tmAbs val="0"/>
                                  </p:iterate>
                                  <p:childTnLst>
                                    <p:set>
                                      <p:cBhvr>
                                        <p:cTn id="25" fill="hold">
                                          <p:stCondLst>
                                            <p:cond delay="0"/>
                                          </p:stCondLst>
                                        </p:cTn>
                                        <p:tgtEl>
                                          <p:spTgt spid="3603"/>
                                        </p:tgtEl>
                                        <p:attrNameLst>
                                          <p:attrName>style.visibility</p:attrName>
                                        </p:attrNameLst>
                                      </p:cBhvr>
                                      <p:to>
                                        <p:strVal val="hidden"/>
                                      </p:to>
                                    </p:set>
                                  </p:childTnLst>
                                </p:cTn>
                              </p:par>
                            </p:childTnLst>
                          </p:cTn>
                        </p:par>
                        <p:par>
                          <p:cTn id="26" fill="hold">
                            <p:stCondLst>
                              <p:cond delay="0"/>
                            </p:stCondLst>
                            <p:childTnLst>
                              <p:par>
                                <p:cTn id="27" presetClass="entr" nodeType="afterEffect" presetSubtype="0" presetID="1" grpId="8" fill="hold">
                                  <p:stCondLst>
                                    <p:cond delay="300"/>
                                  </p:stCondLst>
                                  <p:iterate type="el" backwards="0">
                                    <p:tmAbs val="0"/>
                                  </p:iterate>
                                  <p:childTnLst>
                                    <p:set>
                                      <p:cBhvr>
                                        <p:cTn id="28" fill="hold"/>
                                        <p:tgtEl>
                                          <p:spTgt spid="3612"/>
                                        </p:tgtEl>
                                        <p:attrNameLst>
                                          <p:attrName>style.visibility</p:attrName>
                                        </p:attrNameLst>
                                      </p:cBhvr>
                                      <p:to>
                                        <p:strVal val="visible"/>
                                      </p:to>
                                    </p:set>
                                  </p:childTnLst>
                                </p:cTn>
                              </p:par>
                            </p:childTnLst>
                          </p:cTn>
                        </p:par>
                        <p:par>
                          <p:cTn id="29" fill="hold">
                            <p:stCondLst>
                              <p:cond delay="300"/>
                            </p:stCondLst>
                            <p:childTnLst>
                              <p:par>
                                <p:cTn id="30" presetClass="entr" nodeType="afterEffect" presetSubtype="0" presetID="1" grpId="9" fill="hold">
                                  <p:stCondLst>
                                    <p:cond delay="0"/>
                                  </p:stCondLst>
                                  <p:iterate type="el" backwards="0">
                                    <p:tmAbs val="0"/>
                                  </p:iterate>
                                  <p:childTnLst>
                                    <p:set>
                                      <p:cBhvr>
                                        <p:cTn id="31" fill="hold"/>
                                        <p:tgtEl>
                                          <p:spTgt spid="3613"/>
                                        </p:tgtEl>
                                        <p:attrNameLst>
                                          <p:attrName>style.visibility</p:attrName>
                                        </p:attrNameLst>
                                      </p:cBhvr>
                                      <p:to>
                                        <p:strVal val="visible"/>
                                      </p:to>
                                    </p:set>
                                  </p:childTnLst>
                                </p:cTn>
                              </p:par>
                            </p:childTnLst>
                          </p:cTn>
                        </p:par>
                        <p:par>
                          <p:cTn id="32" fill="hold">
                            <p:stCondLst>
                              <p:cond delay="300"/>
                            </p:stCondLst>
                            <p:childTnLst>
                              <p:par>
                                <p:cTn id="33" presetClass="entr" nodeType="afterEffect" presetSubtype="0" presetID="1" grpId="10" fill="hold">
                                  <p:stCondLst>
                                    <p:cond delay="0"/>
                                  </p:stCondLst>
                                  <p:iterate type="el" backwards="0">
                                    <p:tmAbs val="0"/>
                                  </p:iterate>
                                  <p:childTnLst>
                                    <p:set>
                                      <p:cBhvr>
                                        <p:cTn id="34" fill="hold"/>
                                        <p:tgtEl>
                                          <p:spTgt spid="36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11" fill="hold">
                                  <p:stCondLst>
                                    <p:cond delay="0"/>
                                  </p:stCondLst>
                                  <p:iterate type="el" backwards="0">
                                    <p:tmAbs val="0"/>
                                  </p:iterate>
                                  <p:childTnLst>
                                    <p:set>
                                      <p:cBhvr>
                                        <p:cTn id="38" fill="hold"/>
                                        <p:tgtEl>
                                          <p:spTgt spid="3605"/>
                                        </p:tgtEl>
                                        <p:attrNameLst>
                                          <p:attrName>style.visibility</p:attrName>
                                        </p:attrNameLst>
                                      </p:cBhvr>
                                      <p:to>
                                        <p:strVal val="visible"/>
                                      </p:to>
                                    </p:set>
                                  </p:childTnLst>
                                </p:cTn>
                              </p:par>
                            </p:childTnLst>
                          </p:cTn>
                        </p:par>
                        <p:par>
                          <p:cTn id="39" fill="hold">
                            <p:stCondLst>
                              <p:cond delay="0"/>
                            </p:stCondLst>
                            <p:childTnLst>
                              <p:par>
                                <p:cTn id="40" presetClass="exit" nodeType="afterEffect" presetID="10" grpId="12" fill="hold">
                                  <p:stCondLst>
                                    <p:cond delay="0"/>
                                  </p:stCondLst>
                                  <p:iterate type="el" backwards="0">
                                    <p:tmAbs val="0"/>
                                  </p:iterate>
                                  <p:childTnLst>
                                    <p:animEffect filter="fade" transition="out">
                                      <p:cBhvr>
                                        <p:cTn id="41" dur="250" fill="hold"/>
                                        <p:tgtEl>
                                          <p:spTgt spid="3607"/>
                                        </p:tgtEl>
                                      </p:cBhvr>
                                    </p:animEffect>
                                    <p:set>
                                      <p:cBhvr>
                                        <p:cTn id="42" fill="hold">
                                          <p:stCondLst>
                                            <p:cond delay="249"/>
                                          </p:stCondLst>
                                        </p:cTn>
                                        <p:tgtEl>
                                          <p:spTgt spid="3607"/>
                                        </p:tgtEl>
                                        <p:attrNameLst>
                                          <p:attrName>style.visibility</p:attrName>
                                        </p:attrNameLst>
                                      </p:cBhvr>
                                      <p:to>
                                        <p:strVal val="hidden"/>
                                      </p:to>
                                    </p:set>
                                  </p:childTnLst>
                                </p:cTn>
                              </p:par>
                            </p:childTnLst>
                          </p:cTn>
                        </p:par>
                        <p:par>
                          <p:cTn id="43" fill="hold">
                            <p:stCondLst>
                              <p:cond delay="250"/>
                            </p:stCondLst>
                            <p:childTnLst>
                              <p:par>
                                <p:cTn id="44" presetClass="exit" nodeType="afterEffect" presetID="10" grpId="13" fill="hold">
                                  <p:stCondLst>
                                    <p:cond delay="0"/>
                                  </p:stCondLst>
                                  <p:iterate type="el" backwards="0">
                                    <p:tmAbs val="0"/>
                                  </p:iterate>
                                  <p:childTnLst>
                                    <p:animEffect filter="fade" transition="out">
                                      <p:cBhvr>
                                        <p:cTn id="45" dur="250" fill="hold"/>
                                        <p:tgtEl>
                                          <p:spTgt spid="3608"/>
                                        </p:tgtEl>
                                      </p:cBhvr>
                                    </p:animEffect>
                                    <p:set>
                                      <p:cBhvr>
                                        <p:cTn id="46" fill="hold">
                                          <p:stCondLst>
                                            <p:cond delay="249"/>
                                          </p:stCondLst>
                                        </p:cTn>
                                        <p:tgtEl>
                                          <p:spTgt spid="3608"/>
                                        </p:tgtEl>
                                        <p:attrNameLst>
                                          <p:attrName>style.visibility</p:attrName>
                                        </p:attrNameLst>
                                      </p:cBhvr>
                                      <p:to>
                                        <p:strVal val="hidden"/>
                                      </p:to>
                                    </p:set>
                                  </p:childTnLst>
                                </p:cTn>
                              </p:par>
                            </p:childTnLst>
                          </p:cTn>
                        </p:par>
                        <p:par>
                          <p:cTn id="47" fill="hold">
                            <p:stCondLst>
                              <p:cond delay="500"/>
                            </p:stCondLst>
                            <p:childTnLst>
                              <p:par>
                                <p:cTn id="48" presetClass="exit" nodeType="afterEffect" presetID="10" grpId="14" fill="hold">
                                  <p:stCondLst>
                                    <p:cond delay="0"/>
                                  </p:stCondLst>
                                  <p:iterate type="el" backwards="0">
                                    <p:tmAbs val="0"/>
                                  </p:iterate>
                                  <p:childTnLst>
                                    <p:animEffect filter="fade" transition="out">
                                      <p:cBhvr>
                                        <p:cTn id="49" dur="250" fill="hold"/>
                                        <p:tgtEl>
                                          <p:spTgt spid="3609"/>
                                        </p:tgtEl>
                                      </p:cBhvr>
                                    </p:animEffect>
                                    <p:set>
                                      <p:cBhvr>
                                        <p:cTn id="50" fill="hold">
                                          <p:stCondLst>
                                            <p:cond delay="249"/>
                                          </p:stCondLst>
                                        </p:cTn>
                                        <p:tgtEl>
                                          <p:spTgt spid="3609"/>
                                        </p:tgtEl>
                                        <p:attrNameLst>
                                          <p:attrName>style.visibility</p:attrName>
                                        </p:attrNameLst>
                                      </p:cBhvr>
                                      <p:to>
                                        <p:strVal val="hidden"/>
                                      </p:to>
                                    </p:set>
                                  </p:childTnLst>
                                </p:cTn>
                              </p:par>
                            </p:childTnLst>
                          </p:cTn>
                        </p:par>
                        <p:par>
                          <p:cTn id="51" fill="hold">
                            <p:stCondLst>
                              <p:cond delay="750"/>
                            </p:stCondLst>
                            <p:childTnLst>
                              <p:par>
                                <p:cTn id="52" presetClass="exit" nodeType="afterEffect" presetID="10" grpId="15" fill="hold">
                                  <p:stCondLst>
                                    <p:cond delay="0"/>
                                  </p:stCondLst>
                                  <p:iterate type="el" backwards="0">
                                    <p:tmAbs val="0"/>
                                  </p:iterate>
                                  <p:childTnLst>
                                    <p:animEffect filter="fade" transition="out">
                                      <p:cBhvr>
                                        <p:cTn id="53" dur="250" fill="hold"/>
                                        <p:tgtEl>
                                          <p:spTgt spid="3610"/>
                                        </p:tgtEl>
                                      </p:cBhvr>
                                    </p:animEffect>
                                    <p:set>
                                      <p:cBhvr>
                                        <p:cTn id="54" fill="hold">
                                          <p:stCondLst>
                                            <p:cond delay="249"/>
                                          </p:stCondLst>
                                        </p:cTn>
                                        <p:tgtEl>
                                          <p:spTgt spid="3610"/>
                                        </p:tgtEl>
                                        <p:attrNameLst>
                                          <p:attrName>style.visibility</p:attrName>
                                        </p:attrNameLst>
                                      </p:cBhvr>
                                      <p:to>
                                        <p:strVal val="hidden"/>
                                      </p:to>
                                    </p:set>
                                  </p:childTnLst>
                                </p:cTn>
                              </p:par>
                            </p:childTnLst>
                          </p:cTn>
                        </p:par>
                        <p:par>
                          <p:cTn id="55" fill="hold">
                            <p:stCondLst>
                              <p:cond delay="1000"/>
                            </p:stCondLst>
                            <p:childTnLst>
                              <p:par>
                                <p:cTn id="56" presetClass="exit" nodeType="afterEffect" presetID="10" grpId="16" fill="hold">
                                  <p:stCondLst>
                                    <p:cond delay="0"/>
                                  </p:stCondLst>
                                  <p:iterate type="el" backwards="0">
                                    <p:tmAbs val="0"/>
                                  </p:iterate>
                                  <p:childTnLst>
                                    <p:animEffect filter="fade" transition="out">
                                      <p:cBhvr>
                                        <p:cTn id="57" dur="250" fill="hold"/>
                                        <p:tgtEl>
                                          <p:spTgt spid="3604"/>
                                        </p:tgtEl>
                                      </p:cBhvr>
                                    </p:animEffect>
                                    <p:set>
                                      <p:cBhvr>
                                        <p:cTn id="58" fill="hold">
                                          <p:stCondLst>
                                            <p:cond delay="249"/>
                                          </p:stCondLst>
                                        </p:cTn>
                                        <p:tgtEl>
                                          <p:spTgt spid="3604"/>
                                        </p:tgtEl>
                                        <p:attrNameLst>
                                          <p:attrName>style.visibility</p:attrName>
                                        </p:attrNameLst>
                                      </p:cBhvr>
                                      <p:to>
                                        <p:strVal val="hidden"/>
                                      </p:to>
                                    </p:set>
                                  </p:childTnLst>
                                </p:cTn>
                              </p:par>
                            </p:childTnLst>
                          </p:cTn>
                        </p:par>
                        <p:par>
                          <p:cTn id="59" fill="hold">
                            <p:stCondLst>
                              <p:cond delay="1250"/>
                            </p:stCondLst>
                            <p:childTnLst>
                              <p:par>
                                <p:cTn id="60" presetClass="entr" nodeType="afterEffect" presetSubtype="0" presetID="1" grpId="17" fill="hold">
                                  <p:stCondLst>
                                    <p:cond delay="300"/>
                                  </p:stCondLst>
                                  <p:iterate type="el" backwards="0">
                                    <p:tmAbs val="0"/>
                                  </p:iterate>
                                  <p:childTnLst>
                                    <p:set>
                                      <p:cBhvr>
                                        <p:cTn id="61" fill="hold"/>
                                        <p:tgtEl>
                                          <p:spTgt spid="3611"/>
                                        </p:tgtEl>
                                        <p:attrNameLst>
                                          <p:attrName>style.visibility</p:attrName>
                                        </p:attrNameLst>
                                      </p:cBhvr>
                                      <p:to>
                                        <p:strVal val="visible"/>
                                      </p:to>
                                    </p:set>
                                  </p:childTnLst>
                                </p:cTn>
                              </p:par>
                            </p:childTnLst>
                          </p:cTn>
                        </p:par>
                        <p:par>
                          <p:cTn id="62" fill="hold">
                            <p:stCondLst>
                              <p:cond delay="1550"/>
                            </p:stCondLst>
                            <p:childTnLst>
                              <p:par>
                                <p:cTn id="63" presetClass="entr" nodeType="afterEffect" presetSubtype="0" presetID="1" grpId="18" fill="hold">
                                  <p:stCondLst>
                                    <p:cond delay="0"/>
                                  </p:stCondLst>
                                  <p:iterate type="el" backwards="0">
                                    <p:tmAbs val="0"/>
                                  </p:iterate>
                                  <p:childTnLst>
                                    <p:set>
                                      <p:cBhvr>
                                        <p:cTn id="64" fill="hold"/>
                                        <p:tgtEl>
                                          <p:spTgt spid="3617"/>
                                        </p:tgtEl>
                                        <p:attrNameLst>
                                          <p:attrName>style.visibility</p:attrName>
                                        </p:attrNameLst>
                                      </p:cBhvr>
                                      <p:to>
                                        <p:strVal val="visible"/>
                                      </p:to>
                                    </p:set>
                                  </p:childTnLst>
                                </p:cTn>
                              </p:par>
                            </p:childTnLst>
                          </p:cTn>
                        </p:par>
                        <p:par>
                          <p:cTn id="65" fill="hold">
                            <p:stCondLst>
                              <p:cond delay="1550"/>
                            </p:stCondLst>
                            <p:childTnLst>
                              <p:par>
                                <p:cTn id="66" presetClass="entr" nodeType="afterEffect" presetSubtype="0" presetID="1" grpId="19" fill="hold">
                                  <p:stCondLst>
                                    <p:cond delay="0"/>
                                  </p:stCondLst>
                                  <p:iterate type="el" backwards="0">
                                    <p:tmAbs val="0"/>
                                  </p:iterate>
                                  <p:childTnLst>
                                    <p:set>
                                      <p:cBhvr>
                                        <p:cTn id="67" fill="hold"/>
                                        <p:tgtEl>
                                          <p:spTgt spid="3619"/>
                                        </p:tgtEl>
                                        <p:attrNameLst>
                                          <p:attrName>style.visibility</p:attrName>
                                        </p:attrNameLst>
                                      </p:cBhvr>
                                      <p:to>
                                        <p:strVal val="visible"/>
                                      </p:to>
                                    </p:set>
                                  </p:childTnLst>
                                </p:cTn>
                              </p:par>
                            </p:childTnLst>
                          </p:cTn>
                        </p:par>
                        <p:par>
                          <p:cTn id="68" fill="hold">
                            <p:stCondLst>
                              <p:cond delay="1550"/>
                            </p:stCondLst>
                            <p:childTnLst>
                              <p:par>
                                <p:cTn id="69" presetClass="entr" nodeType="afterEffect" presetSubtype="0" presetID="1" grpId="20" fill="hold">
                                  <p:stCondLst>
                                    <p:cond delay="0"/>
                                  </p:stCondLst>
                                  <p:iterate type="el" backwards="0">
                                    <p:tmAbs val="0"/>
                                  </p:iterate>
                                  <p:childTnLst>
                                    <p:set>
                                      <p:cBhvr>
                                        <p:cTn id="70" fill="hold"/>
                                        <p:tgtEl>
                                          <p:spTgt spid="362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Class="entr" nodeType="clickEffect" presetSubtype="0" presetID="1" grpId="21" fill="hold">
                                  <p:stCondLst>
                                    <p:cond delay="0"/>
                                  </p:stCondLst>
                                  <p:iterate type="el" backwards="0">
                                    <p:tmAbs val="0"/>
                                  </p:iterate>
                                  <p:childTnLst>
                                    <p:set>
                                      <p:cBhvr>
                                        <p:cTn id="74" fill="hold"/>
                                        <p:tgtEl>
                                          <p:spTgt spid="3606"/>
                                        </p:tgtEl>
                                        <p:attrNameLst>
                                          <p:attrName>style.visibility</p:attrName>
                                        </p:attrNameLst>
                                      </p:cBhvr>
                                      <p:to>
                                        <p:strVal val="visible"/>
                                      </p:to>
                                    </p:set>
                                  </p:childTnLst>
                                </p:cTn>
                              </p:par>
                            </p:childTnLst>
                          </p:cTn>
                        </p:par>
                        <p:par>
                          <p:cTn id="75" fill="hold">
                            <p:stCondLst>
                              <p:cond delay="0"/>
                            </p:stCondLst>
                            <p:childTnLst>
                              <p:par>
                                <p:cTn id="76" presetClass="exit" nodeType="afterEffect" presetSubtype="0" presetID="1" grpId="22" fill="hold">
                                  <p:stCondLst>
                                    <p:cond delay="0"/>
                                  </p:stCondLst>
                                  <p:iterate type="el" backwards="0">
                                    <p:tmAbs val="0"/>
                                  </p:iterate>
                                  <p:childTnLst>
                                    <p:set>
                                      <p:cBhvr>
                                        <p:cTn id="77" fill="hold">
                                          <p:stCondLst>
                                            <p:cond delay="0"/>
                                          </p:stCondLst>
                                        </p:cTn>
                                        <p:tgtEl>
                                          <p:spTgt spid="3605"/>
                                        </p:tgtEl>
                                        <p:attrNameLst>
                                          <p:attrName>style.visibility</p:attrName>
                                        </p:attrNameLst>
                                      </p:cBhvr>
                                      <p:to>
                                        <p:strVal val="hidden"/>
                                      </p:to>
                                    </p:set>
                                  </p:childTnLst>
                                </p:cTn>
                              </p:par>
                            </p:childTnLst>
                          </p:cTn>
                        </p:par>
                        <p:par>
                          <p:cTn id="78" fill="hold">
                            <p:stCondLst>
                              <p:cond delay="0"/>
                            </p:stCondLst>
                            <p:childTnLst>
                              <p:par>
                                <p:cTn id="79" presetClass="entr" nodeType="afterEffect" presetSubtype="0" presetID="1" grpId="23" fill="hold">
                                  <p:stCondLst>
                                    <p:cond delay="300"/>
                                  </p:stCondLst>
                                  <p:iterate type="el" backwards="0">
                                    <p:tmAbs val="0"/>
                                  </p:iterate>
                                  <p:childTnLst>
                                    <p:set>
                                      <p:cBhvr>
                                        <p:cTn id="80" fill="hold"/>
                                        <p:tgtEl>
                                          <p:spTgt spid="3615"/>
                                        </p:tgtEl>
                                        <p:attrNameLst>
                                          <p:attrName>style.visibility</p:attrName>
                                        </p:attrNameLst>
                                      </p:cBhvr>
                                      <p:to>
                                        <p:strVal val="visible"/>
                                      </p:to>
                                    </p:set>
                                  </p:childTnLst>
                                </p:cTn>
                              </p:par>
                            </p:childTnLst>
                          </p:cTn>
                        </p:par>
                        <p:par>
                          <p:cTn id="81" fill="hold">
                            <p:stCondLst>
                              <p:cond delay="300"/>
                            </p:stCondLst>
                            <p:childTnLst>
                              <p:par>
                                <p:cTn id="82" presetClass="entr" nodeType="afterEffect" presetSubtype="0" presetID="1" grpId="24" fill="hold">
                                  <p:stCondLst>
                                    <p:cond delay="0"/>
                                  </p:stCondLst>
                                  <p:iterate type="el" backwards="0">
                                    <p:tmAbs val="0"/>
                                  </p:iterate>
                                  <p:childTnLst>
                                    <p:set>
                                      <p:cBhvr>
                                        <p:cTn id="83" fill="hold"/>
                                        <p:tgtEl>
                                          <p:spTgt spid="3616"/>
                                        </p:tgtEl>
                                        <p:attrNameLst>
                                          <p:attrName>style.visibility</p:attrName>
                                        </p:attrNameLst>
                                      </p:cBhvr>
                                      <p:to>
                                        <p:strVal val="visible"/>
                                      </p:to>
                                    </p:set>
                                  </p:childTnLst>
                                </p:cTn>
                              </p:par>
                            </p:childTnLst>
                          </p:cTn>
                        </p:par>
                        <p:par>
                          <p:cTn id="84" fill="hold">
                            <p:stCondLst>
                              <p:cond delay="300"/>
                            </p:stCondLst>
                            <p:childTnLst>
                              <p:par>
                                <p:cTn id="85" presetClass="entr" nodeType="afterEffect" presetSubtype="0" presetID="1" grpId="25" fill="hold">
                                  <p:stCondLst>
                                    <p:cond delay="0"/>
                                  </p:stCondLst>
                                  <p:iterate type="el" backwards="0">
                                    <p:tmAbs val="0"/>
                                  </p:iterate>
                                  <p:childTnLst>
                                    <p:set>
                                      <p:cBhvr>
                                        <p:cTn id="86" fill="hold"/>
                                        <p:tgtEl>
                                          <p:spTgt spid="36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15" grpId="23"/>
      <p:bldP build="whole" bldLvl="1" animBg="1" rev="0" advAuto="0" spid="3616" grpId="24"/>
      <p:bldP build="whole" bldLvl="1" animBg="1" rev="0" advAuto="0" spid="3603" grpId="7"/>
      <p:bldP build="whole" bldLvl="1" animBg="1" rev="0" advAuto="0" spid="3609" grpId="4"/>
      <p:bldP build="whole" bldLvl="1" animBg="1" rev="0" advAuto="0" spid="3620" grpId="20"/>
      <p:bldP build="whole" bldLvl="1" animBg="1" rev="0" advAuto="0" spid="3617" grpId="18"/>
      <p:bldP build="whole" bldLvl="1" animBg="1" rev="0" advAuto="0" spid="3607" grpId="2"/>
      <p:bldP build="whole" bldLvl="1" animBg="1" rev="0" advAuto="0" spid="3610" grpId="5"/>
      <p:bldP build="whole" bldLvl="1" animBg="1" rev="0" advAuto="0" spid="3604" grpId="16"/>
      <p:bldP build="whole" bldLvl="1" animBg="1" rev="0" advAuto="0" spid="3618" grpId="25"/>
      <p:bldP build="whole" bldLvl="1" animBg="1" rev="0" advAuto="0" spid="3609" grpId="14"/>
      <p:bldP build="whole" bldLvl="1" animBg="1" rev="0" advAuto="0" spid="3606" grpId="21"/>
      <p:bldP build="whole" bldLvl="1" animBg="1" rev="0" advAuto="0" spid="3607" grpId="12"/>
      <p:bldP build="whole" bldLvl="1" animBg="1" rev="0" advAuto="0" spid="3614" grpId="10"/>
      <p:bldP build="whole" bldLvl="1" animBg="1" rev="0" advAuto="0" spid="3610" grpId="15"/>
      <p:bldP build="whole" bldLvl="1" animBg="1" rev="0" advAuto="0" spid="3611" grpId="17"/>
      <p:bldP build="whole" bldLvl="1" animBg="1" rev="0" advAuto="0" spid="3613" grpId="9"/>
      <p:bldP build="whole" bldLvl="1" animBg="1" rev="0" advAuto="0" spid="3608" grpId="3"/>
      <p:bldP build="whole" bldLvl="1" animBg="1" rev="0" advAuto="0" spid="3619" grpId="19"/>
      <p:bldP build="whole" bldLvl="1" animBg="1" rev="0" advAuto="0" spid="3605" grpId="11"/>
      <p:bldP build="whole" bldLvl="1" animBg="1" rev="0" advAuto="0" spid="3612" grpId="8"/>
      <p:bldP build="whole" bldLvl="1" animBg="1" rev="0" advAuto="0" spid="3608" grpId="13"/>
      <p:bldP build="whole" bldLvl="1" animBg="1" rev="0" advAuto="0" spid="3603" grpId="1"/>
      <p:bldP build="whole" bldLvl="1" animBg="1" rev="0" advAuto="0" spid="3605" grpId="22"/>
      <p:bldP build="whole" bldLvl="1" animBg="1" rev="0" advAuto="0" spid="3604" grpId="6"/>
    </p:bldLst>
  </p:timing>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24" name="The schedule defines producer-consumer interleaving"/>
          <p:cNvSpPr txBox="1"/>
          <p:nvPr>
            <p:ph type="title"/>
          </p:nvPr>
        </p:nvSpPr>
        <p:spPr>
          <a:prstGeom prst="rect">
            <a:avLst/>
          </a:prstGeom>
        </p:spPr>
        <p:txBody>
          <a:bodyPr/>
          <a:lstStyle/>
          <a:p>
            <a:pPr/>
            <a:r>
              <a:t>The schedule </a:t>
            </a:r>
            <a:r>
              <a:rPr b="0"/>
              <a:t>defines producer-consumer interleaving</a:t>
            </a:r>
          </a:p>
        </p:txBody>
      </p:sp>
      <p:sp>
        <p:nvSpPr>
          <p:cNvPr id="3625" name="Square"/>
          <p:cNvSpPr/>
          <p:nvPr/>
        </p:nvSpPr>
        <p:spPr>
          <a:xfrm>
            <a:off x="1913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26" name="Square"/>
          <p:cNvSpPr/>
          <p:nvPr/>
        </p:nvSpPr>
        <p:spPr>
          <a:xfrm>
            <a:off x="19900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27" name="Square"/>
          <p:cNvSpPr/>
          <p:nvPr/>
        </p:nvSpPr>
        <p:spPr>
          <a:xfrm>
            <a:off x="20662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28" name="Square"/>
          <p:cNvSpPr/>
          <p:nvPr/>
        </p:nvSpPr>
        <p:spPr>
          <a:xfrm>
            <a:off x="21424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29" name="Square"/>
          <p:cNvSpPr/>
          <p:nvPr/>
        </p:nvSpPr>
        <p:spPr>
          <a:xfrm>
            <a:off x="22186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30" name="Square"/>
          <p:cNvSpPr/>
          <p:nvPr/>
        </p:nvSpPr>
        <p:spPr>
          <a:xfrm>
            <a:off x="1913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31" name="Square"/>
          <p:cNvSpPr/>
          <p:nvPr/>
        </p:nvSpPr>
        <p:spPr>
          <a:xfrm>
            <a:off x="19900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32" name="Square"/>
          <p:cNvSpPr/>
          <p:nvPr/>
        </p:nvSpPr>
        <p:spPr>
          <a:xfrm>
            <a:off x="20662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33" name="Square"/>
          <p:cNvSpPr/>
          <p:nvPr/>
        </p:nvSpPr>
        <p:spPr>
          <a:xfrm>
            <a:off x="21424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34" name="Square"/>
          <p:cNvSpPr/>
          <p:nvPr/>
        </p:nvSpPr>
        <p:spPr>
          <a:xfrm>
            <a:off x="22186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35" name="Square"/>
          <p:cNvSpPr/>
          <p:nvPr/>
        </p:nvSpPr>
        <p:spPr>
          <a:xfrm>
            <a:off x="2294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36" name="Square"/>
          <p:cNvSpPr/>
          <p:nvPr/>
        </p:nvSpPr>
        <p:spPr>
          <a:xfrm>
            <a:off x="2294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37" name="Line"/>
          <p:cNvSpPr/>
          <p:nvPr/>
        </p:nvSpPr>
        <p:spPr>
          <a:xfrm flipV="1">
            <a:off x="19392900" y="362161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38" name="Line"/>
          <p:cNvSpPr/>
          <p:nvPr/>
        </p:nvSpPr>
        <p:spPr>
          <a:xfrm flipV="1">
            <a:off x="20154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39" name="Line"/>
          <p:cNvSpPr/>
          <p:nvPr/>
        </p:nvSpPr>
        <p:spPr>
          <a:xfrm flipV="1">
            <a:off x="20916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40" name="Line"/>
          <p:cNvSpPr/>
          <p:nvPr/>
        </p:nvSpPr>
        <p:spPr>
          <a:xfrm flipV="1">
            <a:off x="21678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41" name="Line"/>
          <p:cNvSpPr/>
          <p:nvPr/>
        </p:nvSpPr>
        <p:spPr>
          <a:xfrm flipV="1">
            <a:off x="22440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42" name="Line"/>
          <p:cNvSpPr/>
          <p:nvPr/>
        </p:nvSpPr>
        <p:spPr>
          <a:xfrm flipV="1">
            <a:off x="23202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43" name="tone curve"/>
          <p:cNvSpPr/>
          <p:nvPr/>
        </p:nvSpPr>
        <p:spPr>
          <a:xfrm>
            <a:off x="13677900" y="284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644" name="color correct"/>
          <p:cNvSpPr/>
          <p:nvPr/>
        </p:nvSpPr>
        <p:spPr>
          <a:xfrm>
            <a:off x="13677900" y="4368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color correct</a:t>
            </a:r>
          </a:p>
        </p:txBody>
      </p:sp>
      <p:sp>
        <p:nvSpPr>
          <p:cNvPr id="3645" name="Line"/>
          <p:cNvSpPr/>
          <p:nvPr/>
        </p:nvSpPr>
        <p:spPr>
          <a:xfrm flipH="1">
            <a:off x="16103599" y="3873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46" name="Square"/>
          <p:cNvSpPr/>
          <p:nvPr/>
        </p:nvSpPr>
        <p:spPr>
          <a:xfrm>
            <a:off x="1913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47" name="Square"/>
          <p:cNvSpPr/>
          <p:nvPr/>
        </p:nvSpPr>
        <p:spPr>
          <a:xfrm>
            <a:off x="19900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48" name="Square"/>
          <p:cNvSpPr/>
          <p:nvPr/>
        </p:nvSpPr>
        <p:spPr>
          <a:xfrm>
            <a:off x="20662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49" name="Square"/>
          <p:cNvSpPr/>
          <p:nvPr/>
        </p:nvSpPr>
        <p:spPr>
          <a:xfrm>
            <a:off x="21424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50" name="Square"/>
          <p:cNvSpPr/>
          <p:nvPr/>
        </p:nvSpPr>
        <p:spPr>
          <a:xfrm>
            <a:off x="22186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51" name="Square"/>
          <p:cNvSpPr/>
          <p:nvPr/>
        </p:nvSpPr>
        <p:spPr>
          <a:xfrm>
            <a:off x="1913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52" name="Square"/>
          <p:cNvSpPr/>
          <p:nvPr/>
        </p:nvSpPr>
        <p:spPr>
          <a:xfrm>
            <a:off x="19900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53" name="Square"/>
          <p:cNvSpPr/>
          <p:nvPr/>
        </p:nvSpPr>
        <p:spPr>
          <a:xfrm>
            <a:off x="20662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54" name="Square"/>
          <p:cNvSpPr/>
          <p:nvPr/>
        </p:nvSpPr>
        <p:spPr>
          <a:xfrm>
            <a:off x="21424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55" name="Square"/>
          <p:cNvSpPr/>
          <p:nvPr/>
        </p:nvSpPr>
        <p:spPr>
          <a:xfrm>
            <a:off x="22186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56" name="Square"/>
          <p:cNvSpPr/>
          <p:nvPr/>
        </p:nvSpPr>
        <p:spPr>
          <a:xfrm>
            <a:off x="2294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57" name="Square"/>
          <p:cNvSpPr/>
          <p:nvPr/>
        </p:nvSpPr>
        <p:spPr>
          <a:xfrm>
            <a:off x="2294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58" name="Line"/>
          <p:cNvSpPr/>
          <p:nvPr/>
        </p:nvSpPr>
        <p:spPr>
          <a:xfrm flipV="1">
            <a:off x="1939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59" name="Line"/>
          <p:cNvSpPr/>
          <p:nvPr/>
        </p:nvSpPr>
        <p:spPr>
          <a:xfrm flipV="1">
            <a:off x="20154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60" name="Line"/>
          <p:cNvSpPr/>
          <p:nvPr/>
        </p:nvSpPr>
        <p:spPr>
          <a:xfrm flipV="1">
            <a:off x="20916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61" name="Line"/>
          <p:cNvSpPr/>
          <p:nvPr/>
        </p:nvSpPr>
        <p:spPr>
          <a:xfrm flipV="1">
            <a:off x="21678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62" name="Line"/>
          <p:cNvSpPr/>
          <p:nvPr/>
        </p:nvSpPr>
        <p:spPr>
          <a:xfrm flipV="1">
            <a:off x="22440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63" name="Line"/>
          <p:cNvSpPr/>
          <p:nvPr/>
        </p:nvSpPr>
        <p:spPr>
          <a:xfrm flipV="1">
            <a:off x="2320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64" name="Line"/>
          <p:cNvSpPr/>
          <p:nvPr/>
        </p:nvSpPr>
        <p:spPr>
          <a:xfrm flipV="1">
            <a:off x="19455810" y="7153630"/>
            <a:ext cx="668992" cy="100632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65" name="tone curve"/>
          <p:cNvSpPr/>
          <p:nvPr/>
        </p:nvSpPr>
        <p:spPr>
          <a:xfrm>
            <a:off x="13677900" y="6400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666" name="gaussian blur"/>
          <p:cNvSpPr/>
          <p:nvPr/>
        </p:nvSpPr>
        <p:spPr>
          <a:xfrm>
            <a:off x="13677900" y="792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gaussian blur</a:t>
            </a:r>
          </a:p>
        </p:txBody>
      </p:sp>
      <p:sp>
        <p:nvSpPr>
          <p:cNvPr id="3667" name="Line"/>
          <p:cNvSpPr/>
          <p:nvPr/>
        </p:nvSpPr>
        <p:spPr>
          <a:xfrm flipH="1">
            <a:off x="16103599" y="7429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68" name="Line"/>
          <p:cNvSpPr/>
          <p:nvPr/>
        </p:nvSpPr>
        <p:spPr>
          <a:xfrm flipV="1">
            <a:off x="20218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69" name="Line"/>
          <p:cNvSpPr/>
          <p:nvPr/>
        </p:nvSpPr>
        <p:spPr>
          <a:xfrm flipV="1">
            <a:off x="20980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0" name="Line"/>
          <p:cNvSpPr/>
          <p:nvPr/>
        </p:nvSpPr>
        <p:spPr>
          <a:xfrm flipV="1">
            <a:off x="21742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1" name="Line"/>
          <p:cNvSpPr/>
          <p:nvPr/>
        </p:nvSpPr>
        <p:spPr>
          <a:xfrm flipV="1">
            <a:off x="22504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2" name="Line"/>
          <p:cNvSpPr/>
          <p:nvPr/>
        </p:nvSpPr>
        <p:spPr>
          <a:xfrm flipV="1">
            <a:off x="19557999" y="7170377"/>
            <a:ext cx="123945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3" name="Line"/>
          <p:cNvSpPr/>
          <p:nvPr/>
        </p:nvSpPr>
        <p:spPr>
          <a:xfrm flipV="1">
            <a:off x="20319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4" name="Line"/>
          <p:cNvSpPr/>
          <p:nvPr/>
        </p:nvSpPr>
        <p:spPr>
          <a:xfrm flipV="1">
            <a:off x="21081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5" name="Line"/>
          <p:cNvSpPr/>
          <p:nvPr/>
        </p:nvSpPr>
        <p:spPr>
          <a:xfrm flipV="1">
            <a:off x="21843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6" name="Line"/>
          <p:cNvSpPr/>
          <p:nvPr/>
        </p:nvSpPr>
        <p:spPr>
          <a:xfrm flipV="1">
            <a:off x="19685000" y="7173391"/>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7" name="Line"/>
          <p:cNvSpPr/>
          <p:nvPr/>
        </p:nvSpPr>
        <p:spPr>
          <a:xfrm flipV="1">
            <a:off x="204597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8" name="Line"/>
          <p:cNvSpPr/>
          <p:nvPr/>
        </p:nvSpPr>
        <p:spPr>
          <a:xfrm flipV="1">
            <a:off x="212090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79" name="Line"/>
          <p:cNvSpPr/>
          <p:nvPr/>
        </p:nvSpPr>
        <p:spPr>
          <a:xfrm flipH="1" flipV="1">
            <a:off x="22478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0" name="Line"/>
          <p:cNvSpPr/>
          <p:nvPr/>
        </p:nvSpPr>
        <p:spPr>
          <a:xfrm flipH="1" flipV="1">
            <a:off x="21716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1" name="Line"/>
          <p:cNvSpPr/>
          <p:nvPr/>
        </p:nvSpPr>
        <p:spPr>
          <a:xfrm flipH="1" flipV="1">
            <a:off x="20955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2" name="Line"/>
          <p:cNvSpPr/>
          <p:nvPr/>
        </p:nvSpPr>
        <p:spPr>
          <a:xfrm flipH="1" flipV="1">
            <a:off x="20193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3" name="Line"/>
          <p:cNvSpPr/>
          <p:nvPr/>
        </p:nvSpPr>
        <p:spPr>
          <a:xfrm flipH="1" flipV="1">
            <a:off x="19431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4" name="Line"/>
          <p:cNvSpPr/>
          <p:nvPr/>
        </p:nvSpPr>
        <p:spPr>
          <a:xfrm flipH="1" flipV="1">
            <a:off x="21806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5" name="Line"/>
          <p:cNvSpPr/>
          <p:nvPr/>
        </p:nvSpPr>
        <p:spPr>
          <a:xfrm flipH="1" flipV="1">
            <a:off x="21044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6" name="Line"/>
          <p:cNvSpPr/>
          <p:nvPr/>
        </p:nvSpPr>
        <p:spPr>
          <a:xfrm flipH="1" flipV="1">
            <a:off x="20282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7" name="Line"/>
          <p:cNvSpPr/>
          <p:nvPr/>
        </p:nvSpPr>
        <p:spPr>
          <a:xfrm flipH="1" flipV="1">
            <a:off x="19520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8" name="Line"/>
          <p:cNvSpPr/>
          <p:nvPr/>
        </p:nvSpPr>
        <p:spPr>
          <a:xfrm flipH="1" flipV="1">
            <a:off x="21179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89" name="Line"/>
          <p:cNvSpPr/>
          <p:nvPr/>
        </p:nvSpPr>
        <p:spPr>
          <a:xfrm flipH="1" flipV="1">
            <a:off x="20417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90" name="Line"/>
          <p:cNvSpPr/>
          <p:nvPr/>
        </p:nvSpPr>
        <p:spPr>
          <a:xfrm flipH="1" flipV="1">
            <a:off x="19655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691" name="Square"/>
          <p:cNvSpPr/>
          <p:nvPr/>
        </p:nvSpPr>
        <p:spPr>
          <a:xfrm>
            <a:off x="19138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92" name="Square"/>
          <p:cNvSpPr/>
          <p:nvPr/>
        </p:nvSpPr>
        <p:spPr>
          <a:xfrm>
            <a:off x="19900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93" name="Square"/>
          <p:cNvSpPr/>
          <p:nvPr/>
        </p:nvSpPr>
        <p:spPr>
          <a:xfrm>
            <a:off x="20662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94" name="Square"/>
          <p:cNvSpPr/>
          <p:nvPr/>
        </p:nvSpPr>
        <p:spPr>
          <a:xfrm>
            <a:off x="21424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95" name="Square"/>
          <p:cNvSpPr/>
          <p:nvPr/>
        </p:nvSpPr>
        <p:spPr>
          <a:xfrm>
            <a:off x="22186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96" name="Square"/>
          <p:cNvSpPr/>
          <p:nvPr/>
        </p:nvSpPr>
        <p:spPr>
          <a:xfrm>
            <a:off x="19138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97" name="Square"/>
          <p:cNvSpPr/>
          <p:nvPr/>
        </p:nvSpPr>
        <p:spPr>
          <a:xfrm>
            <a:off x="19900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98" name="Square"/>
          <p:cNvSpPr/>
          <p:nvPr/>
        </p:nvSpPr>
        <p:spPr>
          <a:xfrm>
            <a:off x="20662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699" name="Square"/>
          <p:cNvSpPr/>
          <p:nvPr/>
        </p:nvSpPr>
        <p:spPr>
          <a:xfrm>
            <a:off x="21424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00" name="Square"/>
          <p:cNvSpPr/>
          <p:nvPr/>
        </p:nvSpPr>
        <p:spPr>
          <a:xfrm>
            <a:off x="22186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01" name="Square"/>
          <p:cNvSpPr/>
          <p:nvPr/>
        </p:nvSpPr>
        <p:spPr>
          <a:xfrm>
            <a:off x="22948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02" name="Square"/>
          <p:cNvSpPr/>
          <p:nvPr/>
        </p:nvSpPr>
        <p:spPr>
          <a:xfrm>
            <a:off x="22948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03" name="Line"/>
          <p:cNvSpPr/>
          <p:nvPr/>
        </p:nvSpPr>
        <p:spPr>
          <a:xfrm flipV="1">
            <a:off x="1939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04" name="Line"/>
          <p:cNvSpPr/>
          <p:nvPr/>
        </p:nvSpPr>
        <p:spPr>
          <a:xfrm flipV="1">
            <a:off x="20154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05" name="Line"/>
          <p:cNvSpPr/>
          <p:nvPr/>
        </p:nvSpPr>
        <p:spPr>
          <a:xfrm flipV="1">
            <a:off x="20916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06" name="Line"/>
          <p:cNvSpPr/>
          <p:nvPr/>
        </p:nvSpPr>
        <p:spPr>
          <a:xfrm flipV="1">
            <a:off x="21678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07" name="Line"/>
          <p:cNvSpPr/>
          <p:nvPr/>
        </p:nvSpPr>
        <p:spPr>
          <a:xfrm flipV="1">
            <a:off x="22440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08" name="Line"/>
          <p:cNvSpPr/>
          <p:nvPr/>
        </p:nvSpPr>
        <p:spPr>
          <a:xfrm flipV="1">
            <a:off x="2320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09" name="Line"/>
          <p:cNvSpPr/>
          <p:nvPr/>
        </p:nvSpPr>
        <p:spPr>
          <a:xfrm flipV="1">
            <a:off x="19590764" y="10710940"/>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0" name="Line"/>
          <p:cNvSpPr/>
          <p:nvPr/>
        </p:nvSpPr>
        <p:spPr>
          <a:xfrm flipV="1">
            <a:off x="20352767" y="10710939"/>
            <a:ext cx="366269"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1" name="Line"/>
          <p:cNvSpPr/>
          <p:nvPr/>
        </p:nvSpPr>
        <p:spPr>
          <a:xfrm flipV="1">
            <a:off x="21114759" y="10710939"/>
            <a:ext cx="366272"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2" name="Line"/>
          <p:cNvSpPr/>
          <p:nvPr/>
        </p:nvSpPr>
        <p:spPr>
          <a:xfrm flipV="1">
            <a:off x="21876766" y="10710941"/>
            <a:ext cx="366272"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3" name="Line"/>
          <p:cNvSpPr/>
          <p:nvPr/>
        </p:nvSpPr>
        <p:spPr>
          <a:xfrm flipV="1">
            <a:off x="22638766" y="1071094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4" name="Line"/>
          <p:cNvSpPr/>
          <p:nvPr/>
        </p:nvSpPr>
        <p:spPr>
          <a:xfrm flipH="1" flipV="1">
            <a:off x="19585348" y="10706100"/>
            <a:ext cx="366273"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5" name="Line"/>
          <p:cNvSpPr/>
          <p:nvPr/>
        </p:nvSpPr>
        <p:spPr>
          <a:xfrm flipH="1" flipV="1">
            <a:off x="20347347" y="10706099"/>
            <a:ext cx="366271"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6" name="Line"/>
          <p:cNvSpPr/>
          <p:nvPr/>
        </p:nvSpPr>
        <p:spPr>
          <a:xfrm flipH="1" flipV="1">
            <a:off x="21109356" y="10706099"/>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7" name="Line"/>
          <p:cNvSpPr/>
          <p:nvPr/>
        </p:nvSpPr>
        <p:spPr>
          <a:xfrm flipH="1" flipV="1">
            <a:off x="21871354" y="1070610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8" name="Line"/>
          <p:cNvSpPr/>
          <p:nvPr/>
        </p:nvSpPr>
        <p:spPr>
          <a:xfrm flipH="1" flipV="1">
            <a:off x="22633347" y="10706099"/>
            <a:ext cx="366272"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19" name="tone curve"/>
          <p:cNvSpPr/>
          <p:nvPr/>
        </p:nvSpPr>
        <p:spPr>
          <a:xfrm>
            <a:off x="13677900" y="9956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720" name="median filter"/>
          <p:cNvSpPr/>
          <p:nvPr/>
        </p:nvSpPr>
        <p:spPr>
          <a:xfrm>
            <a:off x="13677900" y="11480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median filter</a:t>
            </a:r>
          </a:p>
        </p:txBody>
      </p:sp>
      <p:sp>
        <p:nvSpPr>
          <p:cNvPr id="3721" name="Line"/>
          <p:cNvSpPr/>
          <p:nvPr/>
        </p:nvSpPr>
        <p:spPr>
          <a:xfrm flipH="1">
            <a:off x="16103599" y="109855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22" name="Breadth-first execution minimizes recomputation for large kernels"/>
          <p:cNvSpPr txBox="1"/>
          <p:nvPr/>
        </p:nvSpPr>
        <p:spPr>
          <a:xfrm>
            <a:off x="927100" y="6769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rPr i="0"/>
              <a:t>Breadth-first execution minimizes recomputation for large kernels</a:t>
            </a:r>
          </a:p>
        </p:txBody>
      </p:sp>
      <p:sp>
        <p:nvSpPr>
          <p:cNvPr id="3723" name="Shape"/>
          <p:cNvSpPr/>
          <p:nvPr/>
        </p:nvSpPr>
        <p:spPr>
          <a:xfrm>
            <a:off x="19011893" y="10083800"/>
            <a:ext cx="3175146" cy="2286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14688" y="21600"/>
                </a:lnTo>
                <a:lnTo>
                  <a:pt x="21600" y="121"/>
                </a:lnTo>
                <a:lnTo>
                  <a:pt x="0" y="0"/>
                </a:lnTo>
                <a:close/>
              </a:path>
            </a:pathLst>
          </a:custGeom>
          <a:solidFill>
            <a:srgbClr val="3A88FE">
              <a:alpha val="50000"/>
            </a:srgbClr>
          </a:solidFill>
          <a:ln w="254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724" name="Shape"/>
          <p:cNvSpPr/>
          <p:nvPr/>
        </p:nvSpPr>
        <p:spPr>
          <a:xfrm>
            <a:off x="20408900" y="10083800"/>
            <a:ext cx="3175142" cy="2286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6912" y="21600"/>
                </a:lnTo>
                <a:lnTo>
                  <a:pt x="21600" y="21600"/>
                </a:lnTo>
                <a:lnTo>
                  <a:pt x="21600" y="121"/>
                </a:lnTo>
                <a:lnTo>
                  <a:pt x="0" y="0"/>
                </a:lnTo>
                <a:close/>
              </a:path>
            </a:pathLst>
          </a:custGeom>
          <a:solidFill>
            <a:srgbClr val="3A88FE">
              <a:alpha val="50000"/>
            </a:srgbClr>
          </a:solidFill>
          <a:ln w="254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725" name="Fine-grained fusion optimizes locality for point-wise operations"/>
          <p:cNvSpPr txBox="1"/>
          <p:nvPr/>
        </p:nvSpPr>
        <p:spPr>
          <a:xfrm>
            <a:off x="927100" y="3175000"/>
            <a:ext cx="115189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sz="5600"/>
            </a:pPr>
            <a:r>
              <a:t>Fine-grained fusion optimizes locality for point-wise operations</a:t>
            </a:r>
          </a:p>
        </p:txBody>
      </p:sp>
      <p:sp>
        <p:nvSpPr>
          <p:cNvPr id="3726" name="Tile-level fusion trades off locality vs. recomputation for stencils"/>
          <p:cNvSpPr txBox="1"/>
          <p:nvPr/>
        </p:nvSpPr>
        <p:spPr>
          <a:xfrm>
            <a:off x="927100" y="10198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t>Tile-level fusion</a:t>
            </a:r>
            <a:r>
              <a:rPr i="0"/>
              <a:t> trades off locality vs. recomputation for stencils</a:t>
            </a:r>
          </a:p>
        </p:txBody>
      </p:sp>
    </p:spTree>
  </p:cSld>
  <p:clrMapOvr>
    <a:masterClrMapping/>
  </p:clrMapOvr>
  <p:transition xmlns:p14="http://schemas.microsoft.com/office/powerpoint/2010/main" spd="med" advClick="0" advTm="1000"/>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730" name="The schedule defines producer-consumer interleaving"/>
          <p:cNvSpPr txBox="1"/>
          <p:nvPr>
            <p:ph type="title"/>
          </p:nvPr>
        </p:nvSpPr>
        <p:spPr>
          <a:prstGeom prst="rect">
            <a:avLst/>
          </a:prstGeom>
        </p:spPr>
        <p:txBody>
          <a:bodyPr/>
          <a:lstStyle/>
          <a:p>
            <a:pPr/>
            <a:r>
              <a:t>The schedule </a:t>
            </a:r>
            <a:r>
              <a:rPr b="0"/>
              <a:t>defines producer-consumer interleaving</a:t>
            </a:r>
          </a:p>
        </p:txBody>
      </p:sp>
      <p:sp>
        <p:nvSpPr>
          <p:cNvPr id="3731" name="Square"/>
          <p:cNvSpPr/>
          <p:nvPr/>
        </p:nvSpPr>
        <p:spPr>
          <a:xfrm>
            <a:off x="1913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32" name="Square"/>
          <p:cNvSpPr/>
          <p:nvPr/>
        </p:nvSpPr>
        <p:spPr>
          <a:xfrm>
            <a:off x="19900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33" name="Square"/>
          <p:cNvSpPr/>
          <p:nvPr/>
        </p:nvSpPr>
        <p:spPr>
          <a:xfrm>
            <a:off x="20662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34" name="Square"/>
          <p:cNvSpPr/>
          <p:nvPr/>
        </p:nvSpPr>
        <p:spPr>
          <a:xfrm>
            <a:off x="21424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35" name="Square"/>
          <p:cNvSpPr/>
          <p:nvPr/>
        </p:nvSpPr>
        <p:spPr>
          <a:xfrm>
            <a:off x="22186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36" name="Square"/>
          <p:cNvSpPr/>
          <p:nvPr/>
        </p:nvSpPr>
        <p:spPr>
          <a:xfrm>
            <a:off x="1913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37" name="Square"/>
          <p:cNvSpPr/>
          <p:nvPr/>
        </p:nvSpPr>
        <p:spPr>
          <a:xfrm>
            <a:off x="19900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38" name="Square"/>
          <p:cNvSpPr/>
          <p:nvPr/>
        </p:nvSpPr>
        <p:spPr>
          <a:xfrm>
            <a:off x="20662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39" name="Square"/>
          <p:cNvSpPr/>
          <p:nvPr/>
        </p:nvSpPr>
        <p:spPr>
          <a:xfrm>
            <a:off x="21424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40" name="Square"/>
          <p:cNvSpPr/>
          <p:nvPr/>
        </p:nvSpPr>
        <p:spPr>
          <a:xfrm>
            <a:off x="22186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41" name="Square"/>
          <p:cNvSpPr/>
          <p:nvPr/>
        </p:nvSpPr>
        <p:spPr>
          <a:xfrm>
            <a:off x="2294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42" name="Square"/>
          <p:cNvSpPr/>
          <p:nvPr/>
        </p:nvSpPr>
        <p:spPr>
          <a:xfrm>
            <a:off x="2294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43" name="Line"/>
          <p:cNvSpPr/>
          <p:nvPr/>
        </p:nvSpPr>
        <p:spPr>
          <a:xfrm flipV="1">
            <a:off x="19392900" y="362161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44" name="Line"/>
          <p:cNvSpPr/>
          <p:nvPr/>
        </p:nvSpPr>
        <p:spPr>
          <a:xfrm flipV="1">
            <a:off x="20154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45" name="Line"/>
          <p:cNvSpPr/>
          <p:nvPr/>
        </p:nvSpPr>
        <p:spPr>
          <a:xfrm flipV="1">
            <a:off x="20916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46" name="Line"/>
          <p:cNvSpPr/>
          <p:nvPr/>
        </p:nvSpPr>
        <p:spPr>
          <a:xfrm flipV="1">
            <a:off x="21678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47" name="Line"/>
          <p:cNvSpPr/>
          <p:nvPr/>
        </p:nvSpPr>
        <p:spPr>
          <a:xfrm flipV="1">
            <a:off x="22440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48" name="Line"/>
          <p:cNvSpPr/>
          <p:nvPr/>
        </p:nvSpPr>
        <p:spPr>
          <a:xfrm flipV="1">
            <a:off x="23202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49" name="tone curve"/>
          <p:cNvSpPr/>
          <p:nvPr/>
        </p:nvSpPr>
        <p:spPr>
          <a:xfrm>
            <a:off x="13677900" y="284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750" name="color correct"/>
          <p:cNvSpPr/>
          <p:nvPr/>
        </p:nvSpPr>
        <p:spPr>
          <a:xfrm>
            <a:off x="13677900" y="4368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color correct</a:t>
            </a:r>
          </a:p>
        </p:txBody>
      </p:sp>
      <p:sp>
        <p:nvSpPr>
          <p:cNvPr id="3751" name="Line"/>
          <p:cNvSpPr/>
          <p:nvPr/>
        </p:nvSpPr>
        <p:spPr>
          <a:xfrm flipH="1">
            <a:off x="16103599" y="3873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52" name="Square"/>
          <p:cNvSpPr/>
          <p:nvPr/>
        </p:nvSpPr>
        <p:spPr>
          <a:xfrm>
            <a:off x="1913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53" name="Square"/>
          <p:cNvSpPr/>
          <p:nvPr/>
        </p:nvSpPr>
        <p:spPr>
          <a:xfrm>
            <a:off x="19900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54" name="Square"/>
          <p:cNvSpPr/>
          <p:nvPr/>
        </p:nvSpPr>
        <p:spPr>
          <a:xfrm>
            <a:off x="20662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55" name="Square"/>
          <p:cNvSpPr/>
          <p:nvPr/>
        </p:nvSpPr>
        <p:spPr>
          <a:xfrm>
            <a:off x="21424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56" name="Square"/>
          <p:cNvSpPr/>
          <p:nvPr/>
        </p:nvSpPr>
        <p:spPr>
          <a:xfrm>
            <a:off x="22186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57" name="Square"/>
          <p:cNvSpPr/>
          <p:nvPr/>
        </p:nvSpPr>
        <p:spPr>
          <a:xfrm>
            <a:off x="1913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58" name="Square"/>
          <p:cNvSpPr/>
          <p:nvPr/>
        </p:nvSpPr>
        <p:spPr>
          <a:xfrm>
            <a:off x="19900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59" name="Square"/>
          <p:cNvSpPr/>
          <p:nvPr/>
        </p:nvSpPr>
        <p:spPr>
          <a:xfrm>
            <a:off x="20662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60" name="Square"/>
          <p:cNvSpPr/>
          <p:nvPr/>
        </p:nvSpPr>
        <p:spPr>
          <a:xfrm>
            <a:off x="21424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61" name="Square"/>
          <p:cNvSpPr/>
          <p:nvPr/>
        </p:nvSpPr>
        <p:spPr>
          <a:xfrm>
            <a:off x="22186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62" name="Square"/>
          <p:cNvSpPr/>
          <p:nvPr/>
        </p:nvSpPr>
        <p:spPr>
          <a:xfrm>
            <a:off x="2294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63" name="Square"/>
          <p:cNvSpPr/>
          <p:nvPr/>
        </p:nvSpPr>
        <p:spPr>
          <a:xfrm>
            <a:off x="2294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64" name="Line"/>
          <p:cNvSpPr/>
          <p:nvPr/>
        </p:nvSpPr>
        <p:spPr>
          <a:xfrm flipV="1">
            <a:off x="1939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65" name="Line"/>
          <p:cNvSpPr/>
          <p:nvPr/>
        </p:nvSpPr>
        <p:spPr>
          <a:xfrm flipV="1">
            <a:off x="20154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66" name="Line"/>
          <p:cNvSpPr/>
          <p:nvPr/>
        </p:nvSpPr>
        <p:spPr>
          <a:xfrm flipV="1">
            <a:off x="20916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67" name="Line"/>
          <p:cNvSpPr/>
          <p:nvPr/>
        </p:nvSpPr>
        <p:spPr>
          <a:xfrm flipV="1">
            <a:off x="21678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68" name="Line"/>
          <p:cNvSpPr/>
          <p:nvPr/>
        </p:nvSpPr>
        <p:spPr>
          <a:xfrm flipV="1">
            <a:off x="22440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69" name="Line"/>
          <p:cNvSpPr/>
          <p:nvPr/>
        </p:nvSpPr>
        <p:spPr>
          <a:xfrm flipV="1">
            <a:off x="2320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70" name="Line"/>
          <p:cNvSpPr/>
          <p:nvPr/>
        </p:nvSpPr>
        <p:spPr>
          <a:xfrm flipV="1">
            <a:off x="19455810" y="7153630"/>
            <a:ext cx="668992" cy="100632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71" name="tone curve"/>
          <p:cNvSpPr/>
          <p:nvPr/>
        </p:nvSpPr>
        <p:spPr>
          <a:xfrm>
            <a:off x="13677900" y="6400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772" name="gaussian blur"/>
          <p:cNvSpPr/>
          <p:nvPr/>
        </p:nvSpPr>
        <p:spPr>
          <a:xfrm>
            <a:off x="13677900" y="792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gaussian blur</a:t>
            </a:r>
          </a:p>
        </p:txBody>
      </p:sp>
      <p:sp>
        <p:nvSpPr>
          <p:cNvPr id="3773" name="Line"/>
          <p:cNvSpPr/>
          <p:nvPr/>
        </p:nvSpPr>
        <p:spPr>
          <a:xfrm flipH="1">
            <a:off x="16103599" y="7429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74" name="Line"/>
          <p:cNvSpPr/>
          <p:nvPr/>
        </p:nvSpPr>
        <p:spPr>
          <a:xfrm flipV="1">
            <a:off x="20218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75" name="Line"/>
          <p:cNvSpPr/>
          <p:nvPr/>
        </p:nvSpPr>
        <p:spPr>
          <a:xfrm flipV="1">
            <a:off x="20980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76" name="Line"/>
          <p:cNvSpPr/>
          <p:nvPr/>
        </p:nvSpPr>
        <p:spPr>
          <a:xfrm flipV="1">
            <a:off x="21742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77" name="Line"/>
          <p:cNvSpPr/>
          <p:nvPr/>
        </p:nvSpPr>
        <p:spPr>
          <a:xfrm flipV="1">
            <a:off x="22504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78" name="Line"/>
          <p:cNvSpPr/>
          <p:nvPr/>
        </p:nvSpPr>
        <p:spPr>
          <a:xfrm flipV="1">
            <a:off x="19557999" y="7170377"/>
            <a:ext cx="123945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79" name="Line"/>
          <p:cNvSpPr/>
          <p:nvPr/>
        </p:nvSpPr>
        <p:spPr>
          <a:xfrm flipV="1">
            <a:off x="20319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0" name="Line"/>
          <p:cNvSpPr/>
          <p:nvPr/>
        </p:nvSpPr>
        <p:spPr>
          <a:xfrm flipV="1">
            <a:off x="21081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1" name="Line"/>
          <p:cNvSpPr/>
          <p:nvPr/>
        </p:nvSpPr>
        <p:spPr>
          <a:xfrm flipV="1">
            <a:off x="21843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2" name="Line"/>
          <p:cNvSpPr/>
          <p:nvPr/>
        </p:nvSpPr>
        <p:spPr>
          <a:xfrm flipV="1">
            <a:off x="19685000" y="7173391"/>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3" name="Line"/>
          <p:cNvSpPr/>
          <p:nvPr/>
        </p:nvSpPr>
        <p:spPr>
          <a:xfrm flipV="1">
            <a:off x="204597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4" name="Line"/>
          <p:cNvSpPr/>
          <p:nvPr/>
        </p:nvSpPr>
        <p:spPr>
          <a:xfrm flipV="1">
            <a:off x="212090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5" name="Line"/>
          <p:cNvSpPr/>
          <p:nvPr/>
        </p:nvSpPr>
        <p:spPr>
          <a:xfrm flipH="1" flipV="1">
            <a:off x="22478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6" name="Line"/>
          <p:cNvSpPr/>
          <p:nvPr/>
        </p:nvSpPr>
        <p:spPr>
          <a:xfrm flipH="1" flipV="1">
            <a:off x="21716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7" name="Line"/>
          <p:cNvSpPr/>
          <p:nvPr/>
        </p:nvSpPr>
        <p:spPr>
          <a:xfrm flipH="1" flipV="1">
            <a:off x="20955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8" name="Line"/>
          <p:cNvSpPr/>
          <p:nvPr/>
        </p:nvSpPr>
        <p:spPr>
          <a:xfrm flipH="1" flipV="1">
            <a:off x="20193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89" name="Line"/>
          <p:cNvSpPr/>
          <p:nvPr/>
        </p:nvSpPr>
        <p:spPr>
          <a:xfrm flipH="1" flipV="1">
            <a:off x="19431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90" name="Line"/>
          <p:cNvSpPr/>
          <p:nvPr/>
        </p:nvSpPr>
        <p:spPr>
          <a:xfrm flipH="1" flipV="1">
            <a:off x="21806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91" name="Line"/>
          <p:cNvSpPr/>
          <p:nvPr/>
        </p:nvSpPr>
        <p:spPr>
          <a:xfrm flipH="1" flipV="1">
            <a:off x="21044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92" name="Line"/>
          <p:cNvSpPr/>
          <p:nvPr/>
        </p:nvSpPr>
        <p:spPr>
          <a:xfrm flipH="1" flipV="1">
            <a:off x="20282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93" name="Line"/>
          <p:cNvSpPr/>
          <p:nvPr/>
        </p:nvSpPr>
        <p:spPr>
          <a:xfrm flipH="1" flipV="1">
            <a:off x="19520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94" name="Line"/>
          <p:cNvSpPr/>
          <p:nvPr/>
        </p:nvSpPr>
        <p:spPr>
          <a:xfrm flipH="1" flipV="1">
            <a:off x="21179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95" name="Line"/>
          <p:cNvSpPr/>
          <p:nvPr/>
        </p:nvSpPr>
        <p:spPr>
          <a:xfrm flipH="1" flipV="1">
            <a:off x="20417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96" name="Line"/>
          <p:cNvSpPr/>
          <p:nvPr/>
        </p:nvSpPr>
        <p:spPr>
          <a:xfrm flipH="1" flipV="1">
            <a:off x="19655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797" name="Square"/>
          <p:cNvSpPr/>
          <p:nvPr/>
        </p:nvSpPr>
        <p:spPr>
          <a:xfrm>
            <a:off x="19138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98" name="Square"/>
          <p:cNvSpPr/>
          <p:nvPr/>
        </p:nvSpPr>
        <p:spPr>
          <a:xfrm>
            <a:off x="19900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799" name="Square"/>
          <p:cNvSpPr/>
          <p:nvPr/>
        </p:nvSpPr>
        <p:spPr>
          <a:xfrm>
            <a:off x="20662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0" name="Square"/>
          <p:cNvSpPr/>
          <p:nvPr/>
        </p:nvSpPr>
        <p:spPr>
          <a:xfrm>
            <a:off x="21424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1" name="Square"/>
          <p:cNvSpPr/>
          <p:nvPr/>
        </p:nvSpPr>
        <p:spPr>
          <a:xfrm>
            <a:off x="22186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2" name="Square"/>
          <p:cNvSpPr/>
          <p:nvPr/>
        </p:nvSpPr>
        <p:spPr>
          <a:xfrm>
            <a:off x="19138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3" name="Square"/>
          <p:cNvSpPr/>
          <p:nvPr/>
        </p:nvSpPr>
        <p:spPr>
          <a:xfrm>
            <a:off x="19900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4" name="Square"/>
          <p:cNvSpPr/>
          <p:nvPr/>
        </p:nvSpPr>
        <p:spPr>
          <a:xfrm>
            <a:off x="20662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5" name="Square"/>
          <p:cNvSpPr/>
          <p:nvPr/>
        </p:nvSpPr>
        <p:spPr>
          <a:xfrm>
            <a:off x="21424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6" name="Square"/>
          <p:cNvSpPr/>
          <p:nvPr/>
        </p:nvSpPr>
        <p:spPr>
          <a:xfrm>
            <a:off x="22186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7" name="Square"/>
          <p:cNvSpPr/>
          <p:nvPr/>
        </p:nvSpPr>
        <p:spPr>
          <a:xfrm>
            <a:off x="22948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8" name="Square"/>
          <p:cNvSpPr/>
          <p:nvPr/>
        </p:nvSpPr>
        <p:spPr>
          <a:xfrm>
            <a:off x="22948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09" name="Line"/>
          <p:cNvSpPr/>
          <p:nvPr/>
        </p:nvSpPr>
        <p:spPr>
          <a:xfrm flipV="1">
            <a:off x="1939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0" name="Line"/>
          <p:cNvSpPr/>
          <p:nvPr/>
        </p:nvSpPr>
        <p:spPr>
          <a:xfrm flipV="1">
            <a:off x="20154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1" name="Line"/>
          <p:cNvSpPr/>
          <p:nvPr/>
        </p:nvSpPr>
        <p:spPr>
          <a:xfrm flipV="1">
            <a:off x="20916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2" name="Line"/>
          <p:cNvSpPr/>
          <p:nvPr/>
        </p:nvSpPr>
        <p:spPr>
          <a:xfrm flipV="1">
            <a:off x="21678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3" name="Line"/>
          <p:cNvSpPr/>
          <p:nvPr/>
        </p:nvSpPr>
        <p:spPr>
          <a:xfrm flipV="1">
            <a:off x="22440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4" name="Line"/>
          <p:cNvSpPr/>
          <p:nvPr/>
        </p:nvSpPr>
        <p:spPr>
          <a:xfrm flipV="1">
            <a:off x="2320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5" name="Line"/>
          <p:cNvSpPr/>
          <p:nvPr/>
        </p:nvSpPr>
        <p:spPr>
          <a:xfrm flipV="1">
            <a:off x="19590764" y="10710940"/>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6" name="Line"/>
          <p:cNvSpPr/>
          <p:nvPr/>
        </p:nvSpPr>
        <p:spPr>
          <a:xfrm flipV="1">
            <a:off x="20352767" y="10710939"/>
            <a:ext cx="366269"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7" name="Line"/>
          <p:cNvSpPr/>
          <p:nvPr/>
        </p:nvSpPr>
        <p:spPr>
          <a:xfrm flipV="1">
            <a:off x="21114759" y="10710939"/>
            <a:ext cx="366272"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8" name="Line"/>
          <p:cNvSpPr/>
          <p:nvPr/>
        </p:nvSpPr>
        <p:spPr>
          <a:xfrm flipV="1">
            <a:off x="21876766" y="10710941"/>
            <a:ext cx="366272"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19" name="Line"/>
          <p:cNvSpPr/>
          <p:nvPr/>
        </p:nvSpPr>
        <p:spPr>
          <a:xfrm flipV="1">
            <a:off x="22638766" y="1071094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20" name="Line"/>
          <p:cNvSpPr/>
          <p:nvPr/>
        </p:nvSpPr>
        <p:spPr>
          <a:xfrm flipH="1" flipV="1">
            <a:off x="19585348" y="10706100"/>
            <a:ext cx="366273"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21" name="Line"/>
          <p:cNvSpPr/>
          <p:nvPr/>
        </p:nvSpPr>
        <p:spPr>
          <a:xfrm flipH="1" flipV="1">
            <a:off x="20347347" y="10706099"/>
            <a:ext cx="366271"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22" name="Line"/>
          <p:cNvSpPr/>
          <p:nvPr/>
        </p:nvSpPr>
        <p:spPr>
          <a:xfrm flipH="1" flipV="1">
            <a:off x="21109356" y="10706099"/>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23" name="Line"/>
          <p:cNvSpPr/>
          <p:nvPr/>
        </p:nvSpPr>
        <p:spPr>
          <a:xfrm flipH="1" flipV="1">
            <a:off x="21871354" y="1070610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24" name="Line"/>
          <p:cNvSpPr/>
          <p:nvPr/>
        </p:nvSpPr>
        <p:spPr>
          <a:xfrm flipH="1" flipV="1">
            <a:off x="22633347" y="10706099"/>
            <a:ext cx="366272"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25" name="tone curve"/>
          <p:cNvSpPr/>
          <p:nvPr/>
        </p:nvSpPr>
        <p:spPr>
          <a:xfrm>
            <a:off x="13677900" y="9956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826" name="median filter"/>
          <p:cNvSpPr/>
          <p:nvPr/>
        </p:nvSpPr>
        <p:spPr>
          <a:xfrm>
            <a:off x="13677900" y="11480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median filter</a:t>
            </a:r>
          </a:p>
        </p:txBody>
      </p:sp>
      <p:sp>
        <p:nvSpPr>
          <p:cNvPr id="3827" name="Line"/>
          <p:cNvSpPr/>
          <p:nvPr/>
        </p:nvSpPr>
        <p:spPr>
          <a:xfrm flipH="1">
            <a:off x="16103599" y="109855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28" name="Breadth-first execution minimizes recomputation for large kernels"/>
          <p:cNvSpPr txBox="1"/>
          <p:nvPr/>
        </p:nvSpPr>
        <p:spPr>
          <a:xfrm>
            <a:off x="927100" y="6769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rPr i="0"/>
              <a:t>Breadth-first execution minimizes recomputation for large kernels</a:t>
            </a:r>
          </a:p>
        </p:txBody>
      </p:sp>
      <p:sp>
        <p:nvSpPr>
          <p:cNvPr id="3829" name="Shape"/>
          <p:cNvSpPr/>
          <p:nvPr/>
        </p:nvSpPr>
        <p:spPr>
          <a:xfrm>
            <a:off x="19011893" y="10083800"/>
            <a:ext cx="5080001" cy="2286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14688" y="21600"/>
                </a:lnTo>
                <a:lnTo>
                  <a:pt x="21600" y="121"/>
                </a:lnTo>
                <a:lnTo>
                  <a:pt x="0" y="0"/>
                </a:lnTo>
                <a:close/>
              </a:path>
            </a:pathLst>
          </a:custGeom>
          <a:solidFill>
            <a:srgbClr val="3A88FE">
              <a:alpha val="50000"/>
            </a:srgbClr>
          </a:solidFill>
          <a:ln w="254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830" name="Shape"/>
          <p:cNvSpPr/>
          <p:nvPr/>
        </p:nvSpPr>
        <p:spPr>
          <a:xfrm>
            <a:off x="21717141" y="10083800"/>
            <a:ext cx="4470401" cy="2286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6912" y="21600"/>
                </a:lnTo>
                <a:lnTo>
                  <a:pt x="21600" y="21600"/>
                </a:lnTo>
                <a:lnTo>
                  <a:pt x="21600" y="121"/>
                </a:lnTo>
                <a:lnTo>
                  <a:pt x="0" y="0"/>
                </a:lnTo>
                <a:close/>
              </a:path>
            </a:pathLst>
          </a:custGeom>
          <a:solidFill>
            <a:srgbClr val="3A88FE">
              <a:alpha val="50000"/>
            </a:srgbClr>
          </a:solidFill>
          <a:ln w="254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831" name="Fine-grained fusion optimizes locality for point-wise operations"/>
          <p:cNvSpPr txBox="1"/>
          <p:nvPr/>
        </p:nvSpPr>
        <p:spPr>
          <a:xfrm>
            <a:off x="927100" y="3175000"/>
            <a:ext cx="115189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sz="5600"/>
            </a:pPr>
            <a:r>
              <a:t>Fine-grained fusion optimizes locality for point-wise operations</a:t>
            </a:r>
          </a:p>
        </p:txBody>
      </p:sp>
      <p:sp>
        <p:nvSpPr>
          <p:cNvPr id="3832" name="Tile-level fusion trades off locality vs. recomputation for stencils"/>
          <p:cNvSpPr txBox="1"/>
          <p:nvPr/>
        </p:nvSpPr>
        <p:spPr>
          <a:xfrm>
            <a:off x="927100" y="10198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t>Tile-level fusion</a:t>
            </a:r>
            <a:r>
              <a:rPr i="0"/>
              <a:t> trades off locality vs. recomputation for stencils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fast" advClick="0" advTm="0" p14:dur="500">
        <p159:morph option="byObject"/>
      </p:transition>
    </mc:Choice>
    <mc:Fallback>
      <p:transition spd="fast">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836" name="The schedule defines producer-consumer interleaving"/>
          <p:cNvSpPr txBox="1"/>
          <p:nvPr>
            <p:ph type="title"/>
          </p:nvPr>
        </p:nvSpPr>
        <p:spPr>
          <a:prstGeom prst="rect">
            <a:avLst/>
          </a:prstGeom>
        </p:spPr>
        <p:txBody>
          <a:bodyPr/>
          <a:lstStyle/>
          <a:p>
            <a:pPr/>
            <a:r>
              <a:t>The schedule </a:t>
            </a:r>
            <a:r>
              <a:rPr b="0"/>
              <a:t>defines producer-consumer interleaving</a:t>
            </a:r>
          </a:p>
        </p:txBody>
      </p:sp>
      <p:sp>
        <p:nvSpPr>
          <p:cNvPr id="3837" name="Square"/>
          <p:cNvSpPr/>
          <p:nvPr/>
        </p:nvSpPr>
        <p:spPr>
          <a:xfrm>
            <a:off x="1913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38" name="Square"/>
          <p:cNvSpPr/>
          <p:nvPr/>
        </p:nvSpPr>
        <p:spPr>
          <a:xfrm>
            <a:off x="19900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39" name="Square"/>
          <p:cNvSpPr/>
          <p:nvPr/>
        </p:nvSpPr>
        <p:spPr>
          <a:xfrm>
            <a:off x="20662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0" name="Square"/>
          <p:cNvSpPr/>
          <p:nvPr/>
        </p:nvSpPr>
        <p:spPr>
          <a:xfrm>
            <a:off x="21424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1" name="Square"/>
          <p:cNvSpPr/>
          <p:nvPr/>
        </p:nvSpPr>
        <p:spPr>
          <a:xfrm>
            <a:off x="22186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2" name="Square"/>
          <p:cNvSpPr/>
          <p:nvPr/>
        </p:nvSpPr>
        <p:spPr>
          <a:xfrm>
            <a:off x="1913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3" name="Square"/>
          <p:cNvSpPr/>
          <p:nvPr/>
        </p:nvSpPr>
        <p:spPr>
          <a:xfrm>
            <a:off x="19900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4" name="Square"/>
          <p:cNvSpPr/>
          <p:nvPr/>
        </p:nvSpPr>
        <p:spPr>
          <a:xfrm>
            <a:off x="20662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5" name="Square"/>
          <p:cNvSpPr/>
          <p:nvPr/>
        </p:nvSpPr>
        <p:spPr>
          <a:xfrm>
            <a:off x="21424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6" name="Square"/>
          <p:cNvSpPr/>
          <p:nvPr/>
        </p:nvSpPr>
        <p:spPr>
          <a:xfrm>
            <a:off x="22186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7" name="Square"/>
          <p:cNvSpPr/>
          <p:nvPr/>
        </p:nvSpPr>
        <p:spPr>
          <a:xfrm>
            <a:off x="22948900" y="3098800"/>
            <a:ext cx="508000" cy="508000"/>
          </a:xfrm>
          <a:prstGeom prst="rect">
            <a:avLst/>
          </a:prstGeom>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8" name="Square"/>
          <p:cNvSpPr/>
          <p:nvPr/>
        </p:nvSpPr>
        <p:spPr>
          <a:xfrm>
            <a:off x="22948900" y="4622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49" name="Line"/>
          <p:cNvSpPr/>
          <p:nvPr/>
        </p:nvSpPr>
        <p:spPr>
          <a:xfrm flipV="1">
            <a:off x="19392900" y="362161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50" name="Line"/>
          <p:cNvSpPr/>
          <p:nvPr/>
        </p:nvSpPr>
        <p:spPr>
          <a:xfrm flipV="1">
            <a:off x="20154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51" name="Line"/>
          <p:cNvSpPr/>
          <p:nvPr/>
        </p:nvSpPr>
        <p:spPr>
          <a:xfrm flipV="1">
            <a:off x="20916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52" name="Line"/>
          <p:cNvSpPr/>
          <p:nvPr/>
        </p:nvSpPr>
        <p:spPr>
          <a:xfrm flipV="1">
            <a:off x="21678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53" name="Line"/>
          <p:cNvSpPr/>
          <p:nvPr/>
        </p:nvSpPr>
        <p:spPr>
          <a:xfrm flipV="1">
            <a:off x="22440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54" name="Line"/>
          <p:cNvSpPr/>
          <p:nvPr/>
        </p:nvSpPr>
        <p:spPr>
          <a:xfrm flipV="1">
            <a:off x="23202900" y="3619500"/>
            <a:ext cx="1" cy="989687"/>
          </a:xfrm>
          <a:prstGeom prst="line">
            <a:avLst/>
          </a:prstGeom>
          <a:ln w="508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55" name="tone curve"/>
          <p:cNvSpPr/>
          <p:nvPr/>
        </p:nvSpPr>
        <p:spPr>
          <a:xfrm>
            <a:off x="13677900" y="284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856" name="color correct"/>
          <p:cNvSpPr/>
          <p:nvPr/>
        </p:nvSpPr>
        <p:spPr>
          <a:xfrm>
            <a:off x="13677900" y="4368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color correct</a:t>
            </a:r>
          </a:p>
        </p:txBody>
      </p:sp>
      <p:sp>
        <p:nvSpPr>
          <p:cNvPr id="3857" name="Line"/>
          <p:cNvSpPr/>
          <p:nvPr/>
        </p:nvSpPr>
        <p:spPr>
          <a:xfrm flipH="1">
            <a:off x="16103599" y="3873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58" name="Square"/>
          <p:cNvSpPr/>
          <p:nvPr/>
        </p:nvSpPr>
        <p:spPr>
          <a:xfrm>
            <a:off x="1913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59" name="Square"/>
          <p:cNvSpPr/>
          <p:nvPr/>
        </p:nvSpPr>
        <p:spPr>
          <a:xfrm>
            <a:off x="19900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0" name="Square"/>
          <p:cNvSpPr/>
          <p:nvPr/>
        </p:nvSpPr>
        <p:spPr>
          <a:xfrm>
            <a:off x="20662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1" name="Square"/>
          <p:cNvSpPr/>
          <p:nvPr/>
        </p:nvSpPr>
        <p:spPr>
          <a:xfrm>
            <a:off x="21424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2" name="Square"/>
          <p:cNvSpPr/>
          <p:nvPr/>
        </p:nvSpPr>
        <p:spPr>
          <a:xfrm>
            <a:off x="22186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3" name="Square"/>
          <p:cNvSpPr/>
          <p:nvPr/>
        </p:nvSpPr>
        <p:spPr>
          <a:xfrm>
            <a:off x="1913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4" name="Square"/>
          <p:cNvSpPr/>
          <p:nvPr/>
        </p:nvSpPr>
        <p:spPr>
          <a:xfrm>
            <a:off x="19900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5" name="Square"/>
          <p:cNvSpPr/>
          <p:nvPr/>
        </p:nvSpPr>
        <p:spPr>
          <a:xfrm>
            <a:off x="20662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6" name="Square"/>
          <p:cNvSpPr/>
          <p:nvPr/>
        </p:nvSpPr>
        <p:spPr>
          <a:xfrm>
            <a:off x="21424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7" name="Square"/>
          <p:cNvSpPr/>
          <p:nvPr/>
        </p:nvSpPr>
        <p:spPr>
          <a:xfrm>
            <a:off x="22186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8" name="Square"/>
          <p:cNvSpPr/>
          <p:nvPr/>
        </p:nvSpPr>
        <p:spPr>
          <a:xfrm>
            <a:off x="22948900" y="6654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69" name="Square"/>
          <p:cNvSpPr/>
          <p:nvPr/>
        </p:nvSpPr>
        <p:spPr>
          <a:xfrm>
            <a:off x="22948900" y="8178800"/>
            <a:ext cx="508000" cy="508000"/>
          </a:xfrm>
          <a:prstGeom prst="rect">
            <a:avLst/>
          </a:prstGeom>
          <a:solidFill>
            <a:srgbClr val="96D35F">
              <a:alpha val="35000"/>
            </a:srgbClr>
          </a:solidFill>
          <a:ln w="25400">
            <a:solidFill>
              <a:srgbClr val="FFFFFF">
                <a:alpha val="3500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870" name="Line"/>
          <p:cNvSpPr/>
          <p:nvPr/>
        </p:nvSpPr>
        <p:spPr>
          <a:xfrm flipV="1">
            <a:off x="1939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71" name="Line"/>
          <p:cNvSpPr/>
          <p:nvPr/>
        </p:nvSpPr>
        <p:spPr>
          <a:xfrm flipV="1">
            <a:off x="20154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72" name="Line"/>
          <p:cNvSpPr/>
          <p:nvPr/>
        </p:nvSpPr>
        <p:spPr>
          <a:xfrm flipV="1">
            <a:off x="20916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73" name="Line"/>
          <p:cNvSpPr/>
          <p:nvPr/>
        </p:nvSpPr>
        <p:spPr>
          <a:xfrm flipV="1">
            <a:off x="21678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74" name="Line"/>
          <p:cNvSpPr/>
          <p:nvPr/>
        </p:nvSpPr>
        <p:spPr>
          <a:xfrm flipV="1">
            <a:off x="22440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75" name="Line"/>
          <p:cNvSpPr/>
          <p:nvPr/>
        </p:nvSpPr>
        <p:spPr>
          <a:xfrm flipV="1">
            <a:off x="23202900" y="7175499"/>
            <a:ext cx="1" cy="989687"/>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76" name="Line"/>
          <p:cNvSpPr/>
          <p:nvPr/>
        </p:nvSpPr>
        <p:spPr>
          <a:xfrm flipV="1">
            <a:off x="19455810" y="7153630"/>
            <a:ext cx="668992" cy="100632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77" name="tone curve"/>
          <p:cNvSpPr/>
          <p:nvPr/>
        </p:nvSpPr>
        <p:spPr>
          <a:xfrm>
            <a:off x="13677900" y="6400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878" name="gaussian blur"/>
          <p:cNvSpPr/>
          <p:nvPr/>
        </p:nvSpPr>
        <p:spPr>
          <a:xfrm>
            <a:off x="13677900" y="7924800"/>
            <a:ext cx="4876800" cy="1016000"/>
          </a:xfrm>
          <a:prstGeom prst="roundRect">
            <a:avLst>
              <a:gd name="adj" fmla="val 18750"/>
            </a:avLst>
          </a:prstGeom>
          <a:solidFill>
            <a:srgbClr val="0056D6">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gaussian blur</a:t>
            </a:r>
          </a:p>
        </p:txBody>
      </p:sp>
      <p:sp>
        <p:nvSpPr>
          <p:cNvPr id="3879" name="Line"/>
          <p:cNvSpPr/>
          <p:nvPr/>
        </p:nvSpPr>
        <p:spPr>
          <a:xfrm flipH="1">
            <a:off x="16103599" y="74295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0" name="Line"/>
          <p:cNvSpPr/>
          <p:nvPr/>
        </p:nvSpPr>
        <p:spPr>
          <a:xfrm flipV="1">
            <a:off x="20218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1" name="Line"/>
          <p:cNvSpPr/>
          <p:nvPr/>
        </p:nvSpPr>
        <p:spPr>
          <a:xfrm flipV="1">
            <a:off x="20980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2" name="Line"/>
          <p:cNvSpPr/>
          <p:nvPr/>
        </p:nvSpPr>
        <p:spPr>
          <a:xfrm flipV="1">
            <a:off x="21742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3" name="Line"/>
          <p:cNvSpPr/>
          <p:nvPr/>
        </p:nvSpPr>
        <p:spPr>
          <a:xfrm flipV="1">
            <a:off x="225043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4" name="Line"/>
          <p:cNvSpPr/>
          <p:nvPr/>
        </p:nvSpPr>
        <p:spPr>
          <a:xfrm flipV="1">
            <a:off x="19557999" y="7170377"/>
            <a:ext cx="123945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5" name="Line"/>
          <p:cNvSpPr/>
          <p:nvPr/>
        </p:nvSpPr>
        <p:spPr>
          <a:xfrm flipV="1">
            <a:off x="20319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6" name="Line"/>
          <p:cNvSpPr/>
          <p:nvPr/>
        </p:nvSpPr>
        <p:spPr>
          <a:xfrm flipV="1">
            <a:off x="21081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7" name="Line"/>
          <p:cNvSpPr/>
          <p:nvPr/>
        </p:nvSpPr>
        <p:spPr>
          <a:xfrm flipV="1">
            <a:off x="21843999" y="7173390"/>
            <a:ext cx="1239456"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8" name="Line"/>
          <p:cNvSpPr/>
          <p:nvPr/>
        </p:nvSpPr>
        <p:spPr>
          <a:xfrm flipV="1">
            <a:off x="19685000" y="7173391"/>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89" name="Line"/>
          <p:cNvSpPr/>
          <p:nvPr/>
        </p:nvSpPr>
        <p:spPr>
          <a:xfrm flipV="1">
            <a:off x="204597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0" name="Line"/>
          <p:cNvSpPr/>
          <p:nvPr/>
        </p:nvSpPr>
        <p:spPr>
          <a:xfrm flipV="1">
            <a:off x="21209000"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1" name="Line"/>
          <p:cNvSpPr/>
          <p:nvPr/>
        </p:nvSpPr>
        <p:spPr>
          <a:xfrm flipH="1" flipV="1">
            <a:off x="22478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2" name="Line"/>
          <p:cNvSpPr/>
          <p:nvPr/>
        </p:nvSpPr>
        <p:spPr>
          <a:xfrm flipH="1" flipV="1">
            <a:off x="21716999"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3" name="Line"/>
          <p:cNvSpPr/>
          <p:nvPr/>
        </p:nvSpPr>
        <p:spPr>
          <a:xfrm flipH="1" flipV="1">
            <a:off x="20955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4" name="Line"/>
          <p:cNvSpPr/>
          <p:nvPr/>
        </p:nvSpPr>
        <p:spPr>
          <a:xfrm flipH="1" flipV="1">
            <a:off x="20193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5" name="Line"/>
          <p:cNvSpPr/>
          <p:nvPr/>
        </p:nvSpPr>
        <p:spPr>
          <a:xfrm flipH="1" flipV="1">
            <a:off x="19431001" y="7153896"/>
            <a:ext cx="668992" cy="1006322"/>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6" name="Line"/>
          <p:cNvSpPr/>
          <p:nvPr/>
        </p:nvSpPr>
        <p:spPr>
          <a:xfrm flipH="1" flipV="1">
            <a:off x="21806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7" name="Line"/>
          <p:cNvSpPr/>
          <p:nvPr/>
        </p:nvSpPr>
        <p:spPr>
          <a:xfrm flipH="1" flipV="1">
            <a:off x="21044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8" name="Line"/>
          <p:cNvSpPr/>
          <p:nvPr/>
        </p:nvSpPr>
        <p:spPr>
          <a:xfrm flipH="1" flipV="1">
            <a:off x="20282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899" name="Line"/>
          <p:cNvSpPr/>
          <p:nvPr/>
        </p:nvSpPr>
        <p:spPr>
          <a:xfrm flipH="1" flipV="1">
            <a:off x="19520936" y="7173390"/>
            <a:ext cx="1239457" cy="989841"/>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00" name="Line"/>
          <p:cNvSpPr/>
          <p:nvPr/>
        </p:nvSpPr>
        <p:spPr>
          <a:xfrm flipH="1" flipV="1">
            <a:off x="21179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01" name="Line"/>
          <p:cNvSpPr/>
          <p:nvPr/>
        </p:nvSpPr>
        <p:spPr>
          <a:xfrm flipH="1" flipV="1">
            <a:off x="20417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02" name="Line"/>
          <p:cNvSpPr/>
          <p:nvPr/>
        </p:nvSpPr>
        <p:spPr>
          <a:xfrm flipH="1" flipV="1">
            <a:off x="19655487" y="7175073"/>
            <a:ext cx="1727206" cy="989840"/>
          </a:xfrm>
          <a:prstGeom prst="line">
            <a:avLst/>
          </a:prstGeom>
          <a:ln w="25400">
            <a:solidFill>
              <a:srgbClr val="FFFFFF">
                <a:alpha val="35000"/>
              </a:srgbClr>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03" name="Square"/>
          <p:cNvSpPr/>
          <p:nvPr/>
        </p:nvSpPr>
        <p:spPr>
          <a:xfrm>
            <a:off x="19138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04" name="Square"/>
          <p:cNvSpPr/>
          <p:nvPr/>
        </p:nvSpPr>
        <p:spPr>
          <a:xfrm>
            <a:off x="19900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05" name="Square"/>
          <p:cNvSpPr/>
          <p:nvPr/>
        </p:nvSpPr>
        <p:spPr>
          <a:xfrm>
            <a:off x="20662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06" name="Square"/>
          <p:cNvSpPr/>
          <p:nvPr/>
        </p:nvSpPr>
        <p:spPr>
          <a:xfrm>
            <a:off x="21424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07" name="Square"/>
          <p:cNvSpPr/>
          <p:nvPr/>
        </p:nvSpPr>
        <p:spPr>
          <a:xfrm>
            <a:off x="22186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08" name="Square"/>
          <p:cNvSpPr/>
          <p:nvPr/>
        </p:nvSpPr>
        <p:spPr>
          <a:xfrm>
            <a:off x="19138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09" name="Square"/>
          <p:cNvSpPr/>
          <p:nvPr/>
        </p:nvSpPr>
        <p:spPr>
          <a:xfrm>
            <a:off x="19900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10" name="Square"/>
          <p:cNvSpPr/>
          <p:nvPr/>
        </p:nvSpPr>
        <p:spPr>
          <a:xfrm>
            <a:off x="20662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11" name="Square"/>
          <p:cNvSpPr/>
          <p:nvPr/>
        </p:nvSpPr>
        <p:spPr>
          <a:xfrm>
            <a:off x="21424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12" name="Square"/>
          <p:cNvSpPr/>
          <p:nvPr/>
        </p:nvSpPr>
        <p:spPr>
          <a:xfrm>
            <a:off x="22186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13" name="Square"/>
          <p:cNvSpPr/>
          <p:nvPr/>
        </p:nvSpPr>
        <p:spPr>
          <a:xfrm>
            <a:off x="22948900" y="10210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14" name="Square"/>
          <p:cNvSpPr/>
          <p:nvPr/>
        </p:nvSpPr>
        <p:spPr>
          <a:xfrm>
            <a:off x="22948900" y="117348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15" name="Line"/>
          <p:cNvSpPr/>
          <p:nvPr/>
        </p:nvSpPr>
        <p:spPr>
          <a:xfrm flipV="1">
            <a:off x="1939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16" name="Line"/>
          <p:cNvSpPr/>
          <p:nvPr/>
        </p:nvSpPr>
        <p:spPr>
          <a:xfrm flipV="1">
            <a:off x="20154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17" name="Line"/>
          <p:cNvSpPr/>
          <p:nvPr/>
        </p:nvSpPr>
        <p:spPr>
          <a:xfrm flipV="1">
            <a:off x="20916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18" name="Line"/>
          <p:cNvSpPr/>
          <p:nvPr/>
        </p:nvSpPr>
        <p:spPr>
          <a:xfrm flipV="1">
            <a:off x="21678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19" name="Line"/>
          <p:cNvSpPr/>
          <p:nvPr/>
        </p:nvSpPr>
        <p:spPr>
          <a:xfrm flipV="1">
            <a:off x="22440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0" name="Line"/>
          <p:cNvSpPr/>
          <p:nvPr/>
        </p:nvSpPr>
        <p:spPr>
          <a:xfrm flipV="1">
            <a:off x="23202900" y="10731499"/>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1" name="Line"/>
          <p:cNvSpPr/>
          <p:nvPr/>
        </p:nvSpPr>
        <p:spPr>
          <a:xfrm flipV="1">
            <a:off x="19590764" y="10710940"/>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2" name="Line"/>
          <p:cNvSpPr/>
          <p:nvPr/>
        </p:nvSpPr>
        <p:spPr>
          <a:xfrm flipV="1">
            <a:off x="20352767" y="10710939"/>
            <a:ext cx="366269"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3" name="Line"/>
          <p:cNvSpPr/>
          <p:nvPr/>
        </p:nvSpPr>
        <p:spPr>
          <a:xfrm flipV="1">
            <a:off x="21114759" y="10710939"/>
            <a:ext cx="366272"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4" name="Line"/>
          <p:cNvSpPr/>
          <p:nvPr/>
        </p:nvSpPr>
        <p:spPr>
          <a:xfrm flipV="1">
            <a:off x="21876766" y="10710941"/>
            <a:ext cx="366272"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5" name="Line"/>
          <p:cNvSpPr/>
          <p:nvPr/>
        </p:nvSpPr>
        <p:spPr>
          <a:xfrm flipV="1">
            <a:off x="22638766" y="1071094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6" name="Line"/>
          <p:cNvSpPr/>
          <p:nvPr/>
        </p:nvSpPr>
        <p:spPr>
          <a:xfrm flipH="1" flipV="1">
            <a:off x="19585348" y="10706100"/>
            <a:ext cx="366273"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7" name="Line"/>
          <p:cNvSpPr/>
          <p:nvPr/>
        </p:nvSpPr>
        <p:spPr>
          <a:xfrm flipH="1" flipV="1">
            <a:off x="20347347" y="10706099"/>
            <a:ext cx="366271"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8" name="Line"/>
          <p:cNvSpPr/>
          <p:nvPr/>
        </p:nvSpPr>
        <p:spPr>
          <a:xfrm flipH="1" flipV="1">
            <a:off x="21109356" y="10706099"/>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29" name="Line"/>
          <p:cNvSpPr/>
          <p:nvPr/>
        </p:nvSpPr>
        <p:spPr>
          <a:xfrm flipH="1" flipV="1">
            <a:off x="21871354" y="1070610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30" name="Line"/>
          <p:cNvSpPr/>
          <p:nvPr/>
        </p:nvSpPr>
        <p:spPr>
          <a:xfrm flipH="1" flipV="1">
            <a:off x="22633347" y="10706099"/>
            <a:ext cx="366272"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31" name="tone curve"/>
          <p:cNvSpPr/>
          <p:nvPr/>
        </p:nvSpPr>
        <p:spPr>
          <a:xfrm>
            <a:off x="13677900" y="9956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3932" name="median filter"/>
          <p:cNvSpPr/>
          <p:nvPr/>
        </p:nvSpPr>
        <p:spPr>
          <a:xfrm>
            <a:off x="13677900" y="114808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median filter</a:t>
            </a:r>
          </a:p>
        </p:txBody>
      </p:sp>
      <p:sp>
        <p:nvSpPr>
          <p:cNvPr id="3933" name="Line"/>
          <p:cNvSpPr/>
          <p:nvPr/>
        </p:nvSpPr>
        <p:spPr>
          <a:xfrm flipH="1">
            <a:off x="16103599" y="109855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34" name="Breadth-first execution minimizes recomputation for large kernels"/>
          <p:cNvSpPr txBox="1"/>
          <p:nvPr/>
        </p:nvSpPr>
        <p:spPr>
          <a:xfrm>
            <a:off x="927100" y="6769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rPr i="0"/>
              <a:t>Breadth-first execution minimizes recomputation for large kernels</a:t>
            </a:r>
          </a:p>
        </p:txBody>
      </p:sp>
      <p:sp>
        <p:nvSpPr>
          <p:cNvPr id="3935" name="Shape"/>
          <p:cNvSpPr/>
          <p:nvPr/>
        </p:nvSpPr>
        <p:spPr>
          <a:xfrm>
            <a:off x="19011893" y="10083800"/>
            <a:ext cx="2044701" cy="2286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14688" y="21600"/>
                </a:lnTo>
                <a:lnTo>
                  <a:pt x="21600" y="121"/>
                </a:lnTo>
                <a:lnTo>
                  <a:pt x="0" y="0"/>
                </a:lnTo>
                <a:close/>
              </a:path>
            </a:pathLst>
          </a:custGeom>
          <a:solidFill>
            <a:srgbClr val="3A88FE">
              <a:alpha val="50000"/>
            </a:srgbClr>
          </a:solidFill>
          <a:ln w="254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936" name="Shape"/>
          <p:cNvSpPr/>
          <p:nvPr/>
        </p:nvSpPr>
        <p:spPr>
          <a:xfrm>
            <a:off x="19900900" y="10083800"/>
            <a:ext cx="2133600" cy="2286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6912" y="21600"/>
                </a:lnTo>
                <a:lnTo>
                  <a:pt x="21600" y="21600"/>
                </a:lnTo>
                <a:lnTo>
                  <a:pt x="21600" y="121"/>
                </a:lnTo>
                <a:lnTo>
                  <a:pt x="0" y="0"/>
                </a:lnTo>
                <a:close/>
              </a:path>
            </a:pathLst>
          </a:custGeom>
          <a:solidFill>
            <a:srgbClr val="3A88FE">
              <a:alpha val="50000"/>
            </a:srgbClr>
          </a:solidFill>
          <a:ln w="25400">
            <a:solidFill>
              <a:srgbClr val="FFFFFF"/>
            </a:solidFill>
            <a:miter lim="400000"/>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937" name="Fine-grained fusion optimizes locality for point-wise operations"/>
          <p:cNvSpPr txBox="1"/>
          <p:nvPr/>
        </p:nvSpPr>
        <p:spPr>
          <a:xfrm>
            <a:off x="927100" y="3175000"/>
            <a:ext cx="115189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sz="5600"/>
            </a:pPr>
            <a:r>
              <a:t>Fine-grained fusion optimizes locality for point-wise operations</a:t>
            </a:r>
          </a:p>
        </p:txBody>
      </p:sp>
      <p:sp>
        <p:nvSpPr>
          <p:cNvPr id="3938" name="Tile-level fusion trades off locality vs. recomputation for stencils"/>
          <p:cNvSpPr txBox="1"/>
          <p:nvPr/>
        </p:nvSpPr>
        <p:spPr>
          <a:xfrm>
            <a:off x="927100" y="10198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t>Tile-level fusion</a:t>
            </a:r>
            <a:r>
              <a:rPr i="0"/>
              <a:t> trades off locality vs. recomputation for stencils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fast" advClick="1" p14:dur="500">
        <p159:morph option="byObject"/>
      </p:transition>
    </mc:Choice>
    <mc:Fallback>
      <p:transition spd="fast">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942" name="The schedule defines producer-consumer interleaving"/>
          <p:cNvSpPr txBox="1"/>
          <p:nvPr>
            <p:ph type="title"/>
          </p:nvPr>
        </p:nvSpPr>
        <p:spPr>
          <a:prstGeom prst="rect">
            <a:avLst/>
          </a:prstGeom>
        </p:spPr>
        <p:txBody>
          <a:bodyPr/>
          <a:lstStyle/>
          <a:p>
            <a:pPr/>
            <a:r>
              <a:t>The schedule </a:t>
            </a:r>
            <a:r>
              <a:rPr b="0"/>
              <a:t>defines producer-consumer interleaving</a:t>
            </a:r>
          </a:p>
        </p:txBody>
      </p:sp>
      <p:sp>
        <p:nvSpPr>
          <p:cNvPr id="3943" name="Breadth-first execution minimizes recomputation for large kernels"/>
          <p:cNvSpPr txBox="1"/>
          <p:nvPr/>
        </p:nvSpPr>
        <p:spPr>
          <a:xfrm>
            <a:off x="927100" y="6769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rPr i="0"/>
              <a:t>Breadth-first execution minimizes recomputation for large kernels</a:t>
            </a:r>
          </a:p>
        </p:txBody>
      </p:sp>
      <p:sp>
        <p:nvSpPr>
          <p:cNvPr id="3944" name="Halide’s schedule is designed to span these tradeoffs"/>
          <p:cNvSpPr txBox="1"/>
          <p:nvPr/>
        </p:nvSpPr>
        <p:spPr>
          <a:xfrm>
            <a:off x="14605000" y="6464300"/>
            <a:ext cx="9626600" cy="2667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ct val="80000"/>
              </a:lnSpc>
              <a:spcBef>
                <a:spcPts val="5100"/>
              </a:spcBef>
              <a:buClr>
                <a:srgbClr val="A7A7A7"/>
              </a:buClr>
              <a:buFont typeface="Lucida Grande"/>
              <a:tabLst>
                <a:tab pos="2057400" algn="l"/>
              </a:tabLst>
              <a:defRPr b="1" sz="6400"/>
            </a:pPr>
            <a:r>
              <a:t>Halide’s </a:t>
            </a:r>
            <a:r>
              <a:rPr i="1"/>
              <a:t>schedule</a:t>
            </a:r>
            <a:r>
              <a:t> is designed to span these tradeoffs</a:t>
            </a:r>
          </a:p>
        </p:txBody>
      </p:sp>
      <p:pic>
        <p:nvPicPr>
          <p:cNvPr id="3945" name="droppedImage.pdf" descr="droppedImage.pdf"/>
          <p:cNvPicPr>
            <a:picLocks noChangeAspect="1"/>
          </p:cNvPicPr>
          <p:nvPr/>
        </p:nvPicPr>
        <p:blipFill>
          <a:blip r:embed="rId3">
            <a:extLst/>
          </a:blip>
          <a:stretch>
            <a:fillRect/>
          </a:stretch>
        </p:blipFill>
        <p:spPr>
          <a:xfrm>
            <a:off x="13728700" y="2921000"/>
            <a:ext cx="749300" cy="9933578"/>
          </a:xfrm>
          <a:prstGeom prst="rect">
            <a:avLst/>
          </a:prstGeom>
          <a:ln w="12700">
            <a:miter lim="400000"/>
          </a:ln>
        </p:spPr>
      </p:pic>
      <p:sp>
        <p:nvSpPr>
          <p:cNvPr id="3946" name="Tile-level fusion trades off locality vs. recomputation for stencils"/>
          <p:cNvSpPr txBox="1"/>
          <p:nvPr/>
        </p:nvSpPr>
        <p:spPr>
          <a:xfrm>
            <a:off x="927100" y="10198100"/>
            <a:ext cx="123825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i="1" sz="5600"/>
            </a:pPr>
            <a:r>
              <a:t>Tile-level fusion</a:t>
            </a:r>
            <a:r>
              <a:rPr i="0"/>
              <a:t> trades off locality vs. recomputation for stencils</a:t>
            </a:r>
          </a:p>
        </p:txBody>
      </p:sp>
      <p:sp>
        <p:nvSpPr>
          <p:cNvPr id="3947" name="Fine-grained fusion optimizes locality for point-wise operations"/>
          <p:cNvSpPr txBox="1"/>
          <p:nvPr/>
        </p:nvSpPr>
        <p:spPr>
          <a:xfrm>
            <a:off x="927100" y="3175000"/>
            <a:ext cx="11518900" cy="18335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indent="0" algn="l">
              <a:lnSpc>
                <a:spcPts val="6700"/>
              </a:lnSpc>
              <a:spcBef>
                <a:spcPts val="5100"/>
              </a:spcBef>
              <a:buClr>
                <a:srgbClr val="A7A7A7"/>
              </a:buClr>
              <a:buFont typeface="Lucida Grande"/>
              <a:tabLst>
                <a:tab pos="2057400" algn="l"/>
              </a:tabLst>
              <a:defRPr b="1" sz="5600"/>
            </a:pPr>
            <a:r>
              <a:t>Fine-grained fusion optimizes locality for point-wise operations</a:t>
            </a:r>
          </a:p>
        </p:txBody>
      </p:sp>
      <p:sp>
        <p:nvSpPr>
          <p:cNvPr id="3948" name="tradeoff"/>
          <p:cNvSpPr txBox="1"/>
          <p:nvPr/>
        </p:nvSpPr>
        <p:spPr>
          <a:xfrm>
            <a:off x="19007366" y="10411446"/>
            <a:ext cx="2024449" cy="619833"/>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lstStyle>
            <a:lvl1pPr>
              <a:lnSpc>
                <a:spcPct val="80000"/>
              </a:lnSpc>
              <a:defRPr sz="3800">
                <a:solidFill>
                  <a:srgbClr val="000000"/>
                </a:solidFill>
              </a:defRPr>
            </a:lvl1pPr>
          </a:lstStyle>
          <a:p>
            <a:pPr/>
            <a:r>
              <a:t>tradeoff</a:t>
            </a:r>
          </a:p>
        </p:txBody>
      </p:sp>
      <p:sp>
        <p:nvSpPr>
          <p:cNvPr id="3949" name="redundant work"/>
          <p:cNvSpPr txBox="1"/>
          <p:nvPr/>
        </p:nvSpPr>
        <p:spPr>
          <a:xfrm>
            <a:off x="15686378" y="9501067"/>
            <a:ext cx="2741241" cy="12687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4000"/>
            </a:lvl1pPr>
          </a:lstStyle>
          <a:p>
            <a:pPr/>
            <a:r>
              <a:t>redundant work</a:t>
            </a:r>
          </a:p>
        </p:txBody>
      </p:sp>
      <p:sp>
        <p:nvSpPr>
          <p:cNvPr id="3950" name="Triangle"/>
          <p:cNvSpPr/>
          <p:nvPr/>
        </p:nvSpPr>
        <p:spPr>
          <a:xfrm>
            <a:off x="18561792" y="9946571"/>
            <a:ext cx="2905908" cy="24793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51" name="locality"/>
          <p:cNvSpPr txBox="1"/>
          <p:nvPr/>
        </p:nvSpPr>
        <p:spPr>
          <a:xfrm>
            <a:off x="21225541" y="9597916"/>
            <a:ext cx="2741240" cy="7263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4000"/>
            </a:lvl1pPr>
          </a:lstStyle>
          <a:p>
            <a:pPr/>
            <a:r>
              <a:t>locality</a:t>
            </a:r>
          </a:p>
        </p:txBody>
      </p:sp>
      <p:sp>
        <p:nvSpPr>
          <p:cNvPr id="3952" name="parallelism"/>
          <p:cNvSpPr txBox="1"/>
          <p:nvPr/>
        </p:nvSpPr>
        <p:spPr>
          <a:xfrm>
            <a:off x="18426183" y="12532435"/>
            <a:ext cx="2973712" cy="7263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nSpc>
                <a:spcPct val="80000"/>
              </a:lnSpc>
              <a:defRPr b="1" sz="4000"/>
            </a:pPr>
            <a:r>
              <a:t>parallelism</a:t>
            </a:r>
            <a:br/>
          </a:p>
        </p:txBody>
      </p:sp>
      <p:sp>
        <p:nvSpPr>
          <p:cNvPr id="3953" name="Line"/>
          <p:cNvSpPr/>
          <p:nvPr/>
        </p:nvSpPr>
        <p:spPr>
          <a:xfrm>
            <a:off x="18544086" y="9093199"/>
            <a:ext cx="3017529" cy="58219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headEnd type="triangle"/>
            <a:tailEnd type="triangle"/>
          </a:ln>
        </p:spPr>
        <p:txBody>
          <a:bodyPr lIns="50800" tIns="50800" rIns="50800" bIns="50800"/>
          <a:lstStyle/>
          <a:p>
            <a:pPr>
              <a:lnSpc>
                <a:spcPts val="6700"/>
              </a:lnSpc>
              <a:defRPr sz="5600">
                <a:latin typeface="Gill Sans"/>
                <a:ea typeface="Gill Sans"/>
                <a:cs typeface="Gill Sans"/>
                <a:sym typeface="Gill Sans"/>
              </a:defRPr>
            </a:pPr>
          </a:p>
        </p:txBody>
      </p:sp>
      <p:sp>
        <p:nvSpPr>
          <p:cNvPr id="3954" name="Line"/>
          <p:cNvSpPr/>
          <p:nvPr/>
        </p:nvSpPr>
        <p:spPr>
          <a:xfrm rot="7200241">
            <a:off x="20087873" y="11291003"/>
            <a:ext cx="2700001" cy="577774"/>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alpha val="50000"/>
              </a:srgbClr>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3955" name="Line"/>
          <p:cNvSpPr/>
          <p:nvPr/>
        </p:nvSpPr>
        <p:spPr>
          <a:xfrm rot="14676780">
            <a:off x="17304058" y="11290797"/>
            <a:ext cx="2699971" cy="577781"/>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alpha val="50000"/>
              </a:srgbClr>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1000">
        <p159:morph option="byObject"/>
      </p:transition>
    </mc:Choice>
    <mc:Fallback>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959" name="Model of interleaving: compute &amp; storage granularities"/>
          <p:cNvSpPr txBox="1"/>
          <p:nvPr>
            <p:ph type="title"/>
          </p:nvPr>
        </p:nvSpPr>
        <p:spPr>
          <a:prstGeom prst="rect">
            <a:avLst/>
          </a:prstGeom>
        </p:spPr>
        <p:txBody>
          <a:bodyPr/>
          <a:lstStyle/>
          <a:p>
            <a:pPr/>
            <a:r>
              <a:t>Model of interleaving:</a:t>
            </a:r>
            <a:r>
              <a:rPr b="0"/>
              <a:t> compute &amp; storage granularities</a:t>
            </a:r>
          </a:p>
        </p:txBody>
      </p:sp>
      <p:sp>
        <p:nvSpPr>
          <p:cNvPr id="3960" name="for (g.x : g.xmin..g.xmax) {…"/>
          <p:cNvSpPr txBox="1"/>
          <p:nvPr/>
        </p:nvSpPr>
        <p:spPr>
          <a:xfrm>
            <a:off x="6731000" y="2724150"/>
            <a:ext cx="10909300" cy="27787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ct val="120000"/>
              </a:lnSpc>
              <a:tabLst/>
              <a:defRPr sz="5200">
                <a:solidFill>
                  <a:srgbClr val="000000"/>
                </a:solidFill>
                <a:latin typeface="Consolas"/>
                <a:ea typeface="Consolas"/>
                <a:cs typeface="Consolas"/>
                <a:sym typeface="Consolas"/>
              </a:defRPr>
            </a:pPr>
            <a:r>
              <a:rPr b="1">
                <a:solidFill>
                  <a:srgbClr val="0061FF"/>
                </a:solidFill>
                <a:latin typeface="+mn-lt"/>
                <a:ea typeface="+mn-ea"/>
                <a:cs typeface="+mn-cs"/>
                <a:sym typeface="Helvetica"/>
              </a:rPr>
              <a:t>for</a:t>
            </a:r>
            <a:r>
              <a:rPr>
                <a:solidFill>
                  <a:srgbClr val="FFFFFF"/>
                </a:solidFill>
              </a:rPr>
              <a:t> (g.x : g.x</a:t>
            </a:r>
            <a:r>
              <a:rPr baseline="-5999">
                <a:solidFill>
                  <a:srgbClr val="FFFFFF"/>
                </a:solidFill>
              </a:rPr>
              <a:t>min</a:t>
            </a:r>
            <a:r>
              <a:rPr>
                <a:solidFill>
                  <a:srgbClr val="FFFFFF"/>
                </a:solidFill>
              </a:rPr>
              <a:t>..g.x</a:t>
            </a:r>
            <a:r>
              <a:rPr baseline="-5999">
                <a:solidFill>
                  <a:srgbClr val="FFFFFF"/>
                </a:solidFill>
              </a:rPr>
              <a:t>max</a:t>
            </a:r>
            <a:r>
              <a:rPr>
                <a:solidFill>
                  <a:srgbClr val="FFFFFF"/>
                </a:solidFill>
              </a:rPr>
              <a:t>) {</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  eval[ g(g.x) ]</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a:t>
            </a:r>
          </a:p>
        </p:txBody>
      </p:sp>
      <p:sp>
        <p:nvSpPr>
          <p:cNvPr id="3961" name="parfor (f.xo : f.xo_min..f.xo_max) {…"/>
          <p:cNvSpPr txBox="1"/>
          <p:nvPr/>
        </p:nvSpPr>
        <p:spPr>
          <a:xfrm>
            <a:off x="6731000" y="7029450"/>
            <a:ext cx="16230600" cy="37236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ct val="120000"/>
              </a:lnSpc>
              <a:tabLst/>
              <a:defRPr sz="5200">
                <a:solidFill>
                  <a:srgbClr val="000000"/>
                </a:solidFill>
                <a:latin typeface="Consolas"/>
                <a:ea typeface="Consolas"/>
                <a:cs typeface="Consolas"/>
                <a:sym typeface="Consolas"/>
              </a:defRPr>
            </a:pPr>
            <a:r>
              <a:rPr b="1">
                <a:solidFill>
                  <a:srgbClr val="0061FF"/>
                </a:solidFill>
                <a:latin typeface="+mn-lt"/>
                <a:ea typeface="+mn-ea"/>
                <a:cs typeface="+mn-cs"/>
                <a:sym typeface="Helvetica"/>
              </a:rPr>
              <a:t>parfor</a:t>
            </a:r>
            <a:r>
              <a:rPr>
                <a:solidFill>
                  <a:srgbClr val="FFFFFF"/>
                </a:solidFill>
              </a:rPr>
              <a:t> (f.x</a:t>
            </a:r>
            <a:r>
              <a:rPr baseline="-5999">
                <a:solidFill>
                  <a:srgbClr val="FFFFFF"/>
                </a:solidFill>
              </a:rPr>
              <a:t>o</a:t>
            </a:r>
            <a:r>
              <a:rPr>
                <a:solidFill>
                  <a:srgbClr val="FFFFFF"/>
                </a:solidFill>
              </a:rPr>
              <a:t> : f.x</a:t>
            </a:r>
            <a:r>
              <a:rPr baseline="-5999">
                <a:solidFill>
                  <a:srgbClr val="FFFFFF"/>
                </a:solidFill>
              </a:rPr>
              <a:t>o_min</a:t>
            </a:r>
            <a:r>
              <a:rPr>
                <a:solidFill>
                  <a:srgbClr val="FFFFFF"/>
                </a:solidFill>
              </a:rPr>
              <a:t>..f.x</a:t>
            </a:r>
            <a:r>
              <a:rPr baseline="-5999">
                <a:solidFill>
                  <a:srgbClr val="FFFFFF"/>
                </a:solidFill>
              </a:rPr>
              <a:t>o_max</a:t>
            </a:r>
            <a:r>
              <a:rPr>
                <a:solidFill>
                  <a:srgbClr val="FFFFFF"/>
                </a:solidFill>
              </a:rPr>
              <a:t>) {</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t>  </a:t>
            </a:r>
            <a:r>
              <a:rPr b="1">
                <a:solidFill>
                  <a:srgbClr val="0061FF"/>
                </a:solidFill>
                <a:latin typeface="+mn-lt"/>
                <a:ea typeface="+mn-ea"/>
                <a:cs typeface="+mn-cs"/>
                <a:sym typeface="Helvetica"/>
              </a:rPr>
              <a:t>for</a:t>
            </a:r>
            <a:r>
              <a:rPr>
                <a:solidFill>
                  <a:srgbClr val="FFFFFF"/>
                </a:solidFill>
              </a:rPr>
              <a:t>(f.x</a:t>
            </a:r>
            <a:r>
              <a:rPr baseline="-5999">
                <a:solidFill>
                  <a:srgbClr val="FFFFFF"/>
                </a:solidFill>
              </a:rPr>
              <a:t>i</a:t>
            </a:r>
            <a:r>
              <a:rPr>
                <a:solidFill>
                  <a:srgbClr val="FFFFFF"/>
                </a:solidFill>
              </a:rPr>
              <a:t> : f.x</a:t>
            </a:r>
            <a:r>
              <a:rPr baseline="-5999">
                <a:solidFill>
                  <a:srgbClr val="FFFFFF"/>
                </a:solidFill>
              </a:rPr>
              <a:t>i_min</a:t>
            </a:r>
            <a:r>
              <a:rPr>
                <a:solidFill>
                  <a:srgbClr val="FFFFFF"/>
                </a:solidFill>
              </a:rPr>
              <a:t>..f.x</a:t>
            </a:r>
            <a:r>
              <a:rPr baseline="-5999">
                <a:solidFill>
                  <a:srgbClr val="FFFFFF"/>
                </a:solidFill>
              </a:rPr>
              <a:t>i_max</a:t>
            </a:r>
            <a:r>
              <a:rPr>
                <a:solidFill>
                  <a:srgbClr val="FFFFFF"/>
                </a:solidFill>
              </a:rPr>
              <a:t>) {</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    eval[ f(f.x</a:t>
            </a:r>
            <a:r>
              <a:rPr baseline="-5999">
                <a:solidFill>
                  <a:srgbClr val="FFFFFF"/>
                </a:solidFill>
              </a:rPr>
              <a:t>o</a:t>
            </a:r>
            <a:r>
              <a:rPr>
                <a:solidFill>
                  <a:srgbClr val="FFFFFF"/>
                </a:solidFill>
              </a:rPr>
              <a:t>*2+f.x</a:t>
            </a:r>
            <a:r>
              <a:rPr baseline="-5999">
                <a:solidFill>
                  <a:srgbClr val="FFFFFF"/>
                </a:solidFill>
              </a:rPr>
              <a:t>i</a:t>
            </a:r>
            <a:r>
              <a:rPr>
                <a:solidFill>
                  <a:srgbClr val="FFFFFF"/>
                </a:solidFill>
              </a:rPr>
              <a:t>) ]</a:t>
            </a:r>
            <a:endParaRPr>
              <a:solidFill>
                <a:srgbClr val="FFFFFF"/>
              </a:solidFill>
            </a:endParaRPr>
          </a:p>
          <a:p>
            <a:pPr algn="l" defTabSz="457200">
              <a:lnSpc>
                <a:spcPct val="120000"/>
              </a:lnSpc>
              <a:tabLst/>
              <a:defRPr sz="5200">
                <a:solidFill>
                  <a:srgbClr val="000000"/>
                </a:solidFill>
                <a:latin typeface="Consolas"/>
                <a:ea typeface="Consolas"/>
                <a:cs typeface="Consolas"/>
                <a:sym typeface="Consolas"/>
              </a:defRPr>
            </a:pPr>
            <a:r>
              <a:rPr>
                <a:solidFill>
                  <a:srgbClr val="FFFFFF"/>
                </a:solidFill>
              </a:rPr>
              <a:t>}}</a:t>
            </a:r>
          </a:p>
        </p:txBody>
      </p:sp>
      <p:sp>
        <p:nvSpPr>
          <p:cNvPr id="3962" name="f(x) = 2*g(x)"/>
          <p:cNvSpPr txBox="1"/>
          <p:nvPr/>
        </p:nvSpPr>
        <p:spPr>
          <a:xfrm>
            <a:off x="977900" y="8026400"/>
            <a:ext cx="4834484" cy="889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457200">
              <a:lnSpc>
                <a:spcPct val="120000"/>
              </a:lnSpc>
              <a:tabLst/>
              <a:defRPr sz="5200">
                <a:latin typeface="Consolas"/>
                <a:ea typeface="Consolas"/>
                <a:cs typeface="Consolas"/>
                <a:sym typeface="Consolas"/>
              </a:defRPr>
            </a:lvl1pPr>
          </a:lstStyle>
          <a:p>
            <a:pPr>
              <a:defRPr>
                <a:solidFill>
                  <a:srgbClr val="000000"/>
                </a:solidFill>
              </a:defRPr>
            </a:pPr>
            <a:r>
              <a:rPr>
                <a:solidFill>
                  <a:srgbClr val="FFFFFF"/>
                </a:solidFill>
              </a:rPr>
              <a:t>f(x) = 2*g(x)</a:t>
            </a:r>
          </a:p>
        </p:txBody>
      </p:sp>
      <p:sp>
        <p:nvSpPr>
          <p:cNvPr id="3963" name="g(x) = in(x)+1"/>
          <p:cNvSpPr txBox="1"/>
          <p:nvPr/>
        </p:nvSpPr>
        <p:spPr>
          <a:xfrm>
            <a:off x="977900" y="3644900"/>
            <a:ext cx="5197575" cy="889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457200">
              <a:lnSpc>
                <a:spcPct val="120000"/>
              </a:lnSpc>
              <a:tabLst/>
              <a:defRPr sz="5200">
                <a:latin typeface="Consolas"/>
                <a:ea typeface="Consolas"/>
                <a:cs typeface="Consolas"/>
                <a:sym typeface="Consolas"/>
              </a:defRPr>
            </a:lvl1pPr>
          </a:lstStyle>
          <a:p>
            <a:pPr>
              <a:defRPr>
                <a:solidFill>
                  <a:srgbClr val="000000"/>
                </a:solidFill>
              </a:defRPr>
            </a:pPr>
            <a:r>
              <a:rPr>
                <a:solidFill>
                  <a:srgbClr val="FFFFFF"/>
                </a:solidFill>
              </a:rPr>
              <a:t>g(x) = in(x)+1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med" advClick="1" p14:dur="1000">
        <p159:morph option="byObject"/>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6" presetID="18" grpId="1" fill="hold">
                                  <p:stCondLst>
                                    <p:cond delay="1000"/>
                                  </p:stCondLst>
                                  <p:iterate type="el" backwards="0">
                                    <p:tmAbs val="0"/>
                                  </p:iterate>
                                  <p:childTnLst>
                                    <p:set>
                                      <p:cBhvr>
                                        <p:cTn id="6" fill="hold"/>
                                        <p:tgtEl>
                                          <p:spTgt spid="3960"/>
                                        </p:tgtEl>
                                        <p:attrNameLst>
                                          <p:attrName>style.visibility</p:attrName>
                                        </p:attrNameLst>
                                      </p:cBhvr>
                                      <p:to>
                                        <p:strVal val="visible"/>
                                      </p:to>
                                    </p:set>
                                    <p:animEffect filter="strips(downRight)" transition="in">
                                      <p:cBhvr>
                                        <p:cTn id="7" dur="500"/>
                                        <p:tgtEl>
                                          <p:spTgt spid="3960"/>
                                        </p:tgtEl>
                                      </p:cBhvr>
                                    </p:animEffect>
                                  </p:childTnLst>
                                </p:cTn>
                              </p:par>
                            </p:childTnLst>
                          </p:cTn>
                        </p:par>
                        <p:par>
                          <p:cTn id="8" fill="hold">
                            <p:stCondLst>
                              <p:cond delay="0"/>
                            </p:stCondLst>
                            <p:childTnLst>
                              <p:par>
                                <p:cTn id="9" presetClass="emph" nodeType="afterEffect" presetID="9" grpId="2" fill="hold">
                                  <p:stCondLst>
                                    <p:cond delay="0"/>
                                  </p:stCondLst>
                                  <p:childTnLst>
                                    <p:set>
                                      <p:cBhvr>
                                        <p:cTn id="10" dur="indefinite" fill="hold"/>
                                        <p:tgtEl>
                                          <p:spTgt spid="3960"/>
                                        </p:tgtEl>
                                        <p:attrNameLst>
                                          <p:attrName>style.opacity</p:attrName>
                                        </p:attrNameLst>
                                      </p:cBhvr>
                                      <p:to>
                                        <p:strVal val="0.35"/>
                                      </p:to>
                                    </p:set>
                                    <p:animEffect filter="image" prLst="opacity: 0.35; ">
                                      <p:cBhvr>
                                        <p:cTn id="11" dur="indefinite" fill="hold"/>
                                        <p:tgtEl>
                                          <p:spTgt spid="3960"/>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6" presetID="18" grpId="3" fill="hold">
                                  <p:stCondLst>
                                    <p:cond delay="0"/>
                                  </p:stCondLst>
                                  <p:iterate type="el" backwards="0">
                                    <p:tmAbs val="0"/>
                                  </p:iterate>
                                  <p:childTnLst>
                                    <p:set>
                                      <p:cBhvr>
                                        <p:cTn id="15" fill="hold"/>
                                        <p:tgtEl>
                                          <p:spTgt spid="3961"/>
                                        </p:tgtEl>
                                        <p:attrNameLst>
                                          <p:attrName>style.visibility</p:attrName>
                                        </p:attrNameLst>
                                      </p:cBhvr>
                                      <p:to>
                                        <p:strVal val="visible"/>
                                      </p:to>
                                    </p:set>
                                    <p:animEffect filter="strips(downRight)" transition="in">
                                      <p:cBhvr>
                                        <p:cTn id="16" dur="500"/>
                                        <p:tgtEl>
                                          <p:spTgt spid="39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60" grpId="1"/>
      <p:bldP build="whole" bldLvl="1" animBg="1" rev="0" advAuto="0" spid="3960" grpId="2"/>
      <p:bldP build="whole" bldLvl="1" animBg="1" rev="0" advAuto="0" spid="3961" grpId="3"/>
    </p:bldLst>
  </p:timing>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967" name="Triangle"/>
          <p:cNvSpPr/>
          <p:nvPr/>
        </p:nvSpPr>
        <p:spPr>
          <a:xfrm rot="18900000">
            <a:off x="10748525" y="6117366"/>
            <a:ext cx="7531101" cy="6426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alpha val="0"/>
            </a:srgbClr>
          </a:solidFill>
          <a:ln w="50800">
            <a:solidFill>
              <a:srgbClr val="FFFFFF">
                <a:alpha val="0"/>
              </a:srgbClr>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68" name="Tradeoff space modeled by granularity of interleaving"/>
          <p:cNvSpPr txBox="1"/>
          <p:nvPr>
            <p:ph type="title"/>
          </p:nvPr>
        </p:nvSpPr>
        <p:spPr>
          <a:xfrm>
            <a:off x="1054100" y="177800"/>
            <a:ext cx="22288500" cy="1752600"/>
          </a:xfrm>
          <a:prstGeom prst="rect">
            <a:avLst/>
          </a:prstGeom>
        </p:spPr>
        <p:txBody>
          <a:bodyPr/>
          <a:lstStyle/>
          <a:p>
            <a:pPr/>
            <a:r>
              <a:t>Tradeoff space </a:t>
            </a:r>
            <a:r>
              <a:rPr b="0"/>
              <a:t>modeled by </a:t>
            </a:r>
            <a:r>
              <a:t>granularity of interleaving</a:t>
            </a:r>
          </a:p>
        </p:txBody>
      </p:sp>
      <p:sp>
        <p:nvSpPr>
          <p:cNvPr id="3969" name="Triangle"/>
          <p:cNvSpPr/>
          <p:nvPr/>
        </p:nvSpPr>
        <p:spPr>
          <a:xfrm flipH="1">
            <a:off x="7677150" y="2540000"/>
            <a:ext cx="9055100" cy="9055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rgbClr val="77BB41"/>
          </a:solidFill>
          <a:ln w="25400">
            <a:solidFill>
              <a:srgbClr val="B0FCB3"/>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70" name="valid…"/>
          <p:cNvSpPr txBox="1"/>
          <p:nvPr/>
        </p:nvSpPr>
        <p:spPr>
          <a:xfrm>
            <a:off x="12852868" y="5295900"/>
            <a:ext cx="3802787" cy="1752600"/>
          </a:xfrm>
          <a:prstGeom prst="rect">
            <a:avLst/>
          </a:prstGeom>
          <a:ln w="12700">
            <a:miter lim="400000"/>
          </a:ln>
          <a:effectLst>
            <a:outerShdw sx="100000" sy="100000" kx="0" ky="0" algn="b" rotWithShape="0" blurRad="25400" dist="25400" dir="2700000">
              <a:srgbClr val="000000">
                <a:alpha val="75000"/>
              </a:srgbClr>
            </a:outerShdw>
          </a:effectLst>
          <a:extLst>
            <a:ext uri="{C572A759-6A51-4108-AA02-DFA0A04FC94B}">
              <ma14:wrappingTextBoxFlag xmlns:ma14="http://schemas.microsoft.com/office/mac/drawingml/2011/main" val="1"/>
            </a:ext>
          </a:extLst>
        </p:spPr>
        <p:txBody>
          <a:bodyPr wrap="none" lIns="50800" tIns="50800" rIns="50800" bIns="50800">
            <a:spAutoFit/>
          </a:bodyPr>
          <a:lstStyle/>
          <a:p>
            <a:pPr algn="r">
              <a:lnSpc>
                <a:spcPct val="70000"/>
              </a:lnSpc>
              <a:defRPr sz="6400"/>
            </a:pPr>
            <a:r>
              <a:t>valid</a:t>
            </a:r>
          </a:p>
          <a:p>
            <a:pPr algn="r">
              <a:lnSpc>
                <a:spcPct val="70000"/>
              </a:lnSpc>
              <a:defRPr sz="6400"/>
            </a:pPr>
            <a:r>
              <a:t>schedules</a:t>
            </a:r>
          </a:p>
        </p:txBody>
      </p:sp>
      <p:sp>
        <p:nvSpPr>
          <p:cNvPr id="3971" name="Line"/>
          <p:cNvSpPr/>
          <p:nvPr/>
        </p:nvSpPr>
        <p:spPr>
          <a:xfrm flipH="1">
            <a:off x="7683500" y="2476500"/>
            <a:ext cx="1" cy="9182125"/>
          </a:xfrm>
          <a:prstGeom prst="line">
            <a:avLst/>
          </a:prstGeom>
          <a:ln w="1016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72" name="Line"/>
          <p:cNvSpPr/>
          <p:nvPr/>
        </p:nvSpPr>
        <p:spPr>
          <a:xfrm flipH="1" flipV="1">
            <a:off x="7639038" y="11607799"/>
            <a:ext cx="9182124" cy="1"/>
          </a:xfrm>
          <a:prstGeom prst="line">
            <a:avLst/>
          </a:prstGeom>
          <a:ln w="1016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73" name="compute…"/>
          <p:cNvSpPr txBox="1"/>
          <p:nvPr/>
        </p:nvSpPr>
        <p:spPr>
          <a:xfrm>
            <a:off x="3215161" y="6121400"/>
            <a:ext cx="4267709" cy="1866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r">
              <a:lnSpc>
                <a:spcPct val="80000"/>
              </a:lnSpc>
              <a:defRPr b="1" sz="6400"/>
            </a:pPr>
            <a:r>
              <a:t>compute</a:t>
            </a:r>
          </a:p>
          <a:p>
            <a:pPr algn="r">
              <a:lnSpc>
                <a:spcPct val="80000"/>
              </a:lnSpc>
              <a:defRPr b="1" sz="6400"/>
            </a:pPr>
            <a:r>
              <a:t>granularity</a:t>
            </a:r>
          </a:p>
        </p:txBody>
      </p:sp>
      <p:sp>
        <p:nvSpPr>
          <p:cNvPr id="3974" name="storage…"/>
          <p:cNvSpPr txBox="1"/>
          <p:nvPr/>
        </p:nvSpPr>
        <p:spPr>
          <a:xfrm>
            <a:off x="10058400" y="11658600"/>
            <a:ext cx="4267708" cy="1866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nSpc>
                <a:spcPct val="80000"/>
              </a:lnSpc>
              <a:defRPr b="1" sz="6400"/>
            </a:pPr>
            <a:r>
              <a:t>storage</a:t>
            </a:r>
          </a:p>
          <a:p>
            <a:pPr>
              <a:lnSpc>
                <a:spcPct val="80000"/>
              </a:lnSpc>
              <a:defRPr b="1" sz="6400"/>
            </a:pPr>
            <a:r>
              <a:t>granularity</a:t>
            </a:r>
          </a:p>
        </p:txBody>
      </p:sp>
      <p:sp>
        <p:nvSpPr>
          <p:cNvPr id="3975" name="fine interleaving…"/>
          <p:cNvSpPr txBox="1"/>
          <p:nvPr/>
        </p:nvSpPr>
        <p:spPr>
          <a:xfrm>
            <a:off x="2345284" y="9855200"/>
            <a:ext cx="5138929" cy="17526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r">
              <a:lnSpc>
                <a:spcPct val="80000"/>
              </a:lnSpc>
              <a:defRPr sz="6000">
                <a:latin typeface="Helvetica Neue Light"/>
                <a:ea typeface="Helvetica Neue Light"/>
                <a:cs typeface="Helvetica Neue Light"/>
                <a:sym typeface="Helvetica Neue Light"/>
              </a:defRPr>
            </a:pPr>
            <a:r>
              <a:t>fine interleaving</a:t>
            </a:r>
          </a:p>
          <a:p>
            <a:pPr algn="r">
              <a:lnSpc>
                <a:spcPct val="80000"/>
              </a:lnSpc>
              <a:defRPr sz="6000">
                <a:latin typeface="Helvetica Neue Light"/>
                <a:ea typeface="Helvetica Neue Light"/>
                <a:cs typeface="Helvetica Neue Light"/>
                <a:sym typeface="Helvetica Neue Light"/>
              </a:defRPr>
            </a:pPr>
            <a:r>
              <a:t>high locality</a:t>
            </a:r>
          </a:p>
        </p:txBody>
      </p:sp>
      <p:sp>
        <p:nvSpPr>
          <p:cNvPr id="3976" name="redundant…"/>
          <p:cNvSpPr txBox="1"/>
          <p:nvPr/>
        </p:nvSpPr>
        <p:spPr>
          <a:xfrm>
            <a:off x="5475712" y="11658600"/>
            <a:ext cx="4235197" cy="17526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nSpc>
                <a:spcPct val="80000"/>
              </a:lnSpc>
              <a:defRPr sz="6000">
                <a:latin typeface="Helvetica Neue Light"/>
                <a:ea typeface="Helvetica Neue Light"/>
                <a:cs typeface="Helvetica Neue Light"/>
                <a:sym typeface="Helvetica Neue Light"/>
              </a:defRPr>
            </a:pPr>
            <a:r>
              <a:t>redundant</a:t>
            </a:r>
          </a:p>
          <a:p>
            <a:pPr>
              <a:lnSpc>
                <a:spcPct val="80000"/>
              </a:lnSpc>
              <a:defRPr sz="6000">
                <a:latin typeface="Helvetica Neue Light"/>
                <a:ea typeface="Helvetica Neue Light"/>
                <a:cs typeface="Helvetica Neue Light"/>
                <a:sym typeface="Helvetica Neue Light"/>
              </a:defRPr>
            </a:pPr>
            <a:r>
              <a:t>computation</a:t>
            </a:r>
          </a:p>
        </p:txBody>
      </p:sp>
      <p:sp>
        <p:nvSpPr>
          <p:cNvPr id="3977" name="coarse interleaving…"/>
          <p:cNvSpPr txBox="1"/>
          <p:nvPr/>
        </p:nvSpPr>
        <p:spPr>
          <a:xfrm>
            <a:off x="1271629" y="2476500"/>
            <a:ext cx="6212587" cy="17526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r">
              <a:lnSpc>
                <a:spcPct val="80000"/>
              </a:lnSpc>
              <a:defRPr sz="6000">
                <a:latin typeface="Helvetica Neue Light"/>
                <a:ea typeface="Helvetica Neue Light"/>
                <a:cs typeface="Helvetica Neue Light"/>
                <a:sym typeface="Helvetica Neue Light"/>
              </a:defRPr>
            </a:pPr>
            <a:r>
              <a:t>coarse interleaving</a:t>
            </a:r>
          </a:p>
          <a:p>
            <a:pPr algn="r">
              <a:lnSpc>
                <a:spcPct val="80000"/>
              </a:lnSpc>
              <a:defRPr sz="6000">
                <a:latin typeface="Helvetica Neue Light"/>
                <a:ea typeface="Helvetica Neue Light"/>
                <a:cs typeface="Helvetica Neue Light"/>
                <a:sym typeface="Helvetica Neue Light"/>
              </a:defRPr>
            </a:pPr>
            <a:r>
              <a:t>low locality</a:t>
            </a:r>
          </a:p>
        </p:txBody>
      </p:sp>
      <p:sp>
        <p:nvSpPr>
          <p:cNvPr id="3978" name="no redundant…"/>
          <p:cNvSpPr txBox="1"/>
          <p:nvPr/>
        </p:nvSpPr>
        <p:spPr>
          <a:xfrm>
            <a:off x="14497929" y="11658600"/>
            <a:ext cx="4504183" cy="17526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nSpc>
                <a:spcPct val="80000"/>
              </a:lnSpc>
              <a:defRPr sz="6000">
                <a:latin typeface="Helvetica Neue Light"/>
                <a:ea typeface="Helvetica Neue Light"/>
                <a:cs typeface="Helvetica Neue Light"/>
                <a:sym typeface="Helvetica Neue Light"/>
              </a:defRPr>
            </a:pPr>
            <a:r>
              <a:t>no redundant</a:t>
            </a:r>
          </a:p>
          <a:p>
            <a:pPr>
              <a:lnSpc>
                <a:spcPct val="80000"/>
              </a:lnSpc>
              <a:defRPr sz="6000">
                <a:latin typeface="Helvetica Neue Light"/>
                <a:ea typeface="Helvetica Neue Light"/>
                <a:cs typeface="Helvetica Neue Light"/>
                <a:sym typeface="Helvetica Neue Light"/>
              </a:defRPr>
            </a:pPr>
            <a:r>
              <a:t>computation</a:t>
            </a:r>
          </a:p>
        </p:txBody>
      </p:sp>
      <p:sp>
        <p:nvSpPr>
          <p:cNvPr id="3979" name="Arrow"/>
          <p:cNvSpPr/>
          <p:nvPr/>
        </p:nvSpPr>
        <p:spPr>
          <a:xfrm rot="2700000">
            <a:off x="11472401" y="8926053"/>
            <a:ext cx="5740401" cy="812801"/>
          </a:xfrm>
          <a:prstGeom prst="rightArrow">
            <a:avLst>
              <a:gd name="adj1" fmla="val 32000"/>
              <a:gd name="adj2" fmla="val 68750"/>
            </a:avLst>
          </a:prstGeom>
          <a:solidFill>
            <a:srgbClr val="B51A00"/>
          </a:solidFill>
          <a:ln w="25400">
            <a:solidFill>
              <a:srgbClr val="000000"/>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80" name="capturing reuse…"/>
          <p:cNvSpPr txBox="1"/>
          <p:nvPr/>
        </p:nvSpPr>
        <p:spPr>
          <a:xfrm rot="18900000">
            <a:off x="11902765" y="8166977"/>
            <a:ext cx="4360165" cy="1981201"/>
          </a:xfrm>
          <a:prstGeom prst="rect">
            <a:avLst/>
          </a:prstGeom>
          <a:ln w="12700">
            <a:miter lim="400000"/>
          </a:ln>
          <a:effectLst>
            <a:outerShdw sx="100000" sy="100000" kx="0" ky="0" algn="b" rotWithShape="0" blurRad="25400" dist="25400" dir="2700000">
              <a:srgbClr val="000000"/>
            </a:outerShdw>
          </a:effectLst>
          <a:extLst>
            <a:ext uri="{C572A759-6A51-4108-AA02-DFA0A04FC94B}">
              <ma14:wrappingTextBoxFlag xmlns:ma14="http://schemas.microsoft.com/office/mac/drawingml/2011/main" val="1"/>
            </a:ext>
          </a:extLst>
        </p:spPr>
        <p:txBody>
          <a:bodyPr wrap="none" lIns="50800" tIns="50800" rIns="50800" bIns="50800">
            <a:spAutoFit/>
          </a:bodyPr>
          <a:lstStyle/>
          <a:p>
            <a:pPr>
              <a:lnSpc>
                <a:spcPct val="80000"/>
              </a:lnSpc>
              <a:defRPr sz="4800">
                <a:latin typeface="Helvetica Neue Light"/>
                <a:ea typeface="Helvetica Neue Light"/>
                <a:cs typeface="Helvetica Neue Light"/>
                <a:sym typeface="Helvetica Neue Light"/>
              </a:defRPr>
            </a:pPr>
            <a:r>
              <a:t>capturing reuse</a:t>
            </a:r>
          </a:p>
          <a:p>
            <a:pPr>
              <a:lnSpc>
                <a:spcPct val="80000"/>
              </a:lnSpc>
              <a:defRPr sz="4800">
                <a:latin typeface="Helvetica Neue Light"/>
                <a:ea typeface="Helvetica Neue Light"/>
                <a:cs typeface="Helvetica Neue Light"/>
                <a:sym typeface="Helvetica Neue Light"/>
              </a:defRPr>
            </a:pPr>
            <a:r>
              <a:t>constrains order</a:t>
            </a:r>
          </a:p>
          <a:p>
            <a:pPr>
              <a:lnSpc>
                <a:spcPct val="80000"/>
              </a:lnSpc>
              <a:defRPr sz="4800">
                <a:latin typeface="Helvetica Neue Light"/>
                <a:ea typeface="Helvetica Neue Light"/>
                <a:cs typeface="Helvetica Neue Light"/>
                <a:sym typeface="Helvetica Neue Light"/>
              </a:defRPr>
            </a:pPr>
            <a:r>
              <a:t>(less parallelism)</a:t>
            </a:r>
          </a:p>
        </p:txBody>
      </p:sp>
      <p:sp>
        <p:nvSpPr>
          <p:cNvPr id="3981" name="breadth-first…"/>
          <p:cNvSpPr txBox="1"/>
          <p:nvPr/>
        </p:nvSpPr>
        <p:spPr>
          <a:xfrm>
            <a:off x="18403118" y="2032000"/>
            <a:ext cx="4976471" cy="177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ct val="70000"/>
              </a:lnSpc>
              <a:defRPr b="1" sz="6400"/>
            </a:pPr>
            <a:r>
              <a:t>breadth-first</a:t>
            </a:r>
          </a:p>
          <a:p>
            <a:pPr algn="l">
              <a:lnSpc>
                <a:spcPct val="70000"/>
              </a:lnSpc>
              <a:defRPr b="1" sz="6400"/>
            </a:pPr>
            <a:r>
              <a:t>execution</a:t>
            </a:r>
          </a:p>
        </p:txBody>
      </p:sp>
      <p:sp>
        <p:nvSpPr>
          <p:cNvPr id="3982" name="tile-level…"/>
          <p:cNvSpPr txBox="1"/>
          <p:nvPr/>
        </p:nvSpPr>
        <p:spPr>
          <a:xfrm>
            <a:off x="10299700" y="2997200"/>
            <a:ext cx="3392323" cy="177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ct val="70000"/>
              </a:lnSpc>
              <a:defRPr b="1" sz="6400"/>
            </a:pPr>
            <a:r>
              <a:t>tile-level</a:t>
            </a:r>
          </a:p>
          <a:p>
            <a:pPr algn="l">
              <a:lnSpc>
                <a:spcPct val="70000"/>
              </a:lnSpc>
              <a:defRPr b="1" sz="6400"/>
            </a:pPr>
            <a:r>
              <a:t>fusion</a:t>
            </a:r>
          </a:p>
        </p:txBody>
      </p:sp>
      <p:sp>
        <p:nvSpPr>
          <p:cNvPr id="3983" name="total…"/>
          <p:cNvSpPr txBox="1"/>
          <p:nvPr/>
        </p:nvSpPr>
        <p:spPr>
          <a:xfrm>
            <a:off x="8343900" y="6362700"/>
            <a:ext cx="2491740" cy="177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ct val="70000"/>
              </a:lnSpc>
              <a:defRPr b="1" sz="6400"/>
            </a:pPr>
            <a:r>
              <a:t>total</a:t>
            </a:r>
          </a:p>
          <a:p>
            <a:pPr algn="l">
              <a:lnSpc>
                <a:spcPct val="70000"/>
              </a:lnSpc>
              <a:defRPr b="1" sz="6400"/>
            </a:pPr>
            <a:r>
              <a:t>fusion</a:t>
            </a:r>
          </a:p>
        </p:txBody>
      </p:sp>
      <p:sp>
        <p:nvSpPr>
          <p:cNvPr id="3984" name="Line"/>
          <p:cNvSpPr/>
          <p:nvPr/>
        </p:nvSpPr>
        <p:spPr>
          <a:xfrm>
            <a:off x="16649700" y="2717800"/>
            <a:ext cx="1587508" cy="1"/>
          </a:xfrm>
          <a:prstGeom prst="line">
            <a:avLst/>
          </a:prstGeom>
          <a:ln w="1016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85" name="Line"/>
          <p:cNvSpPr/>
          <p:nvPr/>
        </p:nvSpPr>
        <p:spPr>
          <a:xfrm flipH="1" flipV="1">
            <a:off x="11948616" y="4682926"/>
            <a:ext cx="586880" cy="1986360"/>
          </a:xfrm>
          <a:prstGeom prst="line">
            <a:avLst/>
          </a:prstGeom>
          <a:ln w="1016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86" name="Line"/>
          <p:cNvSpPr/>
          <p:nvPr/>
        </p:nvSpPr>
        <p:spPr>
          <a:xfrm flipV="1">
            <a:off x="7944256" y="8007846"/>
            <a:ext cx="1176231" cy="3396755"/>
          </a:xfrm>
          <a:prstGeom prst="line">
            <a:avLst/>
          </a:prstGeom>
          <a:ln w="1016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87" name="high locality,…"/>
          <p:cNvSpPr txBox="1"/>
          <p:nvPr/>
        </p:nvSpPr>
        <p:spPr>
          <a:xfrm>
            <a:off x="18110200" y="9372600"/>
            <a:ext cx="6070600" cy="168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ct val="70000"/>
              </a:lnSpc>
              <a:defRPr b="1" i="1" sz="6000"/>
            </a:pPr>
            <a:r>
              <a:t>high locality,</a:t>
            </a:r>
          </a:p>
          <a:p>
            <a:pPr algn="l">
              <a:lnSpc>
                <a:spcPct val="70000"/>
              </a:lnSpc>
              <a:defRPr b="1" i="1" sz="6000"/>
            </a:pPr>
            <a:r>
              <a:t>no redundancy?</a:t>
            </a:r>
          </a:p>
        </p:txBody>
      </p:sp>
      <p:sp>
        <p:nvSpPr>
          <p:cNvPr id="3988" name="Line"/>
          <p:cNvSpPr/>
          <p:nvPr/>
        </p:nvSpPr>
        <p:spPr>
          <a:xfrm flipV="1">
            <a:off x="16649700" y="10608469"/>
            <a:ext cx="1341538" cy="770732"/>
          </a:xfrm>
          <a:prstGeom prst="line">
            <a:avLst/>
          </a:prstGeom>
          <a:ln w="1016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89" name="Line"/>
          <p:cNvSpPr/>
          <p:nvPr/>
        </p:nvSpPr>
        <p:spPr>
          <a:xfrm flipH="1" flipV="1">
            <a:off x="12781756" y="4563467"/>
            <a:ext cx="1315741" cy="646907"/>
          </a:xfrm>
          <a:prstGeom prst="line">
            <a:avLst/>
          </a:prstGeom>
          <a:ln w="1016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90" name="Line"/>
          <p:cNvSpPr/>
          <p:nvPr/>
        </p:nvSpPr>
        <p:spPr>
          <a:xfrm flipV="1">
            <a:off x="11200705" y="4660900"/>
            <a:ext cx="203895" cy="3332361"/>
          </a:xfrm>
          <a:prstGeom prst="line">
            <a:avLst/>
          </a:prstGeom>
          <a:ln w="1016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3970"/>
                                        </p:tgtEl>
                                        <p:attrNameLst>
                                          <p:attrName>style.visibility</p:attrName>
                                        </p:attrNameLst>
                                      </p:cBhvr>
                                      <p:to>
                                        <p:strVal val="visible"/>
                                      </p:to>
                                    </p:set>
                                    <p:animEffect filter="fade" transition="in">
                                      <p:cBhvr>
                                        <p:cTn id="7" dur="500"/>
                                        <p:tgtEl>
                                          <p:spTgt spid="3970"/>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3973"/>
                                        </p:tgtEl>
                                        <p:attrNameLst>
                                          <p:attrName>style.visibility</p:attrName>
                                        </p:attrNameLst>
                                      </p:cBhvr>
                                      <p:to>
                                        <p:strVal val="visible"/>
                                      </p:to>
                                    </p:set>
                                    <p:animEffect filter="fade" transition="in">
                                      <p:cBhvr>
                                        <p:cTn id="12" dur="1000"/>
                                        <p:tgtEl>
                                          <p:spTgt spid="3973"/>
                                        </p:tgtEl>
                                      </p:cBhvr>
                                    </p:animEffect>
                                  </p:childTnLst>
                                </p:cTn>
                              </p:par>
                            </p:childTnLst>
                          </p:cTn>
                        </p:par>
                        <p:par>
                          <p:cTn id="13" fill="hold">
                            <p:stCondLst>
                              <p:cond delay="1000"/>
                            </p:stCondLst>
                            <p:childTnLst>
                              <p:par>
                                <p:cTn id="14" presetClass="entr" nodeType="afterEffect" presetID="10" grpId="3" fill="hold">
                                  <p:stCondLst>
                                    <p:cond delay="0"/>
                                  </p:stCondLst>
                                  <p:iterate type="el" backwards="0">
                                    <p:tmAbs val="0"/>
                                  </p:iterate>
                                  <p:childTnLst>
                                    <p:set>
                                      <p:cBhvr>
                                        <p:cTn id="15" fill="hold"/>
                                        <p:tgtEl>
                                          <p:spTgt spid="3971"/>
                                        </p:tgtEl>
                                        <p:attrNameLst>
                                          <p:attrName>style.visibility</p:attrName>
                                        </p:attrNameLst>
                                      </p:cBhvr>
                                      <p:to>
                                        <p:strVal val="visible"/>
                                      </p:to>
                                    </p:set>
                                    <p:animEffect filter="fade" transition="in">
                                      <p:cBhvr>
                                        <p:cTn id="16" dur="1000"/>
                                        <p:tgtEl>
                                          <p:spTgt spid="3971"/>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4" fill="hold">
                                  <p:stCondLst>
                                    <p:cond delay="0"/>
                                  </p:stCondLst>
                                  <p:iterate type="el" backwards="0">
                                    <p:tmAbs val="0"/>
                                  </p:iterate>
                                  <p:childTnLst>
                                    <p:set>
                                      <p:cBhvr>
                                        <p:cTn id="20" fill="hold"/>
                                        <p:tgtEl>
                                          <p:spTgt spid="3975"/>
                                        </p:tgtEl>
                                        <p:attrNameLst>
                                          <p:attrName>style.visibility</p:attrName>
                                        </p:attrNameLst>
                                      </p:cBhvr>
                                      <p:to>
                                        <p:strVal val="visible"/>
                                      </p:to>
                                    </p:set>
                                    <p:animEffect filter="fade" transition="in">
                                      <p:cBhvr>
                                        <p:cTn id="21" dur="250"/>
                                        <p:tgtEl>
                                          <p:spTgt spid="3975"/>
                                        </p:tgtEl>
                                      </p:cBhvr>
                                    </p:animEffect>
                                  </p:childTnLst>
                                </p:cTn>
                              </p:par>
                            </p:childTnLst>
                          </p:cTn>
                        </p:par>
                      </p:childTnLst>
                    </p:cTn>
                  </p:par>
                  <p:par>
                    <p:cTn id="22" fill="hold">
                      <p:stCondLst>
                        <p:cond delay="indefinite"/>
                      </p:stCondLst>
                      <p:childTnLst>
                        <p:par>
                          <p:cTn id="23" fill="hold">
                            <p:stCondLst>
                              <p:cond delay="0"/>
                            </p:stCondLst>
                            <p:childTnLst>
                              <p:par>
                                <p:cTn id="24" presetClass="entr" nodeType="clickEffect" presetID="10" grpId="5" fill="hold">
                                  <p:stCondLst>
                                    <p:cond delay="0"/>
                                  </p:stCondLst>
                                  <p:iterate type="el" backwards="0">
                                    <p:tmAbs val="0"/>
                                  </p:iterate>
                                  <p:childTnLst>
                                    <p:set>
                                      <p:cBhvr>
                                        <p:cTn id="25" fill="hold"/>
                                        <p:tgtEl>
                                          <p:spTgt spid="3977"/>
                                        </p:tgtEl>
                                        <p:attrNameLst>
                                          <p:attrName>style.visibility</p:attrName>
                                        </p:attrNameLst>
                                      </p:cBhvr>
                                      <p:to>
                                        <p:strVal val="visible"/>
                                      </p:to>
                                    </p:set>
                                    <p:animEffect filter="fade" transition="in">
                                      <p:cBhvr>
                                        <p:cTn id="26" dur="250"/>
                                        <p:tgtEl>
                                          <p:spTgt spid="3977"/>
                                        </p:tgtEl>
                                      </p:cBhvr>
                                    </p:animEffect>
                                  </p:childTnLst>
                                </p:cTn>
                              </p:par>
                            </p:childTnLst>
                          </p:cTn>
                        </p:par>
                        <p:par>
                          <p:cTn id="27" fill="hold">
                            <p:stCondLst>
                              <p:cond delay="0"/>
                            </p:stCondLst>
                            <p:childTnLst>
                              <p:par>
                                <p:cTn id="28" presetClass="emph" nodeType="withEffect" presetID="9" grpId="6" fill="hold">
                                  <p:stCondLst>
                                    <p:cond delay="0"/>
                                  </p:stCondLst>
                                  <p:childTnLst>
                                    <p:set>
                                      <p:cBhvr>
                                        <p:cTn id="29" dur="indefinite" fill="hold"/>
                                        <p:tgtEl>
                                          <p:spTgt spid="3975"/>
                                        </p:tgtEl>
                                        <p:attrNameLst>
                                          <p:attrName>style.opacity</p:attrName>
                                        </p:attrNameLst>
                                      </p:cBhvr>
                                      <p:to>
                                        <p:strVal val="0.35"/>
                                      </p:to>
                                    </p:set>
                                    <p:animEffect filter="image" prLst="opacity: 0.35; ">
                                      <p:cBhvr>
                                        <p:cTn id="30" dur="indefinite" fill="hold"/>
                                        <p:tgtEl>
                                          <p:spTgt spid="3975"/>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7" fill="hold">
                                  <p:stCondLst>
                                    <p:cond delay="0"/>
                                  </p:stCondLst>
                                  <p:iterate type="el" backwards="0">
                                    <p:tmAbs val="0"/>
                                  </p:iterate>
                                  <p:childTnLst>
                                    <p:set>
                                      <p:cBhvr>
                                        <p:cTn id="34" fill="hold"/>
                                        <p:tgtEl>
                                          <p:spTgt spid="3974"/>
                                        </p:tgtEl>
                                        <p:attrNameLst>
                                          <p:attrName>style.visibility</p:attrName>
                                        </p:attrNameLst>
                                      </p:cBhvr>
                                      <p:to>
                                        <p:strVal val="visible"/>
                                      </p:to>
                                    </p:set>
                                    <p:animEffect filter="fade" transition="in">
                                      <p:cBhvr>
                                        <p:cTn id="35" dur="1000"/>
                                        <p:tgtEl>
                                          <p:spTgt spid="3974"/>
                                        </p:tgtEl>
                                      </p:cBhvr>
                                    </p:animEffect>
                                  </p:childTnLst>
                                </p:cTn>
                              </p:par>
                            </p:childTnLst>
                          </p:cTn>
                        </p:par>
                        <p:par>
                          <p:cTn id="36" fill="hold">
                            <p:stCondLst>
                              <p:cond delay="0"/>
                            </p:stCondLst>
                            <p:childTnLst>
                              <p:par>
                                <p:cTn id="37" presetClass="emph" nodeType="withEffect" presetID="9" grpId="8" fill="hold">
                                  <p:stCondLst>
                                    <p:cond delay="0"/>
                                  </p:stCondLst>
                                  <p:childTnLst>
                                    <p:set>
                                      <p:cBhvr>
                                        <p:cTn id="38" dur="indefinite" fill="hold"/>
                                        <p:tgtEl>
                                          <p:spTgt spid="3977"/>
                                        </p:tgtEl>
                                        <p:attrNameLst>
                                          <p:attrName>style.opacity</p:attrName>
                                        </p:attrNameLst>
                                      </p:cBhvr>
                                      <p:to>
                                        <p:strVal val="0.35"/>
                                      </p:to>
                                    </p:set>
                                    <p:animEffect filter="image" prLst="opacity: 0.35; ">
                                      <p:cBhvr>
                                        <p:cTn id="39" dur="indefinite" fill="hold"/>
                                        <p:tgtEl>
                                          <p:spTgt spid="3977"/>
                                        </p:tgtEl>
                                      </p:cBhvr>
                                    </p:animEffect>
                                  </p:childTnLst>
                                </p:cTn>
                              </p:par>
                            </p:childTnLst>
                          </p:cTn>
                        </p:par>
                        <p:par>
                          <p:cTn id="40" fill="hold">
                            <p:stCondLst>
                              <p:cond delay="100"/>
                            </p:stCondLst>
                            <p:childTnLst>
                              <p:par>
                                <p:cTn id="41" presetClass="entr" nodeType="afterEffect" presetID="10" grpId="9" fill="hold">
                                  <p:stCondLst>
                                    <p:cond delay="0"/>
                                  </p:stCondLst>
                                  <p:iterate type="el" backwards="0">
                                    <p:tmAbs val="0"/>
                                  </p:iterate>
                                  <p:childTnLst>
                                    <p:set>
                                      <p:cBhvr>
                                        <p:cTn id="42" fill="hold"/>
                                        <p:tgtEl>
                                          <p:spTgt spid="3972"/>
                                        </p:tgtEl>
                                        <p:attrNameLst>
                                          <p:attrName>style.visibility</p:attrName>
                                        </p:attrNameLst>
                                      </p:cBhvr>
                                      <p:to>
                                        <p:strVal val="visible"/>
                                      </p:to>
                                    </p:set>
                                    <p:animEffect filter="fade" transition="in">
                                      <p:cBhvr>
                                        <p:cTn id="43" dur="1000"/>
                                        <p:tgtEl>
                                          <p:spTgt spid="3972"/>
                                        </p:tgtEl>
                                      </p:cBhvr>
                                    </p:animEffect>
                                  </p:childTnLst>
                                </p:cTn>
                              </p:par>
                            </p:childTnLst>
                          </p:cTn>
                        </p:par>
                      </p:childTnLst>
                    </p:cTn>
                  </p:par>
                  <p:par>
                    <p:cTn id="44" fill="hold">
                      <p:stCondLst>
                        <p:cond delay="indefinite"/>
                      </p:stCondLst>
                      <p:childTnLst>
                        <p:par>
                          <p:cTn id="45" fill="hold">
                            <p:stCondLst>
                              <p:cond delay="0"/>
                            </p:stCondLst>
                            <p:childTnLst>
                              <p:par>
                                <p:cTn id="46" presetClass="entr" nodeType="clickEffect" presetID="10" grpId="10" fill="hold">
                                  <p:stCondLst>
                                    <p:cond delay="0"/>
                                  </p:stCondLst>
                                  <p:iterate type="el" backwards="0">
                                    <p:tmAbs val="0"/>
                                  </p:iterate>
                                  <p:childTnLst>
                                    <p:set>
                                      <p:cBhvr>
                                        <p:cTn id="47" fill="hold"/>
                                        <p:tgtEl>
                                          <p:spTgt spid="3976"/>
                                        </p:tgtEl>
                                        <p:attrNameLst>
                                          <p:attrName>style.visibility</p:attrName>
                                        </p:attrNameLst>
                                      </p:cBhvr>
                                      <p:to>
                                        <p:strVal val="visible"/>
                                      </p:to>
                                    </p:set>
                                    <p:animEffect filter="fade" transition="in">
                                      <p:cBhvr>
                                        <p:cTn id="48" dur="250"/>
                                        <p:tgtEl>
                                          <p:spTgt spid="3976"/>
                                        </p:tgtEl>
                                      </p:cBhvr>
                                    </p:animEffect>
                                  </p:childTnLst>
                                </p:cTn>
                              </p:par>
                            </p:childTnLst>
                          </p:cTn>
                        </p:par>
                      </p:childTnLst>
                    </p:cTn>
                  </p:par>
                  <p:par>
                    <p:cTn id="49" fill="hold">
                      <p:stCondLst>
                        <p:cond delay="indefinite"/>
                      </p:stCondLst>
                      <p:childTnLst>
                        <p:par>
                          <p:cTn id="50" fill="hold">
                            <p:stCondLst>
                              <p:cond delay="0"/>
                            </p:stCondLst>
                            <p:childTnLst>
                              <p:par>
                                <p:cTn id="51" presetClass="entr" nodeType="clickEffect" presetID="10" grpId="11" fill="hold">
                                  <p:stCondLst>
                                    <p:cond delay="0"/>
                                  </p:stCondLst>
                                  <p:iterate type="el" backwards="0">
                                    <p:tmAbs val="0"/>
                                  </p:iterate>
                                  <p:childTnLst>
                                    <p:set>
                                      <p:cBhvr>
                                        <p:cTn id="52" fill="hold"/>
                                        <p:tgtEl>
                                          <p:spTgt spid="3978"/>
                                        </p:tgtEl>
                                        <p:attrNameLst>
                                          <p:attrName>style.visibility</p:attrName>
                                        </p:attrNameLst>
                                      </p:cBhvr>
                                      <p:to>
                                        <p:strVal val="visible"/>
                                      </p:to>
                                    </p:set>
                                    <p:animEffect filter="fade" transition="in">
                                      <p:cBhvr>
                                        <p:cTn id="53" dur="250"/>
                                        <p:tgtEl>
                                          <p:spTgt spid="3978"/>
                                        </p:tgtEl>
                                      </p:cBhvr>
                                    </p:animEffect>
                                  </p:childTnLst>
                                </p:cTn>
                              </p:par>
                            </p:childTnLst>
                          </p:cTn>
                        </p:par>
                        <p:par>
                          <p:cTn id="54" fill="hold">
                            <p:stCondLst>
                              <p:cond delay="0"/>
                            </p:stCondLst>
                            <p:childTnLst>
                              <p:par>
                                <p:cTn id="55" presetClass="emph" nodeType="withEffect" presetID="9" grpId="12" fill="hold">
                                  <p:stCondLst>
                                    <p:cond delay="0"/>
                                  </p:stCondLst>
                                  <p:childTnLst>
                                    <p:set>
                                      <p:cBhvr>
                                        <p:cTn id="56" dur="indefinite" fill="hold"/>
                                        <p:tgtEl>
                                          <p:spTgt spid="3976"/>
                                        </p:tgtEl>
                                        <p:attrNameLst>
                                          <p:attrName>style.opacity</p:attrName>
                                        </p:attrNameLst>
                                      </p:cBhvr>
                                      <p:to>
                                        <p:strVal val="0.35"/>
                                      </p:to>
                                    </p:set>
                                    <p:animEffect filter="image" prLst="opacity: 0.35; ">
                                      <p:cBhvr>
                                        <p:cTn id="57" dur="indefinite" fill="hold"/>
                                        <p:tgtEl>
                                          <p:spTgt spid="3976"/>
                                        </p:tgtEl>
                                      </p:cBhvr>
                                    </p:animEffect>
                                  </p:childTnLst>
                                </p:cTn>
                              </p:par>
                            </p:childTnLst>
                          </p:cTn>
                        </p:par>
                      </p:childTnLst>
                    </p:cTn>
                  </p:par>
                  <p:par>
                    <p:cTn id="58" fill="hold">
                      <p:stCondLst>
                        <p:cond delay="indefinite"/>
                      </p:stCondLst>
                      <p:childTnLst>
                        <p:par>
                          <p:cTn id="59" fill="hold">
                            <p:stCondLst>
                              <p:cond delay="0"/>
                            </p:stCondLst>
                            <p:childTnLst>
                              <p:par>
                                <p:cTn id="60" presetClass="emph" nodeType="clickEffect" presetID="9" grpId="13" fill="hold">
                                  <p:stCondLst>
                                    <p:cond delay="0"/>
                                  </p:stCondLst>
                                  <p:childTnLst>
                                    <p:set>
                                      <p:cBhvr>
                                        <p:cTn id="61" dur="indefinite" fill="hold"/>
                                        <p:tgtEl>
                                          <p:spTgt spid="3978"/>
                                        </p:tgtEl>
                                        <p:attrNameLst>
                                          <p:attrName>style.opacity</p:attrName>
                                        </p:attrNameLst>
                                      </p:cBhvr>
                                      <p:to>
                                        <p:strVal val="0.35"/>
                                      </p:to>
                                    </p:set>
                                    <p:animEffect filter="image" prLst="opacity: 0.35; ">
                                      <p:cBhvr>
                                        <p:cTn id="62" dur="indefinite" fill="hold"/>
                                        <p:tgtEl>
                                          <p:spTgt spid="3978"/>
                                        </p:tgtEl>
                                      </p:cBhvr>
                                    </p:animEffect>
                                  </p:childTnLst>
                                </p:cTn>
                              </p:par>
                            </p:childTnLst>
                          </p:cTn>
                        </p:par>
                        <p:par>
                          <p:cTn id="63" fill="hold">
                            <p:stCondLst>
                              <p:cond delay="100"/>
                            </p:stCondLst>
                            <p:childTnLst>
                              <p:par>
                                <p:cTn id="64" presetClass="entr" nodeType="afterEffect" presetSubtype="0" presetID="1" grpId="14" fill="hold">
                                  <p:stCondLst>
                                    <p:cond delay="200"/>
                                  </p:stCondLst>
                                  <p:iterate type="el" backwards="0">
                                    <p:tmAbs val="0"/>
                                  </p:iterate>
                                  <p:childTnLst>
                                    <p:set>
                                      <p:cBhvr>
                                        <p:cTn id="65" fill="hold"/>
                                        <p:tgtEl>
                                          <p:spTgt spid="3983"/>
                                        </p:tgtEl>
                                        <p:attrNameLst>
                                          <p:attrName>style.visibility</p:attrName>
                                        </p:attrNameLst>
                                      </p:cBhvr>
                                      <p:to>
                                        <p:strVal val="visible"/>
                                      </p:to>
                                    </p:set>
                                  </p:childTnLst>
                                </p:cTn>
                              </p:par>
                            </p:childTnLst>
                          </p:cTn>
                        </p:par>
                        <p:par>
                          <p:cTn id="66" fill="hold">
                            <p:stCondLst>
                              <p:cond delay="300"/>
                            </p:stCondLst>
                            <p:childTnLst>
                              <p:par>
                                <p:cTn id="67" presetClass="entr" nodeType="afterEffect" presetSubtype="0" presetID="1" grpId="15" fill="hold">
                                  <p:stCondLst>
                                    <p:cond delay="0"/>
                                  </p:stCondLst>
                                  <p:iterate type="el" backwards="0">
                                    <p:tmAbs val="0"/>
                                  </p:iterate>
                                  <p:childTnLst>
                                    <p:set>
                                      <p:cBhvr>
                                        <p:cTn id="68" fill="hold"/>
                                        <p:tgtEl>
                                          <p:spTgt spid="398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Class="entr" nodeType="clickEffect" presetSubtype="0" presetID="1" grpId="16" fill="hold">
                                  <p:stCondLst>
                                    <p:cond delay="0"/>
                                  </p:stCondLst>
                                  <p:iterate type="el" backwards="0">
                                    <p:tmAbs val="0"/>
                                  </p:iterate>
                                  <p:childTnLst>
                                    <p:set>
                                      <p:cBhvr>
                                        <p:cTn id="72" fill="hold"/>
                                        <p:tgtEl>
                                          <p:spTgt spid="3981"/>
                                        </p:tgtEl>
                                        <p:attrNameLst>
                                          <p:attrName>style.visibility</p:attrName>
                                        </p:attrNameLst>
                                      </p:cBhvr>
                                      <p:to>
                                        <p:strVal val="visible"/>
                                      </p:to>
                                    </p:set>
                                  </p:childTnLst>
                                </p:cTn>
                              </p:par>
                            </p:childTnLst>
                          </p:cTn>
                        </p:par>
                        <p:par>
                          <p:cTn id="73" fill="hold">
                            <p:stCondLst>
                              <p:cond delay="0"/>
                            </p:stCondLst>
                            <p:childTnLst>
                              <p:par>
                                <p:cTn id="74" presetClass="entr" nodeType="afterEffect" presetSubtype="0" presetID="1" grpId="17" fill="hold">
                                  <p:stCondLst>
                                    <p:cond delay="0"/>
                                  </p:stCondLst>
                                  <p:iterate type="el" backwards="0">
                                    <p:tmAbs val="0"/>
                                  </p:iterate>
                                  <p:childTnLst>
                                    <p:set>
                                      <p:cBhvr>
                                        <p:cTn id="75" fill="hold"/>
                                        <p:tgtEl>
                                          <p:spTgt spid="3984"/>
                                        </p:tgtEl>
                                        <p:attrNameLst>
                                          <p:attrName>style.visibility</p:attrName>
                                        </p:attrNameLst>
                                      </p:cBhvr>
                                      <p:to>
                                        <p:strVal val="visible"/>
                                      </p:to>
                                    </p:set>
                                  </p:childTnLst>
                                </p:cTn>
                              </p:par>
                            </p:childTnLst>
                          </p:cTn>
                        </p:par>
                        <p:par>
                          <p:cTn id="76" fill="hold">
                            <p:stCondLst>
                              <p:cond delay="0"/>
                            </p:stCondLst>
                            <p:childTnLst>
                              <p:par>
                                <p:cTn id="77" presetClass="exit" nodeType="afterEffect" presetSubtype="0" presetID="1" grpId="18" fill="hold">
                                  <p:stCondLst>
                                    <p:cond delay="0"/>
                                  </p:stCondLst>
                                  <p:iterate type="el" backwards="0">
                                    <p:tmAbs val="0"/>
                                  </p:iterate>
                                  <p:childTnLst>
                                    <p:set>
                                      <p:cBhvr>
                                        <p:cTn id="78" fill="hold">
                                          <p:stCondLst>
                                            <p:cond delay="0"/>
                                          </p:stCondLst>
                                        </p:cTn>
                                        <p:tgtEl>
                                          <p:spTgt spid="3983"/>
                                        </p:tgtEl>
                                        <p:attrNameLst>
                                          <p:attrName>style.visibility</p:attrName>
                                        </p:attrNameLst>
                                      </p:cBhvr>
                                      <p:to>
                                        <p:strVal val="hidden"/>
                                      </p:to>
                                    </p:set>
                                  </p:childTnLst>
                                </p:cTn>
                              </p:par>
                            </p:childTnLst>
                          </p:cTn>
                        </p:par>
                        <p:par>
                          <p:cTn id="79" fill="hold">
                            <p:stCondLst>
                              <p:cond delay="0"/>
                            </p:stCondLst>
                            <p:childTnLst>
                              <p:par>
                                <p:cTn id="80" presetClass="exit" nodeType="afterEffect" presetSubtype="0" presetID="1" grpId="19" fill="hold">
                                  <p:stCondLst>
                                    <p:cond delay="0"/>
                                  </p:stCondLst>
                                  <p:iterate type="el" backwards="0">
                                    <p:tmAbs val="0"/>
                                  </p:iterate>
                                  <p:childTnLst>
                                    <p:set>
                                      <p:cBhvr>
                                        <p:cTn id="81" fill="hold">
                                          <p:stCondLst>
                                            <p:cond delay="0"/>
                                          </p:stCondLst>
                                        </p:cTn>
                                        <p:tgtEl>
                                          <p:spTgt spid="3986"/>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Class="entr" nodeType="clickEffect" presetSubtype="0" presetID="1" grpId="20" fill="hold">
                                  <p:stCondLst>
                                    <p:cond delay="0"/>
                                  </p:stCondLst>
                                  <p:iterate type="el" backwards="0">
                                    <p:tmAbs val="0"/>
                                  </p:iterate>
                                  <p:childTnLst>
                                    <p:set>
                                      <p:cBhvr>
                                        <p:cTn id="85" fill="hold"/>
                                        <p:tgtEl>
                                          <p:spTgt spid="3982"/>
                                        </p:tgtEl>
                                        <p:attrNameLst>
                                          <p:attrName>style.visibility</p:attrName>
                                        </p:attrNameLst>
                                      </p:cBhvr>
                                      <p:to>
                                        <p:strVal val="visible"/>
                                      </p:to>
                                    </p:set>
                                  </p:childTnLst>
                                </p:cTn>
                              </p:par>
                            </p:childTnLst>
                          </p:cTn>
                        </p:par>
                        <p:par>
                          <p:cTn id="86" fill="hold">
                            <p:stCondLst>
                              <p:cond delay="0"/>
                            </p:stCondLst>
                            <p:childTnLst>
                              <p:par>
                                <p:cTn id="87" presetClass="entr" nodeType="afterEffect" presetSubtype="0" presetID="1" grpId="21" fill="hold">
                                  <p:stCondLst>
                                    <p:cond delay="0"/>
                                  </p:stCondLst>
                                  <p:iterate type="el" backwards="0">
                                    <p:tmAbs val="0"/>
                                  </p:iterate>
                                  <p:childTnLst>
                                    <p:set>
                                      <p:cBhvr>
                                        <p:cTn id="88" fill="hold"/>
                                        <p:tgtEl>
                                          <p:spTgt spid="3985"/>
                                        </p:tgtEl>
                                        <p:attrNameLst>
                                          <p:attrName>style.visibility</p:attrName>
                                        </p:attrNameLst>
                                      </p:cBhvr>
                                      <p:to>
                                        <p:strVal val="visible"/>
                                      </p:to>
                                    </p:set>
                                  </p:childTnLst>
                                </p:cTn>
                              </p:par>
                            </p:childTnLst>
                          </p:cTn>
                        </p:par>
                        <p:par>
                          <p:cTn id="89" fill="hold">
                            <p:stCondLst>
                              <p:cond delay="0"/>
                            </p:stCondLst>
                            <p:childTnLst>
                              <p:par>
                                <p:cTn id="90" presetClass="exit" nodeType="afterEffect" presetSubtype="0" presetID="1" grpId="22" fill="hold">
                                  <p:stCondLst>
                                    <p:cond delay="0"/>
                                  </p:stCondLst>
                                  <p:iterate type="el" backwards="0">
                                    <p:tmAbs val="0"/>
                                  </p:iterate>
                                  <p:childTnLst>
                                    <p:set>
                                      <p:cBhvr>
                                        <p:cTn id="91" fill="hold">
                                          <p:stCondLst>
                                            <p:cond delay="0"/>
                                          </p:stCondLst>
                                        </p:cTn>
                                        <p:tgtEl>
                                          <p:spTgt spid="3981"/>
                                        </p:tgtEl>
                                        <p:attrNameLst>
                                          <p:attrName>style.visibility</p:attrName>
                                        </p:attrNameLst>
                                      </p:cBhvr>
                                      <p:to>
                                        <p:strVal val="hidden"/>
                                      </p:to>
                                    </p:set>
                                  </p:childTnLst>
                                </p:cTn>
                              </p:par>
                            </p:childTnLst>
                          </p:cTn>
                        </p:par>
                        <p:par>
                          <p:cTn id="92" fill="hold">
                            <p:stCondLst>
                              <p:cond delay="0"/>
                            </p:stCondLst>
                            <p:childTnLst>
                              <p:par>
                                <p:cTn id="93" presetClass="exit" nodeType="afterEffect" presetSubtype="0" presetID="1" grpId="23" fill="hold">
                                  <p:stCondLst>
                                    <p:cond delay="0"/>
                                  </p:stCondLst>
                                  <p:iterate type="el" backwards="0">
                                    <p:tmAbs val="0"/>
                                  </p:iterate>
                                  <p:childTnLst>
                                    <p:set>
                                      <p:cBhvr>
                                        <p:cTn id="94" fill="hold">
                                          <p:stCondLst>
                                            <p:cond delay="0"/>
                                          </p:stCondLst>
                                        </p:cTn>
                                        <p:tgtEl>
                                          <p:spTgt spid="3984"/>
                                        </p:tgtEl>
                                        <p:attrNameLst>
                                          <p:attrName>style.visibility</p:attrName>
                                        </p:attrNameLst>
                                      </p:cBhvr>
                                      <p:to>
                                        <p:strVal val="hidden"/>
                                      </p:to>
                                    </p:set>
                                  </p:childTnLst>
                                </p:cTn>
                              </p:par>
                            </p:childTnLst>
                          </p:cTn>
                        </p:par>
                        <p:par>
                          <p:cTn id="95" fill="hold">
                            <p:stCondLst>
                              <p:cond delay="0"/>
                            </p:stCondLst>
                            <p:childTnLst>
                              <p:par>
                                <p:cTn id="96" presetClass="entr" nodeType="afterEffect" presetSubtype="0" presetID="1" grpId="24" fill="hold">
                                  <p:stCondLst>
                                    <p:cond delay="0"/>
                                  </p:stCondLst>
                                  <p:iterate type="el" backwards="0">
                                    <p:tmAbs val="0"/>
                                  </p:iterate>
                                  <p:childTnLst>
                                    <p:set>
                                      <p:cBhvr>
                                        <p:cTn id="97" fill="hold"/>
                                        <p:tgtEl>
                                          <p:spTgt spid="3989"/>
                                        </p:tgtEl>
                                        <p:attrNameLst>
                                          <p:attrName>style.visibility</p:attrName>
                                        </p:attrNameLst>
                                      </p:cBhvr>
                                      <p:to>
                                        <p:strVal val="visible"/>
                                      </p:to>
                                    </p:set>
                                  </p:childTnLst>
                                </p:cTn>
                              </p:par>
                            </p:childTnLst>
                          </p:cTn>
                        </p:par>
                        <p:par>
                          <p:cTn id="98" fill="hold">
                            <p:stCondLst>
                              <p:cond delay="0"/>
                            </p:stCondLst>
                            <p:childTnLst>
                              <p:par>
                                <p:cTn id="99" presetClass="entr" nodeType="afterEffect" presetSubtype="0" presetID="1" grpId="25" fill="hold">
                                  <p:stCondLst>
                                    <p:cond delay="0"/>
                                  </p:stCondLst>
                                  <p:iterate type="el" backwards="0">
                                    <p:tmAbs val="0"/>
                                  </p:iterate>
                                  <p:childTnLst>
                                    <p:set>
                                      <p:cBhvr>
                                        <p:cTn id="100" fill="hold"/>
                                        <p:tgtEl>
                                          <p:spTgt spid="3990"/>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Class="entr" nodeType="clickEffect" presetSubtype="0" presetID="1" grpId="26" fill="hold">
                                  <p:stCondLst>
                                    <p:cond delay="0"/>
                                  </p:stCondLst>
                                  <p:iterate type="el" backwards="0">
                                    <p:tmAbs val="0"/>
                                  </p:iterate>
                                  <p:childTnLst>
                                    <p:set>
                                      <p:cBhvr>
                                        <p:cTn id="104" fill="hold"/>
                                        <p:tgtEl>
                                          <p:spTgt spid="3987"/>
                                        </p:tgtEl>
                                        <p:attrNameLst>
                                          <p:attrName>style.visibility</p:attrName>
                                        </p:attrNameLst>
                                      </p:cBhvr>
                                      <p:to>
                                        <p:strVal val="visible"/>
                                      </p:to>
                                    </p:set>
                                  </p:childTnLst>
                                </p:cTn>
                              </p:par>
                            </p:childTnLst>
                          </p:cTn>
                        </p:par>
                        <p:par>
                          <p:cTn id="105" fill="hold">
                            <p:stCondLst>
                              <p:cond delay="0"/>
                            </p:stCondLst>
                            <p:childTnLst>
                              <p:par>
                                <p:cTn id="106" presetClass="entr" nodeType="afterEffect" presetSubtype="0" presetID="1" grpId="27" fill="hold">
                                  <p:stCondLst>
                                    <p:cond delay="0"/>
                                  </p:stCondLst>
                                  <p:iterate type="el" backwards="0">
                                    <p:tmAbs val="0"/>
                                  </p:iterate>
                                  <p:childTnLst>
                                    <p:set>
                                      <p:cBhvr>
                                        <p:cTn id="107" fill="hold"/>
                                        <p:tgtEl>
                                          <p:spTgt spid="3988"/>
                                        </p:tgtEl>
                                        <p:attrNameLst>
                                          <p:attrName>style.visibility</p:attrName>
                                        </p:attrNameLst>
                                      </p:cBhvr>
                                      <p:to>
                                        <p:strVal val="visible"/>
                                      </p:to>
                                    </p:set>
                                  </p:childTnLst>
                                </p:cTn>
                              </p:par>
                            </p:childTnLst>
                          </p:cTn>
                        </p:par>
                        <p:par>
                          <p:cTn id="108" fill="hold">
                            <p:stCondLst>
                              <p:cond delay="0"/>
                            </p:stCondLst>
                            <p:childTnLst>
                              <p:par>
                                <p:cTn id="109" presetClass="exit" nodeType="afterEffect" presetSubtype="0" presetID="1" grpId="28" fill="hold">
                                  <p:stCondLst>
                                    <p:cond delay="0"/>
                                  </p:stCondLst>
                                  <p:iterate type="el" backwards="0">
                                    <p:tmAbs val="0"/>
                                  </p:iterate>
                                  <p:childTnLst>
                                    <p:set>
                                      <p:cBhvr>
                                        <p:cTn id="110" fill="hold">
                                          <p:stCondLst>
                                            <p:cond delay="0"/>
                                          </p:stCondLst>
                                        </p:cTn>
                                        <p:tgtEl>
                                          <p:spTgt spid="3982"/>
                                        </p:tgtEl>
                                        <p:attrNameLst>
                                          <p:attrName>style.visibility</p:attrName>
                                        </p:attrNameLst>
                                      </p:cBhvr>
                                      <p:to>
                                        <p:strVal val="hidden"/>
                                      </p:to>
                                    </p:set>
                                  </p:childTnLst>
                                </p:cTn>
                              </p:par>
                            </p:childTnLst>
                          </p:cTn>
                        </p:par>
                        <p:par>
                          <p:cTn id="111" fill="hold">
                            <p:stCondLst>
                              <p:cond delay="0"/>
                            </p:stCondLst>
                            <p:childTnLst>
                              <p:par>
                                <p:cTn id="112" presetClass="exit" nodeType="afterEffect" presetSubtype="0" presetID="1" grpId="29" fill="hold">
                                  <p:stCondLst>
                                    <p:cond delay="0"/>
                                  </p:stCondLst>
                                  <p:iterate type="el" backwards="0">
                                    <p:tmAbs val="0"/>
                                  </p:iterate>
                                  <p:childTnLst>
                                    <p:set>
                                      <p:cBhvr>
                                        <p:cTn id="113" fill="hold">
                                          <p:stCondLst>
                                            <p:cond delay="0"/>
                                          </p:stCondLst>
                                        </p:cTn>
                                        <p:tgtEl>
                                          <p:spTgt spid="3985"/>
                                        </p:tgtEl>
                                        <p:attrNameLst>
                                          <p:attrName>style.visibility</p:attrName>
                                        </p:attrNameLst>
                                      </p:cBhvr>
                                      <p:to>
                                        <p:strVal val="hidden"/>
                                      </p:to>
                                    </p:set>
                                  </p:childTnLst>
                                </p:cTn>
                              </p:par>
                            </p:childTnLst>
                          </p:cTn>
                        </p:par>
                        <p:par>
                          <p:cTn id="114" fill="hold">
                            <p:stCondLst>
                              <p:cond delay="0"/>
                            </p:stCondLst>
                            <p:childTnLst>
                              <p:par>
                                <p:cTn id="115" presetClass="exit" nodeType="afterEffect" presetSubtype="0" presetID="1" grpId="30" fill="hold">
                                  <p:stCondLst>
                                    <p:cond delay="0"/>
                                  </p:stCondLst>
                                  <p:iterate type="el" backwards="0">
                                    <p:tmAbs val="0"/>
                                  </p:iterate>
                                  <p:childTnLst>
                                    <p:set>
                                      <p:cBhvr>
                                        <p:cTn id="116" fill="hold">
                                          <p:stCondLst>
                                            <p:cond delay="0"/>
                                          </p:stCondLst>
                                        </p:cTn>
                                        <p:tgtEl>
                                          <p:spTgt spid="3989"/>
                                        </p:tgtEl>
                                        <p:attrNameLst>
                                          <p:attrName>style.visibility</p:attrName>
                                        </p:attrNameLst>
                                      </p:cBhvr>
                                      <p:to>
                                        <p:strVal val="hidden"/>
                                      </p:to>
                                    </p:set>
                                  </p:childTnLst>
                                </p:cTn>
                              </p:par>
                            </p:childTnLst>
                          </p:cTn>
                        </p:par>
                        <p:par>
                          <p:cTn id="117" fill="hold">
                            <p:stCondLst>
                              <p:cond delay="0"/>
                            </p:stCondLst>
                            <p:childTnLst>
                              <p:par>
                                <p:cTn id="118" presetClass="exit" nodeType="afterEffect" presetSubtype="0" presetID="1" grpId="31" fill="hold">
                                  <p:stCondLst>
                                    <p:cond delay="0"/>
                                  </p:stCondLst>
                                  <p:iterate type="el" backwards="0">
                                    <p:tmAbs val="0"/>
                                  </p:iterate>
                                  <p:childTnLst>
                                    <p:set>
                                      <p:cBhvr>
                                        <p:cTn id="119" fill="hold">
                                          <p:stCondLst>
                                            <p:cond delay="0"/>
                                          </p:stCondLst>
                                        </p:cTn>
                                        <p:tgtEl>
                                          <p:spTgt spid="3990"/>
                                        </p:tgtEl>
                                        <p:attrNameLst>
                                          <p:attrName>style.visibility</p:attrName>
                                        </p:attrNameLst>
                                      </p:cBhvr>
                                      <p:to>
                                        <p:strVal val="hidden"/>
                                      </p:to>
                                    </p:set>
                                  </p:childTnLst>
                                </p:cTn>
                              </p:par>
                            </p:childTnLst>
                          </p:cTn>
                        </p:par>
                      </p:childTnLst>
                    </p:cTn>
                  </p:par>
                  <p:par>
                    <p:cTn id="120" fill="hold">
                      <p:stCondLst>
                        <p:cond delay="indefinite"/>
                      </p:stCondLst>
                      <p:childTnLst>
                        <p:par>
                          <p:cTn id="121" fill="hold">
                            <p:stCondLst>
                              <p:cond delay="0"/>
                            </p:stCondLst>
                            <p:childTnLst>
                              <p:par>
                                <p:cTn id="122" presetClass="entr" nodeType="clickEffect" presetSubtype="6" presetID="18" grpId="32" fill="hold">
                                  <p:stCondLst>
                                    <p:cond delay="0"/>
                                  </p:stCondLst>
                                  <p:iterate type="el" backwards="0">
                                    <p:tmAbs val="0"/>
                                  </p:iterate>
                                  <p:childTnLst>
                                    <p:set>
                                      <p:cBhvr>
                                        <p:cTn id="123" fill="hold"/>
                                        <p:tgtEl>
                                          <p:spTgt spid="3979"/>
                                        </p:tgtEl>
                                        <p:attrNameLst>
                                          <p:attrName>style.visibility</p:attrName>
                                        </p:attrNameLst>
                                      </p:cBhvr>
                                      <p:to>
                                        <p:strVal val="visible"/>
                                      </p:to>
                                    </p:set>
                                    <p:animEffect filter="strips(downRight)" transition="in">
                                      <p:cBhvr>
                                        <p:cTn id="124" dur="750"/>
                                        <p:tgtEl>
                                          <p:spTgt spid="3979"/>
                                        </p:tgtEl>
                                      </p:cBhvr>
                                    </p:animEffect>
                                  </p:childTnLst>
                                </p:cTn>
                              </p:par>
                            </p:childTnLst>
                          </p:cTn>
                        </p:par>
                        <p:par>
                          <p:cTn id="125" fill="hold">
                            <p:stCondLst>
                              <p:cond delay="750"/>
                            </p:stCondLst>
                            <p:childTnLst>
                              <p:par>
                                <p:cTn id="126" presetClass="entr" nodeType="afterEffect" presetSubtype="6" presetID="18" grpId="33" fill="hold">
                                  <p:stCondLst>
                                    <p:cond delay="0"/>
                                  </p:stCondLst>
                                  <p:iterate type="el" backwards="0">
                                    <p:tmAbs val="0"/>
                                  </p:iterate>
                                  <p:childTnLst>
                                    <p:set>
                                      <p:cBhvr>
                                        <p:cTn id="127" fill="hold"/>
                                        <p:tgtEl>
                                          <p:spTgt spid="3980"/>
                                        </p:tgtEl>
                                        <p:attrNameLst>
                                          <p:attrName>style.visibility</p:attrName>
                                        </p:attrNameLst>
                                      </p:cBhvr>
                                      <p:to>
                                        <p:strVal val="visible"/>
                                      </p:to>
                                    </p:set>
                                    <p:animEffect filter="strips(downRight)" transition="in">
                                      <p:cBhvr>
                                        <p:cTn id="128" dur="750"/>
                                        <p:tgtEl>
                                          <p:spTgt spid="39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78" grpId="13"/>
      <p:bldP build="whole" bldLvl="1" animBg="1" rev="0" advAuto="0" spid="3986" grpId="15"/>
      <p:bldP build="whole" bldLvl="1" animBg="1" rev="0" advAuto="0" spid="3986" grpId="19"/>
      <p:bldP build="whole" bldLvl="1" animBg="1" rev="0" advAuto="0" spid="3985" grpId="29"/>
      <p:bldP build="whole" bldLvl="1" animBg="1" rev="0" advAuto="0" spid="3972" grpId="9"/>
      <p:bldP build="whole" bldLvl="1" animBg="1" rev="0" advAuto="0" spid="3973" grpId="2"/>
      <p:bldP build="whole" bldLvl="1" animBg="1" rev="0" advAuto="0" spid="3987" grpId="26"/>
      <p:bldP build="whole" bldLvl="1" animBg="1" rev="0" advAuto="0" spid="3979" grpId="32"/>
      <p:bldP build="whole" bldLvl="1" animBg="1" rev="0" advAuto="0" spid="3974" grpId="7"/>
      <p:bldP build="whole" bldLvl="1" animBg="1" rev="0" advAuto="0" spid="3981" grpId="16"/>
      <p:bldP build="whole" bldLvl="1" animBg="1" rev="0" advAuto="0" spid="3988" grpId="27"/>
      <p:bldP build="whole" bldLvl="1" animBg="1" rev="0" advAuto="0" spid="3975" grpId="4"/>
      <p:bldP build="whole" bldLvl="1" animBg="1" rev="0" advAuto="0" spid="3981" grpId="22"/>
      <p:bldP build="whole" bldLvl="1" animBg="1" rev="0" advAuto="0" spid="3975" grpId="6"/>
      <p:bldP build="whole" bldLvl="1" animBg="1" rev="0" advAuto="0" spid="3980" grpId="33"/>
      <p:bldP build="whole" bldLvl="1" animBg="1" rev="0" advAuto="0" spid="3989" grpId="24"/>
      <p:bldP build="whole" bldLvl="1" animBg="1" rev="0" advAuto="0" spid="3970" grpId="1"/>
      <p:bldP build="whole" bldLvl="1" animBg="1" rev="0" advAuto="0" spid="3982" grpId="20"/>
      <p:bldP build="whole" bldLvl="1" animBg="1" rev="0" advAuto="0" spid="3989" grpId="30"/>
      <p:bldP build="whole" bldLvl="1" animBg="1" rev="0" advAuto="0" spid="3983" grpId="14"/>
      <p:bldP build="whole" bldLvl="1" animBg="1" rev="0" advAuto="0" spid="3990" grpId="25"/>
      <p:bldP build="whole" bldLvl="1" animBg="1" rev="0" advAuto="0" spid="3983" grpId="18"/>
      <p:bldP build="whole" bldLvl="1" animBg="1" rev="0" advAuto="0" spid="3976" grpId="10"/>
      <p:bldP build="whole" bldLvl="1" animBg="1" rev="0" advAuto="0" spid="3976" grpId="12"/>
      <p:bldP build="whole" bldLvl="1" animBg="1" rev="0" advAuto="0" spid="3982" grpId="28"/>
      <p:bldP build="whole" bldLvl="1" animBg="1" rev="0" advAuto="0" spid="3977" grpId="5"/>
      <p:bldP build="whole" bldLvl="1" animBg="1" rev="0" advAuto="0" spid="3990" grpId="31"/>
      <p:bldP build="whole" bldLvl="1" animBg="1" rev="0" advAuto="0" spid="3977" grpId="8"/>
      <p:bldP build="whole" bldLvl="1" animBg="1" rev="0" advAuto="0" spid="3984" grpId="17"/>
      <p:bldP build="whole" bldLvl="1" animBg="1" rev="0" advAuto="0" spid="3984" grpId="23"/>
      <p:bldP build="whole" bldLvl="1" animBg="1" rev="0" advAuto="0" spid="3971" grpId="3"/>
      <p:bldP build="whole" bldLvl="1" animBg="1" rev="0" advAuto="0" spid="3978" grpId="11"/>
      <p:bldP build="whole" bldLvl="1" animBg="1" rev="0" advAuto="0" spid="3985" grpId="21"/>
    </p:bldLst>
  </p:timing>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994" name="fixed order,…"/>
          <p:cNvSpPr txBox="1"/>
          <p:nvPr/>
        </p:nvSpPr>
        <p:spPr>
          <a:xfrm>
            <a:off x="12729154" y="7848600"/>
            <a:ext cx="4572001" cy="2782615"/>
          </a:xfrm>
          <a:prstGeom prst="rect">
            <a:avLst/>
          </a:prstGeom>
          <a:solidFill>
            <a:srgbClr val="831100"/>
          </a:solidFill>
          <a:ln w="12700">
            <a:miter lim="400000"/>
          </a:ln>
          <a:extLst>
            <a:ext uri="{C572A759-6A51-4108-AA02-DFA0A04FC94B}">
              <ma14:wrappingTextBoxFlag xmlns:ma14="http://schemas.microsoft.com/office/mac/drawingml/2011/main" val="1"/>
            </a:ext>
          </a:extLst>
        </p:spPr>
        <p:txBody>
          <a:bodyPr lIns="127000" tIns="127000" rIns="127000" bIns="127000">
            <a:spAutoFit/>
          </a:bodyPr>
          <a:lstStyle/>
          <a:p>
            <a:pPr algn="l">
              <a:lnSpc>
                <a:spcPct val="80000"/>
              </a:lnSpc>
              <a:defRPr b="1" i="1" sz="6300"/>
            </a:pPr>
            <a:r>
              <a:t>fixed order,</a:t>
            </a:r>
          </a:p>
          <a:p>
            <a:pPr algn="l">
              <a:lnSpc>
                <a:spcPct val="80000"/>
              </a:lnSpc>
              <a:defRPr b="1" i="1" sz="6300"/>
            </a:pPr>
            <a:r>
              <a:t>constrains</a:t>
            </a:r>
          </a:p>
          <a:p>
            <a:pPr algn="l">
              <a:lnSpc>
                <a:spcPct val="80000"/>
              </a:lnSpc>
              <a:defRPr b="1" i="1" sz="6300"/>
            </a:pPr>
            <a:r>
              <a:t>parallelism</a:t>
            </a:r>
          </a:p>
        </p:txBody>
      </p:sp>
      <p:sp>
        <p:nvSpPr>
          <p:cNvPr id="3995" name="Square"/>
          <p:cNvSpPr/>
          <p:nvPr/>
        </p:nvSpPr>
        <p:spPr>
          <a:xfrm>
            <a:off x="17411700" y="519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96" name="Line"/>
          <p:cNvSpPr/>
          <p:nvPr/>
        </p:nvSpPr>
        <p:spPr>
          <a:xfrm flipV="1">
            <a:off x="17096154" y="568960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97" name="Square"/>
          <p:cNvSpPr/>
          <p:nvPr/>
        </p:nvSpPr>
        <p:spPr>
          <a:xfrm>
            <a:off x="12077700" y="519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3998" name="Line"/>
          <p:cNvSpPr/>
          <p:nvPr/>
        </p:nvSpPr>
        <p:spPr>
          <a:xfrm flipH="1" flipV="1">
            <a:off x="12522199" y="5686196"/>
            <a:ext cx="366274"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3999" name="Sliding window execution sacrifices parallelism"/>
          <p:cNvSpPr txBox="1"/>
          <p:nvPr>
            <p:ph type="title"/>
          </p:nvPr>
        </p:nvSpPr>
        <p:spPr>
          <a:prstGeom prst="rect">
            <a:avLst/>
          </a:prstGeom>
        </p:spPr>
        <p:txBody>
          <a:bodyPr/>
          <a:lstStyle/>
          <a:p>
            <a:pPr/>
            <a:r>
              <a:t>Sliding window execution sacrifices parallelism</a:t>
            </a:r>
          </a:p>
        </p:txBody>
      </p:sp>
      <p:sp>
        <p:nvSpPr>
          <p:cNvPr id="4000" name="Square"/>
          <p:cNvSpPr/>
          <p:nvPr/>
        </p:nvSpPr>
        <p:spPr>
          <a:xfrm>
            <a:off x="12839700" y="519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01" name="Square"/>
          <p:cNvSpPr/>
          <p:nvPr/>
        </p:nvSpPr>
        <p:spPr>
          <a:xfrm>
            <a:off x="13601700" y="519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02" name="Square"/>
          <p:cNvSpPr/>
          <p:nvPr/>
        </p:nvSpPr>
        <p:spPr>
          <a:xfrm>
            <a:off x="14363700" y="519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03" name="Square"/>
          <p:cNvSpPr/>
          <p:nvPr/>
        </p:nvSpPr>
        <p:spPr>
          <a:xfrm>
            <a:off x="15125700" y="519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04" name="Square"/>
          <p:cNvSpPr/>
          <p:nvPr/>
        </p:nvSpPr>
        <p:spPr>
          <a:xfrm>
            <a:off x="15887700" y="519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05" name="Square"/>
          <p:cNvSpPr/>
          <p:nvPr/>
        </p:nvSpPr>
        <p:spPr>
          <a:xfrm>
            <a:off x="12839700" y="6718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06" name="Square"/>
          <p:cNvSpPr/>
          <p:nvPr/>
        </p:nvSpPr>
        <p:spPr>
          <a:xfrm>
            <a:off x="13601700" y="6718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07" name="Square"/>
          <p:cNvSpPr/>
          <p:nvPr/>
        </p:nvSpPr>
        <p:spPr>
          <a:xfrm>
            <a:off x="14363700" y="6718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08" name="Square"/>
          <p:cNvSpPr/>
          <p:nvPr/>
        </p:nvSpPr>
        <p:spPr>
          <a:xfrm>
            <a:off x="15125700" y="6718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09" name="Square"/>
          <p:cNvSpPr/>
          <p:nvPr/>
        </p:nvSpPr>
        <p:spPr>
          <a:xfrm>
            <a:off x="15887700" y="6718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10" name="Square"/>
          <p:cNvSpPr/>
          <p:nvPr/>
        </p:nvSpPr>
        <p:spPr>
          <a:xfrm>
            <a:off x="16649700" y="519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11" name="Square"/>
          <p:cNvSpPr/>
          <p:nvPr/>
        </p:nvSpPr>
        <p:spPr>
          <a:xfrm>
            <a:off x="16649700" y="6718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12" name="Line"/>
          <p:cNvSpPr/>
          <p:nvPr/>
        </p:nvSpPr>
        <p:spPr>
          <a:xfrm flipV="1">
            <a:off x="13093700" y="57150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13" name="Line"/>
          <p:cNvSpPr/>
          <p:nvPr/>
        </p:nvSpPr>
        <p:spPr>
          <a:xfrm flipV="1">
            <a:off x="13855700" y="57150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14" name="Line"/>
          <p:cNvSpPr/>
          <p:nvPr/>
        </p:nvSpPr>
        <p:spPr>
          <a:xfrm flipV="1">
            <a:off x="14617700" y="57150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15" name="Line"/>
          <p:cNvSpPr/>
          <p:nvPr/>
        </p:nvSpPr>
        <p:spPr>
          <a:xfrm flipV="1">
            <a:off x="15379700" y="57150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16" name="Line"/>
          <p:cNvSpPr/>
          <p:nvPr/>
        </p:nvSpPr>
        <p:spPr>
          <a:xfrm flipV="1">
            <a:off x="16141700" y="57150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17" name="Line"/>
          <p:cNvSpPr/>
          <p:nvPr/>
        </p:nvSpPr>
        <p:spPr>
          <a:xfrm flipV="1">
            <a:off x="16903700" y="5715000"/>
            <a:ext cx="1" cy="989687"/>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18" name="Line"/>
          <p:cNvSpPr/>
          <p:nvPr/>
        </p:nvSpPr>
        <p:spPr>
          <a:xfrm flipV="1">
            <a:off x="13291564" y="5694440"/>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19" name="Line"/>
          <p:cNvSpPr/>
          <p:nvPr/>
        </p:nvSpPr>
        <p:spPr>
          <a:xfrm flipV="1">
            <a:off x="14053567" y="5694440"/>
            <a:ext cx="366269"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20" name="Line"/>
          <p:cNvSpPr/>
          <p:nvPr/>
        </p:nvSpPr>
        <p:spPr>
          <a:xfrm flipV="1">
            <a:off x="14815559" y="5694439"/>
            <a:ext cx="366272" cy="1006322"/>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21" name="Line"/>
          <p:cNvSpPr/>
          <p:nvPr/>
        </p:nvSpPr>
        <p:spPr>
          <a:xfrm flipV="1">
            <a:off x="15577566" y="5694440"/>
            <a:ext cx="366272"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22" name="Line"/>
          <p:cNvSpPr/>
          <p:nvPr/>
        </p:nvSpPr>
        <p:spPr>
          <a:xfrm flipV="1">
            <a:off x="16339566" y="569444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23" name="Line"/>
          <p:cNvSpPr/>
          <p:nvPr/>
        </p:nvSpPr>
        <p:spPr>
          <a:xfrm flipH="1" flipV="1">
            <a:off x="13286148" y="5689600"/>
            <a:ext cx="366273" cy="1006320"/>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24" name="Line"/>
          <p:cNvSpPr/>
          <p:nvPr/>
        </p:nvSpPr>
        <p:spPr>
          <a:xfrm flipH="1" flipV="1">
            <a:off x="14048147" y="5689599"/>
            <a:ext cx="366271"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25" name="Line"/>
          <p:cNvSpPr/>
          <p:nvPr/>
        </p:nvSpPr>
        <p:spPr>
          <a:xfrm flipH="1" flipV="1">
            <a:off x="14810156" y="5689599"/>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26" name="Line"/>
          <p:cNvSpPr/>
          <p:nvPr/>
        </p:nvSpPr>
        <p:spPr>
          <a:xfrm flipH="1" flipV="1">
            <a:off x="15572154" y="5689600"/>
            <a:ext cx="366271" cy="1006321"/>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27" name="Line"/>
          <p:cNvSpPr/>
          <p:nvPr/>
        </p:nvSpPr>
        <p:spPr>
          <a:xfrm flipH="1" flipV="1">
            <a:off x="16334147" y="5689599"/>
            <a:ext cx="366272" cy="1006323"/>
          </a:xfrm>
          <a:prstGeom prst="line">
            <a:avLst/>
          </a:prstGeom>
          <a:ln w="508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028" name="median filter"/>
          <p:cNvSpPr/>
          <p:nvPr/>
        </p:nvSpPr>
        <p:spPr>
          <a:xfrm>
            <a:off x="6870700" y="6464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median filter</a:t>
            </a:r>
          </a:p>
        </p:txBody>
      </p:sp>
      <p:sp>
        <p:nvSpPr>
          <p:cNvPr id="4029" name="Line"/>
          <p:cNvSpPr/>
          <p:nvPr/>
        </p:nvSpPr>
        <p:spPr>
          <a:xfrm flipH="1">
            <a:off x="9296399" y="5969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4032" name="Group"/>
          <p:cNvGrpSpPr/>
          <p:nvPr/>
        </p:nvGrpSpPr>
        <p:grpSpPr>
          <a:xfrm>
            <a:off x="11950700" y="5067300"/>
            <a:ext cx="2286000" cy="2286000"/>
            <a:chOff x="0" y="0"/>
            <a:chExt cx="2286000" cy="2286000"/>
          </a:xfrm>
        </p:grpSpPr>
        <p:sp>
          <p:nvSpPr>
            <p:cNvPr id="4030" name="Rectangle"/>
            <p:cNvSpPr/>
            <p:nvPr/>
          </p:nvSpPr>
          <p:spPr>
            <a:xfrm>
              <a:off x="0" y="0"/>
              <a:ext cx="2286000" cy="762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031" name="Square"/>
            <p:cNvSpPr/>
            <p:nvPr/>
          </p:nvSpPr>
          <p:spPr>
            <a:xfrm>
              <a:off x="762000" y="1524000"/>
              <a:ext cx="762000" cy="762000"/>
            </a:xfrm>
            <a:prstGeom prst="rect">
              <a:avLst/>
            </a:prstGeom>
            <a:solidFill>
              <a:srgbClr val="3A88FE">
                <a:alpha val="50000"/>
              </a:srgbClr>
            </a:solidFill>
            <a:ln w="254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grpSp>
      <p:sp>
        <p:nvSpPr>
          <p:cNvPr id="4033" name="tone curve"/>
          <p:cNvSpPr/>
          <p:nvPr/>
        </p:nvSpPr>
        <p:spPr>
          <a:xfrm>
            <a:off x="6870700" y="4940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tone curve</a:t>
            </a:r>
          </a:p>
        </p:txBody>
      </p:sp>
      <p:sp>
        <p:nvSpPr>
          <p:cNvPr id="4034" name="Square"/>
          <p:cNvSpPr/>
          <p:nvPr/>
        </p:nvSpPr>
        <p:spPr>
          <a:xfrm>
            <a:off x="12839700" y="5194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35" name="Square"/>
          <p:cNvSpPr/>
          <p:nvPr/>
        </p:nvSpPr>
        <p:spPr>
          <a:xfrm>
            <a:off x="13601700" y="5194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36" name="Square"/>
          <p:cNvSpPr/>
          <p:nvPr/>
        </p:nvSpPr>
        <p:spPr>
          <a:xfrm>
            <a:off x="12839700" y="6718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37" name="Square"/>
          <p:cNvSpPr/>
          <p:nvPr/>
        </p:nvSpPr>
        <p:spPr>
          <a:xfrm>
            <a:off x="14363700" y="5194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38" name="Square"/>
          <p:cNvSpPr/>
          <p:nvPr/>
        </p:nvSpPr>
        <p:spPr>
          <a:xfrm>
            <a:off x="13601700" y="6718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39" name="Square"/>
          <p:cNvSpPr/>
          <p:nvPr/>
        </p:nvSpPr>
        <p:spPr>
          <a:xfrm>
            <a:off x="15887700" y="5194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0" name="Square"/>
          <p:cNvSpPr/>
          <p:nvPr/>
        </p:nvSpPr>
        <p:spPr>
          <a:xfrm>
            <a:off x="14363700" y="6718300"/>
            <a:ext cx="508000" cy="508000"/>
          </a:xfrm>
          <a:prstGeom prst="rect">
            <a:avLst/>
          </a:prstGeom>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1" name="Square"/>
          <p:cNvSpPr/>
          <p:nvPr/>
        </p:nvSpPr>
        <p:spPr>
          <a:xfrm>
            <a:off x="15125700" y="5194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2" name="Square"/>
          <p:cNvSpPr/>
          <p:nvPr/>
        </p:nvSpPr>
        <p:spPr>
          <a:xfrm>
            <a:off x="14363700" y="6718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3" name="Square"/>
          <p:cNvSpPr/>
          <p:nvPr/>
        </p:nvSpPr>
        <p:spPr>
          <a:xfrm>
            <a:off x="15887700" y="5194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4" name="Square"/>
          <p:cNvSpPr/>
          <p:nvPr/>
        </p:nvSpPr>
        <p:spPr>
          <a:xfrm>
            <a:off x="15125700" y="6718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5" name="Square"/>
          <p:cNvSpPr/>
          <p:nvPr/>
        </p:nvSpPr>
        <p:spPr>
          <a:xfrm>
            <a:off x="12077700" y="5194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6" name="Square"/>
          <p:cNvSpPr/>
          <p:nvPr/>
        </p:nvSpPr>
        <p:spPr>
          <a:xfrm>
            <a:off x="16649700" y="5194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7" name="Square"/>
          <p:cNvSpPr/>
          <p:nvPr/>
        </p:nvSpPr>
        <p:spPr>
          <a:xfrm>
            <a:off x="15887700" y="6718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8" name="Square"/>
          <p:cNvSpPr/>
          <p:nvPr/>
        </p:nvSpPr>
        <p:spPr>
          <a:xfrm>
            <a:off x="17411700" y="5194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49" name="Square"/>
          <p:cNvSpPr/>
          <p:nvPr/>
        </p:nvSpPr>
        <p:spPr>
          <a:xfrm>
            <a:off x="16649700" y="6718300"/>
            <a:ext cx="508000" cy="508000"/>
          </a:xfrm>
          <a:prstGeom prst="rect">
            <a:avLst/>
          </a:prstGeom>
          <a:solidFill>
            <a:srgbClr val="96D35F"/>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50" name="Line"/>
          <p:cNvSpPr/>
          <p:nvPr/>
        </p:nvSpPr>
        <p:spPr>
          <a:xfrm flipH="1">
            <a:off x="12725253" y="7848600"/>
            <a:ext cx="4574687" cy="2"/>
          </a:xfrm>
          <a:prstGeom prst="line">
            <a:avLst/>
          </a:prstGeom>
          <a:ln w="1016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4032"/>
                                        </p:tgtEl>
                                        <p:attrNameLst>
                                          <p:attrName>style.visibility</p:attrName>
                                        </p:attrNameLst>
                                      </p:cBhvr>
                                      <p:to>
                                        <p:strVal val="visible"/>
                                      </p:to>
                                    </p:set>
                                    <p:animEffect filter="fade" transition="in">
                                      <p:cBhvr>
                                        <p:cTn id="7" dur="500"/>
                                        <p:tgtEl>
                                          <p:spTgt spid="403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0" presetID="1" grpId="2" fill="hold">
                                  <p:stCondLst>
                                    <p:cond delay="0"/>
                                  </p:stCondLst>
                                  <p:iterate type="el" backwards="0">
                                    <p:tmAbs val="0"/>
                                  </p:iterate>
                                  <p:childTnLst>
                                    <p:set>
                                      <p:cBhvr>
                                        <p:cTn id="11" fill="hold"/>
                                        <p:tgtEl>
                                          <p:spTgt spid="4045"/>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3" fill="hold">
                                  <p:stCondLst>
                                    <p:cond delay="500"/>
                                  </p:stCondLst>
                                  <p:iterate type="el" backwards="0">
                                    <p:tmAbs val="0"/>
                                  </p:iterate>
                                  <p:childTnLst>
                                    <p:set>
                                      <p:cBhvr>
                                        <p:cTn id="14" fill="hold"/>
                                        <p:tgtEl>
                                          <p:spTgt spid="40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4035"/>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5" fill="hold">
                                  <p:stCondLst>
                                    <p:cond delay="500"/>
                                  </p:stCondLst>
                                  <p:iterate type="el" backwards="0">
                                    <p:tmAbs val="0"/>
                                  </p:iterate>
                                  <p:childTnLst>
                                    <p:set>
                                      <p:cBhvr>
                                        <p:cTn id="21" fill="hold"/>
                                        <p:tgtEl>
                                          <p:spTgt spid="4036"/>
                                        </p:tgtEl>
                                        <p:attrNameLst>
                                          <p:attrName>style.visibility</p:attrName>
                                        </p:attrNameLst>
                                      </p:cBhvr>
                                      <p:to>
                                        <p:strVal val="visible"/>
                                      </p:to>
                                    </p:set>
                                  </p:childTnLst>
                                </p:cTn>
                              </p:par>
                            </p:childTnLst>
                          </p:cTn>
                        </p:par>
                        <p:par>
                          <p:cTn id="22" fill="hold">
                            <p:stCondLst>
                              <p:cond delay="0"/>
                            </p:stCondLst>
                            <p:childTnLst>
                              <p:par>
                                <p:cTn id="23" presetClass="path" nodeType="afterEffect" presetSubtype="0" presetID="-1" grpId="6" accel="50000" decel="50000" fill="hold">
                                  <p:stCondLst>
                                    <p:cond delay="500"/>
                                  </p:stCondLst>
                                  <p:childTnLst>
                                    <p:animMotion path="M 0.000000 0.000000 L 0.031250 0.000926" origin="layout" pathEditMode="relative">
                                      <p:cBhvr>
                                        <p:cTn id="24" dur="500" fill="hold"/>
                                        <p:tgtEl>
                                          <p:spTgt spid="4032"/>
                                        </p:tgtEl>
                                        <p:attrNameLst>
                                          <p:attrName>ppt_x</p:attrName>
                                          <p:attrName>ppt_y</p:attrName>
                                        </p:attrNameLst>
                                      </p:cBhvr>
                                    </p:animMotion>
                                  </p:childTnLst>
                                </p:cTn>
                              </p:par>
                            </p:childTnLst>
                          </p:cTn>
                        </p:par>
                        <p:par>
                          <p:cTn id="25" fill="hold">
                            <p:stCondLst>
                              <p:cond delay="1000"/>
                            </p:stCondLst>
                            <p:childTnLst>
                              <p:par>
                                <p:cTn id="26" presetClass="exit" nodeType="afterEffect" presetID="10" grpId="7" fill="hold">
                                  <p:stCondLst>
                                    <p:cond delay="0"/>
                                  </p:stCondLst>
                                  <p:iterate type="el" backwards="0">
                                    <p:tmAbs val="0"/>
                                  </p:iterate>
                                  <p:childTnLst>
                                    <p:animEffect filter="fade" transition="out">
                                      <p:cBhvr>
                                        <p:cTn id="27" dur="500" fill="hold"/>
                                        <p:tgtEl>
                                          <p:spTgt spid="4045"/>
                                        </p:tgtEl>
                                      </p:cBhvr>
                                    </p:animEffect>
                                    <p:set>
                                      <p:cBhvr>
                                        <p:cTn id="28" fill="hold">
                                          <p:stCondLst>
                                            <p:cond delay="499"/>
                                          </p:stCondLst>
                                        </p:cTn>
                                        <p:tgtEl>
                                          <p:spTgt spid="4045"/>
                                        </p:tgtEl>
                                        <p:attrNameLst>
                                          <p:attrName>style.visibility</p:attrName>
                                        </p:attrNameLst>
                                      </p:cBhvr>
                                      <p:to>
                                        <p:strVal val="hidden"/>
                                      </p:to>
                                    </p:set>
                                  </p:childTnLst>
                                </p:cTn>
                              </p:par>
                            </p:childTnLst>
                          </p:cTn>
                        </p:par>
                        <p:par>
                          <p:cTn id="29" fill="hold">
                            <p:stCondLst>
                              <p:cond delay="1500"/>
                            </p:stCondLst>
                            <p:childTnLst>
                              <p:par>
                                <p:cTn id="30" presetClass="entr" nodeType="afterEffect" presetSubtype="0" presetID="1" grpId="8" fill="hold">
                                  <p:stCondLst>
                                    <p:cond delay="0"/>
                                  </p:stCondLst>
                                  <p:iterate type="el" backwards="0">
                                    <p:tmAbs val="0"/>
                                  </p:iterate>
                                  <p:childTnLst>
                                    <p:set>
                                      <p:cBhvr>
                                        <p:cTn id="31" fill="hold"/>
                                        <p:tgtEl>
                                          <p:spTgt spid="4037"/>
                                        </p:tgtEl>
                                        <p:attrNameLst>
                                          <p:attrName>style.visibility</p:attrName>
                                        </p:attrNameLst>
                                      </p:cBhvr>
                                      <p:to>
                                        <p:strVal val="visible"/>
                                      </p:to>
                                    </p:set>
                                  </p:childTnLst>
                                </p:cTn>
                              </p:par>
                            </p:childTnLst>
                          </p:cTn>
                        </p:par>
                        <p:par>
                          <p:cTn id="32" fill="hold">
                            <p:stCondLst>
                              <p:cond delay="1500"/>
                            </p:stCondLst>
                            <p:childTnLst>
                              <p:par>
                                <p:cTn id="33" presetClass="entr" nodeType="afterEffect" presetSubtype="0" presetID="1" grpId="9" fill="hold">
                                  <p:stCondLst>
                                    <p:cond delay="500"/>
                                  </p:stCondLst>
                                  <p:iterate type="el" backwards="0">
                                    <p:tmAbs val="0"/>
                                  </p:iterate>
                                  <p:childTnLst>
                                    <p:set>
                                      <p:cBhvr>
                                        <p:cTn id="34" fill="hold"/>
                                        <p:tgtEl>
                                          <p:spTgt spid="4038"/>
                                        </p:tgtEl>
                                        <p:attrNameLst>
                                          <p:attrName>style.visibility</p:attrName>
                                        </p:attrNameLst>
                                      </p:cBhvr>
                                      <p:to>
                                        <p:strVal val="visible"/>
                                      </p:to>
                                    </p:set>
                                  </p:childTnLst>
                                </p:cTn>
                              </p:par>
                            </p:childTnLst>
                          </p:cTn>
                        </p:par>
                        <p:par>
                          <p:cTn id="35" fill="hold">
                            <p:stCondLst>
                              <p:cond delay="0"/>
                            </p:stCondLst>
                            <p:childTnLst>
                              <p:par>
                                <p:cTn id="36" presetClass="path" nodeType="afterEffect" presetSubtype="0" presetID="-1" grpId="10" accel="50000" decel="50000" fill="hold">
                                  <p:stCondLst>
                                    <p:cond delay="0"/>
                                  </p:stCondLst>
                                  <p:childTnLst>
                                    <p:animMotion path="M 0.031250 0.000926 L 0.062500 0.000926" origin="layout" pathEditMode="relative">
                                      <p:cBhvr>
                                        <p:cTn id="37" dur="500" fill="hold"/>
                                        <p:tgtEl>
                                          <p:spTgt spid="4032"/>
                                        </p:tgtEl>
                                        <p:attrNameLst>
                                          <p:attrName>ppt_x</p:attrName>
                                          <p:attrName>ppt_y</p:attrName>
                                        </p:attrNameLst>
                                      </p:cBhvr>
                                    </p:animMotion>
                                  </p:childTnLst>
                                </p:cTn>
                              </p:par>
                            </p:childTnLst>
                          </p:cTn>
                        </p:par>
                        <p:par>
                          <p:cTn id="38" fill="hold">
                            <p:stCondLst>
                              <p:cond delay="500"/>
                            </p:stCondLst>
                            <p:childTnLst>
                              <p:par>
                                <p:cTn id="39" presetClass="exit" nodeType="afterEffect" presetID="10" grpId="11" fill="hold">
                                  <p:stCondLst>
                                    <p:cond delay="0"/>
                                  </p:stCondLst>
                                  <p:iterate type="el" backwards="0">
                                    <p:tmAbs val="0"/>
                                  </p:iterate>
                                  <p:childTnLst>
                                    <p:animEffect filter="fade" transition="out">
                                      <p:cBhvr>
                                        <p:cTn id="40" dur="500" fill="hold"/>
                                        <p:tgtEl>
                                          <p:spTgt spid="4034"/>
                                        </p:tgtEl>
                                      </p:cBhvr>
                                    </p:animEffect>
                                    <p:set>
                                      <p:cBhvr>
                                        <p:cTn id="41" fill="hold">
                                          <p:stCondLst>
                                            <p:cond delay="499"/>
                                          </p:stCondLst>
                                        </p:cTn>
                                        <p:tgtEl>
                                          <p:spTgt spid="4034"/>
                                        </p:tgtEl>
                                        <p:attrNameLst>
                                          <p:attrName>style.visibility</p:attrName>
                                        </p:attrNameLst>
                                      </p:cBhvr>
                                      <p:to>
                                        <p:strVal val="hidden"/>
                                      </p:to>
                                    </p:set>
                                  </p:childTnLst>
                                </p:cTn>
                              </p:par>
                            </p:childTnLst>
                          </p:cTn>
                        </p:par>
                        <p:par>
                          <p:cTn id="42" fill="hold">
                            <p:stCondLst>
                              <p:cond delay="1000"/>
                            </p:stCondLst>
                            <p:childTnLst>
                              <p:par>
                                <p:cTn id="43" presetClass="entr" nodeType="afterEffect" presetSubtype="0" presetID="1" grpId="12" fill="hold">
                                  <p:stCondLst>
                                    <p:cond delay="0"/>
                                  </p:stCondLst>
                                  <p:iterate type="el" backwards="0">
                                    <p:tmAbs val="0"/>
                                  </p:iterate>
                                  <p:childTnLst>
                                    <p:set>
                                      <p:cBhvr>
                                        <p:cTn id="44" fill="hold"/>
                                        <p:tgtEl>
                                          <p:spTgt spid="4041"/>
                                        </p:tgtEl>
                                        <p:attrNameLst>
                                          <p:attrName>style.visibility</p:attrName>
                                        </p:attrNameLst>
                                      </p:cBhvr>
                                      <p:to>
                                        <p:strVal val="visible"/>
                                      </p:to>
                                    </p:set>
                                  </p:childTnLst>
                                </p:cTn>
                              </p:par>
                            </p:childTnLst>
                          </p:cTn>
                        </p:par>
                        <p:par>
                          <p:cTn id="45" fill="hold">
                            <p:stCondLst>
                              <p:cond delay="1000"/>
                            </p:stCondLst>
                            <p:childTnLst>
                              <p:par>
                                <p:cTn id="46" presetClass="entr" nodeType="afterEffect" presetSubtype="0" presetID="1" grpId="13" fill="hold">
                                  <p:stCondLst>
                                    <p:cond delay="500"/>
                                  </p:stCondLst>
                                  <p:iterate type="el" backwards="0">
                                    <p:tmAbs val="0"/>
                                  </p:iterate>
                                  <p:childTnLst>
                                    <p:set>
                                      <p:cBhvr>
                                        <p:cTn id="47" fill="hold"/>
                                        <p:tgtEl>
                                          <p:spTgt spid="4042"/>
                                        </p:tgtEl>
                                        <p:attrNameLst>
                                          <p:attrName>style.visibility</p:attrName>
                                        </p:attrNameLst>
                                      </p:cBhvr>
                                      <p:to>
                                        <p:strVal val="visible"/>
                                      </p:to>
                                    </p:set>
                                  </p:childTnLst>
                                </p:cTn>
                              </p:par>
                            </p:childTnLst>
                          </p:cTn>
                        </p:par>
                        <p:par>
                          <p:cTn id="48" fill="hold">
                            <p:stCondLst>
                              <p:cond delay="0"/>
                            </p:stCondLst>
                            <p:childTnLst>
                              <p:par>
                                <p:cTn id="49" presetClass="path" nodeType="afterEffect" presetSubtype="0" presetID="-1" grpId="14" accel="50000" decel="50000" fill="hold">
                                  <p:stCondLst>
                                    <p:cond delay="0"/>
                                  </p:stCondLst>
                                  <p:childTnLst>
                                    <p:animMotion path="M 0.062500 0.000926 L 0.093750 0.000926" origin="layout" pathEditMode="relative">
                                      <p:cBhvr>
                                        <p:cTn id="50" dur="500" fill="hold"/>
                                        <p:tgtEl>
                                          <p:spTgt spid="4032"/>
                                        </p:tgtEl>
                                        <p:attrNameLst>
                                          <p:attrName>ppt_x</p:attrName>
                                          <p:attrName>ppt_y</p:attrName>
                                        </p:attrNameLst>
                                      </p:cBhvr>
                                    </p:animMotion>
                                  </p:childTnLst>
                                </p:cTn>
                              </p:par>
                            </p:childTnLst>
                          </p:cTn>
                        </p:par>
                        <p:par>
                          <p:cTn id="51" fill="hold">
                            <p:stCondLst>
                              <p:cond delay="500"/>
                            </p:stCondLst>
                            <p:childTnLst>
                              <p:par>
                                <p:cTn id="52" presetClass="exit" nodeType="afterEffect" presetID="10" grpId="15" fill="hold">
                                  <p:stCondLst>
                                    <p:cond delay="0"/>
                                  </p:stCondLst>
                                  <p:iterate type="el" backwards="0">
                                    <p:tmAbs val="0"/>
                                  </p:iterate>
                                  <p:childTnLst>
                                    <p:animEffect filter="fade" transition="out">
                                      <p:cBhvr>
                                        <p:cTn id="53" dur="500" fill="hold"/>
                                        <p:tgtEl>
                                          <p:spTgt spid="4035"/>
                                        </p:tgtEl>
                                      </p:cBhvr>
                                    </p:animEffect>
                                    <p:set>
                                      <p:cBhvr>
                                        <p:cTn id="54" fill="hold">
                                          <p:stCondLst>
                                            <p:cond delay="499"/>
                                          </p:stCondLst>
                                        </p:cTn>
                                        <p:tgtEl>
                                          <p:spTgt spid="4035"/>
                                        </p:tgtEl>
                                        <p:attrNameLst>
                                          <p:attrName>style.visibility</p:attrName>
                                        </p:attrNameLst>
                                      </p:cBhvr>
                                      <p:to>
                                        <p:strVal val="hidden"/>
                                      </p:to>
                                    </p:set>
                                  </p:childTnLst>
                                </p:cTn>
                              </p:par>
                            </p:childTnLst>
                          </p:cTn>
                        </p:par>
                        <p:par>
                          <p:cTn id="55" fill="hold">
                            <p:stCondLst>
                              <p:cond delay="1000"/>
                            </p:stCondLst>
                            <p:childTnLst>
                              <p:par>
                                <p:cTn id="56" presetClass="entr" nodeType="afterEffect" presetSubtype="0" presetID="1" grpId="16" fill="hold">
                                  <p:stCondLst>
                                    <p:cond delay="0"/>
                                  </p:stCondLst>
                                  <p:iterate type="el" backwards="0">
                                    <p:tmAbs val="0"/>
                                  </p:iterate>
                                  <p:childTnLst>
                                    <p:set>
                                      <p:cBhvr>
                                        <p:cTn id="57" fill="hold"/>
                                        <p:tgtEl>
                                          <p:spTgt spid="4043"/>
                                        </p:tgtEl>
                                        <p:attrNameLst>
                                          <p:attrName>style.visibility</p:attrName>
                                        </p:attrNameLst>
                                      </p:cBhvr>
                                      <p:to>
                                        <p:strVal val="visible"/>
                                      </p:to>
                                    </p:set>
                                  </p:childTnLst>
                                </p:cTn>
                              </p:par>
                            </p:childTnLst>
                          </p:cTn>
                        </p:par>
                        <p:par>
                          <p:cTn id="58" fill="hold">
                            <p:stCondLst>
                              <p:cond delay="1000"/>
                            </p:stCondLst>
                            <p:childTnLst>
                              <p:par>
                                <p:cTn id="59" presetClass="entr" nodeType="afterEffect" presetSubtype="0" presetID="1" grpId="17" fill="hold">
                                  <p:stCondLst>
                                    <p:cond delay="500"/>
                                  </p:stCondLst>
                                  <p:iterate type="el" backwards="0">
                                    <p:tmAbs val="0"/>
                                  </p:iterate>
                                  <p:childTnLst>
                                    <p:set>
                                      <p:cBhvr>
                                        <p:cTn id="60" fill="hold"/>
                                        <p:tgtEl>
                                          <p:spTgt spid="4044"/>
                                        </p:tgtEl>
                                        <p:attrNameLst>
                                          <p:attrName>style.visibility</p:attrName>
                                        </p:attrNameLst>
                                      </p:cBhvr>
                                      <p:to>
                                        <p:strVal val="visible"/>
                                      </p:to>
                                    </p:set>
                                  </p:childTnLst>
                                </p:cTn>
                              </p:par>
                            </p:childTnLst>
                          </p:cTn>
                        </p:par>
                        <p:par>
                          <p:cTn id="61" fill="hold">
                            <p:stCondLst>
                              <p:cond delay="0"/>
                            </p:stCondLst>
                            <p:childTnLst>
                              <p:par>
                                <p:cTn id="62" presetClass="path" nodeType="afterEffect" presetSubtype="0" presetID="-1" grpId="18" accel="50000" decel="50000" fill="hold">
                                  <p:stCondLst>
                                    <p:cond delay="0"/>
                                  </p:stCondLst>
                                  <p:childTnLst>
                                    <p:animMotion path="M 0.093750 0.000926 L 0.125000 0.000926" origin="layout" pathEditMode="relative">
                                      <p:cBhvr>
                                        <p:cTn id="63" dur="500" fill="hold"/>
                                        <p:tgtEl>
                                          <p:spTgt spid="4032"/>
                                        </p:tgtEl>
                                        <p:attrNameLst>
                                          <p:attrName>ppt_x</p:attrName>
                                          <p:attrName>ppt_y</p:attrName>
                                        </p:attrNameLst>
                                      </p:cBhvr>
                                    </p:animMotion>
                                  </p:childTnLst>
                                </p:cTn>
                              </p:par>
                            </p:childTnLst>
                          </p:cTn>
                        </p:par>
                        <p:par>
                          <p:cTn id="64" fill="hold">
                            <p:stCondLst>
                              <p:cond delay="500"/>
                            </p:stCondLst>
                            <p:childTnLst>
                              <p:par>
                                <p:cTn id="65" presetClass="exit" nodeType="afterEffect" presetID="10" grpId="19" fill="hold">
                                  <p:stCondLst>
                                    <p:cond delay="0"/>
                                  </p:stCondLst>
                                  <p:iterate type="el" backwards="0">
                                    <p:tmAbs val="0"/>
                                  </p:iterate>
                                  <p:childTnLst>
                                    <p:animEffect filter="fade" transition="out">
                                      <p:cBhvr>
                                        <p:cTn id="66" dur="500" fill="hold"/>
                                        <p:tgtEl>
                                          <p:spTgt spid="4037"/>
                                        </p:tgtEl>
                                      </p:cBhvr>
                                    </p:animEffect>
                                    <p:set>
                                      <p:cBhvr>
                                        <p:cTn id="67" fill="hold">
                                          <p:stCondLst>
                                            <p:cond delay="499"/>
                                          </p:stCondLst>
                                        </p:cTn>
                                        <p:tgtEl>
                                          <p:spTgt spid="4037"/>
                                        </p:tgtEl>
                                        <p:attrNameLst>
                                          <p:attrName>style.visibility</p:attrName>
                                        </p:attrNameLst>
                                      </p:cBhvr>
                                      <p:to>
                                        <p:strVal val="hidden"/>
                                      </p:to>
                                    </p:set>
                                  </p:childTnLst>
                                </p:cTn>
                              </p:par>
                            </p:childTnLst>
                          </p:cTn>
                        </p:par>
                        <p:par>
                          <p:cTn id="68" fill="hold">
                            <p:stCondLst>
                              <p:cond delay="1000"/>
                            </p:stCondLst>
                            <p:childTnLst>
                              <p:par>
                                <p:cTn id="69" presetClass="entr" nodeType="afterEffect" presetSubtype="0" presetID="1" grpId="20" fill="hold">
                                  <p:stCondLst>
                                    <p:cond delay="0"/>
                                  </p:stCondLst>
                                  <p:iterate type="el" backwards="0">
                                    <p:tmAbs val="0"/>
                                  </p:iterate>
                                  <p:childTnLst>
                                    <p:set>
                                      <p:cBhvr>
                                        <p:cTn id="70" fill="hold"/>
                                        <p:tgtEl>
                                          <p:spTgt spid="4046"/>
                                        </p:tgtEl>
                                        <p:attrNameLst>
                                          <p:attrName>style.visibility</p:attrName>
                                        </p:attrNameLst>
                                      </p:cBhvr>
                                      <p:to>
                                        <p:strVal val="visible"/>
                                      </p:to>
                                    </p:set>
                                  </p:childTnLst>
                                </p:cTn>
                              </p:par>
                            </p:childTnLst>
                          </p:cTn>
                        </p:par>
                        <p:par>
                          <p:cTn id="71" fill="hold">
                            <p:stCondLst>
                              <p:cond delay="1000"/>
                            </p:stCondLst>
                            <p:childTnLst>
                              <p:par>
                                <p:cTn id="72" presetClass="entr" nodeType="afterEffect" presetSubtype="0" presetID="1" grpId="21" fill="hold">
                                  <p:stCondLst>
                                    <p:cond delay="500"/>
                                  </p:stCondLst>
                                  <p:iterate type="el" backwards="0">
                                    <p:tmAbs val="0"/>
                                  </p:iterate>
                                  <p:childTnLst>
                                    <p:set>
                                      <p:cBhvr>
                                        <p:cTn id="73" fill="hold"/>
                                        <p:tgtEl>
                                          <p:spTgt spid="4047"/>
                                        </p:tgtEl>
                                        <p:attrNameLst>
                                          <p:attrName>style.visibility</p:attrName>
                                        </p:attrNameLst>
                                      </p:cBhvr>
                                      <p:to>
                                        <p:strVal val="visible"/>
                                      </p:to>
                                    </p:set>
                                  </p:childTnLst>
                                </p:cTn>
                              </p:par>
                            </p:childTnLst>
                          </p:cTn>
                        </p:par>
                        <p:par>
                          <p:cTn id="74" fill="hold">
                            <p:stCondLst>
                              <p:cond delay="0"/>
                            </p:stCondLst>
                            <p:childTnLst>
                              <p:par>
                                <p:cTn id="75" presetClass="path" nodeType="afterEffect" presetSubtype="0" presetID="-1" grpId="22" accel="50000" decel="50000" fill="hold">
                                  <p:stCondLst>
                                    <p:cond delay="0"/>
                                  </p:stCondLst>
                                  <p:childTnLst>
                                    <p:animMotion path="M 0.125000 0.000926 L 0.156250 0.000926" origin="layout" pathEditMode="relative">
                                      <p:cBhvr>
                                        <p:cTn id="76" dur="500" fill="hold"/>
                                        <p:tgtEl>
                                          <p:spTgt spid="4032"/>
                                        </p:tgtEl>
                                        <p:attrNameLst>
                                          <p:attrName>ppt_x</p:attrName>
                                          <p:attrName>ppt_y</p:attrName>
                                        </p:attrNameLst>
                                      </p:cBhvr>
                                    </p:animMotion>
                                  </p:childTnLst>
                                </p:cTn>
                              </p:par>
                            </p:childTnLst>
                          </p:cTn>
                        </p:par>
                        <p:par>
                          <p:cTn id="77" fill="hold">
                            <p:stCondLst>
                              <p:cond delay="500"/>
                            </p:stCondLst>
                            <p:childTnLst>
                              <p:par>
                                <p:cTn id="78" presetClass="exit" nodeType="afterEffect" presetID="10" grpId="23" fill="hold">
                                  <p:stCondLst>
                                    <p:cond delay="0"/>
                                  </p:stCondLst>
                                  <p:iterate type="el" backwards="0">
                                    <p:tmAbs val="0"/>
                                  </p:iterate>
                                  <p:childTnLst>
                                    <p:animEffect filter="fade" transition="out">
                                      <p:cBhvr>
                                        <p:cTn id="79" dur="500" fill="hold"/>
                                        <p:tgtEl>
                                          <p:spTgt spid="4041"/>
                                        </p:tgtEl>
                                      </p:cBhvr>
                                    </p:animEffect>
                                    <p:set>
                                      <p:cBhvr>
                                        <p:cTn id="80" fill="hold">
                                          <p:stCondLst>
                                            <p:cond delay="499"/>
                                          </p:stCondLst>
                                        </p:cTn>
                                        <p:tgtEl>
                                          <p:spTgt spid="4041"/>
                                        </p:tgtEl>
                                        <p:attrNameLst>
                                          <p:attrName>style.visibility</p:attrName>
                                        </p:attrNameLst>
                                      </p:cBhvr>
                                      <p:to>
                                        <p:strVal val="hidden"/>
                                      </p:to>
                                    </p:set>
                                  </p:childTnLst>
                                </p:cTn>
                              </p:par>
                            </p:childTnLst>
                          </p:cTn>
                        </p:par>
                        <p:par>
                          <p:cTn id="81" fill="hold">
                            <p:stCondLst>
                              <p:cond delay="1000"/>
                            </p:stCondLst>
                            <p:childTnLst>
                              <p:par>
                                <p:cTn id="82" presetClass="entr" nodeType="afterEffect" presetSubtype="0" presetID="1" grpId="24" fill="hold">
                                  <p:stCondLst>
                                    <p:cond delay="0"/>
                                  </p:stCondLst>
                                  <p:iterate type="el" backwards="0">
                                    <p:tmAbs val="0"/>
                                  </p:iterate>
                                  <p:childTnLst>
                                    <p:set>
                                      <p:cBhvr>
                                        <p:cTn id="83" fill="hold"/>
                                        <p:tgtEl>
                                          <p:spTgt spid="4048"/>
                                        </p:tgtEl>
                                        <p:attrNameLst>
                                          <p:attrName>style.visibility</p:attrName>
                                        </p:attrNameLst>
                                      </p:cBhvr>
                                      <p:to>
                                        <p:strVal val="visible"/>
                                      </p:to>
                                    </p:set>
                                  </p:childTnLst>
                                </p:cTn>
                              </p:par>
                            </p:childTnLst>
                          </p:cTn>
                        </p:par>
                        <p:par>
                          <p:cTn id="84" fill="hold">
                            <p:stCondLst>
                              <p:cond delay="1000"/>
                            </p:stCondLst>
                            <p:childTnLst>
                              <p:par>
                                <p:cTn id="85" presetClass="entr" nodeType="afterEffect" presetSubtype="0" presetID="1" grpId="25" fill="hold">
                                  <p:stCondLst>
                                    <p:cond delay="500"/>
                                  </p:stCondLst>
                                  <p:iterate type="el" backwards="0">
                                    <p:tmAbs val="0"/>
                                  </p:iterate>
                                  <p:childTnLst>
                                    <p:set>
                                      <p:cBhvr>
                                        <p:cTn id="86" fill="hold"/>
                                        <p:tgtEl>
                                          <p:spTgt spid="404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Class="entr" nodeType="clickEffect" presetSubtype="0" presetID="1" grpId="26" fill="hold">
                                  <p:stCondLst>
                                    <p:cond delay="0"/>
                                  </p:stCondLst>
                                  <p:iterate type="el" backwards="0">
                                    <p:tmAbs val="0"/>
                                  </p:iterate>
                                  <p:childTnLst>
                                    <p:set>
                                      <p:cBhvr>
                                        <p:cTn id="90" fill="hold"/>
                                        <p:tgtEl>
                                          <p:spTgt spid="3994"/>
                                        </p:tgtEl>
                                        <p:attrNameLst>
                                          <p:attrName>style.visibility</p:attrName>
                                        </p:attrNameLst>
                                      </p:cBhvr>
                                      <p:to>
                                        <p:strVal val="visible"/>
                                      </p:to>
                                    </p:set>
                                  </p:childTnLst>
                                </p:cTn>
                              </p:par>
                            </p:childTnLst>
                          </p:cTn>
                        </p:par>
                        <p:par>
                          <p:cTn id="91" fill="hold">
                            <p:stCondLst>
                              <p:cond delay="0"/>
                            </p:stCondLst>
                            <p:childTnLst>
                              <p:par>
                                <p:cTn id="92" presetClass="entr" nodeType="afterEffect" presetSubtype="0" presetID="1" grpId="27" fill="hold">
                                  <p:stCondLst>
                                    <p:cond delay="0"/>
                                  </p:stCondLst>
                                  <p:iterate type="el" backwards="0">
                                    <p:tmAbs val="0"/>
                                  </p:iterate>
                                  <p:childTnLst>
                                    <p:set>
                                      <p:cBhvr>
                                        <p:cTn id="93" fill="hold"/>
                                        <p:tgtEl>
                                          <p:spTgt spid="40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35" grpId="4"/>
      <p:bldP build="whole" bldLvl="1" animBg="1" rev="0" advAuto="0" spid="4034" grpId="3"/>
      <p:bldP build="whole" bldLvl="1" animBg="1" rev="0" advAuto="0" spid="4032" grpId="1"/>
      <p:bldP build="whole" bldLvl="1" animBg="1" rev="0" advAuto="0" spid="4034" grpId="11"/>
      <p:bldP build="whole" bldLvl="1" animBg="1" rev="0" advAuto="0" spid="4038" grpId="9"/>
      <p:bldP build="whole" bldLvl="1" animBg="1" rev="0" advAuto="0" spid="4049" grpId="25"/>
      <p:bldP build="whole" bldLvl="1" animBg="1" rev="0" advAuto="0" spid="4048" grpId="24"/>
      <p:bldP build="whole" bldLvl="1" animBg="1" rev="0" advAuto="0" spid="4037" grpId="8"/>
      <p:bldP build="whole" bldLvl="1" animBg="1" rev="0" advAuto="0" spid="4035" grpId="15"/>
      <p:bldP build="whole" bldLvl="1" animBg="1" rev="0" advAuto="0" spid="4047" grpId="21"/>
      <p:bldP build="whole" bldLvl="1" animBg="1" rev="0" advAuto="0" spid="3994" grpId="26"/>
      <p:bldP build="whole" bldLvl="1" animBg="1" rev="0" advAuto="0" spid="4050" grpId="27"/>
      <p:bldP build="whole" bldLvl="1" animBg="1" rev="0" advAuto="0" spid="4045" grpId="2"/>
      <p:bldP build="whole" bldLvl="1" animBg="1" rev="0" advAuto="0" spid="4045" grpId="7"/>
      <p:bldP build="whole" bldLvl="1" animBg="1" rev="0" advAuto="0" spid="4041" grpId="12"/>
      <p:bldP build="whole" bldLvl="1" animBg="1" rev="0" advAuto="0" spid="4043" grpId="16"/>
      <p:bldP build="whole" bldLvl="1" animBg="1" rev="0" advAuto="0" spid="4037" grpId="19"/>
      <p:bldP build="whole" bldLvl="1" animBg="1" rev="0" advAuto="0" spid="4042" grpId="13"/>
      <p:bldP build="whole" bldLvl="1" animBg="1" rev="0" advAuto="0" spid="4046" grpId="20"/>
      <p:bldP build="whole" bldLvl="1" animBg="1" rev="0" advAuto="0" spid="4041" grpId="23"/>
      <p:bldP build="whole" bldLvl="1" animBg="1" rev="0" advAuto="0" spid="4044" grpId="17"/>
      <p:bldP build="whole" bldLvl="1" animBg="1" rev="0" advAuto="0" spid="4036" grpId="5"/>
    </p:bldLst>
  </p:timing>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054" name="The schedule defines intra-stage order, inter-stage interleaving"/>
          <p:cNvSpPr txBox="1"/>
          <p:nvPr>
            <p:ph type="title"/>
          </p:nvPr>
        </p:nvSpPr>
        <p:spPr>
          <a:xfrm>
            <a:off x="38100" y="177800"/>
            <a:ext cx="24307800" cy="1752600"/>
          </a:xfrm>
          <a:prstGeom prst="rect">
            <a:avLst/>
          </a:prstGeom>
        </p:spPr>
        <p:txBody>
          <a:bodyPr/>
          <a:lstStyle/>
          <a:p>
            <a:pPr/>
            <a:r>
              <a:t>The schedule </a:t>
            </a:r>
            <a:r>
              <a:rPr b="0"/>
              <a:t>defines intra-stage order, inter-stage interleaving</a:t>
            </a:r>
          </a:p>
        </p:txBody>
      </p:sp>
      <p:sp>
        <p:nvSpPr>
          <p:cNvPr id="4055" name="For each stage:…"/>
          <p:cNvSpPr txBox="1"/>
          <p:nvPr/>
        </p:nvSpPr>
        <p:spPr>
          <a:xfrm>
            <a:off x="1511300" y="2019300"/>
            <a:ext cx="10680700" cy="737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ct val="80000"/>
              </a:lnSpc>
              <a:spcBef>
                <a:spcPts val="5100"/>
              </a:spcBef>
              <a:buClr>
                <a:srgbClr val="A7A7A7"/>
              </a:buClr>
              <a:buFont typeface="Lucida Grande"/>
              <a:tabLst>
                <a:tab pos="2057400" algn="l"/>
              </a:tabLst>
              <a:defRPr b="1" sz="7200"/>
            </a:pPr>
            <a:r>
              <a:t>For each stage:</a:t>
            </a:r>
          </a:p>
          <a:p>
            <a:pPr marL="914400" indent="-914400" algn="l">
              <a:lnSpc>
                <a:spcPct val="80000"/>
              </a:lnSpc>
              <a:spcBef>
                <a:spcPts val="5100"/>
              </a:spcBef>
              <a:buSzPct val="100000"/>
              <a:buAutoNum type="arabicParenR" startAt="1"/>
              <a:tabLst>
                <a:tab pos="2057400" algn="l"/>
              </a:tabLst>
              <a:defRPr sz="7200"/>
            </a:pPr>
            <a:r>
              <a:t>In </a:t>
            </a:r>
            <a:r>
              <a:rPr b="1"/>
              <a:t>what order</a:t>
            </a:r>
            <a:r>
              <a:t> should it </a:t>
            </a:r>
            <a:r>
              <a:rPr b="1"/>
              <a:t>compute</a:t>
            </a:r>
            <a:r>
              <a:t> its </a:t>
            </a:r>
            <a:r>
              <a:rPr b="1"/>
              <a:t>values</a:t>
            </a:r>
            <a:r>
              <a:t>?</a:t>
            </a:r>
          </a:p>
          <a:p>
            <a:pPr marL="914400" indent="-914400" algn="l">
              <a:lnSpc>
                <a:spcPct val="80000"/>
              </a:lnSpc>
              <a:spcBef>
                <a:spcPts val="5100"/>
              </a:spcBef>
              <a:buSzPct val="100000"/>
              <a:buAutoNum type="arabicParenR" startAt="1"/>
              <a:tabLst>
                <a:tab pos="2057400" algn="l"/>
              </a:tabLst>
              <a:defRPr sz="7200"/>
            </a:pPr>
            <a:r>
              <a:rPr b="1"/>
              <a:t>When</a:t>
            </a:r>
            <a:r>
              <a:t> should it </a:t>
            </a:r>
            <a:r>
              <a:rPr b="1"/>
              <a:t>compute</a:t>
            </a:r>
            <a:r>
              <a:t> its </a:t>
            </a:r>
            <a:r>
              <a:rPr b="1"/>
              <a:t>inputs</a:t>
            </a:r>
            <a:r>
              <a:t>?</a:t>
            </a:r>
          </a:p>
        </p:txBody>
      </p:sp>
      <p:sp>
        <p:nvSpPr>
          <p:cNvPr id="4056" name="defines per-function loop nest"/>
          <p:cNvSpPr txBox="1"/>
          <p:nvPr/>
        </p:nvSpPr>
        <p:spPr>
          <a:xfrm>
            <a:off x="13779500" y="3606800"/>
            <a:ext cx="8382000" cy="2057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lnSpc>
                <a:spcPct val="80000"/>
              </a:lnSpc>
              <a:spcBef>
                <a:spcPts val="5100"/>
              </a:spcBef>
              <a:buClr>
                <a:srgbClr val="A7A7A7"/>
              </a:buClr>
              <a:buFont typeface="Lucida Grande"/>
              <a:tabLst>
                <a:tab pos="2057400" algn="l"/>
              </a:tabLst>
              <a:defRPr sz="7200"/>
            </a:lvl1pPr>
          </a:lstStyle>
          <a:p>
            <a:pPr/>
            <a:r>
              <a:t>defines per-function loop nest</a:t>
            </a:r>
          </a:p>
        </p:txBody>
      </p:sp>
      <p:sp>
        <p:nvSpPr>
          <p:cNvPr id="4057" name="defines interleaving of functions’ loop nests within each other"/>
          <p:cNvSpPr txBox="1"/>
          <p:nvPr/>
        </p:nvSpPr>
        <p:spPr>
          <a:xfrm>
            <a:off x="13779500" y="5664200"/>
            <a:ext cx="9359900" cy="293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ct val="80000"/>
              </a:lnSpc>
              <a:spcBef>
                <a:spcPts val="5100"/>
              </a:spcBef>
              <a:buClr>
                <a:srgbClr val="A7A7A7"/>
              </a:buClr>
              <a:buFont typeface="Lucida Grande"/>
              <a:tabLst>
                <a:tab pos="2057400" algn="l"/>
              </a:tabLst>
              <a:defRPr sz="7200"/>
            </a:pPr>
            <a:r>
              <a:t>defines </a:t>
            </a:r>
            <a:r>
              <a:rPr i="1"/>
              <a:t>interleaving</a:t>
            </a:r>
            <a:r>
              <a:t> of functions’ loop nests </a:t>
            </a:r>
            <a:r>
              <a:rPr i="1"/>
              <a:t>within each other</a:t>
            </a:r>
          </a:p>
        </p:txBody>
      </p:sp>
      <p:sp>
        <p:nvSpPr>
          <p:cNvPr id="4058" name="Arrow"/>
          <p:cNvSpPr/>
          <p:nvPr/>
        </p:nvSpPr>
        <p:spPr>
          <a:xfrm>
            <a:off x="12255500" y="4191000"/>
            <a:ext cx="1219200" cy="774700"/>
          </a:xfrm>
          <a:prstGeom prst="rightArrow">
            <a:avLst>
              <a:gd name="adj1" fmla="val 32000"/>
              <a:gd name="adj2" fmla="val 72131"/>
            </a:avLst>
          </a:prstGeom>
          <a:solidFill>
            <a:srgbClr val="FFFFFF"/>
          </a:solidFill>
          <a:ln w="25400">
            <a:solidFill>
              <a:srgbClr val="000000">
                <a:alpha val="0"/>
              </a:srgbClr>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59" name="Arrow"/>
          <p:cNvSpPr/>
          <p:nvPr/>
        </p:nvSpPr>
        <p:spPr>
          <a:xfrm>
            <a:off x="11163300" y="6743700"/>
            <a:ext cx="2324100" cy="774700"/>
          </a:xfrm>
          <a:prstGeom prst="rightArrow">
            <a:avLst>
              <a:gd name="adj1" fmla="val 32000"/>
              <a:gd name="adj2" fmla="val 72131"/>
            </a:avLst>
          </a:prstGeom>
          <a:solidFill>
            <a:srgbClr val="FFFFFF"/>
          </a:solidFill>
          <a:ln w="25400">
            <a:solidFill>
              <a:srgbClr val="000000">
                <a:alpha val="0"/>
              </a:srgbClr>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60" name="what we’ve done: create a co-language for scheduling choices.…"/>
          <p:cNvSpPr txBox="1"/>
          <p:nvPr/>
        </p:nvSpPr>
        <p:spPr>
          <a:xfrm>
            <a:off x="24599712" y="0"/>
            <a:ext cx="13436601" cy="1376944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ts val="7600"/>
              </a:lnSpc>
              <a:defRPr sz="6400">
                <a:solidFill>
                  <a:srgbClr val="444444"/>
                </a:solidFill>
              </a:defRPr>
            </a:pPr>
            <a:r>
              <a:t>what we’ve done: create a </a:t>
            </a:r>
            <a:r>
              <a:rPr i="1"/>
              <a:t>co-language</a:t>
            </a:r>
            <a:r>
              <a:t> for scheduling choices.</a:t>
            </a:r>
          </a:p>
          <a:p>
            <a:pPr algn="l">
              <a:lnSpc>
                <a:spcPts val="7600"/>
              </a:lnSpc>
              <a:defRPr sz="6400">
                <a:solidFill>
                  <a:srgbClr val="444444"/>
                </a:solidFill>
              </a:defRPr>
            </a:pPr>
          </a:p>
          <a:p>
            <a:pPr algn="l">
              <a:lnSpc>
                <a:spcPts val="7600"/>
              </a:lnSpc>
              <a:defRPr sz="6400">
                <a:solidFill>
                  <a:srgbClr val="444444"/>
                </a:solidFill>
              </a:defRPr>
            </a:pPr>
            <a:r>
              <a:t>choices are specified </a:t>
            </a:r>
            <a:r>
              <a:rPr i="1"/>
              <a:t>per-edge</a:t>
            </a:r>
            <a:r>
              <a:t> in the pipeline (graph)</a:t>
            </a:r>
          </a:p>
          <a:p>
            <a:pPr algn="l">
              <a:lnSpc>
                <a:spcPts val="7600"/>
              </a:lnSpc>
              <a:defRPr sz="6400">
                <a:solidFill>
                  <a:srgbClr val="444444"/>
                </a:solidFill>
              </a:defRPr>
            </a:pPr>
          </a:p>
          <a:p>
            <a:pPr algn="l">
              <a:lnSpc>
                <a:spcPts val="7600"/>
              </a:lnSpc>
              <a:defRPr sz="6400">
                <a:solidFill>
                  <a:srgbClr val="444444"/>
                </a:solidFill>
              </a:defRPr>
            </a:pPr>
            <a:r>
              <a:t>composing these choices (recursively) lets us span the space of locality/parallelism/redundant work tradeoffs</a:t>
            </a:r>
          </a:p>
          <a:p>
            <a:pPr algn="l">
              <a:lnSpc>
                <a:spcPts val="7600"/>
              </a:lnSpc>
              <a:defRPr sz="6400">
                <a:solidFill>
                  <a:srgbClr val="444444"/>
                </a:solidFill>
              </a:defRPr>
            </a:pPr>
          </a:p>
          <a:p>
            <a:pPr algn="l">
              <a:lnSpc>
                <a:spcPts val="7600"/>
              </a:lnSpc>
              <a:defRPr sz="6400">
                <a:solidFill>
                  <a:srgbClr val="444444"/>
                </a:solidFill>
              </a:defRPr>
            </a:pPr>
            <a:r>
              <a:t>choices are orthogonal to algorithm;</a:t>
            </a:r>
          </a:p>
          <a:p>
            <a:pPr algn="l">
              <a:lnSpc>
                <a:spcPts val="7600"/>
              </a:lnSpc>
              <a:defRPr sz="6400">
                <a:solidFill>
                  <a:srgbClr val="444444"/>
                </a:solidFill>
              </a:defRPr>
            </a:pPr>
            <a:r>
              <a:t>compiler </a:t>
            </a:r>
            <a:r>
              <a:rPr i="1"/>
              <a:t>synthesizes</a:t>
            </a:r>
            <a:r>
              <a:t> resulting program</a:t>
            </a:r>
          </a:p>
        </p:txBody>
      </p:sp>
      <p:sp>
        <p:nvSpPr>
          <p:cNvPr id="4061" name="This is a co-language for scheduling choices.…"/>
          <p:cNvSpPr txBox="1"/>
          <p:nvPr>
            <p:ph type="body" sz="quarter" idx="1"/>
          </p:nvPr>
        </p:nvSpPr>
        <p:spPr>
          <a:xfrm>
            <a:off x="1511300" y="9702800"/>
            <a:ext cx="21628100" cy="3022600"/>
          </a:xfrm>
          <a:prstGeom prst="rect">
            <a:avLst/>
          </a:prstGeom>
        </p:spPr>
        <p:txBody>
          <a:bodyPr/>
          <a:lstStyle/>
          <a:p>
            <a:pPr>
              <a:lnSpc>
                <a:spcPct val="80000"/>
              </a:lnSpc>
              <a:defRPr b="0" sz="7200"/>
            </a:pPr>
            <a:r>
              <a:t>This is a </a:t>
            </a:r>
            <a:r>
              <a:rPr b="1"/>
              <a:t>co-language</a:t>
            </a:r>
            <a:r>
              <a:t> for scheduling choices.</a:t>
            </a:r>
          </a:p>
          <a:p>
            <a:pPr lvl="1">
              <a:lnSpc>
                <a:spcPct val="80000"/>
              </a:lnSpc>
              <a:defRPr sz="5400"/>
            </a:pPr>
            <a:r>
              <a:t>Choices specified </a:t>
            </a:r>
            <a:r>
              <a:rPr b="1"/>
              <a:t>per-function</a:t>
            </a:r>
            <a:r>
              <a:t> called</a:t>
            </a:r>
          </a:p>
          <a:p>
            <a:pPr lvl="1">
              <a:lnSpc>
                <a:spcPct val="80000"/>
              </a:lnSpc>
              <a:defRPr sz="5400"/>
            </a:pPr>
            <a:r>
              <a:rPr b="1"/>
              <a:t>Orthogonal</a:t>
            </a:r>
            <a:r>
              <a:t> to algorithm</a:t>
            </a:r>
          </a:p>
        </p:txBody>
      </p:sp>
      <p:sp>
        <p:nvSpPr>
          <p:cNvPr id="4062" name="Rectangle"/>
          <p:cNvSpPr/>
          <p:nvPr/>
        </p:nvSpPr>
        <p:spPr>
          <a:xfrm>
            <a:off x="1193800" y="2019300"/>
            <a:ext cx="21945600" cy="7112000"/>
          </a:xfrm>
          <a:prstGeom prst="rect">
            <a:avLst/>
          </a:prstGeom>
          <a:solidFill>
            <a:srgbClr val="131313">
              <a:alpha val="75000"/>
            </a:srgbClr>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mc:AlternateContent xmlns:mc="http://schemas.openxmlformats.org/markup-compatibility/2006">
    <mc:Choice xmlns:p14="http://schemas.microsoft.com/office/powerpoint/2010/main" Requires="p14">
      <p:transition spd="med" advClick="1" p14:dur="1000">
        <p:push dir="d"/>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056"/>
                                        </p:tgtEl>
                                        <p:attrNameLst>
                                          <p:attrName>style.visibility</p:attrName>
                                        </p:attrNameLst>
                                      </p:cBhvr>
                                      <p:to>
                                        <p:strVal val="visible"/>
                                      </p:to>
                                    </p:set>
                                    <p:animEffect filter="fade" transition="in">
                                      <p:cBhvr>
                                        <p:cTn id="7" dur="250"/>
                                        <p:tgtEl>
                                          <p:spTgt spid="4056"/>
                                        </p:tgtEl>
                                      </p:cBhvr>
                                    </p:animEffect>
                                  </p:childTnLst>
                                </p:cTn>
                              </p:par>
                            </p:childTnLst>
                          </p:cTn>
                        </p:par>
                        <p:par>
                          <p:cTn id="8" fill="hold">
                            <p:stCondLst>
                              <p:cond delay="250"/>
                            </p:stCondLst>
                            <p:childTnLst>
                              <p:par>
                                <p:cTn id="9" presetClass="entr" nodeType="afterEffect" presetID="10" grpId="2" fill="hold">
                                  <p:stCondLst>
                                    <p:cond delay="0"/>
                                  </p:stCondLst>
                                  <p:iterate type="el" backwards="0">
                                    <p:tmAbs val="0"/>
                                  </p:iterate>
                                  <p:childTnLst>
                                    <p:set>
                                      <p:cBhvr>
                                        <p:cTn id="10" fill="hold"/>
                                        <p:tgtEl>
                                          <p:spTgt spid="4058"/>
                                        </p:tgtEl>
                                        <p:attrNameLst>
                                          <p:attrName>style.visibility</p:attrName>
                                        </p:attrNameLst>
                                      </p:cBhvr>
                                      <p:to>
                                        <p:strVal val="visible"/>
                                      </p:to>
                                    </p:set>
                                    <p:animEffect filter="fade" transition="in">
                                      <p:cBhvr>
                                        <p:cTn id="11" dur="250"/>
                                        <p:tgtEl>
                                          <p:spTgt spid="4058"/>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4057"/>
                                        </p:tgtEl>
                                        <p:attrNameLst>
                                          <p:attrName>style.visibility</p:attrName>
                                        </p:attrNameLst>
                                      </p:cBhvr>
                                      <p:to>
                                        <p:strVal val="visible"/>
                                      </p:to>
                                    </p:set>
                                    <p:animEffect filter="fade" transition="in">
                                      <p:cBhvr>
                                        <p:cTn id="16" dur="250"/>
                                        <p:tgtEl>
                                          <p:spTgt spid="4057"/>
                                        </p:tgtEl>
                                      </p:cBhvr>
                                    </p:animEffect>
                                  </p:childTnLst>
                                </p:cTn>
                              </p:par>
                            </p:childTnLst>
                          </p:cTn>
                        </p:par>
                        <p:par>
                          <p:cTn id="17" fill="hold">
                            <p:stCondLst>
                              <p:cond delay="250"/>
                            </p:stCondLst>
                            <p:childTnLst>
                              <p:par>
                                <p:cTn id="18" presetClass="entr" nodeType="afterEffect" presetID="10" grpId="4" fill="hold">
                                  <p:stCondLst>
                                    <p:cond delay="0"/>
                                  </p:stCondLst>
                                  <p:iterate type="el" backwards="0">
                                    <p:tmAbs val="0"/>
                                  </p:iterate>
                                  <p:childTnLst>
                                    <p:set>
                                      <p:cBhvr>
                                        <p:cTn id="19" fill="hold"/>
                                        <p:tgtEl>
                                          <p:spTgt spid="4059"/>
                                        </p:tgtEl>
                                        <p:attrNameLst>
                                          <p:attrName>style.visibility</p:attrName>
                                        </p:attrNameLst>
                                      </p:cBhvr>
                                      <p:to>
                                        <p:strVal val="visible"/>
                                      </p:to>
                                    </p:set>
                                    <p:animEffect filter="fade" transition="in">
                                      <p:cBhvr>
                                        <p:cTn id="20" dur="250"/>
                                        <p:tgtEl>
                                          <p:spTgt spid="4059"/>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5" fill="hold">
                                  <p:stCondLst>
                                    <p:cond delay="0"/>
                                  </p:stCondLst>
                                  <p:iterate type="el" backwards="0">
                                    <p:tmAbs val="0"/>
                                  </p:iterate>
                                  <p:childTnLst>
                                    <p:set>
                                      <p:cBhvr>
                                        <p:cTn id="24" fill="hold"/>
                                        <p:tgtEl>
                                          <p:spTgt spid="4061"/>
                                        </p:tgtEl>
                                        <p:attrNameLst>
                                          <p:attrName>style.visibility</p:attrName>
                                        </p:attrNameLst>
                                      </p:cBhvr>
                                      <p:to>
                                        <p:strVal val="visible"/>
                                      </p:to>
                                    </p:set>
                                  </p:childTnLst>
                                </p:cTn>
                              </p:par>
                            </p:childTnLst>
                          </p:cTn>
                        </p:par>
                        <p:par>
                          <p:cTn id="25" fill="hold">
                            <p:stCondLst>
                              <p:cond delay="0"/>
                            </p:stCondLst>
                            <p:childTnLst>
                              <p:par>
                                <p:cTn id="26" presetClass="entr" nodeType="afterEffect" presetSubtype="0" presetID="1" grpId="6" fill="hold">
                                  <p:stCondLst>
                                    <p:cond delay="0"/>
                                  </p:stCondLst>
                                  <p:iterate type="el" backwards="0">
                                    <p:tmAbs val="0"/>
                                  </p:iterate>
                                  <p:childTnLst>
                                    <p:set>
                                      <p:cBhvr>
                                        <p:cTn id="27" fill="hold"/>
                                        <p:tgtEl>
                                          <p:spTgt spid="40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57" grpId="3"/>
      <p:bldP build="whole" bldLvl="1" animBg="1" rev="0" advAuto="0" spid="4059" grpId="4"/>
      <p:bldP build="whole" bldLvl="1" animBg="1" rev="0" advAuto="0" spid="4056" grpId="1"/>
      <p:bldP build="whole" bldLvl="1" animBg="1" rev="0" advAuto="0" spid="4058" grpId="2"/>
      <p:bldP build="whole" bldLvl="1" animBg="1" rev="0" advAuto="0" spid="4061" grpId="5"/>
      <p:bldP build="whole" bldLvl="1" animBg="1" rev="0" advAuto="0" spid="4062" grpId="6"/>
    </p:bldLst>
  </p:timing>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aphicFrame>
        <p:nvGraphicFramePr>
          <p:cNvPr id="4066" name="Table 1"/>
          <p:cNvGraphicFramePr/>
          <p:nvPr/>
        </p:nvGraphicFramePr>
        <p:xfrm>
          <a:off x="1143000" y="-889000"/>
          <a:ext cx="24384000" cy="13716000"/>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8128000"/>
                <a:gridCol w="8128000"/>
                <a:gridCol w="8128000"/>
              </a:tblGrid>
              <a:tr h="6858000">
                <a:tc>
                  <a:txBody>
                    <a:bodyPr/>
                    <a:lstStyle/>
                    <a:p>
                      <a:pPr algn="l" defTabSz="914400">
                        <a:lnSpc>
                          <a:spcPts val="3300"/>
                        </a:lnSpc>
                        <a:defRPr sz="1800">
                          <a:solidFill>
                            <a:srgbClr val="000000"/>
                          </a:solidFill>
                        </a:defRPr>
                      </a:pPr>
                      <a:r>
                        <a:rPr b="1" sz="2800">
                          <a:solidFill>
                            <a:srgbClr val="FFFFFF"/>
                          </a:solidFill>
                        </a:rPr>
                        <a:t>  blur_x.compute_at_root()
</a:t>
                      </a:r>
                    </a:p>
                  </a:txBody>
                  <a:tcPr marL="38100" marR="38100" marT="38100" marB="38100" anchor="b" anchorCtr="0" horzOverflow="overflow">
                    <a:lnL w="0">
                      <a:miter lim="400000"/>
                    </a:lnL>
                    <a:lnR w="0">
                      <a:miter lim="400000"/>
                    </a:lnR>
                    <a:lnT w="0">
                      <a:miter lim="400000"/>
                    </a:lnT>
                    <a:lnB w="0">
                      <a:miter lim="400000"/>
                    </a:lnB>
                  </a:tcPr>
                </a:tc>
                <a:tc>
                  <a:txBody>
                    <a:bodyPr/>
                    <a:lstStyle/>
                    <a:p>
                      <a:pPr algn="l" defTabSz="914400">
                        <a:lnSpc>
                          <a:spcPts val="3300"/>
                        </a:lnSpc>
                        <a:defRPr sz="1800">
                          <a:solidFill>
                            <a:srgbClr val="000000"/>
                          </a:solidFill>
                        </a:defRPr>
                      </a:pPr>
                      <a:r>
                        <a:rPr b="1" sz="2800">
                          <a:solidFill>
                            <a:srgbClr val="FFFFFF"/>
                          </a:solidFill>
                        </a:rPr>
                        <a:t>  blur_x.compute_at(blury, x)
</a:t>
                      </a:r>
                    </a:p>
                  </a:txBody>
                  <a:tcPr marL="38100" marR="38100" marT="38100" marB="38100" anchor="b" anchorCtr="0" horzOverflow="overflow">
                    <a:lnL w="0">
                      <a:miter lim="400000"/>
                    </a:lnL>
                    <a:lnR w="0">
                      <a:miter lim="400000"/>
                    </a:lnR>
                    <a:lnT w="0">
                      <a:miter lim="400000"/>
                    </a:lnT>
                    <a:lnB w="0">
                      <a:miter lim="400000"/>
                    </a:lnB>
                  </a:tcPr>
                </a:tc>
                <a:tc>
                  <a:txBody>
                    <a:bodyPr/>
                    <a:lstStyle/>
                    <a:p>
                      <a:pPr algn="l" defTabSz="914400">
                        <a:lnSpc>
                          <a:spcPts val="3300"/>
                        </a:lnSpc>
                        <a:defRPr sz="1800">
                          <a:solidFill>
                            <a:srgbClr val="000000"/>
                          </a:solidFill>
                        </a:defRPr>
                      </a:pPr>
                      <a:r>
                        <a:rPr b="1" sz="2800">
                          <a:solidFill>
                            <a:srgbClr val="FFFFFF"/>
                          </a:solidFill>
                        </a:rPr>
                        <a:t>  blur_x.compute_at(blury, x)
        .store_at_root()
</a:t>
                      </a:r>
                    </a:p>
                  </a:txBody>
                  <a:tcPr marL="38100" marR="38100" marT="38100" marB="38100" anchor="b" anchorCtr="0" horzOverflow="overflow">
                    <a:lnL w="0">
                      <a:miter lim="400000"/>
                    </a:lnL>
                    <a:lnR w="0">
                      <a:miter lim="400000"/>
                    </a:lnR>
                    <a:lnT w="0">
                      <a:miter lim="400000"/>
                    </a:lnT>
                    <a:lnB w="0">
                      <a:miter lim="400000"/>
                    </a:lnB>
                  </a:tcPr>
                </a:tc>
              </a:tr>
              <a:tr h="6858000">
                <a:tc>
                  <a:txBody>
                    <a:bodyPr/>
                    <a:lstStyle/>
                    <a:p>
                      <a:pPr algn="l" defTabSz="914400">
                        <a:lnSpc>
                          <a:spcPts val="3300"/>
                        </a:lnSpc>
                        <a:defRPr sz="1800">
                          <a:solidFill>
                            <a:srgbClr val="000000"/>
                          </a:solidFill>
                        </a:defRPr>
                      </a:pPr>
                      <a:r>
                        <a:rPr b="1" sz="2800">
                          <a:solidFill>
                            <a:srgbClr val="FFFFFF"/>
                          </a:solidFill>
                        </a:rPr>
                        <a:t>  blur_x.compute_at(blury, x)
        .vectorize(x, 4)
  blur_y.tile(x, y, xi, yi, 8, 8)
        .parallel(y)
        .vectorize(xi, 4)
</a:t>
                      </a:r>
                    </a:p>
                  </a:txBody>
                  <a:tcPr marL="38100" marR="38100" marT="38100" marB="38100" anchor="b" anchorCtr="0" horzOverflow="overflow">
                    <a:lnL w="0">
                      <a:miter lim="400000"/>
                    </a:lnL>
                    <a:lnR w="0">
                      <a:miter lim="400000"/>
                    </a:lnR>
                    <a:lnT w="0">
                      <a:miter lim="400000"/>
                    </a:lnT>
                    <a:lnB w="0">
                      <a:miter lim="400000"/>
                    </a:lnB>
                  </a:tcPr>
                </a:tc>
                <a:tc>
                  <a:txBody>
                    <a:bodyPr/>
                    <a:lstStyle/>
                    <a:p>
                      <a:pPr algn="l" defTabSz="914400">
                        <a:lnSpc>
                          <a:spcPts val="3300"/>
                        </a:lnSpc>
                        <a:defRPr sz="1800">
                          <a:solidFill>
                            <a:srgbClr val="000000"/>
                          </a:solidFill>
                        </a:defRPr>
                      </a:pPr>
                      <a:r>
                        <a:rPr b="1" sz="2800">
                          <a:solidFill>
                            <a:srgbClr val="FFFFFF"/>
                          </a:solidFill>
                        </a:rPr>
                        <a:t>  blur_x.compute_at(blury, y)
        .store_at_root()
        .split(x, x, xi, 8)
        .vectorize(xi, 4)
        .parallel(x)
  blur_y.split(x, x, xi, 8)
        .vectorize(xi, 4)
        .parallel(x)
</a:t>
                      </a:r>
                    </a:p>
                  </a:txBody>
                  <a:tcPr marL="38100" marR="38100" marT="38100" marB="38100" anchor="b" anchorCtr="0" horzOverflow="overflow">
                    <a:lnL w="0">
                      <a:miter lim="400000"/>
                    </a:lnL>
                    <a:lnR w="0">
                      <a:miter lim="400000"/>
                    </a:lnR>
                    <a:lnT w="0">
                      <a:miter lim="400000"/>
                    </a:lnT>
                    <a:lnB w="0">
                      <a:miter lim="400000"/>
                    </a:lnB>
                  </a:tcPr>
                </a:tc>
                <a:tc>
                  <a:txBody>
                    <a:bodyPr/>
                    <a:lstStyle/>
                    <a:p>
                      <a:pPr algn="l" defTabSz="914400">
                        <a:lnSpc>
                          <a:spcPts val="3300"/>
                        </a:lnSpc>
                        <a:defRPr sz="1800">
                          <a:solidFill>
                            <a:srgbClr val="000000"/>
                          </a:solidFill>
                        </a:defRPr>
                      </a:pPr>
                      <a:r>
                        <a:rPr b="1" sz="2800">
                          <a:solidFill>
                            <a:srgbClr val="FFFFFF"/>
                          </a:solidFill>
                        </a:rPr>
                        <a:t>  blur_x.compute_at(blury, y)
        .store_at(blury, yi)
        .vectorize(x, 4)
  blur_y.split(y, y, yi, 8)
        .parallel(y)
        .vectorize(x, 4)
   </a:t>
                      </a:r>
                    </a:p>
                  </a:txBody>
                  <a:tcPr marL="38100" marR="38100" marT="38100" marB="38100" anchor="b" anchorCtr="0" horzOverflow="overflow">
                    <a:lnL w="0">
                      <a:miter lim="400000"/>
                    </a:lnL>
                    <a:lnR w="0">
                      <a:miter lim="400000"/>
                    </a:lnR>
                    <a:lnT w="0">
                      <a:miter lim="400000"/>
                    </a:lnT>
                    <a:lnB w="0">
                      <a:miter lim="400000"/>
                    </a:lnB>
                  </a:tcPr>
                </a:tc>
              </a:tr>
            </a:tbl>
          </a:graphicData>
        </a:graphic>
      </p:graphicFrame>
      <p:pic>
        <p:nvPicPr>
          <p:cNvPr id="4067" name="blur_log_0-57.mov" descr="blur_log_0-57.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1803400"/>
            <a:ext cx="8128000" cy="3048000"/>
          </a:xfrm>
          <a:prstGeom prst="rect">
            <a:avLst/>
          </a:prstGeom>
          <a:ln w="12700">
            <a:miter lim="400000"/>
          </a:ln>
        </p:spPr>
      </p:pic>
      <p:pic>
        <p:nvPicPr>
          <p:cNvPr id="4068" name="blur_log_1-45.mov" descr="blur_log_1-45.mov"/>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8128000" y="1803400"/>
            <a:ext cx="8128000" cy="3048000"/>
          </a:xfrm>
          <a:prstGeom prst="rect">
            <a:avLst/>
          </a:prstGeom>
          <a:ln w="12700">
            <a:miter lim="400000"/>
          </a:ln>
        </p:spPr>
      </p:pic>
      <p:pic>
        <p:nvPicPr>
          <p:cNvPr id="4069" name="blur_log_2-43.mov" descr="blur_log_2-43.mov"/>
          <p:cNvPicPr>
            <a:picLocks noChangeAspect="0"/>
          </p:cNvPicPr>
          <p:nvPr>
            <a:videoFile r:link="rId9"/>
            <p:extLst>
              <p:ext uri="{DAA4B4D4-6D71-4841-9C94-3DE7FCFB9230}">
                <p14:media xmlns:p14="http://schemas.microsoft.com/office/powerpoint/2010/main" r:embed="rId10"/>
              </p:ext>
            </p:extLst>
          </p:nvPr>
        </p:nvPicPr>
        <p:blipFill>
          <a:blip r:embed="rId11">
            <a:extLst/>
          </a:blip>
          <a:stretch>
            <a:fillRect/>
          </a:stretch>
        </p:blipFill>
        <p:spPr>
          <a:xfrm>
            <a:off x="16256000" y="1803400"/>
            <a:ext cx="8128000" cy="3048000"/>
          </a:xfrm>
          <a:prstGeom prst="rect">
            <a:avLst/>
          </a:prstGeom>
          <a:ln w="12700">
            <a:miter lim="400000"/>
          </a:ln>
        </p:spPr>
      </p:pic>
      <p:pic>
        <p:nvPicPr>
          <p:cNvPr id="4070" name="blur_log_3-41.mov" descr="blur_log_3-41.mov"/>
          <p:cNvPicPr>
            <a:picLocks noChangeAspect="0"/>
          </p:cNvPicPr>
          <p:nvPr>
            <a:videoFile r:link="rId12"/>
            <p:extLst>
              <p:ext uri="{DAA4B4D4-6D71-4841-9C94-3DE7FCFB9230}">
                <p14:media xmlns:p14="http://schemas.microsoft.com/office/powerpoint/2010/main" r:embed="rId13"/>
              </p:ext>
            </p:extLst>
          </p:nvPr>
        </p:nvPicPr>
        <p:blipFill>
          <a:blip r:embed="rId14">
            <a:extLst/>
          </a:blip>
          <a:stretch>
            <a:fillRect/>
          </a:stretch>
        </p:blipFill>
        <p:spPr>
          <a:xfrm>
            <a:off x="0" y="8153400"/>
            <a:ext cx="8128000" cy="3048000"/>
          </a:xfrm>
          <a:prstGeom prst="rect">
            <a:avLst/>
          </a:prstGeom>
          <a:ln w="12700">
            <a:miter lim="400000"/>
          </a:ln>
        </p:spPr>
      </p:pic>
      <p:pic>
        <p:nvPicPr>
          <p:cNvPr id="4071" name="blur_log_4-40.mov" descr="blur_log_4-40.mov"/>
          <p:cNvPicPr>
            <a:picLocks noChangeAspect="0"/>
          </p:cNvPicPr>
          <p:nvPr>
            <a:videoFile r:link="rId15"/>
            <p:extLst>
              <p:ext uri="{DAA4B4D4-6D71-4841-9C94-3DE7FCFB9230}">
                <p14:media xmlns:p14="http://schemas.microsoft.com/office/powerpoint/2010/main" r:embed="rId16"/>
              </p:ext>
            </p:extLst>
          </p:nvPr>
        </p:nvPicPr>
        <p:blipFill>
          <a:blip r:embed="rId17">
            <a:extLst/>
          </a:blip>
          <a:stretch>
            <a:fillRect/>
          </a:stretch>
        </p:blipFill>
        <p:spPr>
          <a:xfrm>
            <a:off x="8128000" y="8153400"/>
            <a:ext cx="8128000" cy="3048000"/>
          </a:xfrm>
          <a:prstGeom prst="rect">
            <a:avLst/>
          </a:prstGeom>
          <a:ln w="12700">
            <a:miter lim="400000"/>
          </a:ln>
        </p:spPr>
      </p:pic>
      <p:pic>
        <p:nvPicPr>
          <p:cNvPr id="4072" name="blur_log_5-39.mov" descr="blur_log_5-39.mov"/>
          <p:cNvPicPr>
            <a:picLocks noChangeAspect="0"/>
          </p:cNvPicPr>
          <p:nvPr>
            <a:videoFile r:link="rId18"/>
            <p:extLst>
              <p:ext uri="{DAA4B4D4-6D71-4841-9C94-3DE7FCFB9230}">
                <p14:media xmlns:p14="http://schemas.microsoft.com/office/powerpoint/2010/main" r:embed="rId19"/>
              </p:ext>
            </p:extLst>
          </p:nvPr>
        </p:nvPicPr>
        <p:blipFill>
          <a:blip r:embed="rId20">
            <a:extLst/>
          </a:blip>
          <a:stretch>
            <a:fillRect/>
          </a:stretch>
        </p:blipFill>
        <p:spPr>
          <a:xfrm>
            <a:off x="16256000" y="8153400"/>
            <a:ext cx="8128000" cy="3048000"/>
          </a:xfrm>
          <a:prstGeom prst="rect">
            <a:avLst/>
          </a:prstGeom>
          <a:ln w="12700">
            <a:miter lim="400000"/>
          </a:ln>
        </p:spPr>
      </p:pic>
      <p:grpSp>
        <p:nvGrpSpPr>
          <p:cNvPr id="4083" name="Group"/>
          <p:cNvGrpSpPr/>
          <p:nvPr/>
        </p:nvGrpSpPr>
        <p:grpSpPr>
          <a:xfrm>
            <a:off x="0" y="7899400"/>
            <a:ext cx="24384000" cy="486766"/>
            <a:chOff x="0" y="0"/>
            <a:chExt cx="24384000" cy="486765"/>
          </a:xfrm>
        </p:grpSpPr>
        <p:sp>
          <p:nvSpPr>
            <p:cNvPr id="4073" name="Rectangle"/>
            <p:cNvSpPr/>
            <p:nvPr/>
          </p:nvSpPr>
          <p:spPr>
            <a:xfrm>
              <a:off x="0" y="0"/>
              <a:ext cx="24384000" cy="457200"/>
            </a:xfrm>
            <a:prstGeom prst="rect">
              <a:avLst/>
            </a:prstGeom>
            <a:solidFill>
              <a:srgbClr val="000000"/>
            </a:solidFill>
            <a:ln w="25400" cap="flat">
              <a:noFill/>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74" name="in"/>
            <p:cNvSpPr txBox="1"/>
            <p:nvPr/>
          </p:nvSpPr>
          <p:spPr>
            <a:xfrm>
              <a:off x="9298295" y="25400"/>
              <a:ext cx="351435"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in</a:t>
              </a:r>
            </a:p>
          </p:txBody>
        </p:sp>
        <p:sp>
          <p:nvSpPr>
            <p:cNvPr id="4075" name="blurx"/>
            <p:cNvSpPr txBox="1"/>
            <p:nvPr/>
          </p:nvSpPr>
          <p:spPr>
            <a:xfrm>
              <a:off x="11757929" y="25400"/>
              <a:ext cx="791567"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blurx</a:t>
              </a:r>
            </a:p>
          </p:txBody>
        </p:sp>
        <p:sp>
          <p:nvSpPr>
            <p:cNvPr id="4076" name="blury"/>
            <p:cNvSpPr txBox="1"/>
            <p:nvPr/>
          </p:nvSpPr>
          <p:spPr>
            <a:xfrm>
              <a:off x="14478474" y="25400"/>
              <a:ext cx="786080"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blury</a:t>
              </a:r>
            </a:p>
          </p:txBody>
        </p:sp>
        <p:sp>
          <p:nvSpPr>
            <p:cNvPr id="4077" name="in"/>
            <p:cNvSpPr txBox="1"/>
            <p:nvPr/>
          </p:nvSpPr>
          <p:spPr>
            <a:xfrm>
              <a:off x="1142997" y="25400"/>
              <a:ext cx="351436"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in</a:t>
              </a:r>
            </a:p>
          </p:txBody>
        </p:sp>
        <p:sp>
          <p:nvSpPr>
            <p:cNvPr id="4078" name="blurx"/>
            <p:cNvSpPr txBox="1"/>
            <p:nvPr/>
          </p:nvSpPr>
          <p:spPr>
            <a:xfrm>
              <a:off x="3606793" y="25400"/>
              <a:ext cx="791566"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blurx</a:t>
              </a:r>
            </a:p>
          </p:txBody>
        </p:sp>
        <p:sp>
          <p:nvSpPr>
            <p:cNvPr id="4079" name="blury"/>
            <p:cNvSpPr txBox="1"/>
            <p:nvPr/>
          </p:nvSpPr>
          <p:spPr>
            <a:xfrm>
              <a:off x="6324594" y="25400"/>
              <a:ext cx="786080"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blury</a:t>
              </a:r>
            </a:p>
          </p:txBody>
        </p:sp>
        <p:sp>
          <p:nvSpPr>
            <p:cNvPr id="4080" name="in"/>
            <p:cNvSpPr txBox="1"/>
            <p:nvPr/>
          </p:nvSpPr>
          <p:spPr>
            <a:xfrm>
              <a:off x="17449797" y="0"/>
              <a:ext cx="351436"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in</a:t>
              </a:r>
            </a:p>
          </p:txBody>
        </p:sp>
        <p:sp>
          <p:nvSpPr>
            <p:cNvPr id="4081" name="blurx"/>
            <p:cNvSpPr txBox="1"/>
            <p:nvPr/>
          </p:nvSpPr>
          <p:spPr>
            <a:xfrm>
              <a:off x="19913593" y="0"/>
              <a:ext cx="791566"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blurx</a:t>
              </a:r>
            </a:p>
          </p:txBody>
        </p:sp>
        <p:sp>
          <p:nvSpPr>
            <p:cNvPr id="4082" name="blury"/>
            <p:cNvSpPr txBox="1"/>
            <p:nvPr/>
          </p:nvSpPr>
          <p:spPr>
            <a:xfrm>
              <a:off x="22631393" y="0"/>
              <a:ext cx="786080"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blury</a:t>
              </a:r>
            </a:p>
          </p:txBody>
        </p:sp>
      </p:grpSp>
      <p:grpSp>
        <p:nvGrpSpPr>
          <p:cNvPr id="4094" name="Group"/>
          <p:cNvGrpSpPr/>
          <p:nvPr/>
        </p:nvGrpSpPr>
        <p:grpSpPr>
          <a:xfrm>
            <a:off x="0" y="1562100"/>
            <a:ext cx="24384000" cy="486766"/>
            <a:chOff x="0" y="0"/>
            <a:chExt cx="24384000" cy="486765"/>
          </a:xfrm>
        </p:grpSpPr>
        <p:sp>
          <p:nvSpPr>
            <p:cNvPr id="4084" name="Rectangle"/>
            <p:cNvSpPr/>
            <p:nvPr/>
          </p:nvSpPr>
          <p:spPr>
            <a:xfrm>
              <a:off x="0" y="0"/>
              <a:ext cx="24384000" cy="457200"/>
            </a:xfrm>
            <a:prstGeom prst="rect">
              <a:avLst/>
            </a:prstGeom>
            <a:solidFill>
              <a:srgbClr val="000000"/>
            </a:solidFill>
            <a:ln w="25400" cap="flat">
              <a:noFill/>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85" name="in"/>
            <p:cNvSpPr txBox="1"/>
            <p:nvPr/>
          </p:nvSpPr>
          <p:spPr>
            <a:xfrm>
              <a:off x="9298295" y="25400"/>
              <a:ext cx="351435"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in</a:t>
              </a:r>
            </a:p>
          </p:txBody>
        </p:sp>
        <p:sp>
          <p:nvSpPr>
            <p:cNvPr id="4086" name="blurx"/>
            <p:cNvSpPr txBox="1"/>
            <p:nvPr/>
          </p:nvSpPr>
          <p:spPr>
            <a:xfrm>
              <a:off x="11757929" y="25400"/>
              <a:ext cx="791567"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blurx</a:t>
              </a:r>
            </a:p>
          </p:txBody>
        </p:sp>
        <p:sp>
          <p:nvSpPr>
            <p:cNvPr id="4087" name="blury"/>
            <p:cNvSpPr txBox="1"/>
            <p:nvPr/>
          </p:nvSpPr>
          <p:spPr>
            <a:xfrm>
              <a:off x="14478474" y="25400"/>
              <a:ext cx="786080"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blury</a:t>
              </a:r>
            </a:p>
          </p:txBody>
        </p:sp>
        <p:sp>
          <p:nvSpPr>
            <p:cNvPr id="4088" name="in"/>
            <p:cNvSpPr txBox="1"/>
            <p:nvPr/>
          </p:nvSpPr>
          <p:spPr>
            <a:xfrm>
              <a:off x="1142997" y="25400"/>
              <a:ext cx="351436"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in</a:t>
              </a:r>
            </a:p>
          </p:txBody>
        </p:sp>
        <p:sp>
          <p:nvSpPr>
            <p:cNvPr id="4089" name="blurx"/>
            <p:cNvSpPr txBox="1"/>
            <p:nvPr/>
          </p:nvSpPr>
          <p:spPr>
            <a:xfrm>
              <a:off x="3606793" y="25400"/>
              <a:ext cx="791566"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blurx</a:t>
              </a:r>
            </a:p>
          </p:txBody>
        </p:sp>
        <p:sp>
          <p:nvSpPr>
            <p:cNvPr id="4090" name="blury"/>
            <p:cNvSpPr txBox="1"/>
            <p:nvPr/>
          </p:nvSpPr>
          <p:spPr>
            <a:xfrm>
              <a:off x="6324594" y="25400"/>
              <a:ext cx="786080"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blury</a:t>
              </a:r>
            </a:p>
          </p:txBody>
        </p:sp>
        <p:sp>
          <p:nvSpPr>
            <p:cNvPr id="4091" name="in"/>
            <p:cNvSpPr txBox="1"/>
            <p:nvPr/>
          </p:nvSpPr>
          <p:spPr>
            <a:xfrm>
              <a:off x="17449797" y="0"/>
              <a:ext cx="351436"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in</a:t>
              </a:r>
            </a:p>
          </p:txBody>
        </p:sp>
        <p:sp>
          <p:nvSpPr>
            <p:cNvPr id="4092" name="blurx"/>
            <p:cNvSpPr txBox="1"/>
            <p:nvPr/>
          </p:nvSpPr>
          <p:spPr>
            <a:xfrm>
              <a:off x="19913593" y="0"/>
              <a:ext cx="791566"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blurx</a:t>
              </a:r>
            </a:p>
          </p:txBody>
        </p:sp>
        <p:sp>
          <p:nvSpPr>
            <p:cNvPr id="4093" name="blury"/>
            <p:cNvSpPr txBox="1"/>
            <p:nvPr/>
          </p:nvSpPr>
          <p:spPr>
            <a:xfrm>
              <a:off x="22631393" y="0"/>
              <a:ext cx="786080" cy="4613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2800"/>
                </a:lnSpc>
                <a:defRPr sz="2400"/>
              </a:lvl1pPr>
            </a:lstStyle>
            <a:p>
              <a:pPr/>
              <a:r>
                <a:t>blury</a:t>
              </a:r>
            </a:p>
          </p:txBody>
        </p:sp>
      </p:grpSp>
      <p:sp>
        <p:nvSpPr>
          <p:cNvPr id="4095" name="Schedule primitives compose to create many organizations"/>
          <p:cNvSpPr txBox="1"/>
          <p:nvPr>
            <p:ph type="title"/>
          </p:nvPr>
        </p:nvSpPr>
        <p:spPr>
          <a:xfrm>
            <a:off x="1079500" y="-330200"/>
            <a:ext cx="22212300" cy="1752600"/>
          </a:xfrm>
          <a:prstGeom prst="rect">
            <a:avLst/>
          </a:prstGeom>
        </p:spPr>
        <p:txBody>
          <a:bodyPr/>
          <a:lstStyle/>
          <a:p>
            <a:pPr>
              <a:defRPr b="0"/>
            </a:pPr>
            <a:r>
              <a:t>Schedule primitives </a:t>
            </a:r>
            <a:r>
              <a:rPr b="1"/>
              <a:t>compose</a:t>
            </a:r>
            <a:r>
              <a:t> to create many organizations</a:t>
            </a:r>
          </a:p>
        </p:txBody>
      </p:sp>
      <p:sp>
        <p:nvSpPr>
          <p:cNvPr id="4096" name="Triangle"/>
          <p:cNvSpPr/>
          <p:nvPr/>
        </p:nvSpPr>
        <p:spPr>
          <a:xfrm>
            <a:off x="2901495" y="5209471"/>
            <a:ext cx="1841501" cy="1574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97" name="Triangle"/>
          <p:cNvSpPr/>
          <p:nvPr/>
        </p:nvSpPr>
        <p:spPr>
          <a:xfrm flipH="1">
            <a:off x="11270795" y="5209471"/>
            <a:ext cx="1841501" cy="1574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98" name="Triangle"/>
          <p:cNvSpPr/>
          <p:nvPr/>
        </p:nvSpPr>
        <p:spPr>
          <a:xfrm>
            <a:off x="19398795" y="5209471"/>
            <a:ext cx="1841501" cy="1574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099" name="Circle"/>
          <p:cNvSpPr/>
          <p:nvPr/>
        </p:nvSpPr>
        <p:spPr>
          <a:xfrm>
            <a:off x="11068050" y="4978400"/>
            <a:ext cx="444500" cy="444500"/>
          </a:xfrm>
          <a:prstGeom prst="ellipse">
            <a:avLst/>
          </a:prstGeom>
          <a:solidFill>
            <a:srgbClr val="B51A00"/>
          </a:solidFill>
          <a:ln w="381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00" name="Circle"/>
          <p:cNvSpPr/>
          <p:nvPr/>
        </p:nvSpPr>
        <p:spPr>
          <a:xfrm>
            <a:off x="4489450" y="4978400"/>
            <a:ext cx="444500" cy="444500"/>
          </a:xfrm>
          <a:prstGeom prst="ellipse">
            <a:avLst/>
          </a:prstGeom>
          <a:solidFill>
            <a:srgbClr val="B51A00"/>
          </a:solidFill>
          <a:ln w="381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01" name="Circle"/>
          <p:cNvSpPr/>
          <p:nvPr/>
        </p:nvSpPr>
        <p:spPr>
          <a:xfrm>
            <a:off x="20097750" y="6527800"/>
            <a:ext cx="444500" cy="444500"/>
          </a:xfrm>
          <a:prstGeom prst="ellipse">
            <a:avLst/>
          </a:prstGeom>
          <a:solidFill>
            <a:srgbClr val="B51A00"/>
          </a:solidFill>
          <a:ln w="381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02" name="Triangle"/>
          <p:cNvSpPr/>
          <p:nvPr/>
        </p:nvSpPr>
        <p:spPr>
          <a:xfrm>
            <a:off x="2895600" y="11430000"/>
            <a:ext cx="1841500" cy="1574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03" name="Circle"/>
          <p:cNvSpPr/>
          <p:nvPr/>
        </p:nvSpPr>
        <p:spPr>
          <a:xfrm>
            <a:off x="3289300" y="11544300"/>
            <a:ext cx="444500" cy="444500"/>
          </a:xfrm>
          <a:prstGeom prst="ellipse">
            <a:avLst/>
          </a:prstGeom>
          <a:solidFill>
            <a:srgbClr val="B51A00"/>
          </a:solidFill>
          <a:ln w="381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04" name="Triangle"/>
          <p:cNvSpPr/>
          <p:nvPr/>
        </p:nvSpPr>
        <p:spPr>
          <a:xfrm rot="14400000">
            <a:off x="11518900" y="11049000"/>
            <a:ext cx="1841501" cy="1574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05" name="Circle"/>
          <p:cNvSpPr/>
          <p:nvPr/>
        </p:nvSpPr>
        <p:spPr>
          <a:xfrm rot="14400000">
            <a:off x="11979353" y="12103539"/>
            <a:ext cx="444501" cy="444501"/>
          </a:xfrm>
          <a:prstGeom prst="ellipse">
            <a:avLst/>
          </a:prstGeom>
          <a:solidFill>
            <a:srgbClr val="B51A00"/>
          </a:solidFill>
          <a:ln w="381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06" name="Triangle"/>
          <p:cNvSpPr/>
          <p:nvPr/>
        </p:nvSpPr>
        <p:spPr>
          <a:xfrm flipH="1">
            <a:off x="19405600" y="11430000"/>
            <a:ext cx="1841500" cy="1574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07" name="Circle"/>
          <p:cNvSpPr/>
          <p:nvPr/>
        </p:nvSpPr>
        <p:spPr>
          <a:xfrm flipH="1">
            <a:off x="20408900" y="11544300"/>
            <a:ext cx="444500" cy="444500"/>
          </a:xfrm>
          <a:prstGeom prst="ellipse">
            <a:avLst/>
          </a:prstGeom>
          <a:solidFill>
            <a:srgbClr val="B51A00"/>
          </a:solidFill>
          <a:ln w="381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08" name="redundant work"/>
          <p:cNvSpPr txBox="1"/>
          <p:nvPr/>
        </p:nvSpPr>
        <p:spPr>
          <a:xfrm>
            <a:off x="17983200" y="4976604"/>
            <a:ext cx="1353420" cy="62649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redundant work</a:t>
            </a:r>
          </a:p>
        </p:txBody>
      </p:sp>
      <p:sp>
        <p:nvSpPr>
          <p:cNvPr id="4109" name="locality"/>
          <p:cNvSpPr txBox="1"/>
          <p:nvPr/>
        </p:nvSpPr>
        <p:spPr>
          <a:xfrm>
            <a:off x="21302226" y="4999029"/>
            <a:ext cx="1130301" cy="419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locality</a:t>
            </a:r>
          </a:p>
        </p:txBody>
      </p:sp>
      <p:sp>
        <p:nvSpPr>
          <p:cNvPr id="4110" name="parallelism"/>
          <p:cNvSpPr txBox="1"/>
          <p:nvPr/>
        </p:nvSpPr>
        <p:spPr>
          <a:xfrm>
            <a:off x="19589912" y="6854497"/>
            <a:ext cx="1468199" cy="3586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nSpc>
                <a:spcPct val="80000"/>
              </a:lnSpc>
              <a:defRPr b="1" sz="2000"/>
            </a:pPr>
            <a:r>
              <a:t>parallelism</a:t>
            </a:r>
            <a:br/>
          </a:p>
        </p:txBody>
      </p:sp>
      <p:sp>
        <p:nvSpPr>
          <p:cNvPr id="4111" name="redundant work"/>
          <p:cNvSpPr txBox="1"/>
          <p:nvPr/>
        </p:nvSpPr>
        <p:spPr>
          <a:xfrm>
            <a:off x="9829800" y="4978400"/>
            <a:ext cx="1353420" cy="62649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redundant work</a:t>
            </a:r>
          </a:p>
        </p:txBody>
      </p:sp>
      <p:sp>
        <p:nvSpPr>
          <p:cNvPr id="4112" name="locality"/>
          <p:cNvSpPr txBox="1"/>
          <p:nvPr/>
        </p:nvSpPr>
        <p:spPr>
          <a:xfrm>
            <a:off x="13144500" y="5003800"/>
            <a:ext cx="1130300" cy="41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locality</a:t>
            </a:r>
          </a:p>
        </p:txBody>
      </p:sp>
      <p:sp>
        <p:nvSpPr>
          <p:cNvPr id="4113" name="parallelism"/>
          <p:cNvSpPr txBox="1"/>
          <p:nvPr/>
        </p:nvSpPr>
        <p:spPr>
          <a:xfrm>
            <a:off x="11442700" y="6731000"/>
            <a:ext cx="1468198" cy="3586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nSpc>
                <a:spcPct val="80000"/>
              </a:lnSpc>
              <a:defRPr b="1" sz="2000"/>
            </a:pPr>
            <a:r>
              <a:t>parallelism</a:t>
            </a:r>
            <a:br/>
          </a:p>
        </p:txBody>
      </p:sp>
      <p:sp>
        <p:nvSpPr>
          <p:cNvPr id="4114" name="redundant work"/>
          <p:cNvSpPr txBox="1"/>
          <p:nvPr/>
        </p:nvSpPr>
        <p:spPr>
          <a:xfrm>
            <a:off x="1473200" y="4978400"/>
            <a:ext cx="1353420" cy="62649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redundant work</a:t>
            </a:r>
          </a:p>
        </p:txBody>
      </p:sp>
      <p:sp>
        <p:nvSpPr>
          <p:cNvPr id="4115" name="locality"/>
          <p:cNvSpPr txBox="1"/>
          <p:nvPr/>
        </p:nvSpPr>
        <p:spPr>
          <a:xfrm>
            <a:off x="4787900" y="5003800"/>
            <a:ext cx="1130300" cy="41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locality</a:t>
            </a:r>
          </a:p>
        </p:txBody>
      </p:sp>
      <p:sp>
        <p:nvSpPr>
          <p:cNvPr id="4116" name="parallelism"/>
          <p:cNvSpPr txBox="1"/>
          <p:nvPr/>
        </p:nvSpPr>
        <p:spPr>
          <a:xfrm>
            <a:off x="3086100" y="6731000"/>
            <a:ext cx="1468198" cy="3586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nSpc>
                <a:spcPct val="80000"/>
              </a:lnSpc>
              <a:defRPr b="1" sz="2000"/>
            </a:pPr>
            <a:r>
              <a:t>parallelism</a:t>
            </a:r>
            <a:br/>
          </a:p>
        </p:txBody>
      </p:sp>
      <p:sp>
        <p:nvSpPr>
          <p:cNvPr id="4117" name="redundant work"/>
          <p:cNvSpPr txBox="1"/>
          <p:nvPr/>
        </p:nvSpPr>
        <p:spPr>
          <a:xfrm>
            <a:off x="17983200" y="11214100"/>
            <a:ext cx="1353420" cy="62649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redundant work</a:t>
            </a:r>
          </a:p>
        </p:txBody>
      </p:sp>
      <p:sp>
        <p:nvSpPr>
          <p:cNvPr id="4118" name="locality"/>
          <p:cNvSpPr txBox="1"/>
          <p:nvPr/>
        </p:nvSpPr>
        <p:spPr>
          <a:xfrm>
            <a:off x="21297900" y="11239500"/>
            <a:ext cx="1130300" cy="41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locality</a:t>
            </a:r>
          </a:p>
        </p:txBody>
      </p:sp>
      <p:sp>
        <p:nvSpPr>
          <p:cNvPr id="4119" name="parallelism"/>
          <p:cNvSpPr txBox="1"/>
          <p:nvPr/>
        </p:nvSpPr>
        <p:spPr>
          <a:xfrm>
            <a:off x="19596100" y="12966700"/>
            <a:ext cx="1468198" cy="3586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nSpc>
                <a:spcPct val="80000"/>
              </a:lnSpc>
              <a:defRPr b="1" sz="2000"/>
            </a:pPr>
            <a:r>
              <a:t>parallelism</a:t>
            </a:r>
            <a:br/>
          </a:p>
        </p:txBody>
      </p:sp>
      <p:sp>
        <p:nvSpPr>
          <p:cNvPr id="4120" name="redundant work"/>
          <p:cNvSpPr txBox="1"/>
          <p:nvPr/>
        </p:nvSpPr>
        <p:spPr>
          <a:xfrm>
            <a:off x="9829800" y="11214100"/>
            <a:ext cx="1353420" cy="62649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redundant work</a:t>
            </a:r>
          </a:p>
        </p:txBody>
      </p:sp>
      <p:sp>
        <p:nvSpPr>
          <p:cNvPr id="4121" name="locality"/>
          <p:cNvSpPr txBox="1"/>
          <p:nvPr/>
        </p:nvSpPr>
        <p:spPr>
          <a:xfrm>
            <a:off x="13144500" y="11239500"/>
            <a:ext cx="1130300" cy="41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locality</a:t>
            </a:r>
          </a:p>
        </p:txBody>
      </p:sp>
      <p:sp>
        <p:nvSpPr>
          <p:cNvPr id="4122" name="parallelism"/>
          <p:cNvSpPr txBox="1"/>
          <p:nvPr/>
        </p:nvSpPr>
        <p:spPr>
          <a:xfrm>
            <a:off x="11442700" y="12966700"/>
            <a:ext cx="1468198" cy="3586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nSpc>
                <a:spcPct val="80000"/>
              </a:lnSpc>
              <a:defRPr b="1" sz="2000"/>
            </a:pPr>
            <a:r>
              <a:t>parallelism</a:t>
            </a:r>
            <a:br/>
          </a:p>
        </p:txBody>
      </p:sp>
      <p:sp>
        <p:nvSpPr>
          <p:cNvPr id="4123" name="redundant work"/>
          <p:cNvSpPr txBox="1"/>
          <p:nvPr/>
        </p:nvSpPr>
        <p:spPr>
          <a:xfrm>
            <a:off x="1473200" y="11214100"/>
            <a:ext cx="1353420" cy="62649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redundant work</a:t>
            </a:r>
          </a:p>
        </p:txBody>
      </p:sp>
      <p:sp>
        <p:nvSpPr>
          <p:cNvPr id="4124" name="locality"/>
          <p:cNvSpPr txBox="1"/>
          <p:nvPr/>
        </p:nvSpPr>
        <p:spPr>
          <a:xfrm>
            <a:off x="4787900" y="11239500"/>
            <a:ext cx="1130300" cy="41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000"/>
            </a:lvl1pPr>
          </a:lstStyle>
          <a:p>
            <a:pPr/>
            <a:r>
              <a:t>locality</a:t>
            </a:r>
          </a:p>
        </p:txBody>
      </p:sp>
      <p:sp>
        <p:nvSpPr>
          <p:cNvPr id="4125" name="parallelism"/>
          <p:cNvSpPr txBox="1"/>
          <p:nvPr/>
        </p:nvSpPr>
        <p:spPr>
          <a:xfrm>
            <a:off x="3086100" y="12966700"/>
            <a:ext cx="1468198" cy="3586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nSpc>
                <a:spcPct val="80000"/>
              </a:lnSpc>
              <a:defRPr b="1" sz="2000"/>
            </a:pPr>
            <a:r>
              <a:t>parallelism</a:t>
            </a:r>
            <a:br/>
          </a:p>
        </p:txBody>
      </p:sp>
      <p:sp>
        <p:nvSpPr>
          <p:cNvPr id="4126" name="Rectangle"/>
          <p:cNvSpPr/>
          <p:nvPr/>
        </p:nvSpPr>
        <p:spPr>
          <a:xfrm>
            <a:off x="-152400" y="4953000"/>
            <a:ext cx="24663400" cy="2476500"/>
          </a:xfrm>
          <a:prstGeom prst="rect">
            <a:avLst/>
          </a:prstGeom>
          <a:solidFill>
            <a:srgbClr val="131313">
              <a:alpha val="10000"/>
            </a:srgbClr>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27" name="Rectangle"/>
          <p:cNvSpPr/>
          <p:nvPr/>
        </p:nvSpPr>
        <p:spPr>
          <a:xfrm>
            <a:off x="-152400" y="11303000"/>
            <a:ext cx="24663400" cy="2476500"/>
          </a:xfrm>
          <a:prstGeom prst="rect">
            <a:avLst/>
          </a:prstGeom>
          <a:solidFill>
            <a:srgbClr val="131313">
              <a:alpha val="10000"/>
            </a:srgbClr>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067"/>
                                        </p:tgtEl>
                                        <p:attrNameLst>
                                          <p:attrName>style.visibility</p:attrName>
                                        </p:attrNameLst>
                                      </p:cBhvr>
                                      <p:to>
                                        <p:strVal val="visible"/>
                                      </p:to>
                                    </p:set>
                                  </p:childTnLst>
                                </p:cTn>
                              </p:par>
                            </p:childTnLst>
                          </p:cTn>
                        </p:par>
                        <p:par>
                          <p:cTn id="7" fill="hold">
                            <p:stCondLst>
                              <p:cond delay="0"/>
                            </p:stCondLst>
                            <p:childTnLst>
                              <p:par>
                                <p:cTn id="8" presetClass="mediacall" nodeType="afterEffect" presetSubtype="0" presetID="1" grpId="2" fill="hold">
                                  <p:stCondLst>
                                    <p:cond delay="0"/>
                                  </p:stCondLst>
                                  <p:childTnLst>
                                    <p:cmd type="call" cmd="playFrom(0.0)">
                                      <p:cBhvr>
                                        <p:cTn id="9" dur="88720" fill="hold"/>
                                        <p:tgtEl>
                                          <p:spTgt spid="4067"/>
                                        </p:tgtEl>
                                      </p:cBhvr>
                                    </p:cmd>
                                  </p:childTnLst>
                                </p:cTn>
                              </p:par>
                            </p:childTnLst>
                          </p:cTn>
                        </p:par>
                        <p:par>
                          <p:cTn id="10" fill="hold">
                            <p:stCondLst>
                              <p:cond delay="88720"/>
                            </p:stCondLst>
                            <p:childTnLst>
                              <p:par>
                                <p:cTn id="11" presetClass="exit" nodeType="afterEffect" presetSubtype="0" presetID="1" grpId="3" fill="hold">
                                  <p:stCondLst>
                                    <p:cond delay="0"/>
                                  </p:stCondLst>
                                  <p:iterate type="el" backwards="0">
                                    <p:tmAbs val="0"/>
                                  </p:iterate>
                                  <p:childTnLst>
                                    <p:set>
                                      <p:cBhvr>
                                        <p:cTn id="12" fill="hold">
                                          <p:stCondLst>
                                            <p:cond delay="0"/>
                                          </p:stCondLst>
                                        </p:cTn>
                                        <p:tgtEl>
                                          <p:spTgt spid="4066"/>
                                        </p:tgtEl>
                                        <p:attrNameLst>
                                          <p:attrName>style.visibility</p:attrName>
                                        </p:attrNameLst>
                                      </p:cBhvr>
                                      <p:to>
                                        <p:strVal val="hidden"/>
                                      </p:to>
                                    </p:set>
                                  </p:childTnLst>
                                </p:cTn>
                              </p:par>
                            </p:childTnLst>
                          </p:cTn>
                        </p:par>
                        <p:par>
                          <p:cTn id="13" fill="hold">
                            <p:stCondLst>
                              <p:cond delay="88720"/>
                            </p:stCondLst>
                            <p:childTnLst>
                              <p:par>
                                <p:cTn id="14" presetClass="entr" nodeType="afterEffect" presetSubtype="0" presetID="1" grpId="4" fill="hold">
                                  <p:stCondLst>
                                    <p:cond delay="0"/>
                                  </p:stCondLst>
                                  <p:iterate type="el" backwards="0">
                                    <p:tmAbs val="0"/>
                                  </p:iterate>
                                  <p:childTnLst>
                                    <p:set>
                                      <p:cBhvr>
                                        <p:cTn id="15" fill="hold"/>
                                        <p:tgtEl>
                                          <p:spTgt spid="4068"/>
                                        </p:tgtEl>
                                        <p:attrNameLst>
                                          <p:attrName>style.visibility</p:attrName>
                                        </p:attrNameLst>
                                      </p:cBhvr>
                                      <p:to>
                                        <p:strVal val="visible"/>
                                      </p:to>
                                    </p:set>
                                  </p:childTnLst>
                                </p:cTn>
                              </p:par>
                            </p:childTnLst>
                          </p:cTn>
                        </p:par>
                        <p:par>
                          <p:cTn id="16" fill="hold">
                            <p:stCondLst>
                              <p:cond delay="88720"/>
                            </p:stCondLst>
                            <p:childTnLst>
                              <p:par>
                                <p:cTn id="17" presetClass="mediacall" nodeType="afterEffect" presetSubtype="0" presetID="1" grpId="5" fill="hold">
                                  <p:stCondLst>
                                    <p:cond delay="0"/>
                                  </p:stCondLst>
                                  <p:childTnLst>
                                    <p:cmd type="call" cmd="playFrom(0.0)">
                                      <p:cBhvr>
                                        <p:cTn id="18" dur="185479" fill="hold"/>
                                        <p:tgtEl>
                                          <p:spTgt spid="4068"/>
                                        </p:tgtEl>
                                      </p:cBhvr>
                                    </p:cmd>
                                  </p:childTnLst>
                                </p:cTn>
                              </p:par>
                            </p:childTnLst>
                          </p:cTn>
                        </p:par>
                        <p:par>
                          <p:cTn id="19" fill="hold">
                            <p:stCondLst>
                              <p:cond delay="274199"/>
                            </p:stCondLst>
                            <p:childTnLst>
                              <p:par>
                                <p:cTn id="20" presetClass="entr" nodeType="afterEffect" presetSubtype="0" presetID="1" grpId="6" fill="hold">
                                  <p:stCondLst>
                                    <p:cond delay="0"/>
                                  </p:stCondLst>
                                  <p:iterate type="el" backwards="0">
                                    <p:tmAbs val="0"/>
                                  </p:iterate>
                                  <p:childTnLst>
                                    <p:set>
                                      <p:cBhvr>
                                        <p:cTn id="21" fill="hold"/>
                                        <p:tgtEl>
                                          <p:spTgt spid="4069"/>
                                        </p:tgtEl>
                                        <p:attrNameLst>
                                          <p:attrName>style.visibility</p:attrName>
                                        </p:attrNameLst>
                                      </p:cBhvr>
                                      <p:to>
                                        <p:strVal val="visible"/>
                                      </p:to>
                                    </p:set>
                                  </p:childTnLst>
                                </p:cTn>
                              </p:par>
                            </p:childTnLst>
                          </p:cTn>
                        </p:par>
                        <p:par>
                          <p:cTn id="22" fill="hold">
                            <p:stCondLst>
                              <p:cond delay="274199"/>
                            </p:stCondLst>
                            <p:childTnLst>
                              <p:par>
                                <p:cTn id="23" presetClass="mediacall" nodeType="afterEffect" presetSubtype="0" presetID="1" grpId="7" fill="hold">
                                  <p:stCondLst>
                                    <p:cond delay="0"/>
                                  </p:stCondLst>
                                  <p:childTnLst>
                                    <p:cmd type="call" cmd="playFrom(0.0)">
                                      <p:cBhvr>
                                        <p:cTn id="24" dur="88879" fill="hold"/>
                                        <p:tgtEl>
                                          <p:spTgt spid="4069"/>
                                        </p:tgtEl>
                                      </p:cBhvr>
                                    </p:cmd>
                                  </p:childTnLst>
                                </p:cTn>
                              </p:par>
                            </p:childTnLst>
                          </p:cTn>
                        </p:par>
                        <p:par>
                          <p:cTn id="25" fill="hold">
                            <p:stCondLst>
                              <p:cond delay="363078"/>
                            </p:stCondLst>
                            <p:childTnLst>
                              <p:par>
                                <p:cTn id="26" presetClass="entr" nodeType="afterEffect" presetSubtype="0" presetID="1" grpId="8" fill="hold">
                                  <p:stCondLst>
                                    <p:cond delay="0"/>
                                  </p:stCondLst>
                                  <p:iterate type="el" backwards="0">
                                    <p:tmAbs val="0"/>
                                  </p:iterate>
                                  <p:childTnLst>
                                    <p:set>
                                      <p:cBhvr>
                                        <p:cTn id="27" fill="hold"/>
                                        <p:tgtEl>
                                          <p:spTgt spid="4070"/>
                                        </p:tgtEl>
                                        <p:attrNameLst>
                                          <p:attrName>style.visibility</p:attrName>
                                        </p:attrNameLst>
                                      </p:cBhvr>
                                      <p:to>
                                        <p:strVal val="visible"/>
                                      </p:to>
                                    </p:set>
                                  </p:childTnLst>
                                </p:cTn>
                              </p:par>
                            </p:childTnLst>
                          </p:cTn>
                        </p:par>
                        <p:par>
                          <p:cTn id="28" fill="hold">
                            <p:stCondLst>
                              <p:cond delay="363078"/>
                            </p:stCondLst>
                            <p:childTnLst>
                              <p:par>
                                <p:cTn id="29" presetClass="mediacall" nodeType="afterEffect" presetSubtype="0" presetID="1" grpId="9" fill="hold">
                                  <p:stCondLst>
                                    <p:cond delay="0"/>
                                  </p:stCondLst>
                                  <p:childTnLst>
                                    <p:cmd type="call" cmd="playFrom(0.0)">
                                      <p:cBhvr>
                                        <p:cTn id="30" dur="94480" fill="hold"/>
                                        <p:tgtEl>
                                          <p:spTgt spid="4070"/>
                                        </p:tgtEl>
                                      </p:cBhvr>
                                    </p:cmd>
                                  </p:childTnLst>
                                </p:cTn>
                              </p:par>
                            </p:childTnLst>
                          </p:cTn>
                        </p:par>
                        <p:par>
                          <p:cTn id="31" fill="hold">
                            <p:stCondLst>
                              <p:cond delay="457558"/>
                            </p:stCondLst>
                            <p:childTnLst>
                              <p:par>
                                <p:cTn id="32" presetClass="entr" nodeType="afterEffect" presetSubtype="0" presetID="1" grpId="10" fill="hold">
                                  <p:stCondLst>
                                    <p:cond delay="0"/>
                                  </p:stCondLst>
                                  <p:iterate type="el" backwards="0">
                                    <p:tmAbs val="0"/>
                                  </p:iterate>
                                  <p:childTnLst>
                                    <p:set>
                                      <p:cBhvr>
                                        <p:cTn id="33" fill="hold"/>
                                        <p:tgtEl>
                                          <p:spTgt spid="4071"/>
                                        </p:tgtEl>
                                        <p:attrNameLst>
                                          <p:attrName>style.visibility</p:attrName>
                                        </p:attrNameLst>
                                      </p:cBhvr>
                                      <p:to>
                                        <p:strVal val="visible"/>
                                      </p:to>
                                    </p:set>
                                  </p:childTnLst>
                                </p:cTn>
                              </p:par>
                            </p:childTnLst>
                          </p:cTn>
                        </p:par>
                        <p:par>
                          <p:cTn id="34" fill="hold">
                            <p:stCondLst>
                              <p:cond delay="457558"/>
                            </p:stCondLst>
                            <p:childTnLst>
                              <p:par>
                                <p:cTn id="35" presetClass="mediacall" nodeType="afterEffect" presetSubtype="0" presetID="1" grpId="11" fill="hold">
                                  <p:stCondLst>
                                    <p:cond delay="0"/>
                                  </p:stCondLst>
                                  <p:childTnLst>
                                    <p:cmd type="call" cmd="playFrom(0.0)">
                                      <p:cBhvr>
                                        <p:cTn id="36" dur="23440" fill="hold"/>
                                        <p:tgtEl>
                                          <p:spTgt spid="4071"/>
                                        </p:tgtEl>
                                      </p:cBhvr>
                                    </p:cmd>
                                  </p:childTnLst>
                                </p:cTn>
                              </p:par>
                            </p:childTnLst>
                          </p:cTn>
                        </p:par>
                        <p:par>
                          <p:cTn id="37" fill="hold">
                            <p:stCondLst>
                              <p:cond delay="480998"/>
                            </p:stCondLst>
                            <p:childTnLst>
                              <p:par>
                                <p:cTn id="38" presetClass="entr" nodeType="afterEffect" presetSubtype="0" presetID="1" grpId="12" fill="hold">
                                  <p:stCondLst>
                                    <p:cond delay="0"/>
                                  </p:stCondLst>
                                  <p:iterate type="el" backwards="0">
                                    <p:tmAbs val="0"/>
                                  </p:iterate>
                                  <p:childTnLst>
                                    <p:set>
                                      <p:cBhvr>
                                        <p:cTn id="39" fill="hold"/>
                                        <p:tgtEl>
                                          <p:spTgt spid="4072"/>
                                        </p:tgtEl>
                                        <p:attrNameLst>
                                          <p:attrName>style.visibility</p:attrName>
                                        </p:attrNameLst>
                                      </p:cBhvr>
                                      <p:to>
                                        <p:strVal val="visible"/>
                                      </p:to>
                                    </p:set>
                                  </p:childTnLst>
                                </p:cTn>
                              </p:par>
                            </p:childTnLst>
                          </p:cTn>
                        </p:par>
                        <p:par>
                          <p:cTn id="40" fill="hold">
                            <p:stCondLst>
                              <p:cond delay="480998"/>
                            </p:stCondLst>
                            <p:childTnLst>
                              <p:par>
                                <p:cTn id="41" presetClass="mediacall" nodeType="afterEffect" presetSubtype="0" presetID="1" grpId="13" fill="hold">
                                  <p:stCondLst>
                                    <p:cond delay="0"/>
                                  </p:stCondLst>
                                  <p:childTnLst>
                                    <p:cmd type="call" cmd="playFrom(0.0)">
                                      <p:cBhvr>
                                        <p:cTn id="42" dur="26600" fill="hold"/>
                                        <p:tgtEl>
                                          <p:spTgt spid="4072"/>
                                        </p:tgtEl>
                                      </p:cBhvr>
                                    </p:cmd>
                                  </p:childTnLst>
                                </p:cTn>
                              </p:par>
                            </p:childTnLst>
                          </p:cTn>
                        </p:par>
                        <p:par>
                          <p:cTn id="43" fill="hold">
                            <p:stCondLst>
                              <p:cond delay="507598"/>
                            </p:stCondLst>
                            <p:childTnLst>
                              <p:par>
                                <p:cTn id="44" presetClass="entr" nodeType="afterEffect" presetSubtype="0" presetID="1" grpId="14" fill="hold">
                                  <p:stCondLst>
                                    <p:cond delay="0"/>
                                  </p:stCondLst>
                                  <p:iterate type="el" backwards="0">
                                    <p:tmAbs val="0"/>
                                  </p:iterate>
                                  <p:childTnLst>
                                    <p:set>
                                      <p:cBhvr>
                                        <p:cTn id="45" fill="hold"/>
                                        <p:tgtEl>
                                          <p:spTgt spid="4083"/>
                                        </p:tgtEl>
                                        <p:attrNameLst>
                                          <p:attrName>style.visibility</p:attrName>
                                        </p:attrNameLst>
                                      </p:cBhvr>
                                      <p:to>
                                        <p:strVal val="visible"/>
                                      </p:to>
                                    </p:set>
                                  </p:childTnLst>
                                </p:cTn>
                              </p:par>
                            </p:childTnLst>
                          </p:cTn>
                        </p:par>
                        <p:par>
                          <p:cTn id="46" fill="hold">
                            <p:stCondLst>
                              <p:cond delay="507598"/>
                            </p:stCondLst>
                            <p:childTnLst>
                              <p:par>
                                <p:cTn id="47" presetClass="entr" nodeType="afterEffect" presetSubtype="0" presetID="1" grpId="15" fill="hold">
                                  <p:stCondLst>
                                    <p:cond delay="0"/>
                                  </p:stCondLst>
                                  <p:iterate type="el" backwards="0">
                                    <p:tmAbs val="0"/>
                                  </p:iterate>
                                  <p:childTnLst>
                                    <p:set>
                                      <p:cBhvr>
                                        <p:cTn id="48" fill="hold"/>
                                        <p:tgtEl>
                                          <p:spTgt spid="40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49" fill="hold" display="0">
                  <p:stCondLst>
                    <p:cond delay="indefinite"/>
                  </p:stCondLst>
                </p:cTn>
                <p:tgtEl>
                  <p:spTgt spid="4067"/>
                </p:tgtEl>
              </p:cMediaNode>
            </p:video>
            <p:seq concurrent="1" prevAc="none" nextAc="seek">
              <p:cTn id="50" evtFilter="cancelBubble" nodeType="interactiveSeq" restart="whenNotActive" fill="hold">
                <p:stCondLst>
                  <p:cond delay="0" evt="onClick">
                    <p:tgtEl>
                      <p:spTgt spid="4067"/>
                    </p:tgtEl>
                  </p:cond>
                </p:stCondLst>
                <p:endSync delay="0" evt="end">
                  <p:rtn val="all"/>
                </p:endSync>
                <p:childTnLst>
                  <p:par>
                    <p:cTn id="51" fill="hold">
                      <p:stCondLst>
                        <p:cond delay="0"/>
                      </p:stCondLst>
                      <p:childTnLst>
                        <p:par>
                          <p:cTn id="52" fill="hold">
                            <p:stCondLst>
                              <p:cond delay="0"/>
                            </p:stCondLst>
                            <p:childTnLst>
                              <p:par>
                                <p:cTn id="53" presetClass="mediacall" nodeType="clickEffect" presetSubtype="0" presetID="2" fill="hold">
                                  <p:stCondLst>
                                    <p:cond delay="0"/>
                                  </p:stCondLst>
                                  <p:childTnLst>
                                    <p:cmd type="call" cmd="togglePause">
                                      <p:cBhvr>
                                        <p:cTn id="54" dur="1" fill="hold"/>
                                        <p:tgtEl>
                                          <p:spTgt spid="4067"/>
                                        </p:tgtEl>
                                      </p:cBhvr>
                                    </p:cmd>
                                  </p:childTnLst>
                                </p:cTn>
                              </p:par>
                            </p:childTnLst>
                          </p:cTn>
                        </p:par>
                      </p:childTnLst>
                    </p:cTn>
                  </p:par>
                </p:childTnLst>
              </p:cTn>
              <p:nextCondLst>
                <p:cond delay="0" evt="onClick">
                  <p:tgtEl>
                    <p:spTgt spid="4067"/>
                  </p:tgtEl>
                </p:cond>
              </p:nextCondLst>
            </p:seq>
            <p:video fullScrn="0">
              <p:cMediaNode mute="0" showWhenStopped="1" numSld="1" vol="100000">
                <p:cTn id="55" fill="hold" display="0">
                  <p:stCondLst>
                    <p:cond delay="indefinite"/>
                  </p:stCondLst>
                </p:cTn>
                <p:tgtEl>
                  <p:spTgt spid="4068"/>
                </p:tgtEl>
              </p:cMediaNode>
            </p:video>
            <p:seq concurrent="1" prevAc="none" nextAc="seek">
              <p:cTn id="56" evtFilter="cancelBubble" nodeType="interactiveSeq" restart="whenNotActive" fill="hold">
                <p:stCondLst>
                  <p:cond delay="0" evt="onClick">
                    <p:tgtEl>
                      <p:spTgt spid="4068"/>
                    </p:tgtEl>
                  </p:cond>
                </p:stCondLst>
                <p:endSync delay="0" evt="end">
                  <p:rtn val="all"/>
                </p:endSync>
                <p:childTnLst>
                  <p:par>
                    <p:cTn id="57" fill="hold">
                      <p:stCondLst>
                        <p:cond delay="0"/>
                      </p:stCondLst>
                      <p:childTnLst>
                        <p:par>
                          <p:cTn id="58" fill="hold">
                            <p:stCondLst>
                              <p:cond delay="0"/>
                            </p:stCondLst>
                            <p:childTnLst>
                              <p:par>
                                <p:cTn id="59" presetClass="mediacall" nodeType="clickEffect" presetSubtype="0" presetID="2" fill="hold">
                                  <p:stCondLst>
                                    <p:cond delay="0"/>
                                  </p:stCondLst>
                                  <p:childTnLst>
                                    <p:cmd type="call" cmd="togglePause">
                                      <p:cBhvr>
                                        <p:cTn id="60" dur="1" fill="hold"/>
                                        <p:tgtEl>
                                          <p:spTgt spid="4068"/>
                                        </p:tgtEl>
                                      </p:cBhvr>
                                    </p:cmd>
                                  </p:childTnLst>
                                </p:cTn>
                              </p:par>
                            </p:childTnLst>
                          </p:cTn>
                        </p:par>
                      </p:childTnLst>
                    </p:cTn>
                  </p:par>
                </p:childTnLst>
              </p:cTn>
              <p:nextCondLst>
                <p:cond delay="0" evt="onClick">
                  <p:tgtEl>
                    <p:spTgt spid="4068"/>
                  </p:tgtEl>
                </p:cond>
              </p:nextCondLst>
            </p:seq>
            <p:video fullScrn="0">
              <p:cMediaNode mute="0" showWhenStopped="1" numSld="1" vol="100000">
                <p:cTn id="61" fill="hold" display="0">
                  <p:stCondLst>
                    <p:cond delay="indefinite"/>
                  </p:stCondLst>
                </p:cTn>
                <p:tgtEl>
                  <p:spTgt spid="4069"/>
                </p:tgtEl>
              </p:cMediaNode>
            </p:video>
            <p:seq concurrent="1" prevAc="none" nextAc="seek">
              <p:cTn id="62" evtFilter="cancelBubble" nodeType="interactiveSeq" restart="whenNotActive" fill="hold">
                <p:stCondLst>
                  <p:cond delay="0" evt="onClick">
                    <p:tgtEl>
                      <p:spTgt spid="4069"/>
                    </p:tgtEl>
                  </p:cond>
                </p:stCondLst>
                <p:endSync delay="0" evt="end">
                  <p:rtn val="all"/>
                </p:endSync>
                <p:childTnLst>
                  <p:par>
                    <p:cTn id="63" fill="hold">
                      <p:stCondLst>
                        <p:cond delay="0"/>
                      </p:stCondLst>
                      <p:childTnLst>
                        <p:par>
                          <p:cTn id="64" fill="hold">
                            <p:stCondLst>
                              <p:cond delay="0"/>
                            </p:stCondLst>
                            <p:childTnLst>
                              <p:par>
                                <p:cTn id="65" presetClass="mediacall" nodeType="clickEffect" presetSubtype="0" presetID="2" fill="hold">
                                  <p:stCondLst>
                                    <p:cond delay="0"/>
                                  </p:stCondLst>
                                  <p:childTnLst>
                                    <p:cmd type="call" cmd="togglePause">
                                      <p:cBhvr>
                                        <p:cTn id="66" dur="1" fill="hold"/>
                                        <p:tgtEl>
                                          <p:spTgt spid="4069"/>
                                        </p:tgtEl>
                                      </p:cBhvr>
                                    </p:cmd>
                                  </p:childTnLst>
                                </p:cTn>
                              </p:par>
                            </p:childTnLst>
                          </p:cTn>
                        </p:par>
                      </p:childTnLst>
                    </p:cTn>
                  </p:par>
                </p:childTnLst>
              </p:cTn>
              <p:nextCondLst>
                <p:cond delay="0" evt="onClick">
                  <p:tgtEl>
                    <p:spTgt spid="4069"/>
                  </p:tgtEl>
                </p:cond>
              </p:nextCondLst>
            </p:seq>
            <p:video fullScrn="0">
              <p:cMediaNode mute="0" showWhenStopped="1" numSld="1" vol="100000">
                <p:cTn id="67" fill="hold" display="0">
                  <p:stCondLst>
                    <p:cond delay="indefinite"/>
                  </p:stCondLst>
                </p:cTn>
                <p:tgtEl>
                  <p:spTgt spid="4070"/>
                </p:tgtEl>
              </p:cMediaNode>
            </p:video>
            <p:seq concurrent="1" prevAc="none" nextAc="seek">
              <p:cTn id="68" evtFilter="cancelBubble" nodeType="interactiveSeq" restart="whenNotActive" fill="hold">
                <p:stCondLst>
                  <p:cond delay="0" evt="onClick">
                    <p:tgtEl>
                      <p:spTgt spid="4070"/>
                    </p:tgtEl>
                  </p:cond>
                </p:stCondLst>
                <p:endSync delay="0" evt="end">
                  <p:rtn val="all"/>
                </p:endSync>
                <p:childTnLst>
                  <p:par>
                    <p:cTn id="69" fill="hold">
                      <p:stCondLst>
                        <p:cond delay="0"/>
                      </p:stCondLst>
                      <p:childTnLst>
                        <p:par>
                          <p:cTn id="70" fill="hold">
                            <p:stCondLst>
                              <p:cond delay="0"/>
                            </p:stCondLst>
                            <p:childTnLst>
                              <p:par>
                                <p:cTn id="71" presetClass="mediacall" nodeType="clickEffect" presetSubtype="0" presetID="2" fill="hold">
                                  <p:stCondLst>
                                    <p:cond delay="0"/>
                                  </p:stCondLst>
                                  <p:childTnLst>
                                    <p:cmd type="call" cmd="togglePause">
                                      <p:cBhvr>
                                        <p:cTn id="72" dur="1" fill="hold"/>
                                        <p:tgtEl>
                                          <p:spTgt spid="4070"/>
                                        </p:tgtEl>
                                      </p:cBhvr>
                                    </p:cmd>
                                  </p:childTnLst>
                                </p:cTn>
                              </p:par>
                            </p:childTnLst>
                          </p:cTn>
                        </p:par>
                      </p:childTnLst>
                    </p:cTn>
                  </p:par>
                </p:childTnLst>
              </p:cTn>
              <p:nextCondLst>
                <p:cond delay="0" evt="onClick">
                  <p:tgtEl>
                    <p:spTgt spid="4070"/>
                  </p:tgtEl>
                </p:cond>
              </p:nextCondLst>
            </p:seq>
            <p:video fullScrn="0">
              <p:cMediaNode mute="0" showWhenStopped="1" numSld="1" vol="100000">
                <p:cTn id="73" fill="hold" display="0">
                  <p:stCondLst>
                    <p:cond delay="indefinite"/>
                  </p:stCondLst>
                </p:cTn>
                <p:tgtEl>
                  <p:spTgt spid="4071"/>
                </p:tgtEl>
              </p:cMediaNode>
            </p:video>
            <p:seq concurrent="1" prevAc="none" nextAc="seek">
              <p:cTn id="74" evtFilter="cancelBubble" nodeType="interactiveSeq" restart="whenNotActive" fill="hold">
                <p:stCondLst>
                  <p:cond delay="0" evt="onClick">
                    <p:tgtEl>
                      <p:spTgt spid="4071"/>
                    </p:tgtEl>
                  </p:cond>
                </p:stCondLst>
                <p:endSync delay="0" evt="end">
                  <p:rtn val="all"/>
                </p:endSync>
                <p:childTnLst>
                  <p:par>
                    <p:cTn id="75" fill="hold">
                      <p:stCondLst>
                        <p:cond delay="0"/>
                      </p:stCondLst>
                      <p:childTnLst>
                        <p:par>
                          <p:cTn id="76" fill="hold">
                            <p:stCondLst>
                              <p:cond delay="0"/>
                            </p:stCondLst>
                            <p:childTnLst>
                              <p:par>
                                <p:cTn id="77" presetClass="mediacall" nodeType="clickEffect" presetSubtype="0" presetID="2" fill="hold">
                                  <p:stCondLst>
                                    <p:cond delay="0"/>
                                  </p:stCondLst>
                                  <p:childTnLst>
                                    <p:cmd type="call" cmd="togglePause">
                                      <p:cBhvr>
                                        <p:cTn id="78" dur="1" fill="hold"/>
                                        <p:tgtEl>
                                          <p:spTgt spid="4071"/>
                                        </p:tgtEl>
                                      </p:cBhvr>
                                    </p:cmd>
                                  </p:childTnLst>
                                </p:cTn>
                              </p:par>
                            </p:childTnLst>
                          </p:cTn>
                        </p:par>
                      </p:childTnLst>
                    </p:cTn>
                  </p:par>
                </p:childTnLst>
              </p:cTn>
              <p:nextCondLst>
                <p:cond delay="0" evt="onClick">
                  <p:tgtEl>
                    <p:spTgt spid="4071"/>
                  </p:tgtEl>
                </p:cond>
              </p:nextCondLst>
            </p:seq>
            <p:video fullScrn="0">
              <p:cMediaNode mute="0" showWhenStopped="1" numSld="1" vol="100000">
                <p:cTn id="79" fill="hold" display="0">
                  <p:stCondLst>
                    <p:cond delay="indefinite"/>
                  </p:stCondLst>
                </p:cTn>
                <p:tgtEl>
                  <p:spTgt spid="4072"/>
                </p:tgtEl>
              </p:cMediaNode>
            </p:video>
            <p:seq concurrent="1" prevAc="none" nextAc="seek">
              <p:cTn id="80" evtFilter="cancelBubble" nodeType="interactiveSeq" restart="whenNotActive" fill="hold">
                <p:stCondLst>
                  <p:cond delay="0" evt="onClick">
                    <p:tgtEl>
                      <p:spTgt spid="4072"/>
                    </p:tgtEl>
                  </p:cond>
                </p:stCondLst>
                <p:endSync delay="0" evt="end">
                  <p:rtn val="all"/>
                </p:endSync>
                <p:childTnLst>
                  <p:par>
                    <p:cTn id="81" fill="hold">
                      <p:stCondLst>
                        <p:cond delay="0"/>
                      </p:stCondLst>
                      <p:childTnLst>
                        <p:par>
                          <p:cTn id="82" fill="hold">
                            <p:stCondLst>
                              <p:cond delay="0"/>
                            </p:stCondLst>
                            <p:childTnLst>
                              <p:par>
                                <p:cTn id="83" presetClass="mediacall" nodeType="clickEffect" presetSubtype="0" presetID="2" fill="hold">
                                  <p:stCondLst>
                                    <p:cond delay="0"/>
                                  </p:stCondLst>
                                  <p:childTnLst>
                                    <p:cmd type="call" cmd="togglePause">
                                      <p:cBhvr>
                                        <p:cTn id="84" dur="1" fill="hold"/>
                                        <p:tgtEl>
                                          <p:spTgt spid="4072"/>
                                        </p:tgtEl>
                                      </p:cBhvr>
                                    </p:cmd>
                                  </p:childTnLst>
                                </p:cTn>
                              </p:par>
                            </p:childTnLst>
                          </p:cTn>
                        </p:par>
                      </p:childTnLst>
                    </p:cTn>
                  </p:par>
                </p:childTnLst>
              </p:cTn>
              <p:nextCondLst>
                <p:cond delay="0" evt="onClick">
                  <p:tgtEl>
                    <p:spTgt spid="4072"/>
                  </p:tgtEl>
                </p:cond>
              </p:nextCondLst>
            </p:seq>
          </p:childTnLst>
        </p:cTn>
      </p:par>
    </p:tnLst>
    <p:bldLst>
      <p:bldP build="whole" bldLvl="1" animBg="1" rev="0" advAuto="0" spid="4071" grpId="10"/>
      <p:bldP build="whole" bldLvl="1" animBg="1" rev="0" advAuto="0" spid="4072" grpId="12"/>
      <p:bldP build="whole" bldLvl="1" animBg="1" rev="0" advAuto="0" spid="4069" grpId="6"/>
      <p:bldP build="whole" bldLvl="1" animBg="1" rev="0" advAuto="0" spid="4068" grpId="4"/>
      <p:bldP build="whole" bldLvl="1" animBg="1" rev="0" advAuto="0" spid="4066" grpId="3"/>
      <p:bldP build="whole" bldLvl="1" animBg="1" rev="0" advAuto="0" spid="4070" grpId="8"/>
      <p:bldP build="whole" bldLvl="1" animBg="1" rev="0" advAuto="0" spid="4067" grpId="1"/>
      <p:bldP build="whole" bldLvl="1" animBg="1" rev="0" advAuto="0" spid="4083" grpId="14"/>
      <p:bldP build="whole" bldLvl="1" animBg="1" rev="0" advAuto="0" spid="4094" grpId="15"/>
    </p:bldLst>
  </p:timing>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31" name="Rectangle"/>
          <p:cNvSpPr/>
          <p:nvPr/>
        </p:nvSpPr>
        <p:spPr>
          <a:xfrm>
            <a:off x="1384300" y="8902700"/>
            <a:ext cx="12496800" cy="1447800"/>
          </a:xfrm>
          <a:prstGeom prst="rect">
            <a:avLst/>
          </a:prstGeom>
          <a:solidFill>
            <a:srgbClr val="23F90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32" name="Rectangle"/>
          <p:cNvSpPr/>
          <p:nvPr/>
        </p:nvSpPr>
        <p:spPr>
          <a:xfrm>
            <a:off x="1384300" y="10350500"/>
            <a:ext cx="20967700" cy="711200"/>
          </a:xfrm>
          <a:prstGeom prst="rect">
            <a:avLst/>
          </a:prstGeom>
          <a:solidFill>
            <a:srgbClr val="23F901">
              <a:alpha val="30000"/>
            </a:srgbClr>
          </a:solidFill>
          <a:ln w="25400">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33" name="Func box_filter_3x3(Func in) {…"/>
          <p:cNvSpPr txBox="1"/>
          <p:nvPr/>
        </p:nvSpPr>
        <p:spPr>
          <a:xfrm>
            <a:off x="800100" y="2540000"/>
            <a:ext cx="23241000" cy="11150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7200"/>
              </a:lnSpc>
              <a:tabLst/>
              <a:defRPr sz="4800">
                <a:latin typeface="Consolas"/>
                <a:ea typeface="Consolas"/>
                <a:cs typeface="Consolas"/>
                <a:sym typeface="Consolas"/>
              </a:defRPr>
            </a:pPr>
            <a:r>
              <a:t>Func </a:t>
            </a:r>
            <a:r>
              <a:rPr b="1">
                <a:solidFill>
                  <a:srgbClr val="74A7FE"/>
                </a:solidFill>
                <a:latin typeface="+mn-lt"/>
                <a:ea typeface="+mn-ea"/>
                <a:cs typeface="+mn-cs"/>
                <a:sym typeface="Helvetica"/>
              </a:rPr>
              <a:t>box_filter_3x3</a:t>
            </a:r>
            <a:r>
              <a:t>(Func </a:t>
            </a:r>
            <a:r>
              <a:rPr b="1">
                <a:latin typeface="+mn-lt"/>
                <a:ea typeface="+mn-ea"/>
                <a:cs typeface="+mn-cs"/>
                <a:sym typeface="Helvetica"/>
              </a:rPr>
              <a:t>in</a:t>
            </a:r>
            <a:r>
              <a:t>) {</a:t>
            </a:r>
          </a:p>
          <a:p>
            <a:pPr algn="l" defTabSz="457200">
              <a:lnSpc>
                <a:spcPts val="7200"/>
              </a:lnSpc>
              <a:tabLst/>
              <a:defRPr sz="4800">
                <a:latin typeface="Consolas"/>
                <a:ea typeface="Consolas"/>
                <a:cs typeface="Consolas"/>
                <a:sym typeface="Consolas"/>
              </a:defRPr>
            </a:pPr>
            <a:r>
              <a:t>  Func </a:t>
            </a:r>
            <a:r>
              <a:rPr b="1">
                <a:solidFill>
                  <a:srgbClr val="74A7FE"/>
                </a:solidFill>
                <a:latin typeface="+mn-lt"/>
                <a:ea typeface="+mn-ea"/>
                <a:cs typeface="+mn-cs"/>
                <a:sym typeface="Helvetica"/>
              </a:rPr>
              <a:t>blurx</a:t>
            </a:r>
            <a:r>
              <a:t>, </a:t>
            </a:r>
            <a:r>
              <a:rPr b="1">
                <a:solidFill>
                  <a:srgbClr val="74A7FE"/>
                </a:solidFill>
                <a:latin typeface="+mn-lt"/>
                <a:ea typeface="+mn-ea"/>
                <a:cs typeface="+mn-cs"/>
                <a:sym typeface="Helvetica"/>
              </a:rPr>
              <a:t>blury</a:t>
            </a:r>
            <a:r>
              <a:t>;</a:t>
            </a:r>
          </a:p>
          <a:p>
            <a:pPr algn="l" defTabSz="457200">
              <a:lnSpc>
                <a:spcPts val="7200"/>
              </a:lnSpc>
              <a:tabLst/>
              <a:defRPr sz="4800">
                <a:latin typeface="Consolas"/>
                <a:ea typeface="Consolas"/>
                <a:cs typeface="Consolas"/>
                <a:sym typeface="Consolas"/>
              </a:defRPr>
            </a:pPr>
            <a:r>
              <a:t>  Var x, y, xi, yi;</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B418"/>
                </a:solidFill>
                <a:latin typeface="Consolas"/>
                <a:ea typeface="Consolas"/>
                <a:cs typeface="Consolas"/>
                <a:sym typeface="Consolas"/>
              </a:defRPr>
            </a:pPr>
            <a:r>
              <a:t>  // The </a:t>
            </a:r>
            <a:r>
              <a:rPr b="1">
                <a:latin typeface="+mn-lt"/>
                <a:ea typeface="+mn-ea"/>
                <a:cs typeface="+mn-cs"/>
                <a:sym typeface="Helvetica"/>
              </a:rPr>
              <a:t>algorithm</a:t>
            </a:r>
            <a:r>
              <a:t> - no storage, order</a:t>
            </a:r>
          </a:p>
          <a:p>
            <a:pPr algn="l" defTabSz="457200">
              <a:lnSpc>
                <a:spcPts val="7200"/>
              </a:lnSpc>
              <a:tabLst/>
              <a:defRPr sz="4800">
                <a:latin typeface="Consolas"/>
                <a:ea typeface="Consolas"/>
                <a:cs typeface="Consolas"/>
                <a:sym typeface="Consolas"/>
              </a:defRPr>
            </a:pPr>
            <a:r>
              <a:t>  </a:t>
            </a:r>
            <a:r>
              <a:rPr b="1">
                <a:solidFill>
                  <a:srgbClr val="74A7FE"/>
                </a:solidFill>
                <a:latin typeface="+mn-lt"/>
                <a:ea typeface="+mn-ea"/>
                <a:cs typeface="+mn-cs"/>
                <a:sym typeface="Helvetica"/>
              </a:rPr>
              <a:t>blurx</a:t>
            </a:r>
            <a:r>
              <a:t>(x, y) = (</a:t>
            </a:r>
            <a:r>
              <a:rPr b="1">
                <a:solidFill>
                  <a:srgbClr val="74A7FE"/>
                </a:solidFill>
                <a:latin typeface="+mn-lt"/>
                <a:ea typeface="+mn-ea"/>
                <a:cs typeface="+mn-cs"/>
                <a:sym typeface="Helvetica"/>
              </a:rPr>
              <a:t>in</a:t>
            </a:r>
            <a:r>
              <a:t>(x-</a:t>
            </a:r>
            <a:r>
              <a:rPr i="1">
                <a:solidFill>
                  <a:srgbClr val="FF4013"/>
                </a:solidFill>
                <a:latin typeface="+mn-lt"/>
                <a:ea typeface="+mn-ea"/>
                <a:cs typeface="+mn-cs"/>
                <a:sym typeface="Helvetica"/>
              </a:rPr>
              <a:t>1</a:t>
            </a:r>
            <a:r>
              <a:t>, y) + </a:t>
            </a:r>
            <a:r>
              <a:rPr b="1">
                <a:solidFill>
                  <a:srgbClr val="74A7FE"/>
                </a:solidFill>
                <a:latin typeface="+mn-lt"/>
                <a:ea typeface="+mn-ea"/>
                <a:cs typeface="+mn-cs"/>
                <a:sym typeface="Helvetica"/>
              </a:rPr>
              <a:t>in</a:t>
            </a:r>
            <a:r>
              <a:t>(x, y) + </a:t>
            </a:r>
            <a:r>
              <a:rPr b="1">
                <a:solidFill>
                  <a:srgbClr val="74A7FE"/>
                </a:solidFill>
                <a:latin typeface="+mn-lt"/>
                <a:ea typeface="+mn-ea"/>
                <a:cs typeface="+mn-cs"/>
                <a:sym typeface="Helvetica"/>
              </a:rPr>
              <a:t>in</a:t>
            </a:r>
            <a:r>
              <a:t>(x+</a:t>
            </a:r>
            <a:r>
              <a:rPr i="1">
                <a:solidFill>
                  <a:srgbClr val="FF4013"/>
                </a:solidFill>
                <a:latin typeface="+mn-lt"/>
                <a:ea typeface="+mn-ea"/>
                <a:cs typeface="+mn-cs"/>
                <a:sym typeface="Helvetica"/>
              </a:rPr>
              <a:t>1</a:t>
            </a:r>
            <a:r>
              <a:t>, y))/</a:t>
            </a:r>
            <a:r>
              <a:rPr i="1">
                <a:solidFill>
                  <a:srgbClr val="FF4013"/>
                </a:solidFill>
                <a:latin typeface="+mn-lt"/>
                <a:ea typeface="+mn-ea"/>
                <a:cs typeface="+mn-cs"/>
                <a:sym typeface="Helvetica"/>
              </a:rPr>
              <a:t>3</a:t>
            </a:r>
            <a:r>
              <a:t>;</a:t>
            </a:r>
          </a:p>
          <a:p>
            <a:pPr algn="l" defTabSz="457200">
              <a:lnSpc>
                <a:spcPts val="7200"/>
              </a:lnSpc>
              <a:tabLst/>
              <a:defRPr sz="4800">
                <a:latin typeface="Consolas"/>
                <a:ea typeface="Consolas"/>
                <a:cs typeface="Consolas"/>
                <a:sym typeface="Consolas"/>
              </a:defRPr>
            </a:pPr>
            <a:r>
              <a:t>  </a:t>
            </a:r>
            <a:r>
              <a:rPr b="1">
                <a:solidFill>
                  <a:srgbClr val="74A7FE"/>
                </a:solidFill>
                <a:latin typeface="+mn-lt"/>
                <a:ea typeface="+mn-ea"/>
                <a:cs typeface="+mn-cs"/>
                <a:sym typeface="Helvetica"/>
              </a:rPr>
              <a:t>blury</a:t>
            </a:r>
            <a:r>
              <a:t>(x, y) = (</a:t>
            </a:r>
            <a:r>
              <a:rPr b="1">
                <a:solidFill>
                  <a:srgbClr val="74A7FE"/>
                </a:solidFill>
                <a:latin typeface="+mn-lt"/>
                <a:ea typeface="+mn-ea"/>
                <a:cs typeface="+mn-cs"/>
                <a:sym typeface="Helvetica"/>
              </a:rPr>
              <a:t>blurx</a:t>
            </a:r>
            <a:r>
              <a:t>(x, y-</a:t>
            </a:r>
            <a:r>
              <a:rPr i="1">
                <a:solidFill>
                  <a:srgbClr val="FF4013"/>
                </a:solidFill>
                <a:latin typeface="+mn-lt"/>
                <a:ea typeface="+mn-ea"/>
                <a:cs typeface="+mn-cs"/>
                <a:sym typeface="Helvetica"/>
              </a:rPr>
              <a:t>1</a:t>
            </a:r>
            <a:r>
              <a:t>) + </a:t>
            </a:r>
            <a:r>
              <a:rPr b="1">
                <a:solidFill>
                  <a:srgbClr val="74A7FE"/>
                </a:solidFill>
                <a:latin typeface="+mn-lt"/>
                <a:ea typeface="+mn-ea"/>
                <a:cs typeface="+mn-cs"/>
                <a:sym typeface="Helvetica"/>
              </a:rPr>
              <a:t>blurx</a:t>
            </a:r>
            <a:r>
              <a:t>(x, y) + </a:t>
            </a:r>
            <a:r>
              <a:rPr b="1">
                <a:solidFill>
                  <a:srgbClr val="74A7FE"/>
                </a:solidFill>
                <a:latin typeface="+mn-lt"/>
                <a:ea typeface="+mn-ea"/>
                <a:cs typeface="+mn-cs"/>
                <a:sym typeface="Helvetica"/>
              </a:rPr>
              <a:t>blurx</a:t>
            </a:r>
            <a:r>
              <a:t>(x, y+</a:t>
            </a:r>
            <a:r>
              <a:rPr i="1">
                <a:solidFill>
                  <a:srgbClr val="FF4013"/>
                </a:solidFill>
                <a:latin typeface="+mn-lt"/>
                <a:ea typeface="+mn-ea"/>
                <a:cs typeface="+mn-cs"/>
                <a:sym typeface="Helvetica"/>
              </a:rPr>
              <a:t>1</a:t>
            </a:r>
            <a:r>
              <a:t>))/</a:t>
            </a:r>
            <a:r>
              <a:rPr i="1">
                <a:solidFill>
                  <a:srgbClr val="FF4013"/>
                </a:solidFill>
                <a:latin typeface="+mn-lt"/>
                <a:ea typeface="+mn-ea"/>
                <a:cs typeface="+mn-cs"/>
                <a:sym typeface="Helvetica"/>
              </a:rPr>
              <a:t>3</a:t>
            </a:r>
            <a:r>
              <a:t>;</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B418"/>
                </a:solidFill>
                <a:latin typeface="Consolas"/>
                <a:ea typeface="Consolas"/>
                <a:cs typeface="Consolas"/>
                <a:sym typeface="Consolas"/>
              </a:defRPr>
            </a:pPr>
            <a:r>
              <a:t>  // The </a:t>
            </a:r>
            <a:r>
              <a:rPr b="1">
                <a:latin typeface="+mn-lt"/>
                <a:ea typeface="+mn-ea"/>
                <a:cs typeface="+mn-cs"/>
                <a:sym typeface="Helvetica"/>
              </a:rPr>
              <a:t>schedule</a:t>
            </a:r>
            <a:r>
              <a:t> - defines order, locality; implies storage</a:t>
            </a:r>
          </a:p>
          <a:p>
            <a:pPr algn="l" defTabSz="457200">
              <a:lnSpc>
                <a:spcPts val="7200"/>
              </a:lnSpc>
              <a:tabLst/>
              <a:defRPr sz="4800">
                <a:latin typeface="Consolas"/>
                <a:ea typeface="Consolas"/>
                <a:cs typeface="Consolas"/>
                <a:sym typeface="Consolas"/>
              </a:defRPr>
            </a:pPr>
            <a:r>
              <a:t>  blury.</a:t>
            </a:r>
            <a:r>
              <a:rPr b="1">
                <a:solidFill>
                  <a:srgbClr val="74A7FE"/>
                </a:solidFill>
                <a:latin typeface="+mn-lt"/>
                <a:ea typeface="+mn-ea"/>
                <a:cs typeface="+mn-cs"/>
                <a:sym typeface="Helvetica"/>
              </a:rPr>
              <a:t>tile</a:t>
            </a:r>
            <a:r>
              <a:t>(x, y, xi, yi, </a:t>
            </a:r>
            <a:r>
              <a:rPr i="1">
                <a:solidFill>
                  <a:srgbClr val="FF4013"/>
                </a:solidFill>
                <a:latin typeface="+mn-lt"/>
                <a:ea typeface="+mn-ea"/>
                <a:cs typeface="+mn-cs"/>
                <a:sym typeface="Helvetica"/>
              </a:rPr>
              <a:t>256</a:t>
            </a:r>
            <a:r>
              <a:t>, </a:t>
            </a:r>
            <a:r>
              <a:rPr i="1">
                <a:solidFill>
                  <a:srgbClr val="FF4013"/>
                </a:solidFill>
                <a:latin typeface="+mn-lt"/>
                <a:ea typeface="+mn-ea"/>
                <a:cs typeface="+mn-cs"/>
                <a:sym typeface="Helvetica"/>
              </a:rPr>
              <a:t>32</a:t>
            </a:r>
            <a:r>
              <a:t>)</a:t>
            </a:r>
          </a:p>
          <a:p>
            <a:pPr algn="l" defTabSz="457200">
              <a:lnSpc>
                <a:spcPts val="7200"/>
              </a:lnSpc>
              <a:tabLst/>
              <a:defRPr sz="4800">
                <a:latin typeface="Consolas"/>
                <a:ea typeface="Consolas"/>
                <a:cs typeface="Consolas"/>
                <a:sym typeface="Consolas"/>
              </a:defRPr>
            </a:pPr>
            <a:r>
              <a:t>       .</a:t>
            </a:r>
            <a:r>
              <a:rPr b="1">
                <a:solidFill>
                  <a:srgbClr val="74A7FE"/>
                </a:solidFill>
                <a:latin typeface="+mn-lt"/>
                <a:ea typeface="+mn-ea"/>
                <a:cs typeface="+mn-cs"/>
                <a:sym typeface="Helvetica"/>
              </a:rPr>
              <a:t>vectorize</a:t>
            </a:r>
            <a:r>
              <a:t>(xi, </a:t>
            </a:r>
            <a:r>
              <a:rPr i="1">
                <a:solidFill>
                  <a:srgbClr val="FF4013"/>
                </a:solidFill>
                <a:latin typeface="+mn-lt"/>
                <a:ea typeface="+mn-ea"/>
                <a:cs typeface="+mn-cs"/>
                <a:sym typeface="Helvetica"/>
              </a:rPr>
              <a:t>8</a:t>
            </a:r>
            <a:r>
              <a:t>).</a:t>
            </a:r>
            <a:r>
              <a:rPr b="1">
                <a:solidFill>
                  <a:srgbClr val="74A7FE"/>
                </a:solidFill>
                <a:latin typeface="+mn-lt"/>
                <a:ea typeface="+mn-ea"/>
                <a:cs typeface="+mn-cs"/>
                <a:sym typeface="Helvetica"/>
              </a:rPr>
              <a:t>parallel</a:t>
            </a:r>
            <a:r>
              <a:t>(y);</a:t>
            </a:r>
          </a:p>
          <a:p>
            <a:pPr algn="l" defTabSz="457200">
              <a:lnSpc>
                <a:spcPts val="7200"/>
              </a:lnSpc>
              <a:tabLst/>
              <a:defRPr b="1" sz="4800">
                <a:latin typeface="+mn-lt"/>
                <a:ea typeface="+mn-ea"/>
                <a:cs typeface="+mn-cs"/>
                <a:sym typeface="Helvetica"/>
              </a:defRPr>
            </a:pPr>
            <a:r>
              <a:rPr b="0">
                <a:latin typeface="Consolas"/>
                <a:ea typeface="Consolas"/>
                <a:cs typeface="Consolas"/>
                <a:sym typeface="Consolas"/>
              </a:rPr>
              <a:t>  blurx.</a:t>
            </a:r>
            <a:r>
              <a:rPr>
                <a:solidFill>
                  <a:srgbClr val="74A7FE"/>
                </a:solidFill>
              </a:rPr>
              <a:t>compute_at</a:t>
            </a:r>
            <a:r>
              <a:rPr b="0">
                <a:latin typeface="Consolas"/>
                <a:ea typeface="Consolas"/>
                <a:cs typeface="Consolas"/>
                <a:sym typeface="Consolas"/>
              </a:rPr>
              <a:t>(blury, x).</a:t>
            </a:r>
            <a:r>
              <a:rPr>
                <a:solidFill>
                  <a:srgbClr val="74A7FE"/>
                </a:solidFill>
              </a:rPr>
              <a:t>store_at</a:t>
            </a:r>
            <a:r>
              <a:rPr b="0">
                <a:latin typeface="Consolas"/>
                <a:ea typeface="Consolas"/>
                <a:cs typeface="Consolas"/>
                <a:sym typeface="Consolas"/>
              </a:rPr>
              <a:t>(blury, x).</a:t>
            </a:r>
            <a:r>
              <a:rPr>
                <a:solidFill>
                  <a:srgbClr val="74A7FE"/>
                </a:solidFill>
              </a:rPr>
              <a:t>vectorize</a:t>
            </a:r>
            <a:r>
              <a:rPr b="0">
                <a:latin typeface="Consolas"/>
                <a:ea typeface="Consolas"/>
                <a:cs typeface="Consolas"/>
                <a:sym typeface="Consolas"/>
              </a:rPr>
              <a:t>(x, </a:t>
            </a:r>
            <a:r>
              <a:rPr b="0" i="1">
                <a:solidFill>
                  <a:srgbClr val="FF4013"/>
                </a:solidFill>
              </a:rPr>
              <a:t>8</a:t>
            </a:r>
            <a:r>
              <a:rPr b="0">
                <a:latin typeface="Consolas"/>
                <a:ea typeface="Consolas"/>
                <a:cs typeface="Consolas"/>
                <a:sym typeface="Consolas"/>
              </a:rPr>
              <a:t>);</a:t>
            </a:r>
            <a:endParaRPr b="0">
              <a:latin typeface="Consolas"/>
              <a:ea typeface="Consolas"/>
              <a:cs typeface="Consolas"/>
              <a:sym typeface="Consolas"/>
            </a:endParaRPr>
          </a:p>
          <a:p>
            <a:pPr algn="l" defTabSz="457200">
              <a:lnSpc>
                <a:spcPts val="7200"/>
              </a:lnSpc>
              <a:tabLst/>
              <a:defRPr sz="4800">
                <a:latin typeface="Consolas"/>
                <a:ea typeface="Consolas"/>
                <a:cs typeface="Consolas"/>
                <a:sym typeface="Consolas"/>
              </a:defRPr>
            </a:pPr>
            <a:r>
              <a:t>  </a:t>
            </a:r>
          </a:p>
          <a:p>
            <a:pPr algn="l" defTabSz="457200">
              <a:lnSpc>
                <a:spcPts val="7200"/>
              </a:lnSpc>
              <a:tabLst/>
              <a:defRPr sz="4800">
                <a:latin typeface="Consolas"/>
                <a:ea typeface="Consolas"/>
                <a:cs typeface="Consolas"/>
                <a:sym typeface="Consolas"/>
              </a:defRPr>
            </a:pPr>
            <a:r>
              <a:t>  </a:t>
            </a:r>
            <a:r>
              <a:rPr b="1">
                <a:latin typeface="+mn-lt"/>
                <a:ea typeface="+mn-ea"/>
                <a:cs typeface="+mn-cs"/>
                <a:sym typeface="Helvetica"/>
              </a:rPr>
              <a:t>return</a:t>
            </a:r>
            <a:r>
              <a:t> </a:t>
            </a:r>
            <a:r>
              <a:rPr b="1">
                <a:solidFill>
                  <a:srgbClr val="74A7FE"/>
                </a:solidFill>
                <a:latin typeface="+mn-lt"/>
                <a:ea typeface="+mn-ea"/>
                <a:cs typeface="+mn-cs"/>
                <a:sym typeface="Helvetica"/>
              </a:rPr>
              <a:t>blury</a:t>
            </a:r>
            <a:r>
              <a:t>;</a:t>
            </a:r>
          </a:p>
          <a:p>
            <a:pPr algn="l" defTabSz="457200">
              <a:lnSpc>
                <a:spcPts val="7200"/>
              </a:lnSpc>
              <a:tabLst/>
              <a:defRPr sz="4800">
                <a:latin typeface="Consolas"/>
                <a:ea typeface="Consolas"/>
                <a:cs typeface="Consolas"/>
                <a:sym typeface="Consolas"/>
              </a:defRPr>
            </a:pPr>
            <a:r>
              <a:t>}</a:t>
            </a:r>
          </a:p>
        </p:txBody>
      </p:sp>
      <p:sp>
        <p:nvSpPr>
          <p:cNvPr id="4134" name="0.9 ms/megapixel"/>
          <p:cNvSpPr txBox="1"/>
          <p:nvPr/>
        </p:nvSpPr>
        <p:spPr>
          <a:xfrm>
            <a:off x="781279" y="1555750"/>
            <a:ext cx="4891684"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546100">
              <a:lnSpc>
                <a:spcPct val="100000"/>
              </a:lnSpc>
              <a:tabLst/>
              <a:defRPr sz="4800">
                <a:latin typeface="+mn-lt"/>
                <a:ea typeface="+mn-ea"/>
                <a:cs typeface="+mn-cs"/>
                <a:sym typeface="Helvetica"/>
              </a:defRPr>
            </a:lvl1pPr>
          </a:lstStyle>
          <a:p>
            <a:pPr/>
            <a:r>
              <a:t>0.9 ms/megapixel</a:t>
            </a:r>
          </a:p>
        </p:txBody>
      </p:sp>
      <p:sp>
        <p:nvSpPr>
          <p:cNvPr id="4135" name="Halide"/>
          <p:cNvSpPr txBox="1"/>
          <p:nvPr/>
        </p:nvSpPr>
        <p:spPr>
          <a:xfrm>
            <a:off x="797135" y="342900"/>
            <a:ext cx="2570989" cy="1270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Helvetica Neue Bold Condensed"/>
                <a:ea typeface="Helvetica Neue Bold Condensed"/>
                <a:cs typeface="Helvetica Neue Bold Condensed"/>
                <a:sym typeface="Helvetica Neue Bold Condensed"/>
              </a:defRPr>
            </a:lvl1pPr>
          </a:lstStyle>
          <a:p>
            <a:pPr/>
            <a:r>
              <a:t>Halide</a:t>
            </a:r>
          </a:p>
        </p:txBody>
      </p:sp>
    </p:spTree>
  </p:cSld>
  <p:clrMapOvr>
    <a:masterClrMapping/>
  </p:clrMapOvr>
  <mc:AlternateContent xmlns:mc="http://schemas.openxmlformats.org/markup-compatibility/2006">
    <mc:Choice xmlns:p14="http://schemas.microsoft.com/office/powerpoint/2010/main" Requires="p14">
      <p:transition spd="med" advClick="1" p14:dur="1000">
        <p:fade thruBlk="1"/>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132"/>
                                        </p:tgtEl>
                                        <p:attrNameLst>
                                          <p:attrName>style.visibility</p:attrName>
                                        </p:attrNameLst>
                                      </p:cBhvr>
                                      <p:to>
                                        <p:strVal val="visible"/>
                                      </p:to>
                                    </p:set>
                                  </p:childTnLst>
                                </p:cTn>
                              </p:par>
                            </p:childTnLst>
                          </p:cTn>
                        </p:par>
                        <p:par>
                          <p:cTn id="11" fill="hold">
                            <p:stCondLst>
                              <p:cond delay="0"/>
                            </p:stCondLst>
                            <p:childTnLst>
                              <p:par>
                                <p:cTn id="12" presetClass="exit" nodeType="afterEffect" presetSubtype="0" presetID="1" grpId="3" fill="hold">
                                  <p:stCondLst>
                                    <p:cond delay="0"/>
                                  </p:stCondLst>
                                  <p:iterate type="el" backwards="0">
                                    <p:tmAbs val="0"/>
                                  </p:iterate>
                                  <p:childTnLst>
                                    <p:set>
                                      <p:cBhvr>
                                        <p:cTn id="13" fill="hold">
                                          <p:stCondLst>
                                            <p:cond delay="0"/>
                                          </p:stCondLst>
                                        </p:cTn>
                                        <p:tgtEl>
                                          <p:spTgt spid="413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31" grpId="3"/>
      <p:bldP build="whole" bldLvl="1" animBg="1" rev="0" advAuto="0" spid="4132" grpId="2"/>
      <p:bldP build="whole" bldLvl="1" animBg="1" rev="0" advAuto="0" spid="4131" grpId="1"/>
    </p:bldLst>
  </p:timing>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39" name="void box_filter_3x3(const Image &amp;in, Image &amp;blury) {…"/>
          <p:cNvSpPr txBox="1"/>
          <p:nvPr/>
        </p:nvSpPr>
        <p:spPr>
          <a:xfrm>
            <a:off x="12611100" y="2362200"/>
            <a:ext cx="11912600" cy="1191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4500"/>
              </a:lnSpc>
              <a:tabLst/>
              <a:defRPr sz="25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 allocate tile blurx array</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4140" name="0.9 ms/megapixel"/>
          <p:cNvSpPr txBox="1"/>
          <p:nvPr/>
        </p:nvSpPr>
        <p:spPr>
          <a:xfrm>
            <a:off x="12592279" y="1555750"/>
            <a:ext cx="4891684"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546100">
              <a:lnSpc>
                <a:spcPct val="100000"/>
              </a:lnSpc>
              <a:tabLst/>
              <a:defRPr sz="4800">
                <a:latin typeface="+mn-lt"/>
                <a:ea typeface="+mn-ea"/>
                <a:cs typeface="+mn-cs"/>
                <a:sym typeface="Helvetica"/>
              </a:defRPr>
            </a:lvl1pPr>
          </a:lstStyle>
          <a:p>
            <a:pPr/>
            <a:r>
              <a:t>0.9 ms/megapixel</a:t>
            </a:r>
          </a:p>
        </p:txBody>
      </p:sp>
      <p:sp>
        <p:nvSpPr>
          <p:cNvPr id="4141" name="C++"/>
          <p:cNvSpPr txBox="1"/>
          <p:nvPr/>
        </p:nvSpPr>
        <p:spPr>
          <a:xfrm>
            <a:off x="12608135" y="342900"/>
            <a:ext cx="1834974" cy="1270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Helvetica Neue Bold Condensed"/>
                <a:ea typeface="Helvetica Neue Bold Condensed"/>
                <a:cs typeface="Helvetica Neue Bold Condensed"/>
                <a:sym typeface="Helvetica Neue Bold Condensed"/>
              </a:defRPr>
            </a:lvl1pPr>
          </a:lstStyle>
          <a:p>
            <a:pPr/>
            <a:r>
              <a:t>C++</a:t>
            </a:r>
          </a:p>
        </p:txBody>
      </p:sp>
      <p:sp>
        <p:nvSpPr>
          <p:cNvPr id="4142" name="Func box_filter_3x3(Func in) {…"/>
          <p:cNvSpPr txBox="1"/>
          <p:nvPr/>
        </p:nvSpPr>
        <p:spPr>
          <a:xfrm>
            <a:off x="800100" y="2362200"/>
            <a:ext cx="11391900" cy="5816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4500"/>
              </a:lnSpc>
              <a:tabLst/>
              <a:defRPr sz="2500">
                <a:latin typeface="Consolas"/>
                <a:ea typeface="Consolas"/>
                <a:cs typeface="Consolas"/>
                <a:sym typeface="Consolas"/>
              </a:defRPr>
            </a:pPr>
            <a:r>
              <a:t>Func </a:t>
            </a:r>
            <a:r>
              <a:rPr b="1">
                <a:solidFill>
                  <a:srgbClr val="74A7FE"/>
                </a:solidFill>
                <a:latin typeface="+mn-lt"/>
                <a:ea typeface="+mn-ea"/>
                <a:cs typeface="+mn-cs"/>
                <a:sym typeface="Helvetica"/>
              </a:rPr>
              <a:t>box_filter_3x3</a:t>
            </a:r>
            <a:r>
              <a:t>(Func </a:t>
            </a:r>
            <a:r>
              <a:rPr b="1">
                <a:latin typeface="+mn-lt"/>
                <a:ea typeface="+mn-ea"/>
                <a:cs typeface="+mn-cs"/>
                <a:sym typeface="Helvetica"/>
              </a:rPr>
              <a:t>in</a:t>
            </a:r>
            <a:r>
              <a:t>) {</a:t>
            </a:r>
          </a:p>
          <a:p>
            <a:pPr algn="l" defTabSz="457200">
              <a:lnSpc>
                <a:spcPts val="4500"/>
              </a:lnSpc>
              <a:tabLst/>
              <a:defRPr sz="2500">
                <a:latin typeface="Consolas"/>
                <a:ea typeface="Consolas"/>
                <a:cs typeface="Consolas"/>
                <a:sym typeface="Consolas"/>
              </a:defRPr>
            </a:pPr>
            <a:r>
              <a:t>  Func </a:t>
            </a:r>
            <a:r>
              <a:rPr b="1">
                <a:solidFill>
                  <a:srgbClr val="74A7FE"/>
                </a:solidFill>
                <a:latin typeface="+mn-lt"/>
                <a:ea typeface="+mn-ea"/>
                <a:cs typeface="+mn-cs"/>
                <a:sym typeface="Helvetica"/>
              </a:rPr>
              <a:t>blurx</a:t>
            </a:r>
            <a:r>
              <a:t>, </a:t>
            </a:r>
            <a:r>
              <a:rPr b="1">
                <a:solidFill>
                  <a:srgbClr val="74A7FE"/>
                </a:solidFill>
                <a:latin typeface="+mn-lt"/>
                <a:ea typeface="+mn-ea"/>
                <a:cs typeface="+mn-cs"/>
                <a:sym typeface="Helvetica"/>
              </a:rPr>
              <a:t>blury</a:t>
            </a:r>
            <a:r>
              <a:t>;</a:t>
            </a:r>
          </a:p>
          <a:p>
            <a:pPr algn="l" defTabSz="457200">
              <a:lnSpc>
                <a:spcPts val="4500"/>
              </a:lnSpc>
              <a:tabLst/>
              <a:defRPr sz="2500">
                <a:latin typeface="Consolas"/>
                <a:ea typeface="Consolas"/>
                <a:cs typeface="Consolas"/>
                <a:sym typeface="Consolas"/>
              </a:defRPr>
            </a:pPr>
            <a:r>
              <a:t>  Var x, y, xi, yi;</a:t>
            </a:r>
          </a:p>
          <a:p>
            <a:pPr algn="l" defTabSz="457200">
              <a:lnSpc>
                <a:spcPts val="4500"/>
              </a:lnSpc>
              <a:tabLst/>
              <a:defRPr sz="2500">
                <a:latin typeface="Consolas"/>
                <a:ea typeface="Consolas"/>
                <a:cs typeface="Consolas"/>
                <a:sym typeface="Consolas"/>
              </a:defRPr>
            </a:pPr>
          </a:p>
          <a:p>
            <a:pPr algn="l" defTabSz="457200">
              <a:lnSpc>
                <a:spcPts val="4500"/>
              </a:lnSpc>
              <a:tabLst/>
              <a:defRPr sz="2500">
                <a:solidFill>
                  <a:srgbClr val="00B418"/>
                </a:solidFill>
                <a:latin typeface="Consolas"/>
                <a:ea typeface="Consolas"/>
                <a:cs typeface="Consolas"/>
                <a:sym typeface="Consolas"/>
              </a:defRPr>
            </a:pPr>
            <a:r>
              <a:t>  // The </a:t>
            </a:r>
            <a:r>
              <a:rPr b="1">
                <a:latin typeface="+mn-lt"/>
                <a:ea typeface="+mn-ea"/>
                <a:cs typeface="+mn-cs"/>
                <a:sym typeface="Helvetica"/>
              </a:rPr>
              <a:t>algorithm</a:t>
            </a:r>
            <a:r>
              <a:t> - no storage, order</a:t>
            </a:r>
          </a:p>
          <a:p>
            <a:pPr algn="l" defTabSz="457200">
              <a:lnSpc>
                <a:spcPts val="4500"/>
              </a:lnSpc>
              <a:tabLst/>
              <a:defRPr sz="2500">
                <a:latin typeface="Consolas"/>
                <a:ea typeface="Consolas"/>
                <a:cs typeface="Consolas"/>
                <a:sym typeface="Consolas"/>
              </a:defRPr>
            </a:pPr>
            <a:r>
              <a:t>  </a:t>
            </a:r>
            <a:r>
              <a:rPr b="1">
                <a:solidFill>
                  <a:srgbClr val="74A7FE"/>
                </a:solidFill>
                <a:latin typeface="+mn-lt"/>
                <a:ea typeface="+mn-ea"/>
                <a:cs typeface="+mn-cs"/>
                <a:sym typeface="Helvetica"/>
              </a:rPr>
              <a:t>blurx</a:t>
            </a:r>
            <a:r>
              <a:t>(x, y) = (</a:t>
            </a:r>
            <a:r>
              <a:rPr b="1">
                <a:solidFill>
                  <a:srgbClr val="74A7FE"/>
                </a:solidFill>
                <a:latin typeface="+mn-lt"/>
                <a:ea typeface="+mn-ea"/>
                <a:cs typeface="+mn-cs"/>
                <a:sym typeface="Helvetica"/>
              </a:rPr>
              <a:t>in</a:t>
            </a:r>
            <a:r>
              <a:t>(x-</a:t>
            </a:r>
            <a:r>
              <a:rPr i="1">
                <a:solidFill>
                  <a:srgbClr val="FF4013"/>
                </a:solidFill>
                <a:latin typeface="+mn-lt"/>
                <a:ea typeface="+mn-ea"/>
                <a:cs typeface="+mn-cs"/>
                <a:sym typeface="Helvetica"/>
              </a:rPr>
              <a:t>1</a:t>
            </a:r>
            <a:r>
              <a:t>, y) + </a:t>
            </a:r>
            <a:r>
              <a:rPr b="1">
                <a:solidFill>
                  <a:srgbClr val="74A7FE"/>
                </a:solidFill>
                <a:latin typeface="+mn-lt"/>
                <a:ea typeface="+mn-ea"/>
                <a:cs typeface="+mn-cs"/>
                <a:sym typeface="Helvetica"/>
              </a:rPr>
              <a:t>in</a:t>
            </a:r>
            <a:r>
              <a:t>(x, y) + </a:t>
            </a:r>
            <a:r>
              <a:rPr b="1">
                <a:solidFill>
                  <a:srgbClr val="74A7FE"/>
                </a:solidFill>
                <a:latin typeface="+mn-lt"/>
                <a:ea typeface="+mn-ea"/>
                <a:cs typeface="+mn-cs"/>
                <a:sym typeface="Helvetica"/>
              </a:rPr>
              <a:t>in</a:t>
            </a:r>
            <a:r>
              <a:t>(x+</a:t>
            </a:r>
            <a:r>
              <a:rPr i="1">
                <a:solidFill>
                  <a:srgbClr val="FF4013"/>
                </a:solidFill>
                <a:latin typeface="+mn-lt"/>
                <a:ea typeface="+mn-ea"/>
                <a:cs typeface="+mn-cs"/>
                <a:sym typeface="Helvetica"/>
              </a:rPr>
              <a:t>1</a:t>
            </a:r>
            <a:r>
              <a:t>, y))/</a:t>
            </a:r>
            <a:r>
              <a:rPr i="1">
                <a:solidFill>
                  <a:srgbClr val="FF4013"/>
                </a:solidFill>
                <a:latin typeface="+mn-lt"/>
                <a:ea typeface="+mn-ea"/>
                <a:cs typeface="+mn-cs"/>
                <a:sym typeface="Helvetica"/>
              </a:rPr>
              <a:t>3</a:t>
            </a:r>
            <a:r>
              <a:t>;</a:t>
            </a:r>
          </a:p>
          <a:p>
            <a:pPr algn="l" defTabSz="457200">
              <a:lnSpc>
                <a:spcPts val="4500"/>
              </a:lnSpc>
              <a:tabLst/>
              <a:defRPr sz="2500">
                <a:latin typeface="Consolas"/>
                <a:ea typeface="Consolas"/>
                <a:cs typeface="Consolas"/>
                <a:sym typeface="Consolas"/>
              </a:defRPr>
            </a:pPr>
            <a:r>
              <a:t>  </a:t>
            </a:r>
            <a:r>
              <a:rPr b="1">
                <a:solidFill>
                  <a:srgbClr val="74A7FE"/>
                </a:solidFill>
                <a:latin typeface="+mn-lt"/>
                <a:ea typeface="+mn-ea"/>
                <a:cs typeface="+mn-cs"/>
                <a:sym typeface="Helvetica"/>
              </a:rPr>
              <a:t>blury</a:t>
            </a:r>
            <a:r>
              <a:t>(x, y) = (</a:t>
            </a:r>
            <a:r>
              <a:rPr b="1">
                <a:solidFill>
                  <a:srgbClr val="74A7FE"/>
                </a:solidFill>
                <a:latin typeface="+mn-lt"/>
                <a:ea typeface="+mn-ea"/>
                <a:cs typeface="+mn-cs"/>
                <a:sym typeface="Helvetica"/>
              </a:rPr>
              <a:t>blurx</a:t>
            </a:r>
            <a:r>
              <a:t>(x, y-</a:t>
            </a:r>
            <a:r>
              <a:rPr i="1">
                <a:solidFill>
                  <a:srgbClr val="FF4013"/>
                </a:solidFill>
                <a:latin typeface="+mn-lt"/>
                <a:ea typeface="+mn-ea"/>
                <a:cs typeface="+mn-cs"/>
                <a:sym typeface="Helvetica"/>
              </a:rPr>
              <a:t>1</a:t>
            </a:r>
            <a:r>
              <a:t>) + </a:t>
            </a:r>
            <a:r>
              <a:rPr b="1">
                <a:solidFill>
                  <a:srgbClr val="74A7FE"/>
                </a:solidFill>
                <a:latin typeface="+mn-lt"/>
                <a:ea typeface="+mn-ea"/>
                <a:cs typeface="+mn-cs"/>
                <a:sym typeface="Helvetica"/>
              </a:rPr>
              <a:t>blurx</a:t>
            </a:r>
            <a:r>
              <a:t>(x, y) + </a:t>
            </a:r>
            <a:r>
              <a:rPr b="1">
                <a:solidFill>
                  <a:srgbClr val="74A7FE"/>
                </a:solidFill>
                <a:latin typeface="+mn-lt"/>
                <a:ea typeface="+mn-ea"/>
                <a:cs typeface="+mn-cs"/>
                <a:sym typeface="Helvetica"/>
              </a:rPr>
              <a:t>blurx</a:t>
            </a:r>
            <a:r>
              <a:t>(x, y+</a:t>
            </a:r>
            <a:r>
              <a:rPr i="1">
                <a:solidFill>
                  <a:srgbClr val="FF4013"/>
                </a:solidFill>
                <a:latin typeface="+mn-lt"/>
                <a:ea typeface="+mn-ea"/>
                <a:cs typeface="+mn-cs"/>
                <a:sym typeface="Helvetica"/>
              </a:rPr>
              <a:t>1</a:t>
            </a:r>
            <a:r>
              <a:t>))/</a:t>
            </a:r>
            <a:r>
              <a:rPr i="1">
                <a:solidFill>
                  <a:srgbClr val="FF4013"/>
                </a:solidFill>
                <a:latin typeface="+mn-lt"/>
                <a:ea typeface="+mn-ea"/>
                <a:cs typeface="+mn-cs"/>
                <a:sym typeface="Helvetica"/>
              </a:rPr>
              <a:t>3</a:t>
            </a:r>
            <a:r>
              <a:t>;</a:t>
            </a:r>
          </a:p>
          <a:p>
            <a:pPr algn="l" defTabSz="457200">
              <a:lnSpc>
                <a:spcPts val="4500"/>
              </a:lnSpc>
              <a:tabLst/>
              <a:defRPr sz="2500">
                <a:latin typeface="Consolas"/>
                <a:ea typeface="Consolas"/>
                <a:cs typeface="Consolas"/>
                <a:sym typeface="Consolas"/>
              </a:defRPr>
            </a:pPr>
          </a:p>
          <a:p>
            <a:pPr algn="l" defTabSz="457200">
              <a:lnSpc>
                <a:spcPts val="4500"/>
              </a:lnSpc>
              <a:tabLst/>
              <a:defRPr sz="2500">
                <a:solidFill>
                  <a:srgbClr val="00B418"/>
                </a:solidFill>
                <a:latin typeface="Consolas"/>
                <a:ea typeface="Consolas"/>
                <a:cs typeface="Consolas"/>
                <a:sym typeface="Consolas"/>
              </a:defRPr>
            </a:pPr>
            <a:r>
              <a:t>  // The </a:t>
            </a:r>
            <a:r>
              <a:rPr b="1">
                <a:latin typeface="+mn-lt"/>
                <a:ea typeface="+mn-ea"/>
                <a:cs typeface="+mn-cs"/>
                <a:sym typeface="Helvetica"/>
              </a:rPr>
              <a:t>schedule</a:t>
            </a:r>
            <a:r>
              <a:t> - defines order, locality; implies storage</a:t>
            </a:r>
          </a:p>
          <a:p>
            <a:pPr algn="l" defTabSz="457200">
              <a:lnSpc>
                <a:spcPts val="4500"/>
              </a:lnSpc>
              <a:tabLst/>
              <a:defRPr sz="2500">
                <a:latin typeface="Consolas"/>
                <a:ea typeface="Consolas"/>
                <a:cs typeface="Consolas"/>
                <a:sym typeface="Consolas"/>
              </a:defRPr>
            </a:pPr>
            <a:r>
              <a:t>  blury.</a:t>
            </a:r>
            <a:r>
              <a:rPr b="1">
                <a:solidFill>
                  <a:srgbClr val="74A7FE"/>
                </a:solidFill>
                <a:latin typeface="+mn-lt"/>
                <a:ea typeface="+mn-ea"/>
                <a:cs typeface="+mn-cs"/>
                <a:sym typeface="Helvetica"/>
              </a:rPr>
              <a:t>tile</a:t>
            </a:r>
            <a:r>
              <a:t>(x, y, xi, yi, </a:t>
            </a:r>
            <a:r>
              <a:rPr i="1">
                <a:solidFill>
                  <a:srgbClr val="FF4013"/>
                </a:solidFill>
                <a:latin typeface="+mn-lt"/>
                <a:ea typeface="+mn-ea"/>
                <a:cs typeface="+mn-cs"/>
                <a:sym typeface="Helvetica"/>
              </a:rPr>
              <a:t>256</a:t>
            </a:r>
            <a:r>
              <a:t>, </a:t>
            </a:r>
            <a:r>
              <a:rPr i="1">
                <a:solidFill>
                  <a:srgbClr val="FF4013"/>
                </a:solidFill>
                <a:latin typeface="+mn-lt"/>
                <a:ea typeface="+mn-ea"/>
                <a:cs typeface="+mn-cs"/>
                <a:sym typeface="Helvetica"/>
              </a:rPr>
              <a:t>32</a:t>
            </a:r>
            <a:r>
              <a:t>)</a:t>
            </a:r>
          </a:p>
          <a:p>
            <a:pPr algn="l" defTabSz="457200">
              <a:lnSpc>
                <a:spcPts val="4500"/>
              </a:lnSpc>
              <a:tabLst/>
              <a:defRPr sz="2500">
                <a:latin typeface="Consolas"/>
                <a:ea typeface="Consolas"/>
                <a:cs typeface="Consolas"/>
                <a:sym typeface="Consolas"/>
              </a:defRPr>
            </a:pPr>
            <a:r>
              <a:t>       .</a:t>
            </a:r>
            <a:r>
              <a:rPr b="1">
                <a:solidFill>
                  <a:srgbClr val="74A7FE"/>
                </a:solidFill>
                <a:latin typeface="+mn-lt"/>
                <a:ea typeface="+mn-ea"/>
                <a:cs typeface="+mn-cs"/>
                <a:sym typeface="Helvetica"/>
              </a:rPr>
              <a:t>vectorize</a:t>
            </a:r>
            <a:r>
              <a:t>(xi, </a:t>
            </a:r>
            <a:r>
              <a:rPr i="1">
                <a:solidFill>
                  <a:srgbClr val="FF4013"/>
                </a:solidFill>
                <a:latin typeface="+mn-lt"/>
                <a:ea typeface="+mn-ea"/>
                <a:cs typeface="+mn-cs"/>
                <a:sym typeface="Helvetica"/>
              </a:rPr>
              <a:t>8</a:t>
            </a:r>
            <a:r>
              <a:t>).</a:t>
            </a:r>
            <a:r>
              <a:rPr b="1">
                <a:solidFill>
                  <a:srgbClr val="74A7FE"/>
                </a:solidFill>
                <a:latin typeface="+mn-lt"/>
                <a:ea typeface="+mn-ea"/>
                <a:cs typeface="+mn-cs"/>
                <a:sym typeface="Helvetica"/>
              </a:rPr>
              <a:t>parallel</a:t>
            </a:r>
            <a:r>
              <a:t>(y);</a:t>
            </a:r>
          </a:p>
          <a:p>
            <a:pPr algn="l" defTabSz="457200">
              <a:lnSpc>
                <a:spcPts val="4500"/>
              </a:lnSpc>
              <a:tabLst/>
              <a:defRPr b="1" sz="2500">
                <a:latin typeface="+mn-lt"/>
                <a:ea typeface="+mn-ea"/>
                <a:cs typeface="+mn-cs"/>
                <a:sym typeface="Helvetica"/>
              </a:defRPr>
            </a:pPr>
            <a:r>
              <a:rPr b="0">
                <a:latin typeface="Consolas"/>
                <a:ea typeface="Consolas"/>
                <a:cs typeface="Consolas"/>
                <a:sym typeface="Consolas"/>
              </a:rPr>
              <a:t>  blurx.</a:t>
            </a:r>
            <a:r>
              <a:rPr>
                <a:solidFill>
                  <a:srgbClr val="74A7FE"/>
                </a:solidFill>
              </a:rPr>
              <a:t>compute_at</a:t>
            </a:r>
            <a:r>
              <a:rPr b="0">
                <a:latin typeface="Consolas"/>
                <a:ea typeface="Consolas"/>
                <a:cs typeface="Consolas"/>
                <a:sym typeface="Consolas"/>
              </a:rPr>
              <a:t>(blury, x).</a:t>
            </a:r>
            <a:r>
              <a:rPr>
                <a:solidFill>
                  <a:srgbClr val="74A7FE"/>
                </a:solidFill>
              </a:rPr>
              <a:t>store_at</a:t>
            </a:r>
            <a:r>
              <a:rPr b="0">
                <a:latin typeface="Consolas"/>
                <a:ea typeface="Consolas"/>
                <a:cs typeface="Consolas"/>
                <a:sym typeface="Consolas"/>
              </a:rPr>
              <a:t>(blury, x).</a:t>
            </a:r>
            <a:r>
              <a:rPr>
                <a:solidFill>
                  <a:srgbClr val="74A7FE"/>
                </a:solidFill>
              </a:rPr>
              <a:t>vectorize</a:t>
            </a:r>
            <a:r>
              <a:rPr b="0">
                <a:latin typeface="Consolas"/>
                <a:ea typeface="Consolas"/>
                <a:cs typeface="Consolas"/>
                <a:sym typeface="Consolas"/>
              </a:rPr>
              <a:t>(x, </a:t>
            </a:r>
            <a:r>
              <a:rPr b="0" i="1">
                <a:solidFill>
                  <a:srgbClr val="FF4013"/>
                </a:solidFill>
              </a:rPr>
              <a:t>8</a:t>
            </a:r>
            <a:r>
              <a:rPr b="0">
                <a:latin typeface="Consolas"/>
                <a:ea typeface="Consolas"/>
                <a:cs typeface="Consolas"/>
                <a:sym typeface="Consolas"/>
              </a:rPr>
              <a:t>);</a:t>
            </a:r>
            <a:endParaRPr b="0">
              <a:latin typeface="Consolas"/>
              <a:ea typeface="Consolas"/>
              <a:cs typeface="Consolas"/>
              <a:sym typeface="Consolas"/>
            </a:endParaRPr>
          </a:p>
          <a:p>
            <a:pPr algn="l" defTabSz="457200">
              <a:lnSpc>
                <a:spcPts val="4500"/>
              </a:lnSpc>
              <a:tabLst/>
              <a:defRPr sz="2500">
                <a:latin typeface="Consolas"/>
                <a:ea typeface="Consolas"/>
                <a:cs typeface="Consolas"/>
                <a:sym typeface="Consolas"/>
              </a:defRPr>
            </a:pPr>
            <a:r>
              <a:t>  </a:t>
            </a:r>
          </a:p>
          <a:p>
            <a:pPr algn="l" defTabSz="457200">
              <a:lnSpc>
                <a:spcPts val="4500"/>
              </a:lnSpc>
              <a:tabLst/>
              <a:defRPr sz="2500">
                <a:latin typeface="Consolas"/>
                <a:ea typeface="Consolas"/>
                <a:cs typeface="Consolas"/>
                <a:sym typeface="Consolas"/>
              </a:defRPr>
            </a:pPr>
            <a:r>
              <a:t>  </a:t>
            </a:r>
            <a:r>
              <a:rPr b="1">
                <a:latin typeface="+mn-lt"/>
                <a:ea typeface="+mn-ea"/>
                <a:cs typeface="+mn-cs"/>
                <a:sym typeface="Helvetica"/>
              </a:rPr>
              <a:t>return</a:t>
            </a:r>
            <a:r>
              <a:t> </a:t>
            </a:r>
            <a:r>
              <a:rPr b="1">
                <a:solidFill>
                  <a:srgbClr val="74A7FE"/>
                </a:solidFill>
                <a:latin typeface="+mn-lt"/>
                <a:ea typeface="+mn-ea"/>
                <a:cs typeface="+mn-cs"/>
                <a:sym typeface="Helvetica"/>
              </a:rPr>
              <a:t>blury</a:t>
            </a:r>
            <a:r>
              <a:t>;</a:t>
            </a:r>
          </a:p>
          <a:p>
            <a:pPr algn="l" defTabSz="457200">
              <a:lnSpc>
                <a:spcPts val="4500"/>
              </a:lnSpc>
              <a:tabLst/>
              <a:defRPr sz="2500">
                <a:latin typeface="Consolas"/>
                <a:ea typeface="Consolas"/>
                <a:cs typeface="Consolas"/>
                <a:sym typeface="Consolas"/>
              </a:defRPr>
            </a:pPr>
            <a:r>
              <a:t>}</a:t>
            </a:r>
          </a:p>
        </p:txBody>
      </p:sp>
      <p:sp>
        <p:nvSpPr>
          <p:cNvPr id="4143" name="0.9 ms/megapixel"/>
          <p:cNvSpPr txBox="1"/>
          <p:nvPr/>
        </p:nvSpPr>
        <p:spPr>
          <a:xfrm>
            <a:off x="781279" y="1555750"/>
            <a:ext cx="4891684"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546100">
              <a:lnSpc>
                <a:spcPct val="100000"/>
              </a:lnSpc>
              <a:tabLst/>
              <a:defRPr sz="4800">
                <a:latin typeface="+mn-lt"/>
                <a:ea typeface="+mn-ea"/>
                <a:cs typeface="+mn-cs"/>
                <a:sym typeface="Helvetica"/>
              </a:defRPr>
            </a:lvl1pPr>
          </a:lstStyle>
          <a:p>
            <a:pPr/>
            <a:r>
              <a:t>0.9 ms/megapixel</a:t>
            </a:r>
          </a:p>
        </p:txBody>
      </p:sp>
      <p:sp>
        <p:nvSpPr>
          <p:cNvPr id="4144" name="Halide"/>
          <p:cNvSpPr txBox="1"/>
          <p:nvPr/>
        </p:nvSpPr>
        <p:spPr>
          <a:xfrm>
            <a:off x="797135" y="342900"/>
            <a:ext cx="2570989" cy="1270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Helvetica Neue Bold Condensed"/>
                <a:ea typeface="Helvetica Neue Bold Condensed"/>
                <a:cs typeface="Helvetica Neue Bold Condensed"/>
                <a:sym typeface="Helvetica Neue Bold Condensed"/>
              </a:defRPr>
            </a:lvl1pPr>
          </a:lstStyle>
          <a:p>
            <a:pPr/>
            <a:r>
              <a:t>Halide</a:t>
            </a:r>
          </a:p>
        </p:txBody>
      </p:sp>
    </p:spTree>
  </p:cSld>
  <p:clrMapOvr>
    <a:masterClrMapping/>
  </p:clrMapOvr>
  <p:transition xmlns:p14="http://schemas.microsoft.com/office/powerpoint/2010/main" spd="med" advClick="1"/>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48" name="More language features…"/>
          <p:cNvSpPr txBox="1"/>
          <p:nvPr>
            <p:ph type="title"/>
          </p:nvPr>
        </p:nvSpPr>
        <p:spPr>
          <a:xfrm>
            <a:off x="1435100" y="177800"/>
            <a:ext cx="21526500" cy="2692400"/>
          </a:xfrm>
          <a:prstGeom prst="rect">
            <a:avLst/>
          </a:prstGeom>
        </p:spPr>
        <p:txBody>
          <a:bodyPr/>
          <a:lstStyle/>
          <a:p>
            <a:pPr>
              <a:lnSpc>
                <a:spcPct val="70000"/>
              </a:lnSpc>
            </a:pPr>
            <a:r>
              <a:t>More language features</a:t>
            </a:r>
          </a:p>
          <a:p>
            <a:pPr>
              <a:lnSpc>
                <a:spcPct val="70000"/>
              </a:lnSpc>
              <a:defRPr b="0"/>
            </a:pPr>
            <a:r>
              <a:t>beyond the scope of this lecture</a:t>
            </a:r>
          </a:p>
        </p:txBody>
      </p:sp>
      <p:sp>
        <p:nvSpPr>
          <p:cNvPr id="4149" name="Computed, data-dependent reads (gather)…"/>
          <p:cNvSpPr txBox="1"/>
          <p:nvPr>
            <p:ph type="body" sz="half" idx="1"/>
          </p:nvPr>
        </p:nvSpPr>
        <p:spPr>
          <a:xfrm>
            <a:off x="3467100" y="4178300"/>
            <a:ext cx="14871700" cy="6985000"/>
          </a:xfrm>
          <a:prstGeom prst="rect">
            <a:avLst/>
          </a:prstGeom>
        </p:spPr>
        <p:txBody>
          <a:bodyPr/>
          <a:lstStyle/>
          <a:p>
            <a:pPr/>
            <a:r>
              <a:t>Computed, data-dependent reads </a:t>
            </a:r>
            <a:r>
              <a:rPr b="0"/>
              <a:t>(gather)</a:t>
            </a:r>
            <a:endParaRPr b="0"/>
          </a:p>
          <a:p>
            <a:pPr lvl="1">
              <a:spcBef>
                <a:spcPts val="1200"/>
              </a:spcBef>
            </a:pPr>
            <a:r>
              <a:t> </a:t>
            </a:r>
            <a:r>
              <a:rPr b="1">
                <a:solidFill>
                  <a:srgbClr val="74A7FE"/>
                </a:solidFill>
                <a:latin typeface="+mn-lt"/>
                <a:ea typeface="+mn-ea"/>
                <a:cs typeface="+mn-cs"/>
                <a:sym typeface="Helvetica"/>
              </a:rPr>
              <a:t>f</a:t>
            </a:r>
            <a:r>
              <a:rPr>
                <a:latin typeface="Consolas"/>
                <a:ea typeface="Consolas"/>
                <a:cs typeface="Consolas"/>
                <a:sym typeface="Consolas"/>
              </a:rPr>
              <a:t>(x) = </a:t>
            </a:r>
            <a:r>
              <a:rPr b="1">
                <a:solidFill>
                  <a:srgbClr val="74A7FE"/>
                </a:solidFill>
                <a:latin typeface="+mn-lt"/>
                <a:ea typeface="+mn-ea"/>
                <a:cs typeface="+mn-cs"/>
                <a:sym typeface="Helvetica"/>
              </a:rPr>
              <a:t>g</a:t>
            </a:r>
            <a:r>
              <a:rPr>
                <a:latin typeface="Consolas"/>
                <a:ea typeface="Consolas"/>
                <a:cs typeface="Consolas"/>
                <a:sym typeface="Consolas"/>
              </a:rPr>
              <a:t>(floor(2.3*</a:t>
            </a:r>
            <a:r>
              <a:rPr b="1">
                <a:solidFill>
                  <a:srgbClr val="74A7FE"/>
                </a:solidFill>
                <a:latin typeface="+mn-lt"/>
                <a:ea typeface="+mn-ea"/>
                <a:cs typeface="+mn-cs"/>
                <a:sym typeface="Helvetica"/>
              </a:rPr>
              <a:t>in</a:t>
            </a:r>
            <a:r>
              <a:rPr>
                <a:latin typeface="Consolas"/>
                <a:ea typeface="Consolas"/>
                <a:cs typeface="Consolas"/>
                <a:sym typeface="Consolas"/>
              </a:rPr>
              <a:t>(x)))</a:t>
            </a:r>
          </a:p>
          <a:p>
            <a:pPr/>
            <a:r>
              <a:t>Computed, data-dependent </a:t>
            </a:r>
            <a:r>
              <a:rPr i="1"/>
              <a:t>writes</a:t>
            </a:r>
            <a:r>
              <a:t> </a:t>
            </a:r>
            <a:r>
              <a:rPr b="0"/>
              <a:t>(scatter)</a:t>
            </a:r>
            <a:endParaRPr b="0"/>
          </a:p>
          <a:p>
            <a:pPr lvl="1">
              <a:spcBef>
                <a:spcPts val="1200"/>
              </a:spcBef>
            </a:pPr>
            <a:r>
              <a:t> </a:t>
            </a:r>
            <a:r>
              <a:rPr b="1">
                <a:solidFill>
                  <a:srgbClr val="74A7FE"/>
                </a:solidFill>
                <a:latin typeface="+mn-lt"/>
                <a:ea typeface="+mn-ea"/>
                <a:cs typeface="+mn-cs"/>
                <a:sym typeface="Helvetica"/>
              </a:rPr>
              <a:t>f</a:t>
            </a:r>
            <a:r>
              <a:rPr>
                <a:latin typeface="Consolas"/>
                <a:ea typeface="Consolas"/>
                <a:cs typeface="Consolas"/>
                <a:sym typeface="Consolas"/>
              </a:rPr>
              <a:t>(</a:t>
            </a:r>
            <a:r>
              <a:rPr b="1">
                <a:solidFill>
                  <a:srgbClr val="74A7FE"/>
                </a:solidFill>
                <a:latin typeface="+mn-lt"/>
                <a:ea typeface="+mn-ea"/>
                <a:cs typeface="+mn-cs"/>
                <a:sym typeface="Helvetica"/>
              </a:rPr>
              <a:t>g</a:t>
            </a:r>
            <a:r>
              <a:rPr>
                <a:latin typeface="Consolas"/>
                <a:ea typeface="Consolas"/>
                <a:cs typeface="Consolas"/>
                <a:sym typeface="Consolas"/>
              </a:rPr>
              <a:t>(floor(2.3*</a:t>
            </a:r>
            <a:r>
              <a:rPr b="1">
                <a:solidFill>
                  <a:srgbClr val="74A7FE"/>
                </a:solidFill>
                <a:latin typeface="+mn-lt"/>
                <a:ea typeface="+mn-ea"/>
                <a:cs typeface="+mn-cs"/>
                <a:sym typeface="Helvetica"/>
              </a:rPr>
              <a:t>in</a:t>
            </a:r>
            <a:r>
              <a:rPr>
                <a:latin typeface="Consolas"/>
                <a:ea typeface="Consolas"/>
                <a:cs typeface="Consolas"/>
                <a:sym typeface="Consolas"/>
              </a:rPr>
              <a:t>(x)))) = </a:t>
            </a:r>
            <a:r>
              <a:rPr b="1">
                <a:solidFill>
                  <a:srgbClr val="74A7FE"/>
                </a:solidFill>
                <a:latin typeface="+mn-lt"/>
                <a:ea typeface="+mn-ea"/>
                <a:cs typeface="+mn-cs"/>
                <a:sym typeface="Helvetica"/>
              </a:rPr>
              <a:t>in</a:t>
            </a:r>
            <a:r>
              <a:rPr>
                <a:latin typeface="Consolas"/>
                <a:ea typeface="Consolas"/>
                <a:cs typeface="Consolas"/>
                <a:sym typeface="Consolas"/>
              </a:rPr>
              <a:t>(x)</a:t>
            </a:r>
          </a:p>
          <a:p>
            <a:pPr/>
            <a:r>
              <a:t>Recursive functions</a:t>
            </a:r>
            <a:r>
              <a:rPr b="0"/>
              <a:t> (IIR convolution, scan)</a:t>
            </a:r>
            <a:endParaRPr b="0"/>
          </a:p>
          <a:p>
            <a:pPr lvl="1">
              <a:spcBef>
                <a:spcPts val="1200"/>
              </a:spcBef>
            </a:pPr>
            <a:r>
              <a:t> </a:t>
            </a:r>
            <a:r>
              <a:rPr b="1">
                <a:solidFill>
                  <a:srgbClr val="74A7FE"/>
                </a:solidFill>
                <a:latin typeface="+mn-lt"/>
                <a:ea typeface="+mn-ea"/>
                <a:cs typeface="+mn-cs"/>
                <a:sym typeface="Helvetica"/>
              </a:rPr>
              <a:t>cdf</a:t>
            </a:r>
            <a:r>
              <a:rPr>
                <a:latin typeface="Consolas"/>
                <a:ea typeface="Consolas"/>
                <a:cs typeface="Consolas"/>
                <a:sym typeface="Consolas"/>
              </a:rPr>
              <a:t>(i) = </a:t>
            </a:r>
            <a:r>
              <a:rPr b="1">
                <a:solidFill>
                  <a:srgbClr val="74A7FE"/>
                </a:solidFill>
                <a:latin typeface="+mn-lt"/>
                <a:ea typeface="+mn-ea"/>
                <a:cs typeface="+mn-cs"/>
                <a:sym typeface="Helvetica"/>
              </a:rPr>
              <a:t>cdf</a:t>
            </a:r>
            <a:r>
              <a:rPr>
                <a:latin typeface="Consolas"/>
                <a:ea typeface="Consolas"/>
                <a:cs typeface="Consolas"/>
                <a:sym typeface="Consolas"/>
              </a:rPr>
              <a:t>(i-1) + </a:t>
            </a:r>
            <a:r>
              <a:rPr b="1">
                <a:solidFill>
                  <a:srgbClr val="74A7FE"/>
                </a:solidFill>
                <a:latin typeface="+mn-lt"/>
                <a:ea typeface="+mn-ea"/>
                <a:cs typeface="+mn-cs"/>
                <a:sym typeface="Helvetica"/>
              </a:rPr>
              <a:t>pdf</a:t>
            </a:r>
            <a:r>
              <a:rPr>
                <a:latin typeface="Consolas"/>
                <a:ea typeface="Consolas"/>
                <a:cs typeface="Consolas"/>
                <a:sym typeface="Consolas"/>
              </a:rPr>
              <a:t>(i)</a:t>
            </a:r>
          </a:p>
        </p:txBody>
      </p:sp>
      <p:grpSp>
        <p:nvGrpSpPr>
          <p:cNvPr id="4152" name="Group"/>
          <p:cNvGrpSpPr/>
          <p:nvPr/>
        </p:nvGrpSpPr>
        <p:grpSpPr>
          <a:xfrm>
            <a:off x="18547697" y="6959600"/>
            <a:ext cx="5709303" cy="4064000"/>
            <a:chOff x="0" y="0"/>
            <a:chExt cx="5709302" cy="4064000"/>
          </a:xfrm>
        </p:grpSpPr>
        <p:sp>
          <p:nvSpPr>
            <p:cNvPr id="4150" name="Reductions histogram, etc."/>
            <p:cNvSpPr txBox="1"/>
            <p:nvPr/>
          </p:nvSpPr>
          <p:spPr>
            <a:xfrm>
              <a:off x="730902" y="1549400"/>
              <a:ext cx="4978401" cy="14505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l">
                <a:lnSpc>
                  <a:spcPct val="70000"/>
                </a:lnSpc>
                <a:spcBef>
                  <a:spcPts val="5100"/>
                </a:spcBef>
                <a:buClr>
                  <a:srgbClr val="A7A7A7"/>
                </a:buClr>
                <a:buFont typeface="Lucida Grande"/>
                <a:tabLst>
                  <a:tab pos="2057400" algn="l"/>
                </a:tabLst>
                <a:defRPr b="1" sz="5600"/>
              </a:pPr>
              <a:r>
                <a:t>Reductions</a:t>
              </a:r>
              <a:br/>
              <a:r>
                <a:rPr b="0"/>
                <a:t>histogram, etc.</a:t>
              </a:r>
            </a:p>
          </p:txBody>
        </p:sp>
        <p:pic>
          <p:nvPicPr>
            <p:cNvPr id="4151" name="droppedImage.pdf" descr="droppedImage.pdf"/>
            <p:cNvPicPr>
              <a:picLocks noChangeAspect="1"/>
            </p:cNvPicPr>
            <p:nvPr/>
          </p:nvPicPr>
          <p:blipFill>
            <a:blip r:embed="rId3">
              <a:extLst/>
            </a:blip>
            <a:stretch>
              <a:fillRect/>
            </a:stretch>
          </p:blipFill>
          <p:spPr>
            <a:xfrm>
              <a:off x="0" y="0"/>
              <a:ext cx="649004" cy="4064000"/>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thruBlk="1"/>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52" grpId="1"/>
    </p:bldLst>
  </p:timing>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56" name="The Halide Compiler"/>
          <p:cNvSpPr txBox="1"/>
          <p:nvPr>
            <p:ph type="title"/>
          </p:nvPr>
        </p:nvSpPr>
        <p:spPr>
          <a:xfrm>
            <a:off x="1435100" y="241300"/>
            <a:ext cx="21526500" cy="1752600"/>
          </a:xfrm>
          <a:prstGeom prst="rect">
            <a:avLst/>
          </a:prstGeom>
        </p:spPr>
        <p:txBody>
          <a:bodyPr/>
          <a:lstStyle/>
          <a:p>
            <a:pPr/>
            <a:r>
              <a:t>The Halide Compiler</a:t>
            </a:r>
          </a:p>
        </p:txBody>
      </p:sp>
      <p:sp>
        <p:nvSpPr>
          <p:cNvPr id="4157" name="Halide Functions"/>
          <p:cNvSpPr/>
          <p:nvPr/>
        </p:nvSpPr>
        <p:spPr>
          <a:xfrm>
            <a:off x="5956300" y="3124200"/>
            <a:ext cx="5867400" cy="1270000"/>
          </a:xfrm>
          <a:prstGeom prst="roundRect">
            <a:avLst>
              <a:gd name="adj" fmla="val 15000"/>
            </a:avLst>
          </a:prstGeom>
          <a:solidFill>
            <a:srgbClr val="7F807F"/>
          </a:solidFill>
          <a:ln w="25400">
            <a:solidFill>
              <a:srgbClr val="000000"/>
            </a:solidFill>
            <a:miter lim="400000"/>
          </a:ln>
          <a:effectLst>
            <a:outerShdw sx="100000" sy="100000" kx="0" ky="0" algn="b" rotWithShape="0" blurRad="76200" dist="63500" dir="2700000">
              <a:srgbClr val="000000">
                <a:alpha val="50000"/>
              </a:srgbClr>
            </a:outerShdw>
          </a:effectLst>
          <a:extLst>
            <a:ext uri="{C572A759-6A51-4108-AA02-DFA0A04FC94B}">
              <ma14:wrappingTextBoxFlag xmlns:ma14="http://schemas.microsoft.com/office/mac/drawingml/2011/main" val="1"/>
            </a:ext>
          </a:extLst>
        </p:spPr>
        <p:txBody>
          <a:bodyPr lIns="38100" tIns="38100" rIns="38100" bIns="38100" anchor="ctr"/>
          <a:lstStyle>
            <a:lvl1pPr>
              <a:lnSpc>
                <a:spcPts val="5000"/>
              </a:lnSpc>
              <a:defRPr b="1" sz="4200">
                <a:effectLst>
                  <a:outerShdw sx="100000" sy="100000" kx="0" ky="0" algn="b" rotWithShape="0" blurRad="63500" dist="38100" dir="2700000">
                    <a:srgbClr val="000000">
                      <a:alpha val="50000"/>
                    </a:srgbClr>
                  </a:outerShdw>
                </a:effectLst>
              </a:defRPr>
            </a:lvl1pPr>
          </a:lstStyle>
          <a:p>
            <a:pPr/>
            <a:r>
              <a:t>Halide Functions</a:t>
            </a:r>
          </a:p>
        </p:txBody>
      </p:sp>
      <p:sp>
        <p:nvSpPr>
          <p:cNvPr id="4158" name="Halide Schedule"/>
          <p:cNvSpPr/>
          <p:nvPr/>
        </p:nvSpPr>
        <p:spPr>
          <a:xfrm>
            <a:off x="12865100" y="3124200"/>
            <a:ext cx="5867400" cy="1270000"/>
          </a:xfrm>
          <a:prstGeom prst="roundRect">
            <a:avLst>
              <a:gd name="adj" fmla="val 15000"/>
            </a:avLst>
          </a:prstGeom>
          <a:solidFill>
            <a:srgbClr val="7F807F"/>
          </a:solidFill>
          <a:ln w="25400">
            <a:solidFill>
              <a:srgbClr val="000000"/>
            </a:solidFill>
            <a:miter lim="400000"/>
          </a:ln>
          <a:effectLst>
            <a:outerShdw sx="100000" sy="100000" kx="0" ky="0" algn="b" rotWithShape="0" blurRad="76200" dist="63500" dir="2700000">
              <a:srgbClr val="000000">
                <a:alpha val="50000"/>
              </a:srgbClr>
            </a:outerShdw>
          </a:effectLst>
          <a:extLst>
            <a:ext uri="{C572A759-6A51-4108-AA02-DFA0A04FC94B}">
              <ma14:wrappingTextBoxFlag xmlns:ma14="http://schemas.microsoft.com/office/mac/drawingml/2011/main" val="1"/>
            </a:ext>
          </a:extLst>
        </p:spPr>
        <p:txBody>
          <a:bodyPr lIns="38100" tIns="38100" rIns="38100" bIns="38100" anchor="ctr"/>
          <a:lstStyle>
            <a:lvl1pPr>
              <a:lnSpc>
                <a:spcPts val="5000"/>
              </a:lnSpc>
              <a:defRPr b="1" sz="4200">
                <a:effectLst>
                  <a:outerShdw sx="100000" sy="100000" kx="0" ky="0" algn="b" rotWithShape="0" blurRad="63500" dist="38100" dir="2700000">
                    <a:srgbClr val="000000">
                      <a:alpha val="50000"/>
                    </a:srgbClr>
                  </a:outerShdw>
                </a:effectLst>
              </a:defRPr>
            </a:lvl1pPr>
          </a:lstStyle>
          <a:p>
            <a:pPr/>
            <a:r>
              <a:t>Halide Schedule</a:t>
            </a:r>
          </a:p>
        </p:txBody>
      </p:sp>
      <p:sp>
        <p:nvSpPr>
          <p:cNvPr id="4159" name="Imperative Pipeline"/>
          <p:cNvSpPr/>
          <p:nvPr/>
        </p:nvSpPr>
        <p:spPr>
          <a:xfrm>
            <a:off x="9271000" y="5067300"/>
            <a:ext cx="5867400" cy="1270000"/>
          </a:xfrm>
          <a:prstGeom prst="roundRect">
            <a:avLst>
              <a:gd name="adj" fmla="val 15000"/>
            </a:avLst>
          </a:prstGeom>
          <a:solidFill>
            <a:srgbClr val="7F807F"/>
          </a:solidFill>
          <a:ln w="25400">
            <a:solidFill>
              <a:srgbClr val="000000"/>
            </a:solidFill>
            <a:miter lim="400000"/>
          </a:ln>
          <a:effectLst>
            <a:outerShdw sx="100000" sy="100000" kx="0" ky="0" algn="b" rotWithShape="0" blurRad="76200" dist="63500" dir="2700000">
              <a:srgbClr val="000000">
                <a:alpha val="50000"/>
              </a:srgbClr>
            </a:outerShdw>
          </a:effectLst>
          <a:extLst>
            <a:ext uri="{C572A759-6A51-4108-AA02-DFA0A04FC94B}">
              <ma14:wrappingTextBoxFlag xmlns:ma14="http://schemas.microsoft.com/office/mac/drawingml/2011/main" val="1"/>
            </a:ext>
          </a:extLst>
        </p:spPr>
        <p:txBody>
          <a:bodyPr lIns="38100" tIns="38100" rIns="38100" bIns="38100" anchor="ctr"/>
          <a:lstStyle>
            <a:lvl1pPr>
              <a:lnSpc>
                <a:spcPts val="5000"/>
              </a:lnSpc>
              <a:defRPr b="1" sz="4200">
                <a:effectLst>
                  <a:outerShdw sx="100000" sy="100000" kx="0" ky="0" algn="b" rotWithShape="0" blurRad="63500" dist="38100" dir="2700000">
                    <a:srgbClr val="000000">
                      <a:alpha val="50000"/>
                    </a:srgbClr>
                  </a:outerShdw>
                </a:effectLst>
              </a:defRPr>
            </a:lvl1pPr>
          </a:lstStyle>
          <a:p>
            <a:pPr/>
            <a:r>
              <a:t>Imperative Pipeline</a:t>
            </a:r>
          </a:p>
        </p:txBody>
      </p:sp>
      <p:sp>
        <p:nvSpPr>
          <p:cNvPr id="4160" name="LLVM bitcode"/>
          <p:cNvSpPr/>
          <p:nvPr/>
        </p:nvSpPr>
        <p:spPr>
          <a:xfrm>
            <a:off x="9283700" y="8915400"/>
            <a:ext cx="5867400" cy="1270000"/>
          </a:xfrm>
          <a:prstGeom prst="roundRect">
            <a:avLst>
              <a:gd name="adj" fmla="val 15000"/>
            </a:avLst>
          </a:prstGeom>
          <a:solidFill>
            <a:srgbClr val="7F807F"/>
          </a:solidFill>
          <a:ln w="25400">
            <a:solidFill>
              <a:srgbClr val="000000"/>
            </a:solidFill>
            <a:miter lim="400000"/>
          </a:ln>
          <a:effectLst>
            <a:outerShdw sx="100000" sy="100000" kx="0" ky="0" algn="b" rotWithShape="0" blurRad="76200" dist="63500" dir="2700000">
              <a:srgbClr val="000000">
                <a:alpha val="50000"/>
              </a:srgbClr>
            </a:outerShdw>
          </a:effectLst>
          <a:extLst>
            <a:ext uri="{C572A759-6A51-4108-AA02-DFA0A04FC94B}">
              <ma14:wrappingTextBoxFlag xmlns:ma14="http://schemas.microsoft.com/office/mac/drawingml/2011/main" val="1"/>
            </a:ext>
          </a:extLst>
        </p:spPr>
        <p:txBody>
          <a:bodyPr lIns="38100" tIns="38100" rIns="38100" bIns="38100" anchor="ctr"/>
          <a:lstStyle>
            <a:lvl1pPr>
              <a:lnSpc>
                <a:spcPts val="5000"/>
              </a:lnSpc>
              <a:defRPr b="1" sz="4200">
                <a:effectLst>
                  <a:outerShdw sx="100000" sy="100000" kx="0" ky="0" algn="b" rotWithShape="0" blurRad="63500" dist="38100" dir="2700000">
                    <a:srgbClr val="000000">
                      <a:alpha val="50000"/>
                    </a:srgbClr>
                  </a:outerShdw>
                </a:effectLst>
              </a:defRPr>
            </a:lvl1pPr>
          </a:lstStyle>
          <a:p>
            <a:pPr/>
            <a:r>
              <a:t>LLVM bitcode</a:t>
            </a:r>
          </a:p>
        </p:txBody>
      </p:sp>
      <p:sp>
        <p:nvSpPr>
          <p:cNvPr id="4161" name="x86 (with SSE)"/>
          <p:cNvSpPr/>
          <p:nvPr/>
        </p:nvSpPr>
        <p:spPr>
          <a:xfrm>
            <a:off x="4775200" y="10858500"/>
            <a:ext cx="4597400" cy="1270000"/>
          </a:xfrm>
          <a:prstGeom prst="roundRect">
            <a:avLst>
              <a:gd name="adj" fmla="val 15000"/>
            </a:avLst>
          </a:prstGeom>
          <a:solidFill>
            <a:srgbClr val="7F807F"/>
          </a:solidFill>
          <a:ln w="25400">
            <a:solidFill>
              <a:srgbClr val="000000"/>
            </a:solidFill>
            <a:miter lim="400000"/>
          </a:ln>
          <a:effectLst>
            <a:outerShdw sx="100000" sy="100000" kx="0" ky="0" algn="b" rotWithShape="0" blurRad="762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lstStyle/>
          <a:p>
            <a:pPr>
              <a:lnSpc>
                <a:spcPct val="80000"/>
              </a:lnSpc>
              <a:defRPr b="1" sz="4200">
                <a:effectLst>
                  <a:outerShdw sx="100000" sy="100000" kx="0" ky="0" algn="b" rotWithShape="0" blurRad="63500" dist="38100" dir="2700000">
                    <a:srgbClr val="000000">
                      <a:alpha val="50000"/>
                    </a:srgbClr>
                  </a:outerShdw>
                </a:effectLst>
              </a:defRPr>
            </a:pPr>
            <a:r>
              <a:t>x86</a:t>
            </a:r>
            <a:br/>
            <a:r>
              <a:rPr b="0" sz="3600"/>
              <a:t>(with SSE)</a:t>
            </a:r>
          </a:p>
        </p:txBody>
      </p:sp>
      <p:sp>
        <p:nvSpPr>
          <p:cNvPr id="4162" name="ARM (with NEON)"/>
          <p:cNvSpPr/>
          <p:nvPr/>
        </p:nvSpPr>
        <p:spPr>
          <a:xfrm>
            <a:off x="9906000" y="10858500"/>
            <a:ext cx="4597400" cy="1270000"/>
          </a:xfrm>
          <a:prstGeom prst="roundRect">
            <a:avLst>
              <a:gd name="adj" fmla="val 15000"/>
            </a:avLst>
          </a:prstGeom>
          <a:solidFill>
            <a:srgbClr val="7F807F"/>
          </a:solidFill>
          <a:ln w="25400">
            <a:solidFill>
              <a:srgbClr val="000000"/>
            </a:solidFill>
            <a:miter lim="400000"/>
          </a:ln>
          <a:effectLst>
            <a:outerShdw sx="100000" sy="100000" kx="0" ky="0" algn="b" rotWithShape="0" blurRad="762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lstStyle/>
          <a:p>
            <a:pPr>
              <a:lnSpc>
                <a:spcPct val="80000"/>
              </a:lnSpc>
              <a:defRPr b="1" sz="4200">
                <a:effectLst>
                  <a:outerShdw sx="100000" sy="100000" kx="0" ky="0" algn="b" rotWithShape="0" blurRad="63500" dist="38100" dir="2700000">
                    <a:srgbClr val="000000">
                      <a:alpha val="50000"/>
                    </a:srgbClr>
                  </a:outerShdw>
                </a:effectLst>
              </a:defRPr>
            </a:pPr>
            <a:r>
              <a:t>ARM</a:t>
            </a:r>
            <a:br/>
            <a:r>
              <a:rPr b="0" sz="3600"/>
              <a:t>(with NEON)</a:t>
            </a:r>
          </a:p>
        </p:txBody>
      </p:sp>
      <p:sp>
        <p:nvSpPr>
          <p:cNvPr id="4163" name="CUDA (host+kernel graph)"/>
          <p:cNvSpPr/>
          <p:nvPr/>
        </p:nvSpPr>
        <p:spPr>
          <a:xfrm>
            <a:off x="15036800" y="10858500"/>
            <a:ext cx="4597400" cy="1270000"/>
          </a:xfrm>
          <a:prstGeom prst="roundRect">
            <a:avLst>
              <a:gd name="adj" fmla="val 15000"/>
            </a:avLst>
          </a:prstGeom>
          <a:solidFill>
            <a:srgbClr val="7F807F"/>
          </a:solidFill>
          <a:ln w="25400">
            <a:solidFill>
              <a:srgbClr val="000000"/>
            </a:solidFill>
            <a:miter lim="400000"/>
          </a:ln>
          <a:effectLst>
            <a:outerShdw sx="100000" sy="100000" kx="0" ky="0" algn="b" rotWithShape="0" blurRad="76200" dist="63500" dir="2700000">
              <a:srgbClr val="000000">
                <a:alpha val="50000"/>
              </a:srgbClr>
            </a:outerShdw>
          </a:effectLst>
          <a:extLst>
            <a:ext uri="{C572A759-6A51-4108-AA02-DFA0A04FC94B}">
              <ma14:wrappingTextBoxFlag xmlns:ma14="http://schemas.microsoft.com/office/mac/drawingml/2011/main" val="1"/>
            </a:ext>
          </a:extLst>
        </p:spPr>
        <p:txBody>
          <a:bodyPr lIns="0" tIns="0" rIns="0" bIns="0" anchor="ctr"/>
          <a:lstStyle/>
          <a:p>
            <a:pPr>
              <a:lnSpc>
                <a:spcPct val="80000"/>
              </a:lnSpc>
              <a:defRPr b="1" sz="4200">
                <a:effectLst>
                  <a:outerShdw sx="100000" sy="100000" kx="0" ky="0" algn="b" rotWithShape="0" blurRad="63500" dist="38100" dir="2700000">
                    <a:srgbClr val="000000">
                      <a:alpha val="50000"/>
                    </a:srgbClr>
                  </a:outerShdw>
                </a:effectLst>
              </a:defRPr>
            </a:pPr>
            <a:r>
              <a:t>CUDA</a:t>
            </a:r>
            <a:br/>
            <a:r>
              <a:rPr b="0" sz="3600"/>
              <a:t>(host+kernel graph)</a:t>
            </a:r>
          </a:p>
        </p:txBody>
      </p:sp>
      <p:sp>
        <p:nvSpPr>
          <p:cNvPr id="4164" name="Line"/>
          <p:cNvSpPr/>
          <p:nvPr/>
        </p:nvSpPr>
        <p:spPr>
          <a:xfrm flipV="1">
            <a:off x="15011102" y="4447083"/>
            <a:ext cx="468710" cy="548780"/>
          </a:xfrm>
          <a:prstGeom prst="line">
            <a:avLst/>
          </a:prstGeom>
          <a:ln w="762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165" name="Line"/>
          <p:cNvSpPr/>
          <p:nvPr/>
        </p:nvSpPr>
        <p:spPr>
          <a:xfrm flipH="1" flipV="1">
            <a:off x="8883054" y="4508500"/>
            <a:ext cx="525067" cy="544910"/>
          </a:xfrm>
          <a:prstGeom prst="line">
            <a:avLst/>
          </a:prstGeom>
          <a:ln w="762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166" name="Line"/>
          <p:cNvSpPr/>
          <p:nvPr/>
        </p:nvSpPr>
        <p:spPr>
          <a:xfrm flipV="1">
            <a:off x="12206585" y="8374360"/>
            <a:ext cx="7740" cy="510680"/>
          </a:xfrm>
          <a:prstGeom prst="line">
            <a:avLst/>
          </a:prstGeom>
          <a:ln w="762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167" name="Line"/>
          <p:cNvSpPr/>
          <p:nvPr/>
        </p:nvSpPr>
        <p:spPr>
          <a:xfrm flipV="1">
            <a:off x="12204700" y="10261600"/>
            <a:ext cx="7740" cy="510679"/>
          </a:xfrm>
          <a:prstGeom prst="line">
            <a:avLst/>
          </a:prstGeom>
          <a:ln w="762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168" name="Line"/>
          <p:cNvSpPr/>
          <p:nvPr/>
        </p:nvSpPr>
        <p:spPr>
          <a:xfrm flipV="1">
            <a:off x="8907363" y="10287000"/>
            <a:ext cx="482799" cy="548879"/>
          </a:xfrm>
          <a:prstGeom prst="line">
            <a:avLst/>
          </a:prstGeom>
          <a:ln w="762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169" name="Line"/>
          <p:cNvSpPr/>
          <p:nvPr/>
        </p:nvSpPr>
        <p:spPr>
          <a:xfrm flipH="1" flipV="1">
            <a:off x="15049500" y="10223500"/>
            <a:ext cx="525066" cy="544910"/>
          </a:xfrm>
          <a:prstGeom prst="line">
            <a:avLst/>
          </a:prstGeom>
          <a:ln w="762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170" name="Vectorization &amp; peephole optimization"/>
          <p:cNvSpPr/>
          <p:nvPr/>
        </p:nvSpPr>
        <p:spPr>
          <a:xfrm>
            <a:off x="9283700" y="7010400"/>
            <a:ext cx="5867400" cy="1270000"/>
          </a:xfrm>
          <a:prstGeom prst="roundRect">
            <a:avLst>
              <a:gd name="adj" fmla="val 15000"/>
            </a:avLst>
          </a:prstGeom>
          <a:solidFill>
            <a:srgbClr val="7F807F"/>
          </a:solidFill>
          <a:ln w="25400">
            <a:solidFill>
              <a:srgbClr val="000000"/>
            </a:solidFill>
            <a:miter lim="400000"/>
          </a:ln>
          <a:effectLst>
            <a:outerShdw sx="100000" sy="100000" kx="0" ky="0" algn="b" rotWithShape="0" blurRad="76200" dist="63500" dir="2700000">
              <a:srgbClr val="000000">
                <a:alpha val="50000"/>
              </a:srgbClr>
            </a:outerShdw>
          </a:effectLst>
          <a:extLst>
            <a:ext uri="{C572A759-6A51-4108-AA02-DFA0A04FC94B}">
              <ma14:wrappingTextBoxFlag xmlns:ma14="http://schemas.microsoft.com/office/mac/drawingml/2011/main" val="1"/>
            </a:ext>
          </a:extLst>
        </p:spPr>
        <p:txBody>
          <a:bodyPr lIns="38100" tIns="38100" rIns="38100" bIns="38100" anchor="ctr"/>
          <a:lstStyle/>
          <a:p>
            <a:pPr>
              <a:lnSpc>
                <a:spcPct val="70000"/>
              </a:lnSpc>
              <a:defRPr b="1" sz="4200">
                <a:effectLst>
                  <a:outerShdw sx="100000" sy="100000" kx="0" ky="0" algn="b" rotWithShape="0" blurRad="63500" dist="38100" dir="2700000">
                    <a:srgbClr val="000000">
                      <a:alpha val="50000"/>
                    </a:srgbClr>
                  </a:outerShdw>
                </a:effectLst>
              </a:defRPr>
            </a:pPr>
            <a:r>
              <a:t>Vectorization &amp;</a:t>
            </a:r>
            <a:br/>
            <a:r>
              <a:rPr spc="-84"/>
              <a:t>peephole optimization</a:t>
            </a:r>
          </a:p>
        </p:txBody>
      </p:sp>
      <p:sp>
        <p:nvSpPr>
          <p:cNvPr id="4171" name="Line"/>
          <p:cNvSpPr/>
          <p:nvPr/>
        </p:nvSpPr>
        <p:spPr>
          <a:xfrm flipV="1">
            <a:off x="12204700" y="6464300"/>
            <a:ext cx="7740" cy="510679"/>
          </a:xfrm>
          <a:prstGeom prst="line">
            <a:avLst/>
          </a:prstGeom>
          <a:ln w="76200">
            <a:solidFill>
              <a:srgbClr val="FFFFFF"/>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Tree>
  </p:cSld>
  <p:clrMapOvr>
    <a:masterClrMapping/>
  </p:clrMapOvr>
  <p:transition xmlns:p14="http://schemas.microsoft.com/office/powerpoint/2010/main" spd="med" advClick="1"/>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75" name="How can we determine good schedules?"/>
          <p:cNvSpPr txBox="1"/>
          <p:nvPr>
            <p:ph type="title"/>
          </p:nvPr>
        </p:nvSpPr>
        <p:spPr>
          <a:prstGeom prst="rect">
            <a:avLst/>
          </a:prstGeom>
        </p:spPr>
        <p:txBody>
          <a:bodyPr/>
          <a:lstStyle/>
          <a:p>
            <a:pPr/>
            <a:r>
              <a:t>How can we determine </a:t>
            </a:r>
            <a:r>
              <a:rPr i="1"/>
              <a:t>good</a:t>
            </a:r>
            <a:r>
              <a:t> schedules?</a:t>
            </a:r>
          </a:p>
        </p:txBody>
      </p:sp>
      <p:sp>
        <p:nvSpPr>
          <p:cNvPr id="4176" name="Explicit programmer control The compiler does exactly what you say. Schedules cannot influence correctness. Exploration is fast and easy.…"/>
          <p:cNvSpPr txBox="1"/>
          <p:nvPr/>
        </p:nvSpPr>
        <p:spPr>
          <a:xfrm>
            <a:off x="4546600" y="3352800"/>
            <a:ext cx="17780000" cy="930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6700"/>
              </a:lnSpc>
              <a:spcBef>
                <a:spcPts val="12800"/>
              </a:spcBef>
              <a:buClr>
                <a:srgbClr val="A7A7A7"/>
              </a:buClr>
              <a:buFont typeface="Lucida Grande"/>
              <a:tabLst>
                <a:tab pos="2057400" algn="l"/>
              </a:tabLst>
              <a:defRPr b="1" sz="5600"/>
            </a:pPr>
            <a:r>
              <a:t>Explicit programmer control</a:t>
            </a:r>
            <a:br>
              <a:rPr b="0"/>
            </a:br>
            <a:r>
              <a:rPr b="0"/>
              <a:t>The compiler does</a:t>
            </a:r>
            <a:r>
              <a:rPr b="0" i="1"/>
              <a:t> exactly what you say</a:t>
            </a:r>
            <a:r>
              <a:rPr b="0"/>
              <a:t>.</a:t>
            </a:r>
            <a:br>
              <a:rPr b="0"/>
            </a:br>
            <a:r>
              <a:rPr b="0"/>
              <a:t>Schedules cannot influence correctness.</a:t>
            </a:r>
            <a:br>
              <a:rPr b="0"/>
            </a:br>
            <a:r>
              <a:rPr b="0"/>
              <a:t>Exploration is fast and easy.</a:t>
            </a:r>
            <a:endParaRPr b="0"/>
          </a:p>
          <a:p>
            <a:pPr algn="l">
              <a:lnSpc>
                <a:spcPts val="6700"/>
              </a:lnSpc>
              <a:spcBef>
                <a:spcPts val="12800"/>
              </a:spcBef>
              <a:buClr>
                <a:srgbClr val="A7A7A7"/>
              </a:buClr>
              <a:buFont typeface="Lucida Grande"/>
              <a:tabLst>
                <a:tab pos="2057400" algn="l"/>
              </a:tabLst>
              <a:defRPr b="1" sz="5600"/>
            </a:pPr>
            <a:r>
              <a:t>Stochastic search </a:t>
            </a:r>
            <a:r>
              <a:rPr i="1"/>
              <a:t>(autotuning)</a:t>
            </a:r>
            <a:br>
              <a:rPr i="1"/>
            </a:br>
            <a:r>
              <a:rPr b="0"/>
              <a:t>Pick your favorite high-dimensional search.</a:t>
            </a:r>
            <a:br>
              <a:rPr b="0"/>
            </a:br>
            <a:r>
              <a:rPr b="0"/>
              <a:t>(We used Petabricks’ genetic algorithm tuner </a:t>
            </a:r>
            <a:r>
              <a:rPr b="0" i="1"/>
              <a:t>[Ansel et al. 2009]</a:t>
            </a:r>
            <a:r>
              <a:rPr b="0"/>
              <a:t>)</a:t>
            </a:r>
          </a:p>
        </p:txBody>
      </p:sp>
    </p:spTree>
  </p:cSld>
  <p:clrMapOvr>
    <a:masterClrMapping/>
  </p:clrMapOvr>
  <mc:AlternateContent xmlns:mc="http://schemas.openxmlformats.org/markup-compatibility/2006">
    <mc:Choice xmlns:p14="http://schemas.microsoft.com/office/powerpoint/2010/main" Requires="p14">
      <p:transition spd="med" advClick="1" p14:dur="1000">
        <p:fade thruBlk="1"/>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7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17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176">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176" grpId="1"/>
    </p:bldLst>
  </p:timing>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80" name="Rectangle"/>
          <p:cNvSpPr/>
          <p:nvPr/>
        </p:nvSpPr>
        <p:spPr>
          <a:xfrm>
            <a:off x="7391400" y="9855200"/>
            <a:ext cx="4191000" cy="3594100"/>
          </a:xfrm>
          <a:prstGeom prst="rect">
            <a:avLst/>
          </a:prstGeom>
          <a:gradFill>
            <a:gsLst>
              <a:gs pos="30041">
                <a:srgbClr val="831100">
                  <a:alpha val="75000"/>
                </a:srgbClr>
              </a:gs>
              <a:gs pos="78701">
                <a:srgbClr val="831100">
                  <a:alpha val="37500"/>
                </a:srgbClr>
              </a:gs>
              <a:gs pos="100000">
                <a:srgbClr val="831100">
                  <a:alpha val="0"/>
                </a:srgbClr>
              </a:gs>
            </a:gsLst>
            <a:path>
              <a:fillToRect l="50000" t="50000" r="50000" b="50000"/>
            </a:path>
          </a:gradFill>
          <a:ln w="25400">
            <a:solidFill>
              <a:srgbClr val="000000">
                <a:alpha val="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81" name="The Frankencamera Raw Pipeline…"/>
          <p:cNvSpPr txBox="1"/>
          <p:nvPr>
            <p:ph type="title"/>
          </p:nvPr>
        </p:nvSpPr>
        <p:spPr>
          <a:xfrm>
            <a:off x="1422400" y="469900"/>
            <a:ext cx="21526500" cy="3225800"/>
          </a:xfrm>
          <a:prstGeom prst="rect">
            <a:avLst/>
          </a:prstGeom>
        </p:spPr>
        <p:txBody>
          <a:bodyPr/>
          <a:lstStyle/>
          <a:p>
            <a:pPr/>
            <a:r>
              <a:t>The Frankencamera Raw Pipeline</a:t>
            </a:r>
          </a:p>
          <a:p>
            <a:pPr>
              <a:lnSpc>
                <a:spcPts val="5700"/>
              </a:lnSpc>
              <a:defRPr b="0" sz="4800"/>
            </a:pPr>
            <a:r>
              <a:t>[Adams et al. 2010]</a:t>
            </a:r>
          </a:p>
        </p:txBody>
      </p:sp>
      <p:sp>
        <p:nvSpPr>
          <p:cNvPr id="4182" name="Converts raw image sensor data into an image…"/>
          <p:cNvSpPr txBox="1"/>
          <p:nvPr>
            <p:ph type="body" sz="half" idx="1"/>
          </p:nvPr>
        </p:nvSpPr>
        <p:spPr>
          <a:xfrm>
            <a:off x="1447800" y="4279900"/>
            <a:ext cx="16992600" cy="7785100"/>
          </a:xfrm>
          <a:prstGeom prst="rect">
            <a:avLst/>
          </a:prstGeom>
        </p:spPr>
        <p:txBody>
          <a:bodyPr/>
          <a:lstStyle/>
          <a:p>
            <a:pPr/>
            <a:r>
              <a:t>Converts raw image sensor data into an image</a:t>
            </a:r>
          </a:p>
          <a:p>
            <a:pPr/>
            <a:r>
              <a:t>Original: 463 lines of ARM assembly and intrinsics in one big function</a:t>
            </a:r>
          </a:p>
          <a:p>
            <a:pPr/>
            <a:r>
              <a:t>Rewritten in Halide, it is 2.75x less code, and runs 5% faster</a:t>
            </a:r>
          </a:p>
        </p:txBody>
      </p:sp>
      <p:pic>
        <p:nvPicPr>
          <p:cNvPr id="4183" name="Halide_talk_camera_pipe.pdf" descr="Halide_talk_camera_pipe.pdf"/>
          <p:cNvPicPr>
            <a:picLocks noChangeAspect="1"/>
          </p:cNvPicPr>
          <p:nvPr/>
        </p:nvPicPr>
        <p:blipFill>
          <a:blip r:embed="rId3">
            <a:extLst/>
          </a:blip>
          <a:stretch>
            <a:fillRect/>
          </a:stretch>
        </p:blipFill>
        <p:spPr>
          <a:xfrm>
            <a:off x="19735800" y="76200"/>
            <a:ext cx="4394200" cy="13545009"/>
          </a:xfrm>
          <a:prstGeom prst="rect">
            <a:avLst/>
          </a:prstGeom>
          <a:ln w="12700">
            <a:miter lim="400000"/>
          </a:ln>
        </p:spPr>
      </p:pic>
      <p:grpSp>
        <p:nvGrpSpPr>
          <p:cNvPr id="4191" name="Group"/>
          <p:cNvGrpSpPr/>
          <p:nvPr/>
        </p:nvGrpSpPr>
        <p:grpSpPr>
          <a:xfrm>
            <a:off x="7362121" y="10818954"/>
            <a:ext cx="3928628" cy="2056978"/>
            <a:chOff x="0" y="0"/>
            <a:chExt cx="3928626" cy="2056977"/>
          </a:xfrm>
        </p:grpSpPr>
        <p:sp>
          <p:nvSpPr>
            <p:cNvPr id="4184" name="redundant work"/>
            <p:cNvSpPr txBox="1"/>
            <p:nvPr/>
          </p:nvSpPr>
          <p:spPr>
            <a:xfrm>
              <a:off x="0" y="201405"/>
              <a:ext cx="1353420" cy="6264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2000"/>
              </a:lvl1pPr>
            </a:lstStyle>
            <a:p>
              <a:pPr/>
              <a:r>
                <a:t>redundant work</a:t>
              </a:r>
            </a:p>
          </p:txBody>
        </p:sp>
        <p:sp>
          <p:nvSpPr>
            <p:cNvPr id="4185" name="locality"/>
            <p:cNvSpPr txBox="1"/>
            <p:nvPr/>
          </p:nvSpPr>
          <p:spPr>
            <a:xfrm>
              <a:off x="2785626" y="223828"/>
              <a:ext cx="1143001" cy="444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2000"/>
              </a:lvl1pPr>
            </a:lstStyle>
            <a:p>
              <a:pPr/>
              <a:r>
                <a:t>locality</a:t>
              </a:r>
            </a:p>
          </p:txBody>
        </p:sp>
        <p:sp>
          <p:nvSpPr>
            <p:cNvPr id="4186" name="parallelism"/>
            <p:cNvSpPr txBox="1"/>
            <p:nvPr/>
          </p:nvSpPr>
          <p:spPr>
            <a:xfrm>
              <a:off x="1352712" y="1698297"/>
              <a:ext cx="1468199" cy="358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nSpc>
                  <a:spcPct val="80000"/>
                </a:lnSpc>
                <a:defRPr b="1" sz="2000"/>
              </a:pPr>
              <a:r>
                <a:t>parallelism</a:t>
              </a:r>
              <a:br/>
            </a:p>
          </p:txBody>
        </p:sp>
        <p:sp>
          <p:nvSpPr>
            <p:cNvPr id="4187" name="Line"/>
            <p:cNvSpPr/>
            <p:nvPr/>
          </p:nvSpPr>
          <p:spPr>
            <a:xfrm>
              <a:off x="1410923" y="0"/>
              <a:ext cx="1489831" cy="287489"/>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38100" cap="flat">
              <a:solidFill>
                <a:srgbClr val="FFFFFF"/>
              </a:solidFill>
              <a:prstDash val="solid"/>
              <a:miter lim="400000"/>
              <a:tailEnd type="triangle" w="med" len="med"/>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188" name="Line"/>
            <p:cNvSpPr/>
            <p:nvPr/>
          </p:nvSpPr>
          <p:spPr>
            <a:xfrm rot="7200001">
              <a:off x="2173051" y="1085295"/>
              <a:ext cx="1333214" cy="285274"/>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38100" cap="flat">
              <a:solidFill>
                <a:srgbClr val="FFFFFF">
                  <a:alpha val="30000"/>
                </a:srgbClr>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189" name="Line"/>
            <p:cNvSpPr/>
            <p:nvPr/>
          </p:nvSpPr>
          <p:spPr>
            <a:xfrm rot="14677004">
              <a:off x="798603" y="1085194"/>
              <a:ext cx="1333213" cy="285274"/>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38100" cap="flat">
              <a:solidFill>
                <a:srgbClr val="FFFFFF">
                  <a:alpha val="30000"/>
                </a:srgbClr>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190" name="Triangle"/>
            <p:cNvSpPr/>
            <p:nvPr/>
          </p:nvSpPr>
          <p:spPr>
            <a:xfrm>
              <a:off x="1419666" y="421395"/>
              <a:ext cx="1434722" cy="1224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381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Tree>
  </p:cSld>
  <p:clrMapOvr>
    <a:masterClrMapping/>
  </p:clrMapOvr>
  <mc:AlternateContent xmlns:mc="http://schemas.openxmlformats.org/markup-compatibility/2006">
    <mc:Choice xmlns:p14="http://schemas.microsoft.com/office/powerpoint/2010/main" Requires="p14">
      <p:transition spd="fast" advClick="1" p14:dur="750">
        <p:fade thruBlk="1"/>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8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ID="10" grpId="2" fill="hold">
                                  <p:stCondLst>
                                    <p:cond delay="0"/>
                                  </p:stCondLst>
                                  <p:iterate type="el" backwards="0">
                                    <p:tmAbs val="0"/>
                                  </p:iterate>
                                  <p:childTnLst>
                                    <p:set>
                                      <p:cBhvr>
                                        <p:cTn id="10" fill="hold"/>
                                        <p:tgtEl>
                                          <p:spTgt spid="4191"/>
                                        </p:tgtEl>
                                        <p:attrNameLst>
                                          <p:attrName>style.visibility</p:attrName>
                                        </p:attrNameLst>
                                      </p:cBhvr>
                                      <p:to>
                                        <p:strVal val="visible"/>
                                      </p:to>
                                    </p:set>
                                    <p:animEffect filter="fade" transition="in">
                                      <p:cBhvr>
                                        <p:cTn id="11" dur="250"/>
                                        <p:tgtEl>
                                          <p:spTgt spid="4191"/>
                                        </p:tgtEl>
                                      </p:cBhvr>
                                    </p:animEffect>
                                  </p:childTnLst>
                                </p:cTn>
                              </p:par>
                            </p:childTnLst>
                          </p:cTn>
                        </p:par>
                        <p:par>
                          <p:cTn id="12" fill="hold">
                            <p:stCondLst>
                              <p:cond delay="250"/>
                            </p:stCondLst>
                            <p:childTnLst>
                              <p:par>
                                <p:cTn id="13" presetClass="entr" nodeType="afterEffect" presetID="10" grpId="3" fill="hold">
                                  <p:stCondLst>
                                    <p:cond delay="0"/>
                                  </p:stCondLst>
                                  <p:iterate type="el" backwards="0">
                                    <p:tmAbs val="0"/>
                                  </p:iterate>
                                  <p:childTnLst>
                                    <p:set>
                                      <p:cBhvr>
                                        <p:cTn id="14" fill="hold"/>
                                        <p:tgtEl>
                                          <p:spTgt spid="4180"/>
                                        </p:tgtEl>
                                        <p:attrNameLst>
                                          <p:attrName>style.visibility</p:attrName>
                                        </p:attrNameLst>
                                      </p:cBhvr>
                                      <p:to>
                                        <p:strVal val="visible"/>
                                      </p:to>
                                    </p:set>
                                    <p:animEffect filter="fade" transition="in">
                                      <p:cBhvr>
                                        <p:cTn id="15" dur="250"/>
                                        <p:tgtEl>
                                          <p:spTgt spid="41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91" grpId="2"/>
      <p:bldP build="whole" bldLvl="1" animBg="1" rev="0" advAuto="0" spid="4180" grpId="3"/>
      <p:bldP build="p" bldLvl="5" animBg="1" rev="0" advAuto="0" spid="4182" grpId="1"/>
    </p:bldLst>
  </p:timing>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95" name="An accelerated bilateral filter…"/>
          <p:cNvSpPr txBox="1"/>
          <p:nvPr>
            <p:ph type="body" idx="1"/>
          </p:nvPr>
        </p:nvSpPr>
        <p:spPr>
          <a:xfrm>
            <a:off x="1435100" y="3733800"/>
            <a:ext cx="16941800" cy="9982200"/>
          </a:xfrm>
          <a:prstGeom prst="rect">
            <a:avLst/>
          </a:prstGeom>
        </p:spPr>
        <p:txBody>
          <a:bodyPr/>
          <a:lstStyle/>
          <a:p>
            <a:pPr/>
            <a:r>
              <a:t>An accelerated bilateral filter</a:t>
            </a:r>
          </a:p>
          <a:p>
            <a:pPr/>
            <a:r>
              <a:t>Original: 122 lines of (clean) C++</a:t>
            </a:r>
          </a:p>
          <a:p>
            <a:pPr/>
            <a:r>
              <a:t>Halide: 34 lines of algorithm, 6 lines of schedule</a:t>
            </a:r>
          </a:p>
          <a:p>
            <a:pPr/>
            <a:r>
              <a:t>On the CPU, 5.9x faster</a:t>
            </a:r>
          </a:p>
          <a:p>
            <a:pPr/>
            <a:r>
              <a:t>On the GPU, 2x faster than Chen’s hand-written CUDA version</a:t>
            </a:r>
          </a:p>
        </p:txBody>
      </p:sp>
      <p:sp>
        <p:nvSpPr>
          <p:cNvPr id="4196" name="The Bilateral Grid…"/>
          <p:cNvSpPr txBox="1"/>
          <p:nvPr/>
        </p:nvSpPr>
        <p:spPr>
          <a:xfrm>
            <a:off x="1422400" y="469900"/>
            <a:ext cx="21526500" cy="322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p>
            <a:pPr>
              <a:spcBef>
                <a:spcPts val="300"/>
              </a:spcBef>
              <a:tabLst>
                <a:tab pos="1714500" algn="l"/>
              </a:tabLst>
              <a:defRPr b="1">
                <a:latin typeface="+mn-lt"/>
                <a:ea typeface="+mn-ea"/>
                <a:cs typeface="+mn-cs"/>
                <a:sym typeface="Helvetica"/>
              </a:defRPr>
            </a:pPr>
            <a:r>
              <a:t>The Bilateral Grid</a:t>
            </a:r>
          </a:p>
          <a:p>
            <a:pPr>
              <a:lnSpc>
                <a:spcPts val="5700"/>
              </a:lnSpc>
              <a:spcBef>
                <a:spcPts val="300"/>
              </a:spcBef>
              <a:tabLst>
                <a:tab pos="1714500" algn="l"/>
              </a:tabLst>
              <a:defRPr sz="4800">
                <a:latin typeface="+mn-lt"/>
                <a:ea typeface="+mn-ea"/>
                <a:cs typeface="+mn-cs"/>
                <a:sym typeface="Helvetica"/>
              </a:defRPr>
            </a:pPr>
            <a:r>
              <a:t>[Chen et al. 2007]</a:t>
            </a:r>
          </a:p>
        </p:txBody>
      </p:sp>
      <p:sp>
        <p:nvSpPr>
          <p:cNvPr id="4197" name="Rectangle"/>
          <p:cNvSpPr/>
          <p:nvPr/>
        </p:nvSpPr>
        <p:spPr>
          <a:xfrm>
            <a:off x="1219200" y="3302000"/>
            <a:ext cx="17322800" cy="6273800"/>
          </a:xfrm>
          <a:prstGeom prst="rect">
            <a:avLst/>
          </a:prstGeom>
          <a:solidFill>
            <a:srgbClr val="131313">
              <a:alpha val="85000"/>
            </a:srgbClr>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198" name="Rectangle"/>
          <p:cNvSpPr/>
          <p:nvPr/>
        </p:nvSpPr>
        <p:spPr>
          <a:xfrm>
            <a:off x="14605000" y="3962400"/>
            <a:ext cx="9652000" cy="2768600"/>
          </a:xfrm>
          <a:prstGeom prst="rect">
            <a:avLst/>
          </a:prstGeom>
          <a:solidFill>
            <a:srgbClr val="B51A00">
              <a:alpha val="75000"/>
            </a:srgbClr>
          </a:solidFill>
          <a:ln w="25400">
            <a:solidFill>
              <a:srgbClr val="000000">
                <a:alpha val="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pic>
        <p:nvPicPr>
          <p:cNvPr id="4199" name="Halide_talk_bilateral_grid.pdf" descr="Halide_talk_bilateral_grid.pdf"/>
          <p:cNvPicPr>
            <a:picLocks noChangeAspect="1"/>
          </p:cNvPicPr>
          <p:nvPr/>
        </p:nvPicPr>
        <p:blipFill>
          <a:blip r:embed="rId3">
            <a:extLst/>
          </a:blip>
          <a:stretch>
            <a:fillRect/>
          </a:stretch>
        </p:blipFill>
        <p:spPr>
          <a:xfrm>
            <a:off x="18796000" y="177800"/>
            <a:ext cx="5562600" cy="13350240"/>
          </a:xfrm>
          <a:prstGeom prst="rect">
            <a:avLst/>
          </a:prstGeom>
          <a:ln w="12700">
            <a:miter lim="400000"/>
          </a:ln>
        </p:spPr>
      </p:pic>
      <p:grpSp>
        <p:nvGrpSpPr>
          <p:cNvPr id="4207" name="Group"/>
          <p:cNvGrpSpPr/>
          <p:nvPr/>
        </p:nvGrpSpPr>
        <p:grpSpPr>
          <a:xfrm>
            <a:off x="14702721" y="4367354"/>
            <a:ext cx="4088247" cy="2056978"/>
            <a:chOff x="0" y="0"/>
            <a:chExt cx="4088246" cy="2056977"/>
          </a:xfrm>
        </p:grpSpPr>
        <p:sp>
          <p:nvSpPr>
            <p:cNvPr id="4200" name="redundant work"/>
            <p:cNvSpPr txBox="1"/>
            <p:nvPr/>
          </p:nvSpPr>
          <p:spPr>
            <a:xfrm>
              <a:off x="0" y="201405"/>
              <a:ext cx="1353420" cy="6264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2000"/>
              </a:lvl1pPr>
            </a:lstStyle>
            <a:p>
              <a:pPr/>
              <a:r>
                <a:t>redundant work</a:t>
              </a:r>
            </a:p>
          </p:txBody>
        </p:sp>
        <p:sp>
          <p:nvSpPr>
            <p:cNvPr id="4201" name="Triangle"/>
            <p:cNvSpPr/>
            <p:nvPr/>
          </p:nvSpPr>
          <p:spPr>
            <a:xfrm>
              <a:off x="1419666" y="421395"/>
              <a:ext cx="1434722" cy="1224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381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02" name="locality"/>
            <p:cNvSpPr txBox="1"/>
            <p:nvPr/>
          </p:nvSpPr>
          <p:spPr>
            <a:xfrm>
              <a:off x="2734826" y="223829"/>
              <a:ext cx="1353421" cy="358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2000"/>
              </a:lvl1pPr>
            </a:lstStyle>
            <a:p>
              <a:pPr/>
              <a:r>
                <a:t>locality</a:t>
              </a:r>
            </a:p>
          </p:txBody>
        </p:sp>
        <p:sp>
          <p:nvSpPr>
            <p:cNvPr id="4203" name="parallelism"/>
            <p:cNvSpPr txBox="1"/>
            <p:nvPr/>
          </p:nvSpPr>
          <p:spPr>
            <a:xfrm>
              <a:off x="1352712" y="1698297"/>
              <a:ext cx="1468199" cy="358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nSpc>
                  <a:spcPct val="80000"/>
                </a:lnSpc>
                <a:defRPr b="1" sz="2000"/>
              </a:pPr>
              <a:r>
                <a:t>parallelism</a:t>
              </a:r>
              <a:br/>
            </a:p>
          </p:txBody>
        </p:sp>
        <p:sp>
          <p:nvSpPr>
            <p:cNvPr id="4204" name="Line"/>
            <p:cNvSpPr/>
            <p:nvPr/>
          </p:nvSpPr>
          <p:spPr>
            <a:xfrm>
              <a:off x="1410923" y="0"/>
              <a:ext cx="1489831" cy="287489"/>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38100" cap="flat">
              <a:solidFill>
                <a:srgbClr val="FFFFFF">
                  <a:alpha val="30000"/>
                </a:srgbClr>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205" name="Line"/>
            <p:cNvSpPr/>
            <p:nvPr/>
          </p:nvSpPr>
          <p:spPr>
            <a:xfrm rot="7200001">
              <a:off x="2173051" y="1085295"/>
              <a:ext cx="1333214" cy="285274"/>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38100" cap="flat">
              <a:solidFill>
                <a:srgbClr val="FFFFFF"/>
              </a:solidFill>
              <a:prstDash val="solid"/>
              <a:miter lim="400000"/>
              <a:headEnd type="triangle" w="med" len="med"/>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206" name="Line"/>
            <p:cNvSpPr/>
            <p:nvPr/>
          </p:nvSpPr>
          <p:spPr>
            <a:xfrm rot="14677004">
              <a:off x="798603" y="1085194"/>
              <a:ext cx="1333213" cy="285274"/>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38100" cap="flat">
              <a:solidFill>
                <a:srgbClr val="FFFFFF">
                  <a:alpha val="30000"/>
                </a:srgbClr>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419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1" fill="hold">
                                  <p:stCondLst>
                                    <p:cond delay="0"/>
                                  </p:stCondLst>
                                  <p:iterate type="el" backwards="0">
                                    <p:tmAbs val="0"/>
                                  </p:iterate>
                                  <p:childTnLst>
                                    <p:set>
                                      <p:cBhvr>
                                        <p:cTn id="14" fill="hold"/>
                                        <p:tgtEl>
                                          <p:spTgt spid="41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2" fill="hold">
                                  <p:stCondLst>
                                    <p:cond delay="0"/>
                                  </p:stCondLst>
                                  <p:iterate type="el" backwards="0">
                                    <p:tmAbs val="0"/>
                                  </p:iterate>
                                  <p:childTnLst>
                                    <p:set>
                                      <p:cBhvr>
                                        <p:cTn id="18" fill="hold"/>
                                        <p:tgtEl>
                                          <p:spTgt spid="4207"/>
                                        </p:tgtEl>
                                        <p:attrNameLst>
                                          <p:attrName>style.visibility</p:attrName>
                                        </p:attrNameLst>
                                      </p:cBhvr>
                                      <p:to>
                                        <p:strVal val="visible"/>
                                      </p:to>
                                    </p:set>
                                    <p:animEffect filter="fade" transition="in">
                                      <p:cBhvr>
                                        <p:cTn id="19" dur="500"/>
                                        <p:tgtEl>
                                          <p:spTgt spid="4207"/>
                                        </p:tgtEl>
                                      </p:cBhvr>
                                    </p:animEffect>
                                  </p:childTnLst>
                                </p:cTn>
                              </p:par>
                            </p:childTnLst>
                          </p:cTn>
                        </p:par>
                        <p:par>
                          <p:cTn id="20" fill="hold">
                            <p:stCondLst>
                              <p:cond delay="500"/>
                            </p:stCondLst>
                            <p:childTnLst>
                              <p:par>
                                <p:cTn id="21" presetClass="entr" nodeType="afterEffect" presetID="10" grpId="3" fill="hold">
                                  <p:stCondLst>
                                    <p:cond delay="0"/>
                                  </p:stCondLst>
                                  <p:iterate type="el" backwards="0">
                                    <p:tmAbs val="0"/>
                                  </p:iterate>
                                  <p:childTnLst>
                                    <p:set>
                                      <p:cBhvr>
                                        <p:cTn id="22" fill="hold"/>
                                        <p:tgtEl>
                                          <p:spTgt spid="4197"/>
                                        </p:tgtEl>
                                        <p:attrNameLst>
                                          <p:attrName>style.visibility</p:attrName>
                                        </p:attrNameLst>
                                      </p:cBhvr>
                                      <p:to>
                                        <p:strVal val="visible"/>
                                      </p:to>
                                    </p:set>
                                    <p:animEffect filter="fade" transition="in">
                                      <p:cBhvr>
                                        <p:cTn id="23" dur="500"/>
                                        <p:tgtEl>
                                          <p:spTgt spid="4197"/>
                                        </p:tgtEl>
                                      </p:cBhvr>
                                    </p:animEffect>
                                  </p:childTnLst>
                                </p:cTn>
                              </p:par>
                            </p:childTnLst>
                          </p:cTn>
                        </p:par>
                        <p:par>
                          <p:cTn id="24" fill="hold">
                            <p:stCondLst>
                              <p:cond delay="1000"/>
                            </p:stCondLst>
                            <p:childTnLst>
                              <p:par>
                                <p:cTn id="25" presetClass="entr" nodeType="afterEffect" presetID="10" grpId="4" fill="hold">
                                  <p:stCondLst>
                                    <p:cond delay="0"/>
                                  </p:stCondLst>
                                  <p:iterate type="el" backwards="0">
                                    <p:tmAbs val="0"/>
                                  </p:iterate>
                                  <p:childTnLst>
                                    <p:set>
                                      <p:cBhvr>
                                        <p:cTn id="26" fill="hold"/>
                                        <p:tgtEl>
                                          <p:spTgt spid="4198"/>
                                        </p:tgtEl>
                                        <p:attrNameLst>
                                          <p:attrName>style.visibility</p:attrName>
                                        </p:attrNameLst>
                                      </p:cBhvr>
                                      <p:to>
                                        <p:strVal val="visible"/>
                                      </p:to>
                                    </p:set>
                                    <p:animEffect filter="fade" transition="in">
                                      <p:cBhvr>
                                        <p:cTn id="27" dur="500"/>
                                        <p:tgtEl>
                                          <p:spTgt spid="4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195" grpId="1"/>
      <p:bldP build="whole" bldLvl="1" animBg="1" rev="0" advAuto="0" spid="4197" grpId="3"/>
      <p:bldP build="whole" bldLvl="1" animBg="1" rev="0" advAuto="0" spid="4207" grpId="2"/>
      <p:bldP build="whole" bldLvl="1" animBg="1" rev="0" advAuto="0" spid="4198" grpId="4"/>
    </p:bldLst>
  </p:timing>
</p:sld>
</file>

<file path=ppt/slides/slide1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11" name="Segments objects in an image using level-sets…"/>
          <p:cNvSpPr txBox="1"/>
          <p:nvPr>
            <p:ph type="body" idx="1"/>
          </p:nvPr>
        </p:nvSpPr>
        <p:spPr>
          <a:xfrm>
            <a:off x="1422400" y="3733800"/>
            <a:ext cx="17602200" cy="8750300"/>
          </a:xfrm>
          <a:prstGeom prst="rect">
            <a:avLst/>
          </a:prstGeom>
        </p:spPr>
        <p:txBody>
          <a:bodyPr/>
          <a:lstStyle/>
          <a:p>
            <a:pPr/>
            <a:r>
              <a:t>Segments objects in an image using level-sets</a:t>
            </a:r>
          </a:p>
          <a:p>
            <a:pPr/>
            <a:r>
              <a:t>Original: 67 lines of matlab</a:t>
            </a:r>
          </a:p>
          <a:p>
            <a:pPr/>
            <a:r>
              <a:t>Halide: 148 lines of algorithm, 7 lines of schedule</a:t>
            </a:r>
          </a:p>
          <a:p>
            <a:pPr/>
            <a:r>
              <a:t>On the CPU, 70x faster</a:t>
            </a:r>
          </a:p>
          <a:p>
            <a:pPr lvl="1"/>
            <a:r>
              <a:t>matlab is memory-bandwidth limited</a:t>
            </a:r>
          </a:p>
          <a:p>
            <a:pPr/>
            <a:r>
              <a:t>On the GPU, 1250x faster</a:t>
            </a:r>
          </a:p>
        </p:txBody>
      </p:sp>
      <p:sp>
        <p:nvSpPr>
          <p:cNvPr id="4212" name="“Snake” Image Segmentation…"/>
          <p:cNvSpPr txBox="1"/>
          <p:nvPr/>
        </p:nvSpPr>
        <p:spPr>
          <a:xfrm>
            <a:off x="1422400" y="469900"/>
            <a:ext cx="21526500" cy="322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p>
            <a:pPr>
              <a:spcBef>
                <a:spcPts val="300"/>
              </a:spcBef>
              <a:tabLst>
                <a:tab pos="1714500" algn="l"/>
              </a:tabLst>
              <a:defRPr b="1">
                <a:latin typeface="+mn-lt"/>
                <a:ea typeface="+mn-ea"/>
                <a:cs typeface="+mn-cs"/>
                <a:sym typeface="Helvetica"/>
              </a:defRPr>
            </a:pPr>
            <a:r>
              <a:t>“Snake” Image Segmentation</a:t>
            </a:r>
          </a:p>
          <a:p>
            <a:pPr>
              <a:lnSpc>
                <a:spcPts val="5700"/>
              </a:lnSpc>
              <a:spcBef>
                <a:spcPts val="300"/>
              </a:spcBef>
              <a:tabLst>
                <a:tab pos="1714500" algn="l"/>
              </a:tabLst>
              <a:defRPr sz="4800">
                <a:latin typeface="+mn-lt"/>
                <a:ea typeface="+mn-ea"/>
                <a:cs typeface="+mn-cs"/>
                <a:sym typeface="Helvetica"/>
              </a:defRPr>
            </a:pPr>
            <a:r>
              <a:t>[Li et al. 2010]</a:t>
            </a:r>
          </a:p>
        </p:txBody>
      </p:sp>
      <p:pic>
        <p:nvPicPr>
          <p:cNvPr id="4213" name="Halide_talk_snake_pipeline.pdf" descr="Halide_talk_snake_pipeline.pdf"/>
          <p:cNvPicPr>
            <a:picLocks noChangeAspect="1"/>
          </p:cNvPicPr>
          <p:nvPr/>
        </p:nvPicPr>
        <p:blipFill>
          <a:blip r:embed="rId4">
            <a:extLst/>
          </a:blip>
          <a:stretch>
            <a:fillRect/>
          </a:stretch>
        </p:blipFill>
        <p:spPr>
          <a:xfrm>
            <a:off x="20256500" y="76200"/>
            <a:ext cx="4093618" cy="13576300"/>
          </a:xfrm>
          <a:prstGeom prst="rect">
            <a:avLst/>
          </a:prstGeom>
          <a:ln w="12700">
            <a:miter lim="400000"/>
          </a:ln>
        </p:spPr>
      </p:pic>
      <p:grpSp>
        <p:nvGrpSpPr>
          <p:cNvPr id="4221" name="Group"/>
          <p:cNvGrpSpPr/>
          <p:nvPr/>
        </p:nvGrpSpPr>
        <p:grpSpPr>
          <a:xfrm>
            <a:off x="12035721" y="8139254"/>
            <a:ext cx="3928628" cy="2056978"/>
            <a:chOff x="0" y="0"/>
            <a:chExt cx="3928626" cy="2056977"/>
          </a:xfrm>
        </p:grpSpPr>
        <p:sp>
          <p:nvSpPr>
            <p:cNvPr id="4214" name="redundant work"/>
            <p:cNvSpPr txBox="1"/>
            <p:nvPr/>
          </p:nvSpPr>
          <p:spPr>
            <a:xfrm>
              <a:off x="0" y="201405"/>
              <a:ext cx="1353420" cy="6264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2000"/>
              </a:lvl1pPr>
            </a:lstStyle>
            <a:p>
              <a:pPr/>
              <a:r>
                <a:t>redundant work</a:t>
              </a:r>
            </a:p>
          </p:txBody>
        </p:sp>
        <p:sp>
          <p:nvSpPr>
            <p:cNvPr id="4215" name="locality"/>
            <p:cNvSpPr txBox="1"/>
            <p:nvPr/>
          </p:nvSpPr>
          <p:spPr>
            <a:xfrm>
              <a:off x="2785626" y="223828"/>
              <a:ext cx="1143001" cy="444501"/>
            </a:xfrm>
            <a:prstGeom prst="rect">
              <a:avLst/>
            </a:prstGeom>
            <a:solidFill>
              <a:srgbClr val="B51A00"/>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2000"/>
              </a:lvl1pPr>
            </a:lstStyle>
            <a:p>
              <a:pPr/>
              <a:r>
                <a:t>locality</a:t>
              </a:r>
            </a:p>
          </p:txBody>
        </p:sp>
        <p:sp>
          <p:nvSpPr>
            <p:cNvPr id="4216" name="parallelism"/>
            <p:cNvSpPr txBox="1"/>
            <p:nvPr/>
          </p:nvSpPr>
          <p:spPr>
            <a:xfrm>
              <a:off x="1352712" y="1698297"/>
              <a:ext cx="1468199" cy="358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nSpc>
                  <a:spcPct val="80000"/>
                </a:lnSpc>
                <a:defRPr b="1" sz="2000"/>
              </a:pPr>
              <a:r>
                <a:t>parallelism</a:t>
              </a:r>
              <a:br/>
            </a:p>
          </p:txBody>
        </p:sp>
        <p:sp>
          <p:nvSpPr>
            <p:cNvPr id="4217" name="Line"/>
            <p:cNvSpPr/>
            <p:nvPr/>
          </p:nvSpPr>
          <p:spPr>
            <a:xfrm>
              <a:off x="1410923" y="0"/>
              <a:ext cx="1489831" cy="287489"/>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38100" cap="flat">
              <a:solidFill>
                <a:srgbClr val="FFFFFF">
                  <a:alpha val="30000"/>
                </a:srgbClr>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218" name="Line"/>
            <p:cNvSpPr/>
            <p:nvPr/>
          </p:nvSpPr>
          <p:spPr>
            <a:xfrm rot="7200001">
              <a:off x="2173051" y="1085295"/>
              <a:ext cx="1333214" cy="285274"/>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38100" cap="flat">
              <a:solidFill>
                <a:srgbClr val="FFFFFF">
                  <a:alpha val="30000"/>
                </a:srgbClr>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219" name="Line"/>
            <p:cNvSpPr/>
            <p:nvPr/>
          </p:nvSpPr>
          <p:spPr>
            <a:xfrm rot="14677004">
              <a:off x="798603" y="1085194"/>
              <a:ext cx="1333213" cy="285274"/>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38100" cap="flat">
              <a:solidFill>
                <a:srgbClr val="FFFFFF">
                  <a:alpha val="30000"/>
                </a:srgbClr>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220" name="Triangle"/>
            <p:cNvSpPr/>
            <p:nvPr/>
          </p:nvSpPr>
          <p:spPr>
            <a:xfrm>
              <a:off x="1419666" y="421395"/>
              <a:ext cx="1434722" cy="1224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381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11">
                                            <p:txEl>
                                              <p:pRg st="1" end="1"/>
                                            </p:txEl>
                                          </p:spTgt>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1" fill="hold">
                                  <p:stCondLst>
                                    <p:cond delay="0"/>
                                  </p:stCondLst>
                                  <p:iterate type="el" backwards="0">
                                    <p:tmAbs val="0"/>
                                  </p:iterate>
                                  <p:childTnLst>
                                    <p:set>
                                      <p:cBhvr>
                                        <p:cTn id="9" fill="hold"/>
                                        <p:tgtEl>
                                          <p:spTgt spid="4211">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1" fill="hold">
                                  <p:stCondLst>
                                    <p:cond delay="0"/>
                                  </p:stCondLst>
                                  <p:iterate type="el" backwards="0">
                                    <p:tmAbs val="0"/>
                                  </p:iterate>
                                  <p:childTnLst>
                                    <p:set>
                                      <p:cBhvr>
                                        <p:cTn id="13" fill="hold"/>
                                        <p:tgtEl>
                                          <p:spTgt spid="4211">
                                            <p:txEl>
                                              <p:pRg st="3" end="3"/>
                                            </p:txEl>
                                          </p:spTgt>
                                        </p:tgtEl>
                                        <p:attrNameLst>
                                          <p:attrName>style.visibility</p:attrName>
                                        </p:attrNameLst>
                                      </p:cBhvr>
                                      <p:to>
                                        <p:strVal val="visible"/>
                                      </p:to>
                                    </p:set>
                                  </p:childTnLst>
                                </p:cTn>
                              </p:par>
                              <p:par>
                                <p:cTn id="14" presetClass="entr" nodeType="withEffect" presetSubtype="0" presetID="1" grpId="1" fill="hold">
                                  <p:stCondLst>
                                    <p:cond delay="0"/>
                                  </p:stCondLst>
                                  <p:iterate type="el" backwards="0">
                                    <p:tmAbs val="0"/>
                                  </p:iterate>
                                  <p:childTnLst>
                                    <p:set>
                                      <p:cBhvr>
                                        <p:cTn id="15" fill="hold"/>
                                        <p:tgtEl>
                                          <p:spTgt spid="4211">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2" fill="hold">
                                  <p:stCondLst>
                                    <p:cond delay="0"/>
                                  </p:stCondLst>
                                  <p:iterate type="el" backwards="0">
                                    <p:tmAbs val="0"/>
                                  </p:iterate>
                                  <p:childTnLst>
                                    <p:set>
                                      <p:cBhvr>
                                        <p:cTn id="19" fill="hold"/>
                                        <p:tgtEl>
                                          <p:spTgt spid="4221"/>
                                        </p:tgtEl>
                                        <p:attrNameLst>
                                          <p:attrName>style.visibility</p:attrName>
                                        </p:attrNameLst>
                                      </p:cBhvr>
                                      <p:to>
                                        <p:strVal val="visible"/>
                                      </p:to>
                                    </p:set>
                                    <p:animEffect filter="fade" transition="in">
                                      <p:cBhvr>
                                        <p:cTn id="20" dur="250"/>
                                        <p:tgtEl>
                                          <p:spTgt spid="4221"/>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211">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211" grpId="1"/>
      <p:bldP build="whole" bldLvl="1" animBg="1" rev="0" advAuto="0" spid="4221" grpId="2"/>
    </p:bldLst>
  </p:timing>
</p:sld>
</file>

<file path=ppt/slides/slide1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25" name="Stable Fluids…"/>
          <p:cNvSpPr txBox="1"/>
          <p:nvPr>
            <p:ph type="title"/>
          </p:nvPr>
        </p:nvSpPr>
        <p:spPr>
          <a:xfrm>
            <a:off x="1422400" y="469900"/>
            <a:ext cx="21526500" cy="3225800"/>
          </a:xfrm>
          <a:prstGeom prst="rect">
            <a:avLst/>
          </a:prstGeom>
        </p:spPr>
        <p:txBody>
          <a:bodyPr/>
          <a:lstStyle/>
          <a:p>
            <a:pPr/>
            <a:r>
              <a:t>Stable Fluids</a:t>
            </a:r>
          </a:p>
          <a:p>
            <a:pPr>
              <a:lnSpc>
                <a:spcPts val="5700"/>
              </a:lnSpc>
              <a:defRPr b="0" sz="4800"/>
            </a:pPr>
            <a:r>
              <a:t>[Stam 1999]</a:t>
            </a:r>
          </a:p>
        </p:txBody>
      </p:sp>
      <p:sp>
        <p:nvSpPr>
          <p:cNvPr id="4226" name="Double-click to edit"/>
          <p:cNvSpPr txBox="1"/>
          <p:nvPr>
            <p:ph type="body" sz="half" idx="1"/>
          </p:nvPr>
        </p:nvSpPr>
        <p:spPr>
          <a:xfrm>
            <a:off x="1447800" y="4279900"/>
            <a:ext cx="16992600" cy="7785100"/>
          </a:xfrm>
          <a:prstGeom prst="rect">
            <a:avLst/>
          </a:prstGeom>
        </p:spPr>
        <p:txBody>
          <a:bodyPr/>
          <a:lstStyle/>
          <a:p>
            <a:pPr/>
          </a:p>
        </p:txBody>
      </p:sp>
    </p:spTree>
  </p:cSld>
  <p:clrMapOvr>
    <a:masterClrMapping/>
  </p:clrMapOvr>
  <p:transition xmlns:p14="http://schemas.microsoft.com/office/powerpoint/2010/main" spd="med" advClick="1"/>
</p:sld>
</file>

<file path=ppt/slides/slide1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28" name="Pyramid-based algorithm for increasing local contrast…"/>
          <p:cNvSpPr txBox="1"/>
          <p:nvPr>
            <p:ph type="body" sz="quarter" idx="1"/>
          </p:nvPr>
        </p:nvSpPr>
        <p:spPr>
          <a:xfrm>
            <a:off x="7162800" y="5067300"/>
            <a:ext cx="10058400" cy="4813300"/>
          </a:xfrm>
          <a:prstGeom prst="rect">
            <a:avLst/>
          </a:prstGeom>
        </p:spPr>
        <p:txBody>
          <a:bodyPr/>
          <a:lstStyle/>
          <a:p>
            <a:pPr/>
            <a:r>
              <a:t>Pyramid-based algorithm for increasing local contrast</a:t>
            </a:r>
          </a:p>
          <a:p>
            <a:pPr/>
            <a:r>
              <a:t>Over 100 stages,</a:t>
            </a:r>
            <a:br/>
            <a:r>
              <a:t>with complex dependence</a:t>
            </a:r>
          </a:p>
        </p:txBody>
      </p:sp>
      <p:sp>
        <p:nvSpPr>
          <p:cNvPr id="4229" name="Local Laplacian Filters…"/>
          <p:cNvSpPr txBox="1"/>
          <p:nvPr/>
        </p:nvSpPr>
        <p:spPr>
          <a:xfrm>
            <a:off x="1422400" y="469900"/>
            <a:ext cx="21526500" cy="322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p>
            <a:pPr>
              <a:spcBef>
                <a:spcPts val="300"/>
              </a:spcBef>
              <a:tabLst>
                <a:tab pos="1714500" algn="l"/>
              </a:tabLst>
              <a:defRPr b="1">
                <a:latin typeface="+mn-lt"/>
                <a:ea typeface="+mn-ea"/>
                <a:cs typeface="+mn-cs"/>
                <a:sym typeface="Helvetica"/>
              </a:defRPr>
            </a:pPr>
            <a:r>
              <a:t>Local Laplacian Filters</a:t>
            </a:r>
          </a:p>
          <a:p>
            <a:pPr>
              <a:lnSpc>
                <a:spcPts val="5700"/>
              </a:lnSpc>
              <a:spcBef>
                <a:spcPts val="300"/>
              </a:spcBef>
              <a:tabLst>
                <a:tab pos="1714500" algn="l"/>
              </a:tabLst>
              <a:defRPr sz="4800">
                <a:latin typeface="+mn-lt"/>
                <a:ea typeface="+mn-ea"/>
                <a:cs typeface="+mn-cs"/>
                <a:sym typeface="Helvetica"/>
              </a:defRPr>
            </a:pPr>
            <a:r>
              <a:t>[Paris et al. 2010, Aubry et al. 2011]</a:t>
            </a:r>
          </a:p>
        </p:txBody>
      </p:sp>
      <p:pic>
        <p:nvPicPr>
          <p:cNvPr id="4230" name="Halide_talk_local_laplacian.pdf" descr="Halide_talk_local_laplacian.pdf"/>
          <p:cNvPicPr>
            <a:picLocks noChangeAspect="1"/>
          </p:cNvPicPr>
          <p:nvPr/>
        </p:nvPicPr>
        <p:blipFill>
          <a:blip r:embed="rId4">
            <a:extLst/>
          </a:blip>
          <a:stretch>
            <a:fillRect/>
          </a:stretch>
        </p:blipFill>
        <p:spPr>
          <a:xfrm>
            <a:off x="18034000" y="25400"/>
            <a:ext cx="3517900" cy="13651553"/>
          </a:xfrm>
          <a:prstGeom prst="rect">
            <a:avLst/>
          </a:prstGeom>
          <a:ln w="12700">
            <a:miter lim="400000"/>
          </a:ln>
        </p:spPr>
      </p:pic>
    </p:spTree>
  </p:cSld>
  <p:clrMapOvr>
    <a:masterClrMapping/>
  </p:clrMapOvr>
  <p:transition xmlns:p14="http://schemas.microsoft.com/office/powerpoint/2010/main" spd="med" advClick="1"/>
</p:sld>
</file>

<file path=ppt/slides/slide1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34" name="Local Laplacian Filters…"/>
          <p:cNvSpPr txBox="1"/>
          <p:nvPr>
            <p:ph type="title"/>
          </p:nvPr>
        </p:nvSpPr>
        <p:spPr>
          <a:xfrm>
            <a:off x="1435100" y="469900"/>
            <a:ext cx="21526500" cy="2451100"/>
          </a:xfrm>
          <a:prstGeom prst="rect">
            <a:avLst/>
          </a:prstGeom>
        </p:spPr>
        <p:txBody>
          <a:bodyPr/>
          <a:lstStyle/>
          <a:p>
            <a:pPr>
              <a:lnSpc>
                <a:spcPct val="80000"/>
              </a:lnSpc>
            </a:pPr>
            <a:r>
              <a:t>Local Laplacian Filters</a:t>
            </a:r>
          </a:p>
          <a:p>
            <a:pPr>
              <a:lnSpc>
                <a:spcPct val="80000"/>
              </a:lnSpc>
              <a:defRPr b="0" sz="6400"/>
            </a:pPr>
            <a:r>
              <a:t>prototype for Adobe Photoshop Camera Raw / Lightroom</a:t>
            </a:r>
          </a:p>
        </p:txBody>
      </p:sp>
      <p:sp>
        <p:nvSpPr>
          <p:cNvPr id="4235" name="Adobe: 1500 lines of expert-optimized C++…"/>
          <p:cNvSpPr txBox="1"/>
          <p:nvPr>
            <p:ph type="body" sz="half" idx="1"/>
          </p:nvPr>
        </p:nvSpPr>
        <p:spPr>
          <a:xfrm>
            <a:off x="2082800" y="3644900"/>
            <a:ext cx="8801100" cy="9537700"/>
          </a:xfrm>
          <a:prstGeom prst="rect">
            <a:avLst/>
          </a:prstGeom>
        </p:spPr>
        <p:txBody>
          <a:bodyPr/>
          <a:lstStyle/>
          <a:p>
            <a:pPr/>
            <a:r>
              <a:t>Adobe:</a:t>
            </a:r>
            <a:r>
              <a:rPr b="0"/>
              <a:t> 1500 lines of expert-optimized C++</a:t>
            </a:r>
            <a:endParaRPr b="0"/>
          </a:p>
          <a:p>
            <a:pPr lvl="1"/>
            <a:r>
              <a:t>multi-threaded, </a:t>
            </a:r>
            <a:r>
              <a:t>SSE</a:t>
            </a:r>
          </a:p>
          <a:p>
            <a:pPr lvl="1">
              <a:defRPr b="1" i="1"/>
            </a:pPr>
            <a:r>
              <a:t>3 months of work</a:t>
            </a:r>
          </a:p>
          <a:p>
            <a:pPr lvl="1">
              <a:defRPr b="1" i="1"/>
            </a:pPr>
            <a:r>
              <a:t>10x faster </a:t>
            </a:r>
            <a:r>
              <a:rPr b="0"/>
              <a:t>than original C++</a:t>
            </a:r>
            <a:endParaRPr b="0"/>
          </a:p>
          <a:p>
            <a:pPr/>
            <a:r>
              <a:t>Halide:</a:t>
            </a:r>
            <a:r>
              <a:rPr b="0"/>
              <a:t> 60 lines</a:t>
            </a:r>
            <a:endParaRPr b="0"/>
          </a:p>
          <a:p>
            <a:pPr lvl="1">
              <a:defRPr b="1" i="1"/>
            </a:pPr>
            <a:r>
              <a:t>1 intern-day</a:t>
            </a:r>
          </a:p>
          <a:p>
            <a:pPr/>
            <a:r>
              <a:t>2x faster on CPU,</a:t>
            </a:r>
            <a:br/>
            <a:r>
              <a:t>7x faster on GPU</a:t>
            </a:r>
          </a:p>
        </p:txBody>
      </p:sp>
      <p:pic>
        <p:nvPicPr>
          <p:cNvPr id="4236" name="Screen Shot 2013-02-25 at 5.50.32 PM.png" descr="Screen Shot 2013-02-25 at 5.50.32 PM.png"/>
          <p:cNvPicPr>
            <a:picLocks noChangeAspect="1"/>
          </p:cNvPicPr>
          <p:nvPr/>
        </p:nvPicPr>
        <p:blipFill>
          <a:blip r:embed="rId3">
            <a:extLst/>
          </a:blip>
          <a:srcRect l="27255" t="8951" r="3103" b="5034"/>
          <a:stretch>
            <a:fillRect/>
          </a:stretch>
        </p:blipFill>
        <p:spPr>
          <a:xfrm>
            <a:off x="11493500" y="3022600"/>
            <a:ext cx="12158134" cy="10414000"/>
          </a:xfrm>
          <a:prstGeom prst="rect">
            <a:avLst/>
          </a:prstGeom>
          <a:ln w="12700">
            <a:miter lim="400000"/>
          </a:ln>
        </p:spPr>
      </p:pic>
      <p:sp>
        <p:nvSpPr>
          <p:cNvPr id="4237" name="Rectangle"/>
          <p:cNvSpPr/>
          <p:nvPr/>
        </p:nvSpPr>
        <p:spPr>
          <a:xfrm>
            <a:off x="19621500" y="9791700"/>
            <a:ext cx="3949700" cy="660400"/>
          </a:xfrm>
          <a:prstGeom prst="rect">
            <a:avLst/>
          </a:prstGeom>
          <a:solidFill>
            <a:srgbClr val="FF4013">
              <a:alpha val="26249"/>
            </a:srgbClr>
          </a:solidFill>
          <a:ln w="25400">
            <a:solidFill>
              <a:srgbClr val="FFFFFF">
                <a:alpha val="75000"/>
              </a:srgbClr>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pic>
        <p:nvPicPr>
          <p:cNvPr id="4238" name="Screen Shot 2013-02-28 at 1.12.25 PM.jpg" descr="Screen Shot 2013-02-28 at 1.12.25 PM.jpg"/>
          <p:cNvPicPr>
            <a:picLocks noChangeAspect="1"/>
          </p:cNvPicPr>
          <p:nvPr/>
        </p:nvPicPr>
        <p:blipFill>
          <a:blip r:embed="rId4">
            <a:extLst/>
          </a:blip>
          <a:stretch>
            <a:fillRect/>
          </a:stretch>
        </p:blipFill>
        <p:spPr>
          <a:xfrm>
            <a:off x="11753589" y="3289300"/>
            <a:ext cx="7404548" cy="9867900"/>
          </a:xfrm>
          <a:prstGeom prst="rect">
            <a:avLst/>
          </a:prstGeom>
          <a:ln w="12700">
            <a:miter lim="400000"/>
          </a:ln>
        </p:spPr>
      </p:pic>
      <p:sp>
        <p:nvSpPr>
          <p:cNvPr id="4239" name="Rectangle"/>
          <p:cNvSpPr/>
          <p:nvPr/>
        </p:nvSpPr>
        <p:spPr>
          <a:xfrm>
            <a:off x="19621500" y="11531600"/>
            <a:ext cx="3949700" cy="330200"/>
          </a:xfrm>
          <a:prstGeom prst="rect">
            <a:avLst/>
          </a:prstGeom>
          <a:solidFill>
            <a:srgbClr val="FF4013">
              <a:alpha val="26249"/>
            </a:srgbClr>
          </a:solidFill>
          <a:ln w="25400">
            <a:solidFill>
              <a:srgbClr val="FFFFFF">
                <a:alpha val="75000"/>
              </a:srgbClr>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37"/>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4239"/>
                                        </p:tgtEl>
                                        <p:attrNameLst>
                                          <p:attrName>style.visibility</p:attrName>
                                        </p:attrNameLst>
                                      </p:cBhvr>
                                      <p:to>
                                        <p:strVal val="visible"/>
                                      </p:to>
                                    </p:set>
                                  </p:childTnLst>
                                </p:cTn>
                              </p:par>
                            </p:childTnLst>
                          </p:cTn>
                        </p:par>
                        <p:par>
                          <p:cTn id="10" fill="hold">
                            <p:stCondLst>
                              <p:cond delay="0"/>
                            </p:stCondLst>
                            <p:childTnLst>
                              <p:par>
                                <p:cTn id="11" presetClass="exit" nodeType="afterEffect" presetID="10" grpId="3" fill="hold">
                                  <p:stCondLst>
                                    <p:cond delay="0"/>
                                  </p:stCondLst>
                                  <p:iterate type="el" backwards="0">
                                    <p:tmAbs val="0"/>
                                  </p:iterate>
                                  <p:childTnLst>
                                    <p:animEffect filter="fade" transition="out">
                                      <p:cBhvr>
                                        <p:cTn id="12" dur="100" fill="hold"/>
                                        <p:tgtEl>
                                          <p:spTgt spid="4238"/>
                                        </p:tgtEl>
                                      </p:cBhvr>
                                    </p:animEffect>
                                    <p:set>
                                      <p:cBhvr>
                                        <p:cTn id="13" fill="hold">
                                          <p:stCondLst>
                                            <p:cond delay="99"/>
                                          </p:stCondLst>
                                        </p:cTn>
                                        <p:tgtEl>
                                          <p:spTgt spid="423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4235">
                                            <p:bg/>
                                          </p:spTgt>
                                        </p:tgtEl>
                                        <p:attrNameLst>
                                          <p:attrName>style.visibility</p:attrName>
                                        </p:attrNameLst>
                                      </p:cBhvr>
                                      <p:to>
                                        <p:strVal val="visible"/>
                                      </p:to>
                                    </p:set>
                                  </p:childTnLst>
                                </p:cTn>
                              </p:par>
                              <p:par>
                                <p:cTn id="18" presetClass="entr" nodeType="withEffect" presetSubtype="0" presetID="1" grpId="4" fill="hold">
                                  <p:stCondLst>
                                    <p:cond delay="0"/>
                                  </p:stCondLst>
                                  <p:iterate type="el" backwards="0">
                                    <p:tmAbs val="0"/>
                                  </p:iterate>
                                  <p:childTnLst>
                                    <p:set>
                                      <p:cBhvr>
                                        <p:cTn id="19" fill="hold"/>
                                        <p:tgtEl>
                                          <p:spTgt spid="4235">
                                            <p:txEl>
                                              <p:pRg st="0" end="0"/>
                                            </p:txEl>
                                          </p:spTgt>
                                        </p:tgtEl>
                                        <p:attrNameLst>
                                          <p:attrName>style.visibility</p:attrName>
                                        </p:attrNameLst>
                                      </p:cBhvr>
                                      <p:to>
                                        <p:strVal val="visible"/>
                                      </p:to>
                                    </p:set>
                                  </p:childTnLst>
                                </p:cTn>
                              </p:par>
                              <p:par>
                                <p:cTn id="20" presetClass="entr" nodeType="withEffect" presetSubtype="0" presetID="1" grpId="4" fill="hold">
                                  <p:stCondLst>
                                    <p:cond delay="0"/>
                                  </p:stCondLst>
                                  <p:iterate type="el" backwards="0">
                                    <p:tmAbs val="0"/>
                                  </p:iterate>
                                  <p:childTnLst>
                                    <p:set>
                                      <p:cBhvr>
                                        <p:cTn id="21" fill="hold"/>
                                        <p:tgtEl>
                                          <p:spTgt spid="4235">
                                            <p:txEl>
                                              <p:pRg st="1" end="1"/>
                                            </p:txEl>
                                          </p:spTgt>
                                        </p:tgtEl>
                                        <p:attrNameLst>
                                          <p:attrName>style.visibility</p:attrName>
                                        </p:attrNameLst>
                                      </p:cBhvr>
                                      <p:to>
                                        <p:strVal val="visible"/>
                                      </p:to>
                                    </p:set>
                                  </p:childTnLst>
                                </p:cTn>
                              </p:par>
                              <p:par>
                                <p:cTn id="22" presetClass="entr" nodeType="withEffect" presetSubtype="0" presetID="1" grpId="4" fill="hold">
                                  <p:stCondLst>
                                    <p:cond delay="0"/>
                                  </p:stCondLst>
                                  <p:iterate type="el" backwards="0">
                                    <p:tmAbs val="0"/>
                                  </p:iterate>
                                  <p:childTnLst>
                                    <p:set>
                                      <p:cBhvr>
                                        <p:cTn id="23" fill="hold"/>
                                        <p:tgtEl>
                                          <p:spTgt spid="4235">
                                            <p:txEl>
                                              <p:pRg st="2" end="2"/>
                                            </p:txEl>
                                          </p:spTgt>
                                        </p:tgtEl>
                                        <p:attrNameLst>
                                          <p:attrName>style.visibility</p:attrName>
                                        </p:attrNameLst>
                                      </p:cBhvr>
                                      <p:to>
                                        <p:strVal val="visible"/>
                                      </p:to>
                                    </p:set>
                                  </p:childTnLst>
                                </p:cTn>
                              </p:par>
                              <p:par>
                                <p:cTn id="24" presetClass="entr" nodeType="withEffect" presetSubtype="0" presetID="1" grpId="4" fill="hold">
                                  <p:stCondLst>
                                    <p:cond delay="0"/>
                                  </p:stCondLst>
                                  <p:iterate type="el" backwards="0">
                                    <p:tmAbs val="0"/>
                                  </p:iterate>
                                  <p:childTnLst>
                                    <p:set>
                                      <p:cBhvr>
                                        <p:cTn id="25" fill="hold"/>
                                        <p:tgtEl>
                                          <p:spTgt spid="4235">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0" presetID="1" grpId="4" fill="hold">
                                  <p:stCondLst>
                                    <p:cond delay="0"/>
                                  </p:stCondLst>
                                  <p:iterate type="el" backwards="0">
                                    <p:tmAbs val="0"/>
                                  </p:iterate>
                                  <p:childTnLst>
                                    <p:set>
                                      <p:cBhvr>
                                        <p:cTn id="29" fill="hold"/>
                                        <p:tgtEl>
                                          <p:spTgt spid="4235">
                                            <p:txEl>
                                              <p:pRg st="4" end="4"/>
                                            </p:txEl>
                                          </p:spTgt>
                                        </p:tgtEl>
                                        <p:attrNameLst>
                                          <p:attrName>style.visibility</p:attrName>
                                        </p:attrNameLst>
                                      </p:cBhvr>
                                      <p:to>
                                        <p:strVal val="visible"/>
                                      </p:to>
                                    </p:set>
                                  </p:childTnLst>
                                </p:cTn>
                              </p:par>
                              <p:par>
                                <p:cTn id="30" presetClass="entr" nodeType="withEffect" presetSubtype="0" presetID="1" grpId="4" fill="hold">
                                  <p:stCondLst>
                                    <p:cond delay="0"/>
                                  </p:stCondLst>
                                  <p:iterate type="el" backwards="0">
                                    <p:tmAbs val="0"/>
                                  </p:iterate>
                                  <p:childTnLst>
                                    <p:set>
                                      <p:cBhvr>
                                        <p:cTn id="31" fill="hold"/>
                                        <p:tgtEl>
                                          <p:spTgt spid="4235">
                                            <p:txEl>
                                              <p:pRg st="5" end="5"/>
                                            </p:txEl>
                                          </p:spTgt>
                                        </p:tgtEl>
                                        <p:attrNameLst>
                                          <p:attrName>style.visibility</p:attrName>
                                        </p:attrNameLst>
                                      </p:cBhvr>
                                      <p:to>
                                        <p:strVal val="visible"/>
                                      </p:to>
                                    </p:set>
                                  </p:childTnLst>
                                </p:cTn>
                              </p:par>
                            </p:childTnLst>
                          </p:cTn>
                        </p:par>
                        <p:par>
                          <p:cTn id="32" fill="hold">
                            <p:stCondLst>
                              <p:cond delay="0"/>
                            </p:stCondLst>
                            <p:childTnLst>
                              <p:par>
                                <p:cTn id="33" presetClass="entr" nodeType="afterEffect" presetSubtype="0" presetID="1" grpId="4" fill="hold">
                                  <p:stCondLst>
                                    <p:cond delay="0"/>
                                  </p:stCondLst>
                                  <p:iterate type="el" backwards="0">
                                    <p:tmAbs val="0"/>
                                  </p:iterate>
                                  <p:childTnLst>
                                    <p:set>
                                      <p:cBhvr>
                                        <p:cTn id="34" fill="hold"/>
                                        <p:tgtEl>
                                          <p:spTgt spid="4235">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37" grpId="1"/>
      <p:bldP build="whole" bldLvl="1" animBg="1" rev="0" advAuto="0" spid="4238" grpId="3"/>
      <p:bldP build="p" bldLvl="1" animBg="1" rev="0" advAuto="0" spid="4235" grpId="4"/>
      <p:bldP build="whole" bldLvl="1" animBg="1" rev="0" advAuto="0" spid="4239" grpId="2"/>
    </p:bldLst>
  </p:timing>
</p:sld>
</file>

<file path=ppt/slides/slide1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4260" name="Group"/>
          <p:cNvGrpSpPr/>
          <p:nvPr/>
        </p:nvGrpSpPr>
        <p:grpSpPr>
          <a:xfrm>
            <a:off x="16141700" y="4864100"/>
            <a:ext cx="5791200" cy="3911600"/>
            <a:chOff x="0" y="0"/>
            <a:chExt cx="5791200" cy="3911600"/>
          </a:xfrm>
        </p:grpSpPr>
        <p:sp>
          <p:nvSpPr>
            <p:cNvPr id="4243" name="Rectangle"/>
            <p:cNvSpPr/>
            <p:nvPr/>
          </p:nvSpPr>
          <p:spPr>
            <a:xfrm>
              <a:off x="0" y="0"/>
              <a:ext cx="5791200" cy="3911600"/>
            </a:xfrm>
            <a:prstGeom prst="rect">
              <a:avLst/>
            </a:prstGeom>
            <a:solidFill>
              <a:srgbClr val="B51A00">
                <a:alpha val="75000"/>
              </a:srgbClr>
            </a:solidFill>
            <a:ln w="25400" cap="flat">
              <a:solidFill>
                <a:srgbClr val="000000">
                  <a:alpha val="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nvGrpSpPr>
            <p:cNvPr id="4246" name="Group"/>
            <p:cNvGrpSpPr/>
            <p:nvPr/>
          </p:nvGrpSpPr>
          <p:grpSpPr>
            <a:xfrm>
              <a:off x="164873" y="2120900"/>
              <a:ext cx="1016002" cy="901700"/>
              <a:chOff x="0" y="0"/>
              <a:chExt cx="1016000" cy="901699"/>
            </a:xfrm>
          </p:grpSpPr>
          <p:sp>
            <p:nvSpPr>
              <p:cNvPr id="4244" name="Triangle"/>
              <p:cNvSpPr/>
              <p:nvPr/>
            </p:nvSpPr>
            <p:spPr>
              <a:xfrm flipH="1">
                <a:off x="100765" y="115377"/>
                <a:ext cx="915236" cy="7863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gradFill flip="none" rotWithShape="1">
                <a:gsLst>
                  <a:gs pos="0">
                    <a:srgbClr val="FF2600"/>
                  </a:gs>
                  <a:gs pos="67270">
                    <a:srgbClr val="77BB41"/>
                  </a:gs>
                </a:gsLst>
                <a:path path="shape">
                  <a:fillToRect l="92154" t="10891" r="7845" b="89108"/>
                </a:path>
              </a:gradFill>
              <a:ln w="50800" cap="flat">
                <a:solidFill>
                  <a:srgbClr val="FFFFFF"/>
                </a:solidFill>
                <a:prstDash val="solid"/>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45" name="Circle"/>
              <p:cNvSpPr/>
              <p:nvPr/>
            </p:nvSpPr>
            <p:spPr>
              <a:xfrm>
                <a:off x="0" y="0"/>
                <a:ext cx="220919" cy="221946"/>
              </a:xfrm>
              <a:prstGeom prst="ellipse">
                <a:avLst/>
              </a:prstGeom>
              <a:solidFill>
                <a:srgbClr val="B51A00"/>
              </a:solidFill>
              <a:ln w="25400" cap="flat">
                <a:noFill/>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4249" name="Group"/>
            <p:cNvGrpSpPr/>
            <p:nvPr/>
          </p:nvGrpSpPr>
          <p:grpSpPr>
            <a:xfrm>
              <a:off x="215445" y="1158171"/>
              <a:ext cx="965201" cy="927101"/>
              <a:chOff x="0" y="0"/>
              <a:chExt cx="965200" cy="927099"/>
            </a:xfrm>
          </p:grpSpPr>
          <p:sp>
            <p:nvSpPr>
              <p:cNvPr id="4247" name="Triangle"/>
              <p:cNvSpPr/>
              <p:nvPr/>
            </p:nvSpPr>
            <p:spPr>
              <a:xfrm>
                <a:off x="0" y="0"/>
                <a:ext cx="965200" cy="82821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gradFill flip="none" rotWithShape="1">
                <a:gsLst>
                  <a:gs pos="0">
                    <a:srgbClr val="FF2600"/>
                  </a:gs>
                  <a:gs pos="67270">
                    <a:srgbClr val="77BB41"/>
                  </a:gs>
                </a:gsLst>
                <a:path path="shape">
                  <a:fillToRect l="51644" t="83256" r="48355" b="16743"/>
                </a:path>
              </a:gradFill>
              <a:ln w="50800" cap="flat">
                <a:solidFill>
                  <a:srgbClr val="FFFFFF"/>
                </a:solidFill>
                <a:prstDash val="solid"/>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48" name="Circle"/>
              <p:cNvSpPr/>
              <p:nvPr/>
            </p:nvSpPr>
            <p:spPr>
              <a:xfrm>
                <a:off x="366348" y="693330"/>
                <a:ext cx="232980" cy="233770"/>
              </a:xfrm>
              <a:prstGeom prst="ellipse">
                <a:avLst/>
              </a:prstGeom>
              <a:solidFill>
                <a:srgbClr val="B51A00"/>
              </a:solidFill>
              <a:ln w="25400" cap="flat">
                <a:noFill/>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4252" name="Group"/>
            <p:cNvGrpSpPr/>
            <p:nvPr/>
          </p:nvGrpSpPr>
          <p:grpSpPr>
            <a:xfrm>
              <a:off x="4445000" y="1155700"/>
              <a:ext cx="1028700" cy="876300"/>
              <a:chOff x="0" y="0"/>
              <a:chExt cx="1028700" cy="876300"/>
            </a:xfrm>
          </p:grpSpPr>
          <p:sp>
            <p:nvSpPr>
              <p:cNvPr id="4250" name="Triangle"/>
              <p:cNvSpPr/>
              <p:nvPr/>
            </p:nvSpPr>
            <p:spPr>
              <a:xfrm flipH="1">
                <a:off x="0" y="0"/>
                <a:ext cx="1028700" cy="8763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gradFill flip="none" rotWithShape="1">
                <a:gsLst>
                  <a:gs pos="0">
                    <a:srgbClr val="FF2600"/>
                  </a:gs>
                  <a:gs pos="67270">
                    <a:srgbClr val="77BB41"/>
                  </a:gs>
                </a:gsLst>
                <a:path path="shape">
                  <a:fillToRect l="34744" t="22352" r="65255" b="77647"/>
                </a:path>
              </a:gradFill>
              <a:ln w="50800" cap="flat">
                <a:solidFill>
                  <a:srgbClr val="FFFFFF"/>
                </a:solidFill>
                <a:prstDash val="solid"/>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51" name="Oval"/>
              <p:cNvSpPr/>
              <p:nvPr/>
            </p:nvSpPr>
            <p:spPr>
              <a:xfrm flipH="1">
                <a:off x="560464" y="63602"/>
                <a:ext cx="248308" cy="247343"/>
              </a:xfrm>
              <a:prstGeom prst="ellipse">
                <a:avLst/>
              </a:prstGeom>
              <a:solidFill>
                <a:srgbClr val="B51A00"/>
              </a:solidFill>
              <a:ln w="25400" cap="flat">
                <a:noFill/>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4255" name="Group"/>
            <p:cNvGrpSpPr/>
            <p:nvPr/>
          </p:nvGrpSpPr>
          <p:grpSpPr>
            <a:xfrm rot="7200000">
              <a:off x="4318000" y="2006600"/>
              <a:ext cx="1028701" cy="876300"/>
              <a:chOff x="0" y="0"/>
              <a:chExt cx="1028700" cy="876300"/>
            </a:xfrm>
          </p:grpSpPr>
          <p:sp>
            <p:nvSpPr>
              <p:cNvPr id="4253" name="Triangle"/>
              <p:cNvSpPr/>
              <p:nvPr/>
            </p:nvSpPr>
            <p:spPr>
              <a:xfrm flipH="1">
                <a:off x="0" y="0"/>
                <a:ext cx="1028700" cy="8763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gradFill flip="none" rotWithShape="1">
                <a:gsLst>
                  <a:gs pos="0">
                    <a:srgbClr val="FF2600"/>
                  </a:gs>
                  <a:gs pos="67270">
                    <a:srgbClr val="77BB41"/>
                  </a:gs>
                </a:gsLst>
                <a:path path="shape">
                  <a:fillToRect l="34744" t="22352" r="65255" b="77647"/>
                </a:path>
              </a:gradFill>
              <a:ln w="50800" cap="flat">
                <a:solidFill>
                  <a:srgbClr val="FFFFFF"/>
                </a:solidFill>
                <a:prstDash val="solid"/>
                <a:miter lim="400000"/>
              </a:ln>
              <a:effectLst>
                <a:outerShdw sx="100000" sy="100000" kx="0" ky="0" algn="b" rotWithShape="0" blurRad="76200" dist="63500" dir="2700000">
                  <a:srgbClr val="000000">
                    <a:alpha val="50000"/>
                  </a:srgbClr>
                </a:outerShdw>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54" name="Oval"/>
              <p:cNvSpPr/>
              <p:nvPr/>
            </p:nvSpPr>
            <p:spPr>
              <a:xfrm flipH="1">
                <a:off x="560464" y="63602"/>
                <a:ext cx="248308" cy="247343"/>
              </a:xfrm>
              <a:prstGeom prst="ellipse">
                <a:avLst/>
              </a:prstGeom>
              <a:solidFill>
                <a:srgbClr val="B51A00"/>
              </a:solidFill>
              <a:ln w="25400" cap="flat">
                <a:noFill/>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4256" name="…"/>
            <p:cNvSpPr txBox="1"/>
            <p:nvPr/>
          </p:nvSpPr>
          <p:spPr>
            <a:xfrm>
              <a:off x="336362" y="2984500"/>
              <a:ext cx="723901" cy="820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5700"/>
                </a:lnSpc>
                <a:defRPr b="1" sz="4800"/>
              </a:lvl1pPr>
            </a:lstStyle>
            <a:p>
              <a:pPr/>
              <a:r>
                <a:t>…</a:t>
              </a:r>
            </a:p>
          </p:txBody>
        </p:sp>
        <p:sp>
          <p:nvSpPr>
            <p:cNvPr id="4257" name="…"/>
            <p:cNvSpPr txBox="1"/>
            <p:nvPr/>
          </p:nvSpPr>
          <p:spPr>
            <a:xfrm>
              <a:off x="4603562" y="2984500"/>
              <a:ext cx="723901" cy="820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5700"/>
                </a:lnSpc>
                <a:defRPr b="1" sz="4800"/>
              </a:lvl1pPr>
            </a:lstStyle>
            <a:p>
              <a:pPr/>
              <a:r>
                <a:t>…</a:t>
              </a:r>
            </a:p>
          </p:txBody>
        </p:sp>
        <p:sp>
          <p:nvSpPr>
            <p:cNvPr id="4258" name="…"/>
            <p:cNvSpPr txBox="1"/>
            <p:nvPr/>
          </p:nvSpPr>
          <p:spPr>
            <a:xfrm>
              <a:off x="330200" y="63500"/>
              <a:ext cx="723900" cy="820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5700"/>
                </a:lnSpc>
                <a:defRPr b="1" sz="4800"/>
              </a:lvl1pPr>
            </a:lstStyle>
            <a:p>
              <a:pPr/>
              <a:r>
                <a:t>…</a:t>
              </a:r>
            </a:p>
          </p:txBody>
        </p:sp>
        <p:sp>
          <p:nvSpPr>
            <p:cNvPr id="4259" name="…"/>
            <p:cNvSpPr txBox="1"/>
            <p:nvPr/>
          </p:nvSpPr>
          <p:spPr>
            <a:xfrm>
              <a:off x="4597400" y="63500"/>
              <a:ext cx="723900" cy="8205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nSpc>
                  <a:spcPts val="5700"/>
                </a:lnSpc>
                <a:defRPr b="1" sz="4800"/>
              </a:lvl1pPr>
            </a:lstStyle>
            <a:p>
              <a:pPr/>
              <a:r>
                <a:t>…</a:t>
              </a:r>
            </a:p>
          </p:txBody>
        </p:sp>
      </p:grpSp>
      <p:sp>
        <p:nvSpPr>
          <p:cNvPr id="4261" name="Local Laplacian Filters"/>
          <p:cNvSpPr txBox="1"/>
          <p:nvPr/>
        </p:nvSpPr>
        <p:spPr>
          <a:xfrm>
            <a:off x="1422400" y="469900"/>
            <a:ext cx="21526500" cy="322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p>
            <a:pPr>
              <a:spcBef>
                <a:spcPts val="300"/>
              </a:spcBef>
              <a:tabLst>
                <a:tab pos="1714500" algn="l"/>
              </a:tabLst>
              <a:defRPr b="1">
                <a:latin typeface="+mn-lt"/>
                <a:ea typeface="+mn-ea"/>
                <a:cs typeface="+mn-cs"/>
                <a:sym typeface="Helvetica"/>
              </a:defRPr>
            </a:pPr>
            <a:r>
              <a:t>Local Laplacian Filters</a:t>
            </a:r>
          </a:p>
          <a:p>
            <a:pPr>
              <a:lnSpc>
                <a:spcPts val="5700"/>
              </a:lnSpc>
              <a:spcBef>
                <a:spcPts val="300"/>
              </a:spcBef>
              <a:tabLst>
                <a:tab pos="1714500" algn="l"/>
              </a:tabLst>
              <a:defRPr sz="4800">
                <a:latin typeface="+mn-lt"/>
                <a:ea typeface="+mn-ea"/>
                <a:cs typeface="+mn-cs"/>
                <a:sym typeface="Helvetica"/>
              </a:defRPr>
            </a:pPr>
            <a:r>
              <a:t> </a:t>
            </a:r>
          </a:p>
        </p:txBody>
      </p:sp>
      <p:pic>
        <p:nvPicPr>
          <p:cNvPr id="4262" name="Halide_talk_local_laplacian.pdf" descr="Halide_talk_local_laplacian.pdf"/>
          <p:cNvPicPr>
            <a:picLocks noChangeAspect="1"/>
          </p:cNvPicPr>
          <p:nvPr/>
        </p:nvPicPr>
        <p:blipFill>
          <a:blip r:embed="rId3">
            <a:extLst/>
          </a:blip>
          <a:stretch>
            <a:fillRect/>
          </a:stretch>
        </p:blipFill>
        <p:spPr>
          <a:xfrm>
            <a:off x="17297400" y="25400"/>
            <a:ext cx="3517900" cy="13651553"/>
          </a:xfrm>
          <a:prstGeom prst="rect">
            <a:avLst/>
          </a:prstGeom>
          <a:ln w="12700">
            <a:miter lim="400000"/>
          </a:ln>
        </p:spPr>
      </p:pic>
      <p:sp>
        <p:nvSpPr>
          <p:cNvPr id="4263" name="Adobe: 1500 lines of expert-optimized C++…"/>
          <p:cNvSpPr txBox="1"/>
          <p:nvPr/>
        </p:nvSpPr>
        <p:spPr>
          <a:xfrm>
            <a:off x="2082800" y="3644900"/>
            <a:ext cx="8801100" cy="9537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6700"/>
              </a:lnSpc>
              <a:spcBef>
                <a:spcPts val="5100"/>
              </a:spcBef>
              <a:buClr>
                <a:srgbClr val="A7A7A7"/>
              </a:buClr>
              <a:buFont typeface="Lucida Grande"/>
              <a:tabLst>
                <a:tab pos="2057400" algn="l"/>
              </a:tabLst>
              <a:defRPr b="1" sz="5600"/>
            </a:pPr>
            <a:r>
              <a:t>Adobe:</a:t>
            </a:r>
            <a:r>
              <a:rPr b="0"/>
              <a:t> 1500 lines of expert-optimized C++</a:t>
            </a:r>
            <a:endParaRPr b="0"/>
          </a:p>
          <a:p>
            <a:pPr lvl="1" indent="0" algn="l">
              <a:lnSpc>
                <a:spcPts val="5700"/>
              </a:lnSpc>
              <a:spcBef>
                <a:spcPts val="600"/>
              </a:spcBef>
              <a:buClr>
                <a:srgbClr val="A7A7A7"/>
              </a:buClr>
              <a:buFont typeface="Lucida Grande"/>
              <a:tabLst>
                <a:tab pos="2628900" algn="l"/>
              </a:tabLst>
              <a:defRPr sz="4800"/>
            </a:pPr>
            <a:r>
              <a:t>multi-threaded, </a:t>
            </a:r>
            <a:r>
              <a:t>SSE</a:t>
            </a:r>
          </a:p>
          <a:p>
            <a:pPr lvl="1" indent="0" algn="l">
              <a:lnSpc>
                <a:spcPts val="5700"/>
              </a:lnSpc>
              <a:spcBef>
                <a:spcPts val="600"/>
              </a:spcBef>
              <a:buClr>
                <a:srgbClr val="A7A7A7"/>
              </a:buClr>
              <a:buFont typeface="Lucida Grande"/>
              <a:tabLst>
                <a:tab pos="2628900" algn="l"/>
              </a:tabLst>
              <a:defRPr b="1" i="1" sz="4800"/>
            </a:pPr>
            <a:r>
              <a:t>3 months of work</a:t>
            </a:r>
          </a:p>
          <a:p>
            <a:pPr lvl="2" indent="0" algn="l">
              <a:lnSpc>
                <a:spcPts val="5700"/>
              </a:lnSpc>
              <a:spcBef>
                <a:spcPts val="600"/>
              </a:spcBef>
              <a:buClr>
                <a:srgbClr val="A7A7A7"/>
              </a:buClr>
              <a:buFont typeface="Lucida Grande"/>
              <a:tabLst>
                <a:tab pos="2628900" algn="l"/>
              </a:tabLst>
              <a:defRPr b="1" i="1" sz="4800"/>
            </a:pPr>
            <a:r>
              <a:t>10x faster </a:t>
            </a:r>
            <a:r>
              <a:rPr b="0"/>
              <a:t>than original C++</a:t>
            </a:r>
            <a:endParaRPr b="0"/>
          </a:p>
          <a:p>
            <a:pPr algn="l">
              <a:lnSpc>
                <a:spcPts val="6700"/>
              </a:lnSpc>
              <a:spcBef>
                <a:spcPts val="5100"/>
              </a:spcBef>
              <a:buClr>
                <a:srgbClr val="A7A7A7"/>
              </a:buClr>
              <a:buFont typeface="Lucida Grande"/>
              <a:tabLst>
                <a:tab pos="2057400" algn="l"/>
              </a:tabLst>
              <a:defRPr b="1" sz="5600"/>
            </a:pPr>
            <a:r>
              <a:t>Halide:</a:t>
            </a:r>
            <a:r>
              <a:rPr b="0"/>
              <a:t> 60 lines</a:t>
            </a:r>
            <a:endParaRPr b="0"/>
          </a:p>
          <a:p>
            <a:pPr lvl="1" indent="0" algn="l">
              <a:lnSpc>
                <a:spcPts val="5700"/>
              </a:lnSpc>
              <a:spcBef>
                <a:spcPts val="600"/>
              </a:spcBef>
              <a:buClr>
                <a:srgbClr val="A7A7A7"/>
              </a:buClr>
              <a:buFont typeface="Lucida Grande"/>
              <a:tabLst>
                <a:tab pos="2628900" algn="l"/>
              </a:tabLst>
              <a:defRPr b="1" i="1" sz="4800"/>
            </a:pPr>
            <a:r>
              <a:t>1 intern-day</a:t>
            </a:r>
          </a:p>
          <a:p>
            <a:pPr algn="l">
              <a:lnSpc>
                <a:spcPts val="6700"/>
              </a:lnSpc>
              <a:spcBef>
                <a:spcPts val="5100"/>
              </a:spcBef>
              <a:buClr>
                <a:srgbClr val="A7A7A7"/>
              </a:buClr>
              <a:buFont typeface="Lucida Grande"/>
              <a:tabLst>
                <a:tab pos="2057400" algn="l"/>
              </a:tabLst>
              <a:defRPr b="1" sz="5600"/>
            </a:pPr>
            <a:r>
              <a:t>2x faster on CPU,</a:t>
            </a:r>
            <a:br/>
            <a:r>
              <a:t>7x faster on GPU</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60" grpId="1"/>
    </p:bldLst>
  </p:timing>
</p:sld>
</file>

<file path=ppt/slides/slide1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67" name="Rectangle"/>
          <p:cNvSpPr/>
          <p:nvPr/>
        </p:nvSpPr>
        <p:spPr>
          <a:xfrm>
            <a:off x="14820900" y="3505200"/>
            <a:ext cx="4546600" cy="8509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68" name="Rectangle"/>
          <p:cNvSpPr/>
          <p:nvPr/>
        </p:nvSpPr>
        <p:spPr>
          <a:xfrm>
            <a:off x="19646900" y="3073400"/>
            <a:ext cx="4191000" cy="3594100"/>
          </a:xfrm>
          <a:prstGeom prst="rect">
            <a:avLst/>
          </a:prstGeom>
          <a:gradFill>
            <a:gsLst>
              <a:gs pos="30041">
                <a:srgbClr val="831100">
                  <a:alpha val="75000"/>
                </a:srgbClr>
              </a:gs>
              <a:gs pos="78701">
                <a:srgbClr val="831100">
                  <a:alpha val="37500"/>
                </a:srgbClr>
              </a:gs>
              <a:gs pos="100000">
                <a:srgbClr val="831100">
                  <a:alpha val="0"/>
                </a:srgbClr>
              </a:gs>
            </a:gsLst>
            <a:path>
              <a:fillToRect l="50000" t="50000" r="50000" b="50000"/>
            </a:path>
          </a:gradFill>
          <a:ln w="25400">
            <a:solidFill>
              <a:srgbClr val="000000">
                <a:alpha val="0"/>
              </a:srgbClr>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grpSp>
        <p:nvGrpSpPr>
          <p:cNvPr id="4276" name="Group"/>
          <p:cNvGrpSpPr/>
          <p:nvPr/>
        </p:nvGrpSpPr>
        <p:grpSpPr>
          <a:xfrm>
            <a:off x="19617621" y="3986354"/>
            <a:ext cx="4088247" cy="2056978"/>
            <a:chOff x="0" y="0"/>
            <a:chExt cx="4088246" cy="2056977"/>
          </a:xfrm>
        </p:grpSpPr>
        <p:sp>
          <p:nvSpPr>
            <p:cNvPr id="4269" name="redundant work"/>
            <p:cNvSpPr txBox="1"/>
            <p:nvPr/>
          </p:nvSpPr>
          <p:spPr>
            <a:xfrm>
              <a:off x="0" y="201405"/>
              <a:ext cx="1353420" cy="6264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2000"/>
              </a:lvl1pPr>
            </a:lstStyle>
            <a:p>
              <a:pPr/>
              <a:r>
                <a:t>redundant work</a:t>
              </a:r>
            </a:p>
          </p:txBody>
        </p:sp>
        <p:sp>
          <p:nvSpPr>
            <p:cNvPr id="4270" name="Triangle"/>
            <p:cNvSpPr/>
            <p:nvPr/>
          </p:nvSpPr>
          <p:spPr>
            <a:xfrm>
              <a:off x="1419666" y="421395"/>
              <a:ext cx="1434722" cy="1224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381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71" name="locality"/>
            <p:cNvSpPr txBox="1"/>
            <p:nvPr/>
          </p:nvSpPr>
          <p:spPr>
            <a:xfrm>
              <a:off x="2734826" y="223829"/>
              <a:ext cx="1353421" cy="358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nSpc>
                  <a:spcPct val="80000"/>
                </a:lnSpc>
                <a:defRPr b="1" sz="2000"/>
              </a:lvl1pPr>
            </a:lstStyle>
            <a:p>
              <a:pPr/>
              <a:r>
                <a:t>locality</a:t>
              </a:r>
            </a:p>
          </p:txBody>
        </p:sp>
        <p:sp>
          <p:nvSpPr>
            <p:cNvPr id="4272" name="parallelism"/>
            <p:cNvSpPr txBox="1"/>
            <p:nvPr/>
          </p:nvSpPr>
          <p:spPr>
            <a:xfrm>
              <a:off x="1352712" y="1698297"/>
              <a:ext cx="1468199" cy="358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nSpc>
                  <a:spcPct val="80000"/>
                </a:lnSpc>
                <a:defRPr b="1" sz="2000"/>
              </a:pPr>
              <a:r>
                <a:t>parallelism</a:t>
              </a:r>
              <a:br/>
            </a:p>
          </p:txBody>
        </p:sp>
        <p:sp>
          <p:nvSpPr>
            <p:cNvPr id="4273" name="Line"/>
            <p:cNvSpPr/>
            <p:nvPr/>
          </p:nvSpPr>
          <p:spPr>
            <a:xfrm>
              <a:off x="1410922" y="0"/>
              <a:ext cx="1489832" cy="287489"/>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noFill/>
            <a:ln w="381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274" name="Line"/>
            <p:cNvSpPr/>
            <p:nvPr/>
          </p:nvSpPr>
          <p:spPr>
            <a:xfrm rot="7200001">
              <a:off x="2173051" y="1085295"/>
              <a:ext cx="1333214" cy="285274"/>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381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sp>
          <p:nvSpPr>
            <p:cNvPr id="4275" name="Line"/>
            <p:cNvSpPr/>
            <p:nvPr/>
          </p:nvSpPr>
          <p:spPr>
            <a:xfrm rot="14677004">
              <a:off x="798603" y="1085194"/>
              <a:ext cx="1333213" cy="28527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noFill/>
            <a:ln w="38100" cap="flat">
              <a:solidFill>
                <a:srgbClr val="FFFFFF"/>
              </a:solidFill>
              <a:prstDash val="solid"/>
              <a:miter lim="400000"/>
            </a:ln>
            <a:effectLst/>
          </p:spPr>
          <p:txBody>
            <a:bodyPr wrap="square" lIns="50800" tIns="50800" rIns="50800" bIns="50800" numCol="1" anchor="t">
              <a:noAutofit/>
            </a:bodyPr>
            <a:lstStyle/>
            <a:p>
              <a:pPr>
                <a:lnSpc>
                  <a:spcPts val="6700"/>
                </a:lnSpc>
                <a:defRPr sz="5600">
                  <a:latin typeface="Gill Sans"/>
                  <a:ea typeface="Gill Sans"/>
                  <a:cs typeface="Gill Sans"/>
                  <a:sym typeface="Gill Sans"/>
                </a:defRPr>
              </a:pPr>
            </a:p>
          </p:txBody>
        </p:sp>
      </p:grpSp>
      <p:sp>
        <p:nvSpPr>
          <p:cNvPr id="4277" name="Recap so far: The Halide language &amp; compiler"/>
          <p:cNvSpPr txBox="1"/>
          <p:nvPr>
            <p:ph type="title"/>
          </p:nvPr>
        </p:nvSpPr>
        <p:spPr>
          <a:prstGeom prst="rect">
            <a:avLst/>
          </a:prstGeom>
        </p:spPr>
        <p:txBody>
          <a:bodyPr/>
          <a:lstStyle/>
          <a:p>
            <a:pPr/>
            <a:r>
              <a:t>Recap so far: The Halide language &amp; compiler</a:t>
            </a:r>
          </a:p>
        </p:txBody>
      </p:sp>
      <p:sp>
        <p:nvSpPr>
          <p:cNvPr id="4278" name="Simpler programs…"/>
          <p:cNvSpPr txBox="1"/>
          <p:nvPr/>
        </p:nvSpPr>
        <p:spPr>
          <a:xfrm>
            <a:off x="5880100" y="7988300"/>
            <a:ext cx="10782300" cy="378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6700"/>
              </a:lnSpc>
              <a:spcBef>
                <a:spcPts val="3200"/>
              </a:spcBef>
              <a:buClr>
                <a:srgbClr val="A7A7A7"/>
              </a:buClr>
              <a:buFont typeface="Lucida Grande"/>
              <a:tabLst>
                <a:tab pos="2057400" algn="l"/>
              </a:tabLst>
              <a:defRPr b="1" sz="5600"/>
            </a:pPr>
            <a:r>
              <a:t>Simpler</a:t>
            </a:r>
            <a:r>
              <a:rPr b="0"/>
              <a:t> programs</a:t>
            </a:r>
          </a:p>
          <a:p>
            <a:pPr algn="l">
              <a:lnSpc>
                <a:spcPts val="6700"/>
              </a:lnSpc>
              <a:spcBef>
                <a:spcPts val="3200"/>
              </a:spcBef>
              <a:buClr>
                <a:srgbClr val="A7A7A7"/>
              </a:buClr>
              <a:buFont typeface="Lucida Grande"/>
              <a:tabLst>
                <a:tab pos="2057400" algn="l"/>
              </a:tabLst>
              <a:defRPr sz="5600"/>
            </a:pPr>
            <a:r>
              <a:rPr b="1"/>
              <a:t>Faster</a:t>
            </a:r>
            <a:r>
              <a:t> than hand-tuned code</a:t>
            </a:r>
            <a:endParaRPr b="1" i="1"/>
          </a:p>
          <a:p>
            <a:pPr algn="l">
              <a:lnSpc>
                <a:spcPts val="6700"/>
              </a:lnSpc>
              <a:spcBef>
                <a:spcPts val="3200"/>
              </a:spcBef>
              <a:buClr>
                <a:srgbClr val="A7A7A7"/>
              </a:buClr>
              <a:buFont typeface="Lucida Grande"/>
              <a:tabLst>
                <a:tab pos="2057400" algn="l"/>
              </a:tabLst>
              <a:defRPr sz="5600"/>
            </a:pPr>
            <a:r>
              <a:rPr b="1"/>
              <a:t>Scalable </a:t>
            </a:r>
            <a:r>
              <a:t>across architectures</a:t>
            </a:r>
          </a:p>
        </p:txBody>
      </p:sp>
      <p:sp>
        <p:nvSpPr>
          <p:cNvPr id="4279" name="Decouples algorithm from organization through a scheduling co-language to navigate fundamental tradeoffs."/>
          <p:cNvSpPr txBox="1"/>
          <p:nvPr/>
        </p:nvSpPr>
        <p:spPr>
          <a:xfrm>
            <a:off x="5994400" y="3416300"/>
            <a:ext cx="13512800" cy="27098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lnSpc>
                <a:spcPts val="6700"/>
              </a:lnSpc>
              <a:spcBef>
                <a:spcPts val="7200"/>
              </a:spcBef>
              <a:buClr>
                <a:srgbClr val="A7A7A7"/>
              </a:buClr>
              <a:buFont typeface="Lucida Grande"/>
              <a:tabLst>
                <a:tab pos="2057400" algn="l"/>
              </a:tabLst>
              <a:defRPr b="1" sz="5600"/>
            </a:pPr>
            <a:r>
              <a:rPr b="0"/>
              <a:t>Decouples </a:t>
            </a:r>
            <a:r>
              <a:t>algorithm</a:t>
            </a:r>
            <a:r>
              <a:rPr b="0"/>
              <a:t> from </a:t>
            </a:r>
            <a:r>
              <a:t>organization</a:t>
            </a:r>
            <a:br>
              <a:rPr b="0"/>
            </a:br>
            <a:r>
              <a:rPr b="0"/>
              <a:t>through a </a:t>
            </a:r>
            <a:r>
              <a:t>scheduling co-language</a:t>
            </a:r>
            <a:r>
              <a:rPr b="0"/>
              <a:t> to navigate fundamental </a:t>
            </a:r>
            <a:r>
              <a:t>tradeoffs</a:t>
            </a:r>
            <a:r>
              <a:rPr b="0"/>
              <a:t>.</a:t>
            </a:r>
          </a:p>
        </p:txBody>
      </p:sp>
      <p:sp>
        <p:nvSpPr>
          <p:cNvPr id="4280" name="open source at http://halide-lang.org"/>
          <p:cNvSpPr txBox="1"/>
          <p:nvPr/>
        </p:nvSpPr>
        <p:spPr>
          <a:xfrm>
            <a:off x="5486400" y="12217400"/>
            <a:ext cx="11684000" cy="1485900"/>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lvl="1" indent="0">
              <a:lnSpc>
                <a:spcPct val="90000"/>
              </a:lnSpc>
              <a:spcBef>
                <a:spcPts val="5100"/>
              </a:spcBef>
              <a:buClr>
                <a:srgbClr val="A7A7A7"/>
              </a:buClr>
              <a:buFont typeface="Lucida Grande"/>
              <a:tabLst>
                <a:tab pos="2057400" algn="l"/>
              </a:tabLst>
              <a:defRPr sz="5600">
                <a:effectLst>
                  <a:outerShdw sx="100000" sy="100000" kx="0" ky="0" algn="b" rotWithShape="0" blurRad="0" dist="101600" dir="2700000">
                    <a:srgbClr val="000000">
                      <a:alpha val="33333"/>
                    </a:srgbClr>
                  </a:outerShdw>
                </a:effectLst>
                <a:latin typeface="Helvetica Neue Bold Condensed"/>
                <a:ea typeface="Helvetica Neue Bold Condensed"/>
                <a:cs typeface="Helvetica Neue Bold Condensed"/>
                <a:sym typeface="Helvetica Neue Bold Condensed"/>
              </a:defRPr>
            </a:pPr>
            <a:r>
              <a:t>open source at </a:t>
            </a:r>
            <a:r>
              <a:rPr>
                <a:hlinkClick r:id="rId4" invalidUrl="" action="" tgtFrame="" tooltip="" history="1" highlightClick="0" endSnd="0"/>
              </a:rPr>
              <a:t>http://halide-lang.org</a:t>
            </a:r>
          </a:p>
        </p:txBody>
      </p:sp>
    </p:spTree>
  </p:cSld>
  <p:clrMapOvr>
    <a:masterClrMapping/>
  </p:clrMapOvr>
  <mc:AlternateContent xmlns:mc="http://schemas.openxmlformats.org/markup-compatibility/2006">
    <mc:Choice xmlns:p14="http://schemas.microsoft.com/office/powerpoint/2010/main" Requires="p14">
      <p:transition spd="med" advClick="1" p14:dur="1000">
        <p:fade thruBlk="1"/>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79"/>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4267"/>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4268"/>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427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5" fill="hold">
                                  <p:stCondLst>
                                    <p:cond delay="0"/>
                                  </p:stCondLst>
                                  <p:iterate type="el" backwards="0">
                                    <p:tmAbs val="0"/>
                                  </p:iterate>
                                  <p:childTnLst>
                                    <p:set>
                                      <p:cBhvr>
                                        <p:cTn id="19" fill="hold"/>
                                        <p:tgtEl>
                                          <p:spTgt spid="427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6" fill="hold">
                                  <p:stCondLst>
                                    <p:cond delay="0"/>
                                  </p:stCondLst>
                                  <p:iterate type="el" backwards="0">
                                    <p:tmAbs val="0"/>
                                  </p:iterate>
                                  <p:childTnLst>
                                    <p:set>
                                      <p:cBhvr>
                                        <p:cTn id="23" fill="hold"/>
                                        <p:tgtEl>
                                          <p:spTgt spid="4280">
                                            <p:bg/>
                                          </p:spTgt>
                                        </p:tgtEl>
                                        <p:attrNameLst>
                                          <p:attrName>style.visibility</p:attrName>
                                        </p:attrNameLst>
                                      </p:cBhvr>
                                      <p:to>
                                        <p:strVal val="visible"/>
                                      </p:to>
                                    </p:set>
                                  </p:childTnLst>
                                </p:cTn>
                              </p:par>
                              <p:par>
                                <p:cTn id="24" presetClass="entr" nodeType="withEffect" presetSubtype="0" presetID="1" grpId="6" fill="hold">
                                  <p:stCondLst>
                                    <p:cond delay="0"/>
                                  </p:stCondLst>
                                  <p:iterate type="el" backwards="0">
                                    <p:tmAbs val="0"/>
                                  </p:iterate>
                                  <p:childTnLst>
                                    <p:set>
                                      <p:cBhvr>
                                        <p:cTn id="25" fill="hold"/>
                                        <p:tgtEl>
                                          <p:spTgt spid="4280">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78" grpId="5"/>
      <p:bldP build="p" bldLvl="5" animBg="1" rev="0" advAuto="0" spid="4280" grpId="6"/>
      <p:bldP build="whole" bldLvl="1" animBg="1" rev="0" advAuto="0" spid="4279" grpId="1"/>
      <p:bldP build="whole" bldLvl="1" animBg="1" rev="0" advAuto="0" spid="4268" grpId="3"/>
      <p:bldP build="whole" bldLvl="1" animBg="1" rev="0" advAuto="0" spid="4267" grpId="2"/>
      <p:bldP build="whole" bldLvl="1" animBg="1" rev="0" advAuto="0" spid="4276" grpId="4"/>
    </p:bldLst>
  </p:timing>
</p:sld>
</file>

<file path=ppt/slides/slide1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84" name="Message #1: Performance requires complex tradeoffs"/>
          <p:cNvSpPr txBox="1"/>
          <p:nvPr/>
        </p:nvSpPr>
        <p:spPr>
          <a:xfrm>
            <a:off x="279400" y="177800"/>
            <a:ext cx="24091900" cy="175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spcBef>
                <a:spcPts val="300"/>
              </a:spcBef>
              <a:tabLst>
                <a:tab pos="1714500" algn="l"/>
              </a:tabLst>
              <a:defRPr b="1">
                <a:latin typeface="+mn-lt"/>
                <a:ea typeface="+mn-ea"/>
                <a:cs typeface="+mn-cs"/>
                <a:sym typeface="Helvetica"/>
              </a:defRPr>
            </a:lvl1pPr>
          </a:lstStyle>
          <a:p>
            <a:pPr/>
            <a:r>
              <a:t>Message #1: Performance requires complex tradeoffs</a:t>
            </a:r>
          </a:p>
        </p:txBody>
      </p:sp>
      <p:sp>
        <p:nvSpPr>
          <p:cNvPr id="4285" name="redundant work"/>
          <p:cNvSpPr txBox="1"/>
          <p:nvPr/>
        </p:nvSpPr>
        <p:spPr>
          <a:xfrm>
            <a:off x="11533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286"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87"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288"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289"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290"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291"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292"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mc:AlternateContent xmlns:mc="http://schemas.openxmlformats.org/markup-compatibility/2006">
    <mc:Choice xmlns:p14="http://schemas.microsoft.com/office/powerpoint/2010/main" Requires="p14">
      <p:transition spd="med" advClick="1" p14:dur="1000">
        <p:push dir="d"/>
      </p:transition>
    </mc:Choice>
    <mc:Fallback>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96" name="Rectangle"/>
          <p:cNvSpPr/>
          <p:nvPr/>
        </p:nvSpPr>
        <p:spPr>
          <a:xfrm>
            <a:off x="14097000" y="5511800"/>
            <a:ext cx="6438900" cy="1943100"/>
          </a:xfrm>
          <a:prstGeom prst="rect">
            <a:avLst/>
          </a:prstGeom>
          <a:solidFill>
            <a:srgbClr val="23232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97" name="Rectangle"/>
          <p:cNvSpPr/>
          <p:nvPr/>
        </p:nvSpPr>
        <p:spPr>
          <a:xfrm>
            <a:off x="14998700" y="660400"/>
            <a:ext cx="5461000" cy="12700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298" name="Message #2: algorithm vs. organization"/>
          <p:cNvSpPr txBox="1"/>
          <p:nvPr>
            <p:ph type="title"/>
          </p:nvPr>
        </p:nvSpPr>
        <p:spPr>
          <a:xfrm>
            <a:off x="0" y="63500"/>
            <a:ext cx="24345900" cy="1866900"/>
          </a:xfrm>
          <a:prstGeom prst="rect">
            <a:avLst/>
          </a:prstGeom>
        </p:spPr>
        <p:txBody>
          <a:bodyPr/>
          <a:lstStyle>
            <a:lvl1pPr>
              <a:lnSpc>
                <a:spcPct val="100000"/>
              </a:lnSpc>
            </a:lvl1pPr>
          </a:lstStyle>
          <a:p>
            <a:pPr/>
            <a:r>
              <a:t>Message #2: algorithm vs. organization</a:t>
            </a:r>
          </a:p>
        </p:txBody>
      </p:sp>
      <p:sp>
        <p:nvSpPr>
          <p:cNvPr id="4299" name="order and interleaving…"/>
          <p:cNvSpPr txBox="1"/>
          <p:nvPr/>
        </p:nvSpPr>
        <p:spPr>
          <a:xfrm>
            <a:off x="6790518" y="9537700"/>
            <a:ext cx="9777681" cy="24394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ct val="70000"/>
              </a:lnSpc>
              <a:defRPr sz="6400"/>
            </a:pPr>
            <a:r>
              <a:t>order and interleaving</a:t>
            </a:r>
          </a:p>
          <a:p>
            <a:pPr algn="l">
              <a:lnSpc>
                <a:spcPct val="70000"/>
              </a:lnSpc>
              <a:defRPr sz="6400"/>
            </a:pPr>
            <a:r>
              <a:t>radically alter performance</a:t>
            </a:r>
          </a:p>
          <a:p>
            <a:pPr algn="l">
              <a:lnSpc>
                <a:spcPct val="70000"/>
              </a:lnSpc>
              <a:defRPr sz="6400"/>
            </a:pPr>
            <a:r>
              <a:t>of the </a:t>
            </a:r>
            <a:r>
              <a:rPr i="1"/>
              <a:t>same algorithm</a:t>
            </a:r>
          </a:p>
        </p:txBody>
      </p:sp>
      <p:sp>
        <p:nvSpPr>
          <p:cNvPr id="4300" name="blury"/>
          <p:cNvSpPr/>
          <p:nvPr/>
        </p:nvSpPr>
        <p:spPr>
          <a:xfrm>
            <a:off x="115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4301" name="Line"/>
          <p:cNvSpPr/>
          <p:nvPr/>
        </p:nvSpPr>
        <p:spPr>
          <a:xfrm flipH="1">
            <a:off x="3581400"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02" name="blurx"/>
          <p:cNvSpPr/>
          <p:nvPr/>
        </p:nvSpPr>
        <p:spPr>
          <a:xfrm>
            <a:off x="115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4303" name="Line"/>
          <p:cNvSpPr/>
          <p:nvPr/>
        </p:nvSpPr>
        <p:spPr>
          <a:xfrm flipH="1">
            <a:off x="3581400"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04" name="input"/>
          <p:cNvSpPr/>
          <p:nvPr/>
        </p:nvSpPr>
        <p:spPr>
          <a:xfrm>
            <a:off x="115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grpSp>
        <p:nvGrpSpPr>
          <p:cNvPr id="4309" name="Group"/>
          <p:cNvGrpSpPr/>
          <p:nvPr/>
        </p:nvGrpSpPr>
        <p:grpSpPr>
          <a:xfrm>
            <a:off x="8521700" y="4305300"/>
            <a:ext cx="2794000" cy="508000"/>
            <a:chOff x="0" y="0"/>
            <a:chExt cx="2794000" cy="508000"/>
          </a:xfrm>
        </p:grpSpPr>
        <p:sp>
          <p:nvSpPr>
            <p:cNvPr id="4305" name="Square"/>
            <p:cNvSpPr/>
            <p:nvPr/>
          </p:nvSpPr>
          <p:spPr>
            <a:xfrm>
              <a:off x="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06" name="Square"/>
            <p:cNvSpPr/>
            <p:nvPr/>
          </p:nvSpPr>
          <p:spPr>
            <a:xfrm>
              <a:off x="762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07" name="Square"/>
            <p:cNvSpPr/>
            <p:nvPr/>
          </p:nvSpPr>
          <p:spPr>
            <a:xfrm>
              <a:off x="1524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08" name="Square"/>
            <p:cNvSpPr/>
            <p:nvPr/>
          </p:nvSpPr>
          <p:spPr>
            <a:xfrm>
              <a:off x="2286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4310" name="…"/>
          <p:cNvSpPr txBox="1"/>
          <p:nvPr/>
        </p:nvSpPr>
        <p:spPr>
          <a:xfrm>
            <a:off x="723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11" name="…"/>
          <p:cNvSpPr txBox="1"/>
          <p:nvPr/>
        </p:nvSpPr>
        <p:spPr>
          <a:xfrm>
            <a:off x="1151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4316" name="Group"/>
          <p:cNvGrpSpPr/>
          <p:nvPr/>
        </p:nvGrpSpPr>
        <p:grpSpPr>
          <a:xfrm>
            <a:off x="8521700" y="5829300"/>
            <a:ext cx="2794000" cy="508000"/>
            <a:chOff x="0" y="0"/>
            <a:chExt cx="2794000" cy="508000"/>
          </a:xfrm>
        </p:grpSpPr>
        <p:sp>
          <p:nvSpPr>
            <p:cNvPr id="4312"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13"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14"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15"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4321" name="Group"/>
          <p:cNvGrpSpPr/>
          <p:nvPr/>
        </p:nvGrpSpPr>
        <p:grpSpPr>
          <a:xfrm>
            <a:off x="8521700" y="7353300"/>
            <a:ext cx="2794000" cy="508000"/>
            <a:chOff x="0" y="0"/>
            <a:chExt cx="2794000" cy="508000"/>
          </a:xfrm>
        </p:grpSpPr>
        <p:sp>
          <p:nvSpPr>
            <p:cNvPr id="4317"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18"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19"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20"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4322" name="…"/>
          <p:cNvSpPr txBox="1"/>
          <p:nvPr/>
        </p:nvSpPr>
        <p:spPr>
          <a:xfrm>
            <a:off x="722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23" name="…"/>
          <p:cNvSpPr txBox="1"/>
          <p:nvPr/>
        </p:nvSpPr>
        <p:spPr>
          <a:xfrm>
            <a:off x="1150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24" name="…"/>
          <p:cNvSpPr txBox="1"/>
          <p:nvPr/>
        </p:nvSpPr>
        <p:spPr>
          <a:xfrm>
            <a:off x="722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25" name="…"/>
          <p:cNvSpPr txBox="1"/>
          <p:nvPr/>
        </p:nvSpPr>
        <p:spPr>
          <a:xfrm>
            <a:off x="1150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26" name="Line"/>
          <p:cNvSpPr/>
          <p:nvPr/>
        </p:nvSpPr>
        <p:spPr>
          <a:xfrm flipH="1">
            <a:off x="8759166" y="6070605"/>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27" name="Line"/>
          <p:cNvSpPr/>
          <p:nvPr/>
        </p:nvSpPr>
        <p:spPr>
          <a:xfrm flipH="1">
            <a:off x="8763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28" name="Line"/>
          <p:cNvSpPr/>
          <p:nvPr/>
        </p:nvSpPr>
        <p:spPr>
          <a:xfrm flipV="1">
            <a:off x="8754268" y="6177623"/>
            <a:ext cx="864130"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29" name="Line"/>
          <p:cNvSpPr/>
          <p:nvPr/>
        </p:nvSpPr>
        <p:spPr>
          <a:xfrm flipH="1">
            <a:off x="10287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0" name="Line"/>
          <p:cNvSpPr/>
          <p:nvPr/>
        </p:nvSpPr>
        <p:spPr>
          <a:xfrm flipV="1">
            <a:off x="10274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1" name="Line"/>
          <p:cNvSpPr/>
          <p:nvPr/>
        </p:nvSpPr>
        <p:spPr>
          <a:xfrm flipH="1">
            <a:off x="10287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2" name="Line"/>
          <p:cNvSpPr/>
          <p:nvPr/>
        </p:nvSpPr>
        <p:spPr>
          <a:xfrm flipH="1">
            <a:off x="9639300" y="6129734"/>
            <a:ext cx="638969" cy="1338859"/>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3" name="Line"/>
          <p:cNvSpPr/>
          <p:nvPr/>
        </p:nvSpPr>
        <p:spPr>
          <a:xfrm flipH="1">
            <a:off x="11811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4" name="Line"/>
          <p:cNvSpPr/>
          <p:nvPr/>
        </p:nvSpPr>
        <p:spPr>
          <a:xfrm flipV="1">
            <a:off x="11798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5" name="Line"/>
          <p:cNvSpPr/>
          <p:nvPr/>
        </p:nvSpPr>
        <p:spPr>
          <a:xfrm flipH="1">
            <a:off x="11811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6" name="Line"/>
          <p:cNvSpPr/>
          <p:nvPr/>
        </p:nvSpPr>
        <p:spPr>
          <a:xfrm flipH="1">
            <a:off x="11163300" y="6134100"/>
            <a:ext cx="638969" cy="1338858"/>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7" name="Line"/>
          <p:cNvSpPr/>
          <p:nvPr/>
        </p:nvSpPr>
        <p:spPr>
          <a:xfrm flipH="1">
            <a:off x="7239000" y="6070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8" name="Line"/>
          <p:cNvSpPr/>
          <p:nvPr/>
        </p:nvSpPr>
        <p:spPr>
          <a:xfrm flipH="1">
            <a:off x="7239000" y="7594600"/>
            <a:ext cx="881392" cy="1"/>
          </a:xfrm>
          <a:prstGeom prst="line">
            <a:avLst/>
          </a:prstGeom>
          <a:ln w="101600">
            <a:solidFill>
              <a:srgbClr val="FF4013"/>
            </a:solidFill>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39" name="Line"/>
          <p:cNvSpPr/>
          <p:nvPr/>
        </p:nvSpPr>
        <p:spPr>
          <a:xfrm flipV="1">
            <a:off x="7226300" y="6172200"/>
            <a:ext cx="864129" cy="1296393"/>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40" name="Line"/>
          <p:cNvSpPr/>
          <p:nvPr/>
        </p:nvSpPr>
        <p:spPr>
          <a:xfrm flipH="1">
            <a:off x="8115300" y="6134100"/>
            <a:ext cx="638969" cy="1338858"/>
          </a:xfrm>
          <a:prstGeom prst="line">
            <a:avLst/>
          </a:prstGeom>
          <a:ln w="101600">
            <a:solidFill>
              <a:srgbClr val="FF4013"/>
            </a:solidFill>
            <a:custDash>
              <a:ds d="200000" sp="200000"/>
            </a:custDash>
            <a:miter lim="400000"/>
            <a:head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41" name="Line"/>
          <p:cNvSpPr/>
          <p:nvPr/>
        </p:nvSpPr>
        <p:spPr>
          <a:xfrm flipH="1">
            <a:off x="14356452" y="6070600"/>
            <a:ext cx="955473" cy="1"/>
          </a:xfrm>
          <a:prstGeom prst="line">
            <a:avLst/>
          </a:prstGeom>
          <a:ln w="76200">
            <a:solidFill>
              <a:srgbClr val="FFFFFF"/>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42" name="algorithm"/>
          <p:cNvSpPr txBox="1"/>
          <p:nvPr/>
        </p:nvSpPr>
        <p:spPr>
          <a:xfrm>
            <a:off x="15375718" y="5473700"/>
            <a:ext cx="3467305"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algorithm</a:t>
            </a:r>
          </a:p>
        </p:txBody>
      </p:sp>
      <p:sp>
        <p:nvSpPr>
          <p:cNvPr id="4343" name="organization"/>
          <p:cNvSpPr txBox="1"/>
          <p:nvPr/>
        </p:nvSpPr>
        <p:spPr>
          <a:xfrm>
            <a:off x="15379699" y="6362700"/>
            <a:ext cx="4471290"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solidFill>
                  <a:srgbClr val="E32400"/>
                </a:solidFill>
              </a:defRPr>
            </a:lvl1pPr>
          </a:lstStyle>
          <a:p>
            <a:pPr/>
            <a:r>
              <a:t>organization</a:t>
            </a:r>
          </a:p>
        </p:txBody>
      </p:sp>
      <p:sp>
        <p:nvSpPr>
          <p:cNvPr id="4344" name="Line"/>
          <p:cNvSpPr/>
          <p:nvPr/>
        </p:nvSpPr>
        <p:spPr>
          <a:xfrm flipH="1">
            <a:off x="14351000" y="6959600"/>
            <a:ext cx="955472" cy="1"/>
          </a:xfrm>
          <a:prstGeom prst="line">
            <a:avLst/>
          </a:prstGeom>
          <a:ln w="76200">
            <a:solidFill>
              <a:srgbClr val="E32400"/>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4355" name="Group"/>
          <p:cNvGrpSpPr/>
          <p:nvPr/>
        </p:nvGrpSpPr>
        <p:grpSpPr>
          <a:xfrm>
            <a:off x="8775700" y="6321197"/>
            <a:ext cx="2286000" cy="1018490"/>
            <a:chOff x="0" y="9297"/>
            <a:chExt cx="2286000" cy="1018488"/>
          </a:xfrm>
        </p:grpSpPr>
        <p:sp>
          <p:nvSpPr>
            <p:cNvPr id="4345" name="Line"/>
            <p:cNvSpPr/>
            <p:nvPr/>
          </p:nvSpPr>
          <p:spPr>
            <a:xfrm flipV="1">
              <a:off x="762000" y="381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46" name="Line"/>
            <p:cNvSpPr/>
            <p:nvPr/>
          </p:nvSpPr>
          <p:spPr>
            <a:xfrm flipV="1">
              <a:off x="1524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47" name="Line"/>
            <p:cNvSpPr/>
            <p:nvPr/>
          </p:nvSpPr>
          <p:spPr>
            <a:xfrm flipV="1">
              <a:off x="985259" y="17539"/>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48" name="Line"/>
            <p:cNvSpPr/>
            <p:nvPr/>
          </p:nvSpPr>
          <p:spPr>
            <a:xfrm flipV="1">
              <a:off x="1721866" y="1754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49" name="Line"/>
            <p:cNvSpPr/>
            <p:nvPr/>
          </p:nvSpPr>
          <p:spPr>
            <a:xfrm flipH="1" flipV="1">
              <a:off x="217847" y="12699"/>
              <a:ext cx="366271" cy="1006323"/>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50" name="Line"/>
            <p:cNvSpPr/>
            <p:nvPr/>
          </p:nvSpPr>
          <p:spPr>
            <a:xfrm flipH="1" flipV="1">
              <a:off x="954456" y="12699"/>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51" name="Line"/>
            <p:cNvSpPr/>
            <p:nvPr/>
          </p:nvSpPr>
          <p:spPr>
            <a:xfrm flipV="1">
              <a:off x="-1" y="38100"/>
              <a:ext cx="2"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52" name="Line"/>
            <p:cNvSpPr/>
            <p:nvPr/>
          </p:nvSpPr>
          <p:spPr>
            <a:xfrm flipV="1">
              <a:off x="217847" y="12700"/>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53" name="Line"/>
            <p:cNvSpPr/>
            <p:nvPr/>
          </p:nvSpPr>
          <p:spPr>
            <a:xfrm flipV="1">
              <a:off x="2286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54" name="Line"/>
            <p:cNvSpPr/>
            <p:nvPr/>
          </p:nvSpPr>
          <p:spPr>
            <a:xfrm flipH="1" flipV="1">
              <a:off x="1714500" y="9298"/>
              <a:ext cx="366271"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Tree>
  </p:cSld>
  <p:clrMapOvr>
    <a:masterClrMapping/>
  </p:clrMapOvr>
  <p:transition xmlns:p14="http://schemas.microsoft.com/office/powerpoint/2010/main" spd="fast"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299"/>
                                        </p:tgtEl>
                                        <p:attrNameLst>
                                          <p:attrName>style.visibility</p:attrName>
                                        </p:attrNameLst>
                                      </p:cBhvr>
                                      <p:to>
                                        <p:strVal val="visible"/>
                                      </p:to>
                                    </p:set>
                                    <p:animEffect filter="fade" transition="in">
                                      <p:cBhvr>
                                        <p:cTn id="7" dur="500"/>
                                        <p:tgtEl>
                                          <p:spTgt spid="4299"/>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4326"/>
                                        </p:tgtEl>
                                        <p:attrNameLst>
                                          <p:attrName>style.visibility</p:attrName>
                                        </p:attrNameLst>
                                      </p:cBhvr>
                                      <p:to>
                                        <p:strVal val="visible"/>
                                      </p:to>
                                    </p:set>
                                    <p:animEffect filter="fade" transition="in">
                                      <p:cBhvr>
                                        <p:cTn id="12" dur="500"/>
                                        <p:tgtEl>
                                          <p:spTgt spid="4326"/>
                                        </p:tgtEl>
                                      </p:cBhvr>
                                    </p:animEffect>
                                  </p:childTnLst>
                                </p:cTn>
                              </p:par>
                            </p:childTnLst>
                          </p:cTn>
                        </p:par>
                        <p:par>
                          <p:cTn id="13" fill="hold">
                            <p:stCondLst>
                              <p:cond delay="500"/>
                            </p:stCondLst>
                            <p:childTnLst>
                              <p:par>
                                <p:cTn id="14" presetClass="entr" nodeType="afterEffect" presetID="10" grpId="3" fill="hold">
                                  <p:stCondLst>
                                    <p:cond delay="0"/>
                                  </p:stCondLst>
                                  <p:iterate type="el" backwards="0">
                                    <p:tmAbs val="0"/>
                                  </p:iterate>
                                  <p:childTnLst>
                                    <p:set>
                                      <p:cBhvr>
                                        <p:cTn id="15" fill="hold"/>
                                        <p:tgtEl>
                                          <p:spTgt spid="4327"/>
                                        </p:tgtEl>
                                        <p:attrNameLst>
                                          <p:attrName>style.visibility</p:attrName>
                                        </p:attrNameLst>
                                      </p:cBhvr>
                                      <p:to>
                                        <p:strVal val="visible"/>
                                      </p:to>
                                    </p:set>
                                    <p:animEffect filter="fade" transition="in">
                                      <p:cBhvr>
                                        <p:cTn id="16" dur="500"/>
                                        <p:tgtEl>
                                          <p:spTgt spid="4327"/>
                                        </p:tgtEl>
                                      </p:cBhvr>
                                    </p:animEffect>
                                  </p:childTnLst>
                                </p:cTn>
                              </p:par>
                            </p:childTnLst>
                          </p:cTn>
                        </p:par>
                        <p:par>
                          <p:cTn id="17" fill="hold">
                            <p:stCondLst>
                              <p:cond delay="1000"/>
                            </p:stCondLst>
                            <p:childTnLst>
                              <p:par>
                                <p:cTn id="18" presetClass="entr" nodeType="afterEffect" presetID="10" grpId="4" fill="hold">
                                  <p:stCondLst>
                                    <p:cond delay="0"/>
                                  </p:stCondLst>
                                  <p:iterate type="el" backwards="0">
                                    <p:tmAbs val="0"/>
                                  </p:iterate>
                                  <p:childTnLst>
                                    <p:set>
                                      <p:cBhvr>
                                        <p:cTn id="19" fill="hold"/>
                                        <p:tgtEl>
                                          <p:spTgt spid="4329"/>
                                        </p:tgtEl>
                                        <p:attrNameLst>
                                          <p:attrName>style.visibility</p:attrName>
                                        </p:attrNameLst>
                                      </p:cBhvr>
                                      <p:to>
                                        <p:strVal val="visible"/>
                                      </p:to>
                                    </p:set>
                                    <p:animEffect filter="fade" transition="in">
                                      <p:cBhvr>
                                        <p:cTn id="20" dur="500"/>
                                        <p:tgtEl>
                                          <p:spTgt spid="4329"/>
                                        </p:tgtEl>
                                      </p:cBhvr>
                                    </p:animEffect>
                                  </p:childTnLst>
                                </p:cTn>
                              </p:par>
                            </p:childTnLst>
                          </p:cTn>
                        </p:par>
                        <p:par>
                          <p:cTn id="21" fill="hold">
                            <p:stCondLst>
                              <p:cond delay="1500"/>
                            </p:stCondLst>
                            <p:childTnLst>
                              <p:par>
                                <p:cTn id="22" presetClass="entr" nodeType="afterEffect" presetID="10" grpId="5" fill="hold">
                                  <p:stCondLst>
                                    <p:cond delay="0"/>
                                  </p:stCondLst>
                                  <p:iterate type="el" backwards="0">
                                    <p:tmAbs val="0"/>
                                  </p:iterate>
                                  <p:childTnLst>
                                    <p:set>
                                      <p:cBhvr>
                                        <p:cTn id="23" fill="hold"/>
                                        <p:tgtEl>
                                          <p:spTgt spid="4331"/>
                                        </p:tgtEl>
                                        <p:attrNameLst>
                                          <p:attrName>style.visibility</p:attrName>
                                        </p:attrNameLst>
                                      </p:cBhvr>
                                      <p:to>
                                        <p:strVal val="visible"/>
                                      </p:to>
                                    </p:set>
                                    <p:animEffect filter="fade" transition="in">
                                      <p:cBhvr>
                                        <p:cTn id="24" dur="500"/>
                                        <p:tgtEl>
                                          <p:spTgt spid="4331"/>
                                        </p:tgtEl>
                                      </p:cBhvr>
                                    </p:animEffect>
                                  </p:childTnLst>
                                </p:cTn>
                              </p:par>
                            </p:childTnLst>
                          </p:cTn>
                        </p:par>
                        <p:par>
                          <p:cTn id="25" fill="hold">
                            <p:stCondLst>
                              <p:cond delay="2000"/>
                            </p:stCondLst>
                            <p:childTnLst>
                              <p:par>
                                <p:cTn id="26" presetClass="entr" nodeType="afterEffect" presetID="10" grpId="6" fill="hold">
                                  <p:stCondLst>
                                    <p:cond delay="0"/>
                                  </p:stCondLst>
                                  <p:iterate type="el" backwards="0">
                                    <p:tmAbs val="0"/>
                                  </p:iterate>
                                  <p:childTnLst>
                                    <p:set>
                                      <p:cBhvr>
                                        <p:cTn id="27" fill="hold"/>
                                        <p:tgtEl>
                                          <p:spTgt spid="4333"/>
                                        </p:tgtEl>
                                        <p:attrNameLst>
                                          <p:attrName>style.visibility</p:attrName>
                                        </p:attrNameLst>
                                      </p:cBhvr>
                                      <p:to>
                                        <p:strVal val="visible"/>
                                      </p:to>
                                    </p:set>
                                    <p:animEffect filter="fade" transition="in">
                                      <p:cBhvr>
                                        <p:cTn id="28" dur="500"/>
                                        <p:tgtEl>
                                          <p:spTgt spid="4333"/>
                                        </p:tgtEl>
                                      </p:cBhvr>
                                    </p:animEffect>
                                  </p:childTnLst>
                                </p:cTn>
                              </p:par>
                            </p:childTnLst>
                          </p:cTn>
                        </p:par>
                        <p:par>
                          <p:cTn id="29" fill="hold">
                            <p:stCondLst>
                              <p:cond delay="2500"/>
                            </p:stCondLst>
                            <p:childTnLst>
                              <p:par>
                                <p:cTn id="30" presetClass="entr" nodeType="afterEffect" presetID="10" grpId="7" fill="hold">
                                  <p:stCondLst>
                                    <p:cond delay="0"/>
                                  </p:stCondLst>
                                  <p:iterate type="el" backwards="0">
                                    <p:tmAbs val="0"/>
                                  </p:iterate>
                                  <p:childTnLst>
                                    <p:set>
                                      <p:cBhvr>
                                        <p:cTn id="31" fill="hold"/>
                                        <p:tgtEl>
                                          <p:spTgt spid="4335"/>
                                        </p:tgtEl>
                                        <p:attrNameLst>
                                          <p:attrName>style.visibility</p:attrName>
                                        </p:attrNameLst>
                                      </p:cBhvr>
                                      <p:to>
                                        <p:strVal val="visible"/>
                                      </p:to>
                                    </p:set>
                                    <p:animEffect filter="fade" transition="in">
                                      <p:cBhvr>
                                        <p:cTn id="32" dur="500"/>
                                        <p:tgtEl>
                                          <p:spTgt spid="4335"/>
                                        </p:tgtEl>
                                      </p:cBhvr>
                                    </p:animEffect>
                                  </p:childTnLst>
                                </p:cTn>
                              </p:par>
                            </p:childTnLst>
                          </p:cTn>
                        </p:par>
                        <p:par>
                          <p:cTn id="33" fill="hold">
                            <p:stCondLst>
                              <p:cond delay="3000"/>
                            </p:stCondLst>
                            <p:childTnLst>
                              <p:par>
                                <p:cTn id="34" presetClass="entr" nodeType="afterEffect" presetID="10" grpId="8" fill="hold">
                                  <p:stCondLst>
                                    <p:cond delay="0"/>
                                  </p:stCondLst>
                                  <p:iterate type="el" backwards="0">
                                    <p:tmAbs val="0"/>
                                  </p:iterate>
                                  <p:childTnLst>
                                    <p:set>
                                      <p:cBhvr>
                                        <p:cTn id="35" fill="hold"/>
                                        <p:tgtEl>
                                          <p:spTgt spid="4337"/>
                                        </p:tgtEl>
                                        <p:attrNameLst>
                                          <p:attrName>style.visibility</p:attrName>
                                        </p:attrNameLst>
                                      </p:cBhvr>
                                      <p:to>
                                        <p:strVal val="visible"/>
                                      </p:to>
                                    </p:set>
                                    <p:animEffect filter="fade" transition="in">
                                      <p:cBhvr>
                                        <p:cTn id="36" dur="500"/>
                                        <p:tgtEl>
                                          <p:spTgt spid="4337"/>
                                        </p:tgtEl>
                                      </p:cBhvr>
                                    </p:animEffect>
                                  </p:childTnLst>
                                </p:cTn>
                              </p:par>
                            </p:childTnLst>
                          </p:cTn>
                        </p:par>
                        <p:par>
                          <p:cTn id="37" fill="hold">
                            <p:stCondLst>
                              <p:cond delay="3500"/>
                            </p:stCondLst>
                            <p:childTnLst>
                              <p:par>
                                <p:cTn id="38" presetClass="entr" nodeType="afterEffect" presetID="10" grpId="9" fill="hold">
                                  <p:stCondLst>
                                    <p:cond delay="0"/>
                                  </p:stCondLst>
                                  <p:iterate type="el" backwards="0">
                                    <p:tmAbs val="0"/>
                                  </p:iterate>
                                  <p:childTnLst>
                                    <p:set>
                                      <p:cBhvr>
                                        <p:cTn id="39" fill="hold"/>
                                        <p:tgtEl>
                                          <p:spTgt spid="4338"/>
                                        </p:tgtEl>
                                        <p:attrNameLst>
                                          <p:attrName>style.visibility</p:attrName>
                                        </p:attrNameLst>
                                      </p:cBhvr>
                                      <p:to>
                                        <p:strVal val="visible"/>
                                      </p:to>
                                    </p:set>
                                    <p:animEffect filter="fade" transition="in">
                                      <p:cBhvr>
                                        <p:cTn id="40" dur="500"/>
                                        <p:tgtEl>
                                          <p:spTgt spid="4338"/>
                                        </p:tgtEl>
                                      </p:cBhvr>
                                    </p:animEffect>
                                  </p:childTnLst>
                                </p:cTn>
                              </p:par>
                            </p:childTnLst>
                          </p:cTn>
                        </p:par>
                        <p:par>
                          <p:cTn id="41" fill="hold">
                            <p:stCondLst>
                              <p:cond delay="4000"/>
                            </p:stCondLst>
                            <p:childTnLst>
                              <p:par>
                                <p:cTn id="42" presetClass="entr" nodeType="afterEffect" presetID="10" grpId="10" fill="hold">
                                  <p:stCondLst>
                                    <p:cond delay="0"/>
                                  </p:stCondLst>
                                  <p:iterate type="el" backwards="0">
                                    <p:tmAbs val="0"/>
                                  </p:iterate>
                                  <p:childTnLst>
                                    <p:set>
                                      <p:cBhvr>
                                        <p:cTn id="43" fill="hold"/>
                                        <p:tgtEl>
                                          <p:spTgt spid="4328"/>
                                        </p:tgtEl>
                                        <p:attrNameLst>
                                          <p:attrName>style.visibility</p:attrName>
                                        </p:attrNameLst>
                                      </p:cBhvr>
                                      <p:to>
                                        <p:strVal val="visible"/>
                                      </p:to>
                                    </p:set>
                                    <p:animEffect filter="fade" transition="in">
                                      <p:cBhvr>
                                        <p:cTn id="44" dur="500"/>
                                        <p:tgtEl>
                                          <p:spTgt spid="4328"/>
                                        </p:tgtEl>
                                      </p:cBhvr>
                                    </p:animEffect>
                                  </p:childTnLst>
                                </p:cTn>
                              </p:par>
                            </p:childTnLst>
                          </p:cTn>
                        </p:par>
                        <p:par>
                          <p:cTn id="45" fill="hold">
                            <p:stCondLst>
                              <p:cond delay="4500"/>
                            </p:stCondLst>
                            <p:childTnLst>
                              <p:par>
                                <p:cTn id="46" presetClass="entr" nodeType="afterEffect" presetID="10" grpId="11" fill="hold">
                                  <p:stCondLst>
                                    <p:cond delay="0"/>
                                  </p:stCondLst>
                                  <p:iterate type="el" backwards="0">
                                    <p:tmAbs val="0"/>
                                  </p:iterate>
                                  <p:childTnLst>
                                    <p:set>
                                      <p:cBhvr>
                                        <p:cTn id="47" fill="hold"/>
                                        <p:tgtEl>
                                          <p:spTgt spid="4330"/>
                                        </p:tgtEl>
                                        <p:attrNameLst>
                                          <p:attrName>style.visibility</p:attrName>
                                        </p:attrNameLst>
                                      </p:cBhvr>
                                      <p:to>
                                        <p:strVal val="visible"/>
                                      </p:to>
                                    </p:set>
                                    <p:animEffect filter="fade" transition="in">
                                      <p:cBhvr>
                                        <p:cTn id="48" dur="500"/>
                                        <p:tgtEl>
                                          <p:spTgt spid="4330"/>
                                        </p:tgtEl>
                                      </p:cBhvr>
                                    </p:animEffect>
                                  </p:childTnLst>
                                </p:cTn>
                              </p:par>
                            </p:childTnLst>
                          </p:cTn>
                        </p:par>
                        <p:par>
                          <p:cTn id="49" fill="hold">
                            <p:stCondLst>
                              <p:cond delay="5000"/>
                            </p:stCondLst>
                            <p:childTnLst>
                              <p:par>
                                <p:cTn id="50" presetClass="entr" nodeType="afterEffect" presetID="10" grpId="12" fill="hold">
                                  <p:stCondLst>
                                    <p:cond delay="0"/>
                                  </p:stCondLst>
                                  <p:iterate type="el" backwards="0">
                                    <p:tmAbs val="0"/>
                                  </p:iterate>
                                  <p:childTnLst>
                                    <p:set>
                                      <p:cBhvr>
                                        <p:cTn id="51" fill="hold"/>
                                        <p:tgtEl>
                                          <p:spTgt spid="4332"/>
                                        </p:tgtEl>
                                        <p:attrNameLst>
                                          <p:attrName>style.visibility</p:attrName>
                                        </p:attrNameLst>
                                      </p:cBhvr>
                                      <p:to>
                                        <p:strVal val="visible"/>
                                      </p:to>
                                    </p:set>
                                    <p:animEffect filter="fade" transition="in">
                                      <p:cBhvr>
                                        <p:cTn id="52" dur="500"/>
                                        <p:tgtEl>
                                          <p:spTgt spid="4332"/>
                                        </p:tgtEl>
                                      </p:cBhvr>
                                    </p:animEffect>
                                  </p:childTnLst>
                                </p:cTn>
                              </p:par>
                            </p:childTnLst>
                          </p:cTn>
                        </p:par>
                        <p:par>
                          <p:cTn id="53" fill="hold">
                            <p:stCondLst>
                              <p:cond delay="5500"/>
                            </p:stCondLst>
                            <p:childTnLst>
                              <p:par>
                                <p:cTn id="54" presetClass="entr" nodeType="afterEffect" presetID="10" grpId="13" fill="hold">
                                  <p:stCondLst>
                                    <p:cond delay="0"/>
                                  </p:stCondLst>
                                  <p:iterate type="el" backwards="0">
                                    <p:tmAbs val="0"/>
                                  </p:iterate>
                                  <p:childTnLst>
                                    <p:set>
                                      <p:cBhvr>
                                        <p:cTn id="55" fill="hold"/>
                                        <p:tgtEl>
                                          <p:spTgt spid="4334"/>
                                        </p:tgtEl>
                                        <p:attrNameLst>
                                          <p:attrName>style.visibility</p:attrName>
                                        </p:attrNameLst>
                                      </p:cBhvr>
                                      <p:to>
                                        <p:strVal val="visible"/>
                                      </p:to>
                                    </p:set>
                                    <p:animEffect filter="fade" transition="in">
                                      <p:cBhvr>
                                        <p:cTn id="56" dur="500"/>
                                        <p:tgtEl>
                                          <p:spTgt spid="4334"/>
                                        </p:tgtEl>
                                      </p:cBhvr>
                                    </p:animEffect>
                                  </p:childTnLst>
                                </p:cTn>
                              </p:par>
                            </p:childTnLst>
                          </p:cTn>
                        </p:par>
                        <p:par>
                          <p:cTn id="57" fill="hold">
                            <p:stCondLst>
                              <p:cond delay="6000"/>
                            </p:stCondLst>
                            <p:childTnLst>
                              <p:par>
                                <p:cTn id="58" presetClass="entr" nodeType="afterEffect" presetID="10" grpId="14" fill="hold">
                                  <p:stCondLst>
                                    <p:cond delay="0"/>
                                  </p:stCondLst>
                                  <p:iterate type="el" backwards="0">
                                    <p:tmAbs val="0"/>
                                  </p:iterate>
                                  <p:childTnLst>
                                    <p:set>
                                      <p:cBhvr>
                                        <p:cTn id="59" fill="hold"/>
                                        <p:tgtEl>
                                          <p:spTgt spid="4336"/>
                                        </p:tgtEl>
                                        <p:attrNameLst>
                                          <p:attrName>style.visibility</p:attrName>
                                        </p:attrNameLst>
                                      </p:cBhvr>
                                      <p:to>
                                        <p:strVal val="visible"/>
                                      </p:to>
                                    </p:set>
                                    <p:animEffect filter="fade" transition="in">
                                      <p:cBhvr>
                                        <p:cTn id="60" dur="500"/>
                                        <p:tgtEl>
                                          <p:spTgt spid="4336"/>
                                        </p:tgtEl>
                                      </p:cBhvr>
                                    </p:animEffect>
                                  </p:childTnLst>
                                </p:cTn>
                              </p:par>
                            </p:childTnLst>
                          </p:cTn>
                        </p:par>
                        <p:par>
                          <p:cTn id="61" fill="hold">
                            <p:stCondLst>
                              <p:cond delay="6500"/>
                            </p:stCondLst>
                            <p:childTnLst>
                              <p:par>
                                <p:cTn id="62" presetClass="entr" nodeType="afterEffect" presetID="10" grpId="15" fill="hold">
                                  <p:stCondLst>
                                    <p:cond delay="0"/>
                                  </p:stCondLst>
                                  <p:iterate type="el" backwards="0">
                                    <p:tmAbs val="0"/>
                                  </p:iterate>
                                  <p:childTnLst>
                                    <p:set>
                                      <p:cBhvr>
                                        <p:cTn id="63" fill="hold"/>
                                        <p:tgtEl>
                                          <p:spTgt spid="4339"/>
                                        </p:tgtEl>
                                        <p:attrNameLst>
                                          <p:attrName>style.visibility</p:attrName>
                                        </p:attrNameLst>
                                      </p:cBhvr>
                                      <p:to>
                                        <p:strVal val="visible"/>
                                      </p:to>
                                    </p:set>
                                    <p:animEffect filter="fade" transition="in">
                                      <p:cBhvr>
                                        <p:cTn id="64" dur="500"/>
                                        <p:tgtEl>
                                          <p:spTgt spid="4339"/>
                                        </p:tgtEl>
                                      </p:cBhvr>
                                    </p:animEffect>
                                  </p:childTnLst>
                                </p:cTn>
                              </p:par>
                            </p:childTnLst>
                          </p:cTn>
                        </p:par>
                        <p:par>
                          <p:cTn id="65" fill="hold">
                            <p:stCondLst>
                              <p:cond delay="7000"/>
                            </p:stCondLst>
                            <p:childTnLst>
                              <p:par>
                                <p:cTn id="66" presetClass="entr" nodeType="afterEffect" presetID="10" grpId="16" fill="hold">
                                  <p:stCondLst>
                                    <p:cond delay="0"/>
                                  </p:stCondLst>
                                  <p:iterate type="el" backwards="0">
                                    <p:tmAbs val="0"/>
                                  </p:iterate>
                                  <p:childTnLst>
                                    <p:set>
                                      <p:cBhvr>
                                        <p:cTn id="67" fill="hold"/>
                                        <p:tgtEl>
                                          <p:spTgt spid="4340"/>
                                        </p:tgtEl>
                                        <p:attrNameLst>
                                          <p:attrName>style.visibility</p:attrName>
                                        </p:attrNameLst>
                                      </p:cBhvr>
                                      <p:to>
                                        <p:strVal val="visible"/>
                                      </p:to>
                                    </p:set>
                                    <p:animEffect filter="fade" transition="in">
                                      <p:cBhvr>
                                        <p:cTn id="68" dur="500"/>
                                        <p:tgtEl>
                                          <p:spTgt spid="4340"/>
                                        </p:tgtEl>
                                      </p:cBhvr>
                                    </p:animEffect>
                                  </p:childTnLst>
                                </p:cTn>
                              </p:par>
                            </p:childTnLst>
                          </p:cTn>
                        </p:par>
                        <p:par>
                          <p:cTn id="69" fill="hold">
                            <p:stCondLst>
                              <p:cond delay="0"/>
                            </p:stCondLst>
                            <p:childTnLst>
                              <p:par>
                                <p:cTn id="70" presetClass="emph" nodeType="withEffect" presetID="9" grpId="17" fill="hold">
                                  <p:stCondLst>
                                    <p:cond delay="0"/>
                                  </p:stCondLst>
                                  <p:childTnLst>
                                    <p:set>
                                      <p:cBhvr>
                                        <p:cTn id="71" dur="indefinite" fill="hold"/>
                                        <p:tgtEl>
                                          <p:spTgt spid="4316"/>
                                        </p:tgtEl>
                                        <p:attrNameLst>
                                          <p:attrName>style.opacity</p:attrName>
                                        </p:attrNameLst>
                                      </p:cBhvr>
                                      <p:to>
                                        <p:strVal val="0.35"/>
                                      </p:to>
                                    </p:set>
                                    <p:animEffect filter="image" prLst="opacity: 0.35; ">
                                      <p:cBhvr>
                                        <p:cTn id="72" dur="indefinite" fill="hold"/>
                                        <p:tgtEl>
                                          <p:spTgt spid="4316"/>
                                        </p:tgtEl>
                                      </p:cBhvr>
                                    </p:animEffect>
                                  </p:childTnLst>
                                </p:cTn>
                              </p:par>
                            </p:childTnLst>
                          </p:cTn>
                        </p:par>
                        <p:par>
                          <p:cTn id="73" fill="hold">
                            <p:stCondLst>
                              <p:cond delay="0"/>
                            </p:stCondLst>
                            <p:childTnLst>
                              <p:par>
                                <p:cTn id="74" presetClass="emph" nodeType="withEffect" presetID="9" grpId="18" fill="hold">
                                  <p:stCondLst>
                                    <p:cond delay="0"/>
                                  </p:stCondLst>
                                  <p:childTnLst>
                                    <p:set>
                                      <p:cBhvr>
                                        <p:cTn id="75" dur="indefinite" fill="hold"/>
                                        <p:tgtEl>
                                          <p:spTgt spid="4321"/>
                                        </p:tgtEl>
                                        <p:attrNameLst>
                                          <p:attrName>style.opacity</p:attrName>
                                        </p:attrNameLst>
                                      </p:cBhvr>
                                      <p:to>
                                        <p:strVal val="0.35"/>
                                      </p:to>
                                    </p:set>
                                    <p:animEffect filter="image" prLst="opacity: 0.35; ">
                                      <p:cBhvr>
                                        <p:cTn id="76" dur="indefinite" fill="hold"/>
                                        <p:tgtEl>
                                          <p:spTgt spid="4321"/>
                                        </p:tgtEl>
                                      </p:cBhvr>
                                    </p:animEffect>
                                  </p:childTnLst>
                                </p:cTn>
                              </p:par>
                            </p:childTnLst>
                          </p:cTn>
                        </p:par>
                        <p:par>
                          <p:cTn id="77" fill="hold">
                            <p:stCondLst>
                              <p:cond delay="0"/>
                            </p:stCondLst>
                            <p:childTnLst>
                              <p:par>
                                <p:cTn id="78" presetClass="emph" nodeType="withEffect" presetID="9" grpId="19" fill="hold">
                                  <p:stCondLst>
                                    <p:cond delay="0"/>
                                  </p:stCondLst>
                                  <p:childTnLst>
                                    <p:set>
                                      <p:cBhvr>
                                        <p:cTn id="79" dur="indefinite" fill="hold"/>
                                        <p:tgtEl>
                                          <p:spTgt spid="4322"/>
                                        </p:tgtEl>
                                        <p:attrNameLst>
                                          <p:attrName>style.opacity</p:attrName>
                                        </p:attrNameLst>
                                      </p:cBhvr>
                                      <p:to>
                                        <p:strVal val="0.35"/>
                                      </p:to>
                                    </p:set>
                                    <p:animEffect filter="image" prLst="opacity: 0.35; ">
                                      <p:cBhvr>
                                        <p:cTn id="80" dur="indefinite" fill="hold"/>
                                        <p:tgtEl>
                                          <p:spTgt spid="4322"/>
                                        </p:tgtEl>
                                      </p:cBhvr>
                                    </p:animEffect>
                                  </p:childTnLst>
                                </p:cTn>
                              </p:par>
                            </p:childTnLst>
                          </p:cTn>
                        </p:par>
                        <p:par>
                          <p:cTn id="81" fill="hold">
                            <p:stCondLst>
                              <p:cond delay="0"/>
                            </p:stCondLst>
                            <p:childTnLst>
                              <p:par>
                                <p:cTn id="82" presetClass="emph" nodeType="withEffect" presetID="9" grpId="20" fill="hold">
                                  <p:stCondLst>
                                    <p:cond delay="0"/>
                                  </p:stCondLst>
                                  <p:childTnLst>
                                    <p:set>
                                      <p:cBhvr>
                                        <p:cTn id="83" dur="indefinite" fill="hold"/>
                                        <p:tgtEl>
                                          <p:spTgt spid="4323"/>
                                        </p:tgtEl>
                                        <p:attrNameLst>
                                          <p:attrName>style.opacity</p:attrName>
                                        </p:attrNameLst>
                                      </p:cBhvr>
                                      <p:to>
                                        <p:strVal val="0.35"/>
                                      </p:to>
                                    </p:set>
                                    <p:animEffect filter="image" prLst="opacity: 0.35; ">
                                      <p:cBhvr>
                                        <p:cTn id="84" dur="indefinite" fill="hold"/>
                                        <p:tgtEl>
                                          <p:spTgt spid="4323"/>
                                        </p:tgtEl>
                                      </p:cBhvr>
                                    </p:animEffect>
                                  </p:childTnLst>
                                </p:cTn>
                              </p:par>
                            </p:childTnLst>
                          </p:cTn>
                        </p:par>
                        <p:par>
                          <p:cTn id="85" fill="hold">
                            <p:stCondLst>
                              <p:cond delay="0"/>
                            </p:stCondLst>
                            <p:childTnLst>
                              <p:par>
                                <p:cTn id="86" presetClass="emph" nodeType="withEffect" presetID="9" grpId="21" fill="hold">
                                  <p:stCondLst>
                                    <p:cond delay="0"/>
                                  </p:stCondLst>
                                  <p:childTnLst>
                                    <p:set>
                                      <p:cBhvr>
                                        <p:cTn id="87" dur="indefinite" fill="hold"/>
                                        <p:tgtEl>
                                          <p:spTgt spid="4324"/>
                                        </p:tgtEl>
                                        <p:attrNameLst>
                                          <p:attrName>style.opacity</p:attrName>
                                        </p:attrNameLst>
                                      </p:cBhvr>
                                      <p:to>
                                        <p:strVal val="0.35"/>
                                      </p:to>
                                    </p:set>
                                    <p:animEffect filter="image" prLst="opacity: 0.35; ">
                                      <p:cBhvr>
                                        <p:cTn id="88" dur="indefinite" fill="hold"/>
                                        <p:tgtEl>
                                          <p:spTgt spid="4324"/>
                                        </p:tgtEl>
                                      </p:cBhvr>
                                    </p:animEffect>
                                  </p:childTnLst>
                                </p:cTn>
                              </p:par>
                            </p:childTnLst>
                          </p:cTn>
                        </p:par>
                        <p:par>
                          <p:cTn id="89" fill="hold">
                            <p:stCondLst>
                              <p:cond delay="0"/>
                            </p:stCondLst>
                            <p:childTnLst>
                              <p:par>
                                <p:cTn id="90" presetClass="emph" nodeType="withEffect" presetID="9" grpId="22" fill="hold">
                                  <p:stCondLst>
                                    <p:cond delay="0"/>
                                  </p:stCondLst>
                                  <p:childTnLst>
                                    <p:set>
                                      <p:cBhvr>
                                        <p:cTn id="91" dur="indefinite" fill="hold"/>
                                        <p:tgtEl>
                                          <p:spTgt spid="4325"/>
                                        </p:tgtEl>
                                        <p:attrNameLst>
                                          <p:attrName>style.opacity</p:attrName>
                                        </p:attrNameLst>
                                      </p:cBhvr>
                                      <p:to>
                                        <p:strVal val="0.35"/>
                                      </p:to>
                                    </p:set>
                                    <p:animEffect filter="image" prLst="opacity: 0.35; ">
                                      <p:cBhvr>
                                        <p:cTn id="92" dur="indefinite" fill="hold"/>
                                        <p:tgtEl>
                                          <p:spTgt spid="4325"/>
                                        </p:tgtEl>
                                      </p:cBhvr>
                                    </p:animEffect>
                                  </p:childTnLst>
                                </p:cTn>
                              </p:par>
                            </p:childTnLst>
                          </p:cTn>
                        </p:par>
                        <p:par>
                          <p:cTn id="93" fill="hold">
                            <p:stCondLst>
                              <p:cond delay="500"/>
                            </p:stCondLst>
                            <p:childTnLst>
                              <p:par>
                                <p:cTn id="94" presetClass="entr" nodeType="afterEffect" presetID="10" grpId="23" fill="hold">
                                  <p:stCondLst>
                                    <p:cond delay="0"/>
                                  </p:stCondLst>
                                  <p:iterate type="el" backwards="0">
                                    <p:tmAbs val="0"/>
                                  </p:iterate>
                                  <p:childTnLst>
                                    <p:set>
                                      <p:cBhvr>
                                        <p:cTn id="95" fill="hold"/>
                                        <p:tgtEl>
                                          <p:spTgt spid="4296"/>
                                        </p:tgtEl>
                                        <p:attrNameLst>
                                          <p:attrName>style.visibility</p:attrName>
                                        </p:attrNameLst>
                                      </p:cBhvr>
                                      <p:to>
                                        <p:strVal val="visible"/>
                                      </p:to>
                                    </p:set>
                                    <p:animEffect filter="fade" transition="in">
                                      <p:cBhvr>
                                        <p:cTn id="96" dur="500"/>
                                        <p:tgtEl>
                                          <p:spTgt spid="4296"/>
                                        </p:tgtEl>
                                      </p:cBhvr>
                                    </p:animEffect>
                                  </p:childTnLst>
                                </p:cTn>
                              </p:par>
                            </p:childTnLst>
                          </p:cTn>
                        </p:par>
                        <p:par>
                          <p:cTn id="97" fill="hold">
                            <p:stCondLst>
                              <p:cond delay="1000"/>
                            </p:stCondLst>
                            <p:childTnLst>
                              <p:par>
                                <p:cTn id="98" presetClass="entr" nodeType="afterEffect" presetID="10" grpId="24" fill="hold">
                                  <p:stCondLst>
                                    <p:cond delay="0"/>
                                  </p:stCondLst>
                                  <p:iterate type="el" backwards="0">
                                    <p:tmAbs val="0"/>
                                  </p:iterate>
                                  <p:childTnLst>
                                    <p:set>
                                      <p:cBhvr>
                                        <p:cTn id="99" fill="hold"/>
                                        <p:tgtEl>
                                          <p:spTgt spid="4343"/>
                                        </p:tgtEl>
                                        <p:attrNameLst>
                                          <p:attrName>style.visibility</p:attrName>
                                        </p:attrNameLst>
                                      </p:cBhvr>
                                      <p:to>
                                        <p:strVal val="visible"/>
                                      </p:to>
                                    </p:set>
                                    <p:animEffect filter="fade" transition="in">
                                      <p:cBhvr>
                                        <p:cTn id="100" dur="500"/>
                                        <p:tgtEl>
                                          <p:spTgt spid="4343"/>
                                        </p:tgtEl>
                                      </p:cBhvr>
                                    </p:animEffect>
                                  </p:childTnLst>
                                </p:cTn>
                              </p:par>
                            </p:childTnLst>
                          </p:cTn>
                        </p:par>
                        <p:par>
                          <p:cTn id="101" fill="hold">
                            <p:stCondLst>
                              <p:cond delay="1500"/>
                            </p:stCondLst>
                            <p:childTnLst>
                              <p:par>
                                <p:cTn id="102" presetClass="entr" nodeType="afterEffect" presetID="10" grpId="25" fill="hold">
                                  <p:stCondLst>
                                    <p:cond delay="0"/>
                                  </p:stCondLst>
                                  <p:iterate type="el" backwards="0">
                                    <p:tmAbs val="0"/>
                                  </p:iterate>
                                  <p:childTnLst>
                                    <p:set>
                                      <p:cBhvr>
                                        <p:cTn id="103" fill="hold"/>
                                        <p:tgtEl>
                                          <p:spTgt spid="4344"/>
                                        </p:tgtEl>
                                        <p:attrNameLst>
                                          <p:attrName>style.visibility</p:attrName>
                                        </p:attrNameLst>
                                      </p:cBhvr>
                                      <p:to>
                                        <p:strVal val="visible"/>
                                      </p:to>
                                    </p:set>
                                    <p:animEffect filter="fade" transition="in">
                                      <p:cBhvr>
                                        <p:cTn id="104" dur="500"/>
                                        <p:tgtEl>
                                          <p:spTgt spid="4344"/>
                                        </p:tgtEl>
                                      </p:cBhvr>
                                    </p:animEffect>
                                  </p:childTnLst>
                                </p:cTn>
                              </p:par>
                            </p:childTnLst>
                          </p:cTn>
                        </p:par>
                      </p:childTnLst>
                    </p:cTn>
                  </p:par>
                  <p:par>
                    <p:cTn id="105" fill="hold">
                      <p:stCondLst>
                        <p:cond delay="indefinite"/>
                      </p:stCondLst>
                      <p:childTnLst>
                        <p:par>
                          <p:cTn id="106" fill="hold">
                            <p:stCondLst>
                              <p:cond delay="0"/>
                            </p:stCondLst>
                            <p:childTnLst>
                              <p:par>
                                <p:cTn id="107" presetClass="entr" nodeType="clickEffect" presetID="10" grpId="26" fill="hold">
                                  <p:stCondLst>
                                    <p:cond delay="0"/>
                                  </p:stCondLst>
                                  <p:iterate type="el" backwards="0">
                                    <p:tmAbs val="0"/>
                                  </p:iterate>
                                  <p:childTnLst>
                                    <p:set>
                                      <p:cBhvr>
                                        <p:cTn id="108" fill="hold"/>
                                        <p:tgtEl>
                                          <p:spTgt spid="4342"/>
                                        </p:tgtEl>
                                        <p:attrNameLst>
                                          <p:attrName>style.visibility</p:attrName>
                                        </p:attrNameLst>
                                      </p:cBhvr>
                                      <p:to>
                                        <p:strVal val="visible"/>
                                      </p:to>
                                    </p:set>
                                    <p:animEffect filter="fade" transition="in">
                                      <p:cBhvr>
                                        <p:cTn id="109" dur="500"/>
                                        <p:tgtEl>
                                          <p:spTgt spid="4342"/>
                                        </p:tgtEl>
                                      </p:cBhvr>
                                    </p:animEffect>
                                  </p:childTnLst>
                                </p:cTn>
                              </p:par>
                            </p:childTnLst>
                          </p:cTn>
                        </p:par>
                        <p:par>
                          <p:cTn id="110" fill="hold">
                            <p:stCondLst>
                              <p:cond delay="500"/>
                            </p:stCondLst>
                            <p:childTnLst>
                              <p:par>
                                <p:cTn id="111" presetClass="entr" nodeType="afterEffect" presetID="10" grpId="27" fill="hold">
                                  <p:stCondLst>
                                    <p:cond delay="0"/>
                                  </p:stCondLst>
                                  <p:iterate type="el" backwards="0">
                                    <p:tmAbs val="0"/>
                                  </p:iterate>
                                  <p:childTnLst>
                                    <p:set>
                                      <p:cBhvr>
                                        <p:cTn id="112" fill="hold"/>
                                        <p:tgtEl>
                                          <p:spTgt spid="4341"/>
                                        </p:tgtEl>
                                        <p:attrNameLst>
                                          <p:attrName>style.visibility</p:attrName>
                                        </p:attrNameLst>
                                      </p:cBhvr>
                                      <p:to>
                                        <p:strVal val="visible"/>
                                      </p:to>
                                    </p:set>
                                    <p:animEffect filter="fade" transition="in">
                                      <p:cBhvr>
                                        <p:cTn id="113" dur="500"/>
                                        <p:tgtEl>
                                          <p:spTgt spid="4341"/>
                                        </p:tgtEl>
                                      </p:cBhvr>
                                    </p:animEffect>
                                  </p:childTnLst>
                                </p:cTn>
                              </p:par>
                            </p:childTnLst>
                          </p:cTn>
                        </p:par>
                        <p:par>
                          <p:cTn id="114" fill="hold">
                            <p:stCondLst>
                              <p:cond delay="0"/>
                            </p:stCondLst>
                            <p:childTnLst>
                              <p:par>
                                <p:cTn id="115" presetClass="emph" nodeType="withEffect" presetID="9" grpId="28" fill="hold">
                                  <p:stCondLst>
                                    <p:cond delay="0"/>
                                  </p:stCondLst>
                                  <p:childTnLst>
                                    <p:set>
                                      <p:cBhvr>
                                        <p:cTn id="116" dur="indefinite" fill="hold"/>
                                        <p:tgtEl>
                                          <p:spTgt spid="4326"/>
                                        </p:tgtEl>
                                        <p:attrNameLst>
                                          <p:attrName>style.opacity</p:attrName>
                                        </p:attrNameLst>
                                      </p:cBhvr>
                                      <p:to>
                                        <p:strVal val="0.20"/>
                                      </p:to>
                                    </p:set>
                                    <p:animEffect filter="image" prLst="opacity: 0.20; ">
                                      <p:cBhvr>
                                        <p:cTn id="117" dur="indefinite" fill="hold"/>
                                        <p:tgtEl>
                                          <p:spTgt spid="4326"/>
                                        </p:tgtEl>
                                      </p:cBhvr>
                                    </p:animEffect>
                                  </p:childTnLst>
                                </p:cTn>
                              </p:par>
                            </p:childTnLst>
                          </p:cTn>
                        </p:par>
                        <p:par>
                          <p:cTn id="118" fill="hold">
                            <p:stCondLst>
                              <p:cond delay="0"/>
                            </p:stCondLst>
                            <p:childTnLst>
                              <p:par>
                                <p:cTn id="119" presetClass="emph" nodeType="withEffect" presetID="9" grpId="29" fill="hold">
                                  <p:stCondLst>
                                    <p:cond delay="0"/>
                                  </p:stCondLst>
                                  <p:childTnLst>
                                    <p:set>
                                      <p:cBhvr>
                                        <p:cTn id="120" dur="indefinite" fill="hold"/>
                                        <p:tgtEl>
                                          <p:spTgt spid="4327"/>
                                        </p:tgtEl>
                                        <p:attrNameLst>
                                          <p:attrName>style.opacity</p:attrName>
                                        </p:attrNameLst>
                                      </p:cBhvr>
                                      <p:to>
                                        <p:strVal val="0.20"/>
                                      </p:to>
                                    </p:set>
                                    <p:animEffect filter="image" prLst="opacity: 0.20; ">
                                      <p:cBhvr>
                                        <p:cTn id="121" dur="indefinite" fill="hold"/>
                                        <p:tgtEl>
                                          <p:spTgt spid="4327"/>
                                        </p:tgtEl>
                                      </p:cBhvr>
                                    </p:animEffect>
                                  </p:childTnLst>
                                </p:cTn>
                              </p:par>
                            </p:childTnLst>
                          </p:cTn>
                        </p:par>
                        <p:par>
                          <p:cTn id="122" fill="hold">
                            <p:stCondLst>
                              <p:cond delay="0"/>
                            </p:stCondLst>
                            <p:childTnLst>
                              <p:par>
                                <p:cTn id="123" presetClass="emph" nodeType="withEffect" presetID="9" grpId="30" fill="hold">
                                  <p:stCondLst>
                                    <p:cond delay="0"/>
                                  </p:stCondLst>
                                  <p:childTnLst>
                                    <p:set>
                                      <p:cBhvr>
                                        <p:cTn id="124" dur="indefinite" fill="hold"/>
                                        <p:tgtEl>
                                          <p:spTgt spid="4328"/>
                                        </p:tgtEl>
                                        <p:attrNameLst>
                                          <p:attrName>style.opacity</p:attrName>
                                        </p:attrNameLst>
                                      </p:cBhvr>
                                      <p:to>
                                        <p:strVal val="0.20"/>
                                      </p:to>
                                    </p:set>
                                    <p:animEffect filter="image" prLst="opacity: 0.20; ">
                                      <p:cBhvr>
                                        <p:cTn id="125" dur="indefinite" fill="hold"/>
                                        <p:tgtEl>
                                          <p:spTgt spid="4328"/>
                                        </p:tgtEl>
                                      </p:cBhvr>
                                    </p:animEffect>
                                  </p:childTnLst>
                                </p:cTn>
                              </p:par>
                            </p:childTnLst>
                          </p:cTn>
                        </p:par>
                        <p:par>
                          <p:cTn id="126" fill="hold">
                            <p:stCondLst>
                              <p:cond delay="0"/>
                            </p:stCondLst>
                            <p:childTnLst>
                              <p:par>
                                <p:cTn id="127" presetClass="emph" nodeType="withEffect" presetID="9" grpId="31" fill="hold">
                                  <p:stCondLst>
                                    <p:cond delay="0"/>
                                  </p:stCondLst>
                                  <p:childTnLst>
                                    <p:set>
                                      <p:cBhvr>
                                        <p:cTn id="128" dur="indefinite" fill="hold"/>
                                        <p:tgtEl>
                                          <p:spTgt spid="4329"/>
                                        </p:tgtEl>
                                        <p:attrNameLst>
                                          <p:attrName>style.opacity</p:attrName>
                                        </p:attrNameLst>
                                      </p:cBhvr>
                                      <p:to>
                                        <p:strVal val="0.20"/>
                                      </p:to>
                                    </p:set>
                                    <p:animEffect filter="image" prLst="opacity: 0.20; ">
                                      <p:cBhvr>
                                        <p:cTn id="129" dur="indefinite" fill="hold"/>
                                        <p:tgtEl>
                                          <p:spTgt spid="4329"/>
                                        </p:tgtEl>
                                      </p:cBhvr>
                                    </p:animEffect>
                                  </p:childTnLst>
                                </p:cTn>
                              </p:par>
                            </p:childTnLst>
                          </p:cTn>
                        </p:par>
                        <p:par>
                          <p:cTn id="130" fill="hold">
                            <p:stCondLst>
                              <p:cond delay="0"/>
                            </p:stCondLst>
                            <p:childTnLst>
                              <p:par>
                                <p:cTn id="131" presetClass="emph" nodeType="withEffect" presetID="9" grpId="32" fill="hold">
                                  <p:stCondLst>
                                    <p:cond delay="0"/>
                                  </p:stCondLst>
                                  <p:childTnLst>
                                    <p:set>
                                      <p:cBhvr>
                                        <p:cTn id="132" dur="indefinite" fill="hold"/>
                                        <p:tgtEl>
                                          <p:spTgt spid="4330"/>
                                        </p:tgtEl>
                                        <p:attrNameLst>
                                          <p:attrName>style.opacity</p:attrName>
                                        </p:attrNameLst>
                                      </p:cBhvr>
                                      <p:to>
                                        <p:strVal val="0.20"/>
                                      </p:to>
                                    </p:set>
                                    <p:animEffect filter="image" prLst="opacity: 0.20; ">
                                      <p:cBhvr>
                                        <p:cTn id="133" dur="indefinite" fill="hold"/>
                                        <p:tgtEl>
                                          <p:spTgt spid="4330"/>
                                        </p:tgtEl>
                                      </p:cBhvr>
                                    </p:animEffect>
                                  </p:childTnLst>
                                </p:cTn>
                              </p:par>
                            </p:childTnLst>
                          </p:cTn>
                        </p:par>
                        <p:par>
                          <p:cTn id="134" fill="hold">
                            <p:stCondLst>
                              <p:cond delay="0"/>
                            </p:stCondLst>
                            <p:childTnLst>
                              <p:par>
                                <p:cTn id="135" presetClass="emph" nodeType="withEffect" presetID="9" grpId="33" fill="hold">
                                  <p:stCondLst>
                                    <p:cond delay="0"/>
                                  </p:stCondLst>
                                  <p:childTnLst>
                                    <p:set>
                                      <p:cBhvr>
                                        <p:cTn id="136" dur="indefinite" fill="hold"/>
                                        <p:tgtEl>
                                          <p:spTgt spid="4331"/>
                                        </p:tgtEl>
                                        <p:attrNameLst>
                                          <p:attrName>style.opacity</p:attrName>
                                        </p:attrNameLst>
                                      </p:cBhvr>
                                      <p:to>
                                        <p:strVal val="0.20"/>
                                      </p:to>
                                    </p:set>
                                    <p:animEffect filter="image" prLst="opacity: 0.20; ">
                                      <p:cBhvr>
                                        <p:cTn id="137" dur="indefinite" fill="hold"/>
                                        <p:tgtEl>
                                          <p:spTgt spid="4331"/>
                                        </p:tgtEl>
                                      </p:cBhvr>
                                    </p:animEffect>
                                  </p:childTnLst>
                                </p:cTn>
                              </p:par>
                            </p:childTnLst>
                          </p:cTn>
                        </p:par>
                        <p:par>
                          <p:cTn id="138" fill="hold">
                            <p:stCondLst>
                              <p:cond delay="0"/>
                            </p:stCondLst>
                            <p:childTnLst>
                              <p:par>
                                <p:cTn id="139" presetClass="emph" nodeType="withEffect" presetID="9" grpId="34" fill="hold">
                                  <p:stCondLst>
                                    <p:cond delay="0"/>
                                  </p:stCondLst>
                                  <p:childTnLst>
                                    <p:set>
                                      <p:cBhvr>
                                        <p:cTn id="140" dur="indefinite" fill="hold"/>
                                        <p:tgtEl>
                                          <p:spTgt spid="4332"/>
                                        </p:tgtEl>
                                        <p:attrNameLst>
                                          <p:attrName>style.opacity</p:attrName>
                                        </p:attrNameLst>
                                      </p:cBhvr>
                                      <p:to>
                                        <p:strVal val="0.20"/>
                                      </p:to>
                                    </p:set>
                                    <p:animEffect filter="image" prLst="opacity: 0.20; ">
                                      <p:cBhvr>
                                        <p:cTn id="141" dur="indefinite" fill="hold"/>
                                        <p:tgtEl>
                                          <p:spTgt spid="4332"/>
                                        </p:tgtEl>
                                      </p:cBhvr>
                                    </p:animEffect>
                                  </p:childTnLst>
                                </p:cTn>
                              </p:par>
                            </p:childTnLst>
                          </p:cTn>
                        </p:par>
                        <p:par>
                          <p:cTn id="142" fill="hold">
                            <p:stCondLst>
                              <p:cond delay="0"/>
                            </p:stCondLst>
                            <p:childTnLst>
                              <p:par>
                                <p:cTn id="143" presetClass="emph" nodeType="withEffect" presetID="9" grpId="35" fill="hold">
                                  <p:stCondLst>
                                    <p:cond delay="0"/>
                                  </p:stCondLst>
                                  <p:childTnLst>
                                    <p:set>
                                      <p:cBhvr>
                                        <p:cTn id="144" dur="indefinite" fill="hold"/>
                                        <p:tgtEl>
                                          <p:spTgt spid="4333"/>
                                        </p:tgtEl>
                                        <p:attrNameLst>
                                          <p:attrName>style.opacity</p:attrName>
                                        </p:attrNameLst>
                                      </p:cBhvr>
                                      <p:to>
                                        <p:strVal val="0.20"/>
                                      </p:to>
                                    </p:set>
                                    <p:animEffect filter="image" prLst="opacity: 0.20; ">
                                      <p:cBhvr>
                                        <p:cTn id="145" dur="indefinite" fill="hold"/>
                                        <p:tgtEl>
                                          <p:spTgt spid="4333"/>
                                        </p:tgtEl>
                                      </p:cBhvr>
                                    </p:animEffect>
                                  </p:childTnLst>
                                </p:cTn>
                              </p:par>
                            </p:childTnLst>
                          </p:cTn>
                        </p:par>
                        <p:par>
                          <p:cTn id="146" fill="hold">
                            <p:stCondLst>
                              <p:cond delay="0"/>
                            </p:stCondLst>
                            <p:childTnLst>
                              <p:par>
                                <p:cTn id="147" presetClass="emph" nodeType="withEffect" presetID="9" grpId="36" fill="hold">
                                  <p:stCondLst>
                                    <p:cond delay="0"/>
                                  </p:stCondLst>
                                  <p:childTnLst>
                                    <p:set>
                                      <p:cBhvr>
                                        <p:cTn id="148" dur="indefinite" fill="hold"/>
                                        <p:tgtEl>
                                          <p:spTgt spid="4334"/>
                                        </p:tgtEl>
                                        <p:attrNameLst>
                                          <p:attrName>style.opacity</p:attrName>
                                        </p:attrNameLst>
                                      </p:cBhvr>
                                      <p:to>
                                        <p:strVal val="0.20"/>
                                      </p:to>
                                    </p:set>
                                    <p:animEffect filter="image" prLst="opacity: 0.20; ">
                                      <p:cBhvr>
                                        <p:cTn id="149" dur="indefinite" fill="hold"/>
                                        <p:tgtEl>
                                          <p:spTgt spid="4334"/>
                                        </p:tgtEl>
                                      </p:cBhvr>
                                    </p:animEffect>
                                  </p:childTnLst>
                                </p:cTn>
                              </p:par>
                            </p:childTnLst>
                          </p:cTn>
                        </p:par>
                        <p:par>
                          <p:cTn id="150" fill="hold">
                            <p:stCondLst>
                              <p:cond delay="0"/>
                            </p:stCondLst>
                            <p:childTnLst>
                              <p:par>
                                <p:cTn id="151" presetClass="emph" nodeType="withEffect" presetID="9" grpId="37" fill="hold">
                                  <p:stCondLst>
                                    <p:cond delay="0"/>
                                  </p:stCondLst>
                                  <p:childTnLst>
                                    <p:set>
                                      <p:cBhvr>
                                        <p:cTn id="152" dur="indefinite" fill="hold"/>
                                        <p:tgtEl>
                                          <p:spTgt spid="4335"/>
                                        </p:tgtEl>
                                        <p:attrNameLst>
                                          <p:attrName>style.opacity</p:attrName>
                                        </p:attrNameLst>
                                      </p:cBhvr>
                                      <p:to>
                                        <p:strVal val="0.20"/>
                                      </p:to>
                                    </p:set>
                                    <p:animEffect filter="image" prLst="opacity: 0.20; ">
                                      <p:cBhvr>
                                        <p:cTn id="153" dur="indefinite" fill="hold"/>
                                        <p:tgtEl>
                                          <p:spTgt spid="4335"/>
                                        </p:tgtEl>
                                      </p:cBhvr>
                                    </p:animEffect>
                                  </p:childTnLst>
                                </p:cTn>
                              </p:par>
                            </p:childTnLst>
                          </p:cTn>
                        </p:par>
                        <p:par>
                          <p:cTn id="154" fill="hold">
                            <p:stCondLst>
                              <p:cond delay="0"/>
                            </p:stCondLst>
                            <p:childTnLst>
                              <p:par>
                                <p:cTn id="155" presetClass="emph" nodeType="withEffect" presetID="9" grpId="38" fill="hold">
                                  <p:stCondLst>
                                    <p:cond delay="0"/>
                                  </p:stCondLst>
                                  <p:childTnLst>
                                    <p:set>
                                      <p:cBhvr>
                                        <p:cTn id="156" dur="indefinite" fill="hold"/>
                                        <p:tgtEl>
                                          <p:spTgt spid="4336"/>
                                        </p:tgtEl>
                                        <p:attrNameLst>
                                          <p:attrName>style.opacity</p:attrName>
                                        </p:attrNameLst>
                                      </p:cBhvr>
                                      <p:to>
                                        <p:strVal val="0.20"/>
                                      </p:to>
                                    </p:set>
                                    <p:animEffect filter="image" prLst="opacity: 0.20; ">
                                      <p:cBhvr>
                                        <p:cTn id="157" dur="indefinite" fill="hold"/>
                                        <p:tgtEl>
                                          <p:spTgt spid="4336"/>
                                        </p:tgtEl>
                                      </p:cBhvr>
                                    </p:animEffect>
                                  </p:childTnLst>
                                </p:cTn>
                              </p:par>
                            </p:childTnLst>
                          </p:cTn>
                        </p:par>
                        <p:par>
                          <p:cTn id="158" fill="hold">
                            <p:stCondLst>
                              <p:cond delay="0"/>
                            </p:stCondLst>
                            <p:childTnLst>
                              <p:par>
                                <p:cTn id="159" presetClass="emph" nodeType="withEffect" presetID="9" grpId="39" fill="hold">
                                  <p:stCondLst>
                                    <p:cond delay="0"/>
                                  </p:stCondLst>
                                  <p:childTnLst>
                                    <p:set>
                                      <p:cBhvr>
                                        <p:cTn id="160" dur="indefinite" fill="hold"/>
                                        <p:tgtEl>
                                          <p:spTgt spid="4337"/>
                                        </p:tgtEl>
                                        <p:attrNameLst>
                                          <p:attrName>style.opacity</p:attrName>
                                        </p:attrNameLst>
                                      </p:cBhvr>
                                      <p:to>
                                        <p:strVal val="0.20"/>
                                      </p:to>
                                    </p:set>
                                    <p:animEffect filter="image" prLst="opacity: 0.20; ">
                                      <p:cBhvr>
                                        <p:cTn id="161" dur="indefinite" fill="hold"/>
                                        <p:tgtEl>
                                          <p:spTgt spid="4337"/>
                                        </p:tgtEl>
                                      </p:cBhvr>
                                    </p:animEffect>
                                  </p:childTnLst>
                                </p:cTn>
                              </p:par>
                            </p:childTnLst>
                          </p:cTn>
                        </p:par>
                        <p:par>
                          <p:cTn id="162" fill="hold">
                            <p:stCondLst>
                              <p:cond delay="0"/>
                            </p:stCondLst>
                            <p:childTnLst>
                              <p:par>
                                <p:cTn id="163" presetClass="emph" nodeType="withEffect" presetID="9" grpId="40" fill="hold">
                                  <p:stCondLst>
                                    <p:cond delay="0"/>
                                  </p:stCondLst>
                                  <p:childTnLst>
                                    <p:set>
                                      <p:cBhvr>
                                        <p:cTn id="164" dur="indefinite" fill="hold"/>
                                        <p:tgtEl>
                                          <p:spTgt spid="4338"/>
                                        </p:tgtEl>
                                        <p:attrNameLst>
                                          <p:attrName>style.opacity</p:attrName>
                                        </p:attrNameLst>
                                      </p:cBhvr>
                                      <p:to>
                                        <p:strVal val="0.20"/>
                                      </p:to>
                                    </p:set>
                                    <p:animEffect filter="image" prLst="opacity: 0.20; ">
                                      <p:cBhvr>
                                        <p:cTn id="165" dur="indefinite" fill="hold"/>
                                        <p:tgtEl>
                                          <p:spTgt spid="4338"/>
                                        </p:tgtEl>
                                      </p:cBhvr>
                                    </p:animEffect>
                                  </p:childTnLst>
                                </p:cTn>
                              </p:par>
                            </p:childTnLst>
                          </p:cTn>
                        </p:par>
                        <p:par>
                          <p:cTn id="166" fill="hold">
                            <p:stCondLst>
                              <p:cond delay="0"/>
                            </p:stCondLst>
                            <p:childTnLst>
                              <p:par>
                                <p:cTn id="167" presetClass="emph" nodeType="withEffect" presetID="9" grpId="41" fill="hold">
                                  <p:stCondLst>
                                    <p:cond delay="0"/>
                                  </p:stCondLst>
                                  <p:childTnLst>
                                    <p:set>
                                      <p:cBhvr>
                                        <p:cTn id="168" dur="indefinite" fill="hold"/>
                                        <p:tgtEl>
                                          <p:spTgt spid="4339"/>
                                        </p:tgtEl>
                                        <p:attrNameLst>
                                          <p:attrName>style.opacity</p:attrName>
                                        </p:attrNameLst>
                                      </p:cBhvr>
                                      <p:to>
                                        <p:strVal val="0.20"/>
                                      </p:to>
                                    </p:set>
                                    <p:animEffect filter="image" prLst="opacity: 0.20; ">
                                      <p:cBhvr>
                                        <p:cTn id="169" dur="indefinite" fill="hold"/>
                                        <p:tgtEl>
                                          <p:spTgt spid="4339"/>
                                        </p:tgtEl>
                                      </p:cBhvr>
                                    </p:animEffect>
                                  </p:childTnLst>
                                </p:cTn>
                              </p:par>
                            </p:childTnLst>
                          </p:cTn>
                        </p:par>
                        <p:par>
                          <p:cTn id="170" fill="hold">
                            <p:stCondLst>
                              <p:cond delay="0"/>
                            </p:stCondLst>
                            <p:childTnLst>
                              <p:par>
                                <p:cTn id="171" presetClass="emph" nodeType="withEffect" presetID="9" grpId="42" fill="hold">
                                  <p:stCondLst>
                                    <p:cond delay="0"/>
                                  </p:stCondLst>
                                  <p:childTnLst>
                                    <p:set>
                                      <p:cBhvr>
                                        <p:cTn id="172" dur="indefinite" fill="hold"/>
                                        <p:tgtEl>
                                          <p:spTgt spid="4340"/>
                                        </p:tgtEl>
                                        <p:attrNameLst>
                                          <p:attrName>style.opacity</p:attrName>
                                        </p:attrNameLst>
                                      </p:cBhvr>
                                      <p:to>
                                        <p:strVal val="0.20"/>
                                      </p:to>
                                    </p:set>
                                    <p:animEffect filter="image" prLst="opacity: 0.20; ">
                                      <p:cBhvr>
                                        <p:cTn id="173" dur="indefinite" fill="hold"/>
                                        <p:tgtEl>
                                          <p:spTgt spid="4340"/>
                                        </p:tgtEl>
                                      </p:cBhvr>
                                    </p:animEffect>
                                  </p:childTnLst>
                                </p:cTn>
                              </p:par>
                            </p:childTnLst>
                          </p:cTn>
                        </p:par>
                        <p:par>
                          <p:cTn id="174" fill="hold">
                            <p:stCondLst>
                              <p:cond delay="500"/>
                            </p:stCondLst>
                            <p:childTnLst>
                              <p:par>
                                <p:cTn id="175" presetClass="entr" nodeType="afterEffect" presetID="10" grpId="43" fill="hold">
                                  <p:stCondLst>
                                    <p:cond delay="0"/>
                                  </p:stCondLst>
                                  <p:iterate type="el" backwards="0">
                                    <p:tmAbs val="0"/>
                                  </p:iterate>
                                  <p:childTnLst>
                                    <p:set>
                                      <p:cBhvr>
                                        <p:cTn id="176" fill="hold"/>
                                        <p:tgtEl>
                                          <p:spTgt spid="4355"/>
                                        </p:tgtEl>
                                        <p:attrNameLst>
                                          <p:attrName>style.visibility</p:attrName>
                                        </p:attrNameLst>
                                      </p:cBhvr>
                                      <p:to>
                                        <p:strVal val="visible"/>
                                      </p:to>
                                    </p:set>
                                    <p:animEffect filter="fade" transition="in">
                                      <p:cBhvr>
                                        <p:cTn id="177" dur="500"/>
                                        <p:tgtEl>
                                          <p:spTgt spid="4355"/>
                                        </p:tgtEl>
                                      </p:cBhvr>
                                    </p:animEffect>
                                  </p:childTnLst>
                                </p:cTn>
                              </p:par>
                            </p:childTnLst>
                          </p:cTn>
                        </p:par>
                        <p:par>
                          <p:cTn id="178" fill="hold">
                            <p:stCondLst>
                              <p:cond delay="0"/>
                            </p:stCondLst>
                            <p:childTnLst>
                              <p:par>
                                <p:cTn id="179" presetClass="emph" nodeType="withEffect" presetID="9" grpId="44" fill="hold">
                                  <p:stCondLst>
                                    <p:cond delay="0"/>
                                  </p:stCondLst>
                                  <p:childTnLst>
                                    <p:set>
                                      <p:cBhvr>
                                        <p:cTn id="180" dur="indefinite" fill="hold"/>
                                        <p:tgtEl>
                                          <p:spTgt spid="4316"/>
                                        </p:tgtEl>
                                        <p:attrNameLst>
                                          <p:attrName>style.opacity</p:attrName>
                                        </p:attrNameLst>
                                      </p:cBhvr>
                                      <p:to>
                                        <p:strVal val="1.00"/>
                                      </p:to>
                                    </p:set>
                                    <p:animEffect filter="image" prLst="opacity: 1.00; ">
                                      <p:cBhvr>
                                        <p:cTn id="181" dur="indefinite" fill="hold"/>
                                        <p:tgtEl>
                                          <p:spTgt spid="4316"/>
                                        </p:tgtEl>
                                      </p:cBhvr>
                                    </p:animEffect>
                                  </p:childTnLst>
                                </p:cTn>
                              </p:par>
                            </p:childTnLst>
                          </p:cTn>
                        </p:par>
                        <p:par>
                          <p:cTn id="182" fill="hold">
                            <p:stCondLst>
                              <p:cond delay="0"/>
                            </p:stCondLst>
                            <p:childTnLst>
                              <p:par>
                                <p:cTn id="183" presetClass="emph" nodeType="withEffect" presetID="9" grpId="45" fill="hold">
                                  <p:stCondLst>
                                    <p:cond delay="0"/>
                                  </p:stCondLst>
                                  <p:childTnLst>
                                    <p:set>
                                      <p:cBhvr>
                                        <p:cTn id="184" dur="indefinite" fill="hold"/>
                                        <p:tgtEl>
                                          <p:spTgt spid="4321"/>
                                        </p:tgtEl>
                                        <p:attrNameLst>
                                          <p:attrName>style.opacity</p:attrName>
                                        </p:attrNameLst>
                                      </p:cBhvr>
                                      <p:to>
                                        <p:strVal val="1.00"/>
                                      </p:to>
                                    </p:set>
                                    <p:animEffect filter="image" prLst="opacity: 1.00; ">
                                      <p:cBhvr>
                                        <p:cTn id="185" dur="indefinite" fill="hold"/>
                                        <p:tgtEl>
                                          <p:spTgt spid="4321"/>
                                        </p:tgtEl>
                                      </p:cBhvr>
                                    </p:animEffect>
                                  </p:childTnLst>
                                </p:cTn>
                              </p:par>
                            </p:childTnLst>
                          </p:cTn>
                        </p:par>
                        <p:par>
                          <p:cTn id="186" fill="hold">
                            <p:stCondLst>
                              <p:cond delay="0"/>
                            </p:stCondLst>
                            <p:childTnLst>
                              <p:par>
                                <p:cTn id="187" presetClass="emph" nodeType="withEffect" presetID="9" grpId="46" fill="hold">
                                  <p:stCondLst>
                                    <p:cond delay="0"/>
                                  </p:stCondLst>
                                  <p:childTnLst>
                                    <p:set>
                                      <p:cBhvr>
                                        <p:cTn id="188" dur="indefinite" fill="hold"/>
                                        <p:tgtEl>
                                          <p:spTgt spid="4322"/>
                                        </p:tgtEl>
                                        <p:attrNameLst>
                                          <p:attrName>style.opacity</p:attrName>
                                        </p:attrNameLst>
                                      </p:cBhvr>
                                      <p:to>
                                        <p:strVal val="1.00"/>
                                      </p:to>
                                    </p:set>
                                    <p:animEffect filter="image" prLst="opacity: 1.00; ">
                                      <p:cBhvr>
                                        <p:cTn id="189" dur="indefinite" fill="hold"/>
                                        <p:tgtEl>
                                          <p:spTgt spid="4322"/>
                                        </p:tgtEl>
                                      </p:cBhvr>
                                    </p:animEffect>
                                  </p:childTnLst>
                                </p:cTn>
                              </p:par>
                            </p:childTnLst>
                          </p:cTn>
                        </p:par>
                        <p:par>
                          <p:cTn id="190" fill="hold">
                            <p:stCondLst>
                              <p:cond delay="0"/>
                            </p:stCondLst>
                            <p:childTnLst>
                              <p:par>
                                <p:cTn id="191" presetClass="emph" nodeType="withEffect" presetID="9" grpId="47" fill="hold">
                                  <p:stCondLst>
                                    <p:cond delay="0"/>
                                  </p:stCondLst>
                                  <p:childTnLst>
                                    <p:set>
                                      <p:cBhvr>
                                        <p:cTn id="192" dur="indefinite" fill="hold"/>
                                        <p:tgtEl>
                                          <p:spTgt spid="4323"/>
                                        </p:tgtEl>
                                        <p:attrNameLst>
                                          <p:attrName>style.opacity</p:attrName>
                                        </p:attrNameLst>
                                      </p:cBhvr>
                                      <p:to>
                                        <p:strVal val="1.00"/>
                                      </p:to>
                                    </p:set>
                                    <p:animEffect filter="image" prLst="opacity: 1.00; ">
                                      <p:cBhvr>
                                        <p:cTn id="193" dur="indefinite" fill="hold"/>
                                        <p:tgtEl>
                                          <p:spTgt spid="4323"/>
                                        </p:tgtEl>
                                      </p:cBhvr>
                                    </p:animEffect>
                                  </p:childTnLst>
                                </p:cTn>
                              </p:par>
                            </p:childTnLst>
                          </p:cTn>
                        </p:par>
                        <p:par>
                          <p:cTn id="194" fill="hold">
                            <p:stCondLst>
                              <p:cond delay="0"/>
                            </p:stCondLst>
                            <p:childTnLst>
                              <p:par>
                                <p:cTn id="195" presetClass="emph" nodeType="withEffect" presetID="9" grpId="48" fill="hold">
                                  <p:stCondLst>
                                    <p:cond delay="0"/>
                                  </p:stCondLst>
                                  <p:childTnLst>
                                    <p:set>
                                      <p:cBhvr>
                                        <p:cTn id="196" dur="indefinite" fill="hold"/>
                                        <p:tgtEl>
                                          <p:spTgt spid="4324"/>
                                        </p:tgtEl>
                                        <p:attrNameLst>
                                          <p:attrName>style.opacity</p:attrName>
                                        </p:attrNameLst>
                                      </p:cBhvr>
                                      <p:to>
                                        <p:strVal val="1.00"/>
                                      </p:to>
                                    </p:set>
                                    <p:animEffect filter="image" prLst="opacity: 1.00; ">
                                      <p:cBhvr>
                                        <p:cTn id="197" dur="indefinite" fill="hold"/>
                                        <p:tgtEl>
                                          <p:spTgt spid="4324"/>
                                        </p:tgtEl>
                                      </p:cBhvr>
                                    </p:animEffect>
                                  </p:childTnLst>
                                </p:cTn>
                              </p:par>
                            </p:childTnLst>
                          </p:cTn>
                        </p:par>
                        <p:par>
                          <p:cTn id="198" fill="hold">
                            <p:stCondLst>
                              <p:cond delay="0"/>
                            </p:stCondLst>
                            <p:childTnLst>
                              <p:par>
                                <p:cTn id="199" presetClass="emph" nodeType="withEffect" presetID="9" grpId="49" fill="hold">
                                  <p:stCondLst>
                                    <p:cond delay="0"/>
                                  </p:stCondLst>
                                  <p:childTnLst>
                                    <p:set>
                                      <p:cBhvr>
                                        <p:cTn id="200" dur="indefinite" fill="hold"/>
                                        <p:tgtEl>
                                          <p:spTgt spid="4325"/>
                                        </p:tgtEl>
                                        <p:attrNameLst>
                                          <p:attrName>style.opacity</p:attrName>
                                        </p:attrNameLst>
                                      </p:cBhvr>
                                      <p:to>
                                        <p:strVal val="1.00"/>
                                      </p:to>
                                    </p:set>
                                    <p:animEffect filter="image" prLst="opacity: 1.00; ">
                                      <p:cBhvr>
                                        <p:cTn id="201" dur="indefinite" fill="hold"/>
                                        <p:tgtEl>
                                          <p:spTgt spid="43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26" grpId="28"/>
      <p:bldP build="whole" bldLvl="1" animBg="1" rev="0" advAuto="0" spid="4334" grpId="13"/>
      <p:bldP build="whole" bldLvl="1" animBg="1" rev="0" advAuto="0" spid="4343" grpId="24"/>
      <p:bldP build="whole" bldLvl="1" animBg="1" rev="0" advAuto="0" spid="4325" grpId="49"/>
      <p:bldP build="whole" bldLvl="1" animBg="1" rev="0" advAuto="0" spid="4335" grpId="7"/>
      <p:bldP build="whole" bldLvl="1" animBg="1" rev="0" advAuto="0" spid="4333" grpId="35"/>
      <p:bldP build="whole" bldLvl="1" animBg="1" rev="0" advAuto="0" spid="4328" grpId="10"/>
      <p:bldP build="whole" bldLvl="1" animBg="1" rev="0" advAuto="0" spid="4329" grpId="31"/>
      <p:bldP build="whole" bldLvl="1" animBg="1" rev="0" advAuto="0" spid="4316" grpId="17"/>
      <p:bldP build="whole" bldLvl="1" animBg="1" rev="0" advAuto="0" spid="4340" grpId="42"/>
      <p:bldP build="whole" bldLvl="1" animBg="1" rev="0" advAuto="0" spid="4337" grpId="8"/>
      <p:bldP build="whole" bldLvl="1" animBg="1" rev="0" advAuto="0" spid="4341" grpId="27"/>
      <p:bldP build="whole" bldLvl="1" animBg="1" rev="0" advAuto="0" spid="4336" grpId="38"/>
      <p:bldP build="whole" bldLvl="1" animBg="1" rev="0" advAuto="0" spid="4330" grpId="11"/>
      <p:bldP build="whole" bldLvl="1" animBg="1" rev="0" advAuto="0" spid="4327" grpId="29"/>
      <p:bldP build="whole" bldLvl="1" animBg="1" rev="0" advAuto="0" spid="4331" grpId="5"/>
      <p:bldP build="whole" bldLvl="1" animBg="1" rev="0" advAuto="0" spid="4342" grpId="26"/>
      <p:bldP build="whole" bldLvl="1" animBg="1" rev="0" advAuto="0" spid="4321" grpId="18"/>
      <p:bldP build="whole" bldLvl="1" animBg="1" rev="0" advAuto="0" spid="4338" grpId="9"/>
      <p:bldP build="whole" bldLvl="1" animBg="1" rev="0" advAuto="0" spid="4334" grpId="36"/>
      <p:bldP build="whole" bldLvl="1" animBg="1" rev="0" advAuto="0" spid="4322" grpId="46"/>
      <p:bldP build="whole" bldLvl="1" animBg="1" rev="0" advAuto="0" spid="4323" grpId="20"/>
      <p:bldP build="whole" bldLvl="1" animBg="1" rev="0" advAuto="0" spid="4328" grpId="30"/>
      <p:bldP build="whole" bldLvl="1" animBg="1" rev="0" advAuto="0" spid="4344" grpId="25"/>
      <p:bldP build="whole" bldLvl="1" animBg="1" rev="0" advAuto="0" spid="4335" grpId="37"/>
      <p:bldP build="whole" bldLvl="1" animBg="1" rev="0" advAuto="0" spid="4332" grpId="12"/>
      <p:bldP build="whole" bldLvl="1" animBg="1" rev="0" advAuto="0" spid="4324" grpId="21"/>
      <p:bldP build="whole" bldLvl="1" animBg="1" rev="0" advAuto="0" spid="4330" grpId="32"/>
      <p:bldP build="whole" bldLvl="1" animBg="1" rev="0" advAuto="0" spid="4339" grpId="15"/>
      <p:bldP build="whole" bldLvl="1" animBg="1" rev="0" advAuto="0" spid="4316" grpId="44"/>
      <p:bldP build="whole" bldLvl="1" animBg="1" rev="0" advAuto="0" spid="4326" grpId="2"/>
      <p:bldP build="whole" bldLvl="1" animBg="1" rev="0" advAuto="0" spid="4337" grpId="39"/>
      <p:bldP build="whole" bldLvl="1" animBg="1" rev="0" advAuto="0" spid="4325" grpId="22"/>
      <p:bldP build="whole" bldLvl="1" animBg="1" rev="0" advAuto="0" spid="4331" grpId="33"/>
      <p:bldP build="whole" bldLvl="1" animBg="1" rev="0" advAuto="0" spid="4333" grpId="6"/>
      <p:bldP build="whole" bldLvl="1" animBg="1" rev="0" advAuto="0" spid="4321" grpId="45"/>
      <p:bldP build="whole" bldLvl="1" animBg="1" rev="0" advAuto="0" spid="4355" grpId="43"/>
      <p:bldP build="whole" bldLvl="1" animBg="1" rev="0" advAuto="0" spid="4299" grpId="1"/>
      <p:bldP build="whole" bldLvl="1" animBg="1" rev="0" advAuto="0" spid="4329" grpId="4"/>
      <p:bldP build="whole" bldLvl="1" animBg="1" rev="0" advAuto="0" spid="4340" grpId="16"/>
      <p:bldP build="whole" bldLvl="1" animBg="1" rev="0" advAuto="0" spid="4296" grpId="23"/>
      <p:bldP build="whole" bldLvl="1" animBg="1" rev="0" advAuto="0" spid="4332" grpId="34"/>
      <p:bldP build="whole" bldLvl="1" animBg="1" rev="0" advAuto="0" spid="4338" grpId="40"/>
      <p:bldP build="whole" bldLvl="1" animBg="1" rev="0" advAuto="0" spid="4323" grpId="47"/>
      <p:bldP build="whole" bldLvl="1" animBg="1" rev="0" advAuto="0" spid="4327" grpId="3"/>
      <p:bldP build="whole" bldLvl="1" animBg="1" rev="0" advAuto="0" spid="4336" grpId="14"/>
      <p:bldP build="whole" bldLvl="1" animBg="1" rev="0" advAuto="0" spid="4339" grpId="41"/>
      <p:bldP build="whole" bldLvl="1" animBg="1" rev="0" advAuto="0" spid="4324" grpId="48"/>
      <p:bldP build="whole" bldLvl="1" animBg="1" rev="0" advAuto="0" spid="4322" grpId="19"/>
    </p:bldLst>
  </p:timing>
</p:sld>
</file>

<file path=ppt/slides/slide1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359" name="Rectangle"/>
          <p:cNvSpPr/>
          <p:nvPr/>
        </p:nvSpPr>
        <p:spPr>
          <a:xfrm>
            <a:off x="6642100" y="660400"/>
            <a:ext cx="6019800" cy="12700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60" name="Message #3: dependencies limit choices of organization"/>
          <p:cNvSpPr txBox="1"/>
          <p:nvPr>
            <p:ph type="title"/>
          </p:nvPr>
        </p:nvSpPr>
        <p:spPr>
          <a:xfrm>
            <a:off x="762000" y="177800"/>
            <a:ext cx="22847300" cy="1752600"/>
          </a:xfrm>
          <a:prstGeom prst="rect">
            <a:avLst/>
          </a:prstGeom>
        </p:spPr>
        <p:txBody>
          <a:bodyPr/>
          <a:lstStyle/>
          <a:p>
            <a:pPr/>
            <a:r>
              <a:t>Message #3: dependencies</a:t>
            </a:r>
            <a:r>
              <a:rPr b="0"/>
              <a:t> limit choices of organization</a:t>
            </a:r>
          </a:p>
        </p:txBody>
      </p:sp>
      <p:sp>
        <p:nvSpPr>
          <p:cNvPr id="4361" name="Rectangle"/>
          <p:cNvSpPr/>
          <p:nvPr/>
        </p:nvSpPr>
        <p:spPr>
          <a:xfrm>
            <a:off x="14097000" y="5511800"/>
            <a:ext cx="6438900" cy="1943100"/>
          </a:xfrm>
          <a:prstGeom prst="rect">
            <a:avLst/>
          </a:prstGeom>
          <a:solidFill>
            <a:srgbClr val="232323"/>
          </a:solidFill>
          <a:ln w="25400">
            <a:solidFill>
              <a:srgbClr val="FFFFFF"/>
            </a:solidFill>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62" name="blury"/>
          <p:cNvSpPr/>
          <p:nvPr/>
        </p:nvSpPr>
        <p:spPr>
          <a:xfrm>
            <a:off x="1155700" y="7099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blury</a:t>
            </a:r>
          </a:p>
        </p:txBody>
      </p:sp>
      <p:sp>
        <p:nvSpPr>
          <p:cNvPr id="4363" name="Line"/>
          <p:cNvSpPr/>
          <p:nvPr/>
        </p:nvSpPr>
        <p:spPr>
          <a:xfrm flipH="1">
            <a:off x="3581400" y="6604000"/>
            <a:ext cx="2" cy="488977"/>
          </a:xfrm>
          <a:prstGeom prst="line">
            <a:avLst/>
          </a:prstGeom>
          <a:ln w="76200">
            <a:solidFill>
              <a:srgbClr val="FFFFFF"/>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64" name="blurx"/>
          <p:cNvSpPr/>
          <p:nvPr/>
        </p:nvSpPr>
        <p:spPr>
          <a:xfrm>
            <a:off x="1155700" y="5575300"/>
            <a:ext cx="4876800" cy="1016000"/>
          </a:xfrm>
          <a:prstGeom prst="roundRect">
            <a:avLst>
              <a:gd name="adj" fmla="val 18750"/>
            </a:avLst>
          </a:prstGeom>
          <a:solidFill>
            <a:srgbClr val="0056D6"/>
          </a:solidFill>
          <a:ln w="25400">
            <a:solidFill>
              <a:srgbClr val="FFFFFF"/>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blurx</a:t>
            </a:r>
          </a:p>
        </p:txBody>
      </p:sp>
      <p:sp>
        <p:nvSpPr>
          <p:cNvPr id="4365" name="Line"/>
          <p:cNvSpPr/>
          <p:nvPr/>
        </p:nvSpPr>
        <p:spPr>
          <a:xfrm flipH="1">
            <a:off x="3581400" y="5080000"/>
            <a:ext cx="2" cy="488977"/>
          </a:xfrm>
          <a:prstGeom prst="line">
            <a:avLst/>
          </a:prstGeom>
          <a:ln w="76200">
            <a:solidFill>
              <a:srgbClr val="FFFFFF">
                <a:alpha val="35000"/>
              </a:srgbClr>
            </a:solidFill>
            <a:miter lim="400000"/>
            <a:tailEnd type="triangle"/>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
        <p:nvSpPr>
          <p:cNvPr id="4366" name="input"/>
          <p:cNvSpPr/>
          <p:nvPr/>
        </p:nvSpPr>
        <p:spPr>
          <a:xfrm>
            <a:off x="1155700" y="4051300"/>
            <a:ext cx="4876800" cy="1016000"/>
          </a:xfrm>
          <a:prstGeom prst="roundRect">
            <a:avLst>
              <a:gd name="adj" fmla="val 0"/>
            </a:avLst>
          </a:prstGeom>
          <a:solidFill>
            <a:srgbClr val="38571A">
              <a:alpha val="35000"/>
            </a:srgbClr>
          </a:solidFill>
          <a:ln w="25400">
            <a:solidFill>
              <a:srgbClr val="FFFFFF">
                <a:alpha val="35000"/>
              </a:srgbClr>
            </a:solidFill>
            <a:miter lim="400000"/>
          </a:ln>
          <a:extLst>
            <a:ext uri="{C572A759-6A51-4108-AA02-DFA0A04FC94B}">
              <ma14:wrappingTextBoxFlag xmlns:ma14="http://schemas.microsoft.com/office/mac/drawingml/2011/main" val="1"/>
            </a:ext>
          </a:extLst>
        </p:spPr>
        <p:txBody>
          <a:bodyPr lIns="38100" tIns="38100" rIns="38100" bIns="38100" anchor="ctr"/>
          <a:lstStyle>
            <a:lvl1pPr>
              <a:lnSpc>
                <a:spcPts val="7200"/>
              </a:lnSpc>
              <a:defRPr sz="6000">
                <a:latin typeface="Helvetica Neue Bold Condensed"/>
                <a:ea typeface="Helvetica Neue Bold Condensed"/>
                <a:cs typeface="Helvetica Neue Bold Condensed"/>
                <a:sym typeface="Helvetica Neue Bold Condensed"/>
              </a:defRPr>
            </a:lvl1pPr>
          </a:lstStyle>
          <a:p>
            <a:pPr/>
            <a:r>
              <a:t>input</a:t>
            </a:r>
          </a:p>
        </p:txBody>
      </p:sp>
      <p:grpSp>
        <p:nvGrpSpPr>
          <p:cNvPr id="4371" name="Group"/>
          <p:cNvGrpSpPr/>
          <p:nvPr/>
        </p:nvGrpSpPr>
        <p:grpSpPr>
          <a:xfrm>
            <a:off x="8521700" y="4305300"/>
            <a:ext cx="2794000" cy="508000"/>
            <a:chOff x="0" y="0"/>
            <a:chExt cx="2794000" cy="508000"/>
          </a:xfrm>
        </p:grpSpPr>
        <p:sp>
          <p:nvSpPr>
            <p:cNvPr id="4367" name="Square"/>
            <p:cNvSpPr/>
            <p:nvPr/>
          </p:nvSpPr>
          <p:spPr>
            <a:xfrm>
              <a:off x="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68" name="Square"/>
            <p:cNvSpPr/>
            <p:nvPr/>
          </p:nvSpPr>
          <p:spPr>
            <a:xfrm>
              <a:off x="762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69" name="Square"/>
            <p:cNvSpPr/>
            <p:nvPr/>
          </p:nvSpPr>
          <p:spPr>
            <a:xfrm>
              <a:off x="1524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70" name="Square"/>
            <p:cNvSpPr/>
            <p:nvPr/>
          </p:nvSpPr>
          <p:spPr>
            <a:xfrm>
              <a:off x="2286000" y="0"/>
              <a:ext cx="508000" cy="508000"/>
            </a:xfrm>
            <a:prstGeom prst="rect">
              <a:avLst/>
            </a:prstGeom>
            <a:solidFill>
              <a:srgbClr val="38571A">
                <a:alpha val="35000"/>
              </a:srgbClr>
            </a:solidFill>
            <a:ln w="25400" cap="flat">
              <a:solidFill>
                <a:srgbClr val="FFFFFF">
                  <a:alpha val="35000"/>
                </a:srgbClr>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4372" name="…"/>
          <p:cNvSpPr txBox="1"/>
          <p:nvPr/>
        </p:nvSpPr>
        <p:spPr>
          <a:xfrm>
            <a:off x="72324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73" name="…"/>
          <p:cNvSpPr txBox="1"/>
          <p:nvPr/>
        </p:nvSpPr>
        <p:spPr>
          <a:xfrm>
            <a:off x="11512362" y="3797300"/>
            <a:ext cx="1104901"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grpSp>
        <p:nvGrpSpPr>
          <p:cNvPr id="4378" name="Group"/>
          <p:cNvGrpSpPr/>
          <p:nvPr/>
        </p:nvGrpSpPr>
        <p:grpSpPr>
          <a:xfrm>
            <a:off x="8521700" y="5829300"/>
            <a:ext cx="2794000" cy="508000"/>
            <a:chOff x="0" y="0"/>
            <a:chExt cx="2794000" cy="508000"/>
          </a:xfrm>
        </p:grpSpPr>
        <p:sp>
          <p:nvSpPr>
            <p:cNvPr id="4374"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75"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76"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77"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grpSp>
        <p:nvGrpSpPr>
          <p:cNvPr id="4383" name="Group"/>
          <p:cNvGrpSpPr/>
          <p:nvPr/>
        </p:nvGrpSpPr>
        <p:grpSpPr>
          <a:xfrm>
            <a:off x="8521700" y="7353300"/>
            <a:ext cx="2794000" cy="508000"/>
            <a:chOff x="0" y="0"/>
            <a:chExt cx="2794000" cy="508000"/>
          </a:xfrm>
        </p:grpSpPr>
        <p:sp>
          <p:nvSpPr>
            <p:cNvPr id="4379" name="Square"/>
            <p:cNvSpPr/>
            <p:nvPr/>
          </p:nvSpPr>
          <p:spPr>
            <a:xfrm>
              <a:off x="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80" name="Square"/>
            <p:cNvSpPr/>
            <p:nvPr/>
          </p:nvSpPr>
          <p:spPr>
            <a:xfrm>
              <a:off x="762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81" name="Square"/>
            <p:cNvSpPr/>
            <p:nvPr/>
          </p:nvSpPr>
          <p:spPr>
            <a:xfrm>
              <a:off x="1524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382" name="Square"/>
            <p:cNvSpPr/>
            <p:nvPr/>
          </p:nvSpPr>
          <p:spPr>
            <a:xfrm>
              <a:off x="2286000" y="0"/>
              <a:ext cx="508000" cy="508000"/>
            </a:xfrm>
            <a:prstGeom prst="rect">
              <a:avLst/>
            </a:prstGeom>
            <a:noFill/>
            <a:ln w="25400" cap="flat">
              <a:solidFill>
                <a:srgbClr val="FFFFFF"/>
              </a:solidFill>
              <a:prstDash val="solid"/>
              <a:miter lim="400000"/>
            </a:ln>
            <a:effectLst/>
          </p:spPr>
          <p:txBody>
            <a:bodyPr wrap="square" lIns="38100" tIns="38100" rIns="38100" bIns="38100" numCol="1" anchor="ctr">
              <a:noAutofit/>
            </a:bodyPr>
            <a:lstStyle/>
            <a:p>
              <a:pPr>
                <a:lnSpc>
                  <a:spcPts val="5000"/>
                </a:lnSpc>
                <a:defRPr b="1" sz="4200">
                  <a:effectLst>
                    <a:outerShdw sx="100000" sy="100000" kx="0" ky="0" algn="b" rotWithShape="0" blurRad="63500" dist="38100" dir="2700000">
                      <a:srgbClr val="000000">
                        <a:alpha val="50000"/>
                      </a:srgbClr>
                    </a:outerShdw>
                  </a:effectLst>
                </a:defRPr>
              </a:pPr>
            </a:p>
          </p:txBody>
        </p:sp>
      </p:grpSp>
      <p:sp>
        <p:nvSpPr>
          <p:cNvPr id="4384" name="…"/>
          <p:cNvSpPr txBox="1"/>
          <p:nvPr/>
        </p:nvSpPr>
        <p:spPr>
          <a:xfrm>
            <a:off x="72263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85" name="…"/>
          <p:cNvSpPr txBox="1"/>
          <p:nvPr/>
        </p:nvSpPr>
        <p:spPr>
          <a:xfrm>
            <a:off x="11506200" y="5321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86" name="…"/>
          <p:cNvSpPr txBox="1"/>
          <p:nvPr/>
        </p:nvSpPr>
        <p:spPr>
          <a:xfrm>
            <a:off x="72263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87" name="…"/>
          <p:cNvSpPr txBox="1"/>
          <p:nvPr/>
        </p:nvSpPr>
        <p:spPr>
          <a:xfrm>
            <a:off x="11506200" y="6845300"/>
            <a:ext cx="1104900" cy="1257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
          </a:p>
        </p:txBody>
      </p:sp>
      <p:sp>
        <p:nvSpPr>
          <p:cNvPr id="4388" name="Line"/>
          <p:cNvSpPr/>
          <p:nvPr/>
        </p:nvSpPr>
        <p:spPr>
          <a:xfrm flipH="1">
            <a:off x="14351000" y="6959600"/>
            <a:ext cx="955472" cy="1"/>
          </a:xfrm>
          <a:prstGeom prst="line">
            <a:avLst/>
          </a:prstGeom>
          <a:ln w="76200">
            <a:solidFill>
              <a:srgbClr val="E32400">
                <a:alpha val="30000"/>
              </a:srgbClr>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grpSp>
        <p:nvGrpSpPr>
          <p:cNvPr id="4399" name="Group"/>
          <p:cNvGrpSpPr/>
          <p:nvPr/>
        </p:nvGrpSpPr>
        <p:grpSpPr>
          <a:xfrm>
            <a:off x="8775700" y="6321197"/>
            <a:ext cx="2286000" cy="1018490"/>
            <a:chOff x="0" y="9297"/>
            <a:chExt cx="2286000" cy="1018488"/>
          </a:xfrm>
        </p:grpSpPr>
        <p:sp>
          <p:nvSpPr>
            <p:cNvPr id="4389" name="Line"/>
            <p:cNvSpPr/>
            <p:nvPr/>
          </p:nvSpPr>
          <p:spPr>
            <a:xfrm flipV="1">
              <a:off x="762000" y="38100"/>
              <a:ext cx="1"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90" name="Line"/>
            <p:cNvSpPr/>
            <p:nvPr/>
          </p:nvSpPr>
          <p:spPr>
            <a:xfrm flipV="1">
              <a:off x="1524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91" name="Line"/>
            <p:cNvSpPr/>
            <p:nvPr/>
          </p:nvSpPr>
          <p:spPr>
            <a:xfrm flipV="1">
              <a:off x="985259" y="17539"/>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92" name="Line"/>
            <p:cNvSpPr/>
            <p:nvPr/>
          </p:nvSpPr>
          <p:spPr>
            <a:xfrm flipV="1">
              <a:off x="1721866" y="17540"/>
              <a:ext cx="366272"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93" name="Line"/>
            <p:cNvSpPr/>
            <p:nvPr/>
          </p:nvSpPr>
          <p:spPr>
            <a:xfrm flipH="1" flipV="1">
              <a:off x="217847" y="12699"/>
              <a:ext cx="366271" cy="1006323"/>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94" name="Line"/>
            <p:cNvSpPr/>
            <p:nvPr/>
          </p:nvSpPr>
          <p:spPr>
            <a:xfrm flipH="1" flipV="1">
              <a:off x="954456" y="12699"/>
              <a:ext cx="366271" cy="1006321"/>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95" name="Line"/>
            <p:cNvSpPr/>
            <p:nvPr/>
          </p:nvSpPr>
          <p:spPr>
            <a:xfrm flipV="1">
              <a:off x="-1" y="38100"/>
              <a:ext cx="2"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96" name="Line"/>
            <p:cNvSpPr/>
            <p:nvPr/>
          </p:nvSpPr>
          <p:spPr>
            <a:xfrm flipV="1">
              <a:off x="217847" y="12700"/>
              <a:ext cx="366272" cy="1006322"/>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97" name="Line"/>
            <p:cNvSpPr/>
            <p:nvPr/>
          </p:nvSpPr>
          <p:spPr>
            <a:xfrm flipV="1">
              <a:off x="2286000" y="38100"/>
              <a:ext cx="0" cy="989687"/>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sp>
          <p:nvSpPr>
            <p:cNvPr id="4398" name="Line"/>
            <p:cNvSpPr/>
            <p:nvPr/>
          </p:nvSpPr>
          <p:spPr>
            <a:xfrm flipH="1" flipV="1">
              <a:off x="1714500" y="9298"/>
              <a:ext cx="366271" cy="1006320"/>
            </a:xfrm>
            <a:prstGeom prst="line">
              <a:avLst/>
            </a:prstGeom>
            <a:noFill/>
            <a:ln w="50800" cap="flat">
              <a:solidFill>
                <a:srgbClr val="FFFFFF"/>
              </a:solidFill>
              <a:prstDash val="solid"/>
              <a:miter lim="400000"/>
              <a:headEnd type="stealth" w="med" len="med"/>
            </a:ln>
            <a:effectLst/>
          </p:spPr>
          <p:txBody>
            <a:bodyPr wrap="square" lIns="0" tIns="0" rIns="0" bIns="0" numCol="1" anchor="t">
              <a:noAutofit/>
            </a:bodyPr>
            <a:lstStyle/>
            <a:p>
              <a:pPr algn="l" defTabSz="457200">
                <a:lnSpc>
                  <a:spcPct val="100000"/>
                </a:lnSpc>
                <a:tabLst/>
                <a:defRPr sz="1200">
                  <a:solidFill>
                    <a:srgbClr val="000000"/>
                  </a:solidFill>
                  <a:latin typeface="+mn-lt"/>
                  <a:ea typeface="+mn-ea"/>
                  <a:cs typeface="+mn-cs"/>
                  <a:sym typeface="Helvetica"/>
                </a:defRPr>
              </a:pPr>
            </a:p>
          </p:txBody>
        </p:sp>
      </p:grpSp>
      <p:sp>
        <p:nvSpPr>
          <p:cNvPr id="4400" name="Rectangle"/>
          <p:cNvSpPr/>
          <p:nvPr/>
        </p:nvSpPr>
        <p:spPr>
          <a:xfrm>
            <a:off x="14109700" y="5524500"/>
            <a:ext cx="6413500" cy="1041400"/>
          </a:xfrm>
          <a:prstGeom prst="rect">
            <a:avLst/>
          </a:prstGeom>
          <a:solidFill>
            <a:srgbClr val="B51A00"/>
          </a:solidFill>
          <a:ln w="25400">
            <a:miter lim="400000"/>
          </a:ln>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401" name="dependencies"/>
          <p:cNvSpPr txBox="1"/>
          <p:nvPr/>
        </p:nvSpPr>
        <p:spPr>
          <a:xfrm>
            <a:off x="15375718" y="5473700"/>
            <a:ext cx="5037736"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lvl1pPr>
          </a:lstStyle>
          <a:p>
            <a:pPr/>
            <a:r>
              <a:t>dependencies</a:t>
            </a:r>
          </a:p>
        </p:txBody>
      </p:sp>
      <p:sp>
        <p:nvSpPr>
          <p:cNvPr id="4402" name="organization"/>
          <p:cNvSpPr txBox="1"/>
          <p:nvPr/>
        </p:nvSpPr>
        <p:spPr>
          <a:xfrm>
            <a:off x="15379699" y="6362700"/>
            <a:ext cx="4471290" cy="99463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lnSpc>
                <a:spcPct val="70000"/>
              </a:lnSpc>
              <a:defRPr b="1" sz="5800">
                <a:solidFill>
                  <a:srgbClr val="E32400"/>
                </a:solidFill>
              </a:defRPr>
            </a:lvl1pPr>
          </a:lstStyle>
          <a:p>
            <a:pPr/>
            <a:r>
              <a:t>organization</a:t>
            </a:r>
          </a:p>
        </p:txBody>
      </p:sp>
      <p:sp>
        <p:nvSpPr>
          <p:cNvPr id="4403" name="Line"/>
          <p:cNvSpPr/>
          <p:nvPr/>
        </p:nvSpPr>
        <p:spPr>
          <a:xfrm flipH="1">
            <a:off x="14356452" y="6070600"/>
            <a:ext cx="955473" cy="1"/>
          </a:xfrm>
          <a:prstGeom prst="line">
            <a:avLst/>
          </a:prstGeom>
          <a:ln w="76200">
            <a:solidFill>
              <a:srgbClr val="FFFFFF"/>
            </a:solidFill>
            <a:miter lim="400000"/>
            <a:headEnd type="stealth"/>
            <a:tailEnd type="stealth"/>
          </a:ln>
        </p:spPr>
        <p:txBody>
          <a:bodyPr lIns="0" tIns="0" rIns="0" bIns="0"/>
          <a:lstStyle/>
          <a:p>
            <a:pPr algn="l" defTabSz="457200">
              <a:lnSpc>
                <a:spcPct val="100000"/>
              </a:lnSpc>
              <a:tabLst/>
              <a:defRPr sz="1200">
                <a:solidFill>
                  <a:srgbClr val="000000"/>
                </a:solidFill>
                <a:latin typeface="+mn-lt"/>
                <a:ea typeface="+mn-ea"/>
                <a:cs typeface="+mn-cs"/>
                <a:sym typeface="Helvetica"/>
              </a:defRPr>
            </a:pPr>
          </a:p>
        </p:txBody>
      </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7" name="The Halide Language"/>
          <p:cNvSpPr txBox="1"/>
          <p:nvPr>
            <p:ph type="title"/>
          </p:nvPr>
        </p:nvSpPr>
        <p:spPr>
          <a:xfrm>
            <a:off x="1257300" y="5422900"/>
            <a:ext cx="21526500" cy="2870200"/>
          </a:xfrm>
          <a:prstGeom prst="rect">
            <a:avLst/>
          </a:prstGeom>
        </p:spPr>
        <p:txBody>
          <a:bodyPr/>
          <a:lstStyle>
            <a:lvl1pPr>
              <a:lnSpc>
                <a:spcPts val="18000"/>
              </a:lnSpc>
              <a:defRPr sz="15000"/>
            </a:lvl1pPr>
          </a:lstStyle>
          <a:p>
            <a:pPr/>
            <a:r>
              <a:t>The Halide Language</a:t>
            </a:r>
          </a:p>
        </p:txBody>
      </p:sp>
      <p:sp>
        <p:nvSpPr>
          <p:cNvPr id="4408" name="Rectangle"/>
          <p:cNvSpPr/>
          <p:nvPr/>
        </p:nvSpPr>
        <p:spPr>
          <a:xfrm>
            <a:off x="-50800" y="-114300"/>
            <a:ext cx="24599900" cy="3505200"/>
          </a:xfrm>
          <a:prstGeom prst="rect">
            <a:avLst/>
          </a:prstGeom>
          <a:solidFill>
            <a:srgbClr val="DCDEE0"/>
          </a:solidFill>
          <a:ln w="25400">
            <a:solidFill>
              <a:srgbClr val="000000"/>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409" name="Rectangle"/>
          <p:cNvSpPr/>
          <p:nvPr/>
        </p:nvSpPr>
        <p:spPr>
          <a:xfrm>
            <a:off x="-50800" y="9207500"/>
            <a:ext cx="24599900" cy="4660900"/>
          </a:xfrm>
          <a:prstGeom prst="rect">
            <a:avLst/>
          </a:prstGeom>
          <a:solidFill>
            <a:srgbClr val="DCDEE0"/>
          </a:solidFill>
          <a:ln w="25400">
            <a:solidFill>
              <a:srgbClr val="000000"/>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1" name="References"/>
          <p:cNvSpPr txBox="1"/>
          <p:nvPr>
            <p:ph type="title"/>
          </p:nvPr>
        </p:nvSpPr>
        <p:spPr>
          <a:prstGeom prst="rect">
            <a:avLst/>
          </a:prstGeom>
        </p:spPr>
        <p:txBody>
          <a:bodyPr/>
          <a:lstStyle/>
          <a:p>
            <a:pPr/>
            <a:r>
              <a:t>References</a:t>
            </a:r>
          </a:p>
        </p:txBody>
      </p:sp>
      <p:sp>
        <p:nvSpPr>
          <p:cNvPr id="4412" name="http://halide-lang.org/…"/>
          <p:cNvSpPr txBox="1"/>
          <p:nvPr>
            <p:ph type="body" idx="1"/>
          </p:nvPr>
        </p:nvSpPr>
        <p:spPr>
          <a:prstGeom prst="rect">
            <a:avLst/>
          </a:prstGeom>
        </p:spPr>
        <p:txBody>
          <a:bodyPr/>
          <a:lstStyle/>
          <a:p>
            <a:pPr/>
            <a:r>
              <a:rPr u="sng">
                <a:hlinkClick r:id="rId2" invalidUrl="" action="" tgtFrame="" tooltip="" history="1" highlightClick="0" endSnd="0"/>
              </a:rPr>
              <a:t>http://halide-lang.org/</a:t>
            </a:r>
          </a:p>
          <a:p>
            <a:pPr/>
            <a:r>
              <a:rPr u="sng">
                <a:hlinkClick r:id="rId3" invalidUrl="" action="" tgtFrame="" tooltip="" history="1" highlightClick="0" endSnd="0"/>
              </a:rPr>
              <a:t>http://people.csail.mit.edu/jrk/halide12</a:t>
            </a:r>
          </a:p>
          <a:p>
            <a:pPr/>
            <a:r>
              <a:rPr u="sng">
                <a:hlinkClick r:id="rId4" invalidUrl="" action="" tgtFrame="" tooltip="" history="1" highlightClick="0" endSnd="0"/>
              </a:rPr>
              <a:t>http://people.csail.mit.edu/jrk/halide-pldi13.pdf</a:t>
            </a:r>
          </a:p>
          <a:p>
            <a:pPr/>
            <a:r>
              <a:rPr u="sng">
                <a:hlinkClick r:id="rId5" invalidUrl="" action="" tgtFrame="" tooltip="" history="1" highlightClick="0" endSnd="0"/>
              </a:rPr>
              <a:t>http://www.connellybarnes.com/documents/halide/</a:t>
            </a:r>
          </a:p>
        </p:txBody>
      </p:sp>
    </p:spTree>
  </p:cSld>
  <p:clrMapOvr>
    <a:masterClrMapping/>
  </p:clrMapOvr>
  <p:transition xmlns:p14="http://schemas.microsoft.com/office/powerpoint/2010/main" spd="med" advClick="1"/>
</p:sld>
</file>

<file path=ppt/slides/slide1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4" name="The algorithm defines pipelines as pure functions"/>
          <p:cNvSpPr txBox="1"/>
          <p:nvPr>
            <p:ph type="title"/>
          </p:nvPr>
        </p:nvSpPr>
        <p:spPr>
          <a:xfrm>
            <a:off x="447814" y="177800"/>
            <a:ext cx="23586537" cy="1752600"/>
          </a:xfrm>
          <a:prstGeom prst="rect">
            <a:avLst/>
          </a:prstGeom>
        </p:spPr>
        <p:txBody>
          <a:bodyPr/>
          <a:lstStyle/>
          <a:p>
            <a:pPr/>
            <a:r>
              <a:t>The algorithm</a:t>
            </a:r>
            <a:r>
              <a:rPr b="0"/>
              <a:t> defines pipelines as pure functions</a:t>
            </a:r>
          </a:p>
        </p:txBody>
      </p:sp>
      <p:sp>
        <p:nvSpPr>
          <p:cNvPr id="4415" name="Pipeline stages are functions from coordinates to values…"/>
          <p:cNvSpPr txBox="1"/>
          <p:nvPr>
            <p:ph type="body" sz="quarter" idx="1"/>
          </p:nvPr>
        </p:nvSpPr>
        <p:spPr>
          <a:xfrm>
            <a:off x="2578100" y="3048000"/>
            <a:ext cx="21526500" cy="3098800"/>
          </a:xfrm>
          <a:prstGeom prst="rect">
            <a:avLst/>
          </a:prstGeom>
        </p:spPr>
        <p:txBody>
          <a:bodyPr/>
          <a:lstStyle/>
          <a:p>
            <a:pPr>
              <a:lnSpc>
                <a:spcPct val="120000"/>
              </a:lnSpc>
            </a:pPr>
            <a:r>
              <a:t>Pipeline stages are functions </a:t>
            </a:r>
            <a:r>
              <a:rPr b="0"/>
              <a:t>from coordinates to values</a:t>
            </a:r>
          </a:p>
          <a:p>
            <a:pPr>
              <a:lnSpc>
                <a:spcPct val="120000"/>
              </a:lnSpc>
            </a:pPr>
            <a:r>
              <a:t>Execution order and storage are unspecified</a:t>
            </a:r>
          </a:p>
        </p:txBody>
      </p:sp>
      <p:sp>
        <p:nvSpPr>
          <p:cNvPr id="4416" name="3x3 blur as a Halide algorithm:…"/>
          <p:cNvSpPr txBox="1"/>
          <p:nvPr/>
        </p:nvSpPr>
        <p:spPr>
          <a:xfrm>
            <a:off x="2565400" y="7289800"/>
            <a:ext cx="21300679" cy="4292600"/>
          </a:xfrm>
          <a:prstGeom prst="rect">
            <a:avLst/>
          </a:prstGeom>
          <a:ln w="38100">
            <a:solidFill>
              <a:srgbClr val="FFFFFF"/>
            </a:solidFill>
            <a:miter lim="400000"/>
          </a:ln>
          <a:extLst>
            <a:ext uri="{C572A759-6A51-4108-AA02-DFA0A04FC94B}">
              <ma14:wrappingTextBoxFlag xmlns:ma14="http://schemas.microsoft.com/office/mac/drawingml/2011/main" val="1"/>
            </a:ext>
          </a:extLst>
        </p:spPr>
        <p:txBody>
          <a:bodyPr wrap="none" lIns="228600" tIns="228600" rIns="228600" bIns="228600">
            <a:spAutoFit/>
          </a:bodyPr>
          <a:lstStyle/>
          <a:p>
            <a:pPr algn="l" defTabSz="457200">
              <a:lnSpc>
                <a:spcPts val="8200"/>
              </a:lnSpc>
              <a:tabLst/>
              <a:defRPr b="1" sz="5600">
                <a:latin typeface="+mn-lt"/>
                <a:ea typeface="+mn-ea"/>
                <a:cs typeface="+mn-cs"/>
                <a:sym typeface="Helvetica"/>
              </a:defRPr>
            </a:pPr>
            <a:r>
              <a:t>3x3 blur as a Halide </a:t>
            </a:r>
            <a:r>
              <a:rPr i="1"/>
              <a:t>algorithm</a:t>
            </a:r>
            <a:r>
              <a:t>:</a:t>
            </a:r>
          </a:p>
          <a:p>
            <a:pPr algn="l" defTabSz="457200">
              <a:lnSpc>
                <a:spcPts val="7200"/>
              </a:lnSpc>
              <a:tabLst/>
              <a:defRPr sz="4800">
                <a:latin typeface="Consolas"/>
                <a:ea typeface="Consolas"/>
                <a:cs typeface="Consolas"/>
                <a:sym typeface="Consolas"/>
              </a:defRPr>
            </a:pPr>
            <a:r>
              <a:t>Func </a:t>
            </a:r>
            <a:r>
              <a:rPr b="1">
                <a:solidFill>
                  <a:srgbClr val="74A7FE"/>
                </a:solidFill>
                <a:latin typeface="+mn-lt"/>
                <a:ea typeface="+mn-ea"/>
                <a:cs typeface="+mn-cs"/>
                <a:sym typeface="Helvetica"/>
              </a:rPr>
              <a:t>blurx</a:t>
            </a:r>
            <a:r>
              <a:t>, </a:t>
            </a:r>
            <a:r>
              <a:rPr b="1">
                <a:solidFill>
                  <a:srgbClr val="74A7FE"/>
                </a:solidFill>
                <a:latin typeface="+mn-lt"/>
                <a:ea typeface="+mn-ea"/>
                <a:cs typeface="+mn-cs"/>
                <a:sym typeface="Helvetica"/>
              </a:rPr>
              <a:t>blury</a:t>
            </a:r>
            <a:r>
              <a:t>;</a:t>
            </a:r>
          </a:p>
          <a:p>
            <a:pPr algn="l" defTabSz="457200">
              <a:lnSpc>
                <a:spcPts val="7200"/>
              </a:lnSpc>
              <a:tabLst/>
              <a:defRPr sz="4800">
                <a:latin typeface="Consolas"/>
                <a:ea typeface="Consolas"/>
                <a:cs typeface="Consolas"/>
                <a:sym typeface="Consolas"/>
              </a:defRPr>
            </a:pPr>
            <a:r>
              <a:t>Var x, y;</a:t>
            </a:r>
          </a:p>
          <a:p>
            <a:pPr algn="l" defTabSz="457200">
              <a:lnSpc>
                <a:spcPts val="7200"/>
              </a:lnSpc>
              <a:tabLst/>
              <a:defRPr sz="4800">
                <a:latin typeface="Consolas"/>
                <a:ea typeface="Consolas"/>
                <a:cs typeface="Consolas"/>
                <a:sym typeface="Consolas"/>
              </a:defRPr>
            </a:pPr>
            <a:r>
              <a:rPr b="1">
                <a:solidFill>
                  <a:srgbClr val="74A7FE"/>
                </a:solidFill>
                <a:latin typeface="+mn-lt"/>
                <a:ea typeface="+mn-ea"/>
                <a:cs typeface="+mn-cs"/>
                <a:sym typeface="Helvetica"/>
              </a:rPr>
              <a:t>blurx</a:t>
            </a:r>
            <a:r>
              <a:t>(x, y) = (</a:t>
            </a:r>
            <a:r>
              <a:rPr b="1">
                <a:solidFill>
                  <a:srgbClr val="74A7FE"/>
                </a:solidFill>
                <a:latin typeface="+mn-lt"/>
                <a:ea typeface="+mn-ea"/>
                <a:cs typeface="+mn-cs"/>
                <a:sym typeface="Helvetica"/>
              </a:rPr>
              <a:t>in</a:t>
            </a:r>
            <a:r>
              <a:t>(x-</a:t>
            </a:r>
            <a:r>
              <a:rPr i="1">
                <a:solidFill>
                  <a:srgbClr val="FF4013"/>
                </a:solidFill>
                <a:latin typeface="+mn-lt"/>
                <a:ea typeface="+mn-ea"/>
                <a:cs typeface="+mn-cs"/>
                <a:sym typeface="Helvetica"/>
              </a:rPr>
              <a:t>1</a:t>
            </a:r>
            <a:r>
              <a:t>, y) + </a:t>
            </a:r>
            <a:r>
              <a:rPr b="1">
                <a:solidFill>
                  <a:srgbClr val="74A7FE"/>
                </a:solidFill>
                <a:latin typeface="+mn-lt"/>
                <a:ea typeface="+mn-ea"/>
                <a:cs typeface="+mn-cs"/>
                <a:sym typeface="Helvetica"/>
              </a:rPr>
              <a:t>in</a:t>
            </a:r>
            <a:r>
              <a:t>(x, y) + </a:t>
            </a:r>
            <a:r>
              <a:rPr b="1">
                <a:solidFill>
                  <a:srgbClr val="74A7FE"/>
                </a:solidFill>
                <a:latin typeface="+mn-lt"/>
                <a:ea typeface="+mn-ea"/>
                <a:cs typeface="+mn-cs"/>
                <a:sym typeface="Helvetica"/>
              </a:rPr>
              <a:t>in</a:t>
            </a:r>
            <a:r>
              <a:t>(x+</a:t>
            </a:r>
            <a:r>
              <a:rPr i="1">
                <a:solidFill>
                  <a:srgbClr val="FF4013"/>
                </a:solidFill>
                <a:latin typeface="+mn-lt"/>
                <a:ea typeface="+mn-ea"/>
                <a:cs typeface="+mn-cs"/>
                <a:sym typeface="Helvetica"/>
              </a:rPr>
              <a:t>1</a:t>
            </a:r>
            <a:r>
              <a:t>, y))/</a:t>
            </a:r>
            <a:r>
              <a:rPr i="1">
                <a:solidFill>
                  <a:srgbClr val="FF4013"/>
                </a:solidFill>
                <a:latin typeface="+mn-lt"/>
                <a:ea typeface="+mn-ea"/>
                <a:cs typeface="+mn-cs"/>
                <a:sym typeface="Helvetica"/>
              </a:rPr>
              <a:t>3</a:t>
            </a:r>
            <a:r>
              <a:t>;</a:t>
            </a:r>
          </a:p>
          <a:p>
            <a:pPr algn="l" defTabSz="457200">
              <a:lnSpc>
                <a:spcPts val="7200"/>
              </a:lnSpc>
              <a:tabLst/>
              <a:defRPr sz="4800">
                <a:latin typeface="Consolas"/>
                <a:ea typeface="Consolas"/>
                <a:cs typeface="Consolas"/>
                <a:sym typeface="Consolas"/>
              </a:defRPr>
            </a:pPr>
            <a:r>
              <a:rPr b="1">
                <a:solidFill>
                  <a:srgbClr val="74A7FE"/>
                </a:solidFill>
                <a:latin typeface="+mn-lt"/>
                <a:ea typeface="+mn-ea"/>
                <a:cs typeface="+mn-cs"/>
                <a:sym typeface="Helvetica"/>
              </a:rPr>
              <a:t>blury</a:t>
            </a:r>
            <a:r>
              <a:t>(x, y) = (</a:t>
            </a:r>
            <a:r>
              <a:rPr b="1">
                <a:solidFill>
                  <a:srgbClr val="74A7FE"/>
                </a:solidFill>
                <a:latin typeface="+mn-lt"/>
                <a:ea typeface="+mn-ea"/>
                <a:cs typeface="+mn-cs"/>
                <a:sym typeface="Helvetica"/>
              </a:rPr>
              <a:t>blurx</a:t>
            </a:r>
            <a:r>
              <a:t>(x, y-</a:t>
            </a:r>
            <a:r>
              <a:rPr i="1">
                <a:solidFill>
                  <a:srgbClr val="FF4013"/>
                </a:solidFill>
                <a:latin typeface="+mn-lt"/>
                <a:ea typeface="+mn-ea"/>
                <a:cs typeface="+mn-cs"/>
                <a:sym typeface="Helvetica"/>
              </a:rPr>
              <a:t>1</a:t>
            </a:r>
            <a:r>
              <a:t>) + </a:t>
            </a:r>
            <a:r>
              <a:rPr b="1">
                <a:solidFill>
                  <a:srgbClr val="74A7FE"/>
                </a:solidFill>
                <a:latin typeface="+mn-lt"/>
                <a:ea typeface="+mn-ea"/>
                <a:cs typeface="+mn-cs"/>
                <a:sym typeface="Helvetica"/>
              </a:rPr>
              <a:t>blurx</a:t>
            </a:r>
            <a:r>
              <a:t>(x, y) + </a:t>
            </a:r>
            <a:r>
              <a:rPr b="1">
                <a:solidFill>
                  <a:srgbClr val="74A7FE"/>
                </a:solidFill>
                <a:latin typeface="+mn-lt"/>
                <a:ea typeface="+mn-ea"/>
                <a:cs typeface="+mn-cs"/>
                <a:sym typeface="Helvetica"/>
              </a:rPr>
              <a:t>blurx</a:t>
            </a:r>
            <a:r>
              <a:t>(x, y+</a:t>
            </a:r>
            <a:r>
              <a:rPr i="1">
                <a:solidFill>
                  <a:srgbClr val="FF4013"/>
                </a:solidFill>
                <a:latin typeface="+mn-lt"/>
                <a:ea typeface="+mn-ea"/>
                <a:cs typeface="+mn-cs"/>
                <a:sym typeface="Helvetica"/>
              </a:rPr>
              <a:t>1</a:t>
            </a:r>
            <a:r>
              <a:t>))/</a:t>
            </a:r>
            <a:r>
              <a:rPr i="1">
                <a:solidFill>
                  <a:srgbClr val="FF4013"/>
                </a:solidFill>
                <a:latin typeface="+mn-lt"/>
                <a:ea typeface="+mn-ea"/>
                <a:cs typeface="+mn-cs"/>
                <a:sym typeface="Helvetica"/>
              </a:rPr>
              <a:t>3</a:t>
            </a: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4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16" grpId="1"/>
    </p:bldLst>
  </p:timing>
</p:sld>
</file>

<file path=ppt/slides/slide1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20" name="Basic Halide program (default schedule)"/>
          <p:cNvSpPr txBox="1"/>
          <p:nvPr>
            <p:ph type="title"/>
          </p:nvPr>
        </p:nvSpPr>
        <p:spPr>
          <a:prstGeom prst="rect">
            <a:avLst/>
          </a:prstGeom>
        </p:spPr>
        <p:txBody>
          <a:bodyPr/>
          <a:lstStyle/>
          <a:p>
            <a:pPr/>
            <a:r>
              <a:t>Basic Halide program (default schedule)</a:t>
            </a:r>
          </a:p>
        </p:txBody>
      </p:sp>
      <p:sp>
        <p:nvSpPr>
          <p:cNvPr id="4421" name="Image&lt;float&gt; input = load&lt;float&gt;(&quot;images/rgb.png&quot;);…"/>
          <p:cNvSpPr txBox="1"/>
          <p:nvPr>
            <p:ph type="body" idx="1"/>
          </p:nvPr>
        </p:nvSpPr>
        <p:spPr>
          <a:xfrm>
            <a:off x="1422400" y="2324100"/>
            <a:ext cx="21526500" cy="11379200"/>
          </a:xfrm>
          <a:prstGeom prst="rect">
            <a:avLst/>
          </a:prstGeom>
        </p:spPr>
        <p:txBody>
          <a:bodyPr/>
          <a:lstStyle/>
          <a:p>
            <a:pPr>
              <a:lnSpc>
                <a:spcPts val="5500"/>
              </a:lnSpc>
              <a:spcBef>
                <a:spcPts val="0"/>
              </a:spcBef>
              <a:defRPr sz="4600">
                <a:latin typeface="Courier New"/>
                <a:ea typeface="Courier New"/>
                <a:cs typeface="Courier New"/>
                <a:sym typeface="Courier New"/>
              </a:defRPr>
            </a:pPr>
            <a:r>
              <a:t>Image&lt;float&gt; input = load&lt;float&gt;("images/rgb.png");</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Var x, y;</a:t>
            </a:r>
          </a:p>
          <a:p>
            <a:pPr>
              <a:lnSpc>
                <a:spcPts val="5500"/>
              </a:lnSpc>
              <a:spcBef>
                <a:spcPts val="0"/>
              </a:spcBef>
              <a:defRPr sz="4600">
                <a:latin typeface="Courier New"/>
                <a:ea typeface="Courier New"/>
                <a:cs typeface="Courier New"/>
                <a:sym typeface="Courier New"/>
              </a:defRPr>
            </a:pPr>
            <a:r>
              <a:t>Func blur_x;</a:t>
            </a:r>
          </a:p>
          <a:p>
            <a:pPr>
              <a:lnSpc>
                <a:spcPts val="5500"/>
              </a:lnSpc>
              <a:spcBef>
                <a:spcPts val="0"/>
              </a:spcBef>
              <a:defRPr sz="4600">
                <a:latin typeface="Courier New"/>
                <a:ea typeface="Courier New"/>
                <a:cs typeface="Courier New"/>
                <a:sym typeface="Courier New"/>
              </a:defRPr>
            </a:pPr>
            <a:r>
              <a:t>Func blur_y; </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blur_x(x,y) = (input(x,y)+input(x+1,y)+input(x+2,y))/3.0;    </a:t>
            </a:r>
          </a:p>
          <a:p>
            <a:pPr>
              <a:lnSpc>
                <a:spcPts val="5500"/>
              </a:lnSpc>
              <a:spcBef>
                <a:spcPts val="0"/>
              </a:spcBef>
              <a:defRPr sz="4600">
                <a:latin typeface="Courier New"/>
                <a:ea typeface="Courier New"/>
                <a:cs typeface="Courier New"/>
                <a:sym typeface="Courier New"/>
              </a:defRPr>
            </a:pPr>
            <a:r>
              <a:t>blur_y(x,y) = (blur_x(x,y)+blur_x(x,y+1)+blur_x(x,y+2))/3.0;</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Image&lt;float&gt; output = blur_y.realize(input.width()-2, input.height()-2);</a:t>
            </a:r>
          </a:p>
        </p:txBody>
      </p:sp>
    </p:spTree>
  </p:cSld>
  <p:clrMapOvr>
    <a:masterClrMapping/>
  </p:clrMapOvr>
  <p:transition xmlns:p14="http://schemas.microsoft.com/office/powerpoint/2010/main" spd="med" advClick="1"/>
</p:sld>
</file>

<file path=ppt/slides/slide1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23" name="Halide is an embedded language"/>
          <p:cNvSpPr txBox="1"/>
          <p:nvPr>
            <p:ph type="title"/>
          </p:nvPr>
        </p:nvSpPr>
        <p:spPr>
          <a:prstGeom prst="rect">
            <a:avLst/>
          </a:prstGeom>
        </p:spPr>
        <p:txBody>
          <a:bodyPr/>
          <a:lstStyle/>
          <a:p>
            <a:pPr/>
            <a:r>
              <a:t>Halide is an embedded language</a:t>
            </a:r>
          </a:p>
        </p:txBody>
      </p:sp>
      <p:sp>
        <p:nvSpPr>
          <p:cNvPr id="4424" name="Image&lt;float&gt; input = load&lt;float&gt;(&quot;images/rgb.png&quot;);…"/>
          <p:cNvSpPr txBox="1"/>
          <p:nvPr>
            <p:ph type="body" idx="1"/>
          </p:nvPr>
        </p:nvSpPr>
        <p:spPr>
          <a:xfrm>
            <a:off x="1422400" y="2324100"/>
            <a:ext cx="21526500" cy="11379200"/>
          </a:xfrm>
          <a:prstGeom prst="rect">
            <a:avLst/>
          </a:prstGeom>
        </p:spPr>
        <p:txBody>
          <a:bodyPr/>
          <a:lstStyle/>
          <a:p>
            <a:pPr>
              <a:lnSpc>
                <a:spcPts val="5500"/>
              </a:lnSpc>
              <a:spcBef>
                <a:spcPts val="0"/>
              </a:spcBef>
              <a:defRPr sz="4600">
                <a:latin typeface="Courier New"/>
                <a:ea typeface="Courier New"/>
                <a:cs typeface="Courier New"/>
                <a:sym typeface="Courier New"/>
              </a:defRPr>
            </a:pPr>
            <a:r>
              <a:t>Image&lt;float&gt; input = load&lt;float&gt;("images/rgb.png");</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Var x, y;</a:t>
            </a:r>
          </a:p>
          <a:p>
            <a:pPr>
              <a:lnSpc>
                <a:spcPts val="5500"/>
              </a:lnSpc>
              <a:spcBef>
                <a:spcPts val="0"/>
              </a:spcBef>
              <a:defRPr sz="4600">
                <a:latin typeface="Courier New"/>
                <a:ea typeface="Courier New"/>
                <a:cs typeface="Courier New"/>
                <a:sym typeface="Courier New"/>
              </a:defRPr>
            </a:pPr>
            <a:r>
              <a:t>Func blur_x;</a:t>
            </a:r>
          </a:p>
          <a:p>
            <a:pPr>
              <a:lnSpc>
                <a:spcPts val="5500"/>
              </a:lnSpc>
              <a:spcBef>
                <a:spcPts val="0"/>
              </a:spcBef>
              <a:defRPr sz="4600">
                <a:latin typeface="Courier New"/>
                <a:ea typeface="Courier New"/>
                <a:cs typeface="Courier New"/>
                <a:sym typeface="Courier New"/>
              </a:defRPr>
            </a:pPr>
            <a:r>
              <a:t>Func blur_y; </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blur_x(x,y) = (input(x,y)+input(x+1,y)+input(x+2,y))/3.0;    </a:t>
            </a:r>
          </a:p>
          <a:p>
            <a:pPr>
              <a:lnSpc>
                <a:spcPts val="5500"/>
              </a:lnSpc>
              <a:spcBef>
                <a:spcPts val="0"/>
              </a:spcBef>
              <a:defRPr sz="4600">
                <a:latin typeface="Courier New"/>
                <a:ea typeface="Courier New"/>
                <a:cs typeface="Courier New"/>
                <a:sym typeface="Courier New"/>
              </a:defRPr>
            </a:pPr>
            <a:r>
              <a:t>blur_y(x,y) = (blur_x(x,y)+blur_x(x,y+1)+blur_x(x,y+2))/3.0;</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Image&lt;float&gt; output = blur_y.realize(input.width()-2, input.height()-2);</a:t>
            </a:r>
          </a:p>
        </p:txBody>
      </p:sp>
    </p:spTree>
  </p:cSld>
  <p:clrMapOvr>
    <a:masterClrMapping/>
  </p:clrMapOvr>
  <p:transition xmlns:p14="http://schemas.microsoft.com/office/powerpoint/2010/main" spd="med" advClick="1"/>
</p:sld>
</file>

<file path=ppt/slides/slide1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26" name="Halide"/>
          <p:cNvSpPr txBox="1"/>
          <p:nvPr>
            <p:ph type="title"/>
          </p:nvPr>
        </p:nvSpPr>
        <p:spPr>
          <a:prstGeom prst="rect">
            <a:avLst/>
          </a:prstGeom>
        </p:spPr>
        <p:txBody>
          <a:bodyPr/>
          <a:lstStyle/>
          <a:p>
            <a:pPr/>
            <a:r>
              <a:t>Halide</a:t>
            </a:r>
          </a:p>
        </p:txBody>
      </p:sp>
      <p:sp>
        <p:nvSpPr>
          <p:cNvPr id="4427" name="Halide is an embedded language…"/>
          <p:cNvSpPr txBox="1"/>
          <p:nvPr>
            <p:ph type="body" idx="1"/>
          </p:nvPr>
        </p:nvSpPr>
        <p:spPr>
          <a:prstGeom prst="rect">
            <a:avLst/>
          </a:prstGeom>
        </p:spPr>
        <p:txBody>
          <a:bodyPr/>
          <a:lstStyle/>
          <a:p>
            <a:pPr/>
            <a:r>
              <a:t>Halide is an embedded language</a:t>
            </a:r>
          </a:p>
          <a:p>
            <a:pPr/>
          </a:p>
          <a:p>
            <a:pPr/>
          </a:p>
          <a:p>
            <a:pPr/>
            <a:r>
              <a:t>Uses metaprogramming</a:t>
            </a:r>
          </a:p>
        </p:txBody>
      </p:sp>
    </p:spTree>
  </p:cSld>
  <p:clrMapOvr>
    <a:masterClrMapping/>
  </p:clrMapOvr>
  <p:transition xmlns:p14="http://schemas.microsoft.com/office/powerpoint/2010/main" spd="med" advClick="1"/>
</p:sld>
</file>

<file path=ppt/slides/slide1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29" name="Metaprogramming"/>
          <p:cNvSpPr txBox="1"/>
          <p:nvPr>
            <p:ph type="title"/>
          </p:nvPr>
        </p:nvSpPr>
        <p:spPr>
          <a:prstGeom prst="rect">
            <a:avLst/>
          </a:prstGeom>
        </p:spPr>
        <p:txBody>
          <a:bodyPr/>
          <a:lstStyle/>
          <a:p>
            <a:pPr/>
            <a:r>
              <a:t>Metaprogramming</a:t>
            </a:r>
          </a:p>
        </p:txBody>
      </p:sp>
      <p:sp>
        <p:nvSpPr>
          <p:cNvPr id="4430" name="Halide is an embedded language (in C++)…"/>
          <p:cNvSpPr txBox="1"/>
          <p:nvPr>
            <p:ph type="body" idx="1"/>
          </p:nvPr>
        </p:nvSpPr>
        <p:spPr>
          <a:prstGeom prst="rect">
            <a:avLst/>
          </a:prstGeom>
        </p:spPr>
        <p:txBody>
          <a:bodyPr/>
          <a:lstStyle/>
          <a:p>
            <a:pPr/>
            <a:r>
              <a:t>Halide is an embedded language (in C++)</a:t>
            </a:r>
          </a:p>
          <a:p>
            <a:pPr/>
            <a:r>
              <a:t>Create C++ objects that describe a Halide program</a:t>
            </a:r>
          </a:p>
        </p:txBody>
      </p:sp>
    </p:spTree>
  </p:cSld>
  <p:clrMapOvr>
    <a:masterClrMapping/>
  </p:clrMapOvr>
  <p:transition xmlns:p14="http://schemas.microsoft.com/office/powerpoint/2010/main" spd="med" advClick="1"/>
</p:sld>
</file>

<file path=ppt/slides/slide1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2" name="Metaprogramming"/>
          <p:cNvSpPr txBox="1"/>
          <p:nvPr>
            <p:ph type="title"/>
          </p:nvPr>
        </p:nvSpPr>
        <p:spPr>
          <a:prstGeom prst="rect">
            <a:avLst/>
          </a:prstGeom>
        </p:spPr>
        <p:txBody>
          <a:bodyPr/>
          <a:lstStyle/>
          <a:p>
            <a:pPr/>
            <a:r>
              <a:t>Metaprogramming</a:t>
            </a:r>
          </a:p>
        </p:txBody>
      </p:sp>
      <p:sp>
        <p:nvSpPr>
          <p:cNvPr id="4433" name="Image&lt;float&gt; input = load&lt;float&gt;(&quot;images/rgb.png&quot;);…"/>
          <p:cNvSpPr txBox="1"/>
          <p:nvPr>
            <p:ph type="body" idx="1"/>
          </p:nvPr>
        </p:nvSpPr>
        <p:spPr>
          <a:xfrm>
            <a:off x="1422400" y="2324100"/>
            <a:ext cx="21526500" cy="11379200"/>
          </a:xfrm>
          <a:prstGeom prst="rect">
            <a:avLst/>
          </a:prstGeom>
        </p:spPr>
        <p:txBody>
          <a:bodyPr/>
          <a:lstStyle/>
          <a:p>
            <a:pPr>
              <a:lnSpc>
                <a:spcPts val="5500"/>
              </a:lnSpc>
              <a:spcBef>
                <a:spcPts val="0"/>
              </a:spcBef>
              <a:defRPr sz="4600">
                <a:latin typeface="Courier New"/>
                <a:ea typeface="Courier New"/>
                <a:cs typeface="Courier New"/>
                <a:sym typeface="Courier New"/>
              </a:defRPr>
            </a:pPr>
            <a:r>
              <a:t>Image&lt;float&gt; input = load&lt;float&gt;("images/rgb.png");</a:t>
            </a:r>
          </a:p>
          <a:p>
            <a:pPr>
              <a:lnSpc>
                <a:spcPts val="5500"/>
              </a:lnSpc>
              <a:spcBef>
                <a:spcPts val="0"/>
              </a:spcBef>
              <a:defRPr sz="4600">
                <a:latin typeface="Courier New"/>
                <a:ea typeface="Courier New"/>
                <a:cs typeface="Courier New"/>
                <a:sym typeface="Courier New"/>
              </a:defRPr>
            </a:pPr>
            <a:r>
              <a:t>Var x, y;</a:t>
            </a:r>
          </a:p>
          <a:p>
            <a:pPr>
              <a:lnSpc>
                <a:spcPts val="5500"/>
              </a:lnSpc>
              <a:spcBef>
                <a:spcPts val="0"/>
              </a:spcBef>
              <a:defRPr sz="4600">
                <a:latin typeface="Courier New"/>
                <a:ea typeface="Courier New"/>
                <a:cs typeface="Courier New"/>
                <a:sym typeface="Courier New"/>
              </a:defRPr>
            </a:pPr>
            <a:r>
              <a:t>Func blur_x;</a:t>
            </a:r>
          </a:p>
          <a:p>
            <a:pPr>
              <a:lnSpc>
                <a:spcPts val="5500"/>
              </a:lnSpc>
              <a:spcBef>
                <a:spcPts val="0"/>
              </a:spcBef>
              <a:defRPr sz="4600">
                <a:latin typeface="Courier New"/>
                <a:ea typeface="Courier New"/>
                <a:cs typeface="Courier New"/>
                <a:sym typeface="Courier New"/>
              </a:defRPr>
            </a:pPr>
            <a:r>
              <a:t>Func blur_y; </a:t>
            </a:r>
          </a:p>
          <a:p>
            <a:pPr>
              <a:lnSpc>
                <a:spcPts val="5500"/>
              </a:lnSpc>
              <a:spcBef>
                <a:spcPts val="0"/>
              </a:spcBef>
              <a:defRPr sz="4600">
                <a:latin typeface="Courier New"/>
                <a:ea typeface="Courier New"/>
                <a:cs typeface="Courier New"/>
                <a:sym typeface="Courier New"/>
              </a:defRPr>
            </a:pPr>
            <a:r>
              <a:t>blur_x(x,y) = (input(x,y)+input(x+1,y)+input(x+2,y))/3.0;    </a:t>
            </a:r>
          </a:p>
          <a:p>
            <a:pPr>
              <a:lnSpc>
                <a:spcPts val="5500"/>
              </a:lnSpc>
              <a:spcBef>
                <a:spcPts val="0"/>
              </a:spcBef>
              <a:defRPr sz="4600">
                <a:latin typeface="Courier New"/>
                <a:ea typeface="Courier New"/>
                <a:cs typeface="Courier New"/>
                <a:sym typeface="Courier New"/>
              </a:defRPr>
            </a:pPr>
            <a:r>
              <a:t>blur_y(x,y) = (blur_x(x,y)+blur_x(x,y+1)+blur_x(x,y+2))/3.0;</a:t>
            </a:r>
          </a:p>
        </p:txBody>
      </p:sp>
    </p:spTree>
  </p:cSld>
  <p:clrMapOvr>
    <a:masterClrMapping/>
  </p:clrMapOvr>
  <p:transition xmlns:p14="http://schemas.microsoft.com/office/powerpoint/2010/main" spd="med" advClick="1"/>
</p:sld>
</file>

<file path=ppt/slides/slide1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35" name="Metaprogramming"/>
          <p:cNvSpPr txBox="1"/>
          <p:nvPr>
            <p:ph type="title"/>
          </p:nvPr>
        </p:nvSpPr>
        <p:spPr>
          <a:prstGeom prst="rect">
            <a:avLst/>
          </a:prstGeom>
        </p:spPr>
        <p:txBody>
          <a:bodyPr/>
          <a:lstStyle/>
          <a:p>
            <a:pPr/>
            <a:r>
              <a:t>Metaprogramming</a:t>
            </a:r>
          </a:p>
        </p:txBody>
      </p:sp>
      <p:sp>
        <p:nvSpPr>
          <p:cNvPr id="4436" name="Create C++ objects that describe a Halide program…"/>
          <p:cNvSpPr txBox="1"/>
          <p:nvPr>
            <p:ph type="body" idx="1"/>
          </p:nvPr>
        </p:nvSpPr>
        <p:spPr>
          <a:prstGeom prst="rect">
            <a:avLst/>
          </a:prstGeom>
        </p:spPr>
        <p:txBody>
          <a:bodyPr/>
          <a:lstStyle/>
          <a:p>
            <a:pPr/>
            <a:r>
              <a:t>Create C++ objects that describe a Halide program</a:t>
            </a:r>
          </a:p>
          <a:p>
            <a:pPr/>
            <a:r>
              <a:t>Essentially algebraic trees (Abstract Syntax Tree, AST)</a:t>
            </a:r>
          </a:p>
          <a:p>
            <a:pPr/>
            <a:r>
              <a:t>Once the representation is constructed, call .realize() to compile and execute</a:t>
            </a:r>
          </a:p>
          <a:p>
            <a:pPr lvl="1" indent="296333"/>
            <a:r>
              <a:t>This calls the C++ Halide compiler, creates binary, executes it</a:t>
            </a:r>
          </a:p>
          <a:p>
            <a:pPr/>
            <a:r>
              <a:t>Metaprogramming</a:t>
            </a:r>
          </a:p>
          <a:p>
            <a:pPr lvl="1"/>
            <a:r>
              <a:t>Makes it easy to embed in an existing language and codebase</a:t>
            </a:r>
          </a:p>
          <a:p>
            <a:pPr lvl="1"/>
            <a:r>
              <a:t>Avoids the need to parse</a:t>
            </a:r>
          </a:p>
        </p:txBody>
      </p:sp>
    </p:spTree>
  </p:cSld>
  <p:clrMapOvr>
    <a:masterClrMapping/>
  </p:clrMapOvr>
  <p:transition xmlns:p14="http://schemas.microsoft.com/office/powerpoint/2010/main" spd="med" advClick="1"/>
</p:sld>
</file>

<file path=ppt/slides/slide1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38" name="Syntax: Main types/keywords"/>
          <p:cNvSpPr txBox="1"/>
          <p:nvPr>
            <p:ph type="title"/>
          </p:nvPr>
        </p:nvSpPr>
        <p:spPr>
          <a:prstGeom prst="rect">
            <a:avLst/>
          </a:prstGeom>
        </p:spPr>
        <p:txBody>
          <a:bodyPr/>
          <a:lstStyle/>
          <a:p>
            <a:pPr/>
            <a:r>
              <a:t>Syntax: Main types/keywords</a:t>
            </a:r>
          </a:p>
        </p:txBody>
      </p:sp>
      <p:sp>
        <p:nvSpPr>
          <p:cNvPr id="4439" name="Func : pure functions over an integer domain…"/>
          <p:cNvSpPr txBox="1"/>
          <p:nvPr>
            <p:ph type="body" idx="1"/>
          </p:nvPr>
        </p:nvSpPr>
        <p:spPr>
          <a:prstGeom prst="rect">
            <a:avLst/>
          </a:prstGeom>
        </p:spPr>
        <p:txBody>
          <a:bodyPr/>
          <a:lstStyle/>
          <a:p>
            <a:pPr/>
            <a:r>
              <a:t>Func : pure functions over an integer domain</a:t>
            </a:r>
          </a:p>
          <a:p>
            <a:pPr/>
            <a:r>
              <a:t>Var : pure abstract variables for domain of Funcs </a:t>
            </a:r>
          </a:p>
          <a:p>
            <a:pPr/>
            <a:r>
              <a:t>Expr: algebraic expressions of Funcs and Var</a:t>
            </a:r>
          </a:p>
          <a:p>
            <a:pPr lvl="1"/>
            <a:r>
              <a:t>including standard operators and functions (+,-,&amp;, /, **, sqrt, sin, cos...)</a:t>
            </a:r>
          </a:p>
          <a:p>
            <a:pPr/>
            <a:r>
              <a:t>Image: arrays used as inputs and outputs</a:t>
            </a:r>
          </a:p>
        </p:txBody>
      </p:sp>
    </p:spTree>
  </p:cSld>
  <p:clrMapOvr>
    <a:masterClrMapping/>
  </p:clrMapOvr>
  <p:transition xmlns:p14="http://schemas.microsoft.com/office/powerpoint/2010/main" spd="med" advClick="1"/>
</p:sld>
</file>

<file path=ppt/slides/slide1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1" name="Basic Halide program (default schedule)"/>
          <p:cNvSpPr txBox="1"/>
          <p:nvPr>
            <p:ph type="title"/>
          </p:nvPr>
        </p:nvSpPr>
        <p:spPr>
          <a:prstGeom prst="rect">
            <a:avLst/>
          </a:prstGeom>
        </p:spPr>
        <p:txBody>
          <a:bodyPr/>
          <a:lstStyle/>
          <a:p>
            <a:pPr/>
            <a:r>
              <a:t>Basic Halide program (default schedule)</a:t>
            </a:r>
          </a:p>
        </p:txBody>
      </p:sp>
      <p:sp>
        <p:nvSpPr>
          <p:cNvPr id="4442" name="Image&lt;float&gt; input = load&lt;float&gt;(&quot;images/rgb.png&quot;);…"/>
          <p:cNvSpPr txBox="1"/>
          <p:nvPr>
            <p:ph type="body" idx="1"/>
          </p:nvPr>
        </p:nvSpPr>
        <p:spPr>
          <a:xfrm>
            <a:off x="1422400" y="2324100"/>
            <a:ext cx="21526500" cy="11379200"/>
          </a:xfrm>
          <a:prstGeom prst="rect">
            <a:avLst/>
          </a:prstGeom>
        </p:spPr>
        <p:txBody>
          <a:bodyPr/>
          <a:lstStyle/>
          <a:p>
            <a:pPr>
              <a:lnSpc>
                <a:spcPts val="5500"/>
              </a:lnSpc>
              <a:spcBef>
                <a:spcPts val="0"/>
              </a:spcBef>
              <a:defRPr sz="4600">
                <a:latin typeface="Courier New"/>
                <a:ea typeface="Courier New"/>
                <a:cs typeface="Courier New"/>
                <a:sym typeface="Courier New"/>
              </a:defRPr>
            </a:pPr>
            <a:r>
              <a:t>Image&lt;float&gt; input = load&lt;float&gt;("images/rgb.png");</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Var x, y;</a:t>
            </a:r>
          </a:p>
          <a:p>
            <a:pPr>
              <a:lnSpc>
                <a:spcPts val="5500"/>
              </a:lnSpc>
              <a:spcBef>
                <a:spcPts val="0"/>
              </a:spcBef>
              <a:defRPr sz="4600">
                <a:latin typeface="Courier New"/>
                <a:ea typeface="Courier New"/>
                <a:cs typeface="Courier New"/>
                <a:sym typeface="Courier New"/>
              </a:defRPr>
            </a:pPr>
            <a:r>
              <a:t>Func blur_x;</a:t>
            </a:r>
          </a:p>
          <a:p>
            <a:pPr>
              <a:lnSpc>
                <a:spcPts val="5500"/>
              </a:lnSpc>
              <a:spcBef>
                <a:spcPts val="0"/>
              </a:spcBef>
              <a:defRPr sz="4600">
                <a:latin typeface="Courier New"/>
                <a:ea typeface="Courier New"/>
                <a:cs typeface="Courier New"/>
                <a:sym typeface="Courier New"/>
              </a:defRPr>
            </a:pPr>
            <a:r>
              <a:t>Func blur_y; </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blur_x(x,y) = (input(x,y)+input(x+1,y)+input(x+2,y))/3.0;    </a:t>
            </a:r>
          </a:p>
          <a:p>
            <a:pPr>
              <a:lnSpc>
                <a:spcPts val="5500"/>
              </a:lnSpc>
              <a:spcBef>
                <a:spcPts val="0"/>
              </a:spcBef>
              <a:defRPr sz="4600">
                <a:latin typeface="Courier New"/>
                <a:ea typeface="Courier New"/>
                <a:cs typeface="Courier New"/>
                <a:sym typeface="Courier New"/>
              </a:defRPr>
            </a:pPr>
            <a:r>
              <a:t>blur_y(x,y) = (blur_x(x,y)+blur_x(x,y+1)+blur_x(x,y+2))/3.0;</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Image&lt;float&gt; output = blur_y.realize(input.width()-2, input.height()-2);</a:t>
            </a:r>
          </a:p>
        </p:txBody>
      </p:sp>
    </p:spTree>
  </p:cSld>
  <p:clrMapOvr>
    <a:masterClrMapping/>
  </p:clrMapOvr>
  <p:transition xmlns:p14="http://schemas.microsoft.com/office/powerpoint/2010/main" spd="med" advClick="1"/>
</p:sld>
</file>

<file path=ppt/slides/slide1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44" name="Basic Halide program: Metaprogramming"/>
          <p:cNvSpPr txBox="1"/>
          <p:nvPr>
            <p:ph type="title"/>
          </p:nvPr>
        </p:nvSpPr>
        <p:spPr>
          <a:prstGeom prst="rect">
            <a:avLst/>
          </a:prstGeom>
        </p:spPr>
        <p:txBody>
          <a:bodyPr/>
          <a:lstStyle/>
          <a:p>
            <a:pPr/>
            <a:r>
              <a:t>Basic Halide program: Metaprogramming</a:t>
            </a:r>
          </a:p>
        </p:txBody>
      </p:sp>
    </p:spTree>
  </p:cSld>
  <p:clrMapOvr>
    <a:masterClrMapping/>
  </p:clrMapOvr>
  <p:transition xmlns:p14="http://schemas.microsoft.com/office/powerpoint/2010/main" spd="med" advClick="1"/>
</p:sld>
</file>

<file path=ppt/slides/slide1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46" name="Func box_filter_3x3(Func in) {…"/>
          <p:cNvSpPr txBox="1"/>
          <p:nvPr/>
        </p:nvSpPr>
        <p:spPr>
          <a:xfrm>
            <a:off x="800100" y="2540000"/>
            <a:ext cx="23241000" cy="11150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defTabSz="457200">
              <a:lnSpc>
                <a:spcPts val="7200"/>
              </a:lnSpc>
              <a:tabLst/>
              <a:defRPr sz="4800">
                <a:latin typeface="Consolas"/>
                <a:ea typeface="Consolas"/>
                <a:cs typeface="Consolas"/>
                <a:sym typeface="Consolas"/>
              </a:defRPr>
            </a:pPr>
            <a:r>
              <a:t>Func </a:t>
            </a:r>
            <a:r>
              <a:rPr b="1">
                <a:solidFill>
                  <a:srgbClr val="74A7FE"/>
                </a:solidFill>
                <a:latin typeface="+mn-lt"/>
                <a:ea typeface="+mn-ea"/>
                <a:cs typeface="+mn-cs"/>
                <a:sym typeface="Helvetica"/>
              </a:rPr>
              <a:t>box_filter_3x3</a:t>
            </a:r>
            <a:r>
              <a:t>(Func </a:t>
            </a:r>
            <a:r>
              <a:rPr b="1">
                <a:latin typeface="+mn-lt"/>
                <a:ea typeface="+mn-ea"/>
                <a:cs typeface="+mn-cs"/>
                <a:sym typeface="Helvetica"/>
              </a:rPr>
              <a:t>in</a:t>
            </a:r>
            <a:r>
              <a:t>) {</a:t>
            </a:r>
          </a:p>
          <a:p>
            <a:pPr algn="l" defTabSz="457200">
              <a:lnSpc>
                <a:spcPts val="7200"/>
              </a:lnSpc>
              <a:tabLst/>
              <a:defRPr sz="4800">
                <a:latin typeface="Consolas"/>
                <a:ea typeface="Consolas"/>
                <a:cs typeface="Consolas"/>
                <a:sym typeface="Consolas"/>
              </a:defRPr>
            </a:pPr>
            <a:r>
              <a:t>  Func </a:t>
            </a:r>
            <a:r>
              <a:rPr b="1">
                <a:solidFill>
                  <a:srgbClr val="74A7FE"/>
                </a:solidFill>
                <a:latin typeface="+mn-lt"/>
                <a:ea typeface="+mn-ea"/>
                <a:cs typeface="+mn-cs"/>
                <a:sym typeface="Helvetica"/>
              </a:rPr>
              <a:t>blurx</a:t>
            </a:r>
            <a:r>
              <a:t>, </a:t>
            </a:r>
            <a:r>
              <a:rPr b="1">
                <a:solidFill>
                  <a:srgbClr val="74A7FE"/>
                </a:solidFill>
                <a:latin typeface="+mn-lt"/>
                <a:ea typeface="+mn-ea"/>
                <a:cs typeface="+mn-cs"/>
                <a:sym typeface="Helvetica"/>
              </a:rPr>
              <a:t>blury</a:t>
            </a:r>
            <a:r>
              <a:t>;</a:t>
            </a:r>
          </a:p>
          <a:p>
            <a:pPr algn="l" defTabSz="457200">
              <a:lnSpc>
                <a:spcPts val="7200"/>
              </a:lnSpc>
              <a:tabLst/>
              <a:defRPr sz="4800">
                <a:latin typeface="Consolas"/>
                <a:ea typeface="Consolas"/>
                <a:cs typeface="Consolas"/>
                <a:sym typeface="Consolas"/>
              </a:defRPr>
            </a:pPr>
            <a:r>
              <a:t>  Var x, y, xi, yi;</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B418"/>
                </a:solidFill>
                <a:latin typeface="Consolas"/>
                <a:ea typeface="Consolas"/>
                <a:cs typeface="Consolas"/>
                <a:sym typeface="Consolas"/>
              </a:defRPr>
            </a:pPr>
            <a:r>
              <a:t>  // The </a:t>
            </a:r>
            <a:r>
              <a:rPr b="1">
                <a:latin typeface="+mn-lt"/>
                <a:ea typeface="+mn-ea"/>
                <a:cs typeface="+mn-cs"/>
                <a:sym typeface="Helvetica"/>
              </a:rPr>
              <a:t>algorithm</a:t>
            </a:r>
            <a:r>
              <a:t> - no storage, order</a:t>
            </a:r>
          </a:p>
          <a:p>
            <a:pPr algn="l" defTabSz="457200">
              <a:lnSpc>
                <a:spcPts val="7200"/>
              </a:lnSpc>
              <a:tabLst/>
              <a:defRPr sz="4800">
                <a:latin typeface="Consolas"/>
                <a:ea typeface="Consolas"/>
                <a:cs typeface="Consolas"/>
                <a:sym typeface="Consolas"/>
              </a:defRPr>
            </a:pPr>
            <a:r>
              <a:t>  </a:t>
            </a:r>
            <a:r>
              <a:rPr b="1">
                <a:solidFill>
                  <a:srgbClr val="74A7FE"/>
                </a:solidFill>
                <a:latin typeface="+mn-lt"/>
                <a:ea typeface="+mn-ea"/>
                <a:cs typeface="+mn-cs"/>
                <a:sym typeface="Helvetica"/>
              </a:rPr>
              <a:t>blurx</a:t>
            </a:r>
            <a:r>
              <a:t>(x, y) = (</a:t>
            </a:r>
            <a:r>
              <a:rPr b="1">
                <a:solidFill>
                  <a:srgbClr val="74A7FE"/>
                </a:solidFill>
                <a:latin typeface="+mn-lt"/>
                <a:ea typeface="+mn-ea"/>
                <a:cs typeface="+mn-cs"/>
                <a:sym typeface="Helvetica"/>
              </a:rPr>
              <a:t>in</a:t>
            </a:r>
            <a:r>
              <a:t>(x-</a:t>
            </a:r>
            <a:r>
              <a:rPr i="1">
                <a:solidFill>
                  <a:srgbClr val="FF4013"/>
                </a:solidFill>
                <a:latin typeface="+mn-lt"/>
                <a:ea typeface="+mn-ea"/>
                <a:cs typeface="+mn-cs"/>
                <a:sym typeface="Helvetica"/>
              </a:rPr>
              <a:t>1</a:t>
            </a:r>
            <a:r>
              <a:t>, y) + </a:t>
            </a:r>
            <a:r>
              <a:rPr b="1">
                <a:solidFill>
                  <a:srgbClr val="74A7FE"/>
                </a:solidFill>
                <a:latin typeface="+mn-lt"/>
                <a:ea typeface="+mn-ea"/>
                <a:cs typeface="+mn-cs"/>
                <a:sym typeface="Helvetica"/>
              </a:rPr>
              <a:t>in</a:t>
            </a:r>
            <a:r>
              <a:t>(x, y) + </a:t>
            </a:r>
            <a:r>
              <a:rPr b="1">
                <a:solidFill>
                  <a:srgbClr val="74A7FE"/>
                </a:solidFill>
                <a:latin typeface="+mn-lt"/>
                <a:ea typeface="+mn-ea"/>
                <a:cs typeface="+mn-cs"/>
                <a:sym typeface="Helvetica"/>
              </a:rPr>
              <a:t>in</a:t>
            </a:r>
            <a:r>
              <a:t>(x+</a:t>
            </a:r>
            <a:r>
              <a:rPr i="1">
                <a:solidFill>
                  <a:srgbClr val="FF4013"/>
                </a:solidFill>
                <a:latin typeface="+mn-lt"/>
                <a:ea typeface="+mn-ea"/>
                <a:cs typeface="+mn-cs"/>
                <a:sym typeface="Helvetica"/>
              </a:rPr>
              <a:t>1</a:t>
            </a:r>
            <a:r>
              <a:t>, y))/</a:t>
            </a:r>
            <a:r>
              <a:rPr i="1">
                <a:solidFill>
                  <a:srgbClr val="FF4013"/>
                </a:solidFill>
                <a:latin typeface="+mn-lt"/>
                <a:ea typeface="+mn-ea"/>
                <a:cs typeface="+mn-cs"/>
                <a:sym typeface="Helvetica"/>
              </a:rPr>
              <a:t>3</a:t>
            </a:r>
            <a:r>
              <a:t>;</a:t>
            </a:r>
          </a:p>
          <a:p>
            <a:pPr algn="l" defTabSz="457200">
              <a:lnSpc>
                <a:spcPts val="7200"/>
              </a:lnSpc>
              <a:tabLst/>
              <a:defRPr sz="4800">
                <a:latin typeface="Consolas"/>
                <a:ea typeface="Consolas"/>
                <a:cs typeface="Consolas"/>
                <a:sym typeface="Consolas"/>
              </a:defRPr>
            </a:pPr>
            <a:r>
              <a:t>  </a:t>
            </a:r>
            <a:r>
              <a:rPr b="1">
                <a:solidFill>
                  <a:srgbClr val="74A7FE"/>
                </a:solidFill>
                <a:latin typeface="+mn-lt"/>
                <a:ea typeface="+mn-ea"/>
                <a:cs typeface="+mn-cs"/>
                <a:sym typeface="Helvetica"/>
              </a:rPr>
              <a:t>blury</a:t>
            </a:r>
            <a:r>
              <a:t>(x, y) = (</a:t>
            </a:r>
            <a:r>
              <a:rPr b="1">
                <a:solidFill>
                  <a:srgbClr val="74A7FE"/>
                </a:solidFill>
                <a:latin typeface="+mn-lt"/>
                <a:ea typeface="+mn-ea"/>
                <a:cs typeface="+mn-cs"/>
                <a:sym typeface="Helvetica"/>
              </a:rPr>
              <a:t>blurx</a:t>
            </a:r>
            <a:r>
              <a:t>(x, y-</a:t>
            </a:r>
            <a:r>
              <a:rPr i="1">
                <a:solidFill>
                  <a:srgbClr val="FF4013"/>
                </a:solidFill>
                <a:latin typeface="+mn-lt"/>
                <a:ea typeface="+mn-ea"/>
                <a:cs typeface="+mn-cs"/>
                <a:sym typeface="Helvetica"/>
              </a:rPr>
              <a:t>1</a:t>
            </a:r>
            <a:r>
              <a:t>) + </a:t>
            </a:r>
            <a:r>
              <a:rPr b="1">
                <a:solidFill>
                  <a:srgbClr val="74A7FE"/>
                </a:solidFill>
                <a:latin typeface="+mn-lt"/>
                <a:ea typeface="+mn-ea"/>
                <a:cs typeface="+mn-cs"/>
                <a:sym typeface="Helvetica"/>
              </a:rPr>
              <a:t>blurx</a:t>
            </a:r>
            <a:r>
              <a:t>(x, y) + </a:t>
            </a:r>
            <a:r>
              <a:rPr b="1">
                <a:solidFill>
                  <a:srgbClr val="74A7FE"/>
                </a:solidFill>
                <a:latin typeface="+mn-lt"/>
                <a:ea typeface="+mn-ea"/>
                <a:cs typeface="+mn-cs"/>
                <a:sym typeface="Helvetica"/>
              </a:rPr>
              <a:t>blurx</a:t>
            </a:r>
            <a:r>
              <a:t>(x, y+</a:t>
            </a:r>
            <a:r>
              <a:rPr i="1">
                <a:solidFill>
                  <a:srgbClr val="FF4013"/>
                </a:solidFill>
                <a:latin typeface="+mn-lt"/>
                <a:ea typeface="+mn-ea"/>
                <a:cs typeface="+mn-cs"/>
                <a:sym typeface="Helvetica"/>
              </a:rPr>
              <a:t>1</a:t>
            </a:r>
            <a:r>
              <a:t>))/</a:t>
            </a:r>
            <a:r>
              <a:rPr i="1">
                <a:solidFill>
                  <a:srgbClr val="FF4013"/>
                </a:solidFill>
                <a:latin typeface="+mn-lt"/>
                <a:ea typeface="+mn-ea"/>
                <a:cs typeface="+mn-cs"/>
                <a:sym typeface="Helvetica"/>
              </a:rPr>
              <a:t>3</a:t>
            </a:r>
            <a:r>
              <a:t>;</a:t>
            </a:r>
          </a:p>
          <a:p>
            <a:pPr algn="l" defTabSz="457200">
              <a:lnSpc>
                <a:spcPts val="7200"/>
              </a:lnSpc>
              <a:tabLst/>
              <a:defRPr sz="4800">
                <a:latin typeface="Consolas"/>
                <a:ea typeface="Consolas"/>
                <a:cs typeface="Consolas"/>
                <a:sym typeface="Consolas"/>
              </a:defRPr>
            </a:pPr>
          </a:p>
          <a:p>
            <a:pPr algn="l" defTabSz="457200">
              <a:lnSpc>
                <a:spcPts val="7200"/>
              </a:lnSpc>
              <a:tabLst/>
              <a:defRPr sz="4800">
                <a:solidFill>
                  <a:srgbClr val="00B418"/>
                </a:solidFill>
                <a:latin typeface="Consolas"/>
                <a:ea typeface="Consolas"/>
                <a:cs typeface="Consolas"/>
                <a:sym typeface="Consolas"/>
              </a:defRPr>
            </a:pPr>
            <a:r>
              <a:t>  // The </a:t>
            </a:r>
            <a:r>
              <a:rPr b="1">
                <a:latin typeface="+mn-lt"/>
                <a:ea typeface="+mn-ea"/>
                <a:cs typeface="+mn-cs"/>
                <a:sym typeface="Helvetica"/>
              </a:rPr>
              <a:t>schedule</a:t>
            </a:r>
            <a:r>
              <a:t> - defines order, locality; implies storage</a:t>
            </a:r>
          </a:p>
          <a:p>
            <a:pPr algn="l" defTabSz="457200">
              <a:lnSpc>
                <a:spcPts val="7200"/>
              </a:lnSpc>
              <a:tabLst/>
              <a:defRPr sz="4800">
                <a:latin typeface="Consolas"/>
                <a:ea typeface="Consolas"/>
                <a:cs typeface="Consolas"/>
                <a:sym typeface="Consolas"/>
              </a:defRPr>
            </a:pPr>
            <a:r>
              <a:t>  blury.</a:t>
            </a:r>
            <a:r>
              <a:rPr b="1">
                <a:solidFill>
                  <a:srgbClr val="74A7FE"/>
                </a:solidFill>
                <a:latin typeface="+mn-lt"/>
                <a:ea typeface="+mn-ea"/>
                <a:cs typeface="+mn-cs"/>
                <a:sym typeface="Helvetica"/>
              </a:rPr>
              <a:t>tile</a:t>
            </a:r>
            <a:r>
              <a:t>(x, y, xi, yi, </a:t>
            </a:r>
            <a:r>
              <a:rPr i="1">
                <a:solidFill>
                  <a:srgbClr val="FF4013"/>
                </a:solidFill>
                <a:latin typeface="+mn-lt"/>
                <a:ea typeface="+mn-ea"/>
                <a:cs typeface="+mn-cs"/>
                <a:sym typeface="Helvetica"/>
              </a:rPr>
              <a:t>256</a:t>
            </a:r>
            <a:r>
              <a:t>, </a:t>
            </a:r>
            <a:r>
              <a:rPr i="1">
                <a:solidFill>
                  <a:srgbClr val="FF4013"/>
                </a:solidFill>
                <a:latin typeface="+mn-lt"/>
                <a:ea typeface="+mn-ea"/>
                <a:cs typeface="+mn-cs"/>
                <a:sym typeface="Helvetica"/>
              </a:rPr>
              <a:t>32</a:t>
            </a:r>
            <a:r>
              <a:t>)</a:t>
            </a:r>
          </a:p>
          <a:p>
            <a:pPr algn="l" defTabSz="457200">
              <a:lnSpc>
                <a:spcPts val="7200"/>
              </a:lnSpc>
              <a:tabLst/>
              <a:defRPr sz="4800">
                <a:latin typeface="Consolas"/>
                <a:ea typeface="Consolas"/>
                <a:cs typeface="Consolas"/>
                <a:sym typeface="Consolas"/>
              </a:defRPr>
            </a:pPr>
            <a:r>
              <a:t>       .</a:t>
            </a:r>
            <a:r>
              <a:rPr b="1">
                <a:solidFill>
                  <a:srgbClr val="74A7FE"/>
                </a:solidFill>
                <a:latin typeface="+mn-lt"/>
                <a:ea typeface="+mn-ea"/>
                <a:cs typeface="+mn-cs"/>
                <a:sym typeface="Helvetica"/>
              </a:rPr>
              <a:t>vectorize</a:t>
            </a:r>
            <a:r>
              <a:t>(xi, </a:t>
            </a:r>
            <a:r>
              <a:rPr i="1">
                <a:solidFill>
                  <a:srgbClr val="FF4013"/>
                </a:solidFill>
                <a:latin typeface="+mn-lt"/>
                <a:ea typeface="+mn-ea"/>
                <a:cs typeface="+mn-cs"/>
                <a:sym typeface="Helvetica"/>
              </a:rPr>
              <a:t>8</a:t>
            </a:r>
            <a:r>
              <a:t>).</a:t>
            </a:r>
            <a:r>
              <a:rPr b="1">
                <a:solidFill>
                  <a:srgbClr val="74A7FE"/>
                </a:solidFill>
                <a:latin typeface="+mn-lt"/>
                <a:ea typeface="+mn-ea"/>
                <a:cs typeface="+mn-cs"/>
                <a:sym typeface="Helvetica"/>
              </a:rPr>
              <a:t>parallel</a:t>
            </a:r>
            <a:r>
              <a:t>(y);</a:t>
            </a:r>
          </a:p>
          <a:p>
            <a:pPr algn="l" defTabSz="457200">
              <a:lnSpc>
                <a:spcPts val="7200"/>
              </a:lnSpc>
              <a:tabLst/>
              <a:defRPr b="1" sz="4800">
                <a:latin typeface="+mn-lt"/>
                <a:ea typeface="+mn-ea"/>
                <a:cs typeface="+mn-cs"/>
                <a:sym typeface="Helvetica"/>
              </a:defRPr>
            </a:pPr>
            <a:r>
              <a:rPr b="0">
                <a:latin typeface="Consolas"/>
                <a:ea typeface="Consolas"/>
                <a:cs typeface="Consolas"/>
                <a:sym typeface="Consolas"/>
              </a:rPr>
              <a:t>  blurx.</a:t>
            </a:r>
            <a:r>
              <a:rPr>
                <a:solidFill>
                  <a:srgbClr val="74A7FE"/>
                </a:solidFill>
              </a:rPr>
              <a:t>compute_at</a:t>
            </a:r>
            <a:r>
              <a:rPr b="0">
                <a:latin typeface="Consolas"/>
                <a:ea typeface="Consolas"/>
                <a:cs typeface="Consolas"/>
                <a:sym typeface="Consolas"/>
              </a:rPr>
              <a:t>(blury, x).</a:t>
            </a:r>
            <a:r>
              <a:rPr>
                <a:solidFill>
                  <a:srgbClr val="74A7FE"/>
                </a:solidFill>
              </a:rPr>
              <a:t>store_at</a:t>
            </a:r>
            <a:r>
              <a:rPr b="0">
                <a:latin typeface="Consolas"/>
                <a:ea typeface="Consolas"/>
                <a:cs typeface="Consolas"/>
                <a:sym typeface="Consolas"/>
              </a:rPr>
              <a:t>(blury, x).</a:t>
            </a:r>
            <a:r>
              <a:rPr>
                <a:solidFill>
                  <a:srgbClr val="74A7FE"/>
                </a:solidFill>
              </a:rPr>
              <a:t>vectorize</a:t>
            </a:r>
            <a:r>
              <a:rPr b="0">
                <a:latin typeface="Consolas"/>
                <a:ea typeface="Consolas"/>
                <a:cs typeface="Consolas"/>
                <a:sym typeface="Consolas"/>
              </a:rPr>
              <a:t>(x, </a:t>
            </a:r>
            <a:r>
              <a:rPr b="0" i="1">
                <a:solidFill>
                  <a:srgbClr val="FF4013"/>
                </a:solidFill>
              </a:rPr>
              <a:t>8</a:t>
            </a:r>
            <a:r>
              <a:rPr b="0">
                <a:latin typeface="Consolas"/>
                <a:ea typeface="Consolas"/>
                <a:cs typeface="Consolas"/>
                <a:sym typeface="Consolas"/>
              </a:rPr>
              <a:t>);</a:t>
            </a:r>
            <a:endParaRPr b="0">
              <a:latin typeface="Consolas"/>
              <a:ea typeface="Consolas"/>
              <a:cs typeface="Consolas"/>
              <a:sym typeface="Consolas"/>
            </a:endParaRPr>
          </a:p>
          <a:p>
            <a:pPr algn="l" defTabSz="457200">
              <a:lnSpc>
                <a:spcPts val="7200"/>
              </a:lnSpc>
              <a:tabLst/>
              <a:defRPr sz="4800">
                <a:latin typeface="Consolas"/>
                <a:ea typeface="Consolas"/>
                <a:cs typeface="Consolas"/>
                <a:sym typeface="Consolas"/>
              </a:defRPr>
            </a:pPr>
            <a:r>
              <a:t>  </a:t>
            </a:r>
          </a:p>
          <a:p>
            <a:pPr algn="l" defTabSz="457200">
              <a:lnSpc>
                <a:spcPts val="7200"/>
              </a:lnSpc>
              <a:tabLst/>
              <a:defRPr sz="4800">
                <a:latin typeface="Consolas"/>
                <a:ea typeface="Consolas"/>
                <a:cs typeface="Consolas"/>
                <a:sym typeface="Consolas"/>
              </a:defRPr>
            </a:pPr>
            <a:r>
              <a:t>  </a:t>
            </a:r>
            <a:r>
              <a:rPr b="1">
                <a:latin typeface="+mn-lt"/>
                <a:ea typeface="+mn-ea"/>
                <a:cs typeface="+mn-cs"/>
                <a:sym typeface="Helvetica"/>
              </a:rPr>
              <a:t>return</a:t>
            </a:r>
            <a:r>
              <a:t> </a:t>
            </a:r>
            <a:r>
              <a:rPr b="1">
                <a:solidFill>
                  <a:srgbClr val="74A7FE"/>
                </a:solidFill>
                <a:latin typeface="+mn-lt"/>
                <a:ea typeface="+mn-ea"/>
                <a:cs typeface="+mn-cs"/>
                <a:sym typeface="Helvetica"/>
              </a:rPr>
              <a:t>blury</a:t>
            </a:r>
            <a:r>
              <a:t>;</a:t>
            </a:r>
          </a:p>
          <a:p>
            <a:pPr algn="l" defTabSz="457200">
              <a:lnSpc>
                <a:spcPts val="7200"/>
              </a:lnSpc>
              <a:tabLst/>
              <a:defRPr sz="4800">
                <a:latin typeface="Consolas"/>
                <a:ea typeface="Consolas"/>
                <a:cs typeface="Consolas"/>
                <a:sym typeface="Consolas"/>
              </a:defRPr>
            </a:pPr>
            <a:r>
              <a:t>}</a:t>
            </a:r>
          </a:p>
        </p:txBody>
      </p:sp>
      <p:sp>
        <p:nvSpPr>
          <p:cNvPr id="4447" name="0.9 ms/megapixel"/>
          <p:cNvSpPr txBox="1"/>
          <p:nvPr/>
        </p:nvSpPr>
        <p:spPr>
          <a:xfrm>
            <a:off x="781279" y="1555750"/>
            <a:ext cx="4891684" cy="838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defTabSz="546100">
              <a:lnSpc>
                <a:spcPct val="100000"/>
              </a:lnSpc>
              <a:tabLst/>
              <a:defRPr sz="4800">
                <a:latin typeface="+mn-lt"/>
                <a:ea typeface="+mn-ea"/>
                <a:cs typeface="+mn-cs"/>
                <a:sym typeface="Helvetica"/>
              </a:defRPr>
            </a:lvl1pPr>
          </a:lstStyle>
          <a:p>
            <a:pPr/>
            <a:r>
              <a:t>0.9 ms/megapixel</a:t>
            </a:r>
          </a:p>
        </p:txBody>
      </p:sp>
      <p:sp>
        <p:nvSpPr>
          <p:cNvPr id="4448" name="Halide schedule"/>
          <p:cNvSpPr txBox="1"/>
          <p:nvPr/>
        </p:nvSpPr>
        <p:spPr>
          <a:xfrm>
            <a:off x="797135" y="342900"/>
            <a:ext cx="6348147" cy="1270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latin typeface="Helvetica Neue Bold Condensed"/>
                <a:ea typeface="Helvetica Neue Bold Condensed"/>
                <a:cs typeface="Helvetica Neue Bold Condensed"/>
                <a:sym typeface="Helvetica Neue Bold Condensed"/>
              </a:defRPr>
            </a:lvl1pPr>
          </a:lstStyle>
          <a:p>
            <a:pPr/>
            <a:r>
              <a:t>Halide schedule</a:t>
            </a:r>
          </a:p>
        </p:txBody>
      </p:sp>
    </p:spTree>
  </p:cSld>
  <p:clrMapOvr>
    <a:masterClrMapping/>
  </p:clrMapOvr>
  <p:transition xmlns:p14="http://schemas.microsoft.com/office/powerpoint/2010/main" spd="med" advClick="1"/>
</p:sld>
</file>

<file path=ppt/slides/slide1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52" name="Loops are implicit !!!!!!"/>
          <p:cNvSpPr txBox="1"/>
          <p:nvPr>
            <p:ph type="title"/>
          </p:nvPr>
        </p:nvSpPr>
        <p:spPr>
          <a:prstGeom prst="rect">
            <a:avLst/>
          </a:prstGeom>
        </p:spPr>
        <p:txBody>
          <a:bodyPr/>
          <a:lstStyle/>
          <a:p>
            <a:pPr/>
            <a:r>
              <a:t>Loops are implicit !!!!!!</a:t>
            </a:r>
          </a:p>
        </p:txBody>
      </p:sp>
      <p:sp>
        <p:nvSpPr>
          <p:cNvPr id="4453" name="Image&lt;float&gt; input = load&lt;float&gt;(&quot;images/rgb.png&quot;);…"/>
          <p:cNvSpPr txBox="1"/>
          <p:nvPr>
            <p:ph type="body" idx="1"/>
          </p:nvPr>
        </p:nvSpPr>
        <p:spPr>
          <a:prstGeom prst="rect">
            <a:avLst/>
          </a:prstGeom>
        </p:spPr>
        <p:txBody>
          <a:bodyPr/>
          <a:lstStyle/>
          <a:p>
            <a:pPr>
              <a:lnSpc>
                <a:spcPts val="5500"/>
              </a:lnSpc>
              <a:spcBef>
                <a:spcPts val="0"/>
              </a:spcBef>
              <a:defRPr sz="4600">
                <a:latin typeface="Courier New"/>
                <a:ea typeface="Courier New"/>
                <a:cs typeface="Courier New"/>
                <a:sym typeface="Courier New"/>
              </a:defRPr>
            </a:pPr>
            <a:r>
              <a:t>Image&lt;float&gt; input = load&lt;float&gt;("images/rgb.png");</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Var x, y;</a:t>
            </a:r>
          </a:p>
          <a:p>
            <a:pPr>
              <a:lnSpc>
                <a:spcPts val="5500"/>
              </a:lnSpc>
              <a:spcBef>
                <a:spcPts val="0"/>
              </a:spcBef>
              <a:defRPr sz="4600">
                <a:latin typeface="Courier New"/>
                <a:ea typeface="Courier New"/>
                <a:cs typeface="Courier New"/>
                <a:sym typeface="Courier New"/>
              </a:defRPr>
            </a:pPr>
            <a:r>
              <a:t>Func blur_x;</a:t>
            </a:r>
          </a:p>
          <a:p>
            <a:pPr>
              <a:lnSpc>
                <a:spcPts val="5500"/>
              </a:lnSpc>
              <a:spcBef>
                <a:spcPts val="0"/>
              </a:spcBef>
              <a:defRPr sz="4600">
                <a:latin typeface="Courier New"/>
                <a:ea typeface="Courier New"/>
                <a:cs typeface="Courier New"/>
                <a:sym typeface="Courier New"/>
              </a:defRPr>
            </a:pPr>
            <a:r>
              <a:t>Func blur_y; </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blur_x(x,y) = (input(x,y)+input(x+1,y)+input(x+2,y))/3.0;    </a:t>
            </a:r>
          </a:p>
          <a:p>
            <a:pPr>
              <a:lnSpc>
                <a:spcPts val="5500"/>
              </a:lnSpc>
              <a:spcBef>
                <a:spcPts val="0"/>
              </a:spcBef>
              <a:defRPr sz="4600">
                <a:latin typeface="Courier New"/>
                <a:ea typeface="Courier New"/>
                <a:cs typeface="Courier New"/>
                <a:sym typeface="Courier New"/>
              </a:defRPr>
            </a:pPr>
            <a:r>
              <a:t>blur_y(x,y) = (blur_x(x,y)+blur_x(x,y+1)+blur_x(x,y+2))/3.0;</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Image&lt;float&gt; output = blur_y.realize(input.width()-2, input.height()-2);</a:t>
            </a:r>
          </a:p>
        </p:txBody>
      </p:sp>
    </p:spTree>
  </p:cSld>
  <p:clrMapOvr>
    <a:masterClrMapping/>
  </p:clrMapOvr>
  <p:transition xmlns:p14="http://schemas.microsoft.com/office/powerpoint/2010/main" spd="med" advClick="1"/>
</p:sld>
</file>

<file path=ppt/slides/slide1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4458" name="Group"/>
          <p:cNvGrpSpPr/>
          <p:nvPr/>
        </p:nvGrpSpPr>
        <p:grpSpPr>
          <a:xfrm>
            <a:off x="4184879" y="127000"/>
            <a:ext cx="11931421" cy="13931900"/>
            <a:chOff x="0" y="0"/>
            <a:chExt cx="11931420" cy="13931900"/>
          </a:xfrm>
        </p:grpSpPr>
        <p:sp>
          <p:nvSpPr>
            <p:cNvPr id="4455" name="void box_filter_3x3(const Image &amp;in, Image &amp;blury) {…"/>
            <p:cNvSpPr txBox="1"/>
            <p:nvPr/>
          </p:nvSpPr>
          <p:spPr>
            <a:xfrm>
              <a:off x="18820" y="2019300"/>
              <a:ext cx="11912601" cy="119126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4500"/>
                </a:lnSpc>
                <a:tabLst/>
                <a:defRPr sz="25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 allocate tile blurx array</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4456" name="9.9 → 0.9 ms/megapixel"/>
            <p:cNvSpPr txBox="1"/>
            <p:nvPr/>
          </p:nvSpPr>
          <p:spPr>
            <a:xfrm>
              <a:off x="0" y="1085850"/>
              <a:ext cx="6687443" cy="838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defTabSz="546100">
                <a:lnSpc>
                  <a:spcPct val="100000"/>
                </a:lnSpc>
                <a:tabLst/>
                <a:defRPr sz="4800">
                  <a:latin typeface="+mn-lt"/>
                  <a:ea typeface="+mn-ea"/>
                  <a:cs typeface="+mn-cs"/>
                  <a:sym typeface="Helvetica"/>
                </a:defRPr>
              </a:lvl1pPr>
            </a:lstStyle>
            <a:p>
              <a:pPr/>
              <a:r>
                <a:t>9.9 → 0.9 ms/megapixel</a:t>
              </a:r>
            </a:p>
          </p:txBody>
        </p:sp>
        <p:sp>
          <p:nvSpPr>
            <p:cNvPr id="4457" name="Hand-optimized C++"/>
            <p:cNvSpPr txBox="1"/>
            <p:nvPr/>
          </p:nvSpPr>
          <p:spPr>
            <a:xfrm>
              <a:off x="15856" y="0"/>
              <a:ext cx="8323403" cy="12676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a:defRPr>
                  <a:latin typeface="Helvetica Neue Bold Condensed"/>
                  <a:ea typeface="Helvetica Neue Bold Condensed"/>
                  <a:cs typeface="Helvetica Neue Bold Condensed"/>
                  <a:sym typeface="Helvetica Neue Bold Condensed"/>
                </a:defRPr>
              </a:lvl1pPr>
            </a:lstStyle>
            <a:p>
              <a:pPr/>
              <a:r>
                <a:t>Hand-optimized C++</a:t>
              </a:r>
            </a:p>
          </p:txBody>
        </p:sp>
      </p:grpSp>
      <p:sp>
        <p:nvSpPr>
          <p:cNvPr id="4459" name="11x faster (quad core x86)"/>
          <p:cNvSpPr txBox="1"/>
          <p:nvPr/>
        </p:nvSpPr>
        <p:spPr>
          <a:xfrm>
            <a:off x="16844849" y="473075"/>
            <a:ext cx="6134101" cy="2165351"/>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tabLst/>
              <a:defRPr b="1" i="1" sz="6400">
                <a:latin typeface="+mn-lt"/>
                <a:ea typeface="+mn-ea"/>
                <a:cs typeface="+mn-cs"/>
                <a:sym typeface="Helvetica"/>
              </a:defRPr>
            </a:pPr>
            <a:r>
              <a:rPr sz="9600"/>
              <a:t>11x faster</a:t>
            </a:r>
            <a:br>
              <a:rPr sz="9600"/>
            </a:br>
            <a:r>
              <a:rPr b="0" sz="5800"/>
              <a:t>(quad core x86)</a:t>
            </a:r>
          </a:p>
        </p:txBody>
      </p:sp>
      <p:sp>
        <p:nvSpPr>
          <p:cNvPr id="4460" name="Tiled, fused…"/>
          <p:cNvSpPr txBox="1"/>
          <p:nvPr/>
        </p:nvSpPr>
        <p:spPr>
          <a:xfrm>
            <a:off x="16844849" y="3342640"/>
            <a:ext cx="6134101" cy="9735821"/>
          </a:xfrm>
          <a:prstGeom prst="rect">
            <a:avLst/>
          </a:prstGeom>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spcBef>
                <a:spcPts val="4800"/>
              </a:spcBef>
              <a:tabLst/>
              <a:defRPr>
                <a:latin typeface="+mn-lt"/>
                <a:ea typeface="+mn-ea"/>
                <a:cs typeface="+mn-cs"/>
                <a:sym typeface="Helvetica"/>
              </a:defRPr>
            </a:pPr>
            <a:r>
              <a:t>Tiled, fused</a:t>
            </a:r>
          </a:p>
          <a:p>
            <a:pPr algn="l" defTabSz="546100">
              <a:lnSpc>
                <a:spcPct val="70000"/>
              </a:lnSpc>
              <a:spcBef>
                <a:spcPts val="4800"/>
              </a:spcBef>
              <a:tabLst/>
              <a:defRPr>
                <a:latin typeface="+mn-lt"/>
                <a:ea typeface="+mn-ea"/>
                <a:cs typeface="+mn-cs"/>
                <a:sym typeface="Helvetica"/>
              </a:defRPr>
            </a:pPr>
            <a:r>
              <a:t>Vectorized</a:t>
            </a:r>
          </a:p>
          <a:p>
            <a:pPr algn="l" defTabSz="546100">
              <a:lnSpc>
                <a:spcPct val="70000"/>
              </a:lnSpc>
              <a:spcBef>
                <a:spcPts val="4800"/>
              </a:spcBef>
              <a:tabLst/>
              <a:defRPr>
                <a:latin typeface="+mn-lt"/>
                <a:ea typeface="+mn-ea"/>
                <a:cs typeface="+mn-cs"/>
                <a:sym typeface="Helvetica"/>
              </a:defRPr>
            </a:pPr>
            <a:r>
              <a:t>Multithreaded</a:t>
            </a:r>
          </a:p>
          <a:p>
            <a:pPr algn="l" defTabSz="546100">
              <a:lnSpc>
                <a:spcPct val="70000"/>
              </a:lnSpc>
              <a:spcBef>
                <a:spcPts val="4800"/>
              </a:spcBef>
              <a:tabLst/>
              <a:defRPr>
                <a:latin typeface="+mn-lt"/>
                <a:ea typeface="+mn-ea"/>
                <a:cs typeface="+mn-cs"/>
                <a:sym typeface="Helvetica"/>
              </a:defRPr>
            </a:pPr>
            <a:r>
              <a:t>Redundant computation</a:t>
            </a:r>
          </a:p>
          <a:p>
            <a:pPr algn="l" defTabSz="546100">
              <a:lnSpc>
                <a:spcPct val="70000"/>
              </a:lnSpc>
              <a:spcBef>
                <a:spcPts val="4800"/>
              </a:spcBef>
              <a:tabLst/>
              <a:defRPr i="1">
                <a:latin typeface="+mn-lt"/>
                <a:ea typeface="+mn-ea"/>
                <a:cs typeface="+mn-cs"/>
                <a:sym typeface="Helvetica"/>
              </a:defRPr>
            </a:pPr>
            <a:r>
              <a:t>Near roof-line optimum</a:t>
            </a:r>
          </a:p>
        </p:txBody>
      </p:sp>
    </p:spTree>
  </p:cSld>
  <p:clrMapOvr>
    <a:masterClrMapping/>
  </p:clrMapOvr>
  <p:transition xmlns:p14="http://schemas.microsoft.com/office/powerpoint/2010/main" spd="med" advClick="1"/>
</p:sld>
</file>

<file path=ppt/slides/slide1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4" name="Halide is a purely Functional language"/>
          <p:cNvSpPr txBox="1"/>
          <p:nvPr>
            <p:ph type="title"/>
          </p:nvPr>
        </p:nvSpPr>
        <p:spPr>
          <a:prstGeom prst="rect">
            <a:avLst/>
          </a:prstGeom>
        </p:spPr>
        <p:txBody>
          <a:bodyPr/>
          <a:lstStyle/>
          <a:p>
            <a:pPr/>
            <a:r>
              <a:t>Halide is a purely Functional language</a:t>
            </a:r>
          </a:p>
        </p:txBody>
      </p:sp>
      <p:sp>
        <p:nvSpPr>
          <p:cNvPr id="4465" name="No side effect, no environments!…"/>
          <p:cNvSpPr txBox="1"/>
          <p:nvPr>
            <p:ph type="body" idx="1"/>
          </p:nvPr>
        </p:nvSpPr>
        <p:spPr>
          <a:prstGeom prst="rect">
            <a:avLst/>
          </a:prstGeom>
        </p:spPr>
        <p:txBody>
          <a:bodyPr/>
          <a:lstStyle/>
          <a:p>
            <a:pPr/>
            <a:r>
              <a:t>No side effect, no environments!</a:t>
            </a:r>
          </a:p>
          <a:p>
            <a:pPr lvl="1"/>
            <a:r>
              <a:t>Define your algorithm as a pipeline of pure functions</a:t>
            </a:r>
          </a:p>
          <a:p>
            <a:pPr/>
            <a:r>
              <a:t>Loops are NOT specified in the Halide algorithm</a:t>
            </a:r>
          </a:p>
          <a:p>
            <a:pPr lvl="1"/>
            <a:r>
              <a:t>That’s the job of the schedule</a:t>
            </a:r>
          </a:p>
        </p:txBody>
      </p:sp>
    </p:spTree>
  </p:cSld>
  <p:clrMapOvr>
    <a:masterClrMapping/>
  </p:clrMapOvr>
  <p:transition xmlns:p14="http://schemas.microsoft.com/office/powerpoint/2010/main" spd="fast" advClick="1"/>
</p:sld>
</file>

<file path=ppt/slides/slide1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7" name="Main Halide elements"/>
          <p:cNvSpPr txBox="1"/>
          <p:nvPr>
            <p:ph type="title"/>
          </p:nvPr>
        </p:nvSpPr>
        <p:spPr>
          <a:prstGeom prst="rect">
            <a:avLst/>
          </a:prstGeom>
        </p:spPr>
        <p:txBody>
          <a:bodyPr/>
          <a:lstStyle/>
          <a:p>
            <a:pPr/>
            <a:r>
              <a:t>Main Halide elements</a:t>
            </a:r>
          </a:p>
        </p:txBody>
      </p:sp>
      <p:sp>
        <p:nvSpPr>
          <p:cNvPr id="4468" name="Func: pure functions defined over integer domain…"/>
          <p:cNvSpPr txBox="1"/>
          <p:nvPr>
            <p:ph type="body" idx="1"/>
          </p:nvPr>
        </p:nvSpPr>
        <p:spPr>
          <a:prstGeom prst="rect">
            <a:avLst/>
          </a:prstGeom>
        </p:spPr>
        <p:txBody>
          <a:bodyPr/>
          <a:lstStyle/>
          <a:p>
            <a:pPr/>
            <a:r>
              <a:rPr>
                <a:solidFill>
                  <a:srgbClr val="F5EC00"/>
                </a:solidFill>
              </a:rPr>
              <a:t>Func</a:t>
            </a:r>
            <a:r>
              <a:t>: pure functions defined over integer domain</a:t>
            </a:r>
          </a:p>
          <a:p>
            <a:pPr lvl="1"/>
            <a:r>
              <a:t>These are the central objects in Halide </a:t>
            </a:r>
          </a:p>
          <a:p>
            <a:pPr lvl="1"/>
            <a:r>
              <a:t>e.g. blur, brighten, harris, etc.</a:t>
            </a:r>
          </a:p>
          <a:p>
            <a:pPr/>
            <a:r>
              <a:rPr>
                <a:solidFill>
                  <a:srgbClr val="FFFC41"/>
                </a:solidFill>
              </a:rPr>
              <a:t>Var</a:t>
            </a:r>
            <a:r>
              <a:t>: abstract variable representing the domain</a:t>
            </a:r>
          </a:p>
          <a:p>
            <a:pPr lvl="1"/>
            <a:r>
              <a:t>e.g. x, y, c</a:t>
            </a:r>
          </a:p>
          <a:p>
            <a:pPr/>
            <a:r>
              <a:rPr>
                <a:solidFill>
                  <a:srgbClr val="FFFC41"/>
                </a:solidFill>
              </a:rPr>
              <a:t>Expr</a:t>
            </a:r>
            <a:r>
              <a:t>: Algebraic expression of Halide Funcs and Vars</a:t>
            </a:r>
          </a:p>
          <a:p>
            <a:pPr lvl="1"/>
            <a:r>
              <a:t>e.g. x**2+y+blur(x,y,c)</a:t>
            </a:r>
          </a:p>
          <a:p>
            <a:pPr lvl="1"/>
            <a:r>
              <a:t>Most operators and functions you expect are available (+, -, *, /, **, sqrt, cos..)</a:t>
            </a:r>
          </a:p>
          <a:p>
            <a:pPr/>
            <a:r>
              <a:rPr>
                <a:solidFill>
                  <a:srgbClr val="FFFC41"/>
                </a:solidFill>
              </a:rPr>
              <a:t>Image</a:t>
            </a:r>
            <a:r>
              <a:t>: represents inputs and output image</a:t>
            </a:r>
          </a:p>
          <a:p>
            <a:pPr lvl="1"/>
            <a:r>
              <a:t>Can be created from our numpy arrays.</a:t>
            </a:r>
          </a:p>
          <a:p>
            <a:pPr lvl="1"/>
            <a:r>
              <a:t>Careful: convention is that order is x, y</a:t>
            </a:r>
          </a:p>
        </p:txBody>
      </p:sp>
    </p:spTree>
  </p:cSld>
  <p:clrMapOvr>
    <a:masterClrMapping/>
  </p:clrMapOvr>
  <p:transition xmlns:p14="http://schemas.microsoft.com/office/powerpoint/2010/main" spd="med" advClick="1"/>
</p:sld>
</file>

<file path=ppt/slides/slide1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0" name="Under the hood"/>
          <p:cNvSpPr txBox="1"/>
          <p:nvPr>
            <p:ph type="title"/>
          </p:nvPr>
        </p:nvSpPr>
        <p:spPr>
          <a:prstGeom prst="rect">
            <a:avLst/>
          </a:prstGeom>
        </p:spPr>
        <p:txBody>
          <a:bodyPr/>
          <a:lstStyle/>
          <a:p>
            <a:pPr/>
            <a:r>
              <a:t>Under the hood</a:t>
            </a:r>
          </a:p>
        </p:txBody>
      </p:sp>
      <p:sp>
        <p:nvSpPr>
          <p:cNvPr id="4471" name="Func, Var, Expr, Image are C++ classes representing Halide programs…"/>
          <p:cNvSpPr txBox="1"/>
          <p:nvPr>
            <p:ph type="body" idx="1"/>
          </p:nvPr>
        </p:nvSpPr>
        <p:spPr>
          <a:prstGeom prst="rect">
            <a:avLst/>
          </a:prstGeom>
        </p:spPr>
        <p:txBody>
          <a:bodyPr/>
          <a:lstStyle/>
          <a:p>
            <a:pPr/>
            <a:r>
              <a:t>Func, Var, Expr, Image are C++ classes representing Halide programs</a:t>
            </a:r>
          </a:p>
          <a:p>
            <a:pPr/>
            <a:r>
              <a:t>Declare Halide Funcs, Vars, etc. by calling the C++ constructor of these classes</a:t>
            </a:r>
          </a:p>
          <a:p>
            <a:pPr/>
            <a:r>
              <a:t>Define Funcs and Expr with operator overloading: (), =, +,*,  etc.</a:t>
            </a:r>
          </a:p>
          <a:p>
            <a:pPr/>
            <a:r>
              <a:t>Manipulate Halide schedules with methods of the Func class</a:t>
            </a:r>
          </a:p>
          <a:p>
            <a:pPr/>
            <a:r>
              <a:t>Types are more complicated/strict than C</a:t>
            </a:r>
          </a:p>
        </p:txBody>
      </p:sp>
    </p:spTree>
  </p:cSld>
  <p:clrMapOvr>
    <a:masterClrMapping/>
  </p:clrMapOvr>
  <p:transition xmlns:p14="http://schemas.microsoft.com/office/powerpoint/2010/main" spd="med" advClick="1"/>
</p:sld>
</file>

<file path=ppt/slides/slide1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3" name="Realize"/>
          <p:cNvSpPr txBox="1"/>
          <p:nvPr>
            <p:ph type="title"/>
          </p:nvPr>
        </p:nvSpPr>
        <p:spPr>
          <a:prstGeom prst="rect">
            <a:avLst/>
          </a:prstGeom>
        </p:spPr>
        <p:txBody>
          <a:bodyPr/>
          <a:lstStyle/>
          <a:p>
            <a:pPr/>
            <a:r>
              <a:t>Realize</a:t>
            </a:r>
          </a:p>
        </p:txBody>
      </p:sp>
      <p:sp>
        <p:nvSpPr>
          <p:cNvPr id="4474" name="Func.realize calls the Halide compiler on the C++ representation…"/>
          <p:cNvSpPr txBox="1"/>
          <p:nvPr>
            <p:ph type="body" idx="1"/>
          </p:nvPr>
        </p:nvSpPr>
        <p:spPr>
          <a:prstGeom prst="rect">
            <a:avLst/>
          </a:prstGeom>
        </p:spPr>
        <p:txBody>
          <a:bodyPr/>
          <a:lstStyle/>
          <a:p>
            <a:pPr/>
            <a:r>
              <a:t>Func.realize calls the Halide compiler on the C++ representation</a:t>
            </a:r>
          </a:p>
          <a:p>
            <a:pPr lvl="1"/>
            <a:r>
              <a:t>Lots of magic happens behind the scene</a:t>
            </a:r>
          </a:p>
          <a:p>
            <a:pPr lvl="1"/>
            <a:r>
              <a:t>Will depend on the schedule</a:t>
            </a:r>
          </a:p>
          <a:p>
            <a:pPr lvl="1"/>
            <a:r>
              <a:t>More later</a:t>
            </a:r>
          </a:p>
          <a:p>
            <a:pPr lvl="1"/>
          </a:p>
          <a:p>
            <a:pPr/>
            <a:r>
              <a:t>then executes your code and returns a Halide Image</a:t>
            </a:r>
          </a:p>
          <a:p>
            <a:pPr/>
          </a:p>
          <a:p>
            <a:pPr/>
            <a:r>
              <a:t>Always call on last stage</a:t>
            </a:r>
          </a:p>
          <a:p>
            <a:pPr lvl="1"/>
            <a:r>
              <a:t>unless you’re debugging earlier stages</a:t>
            </a:r>
          </a:p>
        </p:txBody>
      </p:sp>
    </p:spTree>
  </p:cSld>
  <p:clrMapOvr>
    <a:masterClrMapping/>
  </p:clrMapOvr>
  <p:transition xmlns:p14="http://schemas.microsoft.com/office/powerpoint/2010/main" spd="med" advClick="1"/>
</p:sld>
</file>

<file path=ppt/slides/slide1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6" name="Swept under the rug so far"/>
          <p:cNvSpPr txBox="1"/>
          <p:nvPr>
            <p:ph type="title"/>
          </p:nvPr>
        </p:nvSpPr>
        <p:spPr>
          <a:prstGeom prst="rect">
            <a:avLst/>
          </a:prstGeom>
        </p:spPr>
        <p:txBody>
          <a:bodyPr/>
          <a:lstStyle/>
          <a:p>
            <a:pPr/>
            <a:r>
              <a:t>Swept under the rug so far</a:t>
            </a:r>
          </a:p>
        </p:txBody>
      </p:sp>
      <p:sp>
        <p:nvSpPr>
          <p:cNvPr id="4477" name="Reductions…"/>
          <p:cNvSpPr txBox="1"/>
          <p:nvPr>
            <p:ph type="body" idx="1"/>
          </p:nvPr>
        </p:nvSpPr>
        <p:spPr>
          <a:prstGeom prst="rect">
            <a:avLst/>
          </a:prstGeom>
        </p:spPr>
        <p:txBody>
          <a:bodyPr/>
          <a:lstStyle/>
          <a:p>
            <a:pPr/>
            <a:r>
              <a:t>Reductions </a:t>
            </a:r>
          </a:p>
          <a:p>
            <a:pPr lvl="1"/>
            <a:r>
              <a:t>sum, histogram, general convolution</a:t>
            </a:r>
          </a:p>
          <a:p>
            <a:pPr/>
            <a:r>
              <a:t>Types and precision </a:t>
            </a:r>
          </a:p>
          <a:p>
            <a:pPr lvl="1"/>
            <a:r>
              <a:t>floats, 16 bits, 8 bits, etc.</a:t>
            </a:r>
          </a:p>
          <a:p>
            <a:pPr lvl="1"/>
            <a:r>
              <a:t>It’s annoying to work with 8-bit integers because of overflow</a:t>
            </a:r>
          </a:p>
          <a:p>
            <a:pPr/>
            <a:r>
              <a:t>Clamping to image boundary </a:t>
            </a:r>
          </a:p>
          <a:p>
            <a:pPr lvl="1"/>
            <a:r>
              <a:t>like black/edge padding. easy. </a:t>
            </a:r>
          </a:p>
          <a:p>
            <a:pPr lvl="1"/>
          </a:p>
          <a:p>
            <a:pPr indent="217714"/>
            <a:r>
              <a:t>and of course, scheduling not explained yet</a:t>
            </a:r>
          </a:p>
        </p:txBody>
      </p:sp>
    </p:spTree>
  </p:cSld>
  <p:clrMapOvr>
    <a:masterClrMapping/>
  </p:clrMapOvr>
  <p:transition xmlns:p14="http://schemas.microsoft.com/office/powerpoint/2010/main" spd="med" advClick="1"/>
</p:sld>
</file>

<file path=ppt/slides/slide1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9" name="Halide good news and bad news"/>
          <p:cNvSpPr txBox="1"/>
          <p:nvPr>
            <p:ph type="title"/>
          </p:nvPr>
        </p:nvSpPr>
        <p:spPr>
          <a:prstGeom prst="rect">
            <a:avLst/>
          </a:prstGeom>
        </p:spPr>
        <p:txBody>
          <a:bodyPr/>
          <a:lstStyle/>
          <a:p>
            <a:pPr/>
            <a:r>
              <a:t>Halide good news and bad news</a:t>
            </a:r>
          </a:p>
        </p:txBody>
      </p:sp>
      <p:sp>
        <p:nvSpPr>
          <p:cNvPr id="4480" name="Halide syntax is easy…"/>
          <p:cNvSpPr txBox="1"/>
          <p:nvPr>
            <p:ph type="body" idx="1"/>
          </p:nvPr>
        </p:nvSpPr>
        <p:spPr>
          <a:prstGeom prst="rect">
            <a:avLst/>
          </a:prstGeom>
        </p:spPr>
        <p:txBody>
          <a:bodyPr/>
          <a:lstStyle/>
          <a:p>
            <a:pPr>
              <a:spcBef>
                <a:spcPts val="1800"/>
              </a:spcBef>
              <a:defRPr>
                <a:solidFill>
                  <a:srgbClr val="B1DD8C"/>
                </a:solidFill>
              </a:defRPr>
            </a:pPr>
            <a:r>
              <a:t>Halide syntax is easy</a:t>
            </a:r>
          </a:p>
          <a:p>
            <a:pPr>
              <a:spcBef>
                <a:spcPts val="1800"/>
              </a:spcBef>
              <a:defRPr>
                <a:solidFill>
                  <a:srgbClr val="B1DD8C"/>
                </a:solidFill>
              </a:defRPr>
            </a:pPr>
            <a:r>
              <a:t>Halide is cross platform (Linux, Mac, Windows)</a:t>
            </a:r>
          </a:p>
          <a:p>
            <a:pPr lvl="1">
              <a:spcBef>
                <a:spcPts val="1800"/>
              </a:spcBef>
              <a:defRPr>
                <a:solidFill>
                  <a:srgbClr val="FFA57D"/>
                </a:solidFill>
              </a:defRPr>
            </a:pPr>
            <a:r>
              <a:t>Although some better than others (I’m looking at you Windows)</a:t>
            </a:r>
          </a:p>
          <a:p>
            <a:pPr>
              <a:spcBef>
                <a:spcPts val="1800"/>
              </a:spcBef>
              <a:defRPr>
                <a:solidFill>
                  <a:srgbClr val="B1DD8C"/>
                </a:solidFill>
              </a:defRPr>
            </a:pPr>
            <a:r>
              <a:t>Supports many targets (x86, GPU, ARM)</a:t>
            </a:r>
          </a:p>
          <a:p>
            <a:pPr>
              <a:spcBef>
                <a:spcPts val="1800"/>
              </a:spcBef>
              <a:defRPr>
                <a:solidFill>
                  <a:srgbClr val="B1DD8C"/>
                </a:solidFill>
              </a:defRPr>
            </a:pPr>
            <a:r>
              <a:t>Halide generates really fast executables</a:t>
            </a:r>
          </a:p>
          <a:p>
            <a:pPr>
              <a:spcBef>
                <a:spcPts val="1800"/>
              </a:spcBef>
              <a:defRPr>
                <a:solidFill>
                  <a:srgbClr val="B1DD8C"/>
                </a:solidFill>
              </a:defRPr>
            </a:pPr>
            <a:r>
              <a:t>Halide is easy to embed in C++</a:t>
            </a:r>
          </a:p>
          <a:p>
            <a:pPr>
              <a:spcBef>
                <a:spcPts val="1800"/>
              </a:spcBef>
              <a:defRPr>
                <a:solidFill>
                  <a:srgbClr val="FF8C82"/>
                </a:solidFill>
              </a:defRPr>
            </a:pPr>
            <a:r>
              <a:t>Halide is not Turing complete and cannot represent everything</a:t>
            </a:r>
          </a:p>
          <a:p>
            <a:pPr lvl="1">
              <a:spcBef>
                <a:spcPts val="1800"/>
              </a:spcBef>
              <a:defRPr>
                <a:solidFill>
                  <a:srgbClr val="FF8C82"/>
                </a:solidFill>
              </a:defRPr>
            </a:pPr>
            <a:r>
              <a:t>e.g. the iteration loop of conjugate gradient would have to be in the host language, not Halide</a:t>
            </a:r>
          </a:p>
          <a:p>
            <a:pPr>
              <a:spcBef>
                <a:spcPts val="1800"/>
              </a:spcBef>
              <a:defRPr>
                <a:solidFill>
                  <a:srgbClr val="FF8C82"/>
                </a:solidFill>
              </a:defRPr>
            </a:pPr>
            <a:r>
              <a:t>Halide doesn’t always give useful error messages</a:t>
            </a:r>
          </a:p>
        </p:txBody>
      </p:sp>
    </p:spTree>
  </p:cSld>
  <p:clrMapOvr>
    <a:masterClrMapping/>
  </p:clrMapOvr>
  <p:transition xmlns:p14="http://schemas.microsoft.com/office/powerpoint/2010/main" spd="med" advClick="1"/>
</p:sld>
</file>

<file path=ppt/slides/slide1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82" name="Halide algorithm:…"/>
          <p:cNvSpPr txBox="1"/>
          <p:nvPr/>
        </p:nvSpPr>
        <p:spPr>
          <a:xfrm>
            <a:off x="1287710" y="2730500"/>
            <a:ext cx="22402801" cy="3444241"/>
          </a:xfrm>
          <a:prstGeom prst="rect">
            <a:avLst/>
          </a:prstGeom>
          <a:ln w="12700">
            <a:miter lim="400000"/>
          </a:ln>
          <a:extLst>
            <a:ext uri="{C572A759-6A51-4108-AA02-DFA0A04FC94B}">
              <ma14:wrappingTextBoxFlag xmlns:ma14="http://schemas.microsoft.com/office/mac/drawingml/2011/main" val="1"/>
            </a:ext>
          </a:extLst>
        </p:spPr>
        <p:txBody>
          <a:bodyPr lIns="228600" tIns="228600" rIns="228600" bIns="228600">
            <a:spAutoFit/>
          </a:bodyPr>
          <a:lstStyle/>
          <a:p>
            <a:pPr algn="l" defTabSz="457200">
              <a:lnSpc>
                <a:spcPct val="120000"/>
              </a:lnSpc>
              <a:tabLst/>
              <a:defRPr b="1" sz="7200">
                <a:latin typeface="+mn-lt"/>
                <a:ea typeface="+mn-ea"/>
                <a:cs typeface="+mn-cs"/>
                <a:sym typeface="Helvetica"/>
              </a:defRPr>
            </a:pPr>
            <a:r>
              <a:t>Halide </a:t>
            </a:r>
            <a:r>
              <a:rPr i="1"/>
              <a:t>algorithm</a:t>
            </a:r>
            <a:r>
              <a:t>:</a:t>
            </a:r>
          </a:p>
          <a:p>
            <a:pPr algn="l" defTabSz="457200">
              <a:lnSpc>
                <a:spcPct val="120000"/>
              </a:lnSpc>
              <a:tabLst/>
              <a:defRPr sz="5000">
                <a:latin typeface="Consolas"/>
                <a:ea typeface="Consolas"/>
                <a:cs typeface="Consolas"/>
                <a:sym typeface="Consolas"/>
              </a:defRPr>
            </a:pPr>
            <a:r>
              <a:rPr b="1">
                <a:latin typeface="+mn-lt"/>
                <a:ea typeface="+mn-ea"/>
                <a:cs typeface="+mn-cs"/>
                <a:sym typeface="Helvetica"/>
              </a:rPr>
              <a:t>blurx</a:t>
            </a:r>
            <a:r>
              <a:t>(x, y) = (</a:t>
            </a:r>
            <a:r>
              <a:rPr b="1">
                <a:latin typeface="+mn-lt"/>
                <a:ea typeface="+mn-ea"/>
                <a:cs typeface="+mn-cs"/>
                <a:sym typeface="Helvetica"/>
              </a:rPr>
              <a:t>in</a:t>
            </a:r>
            <a:r>
              <a:t>(x-</a:t>
            </a:r>
            <a:r>
              <a:rPr i="1">
                <a:latin typeface="+mn-lt"/>
                <a:ea typeface="+mn-ea"/>
                <a:cs typeface="+mn-cs"/>
                <a:sym typeface="Helvetica"/>
              </a:rPr>
              <a:t>1</a:t>
            </a:r>
            <a:r>
              <a:t>, y) + </a:t>
            </a:r>
            <a:r>
              <a:rPr b="1">
                <a:latin typeface="+mn-lt"/>
                <a:ea typeface="+mn-ea"/>
                <a:cs typeface="+mn-cs"/>
                <a:sym typeface="Helvetica"/>
              </a:rPr>
              <a:t>in</a:t>
            </a:r>
            <a:r>
              <a:t>(x, y) + </a:t>
            </a:r>
            <a:r>
              <a:rPr b="1">
                <a:latin typeface="+mn-lt"/>
                <a:ea typeface="+mn-ea"/>
                <a:cs typeface="+mn-cs"/>
                <a:sym typeface="Helvetica"/>
              </a:rPr>
              <a:t>in</a:t>
            </a:r>
            <a:r>
              <a:t>(x+</a:t>
            </a:r>
            <a:r>
              <a:rPr i="1">
                <a:latin typeface="+mn-lt"/>
                <a:ea typeface="+mn-ea"/>
                <a:cs typeface="+mn-cs"/>
                <a:sym typeface="Helvetica"/>
              </a:rPr>
              <a:t>1</a:t>
            </a:r>
            <a:r>
              <a:t>, y))/</a:t>
            </a:r>
            <a:r>
              <a:rPr i="1">
                <a:latin typeface="+mn-lt"/>
                <a:ea typeface="+mn-ea"/>
                <a:cs typeface="+mn-cs"/>
                <a:sym typeface="Helvetica"/>
              </a:rPr>
              <a:t>3</a:t>
            </a:r>
            <a:r>
              <a:t>;</a:t>
            </a:r>
          </a:p>
          <a:p>
            <a:pPr algn="l" defTabSz="457200">
              <a:lnSpc>
                <a:spcPct val="120000"/>
              </a:lnSpc>
              <a:tabLst/>
              <a:defRPr sz="5000">
                <a:latin typeface="Consolas"/>
                <a:ea typeface="Consolas"/>
                <a:cs typeface="Consolas"/>
                <a:sym typeface="Consolas"/>
              </a:defRPr>
            </a:pPr>
            <a:r>
              <a:rPr b="1">
                <a:latin typeface="+mn-lt"/>
                <a:ea typeface="+mn-ea"/>
                <a:cs typeface="+mn-cs"/>
                <a:sym typeface="Helvetica"/>
              </a:rPr>
              <a:t>blury</a:t>
            </a:r>
            <a:r>
              <a:t>(x, y) = (</a:t>
            </a:r>
            <a:r>
              <a:rPr b="1">
                <a:latin typeface="+mn-lt"/>
                <a:ea typeface="+mn-ea"/>
                <a:cs typeface="+mn-cs"/>
                <a:sym typeface="Helvetica"/>
              </a:rPr>
              <a:t>blurx</a:t>
            </a:r>
            <a:r>
              <a:t>(x, y-</a:t>
            </a:r>
            <a:r>
              <a:rPr i="1">
                <a:latin typeface="+mn-lt"/>
                <a:ea typeface="+mn-ea"/>
                <a:cs typeface="+mn-cs"/>
                <a:sym typeface="Helvetica"/>
              </a:rPr>
              <a:t>1</a:t>
            </a:r>
            <a:r>
              <a:t>) + </a:t>
            </a:r>
            <a:r>
              <a:rPr b="1">
                <a:latin typeface="+mn-lt"/>
                <a:ea typeface="+mn-ea"/>
                <a:cs typeface="+mn-cs"/>
                <a:sym typeface="Helvetica"/>
              </a:rPr>
              <a:t>blurx</a:t>
            </a:r>
            <a:r>
              <a:t>(x, y) + </a:t>
            </a:r>
            <a:r>
              <a:rPr b="1">
                <a:latin typeface="+mn-lt"/>
                <a:ea typeface="+mn-ea"/>
                <a:cs typeface="+mn-cs"/>
                <a:sym typeface="Helvetica"/>
              </a:rPr>
              <a:t>blurx</a:t>
            </a:r>
            <a:r>
              <a:t>(x, y+</a:t>
            </a:r>
            <a:r>
              <a:rPr i="1">
                <a:latin typeface="+mn-lt"/>
                <a:ea typeface="+mn-ea"/>
                <a:cs typeface="+mn-cs"/>
                <a:sym typeface="Helvetica"/>
              </a:rPr>
              <a:t>1</a:t>
            </a:r>
            <a:r>
              <a:t>))/</a:t>
            </a:r>
            <a:r>
              <a:rPr i="1">
                <a:latin typeface="+mn-lt"/>
                <a:ea typeface="+mn-ea"/>
                <a:cs typeface="+mn-cs"/>
                <a:sym typeface="Helvetica"/>
              </a:rPr>
              <a:t>3</a:t>
            </a:r>
            <a:r>
              <a:t>;</a:t>
            </a:r>
          </a:p>
        </p:txBody>
      </p:sp>
      <p:sp>
        <p:nvSpPr>
          <p:cNvPr id="4483" name="Halide schedule:…"/>
          <p:cNvSpPr txBox="1"/>
          <p:nvPr/>
        </p:nvSpPr>
        <p:spPr>
          <a:xfrm>
            <a:off x="1282700" y="7886700"/>
            <a:ext cx="22555200" cy="3444241"/>
          </a:xfrm>
          <a:prstGeom prst="rect">
            <a:avLst/>
          </a:prstGeom>
          <a:ln w="12700">
            <a:miter lim="400000"/>
          </a:ln>
          <a:extLst>
            <a:ext uri="{C572A759-6A51-4108-AA02-DFA0A04FC94B}">
              <ma14:wrappingTextBoxFlag xmlns:ma14="http://schemas.microsoft.com/office/mac/drawingml/2011/main" val="1"/>
            </a:ext>
          </a:extLst>
        </p:spPr>
        <p:txBody>
          <a:bodyPr lIns="228600" tIns="228600" rIns="228600" bIns="228600">
            <a:spAutoFit/>
          </a:bodyPr>
          <a:lstStyle/>
          <a:p>
            <a:pPr algn="l" defTabSz="457200">
              <a:lnSpc>
                <a:spcPct val="120000"/>
              </a:lnSpc>
              <a:tabLst/>
              <a:defRPr b="1" sz="7200">
                <a:solidFill>
                  <a:srgbClr val="FF6251"/>
                </a:solidFill>
                <a:latin typeface="+mn-lt"/>
                <a:ea typeface="+mn-ea"/>
                <a:cs typeface="+mn-cs"/>
                <a:sym typeface="Helvetica"/>
              </a:defRPr>
            </a:pPr>
            <a:r>
              <a:t>Halide </a:t>
            </a:r>
            <a:r>
              <a:rPr i="1"/>
              <a:t>schedule</a:t>
            </a:r>
            <a:r>
              <a:t>:</a:t>
            </a:r>
          </a:p>
          <a:p>
            <a:pPr algn="l" defTabSz="457200">
              <a:lnSpc>
                <a:spcPct val="120000"/>
              </a:lnSpc>
              <a:tabLst/>
              <a:defRPr sz="5000">
                <a:latin typeface="Consolas"/>
                <a:ea typeface="Consolas"/>
                <a:cs typeface="Consolas"/>
                <a:sym typeface="Consolas"/>
              </a:defRPr>
            </a:pPr>
            <a:r>
              <a:t>blury.</a:t>
            </a:r>
            <a:r>
              <a:rPr b="1">
                <a:latin typeface="+mn-lt"/>
                <a:ea typeface="+mn-ea"/>
                <a:cs typeface="+mn-cs"/>
                <a:sym typeface="Helvetica"/>
              </a:rPr>
              <a:t>tile</a:t>
            </a:r>
            <a:r>
              <a:t>(x, y, xi, yi, </a:t>
            </a:r>
            <a:r>
              <a:rPr i="1">
                <a:latin typeface="+mn-lt"/>
                <a:ea typeface="+mn-ea"/>
                <a:cs typeface="+mn-cs"/>
                <a:sym typeface="Helvetica"/>
              </a:rPr>
              <a:t>256</a:t>
            </a:r>
            <a:r>
              <a:t>, </a:t>
            </a:r>
            <a:r>
              <a:rPr i="1">
                <a:latin typeface="+mn-lt"/>
                <a:ea typeface="+mn-ea"/>
                <a:cs typeface="+mn-cs"/>
                <a:sym typeface="Helvetica"/>
              </a:rPr>
              <a:t>32</a:t>
            </a:r>
            <a:r>
              <a:t>).</a:t>
            </a:r>
            <a:r>
              <a:rPr b="1">
                <a:latin typeface="+mn-lt"/>
                <a:ea typeface="+mn-ea"/>
                <a:cs typeface="+mn-cs"/>
                <a:sym typeface="Helvetica"/>
              </a:rPr>
              <a:t>vectorize</a:t>
            </a:r>
            <a:r>
              <a:t>(xi, </a:t>
            </a:r>
            <a:r>
              <a:rPr i="1">
                <a:latin typeface="+mn-lt"/>
                <a:ea typeface="+mn-ea"/>
                <a:cs typeface="+mn-cs"/>
                <a:sym typeface="Helvetica"/>
              </a:rPr>
              <a:t>8</a:t>
            </a:r>
            <a:r>
              <a:t>).</a:t>
            </a:r>
            <a:r>
              <a:rPr b="1">
                <a:latin typeface="+mn-lt"/>
                <a:ea typeface="+mn-ea"/>
                <a:cs typeface="+mn-cs"/>
                <a:sym typeface="Helvetica"/>
              </a:rPr>
              <a:t>parallel</a:t>
            </a:r>
            <a:r>
              <a:t>(y);</a:t>
            </a:r>
          </a:p>
          <a:p>
            <a:pPr algn="l" defTabSz="457200">
              <a:lnSpc>
                <a:spcPct val="120000"/>
              </a:lnSpc>
              <a:tabLst/>
              <a:defRPr b="1" sz="5000">
                <a:latin typeface="+mn-lt"/>
                <a:ea typeface="+mn-ea"/>
                <a:cs typeface="+mn-cs"/>
                <a:sym typeface="Helvetica"/>
              </a:defRPr>
            </a:pPr>
            <a:r>
              <a:rPr b="0">
                <a:latin typeface="Consolas"/>
                <a:ea typeface="Consolas"/>
                <a:cs typeface="Consolas"/>
                <a:sym typeface="Consolas"/>
              </a:rPr>
              <a:t>blurx.</a:t>
            </a:r>
            <a:r>
              <a:t>compute_at</a:t>
            </a:r>
            <a:r>
              <a:rPr b="0">
                <a:latin typeface="Consolas"/>
                <a:ea typeface="Consolas"/>
                <a:cs typeface="Consolas"/>
                <a:sym typeface="Consolas"/>
              </a:rPr>
              <a:t>(blury, x).</a:t>
            </a:r>
            <a:r>
              <a:t>store_at</a:t>
            </a:r>
            <a:r>
              <a:rPr b="0">
                <a:latin typeface="Consolas"/>
                <a:ea typeface="Consolas"/>
                <a:cs typeface="Consolas"/>
                <a:sym typeface="Consolas"/>
              </a:rPr>
              <a:t>(blury, x).</a:t>
            </a:r>
            <a:r>
              <a:t>vectorize</a:t>
            </a:r>
            <a:r>
              <a:rPr b="0">
                <a:latin typeface="Consolas"/>
                <a:ea typeface="Consolas"/>
                <a:cs typeface="Consolas"/>
                <a:sym typeface="Consolas"/>
              </a:rPr>
              <a:t>(x, </a:t>
            </a:r>
            <a:r>
              <a:rPr b="0" i="1"/>
              <a:t>8</a:t>
            </a:r>
            <a:r>
              <a:rPr b="0">
                <a:latin typeface="Consolas"/>
                <a:ea typeface="Consolas"/>
                <a:cs typeface="Consolas"/>
                <a:sym typeface="Consolas"/>
              </a:rPr>
              <a:t>);</a:t>
            </a:r>
          </a:p>
        </p:txBody>
      </p:sp>
    </p:spTree>
  </p:cSld>
  <p:clrMapOvr>
    <a:masterClrMapping/>
  </p:clrMapOvr>
  <p:transition xmlns:p14="http://schemas.microsoft.com/office/powerpoint/2010/main" spd="med" advClick="1"/>
</p:sld>
</file>

<file path=ppt/slides/slide1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7" name="Recap &amp; Questions?"/>
          <p:cNvSpPr txBox="1"/>
          <p:nvPr>
            <p:ph type="title"/>
          </p:nvPr>
        </p:nvSpPr>
        <p:spPr>
          <a:prstGeom prst="rect">
            <a:avLst/>
          </a:prstGeom>
        </p:spPr>
        <p:txBody>
          <a:bodyPr/>
          <a:lstStyle/>
          <a:p>
            <a:pPr/>
            <a:r>
              <a:t>Recap &amp; Questions?</a:t>
            </a:r>
          </a:p>
        </p:txBody>
      </p:sp>
      <p:sp>
        <p:nvSpPr>
          <p:cNvPr id="4488" name="Functional (no side effect, no loop in algorithms (mostly))…"/>
          <p:cNvSpPr txBox="1"/>
          <p:nvPr>
            <p:ph type="body" idx="1"/>
          </p:nvPr>
        </p:nvSpPr>
        <p:spPr>
          <a:xfrm>
            <a:off x="1282700" y="2260600"/>
            <a:ext cx="22892147" cy="11379200"/>
          </a:xfrm>
          <a:prstGeom prst="rect">
            <a:avLst/>
          </a:prstGeom>
        </p:spPr>
        <p:txBody>
          <a:bodyPr/>
          <a:lstStyle/>
          <a:p>
            <a:pPr>
              <a:spcBef>
                <a:spcPts val="0"/>
              </a:spcBef>
            </a:pPr>
            <a:r>
              <a:t>Functional (no side effect, no loop in algorithms (mostly))</a:t>
            </a:r>
          </a:p>
          <a:p>
            <a:pPr lvl="1">
              <a:spcBef>
                <a:spcPts val="2500"/>
              </a:spcBef>
            </a:pPr>
            <a:r>
              <a:t>Pipeline of functions</a:t>
            </a:r>
          </a:p>
          <a:p>
            <a:pPr>
              <a:spcBef>
                <a:spcPts val="0"/>
              </a:spcBef>
            </a:pPr>
            <a:r>
              <a:t>Embedded in C++: </a:t>
            </a:r>
          </a:p>
          <a:p>
            <a:pPr lvl="1">
              <a:spcBef>
                <a:spcPts val="2500"/>
              </a:spcBef>
            </a:pPr>
            <a:r>
              <a:t>Under the hood: C++ classes represent the Halide program</a:t>
            </a:r>
          </a:p>
          <a:p>
            <a:pPr>
              <a:spcBef>
                <a:spcPts val="2500"/>
              </a:spcBef>
            </a:pPr>
            <a:r>
              <a:t>Simple syntax: Func, Var, Expr</a:t>
            </a:r>
          </a:p>
          <a:p>
            <a:pPr>
              <a:spcBef>
                <a:spcPts val="6400"/>
              </a:spcBef>
            </a:pPr>
            <a:r>
              <a:t>Call realize to compile and execute</a:t>
            </a:r>
          </a:p>
          <a:p>
            <a:pPr>
              <a:lnSpc>
                <a:spcPts val="4600"/>
              </a:lnSpc>
              <a:spcBef>
                <a:spcPts val="200"/>
              </a:spcBef>
              <a:defRPr sz="3900">
                <a:solidFill>
                  <a:srgbClr val="D6D6D6"/>
                </a:solidFill>
                <a:latin typeface="Courier"/>
                <a:ea typeface="Courier"/>
                <a:cs typeface="Courier"/>
                <a:sym typeface="Courier"/>
              </a:defRPr>
            </a:pPr>
            <a:r>
              <a:t>Image&lt;float&gt; input = load&lt;float&gt;("images/rgb.png");</a:t>
            </a:r>
          </a:p>
          <a:p>
            <a:pPr>
              <a:lnSpc>
                <a:spcPts val="4600"/>
              </a:lnSpc>
              <a:spcBef>
                <a:spcPts val="200"/>
              </a:spcBef>
              <a:defRPr sz="3900">
                <a:solidFill>
                  <a:srgbClr val="D6D6D6"/>
                </a:solidFill>
                <a:latin typeface="Courier"/>
                <a:ea typeface="Courier"/>
                <a:cs typeface="Courier"/>
                <a:sym typeface="Courier"/>
              </a:defRPr>
            </a:pPr>
            <a:r>
              <a:t>Var x, y;</a:t>
            </a:r>
          </a:p>
          <a:p>
            <a:pPr>
              <a:lnSpc>
                <a:spcPts val="4600"/>
              </a:lnSpc>
              <a:spcBef>
                <a:spcPts val="200"/>
              </a:spcBef>
              <a:defRPr sz="3900">
                <a:solidFill>
                  <a:srgbClr val="D6D6D6"/>
                </a:solidFill>
                <a:latin typeface="Courier"/>
                <a:ea typeface="Courier"/>
                <a:cs typeface="Courier"/>
                <a:sym typeface="Courier"/>
              </a:defRPr>
            </a:pPr>
            <a:r>
              <a:t>Func blur_x, blur_y; </a:t>
            </a:r>
          </a:p>
          <a:p>
            <a:pPr>
              <a:lnSpc>
                <a:spcPts val="4600"/>
              </a:lnSpc>
              <a:spcBef>
                <a:spcPts val="200"/>
              </a:spcBef>
              <a:defRPr sz="3900">
                <a:solidFill>
                  <a:srgbClr val="D6D6D6"/>
                </a:solidFill>
                <a:latin typeface="Courier"/>
                <a:ea typeface="Courier"/>
                <a:cs typeface="Courier"/>
                <a:sym typeface="Courier"/>
              </a:defRPr>
            </a:pPr>
            <a:r>
              <a:t>blur_x(x,y) = (input(x,y)+input(x+1,y)+input(x+2,y))/3.0;    </a:t>
            </a:r>
          </a:p>
          <a:p>
            <a:pPr>
              <a:lnSpc>
                <a:spcPts val="4600"/>
              </a:lnSpc>
              <a:spcBef>
                <a:spcPts val="200"/>
              </a:spcBef>
              <a:defRPr sz="3900">
                <a:solidFill>
                  <a:srgbClr val="D6D6D6"/>
                </a:solidFill>
                <a:latin typeface="Courier"/>
                <a:ea typeface="Courier"/>
                <a:cs typeface="Courier"/>
                <a:sym typeface="Courier"/>
              </a:defRPr>
            </a:pPr>
            <a:r>
              <a:t>blur_y(x,y) = (blur_x(x,y)+blur_x(x,y+1)+blur_x(x,y+2))/3.0;</a:t>
            </a:r>
          </a:p>
          <a:p>
            <a:pPr>
              <a:lnSpc>
                <a:spcPts val="5100"/>
              </a:lnSpc>
              <a:spcBef>
                <a:spcPts val="200"/>
              </a:spcBef>
              <a:defRPr sz="4400">
                <a:solidFill>
                  <a:srgbClr val="D6D6D6"/>
                </a:solidFill>
                <a:latin typeface="Courier"/>
                <a:ea typeface="Courier"/>
                <a:cs typeface="Courier"/>
                <a:sym typeface="Courier"/>
              </a:defRPr>
            </a:pPr>
            <a:r>
              <a:rPr sz="3900"/>
              <a:t>Image&lt;float&gt; output = blur_y.realize(input.width()-2,</a:t>
            </a:r>
            <a:r>
              <a:rPr sz="4300"/>
              <a:t> input.height()-2);</a:t>
            </a:r>
          </a:p>
        </p:txBody>
      </p:sp>
      <p:pic>
        <p:nvPicPr>
          <p:cNvPr id="4489" name="Rectangle Rectangle" descr="Rectangle Rectangle"/>
          <p:cNvPicPr>
            <a:picLocks noChangeAspect="0"/>
          </p:cNvPicPr>
          <p:nvPr/>
        </p:nvPicPr>
        <p:blipFill>
          <a:blip r:embed="rId2">
            <a:extLst/>
          </a:blip>
          <a:stretch>
            <a:fillRect/>
          </a:stretch>
        </p:blipFill>
        <p:spPr>
          <a:xfrm>
            <a:off x="1041400" y="8737600"/>
            <a:ext cx="22694900" cy="4533900"/>
          </a:xfrm>
          <a:prstGeom prst="rect">
            <a:avLst/>
          </a:prstGeom>
          <a:effectLst>
            <a:outerShdw sx="100000" sy="100000" kx="0" ky="0" algn="b" rotWithShape="0" blurRad="76200" dist="63500" dir="2700000">
              <a:srgbClr val="000000">
                <a:alpha val="50000"/>
              </a:srgbClr>
            </a:outerShdw>
          </a:effectLst>
        </p:spPr>
      </p:pic>
    </p:spTree>
  </p:cSld>
  <p:clrMapOvr>
    <a:masterClrMapping/>
  </p:clrMapOvr>
  <mc:AlternateContent xmlns:mc="http://schemas.openxmlformats.org/markup-compatibility/2006">
    <mc:Choice xmlns:p14="http://schemas.microsoft.com/office/powerpoint/2010/main" Requires="p14">
      <p:transition spd="fast" advClick="1" p14:dur="500">
        <p:fade thruBlk="1"/>
      </p:transition>
    </mc:Choice>
    <mc:Fallback>
      <p:transition spd="fast">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91" name="Halide Box Blur"/>
          <p:cNvSpPr txBox="1"/>
          <p:nvPr>
            <p:ph type="title"/>
          </p:nvPr>
        </p:nvSpPr>
        <p:spPr>
          <a:prstGeom prst="rect">
            <a:avLst/>
          </a:prstGeom>
        </p:spPr>
        <p:txBody>
          <a:bodyPr/>
          <a:lstStyle/>
          <a:p>
            <a:pPr/>
            <a:r>
              <a:t>Halide Box Blur</a:t>
            </a:r>
          </a:p>
        </p:txBody>
      </p:sp>
      <p:sp>
        <p:nvSpPr>
          <p:cNvPr id="4492" name="Image&lt;float&gt; input = load&lt;float&gt;(&quot;images/rgb.png&quot;);…"/>
          <p:cNvSpPr txBox="1"/>
          <p:nvPr>
            <p:ph type="body" idx="1"/>
          </p:nvPr>
        </p:nvSpPr>
        <p:spPr>
          <a:prstGeom prst="rect">
            <a:avLst/>
          </a:prstGeom>
        </p:spPr>
        <p:txBody>
          <a:bodyPr/>
          <a:lstStyle/>
          <a:p>
            <a:pPr>
              <a:lnSpc>
                <a:spcPts val="5500"/>
              </a:lnSpc>
              <a:spcBef>
                <a:spcPts val="0"/>
              </a:spcBef>
              <a:defRPr sz="4600">
                <a:latin typeface="Courier New"/>
                <a:ea typeface="Courier New"/>
                <a:cs typeface="Courier New"/>
                <a:sym typeface="Courier New"/>
              </a:defRPr>
            </a:pPr>
            <a:r>
              <a:t>Image&lt;float&gt; input = load&lt;float&gt;("images/rgb.png");</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Var x, y;</a:t>
            </a:r>
          </a:p>
          <a:p>
            <a:pPr>
              <a:lnSpc>
                <a:spcPts val="5500"/>
              </a:lnSpc>
              <a:spcBef>
                <a:spcPts val="0"/>
              </a:spcBef>
              <a:defRPr sz="4600">
                <a:latin typeface="Courier New"/>
                <a:ea typeface="Courier New"/>
                <a:cs typeface="Courier New"/>
                <a:sym typeface="Courier New"/>
              </a:defRPr>
            </a:pPr>
            <a:r>
              <a:t>Func blur_x;</a:t>
            </a:r>
          </a:p>
          <a:p>
            <a:pPr>
              <a:lnSpc>
                <a:spcPts val="5500"/>
              </a:lnSpc>
              <a:spcBef>
                <a:spcPts val="0"/>
              </a:spcBef>
              <a:defRPr sz="4600">
                <a:latin typeface="Courier New"/>
                <a:ea typeface="Courier New"/>
                <a:cs typeface="Courier New"/>
                <a:sym typeface="Courier New"/>
              </a:defRPr>
            </a:pPr>
            <a:r>
              <a:t>Func blur_y; </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blur_x(x,y) = (input(x,y)+input(x+1,y)+input(x+2,y))/3.0;    </a:t>
            </a:r>
          </a:p>
          <a:p>
            <a:pPr>
              <a:lnSpc>
                <a:spcPts val="5500"/>
              </a:lnSpc>
              <a:spcBef>
                <a:spcPts val="0"/>
              </a:spcBef>
              <a:defRPr sz="4600">
                <a:latin typeface="Courier New"/>
                <a:ea typeface="Courier New"/>
                <a:cs typeface="Courier New"/>
                <a:sym typeface="Courier New"/>
              </a:defRPr>
            </a:pPr>
            <a:r>
              <a:t>blur_y(x,y) = (blur_x(x,y)+blur_x(x,y+1)+blur_x(x,y+2))/3.0;</a:t>
            </a: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p>
          <a:p>
            <a:pPr>
              <a:lnSpc>
                <a:spcPts val="5500"/>
              </a:lnSpc>
              <a:spcBef>
                <a:spcPts val="0"/>
              </a:spcBef>
              <a:defRPr sz="4600">
                <a:latin typeface="Courier New"/>
                <a:ea typeface="Courier New"/>
                <a:cs typeface="Courier New"/>
                <a:sym typeface="Courier New"/>
              </a:defRPr>
            </a:pPr>
            <a:r>
              <a:t>Image&lt;float&gt; output = blur_y.realize(input.width()-2, input.height()-2);</a:t>
            </a:r>
          </a:p>
        </p:txBody>
      </p:sp>
    </p:spTree>
  </p:cSld>
  <p:clrMapOvr>
    <a:masterClrMapping/>
  </p:clrMapOvr>
  <p:transition xmlns:p14="http://schemas.microsoft.com/office/powerpoint/2010/main" spd="med" advClick="1"/>
</p:sld>
</file>

<file path=ppt/slides/slide1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94" name="Quirks"/>
          <p:cNvSpPr txBox="1"/>
          <p:nvPr>
            <p:ph type="title"/>
          </p:nvPr>
        </p:nvSpPr>
        <p:spPr>
          <a:prstGeom prst="rect">
            <a:avLst/>
          </a:prstGeom>
        </p:spPr>
        <p:txBody>
          <a:bodyPr/>
          <a:lstStyle/>
          <a:p>
            <a:pPr/>
            <a:r>
              <a:t>Quirks</a:t>
            </a:r>
          </a:p>
        </p:txBody>
      </p:sp>
      <p:sp>
        <p:nvSpPr>
          <p:cNvPr id="4495" name="Reductions are a little more complicated…"/>
          <p:cNvSpPr txBox="1"/>
          <p:nvPr>
            <p:ph type="body" idx="1"/>
          </p:nvPr>
        </p:nvSpPr>
        <p:spPr>
          <a:xfrm>
            <a:off x="1422400" y="2286000"/>
            <a:ext cx="21526500" cy="11379200"/>
          </a:xfrm>
          <a:prstGeom prst="rect">
            <a:avLst/>
          </a:prstGeom>
        </p:spPr>
        <p:txBody>
          <a:bodyPr/>
          <a:lstStyle/>
          <a:p>
            <a:pPr>
              <a:spcBef>
                <a:spcPts val="1500"/>
              </a:spcBef>
            </a:pPr>
            <a:r>
              <a:t>Reductions are a little more complicated</a:t>
            </a:r>
          </a:p>
          <a:p>
            <a:pPr lvl="1">
              <a:spcBef>
                <a:spcPts val="1500"/>
              </a:spcBef>
            </a:pPr>
            <a:r>
              <a:t>e.g. sums, histograms, general convolutions</a:t>
            </a:r>
          </a:p>
          <a:p>
            <a:pPr lvl="1">
              <a:spcBef>
                <a:spcPts val="1500"/>
              </a:spcBef>
            </a:pPr>
            <a:r>
              <a:t>More later</a:t>
            </a:r>
          </a:p>
        </p:txBody>
      </p:sp>
    </p:spTree>
  </p:cSld>
  <p:clrMapOvr>
    <a:masterClrMapping/>
  </p:clrMapOvr>
  <p:transition xmlns:p14="http://schemas.microsoft.com/office/powerpoint/2010/main" spd="med" advClick="1"/>
</p:sld>
</file>

<file path=ppt/slides/slide1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97" name="Why Embedded / Metaprogramming?"/>
          <p:cNvSpPr txBox="1"/>
          <p:nvPr>
            <p:ph type="title"/>
          </p:nvPr>
        </p:nvSpPr>
        <p:spPr>
          <a:prstGeom prst="rect">
            <a:avLst/>
          </a:prstGeom>
        </p:spPr>
        <p:txBody>
          <a:bodyPr/>
          <a:lstStyle/>
          <a:p>
            <a:pPr/>
            <a:r>
              <a:t>Why Embedded / Metaprogramming?</a:t>
            </a:r>
          </a:p>
        </p:txBody>
      </p:sp>
      <p:sp>
        <p:nvSpPr>
          <p:cNvPr id="4498" name="Makes it easy to embed in an existing language and codebase…"/>
          <p:cNvSpPr txBox="1"/>
          <p:nvPr>
            <p:ph type="body" idx="1"/>
          </p:nvPr>
        </p:nvSpPr>
        <p:spPr>
          <a:prstGeom prst="rect">
            <a:avLst/>
          </a:prstGeom>
        </p:spPr>
        <p:txBody>
          <a:bodyPr/>
          <a:lstStyle/>
          <a:p>
            <a:pPr/>
            <a:r>
              <a:t>Makes it easy to embed in an existing language and codebase</a:t>
            </a:r>
          </a:p>
          <a:p>
            <a:pPr/>
            <a:r>
              <a:t>Avoids the need to parse</a:t>
            </a:r>
          </a:p>
          <a:p>
            <a:pPr/>
            <a:r>
              <a:t>Enables cool tricks </a:t>
            </a:r>
          </a:p>
          <a:p>
            <a:pPr lvl="1"/>
            <a:r>
              <a:t>e.g. use a C++ for loop to programmatically generate a complex Halide program</a:t>
            </a:r>
          </a:p>
          <a:p>
            <a:pPr lvl="1"/>
            <a:r>
              <a:t>that’s the ‘meta’ part</a:t>
            </a:r>
          </a:p>
          <a:p>
            <a:pPr lvl="1"/>
            <a:r>
              <a:t>It’ll blow your mind</a:t>
            </a:r>
          </a:p>
        </p:txBody>
      </p:sp>
    </p:spTree>
  </p:cSld>
  <p:clrMapOvr>
    <a:masterClrMapping/>
  </p:clrMapOvr>
  <p:transition xmlns:p14="http://schemas.microsoft.com/office/powerpoint/2010/main" spd="med" advClick="1"/>
</p:sld>
</file>

<file path=ppt/slides/slide1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500" name="Double-click to edit"/>
          <p:cNvSpPr txBox="1"/>
          <p:nvPr>
            <p:ph type="title"/>
          </p:nvPr>
        </p:nvSpPr>
        <p:spPr>
          <a:prstGeom prst="rect">
            <a:avLst/>
          </a:prstGeom>
        </p:spPr>
        <p:txBody>
          <a:bodyPr/>
          <a:lstStyle/>
          <a:p>
            <a:pPr/>
          </a:p>
        </p:txBody>
      </p:sp>
      <p:sp>
        <p:nvSpPr>
          <p:cNvPr id="4501"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03" name="Schedule"/>
          <p:cNvSpPr txBox="1"/>
          <p:nvPr>
            <p:ph type="title"/>
          </p:nvPr>
        </p:nvSpPr>
        <p:spPr>
          <a:prstGeom prst="rect">
            <a:avLst/>
          </a:prstGeom>
        </p:spPr>
        <p:txBody>
          <a:bodyPr/>
          <a:lstStyle/>
          <a:p>
            <a:pPr/>
            <a:r>
              <a:t>Schedule</a:t>
            </a:r>
          </a:p>
        </p:txBody>
      </p:sp>
      <p:sp>
        <p:nvSpPr>
          <p:cNvPr id="4504" name="Given an algorithm defined as a pipeline of Func…"/>
          <p:cNvSpPr txBox="1"/>
          <p:nvPr>
            <p:ph type="body" idx="1"/>
          </p:nvPr>
        </p:nvSpPr>
        <p:spPr>
          <a:prstGeom prst="rect">
            <a:avLst/>
          </a:prstGeom>
        </p:spPr>
        <p:txBody>
          <a:bodyPr/>
          <a:lstStyle/>
          <a:p>
            <a:pPr/>
            <a:r>
              <a:t>Given an algorithm defined as a pipeline of Func</a:t>
            </a:r>
          </a:p>
          <a:p>
            <a:pPr/>
            <a:r>
              <a:t>Specifies the order of computation</a:t>
            </a:r>
          </a:p>
        </p:txBody>
      </p:sp>
    </p:spTree>
  </p:cSld>
  <p:clrMapOvr>
    <a:masterClrMapping/>
  </p:clrMapOvr>
  <p:transition xmlns:p14="http://schemas.microsoft.com/office/powerpoint/2010/main" spd="med" advClick="1"/>
</p:sld>
</file>

<file path=ppt/slides/slide1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06" name="Schedule"/>
          <p:cNvSpPr txBox="1"/>
          <p:nvPr>
            <p:ph type="title"/>
          </p:nvPr>
        </p:nvSpPr>
        <p:spPr>
          <a:prstGeom prst="rect">
            <a:avLst/>
          </a:prstGeom>
        </p:spPr>
        <p:txBody>
          <a:bodyPr/>
          <a:lstStyle/>
          <a:p>
            <a:pPr/>
            <a:r>
              <a:t>Schedule</a:t>
            </a:r>
          </a:p>
        </p:txBody>
      </p:sp>
      <p:sp>
        <p:nvSpPr>
          <p:cNvPr id="4507" name="Given an algorithm defined as a pipeline of Func…"/>
          <p:cNvSpPr txBox="1"/>
          <p:nvPr>
            <p:ph type="body" idx="1"/>
          </p:nvPr>
        </p:nvSpPr>
        <p:spPr>
          <a:prstGeom prst="rect">
            <a:avLst/>
          </a:prstGeom>
        </p:spPr>
        <p:txBody>
          <a:bodyPr/>
          <a:lstStyle/>
          <a:p>
            <a:pPr/>
            <a:r>
              <a:t>Given an algorithm defined as a pipeline of Func</a:t>
            </a:r>
          </a:p>
          <a:p>
            <a:pPr/>
            <a:r>
              <a:t>Specifies the order of computation</a:t>
            </a:r>
          </a:p>
          <a:p>
            <a:pPr lvl="1"/>
            <a:r>
              <a:t>within each Func</a:t>
            </a:r>
          </a:p>
          <a:p>
            <a:pPr lvl="1"/>
            <a:r>
              <a:t>across Func (the more interesting part)</a:t>
            </a:r>
          </a:p>
          <a:p>
            <a:pPr/>
            <a:r>
              <a:t>Boils down to specifying nested loops</a:t>
            </a:r>
          </a:p>
          <a:p>
            <a:pPr lvl="1"/>
            <a:r>
              <a:t>e.g. tiled computation for one stage:</a:t>
            </a:r>
          </a:p>
          <a:p>
            <a:pPr lvl="1">
              <a:defRPr>
                <a:latin typeface="Courier"/>
                <a:ea typeface="Courier"/>
                <a:cs typeface="Courier"/>
                <a:sym typeface="Courier"/>
              </a:defRPr>
            </a:pPr>
            <a:r>
              <a:t>for y_tile_index:</a:t>
            </a:r>
          </a:p>
          <a:p>
            <a:pPr lvl="1">
              <a:defRPr>
                <a:latin typeface="Courier"/>
                <a:ea typeface="Courier"/>
                <a:cs typeface="Courier"/>
                <a:sym typeface="Courier"/>
              </a:defRPr>
            </a:pPr>
            <a:r>
              <a:t>   for x_tile_index:</a:t>
            </a:r>
          </a:p>
          <a:p>
            <a:pPr lvl="1">
              <a:defRPr>
                <a:latin typeface="Courier"/>
                <a:ea typeface="Courier"/>
                <a:cs typeface="Courier"/>
                <a:sym typeface="Courier"/>
              </a:defRPr>
            </a:pPr>
            <a:r>
              <a:t>      for y_within_tile:</a:t>
            </a:r>
          </a:p>
          <a:p>
            <a:pPr lvl="1">
              <a:defRPr>
                <a:latin typeface="Courier"/>
                <a:ea typeface="Courier"/>
                <a:cs typeface="Courier"/>
                <a:sym typeface="Courier"/>
              </a:defRPr>
            </a:pPr>
            <a:r>
              <a:t>         for x_within_tile:</a:t>
            </a:r>
          </a:p>
          <a:p>
            <a:pPr lvl="1">
              <a:defRPr>
                <a:latin typeface="Courier"/>
                <a:ea typeface="Courier"/>
                <a:cs typeface="Courier"/>
                <a:sym typeface="Courier"/>
              </a:defRPr>
            </a:pPr>
            <a:r>
              <a:t>             out(y_tile_index*tile_height+y_within_tile, </a:t>
            </a:r>
            <a:br/>
            <a:r>
              <a:t>                 x_tile_index*tile_width+x_within_tile)=…</a:t>
            </a:r>
          </a:p>
        </p:txBody>
      </p:sp>
    </p:spTree>
  </p:cSld>
  <p:clrMapOvr>
    <a:masterClrMapping/>
  </p:clrMapOvr>
  <p:transition xmlns:p14="http://schemas.microsoft.com/office/powerpoint/2010/main" spd="med" advClick="1"/>
</p:sld>
</file>

<file path=ppt/slides/slide1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509" name="Scheduling seeks to optimize tradeoffs"/>
          <p:cNvSpPr txBox="1"/>
          <p:nvPr/>
        </p:nvSpPr>
        <p:spPr>
          <a:xfrm>
            <a:off x="279400" y="177800"/>
            <a:ext cx="24091900" cy="175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spcBef>
                <a:spcPts val="300"/>
              </a:spcBef>
              <a:tabLst>
                <a:tab pos="1714500" algn="l"/>
              </a:tabLst>
              <a:defRPr b="1">
                <a:latin typeface="+mn-lt"/>
                <a:ea typeface="+mn-ea"/>
                <a:cs typeface="+mn-cs"/>
                <a:sym typeface="Helvetica"/>
              </a:defRPr>
            </a:lvl1pPr>
          </a:lstStyle>
          <a:p>
            <a:pPr/>
            <a:r>
              <a:t>Scheduling seeks to optimize tradeoffs</a:t>
            </a:r>
          </a:p>
        </p:txBody>
      </p:sp>
      <p:sp>
        <p:nvSpPr>
          <p:cNvPr id="4510" name="redundant work"/>
          <p:cNvSpPr txBox="1"/>
          <p:nvPr/>
        </p:nvSpPr>
        <p:spPr>
          <a:xfrm>
            <a:off x="11533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511"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512"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513"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514"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515"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516"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517"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p:transition xmlns:p14="http://schemas.microsoft.com/office/powerpoint/2010/main" spd="med" advClick="1"/>
</p:sld>
</file>

<file path=ppt/slides/slide2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521" name="Schedule within stages"/>
          <p:cNvSpPr txBox="1"/>
          <p:nvPr>
            <p:ph type="title"/>
          </p:nvPr>
        </p:nvSpPr>
        <p:spPr>
          <a:prstGeom prst="rect">
            <a:avLst/>
          </a:prstGeom>
        </p:spPr>
        <p:txBody>
          <a:bodyPr/>
          <a:lstStyle/>
          <a:p>
            <a:pPr/>
            <a:r>
              <a:t>Schedule within stages</a:t>
            </a:r>
          </a:p>
        </p:txBody>
      </p:sp>
      <p:sp>
        <p:nvSpPr>
          <p:cNvPr id="4522"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fast" advClick="1"/>
</p:sld>
</file>

<file path=ppt/slides/slide2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24" name="Schedule across stages"/>
          <p:cNvSpPr txBox="1"/>
          <p:nvPr>
            <p:ph type="title"/>
          </p:nvPr>
        </p:nvSpPr>
        <p:spPr>
          <a:prstGeom prst="rect">
            <a:avLst/>
          </a:prstGeom>
        </p:spPr>
        <p:txBody>
          <a:bodyPr/>
          <a:lstStyle/>
          <a:p>
            <a:pPr/>
            <a:r>
              <a:t>Schedule across stages</a:t>
            </a:r>
          </a:p>
        </p:txBody>
      </p:sp>
      <p:sp>
        <p:nvSpPr>
          <p:cNvPr id="4525" name="e.g. separable blur: blur_y of blur_x…"/>
          <p:cNvSpPr txBox="1"/>
          <p:nvPr>
            <p:ph type="body" idx="1"/>
          </p:nvPr>
        </p:nvSpPr>
        <p:spPr>
          <a:prstGeom prst="rect">
            <a:avLst/>
          </a:prstGeom>
        </p:spPr>
        <p:txBody>
          <a:bodyPr/>
          <a:lstStyle/>
          <a:p>
            <a:pPr/>
            <a:r>
              <a:t>e.g. separable blur: blur_y of blur_x</a:t>
            </a:r>
          </a:p>
          <a:p>
            <a:pPr/>
            <a:r>
              <a:t>blur_y (later stage) is the </a:t>
            </a:r>
            <a:r>
              <a:rPr>
                <a:solidFill>
                  <a:srgbClr val="F5EC00"/>
                </a:solidFill>
              </a:rPr>
              <a:t>consumer</a:t>
            </a:r>
          </a:p>
          <a:p>
            <a:pPr/>
            <a:r>
              <a:t>blur_x (earlier) is the </a:t>
            </a:r>
            <a:r>
              <a:rPr>
                <a:solidFill>
                  <a:srgbClr val="F5EC00"/>
                </a:solidFill>
              </a:rPr>
              <a:t>producer</a:t>
            </a:r>
          </a:p>
        </p:txBody>
      </p:sp>
    </p:spTree>
  </p:cSld>
  <p:clrMapOvr>
    <a:masterClrMapping/>
  </p:clrMapOvr>
  <p:transition xmlns:p14="http://schemas.microsoft.com/office/powerpoint/2010/main" spd="med" advClick="1"/>
</p:sld>
</file>

<file path=ppt/slides/slide2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27" name="Schedule across stages"/>
          <p:cNvSpPr txBox="1"/>
          <p:nvPr>
            <p:ph type="title"/>
          </p:nvPr>
        </p:nvSpPr>
        <p:spPr>
          <a:prstGeom prst="rect">
            <a:avLst/>
          </a:prstGeom>
        </p:spPr>
        <p:txBody>
          <a:bodyPr/>
          <a:lstStyle/>
          <a:p>
            <a:pPr/>
            <a:r>
              <a:t>Schedule across stages</a:t>
            </a:r>
          </a:p>
        </p:txBody>
      </p:sp>
      <p:sp>
        <p:nvSpPr>
          <p:cNvPr id="4528" name="e.g. separable blur: blur_y of blur_x…"/>
          <p:cNvSpPr txBox="1"/>
          <p:nvPr>
            <p:ph type="body" idx="1"/>
          </p:nvPr>
        </p:nvSpPr>
        <p:spPr>
          <a:prstGeom prst="rect">
            <a:avLst/>
          </a:prstGeom>
        </p:spPr>
        <p:txBody>
          <a:bodyPr/>
          <a:lstStyle/>
          <a:p>
            <a:pPr/>
            <a:r>
              <a:t>e.g. separable blur: blur_y of blur_x</a:t>
            </a:r>
          </a:p>
          <a:p>
            <a:pPr/>
            <a:r>
              <a:t>blur_y (later stage) is the </a:t>
            </a:r>
            <a:r>
              <a:rPr>
                <a:solidFill>
                  <a:srgbClr val="F5EC00"/>
                </a:solidFill>
              </a:rPr>
              <a:t>consumer</a:t>
            </a:r>
          </a:p>
          <a:p>
            <a:pPr/>
            <a:r>
              <a:t>blur_x (earlier) is the </a:t>
            </a:r>
            <a:r>
              <a:rPr>
                <a:solidFill>
                  <a:srgbClr val="F5EC00"/>
                </a:solidFill>
              </a:rPr>
              <a:t>producer</a:t>
            </a:r>
          </a:p>
          <a:p>
            <a:pPr/>
            <a:r>
              <a:t>Locality: have values consumed soon after they are produced</a:t>
            </a:r>
          </a:p>
          <a:p>
            <a:pPr/>
            <a:r>
              <a:t>Scheduling is driven by the consumer</a:t>
            </a:r>
          </a:p>
          <a:p>
            <a:pPr>
              <a:defRPr>
                <a:solidFill>
                  <a:srgbClr val="FFFC41"/>
                </a:solidFill>
              </a:defRPr>
            </a:pPr>
            <a:r>
              <a:t>Specify when the producer is computed with respect to the consumer</a:t>
            </a:r>
          </a:p>
        </p:txBody>
      </p:sp>
    </p:spTree>
  </p:cSld>
  <p:clrMapOvr>
    <a:masterClrMapping/>
  </p:clrMapOvr>
  <p:transition xmlns:p14="http://schemas.microsoft.com/office/powerpoint/2010/main" spd="med" advClick="1"/>
</p:sld>
</file>

<file path=ppt/slides/slide2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0" name="Why start with consumer"/>
          <p:cNvSpPr txBox="1"/>
          <p:nvPr>
            <p:ph type="title"/>
          </p:nvPr>
        </p:nvSpPr>
        <p:spPr>
          <a:prstGeom prst="rect">
            <a:avLst/>
          </a:prstGeom>
        </p:spPr>
        <p:txBody>
          <a:bodyPr/>
          <a:lstStyle/>
          <a:p>
            <a:pPr/>
            <a:r>
              <a:t>Why start with consumer</a:t>
            </a:r>
          </a:p>
        </p:txBody>
      </p:sp>
      <p:sp>
        <p:nvSpPr>
          <p:cNvPr id="4531" name="In general, schedule from the output to the input…"/>
          <p:cNvSpPr txBox="1"/>
          <p:nvPr>
            <p:ph type="body" idx="1"/>
          </p:nvPr>
        </p:nvSpPr>
        <p:spPr>
          <a:prstGeom prst="rect">
            <a:avLst/>
          </a:prstGeom>
        </p:spPr>
        <p:txBody>
          <a:bodyPr/>
          <a:lstStyle/>
          <a:p>
            <a:pPr/>
            <a:r>
              <a:t>In general, schedule from the output to the input</a:t>
            </a:r>
          </a:p>
          <a:p>
            <a:pPr/>
            <a:r>
              <a:t>Because consumer knows dependencies, producer doesn’t</a:t>
            </a:r>
          </a:p>
          <a:p>
            <a:pPr lvl="1" indent="296333"/>
            <a:r>
              <a:t>while data flow from producer to consumer,</a:t>
            </a:r>
          </a:p>
          <a:p>
            <a:pPr lvl="1" indent="296333"/>
            <a:r>
              <a:t>dependencies flow from consumer to producer</a:t>
            </a:r>
          </a:p>
          <a:p>
            <a:pPr lvl="1" indent="296333"/>
          </a:p>
          <a:p>
            <a:pPr indent="217714"/>
            <a:r>
              <a:t>essentially pull perspective rather than push</a:t>
            </a:r>
          </a:p>
        </p:txBody>
      </p:sp>
    </p:spTree>
  </p:cSld>
  <p:clrMapOvr>
    <a:masterClrMapping/>
  </p:clrMapOvr>
  <p:transition xmlns:p14="http://schemas.microsoft.com/office/powerpoint/2010/main" spd="med" advClick="1"/>
</p:sld>
</file>

<file path=ppt/slides/slide2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533" name="Compute_root"/>
          <p:cNvSpPr txBox="1"/>
          <p:nvPr>
            <p:ph type="title"/>
          </p:nvPr>
        </p:nvSpPr>
        <p:spPr>
          <a:xfrm>
            <a:off x="1435100" y="5014910"/>
            <a:ext cx="21526500" cy="3064009"/>
          </a:xfrm>
          <a:prstGeom prst="rect">
            <a:avLst/>
          </a:prstGeom>
        </p:spPr>
        <p:txBody>
          <a:bodyPr/>
          <a:lstStyle>
            <a:lvl1pPr>
              <a:lnSpc>
                <a:spcPts val="24000"/>
              </a:lnSpc>
              <a:defRPr sz="20000">
                <a:solidFill>
                  <a:srgbClr val="000000"/>
                </a:solidFill>
              </a:defRPr>
            </a:lvl1pPr>
          </a:lstStyle>
          <a:p>
            <a:pPr/>
            <a:r>
              <a:t>Compute_root</a:t>
            </a:r>
          </a:p>
        </p:txBody>
      </p:sp>
    </p:spTree>
  </p:cSld>
  <p:clrMapOvr>
    <a:masterClrMapping/>
  </p:clrMapOvr>
  <p:transition xmlns:p14="http://schemas.microsoft.com/office/powerpoint/2010/main" spd="med" advClick="1"/>
</p:sld>
</file>

<file path=ppt/slides/slide2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5" name="Root schedule (across)"/>
          <p:cNvSpPr txBox="1"/>
          <p:nvPr>
            <p:ph type="title"/>
          </p:nvPr>
        </p:nvSpPr>
        <p:spPr>
          <a:prstGeom prst="rect">
            <a:avLst/>
          </a:prstGeom>
        </p:spPr>
        <p:txBody>
          <a:bodyPr/>
          <a:lstStyle/>
          <a:p>
            <a:pPr/>
            <a:r>
              <a:t>Root schedule (across)</a:t>
            </a:r>
          </a:p>
        </p:txBody>
      </p:sp>
    </p:spTree>
  </p:cSld>
  <p:clrMapOvr>
    <a:masterClrMapping/>
  </p:clrMapOvr>
  <p:transition xmlns:p14="http://schemas.microsoft.com/office/powerpoint/2010/main" spd="med" advClick="1"/>
</p:sld>
</file>

<file path=ppt/slides/slide2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7" name="Root schedule"/>
          <p:cNvSpPr txBox="1"/>
          <p:nvPr>
            <p:ph type="title"/>
          </p:nvPr>
        </p:nvSpPr>
        <p:spPr>
          <a:prstGeom prst="rect">
            <a:avLst/>
          </a:prstGeom>
        </p:spPr>
        <p:txBody>
          <a:bodyPr/>
          <a:lstStyle/>
          <a:p>
            <a:pPr/>
            <a:r>
              <a:t>Root schedule</a:t>
            </a:r>
          </a:p>
        </p:txBody>
      </p:sp>
      <p:sp>
        <p:nvSpPr>
          <p:cNvPr id="4538" name="Most similar to what you’d do in C++…"/>
          <p:cNvSpPr txBox="1"/>
          <p:nvPr>
            <p:ph type="body" idx="1"/>
          </p:nvPr>
        </p:nvSpPr>
        <p:spPr>
          <a:prstGeom prst="rect">
            <a:avLst/>
          </a:prstGeom>
        </p:spPr>
        <p:txBody>
          <a:bodyPr/>
          <a:lstStyle/>
          <a:p>
            <a:pPr/>
            <a:r>
              <a:t>Most similar to what you’d do in C++</a:t>
            </a:r>
          </a:p>
          <a:p>
            <a:pPr/>
            <a:r>
              <a:t>Compute the producer on the entire image before starting the consumer</a:t>
            </a:r>
          </a:p>
          <a:p>
            <a:pPr/>
            <a:r>
              <a:t>Specified with Func.compute_root()</a:t>
            </a:r>
          </a:p>
          <a:p>
            <a:pPr/>
            <a:r>
              <a:t>Default and only option for the output (last stage)</a:t>
            </a:r>
          </a:p>
          <a:p>
            <a:pPr>
              <a:lnSpc>
                <a:spcPts val="5200"/>
              </a:lnSpc>
              <a:defRPr sz="4400">
                <a:latin typeface="Courier"/>
                <a:ea typeface="Courier"/>
                <a:cs typeface="Courier"/>
                <a:sym typeface="Courier"/>
              </a:defRPr>
            </a:pPr>
            <a:r>
              <a:t>    blur_x(x,y) = (input(x,y)+input(x+1,y)+input(x+2,y))/3;</a:t>
            </a:r>
          </a:p>
          <a:p>
            <a:pPr>
              <a:lnSpc>
                <a:spcPts val="5200"/>
              </a:lnSpc>
              <a:spcBef>
                <a:spcPts val="600"/>
              </a:spcBef>
              <a:defRPr sz="4400">
                <a:latin typeface="Courier"/>
                <a:ea typeface="Courier"/>
                <a:cs typeface="Courier"/>
                <a:sym typeface="Courier"/>
              </a:defRPr>
            </a:pPr>
            <a:r>
              <a:t>    blur_y(x,y) = (blur_x(x,y)+blur_x(x,y+1)+blur_x(x,y+2))/3;</a:t>
            </a:r>
          </a:p>
          <a:p>
            <a:pPr>
              <a:lnSpc>
                <a:spcPts val="5200"/>
              </a:lnSpc>
              <a:spcBef>
                <a:spcPts val="600"/>
              </a:spcBef>
              <a:defRPr sz="4400">
                <a:latin typeface="Courier"/>
                <a:ea typeface="Courier"/>
                <a:cs typeface="Courier"/>
                <a:sym typeface="Courier"/>
              </a:defRPr>
            </a:pPr>
            <a:r>
              <a:t>    blur_y.</a:t>
            </a:r>
            <a:r>
              <a:rPr>
                <a:solidFill>
                  <a:srgbClr val="F5EC00"/>
                </a:solidFill>
              </a:rPr>
              <a:t>compute_root();</a:t>
            </a:r>
            <a:endParaRPr>
              <a:solidFill>
                <a:srgbClr val="F5EC00"/>
              </a:solidFill>
            </a:endParaRPr>
          </a:p>
          <a:p>
            <a:pPr>
              <a:lnSpc>
                <a:spcPts val="5200"/>
              </a:lnSpc>
              <a:spcBef>
                <a:spcPts val="600"/>
              </a:spcBef>
              <a:defRPr sz="4400">
                <a:latin typeface="Courier"/>
                <a:ea typeface="Courier"/>
                <a:cs typeface="Courier"/>
                <a:sym typeface="Courier"/>
              </a:defRPr>
            </a:pPr>
            <a:r>
              <a:t>    blur_x.</a:t>
            </a:r>
            <a:r>
              <a:rPr>
                <a:solidFill>
                  <a:srgbClr val="FFFC41"/>
                </a:solidFill>
              </a:rPr>
              <a:t>compute_root();</a:t>
            </a:r>
            <a:endParaRPr>
              <a:solidFill>
                <a:srgbClr val="FFFC41"/>
              </a:solidFill>
            </a:endParaRPr>
          </a:p>
        </p:txBody>
      </p:sp>
    </p:spTree>
  </p:cSld>
  <p:clrMapOvr>
    <a:masterClrMapping/>
  </p:clrMapOvr>
  <p:transition xmlns:p14="http://schemas.microsoft.com/office/powerpoint/2010/main" spd="med" advClick="1"/>
</p:sld>
</file>

<file path=ppt/slides/slide2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0" name="Root schedule equivalent"/>
          <p:cNvSpPr txBox="1"/>
          <p:nvPr>
            <p:ph type="title"/>
          </p:nvPr>
        </p:nvSpPr>
        <p:spPr>
          <a:prstGeom prst="rect">
            <a:avLst/>
          </a:prstGeom>
        </p:spPr>
        <p:txBody>
          <a:bodyPr/>
          <a:lstStyle/>
          <a:p>
            <a:pPr/>
            <a:r>
              <a:t>Root schedule equivalent</a:t>
            </a:r>
          </a:p>
        </p:txBody>
      </p:sp>
    </p:spTree>
  </p:cSld>
  <p:clrMapOvr>
    <a:masterClrMapping/>
  </p:clrMapOvr>
  <p:transition xmlns:p14="http://schemas.microsoft.com/office/powerpoint/2010/main" spd="med" advClick="1"/>
</p:sld>
</file>

<file path=ppt/slides/slide2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2" name="Root schedule equivalent"/>
          <p:cNvSpPr txBox="1"/>
          <p:nvPr>
            <p:ph type="title"/>
          </p:nvPr>
        </p:nvSpPr>
        <p:spPr>
          <a:prstGeom prst="rect">
            <a:avLst/>
          </a:prstGeom>
        </p:spPr>
        <p:txBody>
          <a:bodyPr/>
          <a:lstStyle/>
          <a:p>
            <a:pPr/>
            <a:r>
              <a:t>Root schedule equivalent</a:t>
            </a:r>
          </a:p>
        </p:txBody>
      </p:sp>
      <p:sp>
        <p:nvSpPr>
          <p:cNvPr id="4543" name="allocate tmp(width, height+2)…"/>
          <p:cNvSpPr txBox="1"/>
          <p:nvPr>
            <p:ph type="body" idx="1"/>
          </p:nvPr>
        </p:nvSpPr>
        <p:spPr>
          <a:prstGeom prst="rect">
            <a:avLst/>
          </a:prstGeom>
        </p:spPr>
        <p:txBody>
          <a:bodyPr/>
          <a:lstStyle/>
          <a:p>
            <a:pPr>
              <a:lnSpc>
                <a:spcPts val="4800"/>
              </a:lnSpc>
              <a:spcBef>
                <a:spcPts val="600"/>
              </a:spcBef>
              <a:defRPr sz="4000">
                <a:latin typeface="Courier"/>
                <a:ea typeface="Courier"/>
                <a:cs typeface="Courier"/>
                <a:sym typeface="Courier"/>
              </a:defRPr>
            </a:pPr>
            <a:r>
              <a:t>allocate tmp(width, height+2)</a:t>
            </a:r>
          </a:p>
          <a:p>
            <a:pPr>
              <a:lnSpc>
                <a:spcPts val="4800"/>
              </a:lnSpc>
              <a:spcBef>
                <a:spcPts val="600"/>
              </a:spcBef>
              <a:defRPr sz="4000">
                <a:latin typeface="Courier"/>
                <a:ea typeface="Courier"/>
                <a:cs typeface="Courier"/>
                <a:sym typeface="Courier"/>
              </a:defRPr>
            </a:pPr>
            <a:r>
              <a:t>for y in(0..height+2):</a:t>
            </a:r>
          </a:p>
          <a:p>
            <a:pPr>
              <a:lnSpc>
                <a:spcPts val="4800"/>
              </a:lnSpc>
              <a:spcBef>
                <a:spcPts val="600"/>
              </a:spcBef>
              <a:defRPr sz="4000">
                <a:latin typeface="Courier"/>
                <a:ea typeface="Courier"/>
                <a:cs typeface="Courier"/>
                <a:sym typeface="Courier"/>
              </a:defRPr>
            </a:pPr>
            <a:r>
              <a:t>    for x in(0..width):</a:t>
            </a:r>
          </a:p>
          <a:p>
            <a:pPr>
              <a:lnSpc>
                <a:spcPts val="4800"/>
              </a:lnSpc>
              <a:spcBef>
                <a:spcPts val="600"/>
              </a:spcBef>
              <a:defRPr sz="4000">
                <a:latin typeface="Courier"/>
                <a:ea typeface="Courier"/>
                <a:cs typeface="Courier"/>
                <a:sym typeface="Courier"/>
              </a:defRPr>
            </a:pPr>
            <a:r>
              <a:t>        tmp[x,y]=(input[x,y]+input[x+1,y]+input[x+2,y])/3</a:t>
            </a:r>
          </a:p>
          <a:p>
            <a:pPr>
              <a:lnSpc>
                <a:spcPts val="4800"/>
              </a:lnSpc>
              <a:spcBef>
                <a:spcPts val="600"/>
              </a:spcBef>
              <a:defRPr i="1" sz="4000">
                <a:solidFill>
                  <a:srgbClr val="929292"/>
                </a:solidFill>
                <a:latin typeface="Courier"/>
                <a:ea typeface="Courier"/>
                <a:cs typeface="Courier"/>
                <a:sym typeface="Courier"/>
              </a:defRPr>
            </a:pPr>
          </a:p>
          <a:p>
            <a:pPr>
              <a:lnSpc>
                <a:spcPts val="4800"/>
              </a:lnSpc>
              <a:spcBef>
                <a:spcPts val="600"/>
              </a:spcBef>
              <a:defRPr sz="4000">
                <a:latin typeface="Courier"/>
                <a:ea typeface="Courier"/>
                <a:cs typeface="Courier"/>
                <a:sym typeface="Courier"/>
              </a:defRPr>
            </a:pPr>
            <a:r>
              <a:t>for y in(0..height):</a:t>
            </a:r>
          </a:p>
          <a:p>
            <a:pPr>
              <a:lnSpc>
                <a:spcPts val="4800"/>
              </a:lnSpc>
              <a:spcBef>
                <a:spcPts val="600"/>
              </a:spcBef>
              <a:defRPr sz="4000">
                <a:latin typeface="Courier"/>
                <a:ea typeface="Courier"/>
                <a:cs typeface="Courier"/>
                <a:sym typeface="Courier"/>
              </a:defRPr>
            </a:pPr>
            <a:r>
              <a:t>    for x in (0..width):</a:t>
            </a:r>
          </a:p>
          <a:p>
            <a:pPr>
              <a:lnSpc>
                <a:spcPts val="4800"/>
              </a:lnSpc>
              <a:spcBef>
                <a:spcPts val="600"/>
              </a:spcBef>
              <a:defRPr sz="4000">
                <a:latin typeface="Courier"/>
                <a:ea typeface="Courier"/>
                <a:cs typeface="Courier"/>
                <a:sym typeface="Courier"/>
              </a:defRPr>
            </a:pPr>
            <a:r>
              <a:t>        out[x,y] = (tmp[x,y]+tmp[x,y+1]+tmp[x,y+2])/3</a:t>
            </a:r>
          </a:p>
          <a:p>
            <a:pPr>
              <a:lnSpc>
                <a:spcPts val="4800"/>
              </a:lnSpc>
              <a:spcBef>
                <a:spcPts val="600"/>
              </a:spcBef>
              <a:defRPr sz="4000">
                <a:latin typeface="Courier"/>
                <a:ea typeface="Courier"/>
                <a:cs typeface="Courier"/>
                <a:sym typeface="Courier"/>
              </a:defRPr>
            </a:pPr>
          </a:p>
        </p:txBody>
      </p:sp>
    </p:spTree>
  </p:cSld>
  <p:clrMapOvr>
    <a:masterClrMapping/>
  </p:clrMapOvr>
  <p:transition xmlns:p14="http://schemas.microsoft.com/office/powerpoint/2010/main" spd="med" advClick="1"/>
</p:sld>
</file>

<file path=ppt/slides/slide2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5" name="Root pross and cons"/>
          <p:cNvSpPr txBox="1"/>
          <p:nvPr>
            <p:ph type="title"/>
          </p:nvPr>
        </p:nvSpPr>
        <p:spPr>
          <a:prstGeom prst="rect">
            <a:avLst/>
          </a:prstGeom>
        </p:spPr>
        <p:txBody>
          <a:bodyPr/>
          <a:lstStyle/>
          <a:p>
            <a:pPr/>
            <a:r>
              <a:t>Root pross and cons</a:t>
            </a:r>
          </a:p>
        </p:txBody>
      </p:sp>
      <p:sp>
        <p:nvSpPr>
          <p:cNvPr id="4546" name="Double-click to edit"/>
          <p:cNvSpPr txBox="1"/>
          <p:nvPr>
            <p:ph type="body" idx="1"/>
          </p:nvPr>
        </p:nvSpPr>
        <p:spPr>
          <a:prstGeom prst="rect">
            <a:avLst/>
          </a:prstGeom>
        </p:spPr>
        <p:txBody>
          <a:bodyPr/>
          <a:lstStyle/>
          <a:p>
            <a:pPr/>
          </a:p>
        </p:txBody>
      </p:sp>
      <p:sp>
        <p:nvSpPr>
          <p:cNvPr id="4547" name="no redundant work"/>
          <p:cNvSpPr txBox="1"/>
          <p:nvPr/>
        </p:nvSpPr>
        <p:spPr>
          <a:xfrm>
            <a:off x="11451881" y="4566128"/>
            <a:ext cx="3594101" cy="236760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no redundant work</a:t>
            </a:r>
          </a:p>
        </p:txBody>
      </p:sp>
      <p:sp>
        <p:nvSpPr>
          <p:cNvPr id="4548"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549"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550"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551"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552"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553"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554"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p:transition xmlns:p14="http://schemas.microsoft.com/office/powerpoint/2010/main" spd="med" advClick="1"/>
</p:sld>
</file>

<file path=ppt/slides/slide2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6" name="Most similar to what you’d do in C++…"/>
          <p:cNvSpPr txBox="1"/>
          <p:nvPr/>
        </p:nvSpPr>
        <p:spPr>
          <a:xfrm>
            <a:off x="1435100" y="2286000"/>
            <a:ext cx="21526500" cy="1137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lnSpc>
                <a:spcPts val="6700"/>
              </a:lnSpc>
              <a:spcBef>
                <a:spcPts val="5100"/>
              </a:spcBef>
              <a:buClr>
                <a:srgbClr val="A7A7A7"/>
              </a:buClr>
              <a:buFont typeface="Lucida Grande"/>
              <a:tabLst>
                <a:tab pos="2057400" algn="l"/>
              </a:tabLst>
              <a:defRPr b="1" sz="5600"/>
            </a:pPr>
            <a:r>
              <a:t>Most similar to what you’d do in C++</a:t>
            </a:r>
          </a:p>
          <a:p>
            <a:pPr algn="l">
              <a:lnSpc>
                <a:spcPts val="6700"/>
              </a:lnSpc>
              <a:spcBef>
                <a:spcPts val="5100"/>
              </a:spcBef>
              <a:buClr>
                <a:srgbClr val="A7A7A7"/>
              </a:buClr>
              <a:buFont typeface="Lucida Grande"/>
              <a:tabLst>
                <a:tab pos="2057400" algn="l"/>
              </a:tabLst>
              <a:defRPr b="1" sz="5600"/>
            </a:pPr>
            <a:r>
              <a:t>Compute the producer on the entire image before starting the consumer</a:t>
            </a:r>
          </a:p>
          <a:p>
            <a:pPr algn="l">
              <a:lnSpc>
                <a:spcPts val="6700"/>
              </a:lnSpc>
              <a:spcBef>
                <a:spcPts val="5100"/>
              </a:spcBef>
              <a:buClr>
                <a:srgbClr val="A7A7A7"/>
              </a:buClr>
              <a:buFont typeface="Lucida Grande"/>
              <a:tabLst>
                <a:tab pos="2057400" algn="l"/>
              </a:tabLst>
              <a:defRPr b="1" sz="5600"/>
            </a:pPr>
            <a:r>
              <a:t>Specified with Func.compute_root()</a:t>
            </a:r>
          </a:p>
          <a:p>
            <a:pPr algn="l">
              <a:lnSpc>
                <a:spcPts val="6700"/>
              </a:lnSpc>
              <a:spcBef>
                <a:spcPts val="5100"/>
              </a:spcBef>
              <a:buClr>
                <a:srgbClr val="A7A7A7"/>
              </a:buClr>
              <a:buFont typeface="Lucida Grande"/>
              <a:tabLst>
                <a:tab pos="2057400" algn="l"/>
              </a:tabLst>
              <a:defRPr b="1" sz="5600"/>
            </a:pPr>
            <a:r>
              <a:t>Default and only option for the output (last stage)</a:t>
            </a:r>
          </a:p>
          <a:p>
            <a:pPr algn="l">
              <a:lnSpc>
                <a:spcPts val="5200"/>
              </a:lnSpc>
              <a:spcBef>
                <a:spcPts val="5100"/>
              </a:spcBef>
              <a:buClr>
                <a:srgbClr val="A7A7A7"/>
              </a:buClr>
              <a:buFont typeface="Lucida Grande"/>
              <a:tabLst>
                <a:tab pos="2057400" algn="l"/>
              </a:tabLst>
              <a:defRPr b="1" sz="4400">
                <a:latin typeface="Courier"/>
                <a:ea typeface="Courier"/>
                <a:cs typeface="Courier"/>
                <a:sym typeface="Courier"/>
              </a:defRPr>
            </a:pPr>
            <a:r>
              <a:t>    blur_x(x,y) = (input(x,y)+input(x+1,y)+input(x+2,y))/3;</a:t>
            </a:r>
          </a:p>
          <a:p>
            <a:pPr algn="l">
              <a:lnSpc>
                <a:spcPts val="5200"/>
              </a:lnSpc>
              <a:spcBef>
                <a:spcPts val="600"/>
              </a:spcBef>
              <a:buClr>
                <a:srgbClr val="A7A7A7"/>
              </a:buClr>
              <a:buFont typeface="Lucida Grande"/>
              <a:tabLst>
                <a:tab pos="2057400" algn="l"/>
              </a:tabLst>
              <a:defRPr b="1" sz="4400">
                <a:latin typeface="Courier"/>
                <a:ea typeface="Courier"/>
                <a:cs typeface="Courier"/>
                <a:sym typeface="Courier"/>
              </a:defRPr>
            </a:pPr>
            <a:r>
              <a:t>    blur_y(x,y) = (blur_x(x,y)+blur_x(x,y+1)+blur_x(x,y+2))/3;</a:t>
            </a:r>
          </a:p>
          <a:p>
            <a:pPr algn="l">
              <a:lnSpc>
                <a:spcPts val="5200"/>
              </a:lnSpc>
              <a:spcBef>
                <a:spcPts val="600"/>
              </a:spcBef>
              <a:buClr>
                <a:srgbClr val="A7A7A7"/>
              </a:buClr>
              <a:buFont typeface="Lucida Grande"/>
              <a:tabLst>
                <a:tab pos="2057400" algn="l"/>
              </a:tabLst>
              <a:defRPr b="1" sz="4400">
                <a:latin typeface="Courier"/>
                <a:ea typeface="Courier"/>
                <a:cs typeface="Courier"/>
                <a:sym typeface="Courier"/>
              </a:defRPr>
            </a:pPr>
            <a:r>
              <a:t>    blur_y.</a:t>
            </a:r>
            <a:r>
              <a:rPr>
                <a:solidFill>
                  <a:srgbClr val="F5EC00"/>
                </a:solidFill>
              </a:rPr>
              <a:t>compute_root();</a:t>
            </a:r>
            <a:endParaRPr>
              <a:solidFill>
                <a:srgbClr val="F5EC00"/>
              </a:solidFill>
            </a:endParaRPr>
          </a:p>
          <a:p>
            <a:pPr algn="l">
              <a:lnSpc>
                <a:spcPts val="5200"/>
              </a:lnSpc>
              <a:spcBef>
                <a:spcPts val="600"/>
              </a:spcBef>
              <a:buClr>
                <a:srgbClr val="A7A7A7"/>
              </a:buClr>
              <a:buFont typeface="Lucida Grande"/>
              <a:tabLst>
                <a:tab pos="2057400" algn="l"/>
              </a:tabLst>
              <a:defRPr b="1" sz="4400">
                <a:latin typeface="Courier"/>
                <a:ea typeface="Courier"/>
                <a:cs typeface="Courier"/>
                <a:sym typeface="Courier"/>
              </a:defRPr>
            </a:pPr>
            <a:r>
              <a:t>    blur_x.</a:t>
            </a:r>
            <a:r>
              <a:rPr>
                <a:solidFill>
                  <a:srgbClr val="FFFC41"/>
                </a:solidFill>
              </a:rPr>
              <a:t>compute_root();</a:t>
            </a:r>
            <a:endParaRPr>
              <a:solidFill>
                <a:srgbClr val="FFFC41"/>
              </a:solidFill>
            </a:endParaRPr>
          </a:p>
        </p:txBody>
      </p:sp>
      <p:sp>
        <p:nvSpPr>
          <p:cNvPr id="4557" name="Recap: root"/>
          <p:cNvSpPr txBox="1"/>
          <p:nvPr>
            <p:ph type="title"/>
          </p:nvPr>
        </p:nvSpPr>
        <p:spPr>
          <a:prstGeom prst="rect">
            <a:avLst/>
          </a:prstGeom>
        </p:spPr>
        <p:txBody>
          <a:bodyPr/>
          <a:lstStyle/>
          <a:p>
            <a:pPr/>
            <a:r>
              <a:t>Recap: root</a:t>
            </a:r>
          </a:p>
        </p:txBody>
      </p:sp>
      <p:sp>
        <p:nvSpPr>
          <p:cNvPr id="4558" name="redundant work"/>
          <p:cNvSpPr txBox="1"/>
          <p:nvPr/>
        </p:nvSpPr>
        <p:spPr>
          <a:xfrm>
            <a:off x="17499489" y="775790"/>
            <a:ext cx="1993676" cy="9221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400"/>
            </a:lvl1pPr>
          </a:lstStyle>
          <a:p>
            <a:pPr/>
            <a:r>
              <a:t>redundant work</a:t>
            </a:r>
          </a:p>
        </p:txBody>
      </p:sp>
      <p:sp>
        <p:nvSpPr>
          <p:cNvPr id="4559" name="Triangle"/>
          <p:cNvSpPr/>
          <p:nvPr/>
        </p:nvSpPr>
        <p:spPr>
          <a:xfrm>
            <a:off x="19590748" y="1099850"/>
            <a:ext cx="2113436" cy="18034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2800"/>
              </a:lnSpc>
              <a:defRPr b="1" sz="2400">
                <a:effectLst>
                  <a:outerShdw sx="100000" sy="100000" kx="0" ky="0" algn="b" rotWithShape="0" blurRad="63500" dist="38100" dir="2700000">
                    <a:srgbClr val="000000">
                      <a:alpha val="50000"/>
                    </a:srgbClr>
                  </a:outerShdw>
                </a:effectLst>
              </a:defRPr>
            </a:pPr>
          </a:p>
        </p:txBody>
      </p:sp>
      <p:sp>
        <p:nvSpPr>
          <p:cNvPr id="4560" name="locality"/>
          <p:cNvSpPr txBox="1"/>
          <p:nvPr/>
        </p:nvSpPr>
        <p:spPr>
          <a:xfrm>
            <a:off x="21528064" y="846237"/>
            <a:ext cx="1993675" cy="5310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lnSpc>
                <a:spcPct val="80000"/>
              </a:lnSpc>
              <a:defRPr b="1" sz="2400"/>
            </a:lvl1pPr>
          </a:lstStyle>
          <a:p>
            <a:pPr/>
            <a:r>
              <a:t>locality</a:t>
            </a:r>
          </a:p>
        </p:txBody>
      </p:sp>
      <p:sp>
        <p:nvSpPr>
          <p:cNvPr id="4561" name="parallelism"/>
          <p:cNvSpPr txBox="1"/>
          <p:nvPr/>
        </p:nvSpPr>
        <p:spPr>
          <a:xfrm>
            <a:off x="19492121" y="2980807"/>
            <a:ext cx="2162750" cy="9221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nSpc>
                <a:spcPct val="80000"/>
              </a:lnSpc>
              <a:defRPr b="1" sz="2400"/>
            </a:pPr>
            <a:r>
              <a:t>parallelism</a:t>
            </a:r>
            <a:br/>
          </a:p>
        </p:txBody>
      </p:sp>
      <p:sp>
        <p:nvSpPr>
          <p:cNvPr id="4562" name="Line"/>
          <p:cNvSpPr/>
          <p:nvPr/>
        </p:nvSpPr>
        <p:spPr>
          <a:xfrm>
            <a:off x="19577870" y="479107"/>
            <a:ext cx="2194616" cy="423490"/>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2800"/>
              </a:lnSpc>
              <a:defRPr sz="2400">
                <a:latin typeface="Gill Sans"/>
                <a:ea typeface="Gill Sans"/>
                <a:cs typeface="Gill Sans"/>
                <a:sym typeface="Gill Sans"/>
              </a:defRPr>
            </a:pPr>
          </a:p>
        </p:txBody>
      </p:sp>
      <p:sp>
        <p:nvSpPr>
          <p:cNvPr id="4563" name="Line"/>
          <p:cNvSpPr/>
          <p:nvPr/>
        </p:nvSpPr>
        <p:spPr>
          <a:xfrm rot="7200001">
            <a:off x="20700533" y="2077816"/>
            <a:ext cx="1963908" cy="420226"/>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2800"/>
              </a:lnSpc>
              <a:defRPr sz="2400">
                <a:latin typeface="Gill Sans"/>
                <a:ea typeface="Gill Sans"/>
                <a:cs typeface="Gill Sans"/>
                <a:sym typeface="Gill Sans"/>
              </a:defRPr>
            </a:pPr>
          </a:p>
        </p:txBody>
      </p:sp>
      <p:sp>
        <p:nvSpPr>
          <p:cNvPr id="4564" name="Line"/>
          <p:cNvSpPr/>
          <p:nvPr/>
        </p:nvSpPr>
        <p:spPr>
          <a:xfrm rot="14677005">
            <a:off x="18675883" y="2077668"/>
            <a:ext cx="1963908" cy="420226"/>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2800"/>
              </a:lnSpc>
              <a:defRPr sz="2400">
                <a:latin typeface="Gill Sans"/>
                <a:ea typeface="Gill Sans"/>
                <a:cs typeface="Gill Sans"/>
                <a:sym typeface="Gill Sans"/>
              </a:defRPr>
            </a:pPr>
          </a:p>
        </p:txBody>
      </p:sp>
      <p:sp>
        <p:nvSpPr>
          <p:cNvPr id="4565" name="tradeoff"/>
          <p:cNvSpPr txBox="1"/>
          <p:nvPr/>
        </p:nvSpPr>
        <p:spPr>
          <a:xfrm>
            <a:off x="19914807" y="1437999"/>
            <a:ext cx="1472361" cy="448444"/>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lstStyle>
            <a:lvl1pPr>
              <a:lnSpc>
                <a:spcPct val="80000"/>
              </a:lnSpc>
              <a:defRPr sz="2400">
                <a:solidFill>
                  <a:srgbClr val="000000"/>
                </a:solidFill>
              </a:defRPr>
            </a:lvl1pPr>
          </a:lstStyle>
          <a:p>
            <a:pPr/>
            <a:r>
              <a:t>tradeoff</a:t>
            </a:r>
          </a:p>
        </p:txBody>
      </p:sp>
      <p:sp>
        <p:nvSpPr>
          <p:cNvPr id="4566" name="Circle"/>
          <p:cNvSpPr/>
          <p:nvPr/>
        </p:nvSpPr>
        <p:spPr>
          <a:xfrm>
            <a:off x="19542757" y="1368620"/>
            <a:ext cx="505606" cy="505606"/>
          </a:xfrm>
          <a:prstGeom prst="ellipse">
            <a:avLst/>
          </a:prstGeom>
          <a:solidFill>
            <a:schemeClr val="accent5"/>
          </a:solidFill>
          <a:ln w="25400">
            <a:solidFill>
              <a:srgbClr val="000000"/>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Tree>
  </p:cSld>
  <p:clrMapOvr>
    <a:masterClrMapping/>
  </p:clrMapOvr>
  <p:transition xmlns:p14="http://schemas.microsoft.com/office/powerpoint/2010/main" spd="med" advClick="1"/>
</p:sld>
</file>

<file path=ppt/slides/slide2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568" name="Double-click to edit"/>
          <p:cNvSpPr txBox="1"/>
          <p:nvPr>
            <p:ph type="title"/>
          </p:nvPr>
        </p:nvSpPr>
        <p:spPr>
          <a:prstGeom prst="rect">
            <a:avLst/>
          </a:prstGeom>
        </p:spPr>
        <p:txBody>
          <a:bodyPr/>
          <a:lstStyle/>
          <a:p>
            <a:pPr/>
          </a:p>
        </p:txBody>
      </p:sp>
      <p:sp>
        <p:nvSpPr>
          <p:cNvPr id="4569" name="Double-click to edit"/>
          <p:cNvSpPr txBox="1"/>
          <p:nvPr>
            <p:ph type="body" idx="1"/>
          </p:nvPr>
        </p:nvSpPr>
        <p:spPr>
          <a:prstGeom prst="rect">
            <a:avLst/>
          </a:prstGeom>
        </p:spPr>
        <p:txBody>
          <a:bodyPr/>
          <a:lstStyle/>
          <a:p>
            <a:pPr/>
          </a:p>
        </p:txBody>
      </p:sp>
      <p:sp>
        <p:nvSpPr>
          <p:cNvPr id="4570" name="inline"/>
          <p:cNvSpPr txBox="1"/>
          <p:nvPr/>
        </p:nvSpPr>
        <p:spPr>
          <a:xfrm>
            <a:off x="1435100" y="5014910"/>
            <a:ext cx="21526500" cy="30640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lnSpc>
                <a:spcPts val="24000"/>
              </a:lnSpc>
              <a:spcBef>
                <a:spcPts val="300"/>
              </a:spcBef>
              <a:tabLst>
                <a:tab pos="1714500" algn="l"/>
              </a:tabLst>
              <a:defRPr b="1" sz="20000">
                <a:solidFill>
                  <a:srgbClr val="000000"/>
                </a:solidFill>
                <a:latin typeface="+mn-lt"/>
                <a:ea typeface="+mn-ea"/>
                <a:cs typeface="+mn-cs"/>
                <a:sym typeface="Helvetica"/>
              </a:defRPr>
            </a:lvl1pPr>
          </a:lstStyle>
          <a:p>
            <a:pPr/>
            <a:r>
              <a:t>inline</a:t>
            </a:r>
          </a:p>
        </p:txBody>
      </p:sp>
    </p:spTree>
  </p:cSld>
  <p:clrMapOvr>
    <a:masterClrMapping/>
  </p:clrMapOvr>
  <p:transition xmlns:p14="http://schemas.microsoft.com/office/powerpoint/2010/main" spd="med" advClick="1"/>
</p:sld>
</file>

<file path=ppt/slides/slide2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2" name="Inline schedule (across)"/>
          <p:cNvSpPr txBox="1"/>
          <p:nvPr>
            <p:ph type="title"/>
          </p:nvPr>
        </p:nvSpPr>
        <p:spPr>
          <a:prstGeom prst="rect">
            <a:avLst/>
          </a:prstGeom>
        </p:spPr>
        <p:txBody>
          <a:bodyPr/>
          <a:lstStyle/>
          <a:p>
            <a:pPr/>
            <a:r>
              <a:t>Inline schedule (across)</a:t>
            </a:r>
          </a:p>
        </p:txBody>
      </p:sp>
    </p:spTree>
  </p:cSld>
  <p:clrMapOvr>
    <a:masterClrMapping/>
  </p:clrMapOvr>
  <p:transition xmlns:p14="http://schemas.microsoft.com/office/powerpoint/2010/main" spd="med" advClick="1"/>
</p:sld>
</file>

<file path=ppt/slides/slide2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4" name="Inline schedule"/>
          <p:cNvSpPr txBox="1"/>
          <p:nvPr>
            <p:ph type="title"/>
          </p:nvPr>
        </p:nvSpPr>
        <p:spPr>
          <a:prstGeom prst="rect">
            <a:avLst/>
          </a:prstGeom>
        </p:spPr>
        <p:txBody>
          <a:bodyPr/>
          <a:lstStyle/>
          <a:p>
            <a:pPr/>
            <a:r>
              <a:t>Inline schedule</a:t>
            </a:r>
          </a:p>
        </p:txBody>
      </p:sp>
      <p:sp>
        <p:nvSpPr>
          <p:cNvPr id="4575" name="Opposite of root: compute producer right when needed,  for each value of the consumer…"/>
          <p:cNvSpPr txBox="1"/>
          <p:nvPr>
            <p:ph type="body" idx="1"/>
          </p:nvPr>
        </p:nvSpPr>
        <p:spPr>
          <a:prstGeom prst="rect">
            <a:avLst/>
          </a:prstGeom>
        </p:spPr>
        <p:txBody>
          <a:bodyPr/>
          <a:lstStyle/>
          <a:p>
            <a:pPr/>
            <a:r>
              <a:t>Opposite of root: compute producer right when needed, </a:t>
            </a:r>
            <a:br/>
            <a:r>
              <a:t>for each value of the consumer</a:t>
            </a:r>
          </a:p>
          <a:p>
            <a:pPr lvl="1"/>
            <a:r>
              <a:t>No loop for the producer, all inside consumer</a:t>
            </a:r>
          </a:p>
          <a:p>
            <a:pPr>
              <a:lnSpc>
                <a:spcPts val="5400"/>
              </a:lnSpc>
              <a:defRPr sz="4500">
                <a:latin typeface="Courier"/>
                <a:ea typeface="Courier"/>
                <a:cs typeface="Courier"/>
                <a:sym typeface="Courier"/>
              </a:defRPr>
            </a:pPr>
            <a:r>
              <a:t>    blur_x[x,y] = (input[x,y]+input[x+1,y]+input[x+2,y])/3</a:t>
            </a:r>
          </a:p>
          <a:p>
            <a:pPr>
              <a:lnSpc>
                <a:spcPts val="5400"/>
              </a:lnSpc>
              <a:spcBef>
                <a:spcPts val="600"/>
              </a:spcBef>
              <a:defRPr sz="4500">
                <a:latin typeface="Courier"/>
                <a:ea typeface="Courier"/>
                <a:cs typeface="Courier"/>
                <a:sym typeface="Courier"/>
              </a:defRPr>
            </a:pPr>
            <a:r>
              <a:t>    blur_y[x,y] = (blur_x[x,y]+blur_x[x,y+1]+blur_x[x,y+2])/3</a:t>
            </a:r>
          </a:p>
          <a:p>
            <a:pPr lvl="1">
              <a:defRPr>
                <a:latin typeface="Courier"/>
                <a:ea typeface="Courier"/>
                <a:cs typeface="Courier"/>
                <a:sym typeface="Courier"/>
              </a:defRPr>
            </a:pPr>
            <a:r>
              <a:t>    blur_y.compute_root()</a:t>
            </a:r>
          </a:p>
          <a:p>
            <a:pPr lvl="1">
              <a:defRPr>
                <a:latin typeface="Courier"/>
                <a:ea typeface="Courier"/>
                <a:cs typeface="Courier"/>
                <a:sym typeface="Courier"/>
              </a:defRPr>
            </a:pPr>
            <a:r>
              <a:t>    blur_x.</a:t>
            </a:r>
            <a:r>
              <a:rPr>
                <a:solidFill>
                  <a:srgbClr val="FFFC41"/>
                </a:solidFill>
              </a:rPr>
              <a:t>compute_inline()</a:t>
            </a:r>
            <a:endParaRPr>
              <a:solidFill>
                <a:srgbClr val="FFFC41"/>
              </a:solidFill>
            </a:endParaRPr>
          </a:p>
          <a:p>
            <a:pPr lvl="1">
              <a:defRPr>
                <a:latin typeface="Courier"/>
                <a:ea typeface="Courier"/>
                <a:cs typeface="Courier"/>
                <a:sym typeface="Courier"/>
              </a:defRPr>
            </a:pPr>
            <a:r>
              <a:rPr>
                <a:solidFill>
                  <a:srgbClr val="FFFC41"/>
                </a:solidFill>
              </a:rPr>
              <a:t>    </a:t>
            </a:r>
            <a:r>
              <a:rPr i="1">
                <a:solidFill>
                  <a:srgbClr val="AAAAAA"/>
                </a:solidFill>
              </a:rPr>
              <a:t># both could be skipped since they are the default</a:t>
            </a:r>
          </a:p>
        </p:txBody>
      </p:sp>
    </p:spTree>
  </p:cSld>
  <p:clrMapOvr>
    <a:masterClrMapping/>
  </p:clrMapOvr>
  <p:transition xmlns:p14="http://schemas.microsoft.com/office/powerpoint/2010/main" spd="med" advClick="1"/>
</p:sld>
</file>

<file path=ppt/slides/slide2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7" name="Inline schedule equivalent"/>
          <p:cNvSpPr txBox="1"/>
          <p:nvPr>
            <p:ph type="title"/>
          </p:nvPr>
        </p:nvSpPr>
        <p:spPr>
          <a:prstGeom prst="rect">
            <a:avLst/>
          </a:prstGeom>
        </p:spPr>
        <p:txBody>
          <a:bodyPr/>
          <a:lstStyle/>
          <a:p>
            <a:pPr/>
            <a:r>
              <a:t>Inline schedule equivalent</a:t>
            </a:r>
          </a:p>
        </p:txBody>
      </p:sp>
      <p:sp>
        <p:nvSpPr>
          <p:cNvPr id="4578" name="//reminder, Halide algorithm:…"/>
          <p:cNvSpPr txBox="1"/>
          <p:nvPr>
            <p:ph type="body" idx="1"/>
          </p:nvPr>
        </p:nvSpPr>
        <p:spPr>
          <a:prstGeom prst="rect">
            <a:avLst/>
          </a:prstGeom>
        </p:spPr>
        <p:txBody>
          <a:bodyPr/>
          <a:lstStyle/>
          <a:p>
            <a:pPr>
              <a:lnSpc>
                <a:spcPts val="4800"/>
              </a:lnSpc>
              <a:spcBef>
                <a:spcPts val="600"/>
              </a:spcBef>
              <a:defRPr sz="4000">
                <a:solidFill>
                  <a:srgbClr val="A6AAA9"/>
                </a:solidFill>
                <a:latin typeface="Courier"/>
                <a:ea typeface="Courier"/>
                <a:cs typeface="Courier"/>
                <a:sym typeface="Courier"/>
              </a:defRPr>
            </a:pPr>
            <a:r>
              <a:t>//reminder, Halide algorithm:</a:t>
            </a:r>
          </a:p>
          <a:p>
            <a:pPr>
              <a:lnSpc>
                <a:spcPts val="4800"/>
              </a:lnSpc>
              <a:spcBef>
                <a:spcPts val="600"/>
              </a:spcBef>
              <a:defRPr sz="4000">
                <a:solidFill>
                  <a:srgbClr val="A6AAA9"/>
                </a:solidFill>
                <a:latin typeface="Courier"/>
                <a:ea typeface="Courier"/>
                <a:cs typeface="Courier"/>
                <a:sym typeface="Courier"/>
              </a:defRPr>
            </a:pPr>
            <a:r>
              <a:t>// blur_x[x,y] = (input[x,y]+input[x+1,y]+input[x+2,y])/3</a:t>
            </a:r>
          </a:p>
          <a:p>
            <a:pPr>
              <a:lnSpc>
                <a:spcPts val="5400"/>
              </a:lnSpc>
              <a:spcBef>
                <a:spcPts val="600"/>
              </a:spcBef>
              <a:defRPr sz="4500">
                <a:solidFill>
                  <a:srgbClr val="A6AAA9"/>
                </a:solidFill>
                <a:latin typeface="Courier"/>
                <a:ea typeface="Courier"/>
                <a:cs typeface="Courier"/>
                <a:sym typeface="Courier"/>
              </a:defRPr>
            </a:pPr>
            <a:r>
              <a:t>// blur_y[x,y] = (blur_x[x,y]+blur_x[x,y+1]+blur_x[x,y+2])/3</a:t>
            </a:r>
          </a:p>
          <a:p>
            <a:pPr>
              <a:lnSpc>
                <a:spcPts val="4800"/>
              </a:lnSpc>
              <a:spcBef>
                <a:spcPts val="600"/>
              </a:spcBef>
              <a:defRPr sz="4000">
                <a:latin typeface="Courier"/>
                <a:ea typeface="Courier"/>
                <a:cs typeface="Courier"/>
                <a:sym typeface="Courier"/>
              </a:defRPr>
            </a:pPr>
          </a:p>
          <a:p>
            <a:pPr>
              <a:lnSpc>
                <a:spcPts val="4800"/>
              </a:lnSpc>
              <a:spcBef>
                <a:spcPts val="600"/>
              </a:spcBef>
              <a:defRPr sz="4000">
                <a:latin typeface="Courier"/>
                <a:ea typeface="Courier"/>
                <a:cs typeface="Courier"/>
                <a:sym typeface="Courier"/>
              </a:defRPr>
            </a:pPr>
            <a:r>
              <a:t>allocate out (width, height)</a:t>
            </a:r>
          </a:p>
        </p:txBody>
      </p:sp>
    </p:spTree>
  </p:cSld>
  <p:clrMapOvr>
    <a:masterClrMapping/>
  </p:clrMapOvr>
  <p:transition xmlns:p14="http://schemas.microsoft.com/office/powerpoint/2010/main" spd="med" advClick="1"/>
</p:sld>
</file>

<file path=ppt/slides/slide2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0" name="Inline schedule equivalent"/>
          <p:cNvSpPr txBox="1"/>
          <p:nvPr>
            <p:ph type="title"/>
          </p:nvPr>
        </p:nvSpPr>
        <p:spPr>
          <a:prstGeom prst="rect">
            <a:avLst/>
          </a:prstGeom>
        </p:spPr>
        <p:txBody>
          <a:bodyPr/>
          <a:lstStyle/>
          <a:p>
            <a:pPr/>
            <a:r>
              <a:t>Inline schedule equivalent</a:t>
            </a:r>
          </a:p>
        </p:txBody>
      </p:sp>
      <p:sp>
        <p:nvSpPr>
          <p:cNvPr id="4581" name="//reminder, Halide algorithm:…"/>
          <p:cNvSpPr txBox="1"/>
          <p:nvPr>
            <p:ph type="body" idx="1"/>
          </p:nvPr>
        </p:nvSpPr>
        <p:spPr>
          <a:prstGeom prst="rect">
            <a:avLst/>
          </a:prstGeom>
        </p:spPr>
        <p:txBody>
          <a:bodyPr/>
          <a:lstStyle/>
          <a:p>
            <a:pPr>
              <a:lnSpc>
                <a:spcPts val="4800"/>
              </a:lnSpc>
              <a:spcBef>
                <a:spcPts val="600"/>
              </a:spcBef>
              <a:defRPr sz="4000">
                <a:solidFill>
                  <a:srgbClr val="A6AAA9"/>
                </a:solidFill>
                <a:latin typeface="Courier"/>
                <a:ea typeface="Courier"/>
                <a:cs typeface="Courier"/>
                <a:sym typeface="Courier"/>
              </a:defRPr>
            </a:pPr>
            <a:r>
              <a:t>//reminder, Halide algorithm:</a:t>
            </a:r>
          </a:p>
          <a:p>
            <a:pPr>
              <a:lnSpc>
                <a:spcPts val="4800"/>
              </a:lnSpc>
              <a:spcBef>
                <a:spcPts val="600"/>
              </a:spcBef>
              <a:defRPr sz="4000">
                <a:solidFill>
                  <a:srgbClr val="A6AAA9"/>
                </a:solidFill>
                <a:latin typeface="Courier"/>
                <a:ea typeface="Courier"/>
                <a:cs typeface="Courier"/>
                <a:sym typeface="Courier"/>
              </a:defRPr>
            </a:pPr>
            <a:r>
              <a:t>// blur_x[x,y] = (input[x,y]+input[x+1,y]+input[x+2,y])/3</a:t>
            </a:r>
          </a:p>
          <a:p>
            <a:pPr>
              <a:lnSpc>
                <a:spcPts val="5400"/>
              </a:lnSpc>
              <a:spcBef>
                <a:spcPts val="600"/>
              </a:spcBef>
              <a:defRPr sz="4500">
                <a:solidFill>
                  <a:srgbClr val="A6AAA9"/>
                </a:solidFill>
                <a:latin typeface="Courier"/>
                <a:ea typeface="Courier"/>
                <a:cs typeface="Courier"/>
                <a:sym typeface="Courier"/>
              </a:defRPr>
            </a:pPr>
            <a:r>
              <a:t>// blur_y[x,y] = (blur_x[x,y]+blur_x[x,y+1]+blur_x[x,y+2])/3</a:t>
            </a:r>
          </a:p>
          <a:p>
            <a:pPr>
              <a:lnSpc>
                <a:spcPts val="4800"/>
              </a:lnSpc>
              <a:spcBef>
                <a:spcPts val="600"/>
              </a:spcBef>
              <a:defRPr sz="4000">
                <a:latin typeface="Courier"/>
                <a:ea typeface="Courier"/>
                <a:cs typeface="Courier"/>
                <a:sym typeface="Courier"/>
              </a:defRPr>
            </a:pPr>
          </a:p>
          <a:p>
            <a:pPr>
              <a:lnSpc>
                <a:spcPts val="4800"/>
              </a:lnSpc>
              <a:spcBef>
                <a:spcPts val="600"/>
              </a:spcBef>
              <a:defRPr sz="4000">
                <a:latin typeface="Courier"/>
                <a:ea typeface="Courier"/>
                <a:cs typeface="Courier"/>
                <a:sym typeface="Courier"/>
              </a:defRPr>
            </a:pPr>
            <a:r>
              <a:t>allocate out (width, height)</a:t>
            </a:r>
          </a:p>
          <a:p>
            <a:pPr>
              <a:lnSpc>
                <a:spcPts val="4800"/>
              </a:lnSpc>
              <a:spcBef>
                <a:spcPts val="600"/>
              </a:spcBef>
              <a:defRPr sz="4000">
                <a:latin typeface="Courier"/>
                <a:ea typeface="Courier"/>
                <a:cs typeface="Courier"/>
                <a:sym typeface="Courier"/>
              </a:defRPr>
            </a:pPr>
            <a:r>
              <a:t>for y in (0..height):</a:t>
            </a:r>
          </a:p>
          <a:p>
            <a:pPr>
              <a:lnSpc>
                <a:spcPts val="4800"/>
              </a:lnSpc>
              <a:spcBef>
                <a:spcPts val="600"/>
              </a:spcBef>
              <a:defRPr sz="4000">
                <a:latin typeface="Courier"/>
                <a:ea typeface="Courier"/>
                <a:cs typeface="Courier"/>
                <a:sym typeface="Courier"/>
              </a:defRPr>
            </a:pPr>
            <a:r>
              <a:t>    for x in(0..width):</a:t>
            </a:r>
          </a:p>
          <a:p>
            <a:pPr>
              <a:lnSpc>
                <a:spcPts val="4800"/>
              </a:lnSpc>
              <a:spcBef>
                <a:spcPts val="600"/>
              </a:spcBef>
              <a:defRPr sz="4000">
                <a:latin typeface="Courier"/>
                <a:ea typeface="Courier"/>
                <a:cs typeface="Courier"/>
                <a:sym typeface="Courier"/>
              </a:defRPr>
            </a:pPr>
            <a:r>
              <a:t>        out[x,y] = ((inputP[x,y]+inputP[x+1,y]+inputP[x+2,y])/3</a:t>
            </a:r>
          </a:p>
          <a:p>
            <a:pPr>
              <a:lnSpc>
                <a:spcPts val="4800"/>
              </a:lnSpc>
              <a:spcBef>
                <a:spcPts val="600"/>
              </a:spcBef>
              <a:defRPr sz="4000">
                <a:latin typeface="Courier"/>
                <a:ea typeface="Courier"/>
                <a:cs typeface="Courier"/>
                <a:sym typeface="Courier"/>
              </a:defRPr>
            </a:pPr>
            <a:r>
              <a:t>              + (inputP[x,y+1]+inputP[x+1,y+1]+inputP[x+2,y+1])/3</a:t>
            </a:r>
          </a:p>
          <a:p>
            <a:pPr>
              <a:lnSpc>
                <a:spcPts val="4800"/>
              </a:lnSpc>
              <a:spcBef>
                <a:spcPts val="600"/>
              </a:spcBef>
              <a:defRPr sz="4000">
                <a:latin typeface="Courier"/>
                <a:ea typeface="Courier"/>
                <a:cs typeface="Courier"/>
                <a:sym typeface="Courier"/>
              </a:defRPr>
            </a:pPr>
            <a:r>
              <a:t>              + (inputP[x,y+2]+inputP[x+1,y+2]+inputP[x+2,y+2])/3 )/3</a:t>
            </a:r>
          </a:p>
        </p:txBody>
      </p:sp>
    </p:spTree>
  </p:cSld>
  <p:clrMapOvr>
    <a:masterClrMapping/>
  </p:clrMapOvr>
  <p:transition xmlns:p14="http://schemas.microsoft.com/office/powerpoint/2010/main" spd="med" advClick="1"/>
</p:sld>
</file>

<file path=ppt/slides/slide2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3" name="Inline schedule"/>
          <p:cNvSpPr txBox="1"/>
          <p:nvPr>
            <p:ph type="title"/>
          </p:nvPr>
        </p:nvSpPr>
        <p:spPr>
          <a:prstGeom prst="rect">
            <a:avLst/>
          </a:prstGeom>
        </p:spPr>
        <p:txBody>
          <a:bodyPr/>
          <a:lstStyle/>
          <a:p>
            <a:pPr/>
            <a:r>
              <a:t>Inline schedule</a:t>
            </a:r>
          </a:p>
        </p:txBody>
      </p:sp>
      <p:sp>
        <p:nvSpPr>
          <p:cNvPr id="4584" name="Opposite of root: compute producer right when needed,  for each value of the consumer…"/>
          <p:cNvSpPr txBox="1"/>
          <p:nvPr>
            <p:ph type="body" idx="1"/>
          </p:nvPr>
        </p:nvSpPr>
        <p:spPr>
          <a:prstGeom prst="rect">
            <a:avLst/>
          </a:prstGeom>
        </p:spPr>
        <p:txBody>
          <a:bodyPr/>
          <a:lstStyle/>
          <a:p>
            <a:pPr/>
            <a:r>
              <a:t>Opposite of root: compute producer right when needed, </a:t>
            </a:r>
            <a:br/>
            <a:r>
              <a:t>for each value of the consumer</a:t>
            </a:r>
          </a:p>
          <a:p>
            <a:pPr lvl="1"/>
            <a:r>
              <a:t>No loop for the producer, all inside consumer</a:t>
            </a:r>
          </a:p>
          <a:p>
            <a:pPr>
              <a:spcBef>
                <a:spcPts val="2700"/>
              </a:spcBef>
            </a:pPr>
            <a:r>
              <a:t>Specified with Func.compute_inline()</a:t>
            </a:r>
          </a:p>
          <a:p>
            <a:pPr>
              <a:spcBef>
                <a:spcPts val="2600"/>
              </a:spcBef>
            </a:pPr>
            <a:r>
              <a:t>Default schedule (except output)</a:t>
            </a:r>
          </a:p>
          <a:p>
            <a:pPr lvl="1"/>
            <a:r>
              <a:t>This makes it easier to use many intermediate Funcs for complex algebraic calculations. </a:t>
            </a:r>
          </a:p>
          <a:p>
            <a:pPr>
              <a:lnSpc>
                <a:spcPts val="5400"/>
              </a:lnSpc>
              <a:defRPr sz="4500">
                <a:latin typeface="Courier"/>
                <a:ea typeface="Courier"/>
                <a:cs typeface="Courier"/>
                <a:sym typeface="Courier"/>
              </a:defRPr>
            </a:pPr>
            <a:r>
              <a:t>    blur_x[x,y] = (input[x,y]+input[x+1,y]+input[x+2,y])/3</a:t>
            </a:r>
          </a:p>
          <a:p>
            <a:pPr>
              <a:lnSpc>
                <a:spcPts val="5400"/>
              </a:lnSpc>
              <a:spcBef>
                <a:spcPts val="600"/>
              </a:spcBef>
              <a:defRPr sz="4500">
                <a:latin typeface="Courier"/>
                <a:ea typeface="Courier"/>
                <a:cs typeface="Courier"/>
                <a:sym typeface="Courier"/>
              </a:defRPr>
            </a:pPr>
            <a:r>
              <a:t>    blur_y[x,y] = (blur_x[x,y]+blur_x[x,y+1]+blur_x[x,y+2])/3</a:t>
            </a:r>
          </a:p>
          <a:p>
            <a:pPr lvl="1">
              <a:defRPr>
                <a:latin typeface="Courier"/>
                <a:ea typeface="Courier"/>
                <a:cs typeface="Courier"/>
                <a:sym typeface="Courier"/>
              </a:defRPr>
            </a:pPr>
            <a:r>
              <a:t>    blur_y.compute_root()</a:t>
            </a:r>
          </a:p>
          <a:p>
            <a:pPr lvl="1">
              <a:defRPr>
                <a:latin typeface="Courier"/>
                <a:ea typeface="Courier"/>
                <a:cs typeface="Courier"/>
                <a:sym typeface="Courier"/>
              </a:defRPr>
            </a:pPr>
            <a:r>
              <a:t>    blur_x.</a:t>
            </a:r>
            <a:r>
              <a:rPr>
                <a:solidFill>
                  <a:srgbClr val="FFFC41"/>
                </a:solidFill>
              </a:rPr>
              <a:t>compute_inline()</a:t>
            </a:r>
            <a:endParaRPr>
              <a:solidFill>
                <a:srgbClr val="FFFC41"/>
              </a:solidFill>
            </a:endParaRPr>
          </a:p>
          <a:p>
            <a:pPr lvl="1">
              <a:defRPr>
                <a:latin typeface="Courier"/>
                <a:ea typeface="Courier"/>
                <a:cs typeface="Courier"/>
                <a:sym typeface="Courier"/>
              </a:defRPr>
            </a:pPr>
            <a:r>
              <a:rPr>
                <a:solidFill>
                  <a:srgbClr val="FFFC41"/>
                </a:solidFill>
              </a:rPr>
              <a:t>    </a:t>
            </a:r>
            <a:r>
              <a:rPr i="1">
                <a:solidFill>
                  <a:srgbClr val="AAAAAA"/>
                </a:solidFill>
              </a:rPr>
              <a:t># both could be skipped since they are the default</a:t>
            </a:r>
          </a:p>
        </p:txBody>
      </p:sp>
    </p:spTree>
  </p:cSld>
  <p:clrMapOvr>
    <a:masterClrMapping/>
  </p:clrMapOvr>
  <p:transition xmlns:p14="http://schemas.microsoft.com/office/powerpoint/2010/main" spd="med" advClick="1"/>
</p:sld>
</file>

<file path=ppt/slides/slide2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6" name="Inline pros and cons"/>
          <p:cNvSpPr txBox="1"/>
          <p:nvPr>
            <p:ph type="title"/>
          </p:nvPr>
        </p:nvSpPr>
        <p:spPr>
          <a:prstGeom prst="rect">
            <a:avLst/>
          </a:prstGeom>
        </p:spPr>
        <p:txBody>
          <a:bodyPr/>
          <a:lstStyle/>
          <a:p>
            <a:pPr/>
            <a:r>
              <a:t>Inline pros and cons</a:t>
            </a:r>
          </a:p>
        </p:txBody>
      </p:sp>
      <p:sp>
        <p:nvSpPr>
          <p:cNvPr id="4587" name="Double-click to edit"/>
          <p:cNvSpPr txBox="1"/>
          <p:nvPr>
            <p:ph type="body" idx="1"/>
          </p:nvPr>
        </p:nvSpPr>
        <p:spPr>
          <a:prstGeom prst="rect">
            <a:avLst/>
          </a:prstGeom>
        </p:spPr>
        <p:txBody>
          <a:bodyPr/>
          <a:lstStyle/>
          <a:p>
            <a:pPr/>
          </a:p>
        </p:txBody>
      </p:sp>
      <p:sp>
        <p:nvSpPr>
          <p:cNvPr id="4588" name="redundant work"/>
          <p:cNvSpPr txBox="1"/>
          <p:nvPr/>
        </p:nvSpPr>
        <p:spPr>
          <a:xfrm>
            <a:off x="11533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589"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590"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591"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592"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593"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594"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595"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p:transition xmlns:p14="http://schemas.microsoft.com/office/powerpoint/2010/main" spd="med" advClick="1"/>
</p:sld>
</file>

<file path=ppt/slides/slide2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97" name="Root vs. Inline"/>
          <p:cNvSpPr txBox="1"/>
          <p:nvPr>
            <p:ph type="title"/>
          </p:nvPr>
        </p:nvSpPr>
        <p:spPr>
          <a:prstGeom prst="rect">
            <a:avLst/>
          </a:prstGeom>
        </p:spPr>
        <p:txBody>
          <a:bodyPr/>
          <a:lstStyle/>
          <a:p>
            <a:pPr/>
            <a:r>
              <a:t>Root vs. Inline</a:t>
            </a:r>
          </a:p>
        </p:txBody>
      </p:sp>
      <p:sp>
        <p:nvSpPr>
          <p:cNvPr id="4598" name="Scheduling is often about finding a compromise halfway between root and inline…"/>
          <p:cNvSpPr txBox="1"/>
          <p:nvPr>
            <p:ph type="body" idx="1"/>
          </p:nvPr>
        </p:nvSpPr>
        <p:spPr>
          <a:prstGeom prst="rect">
            <a:avLst/>
          </a:prstGeom>
        </p:spPr>
        <p:txBody>
          <a:bodyPr/>
          <a:lstStyle/>
          <a:p>
            <a:pPr/>
            <a:r>
              <a:t>Scheduling is often about finding a compromise halfway between root and inline</a:t>
            </a:r>
          </a:p>
          <a:p>
            <a:pPr lvl="1"/>
            <a:r>
              <a:t>good locality like inline</a:t>
            </a:r>
          </a:p>
          <a:p>
            <a:pPr lvl="1"/>
            <a:r>
              <a:t>limit redundancy like root</a:t>
            </a:r>
          </a:p>
        </p:txBody>
      </p:sp>
      <p:sp>
        <p:nvSpPr>
          <p:cNvPr id="4599" name="redundant work"/>
          <p:cNvSpPr txBox="1"/>
          <p:nvPr/>
        </p:nvSpPr>
        <p:spPr>
          <a:xfrm>
            <a:off x="11533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600"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601"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602"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603"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04"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05"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06"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p:transition xmlns:p14="http://schemas.microsoft.com/office/powerpoint/2010/main" spd="med" advClick="1"/>
</p:sld>
</file>

<file path=ppt/slides/slide2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08"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609" name="default schedule (inline)…"/>
          <p:cNvSpPr txBox="1"/>
          <p:nvPr>
            <p:ph type="body" idx="1"/>
          </p:nvPr>
        </p:nvSpPr>
        <p:spPr>
          <a:prstGeom prst="rect">
            <a:avLst/>
          </a:prstGeom>
        </p:spPr>
        <p:txBody>
          <a:bodyPr/>
          <a:lstStyle/>
          <a:p>
            <a:pPr>
              <a:lnSpc>
                <a:spcPts val="7200"/>
              </a:lnSpc>
              <a:spcBef>
                <a:spcPts val="600"/>
              </a:spcBef>
              <a:defRPr sz="6000"/>
            </a:pPr>
            <a:r>
              <a:t>default schedule (inline)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p:txBody>
      </p:sp>
    </p:spTree>
  </p:cSld>
  <p:clrMapOvr>
    <a:masterClrMapping/>
  </p:clrMapOvr>
  <p:transition xmlns:p14="http://schemas.microsoft.com/office/powerpoint/2010/main" spd="med" advClick="1"/>
</p:sld>
</file>

<file path=ppt/slides/slide2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1" name="Producer-consumer"/>
          <p:cNvSpPr txBox="1"/>
          <p:nvPr>
            <p:ph type="title"/>
          </p:nvPr>
        </p:nvSpPr>
        <p:spPr>
          <a:prstGeom prst="rect">
            <a:avLst/>
          </a:prstGeom>
        </p:spPr>
        <p:txBody>
          <a:bodyPr/>
          <a:lstStyle/>
          <a:p>
            <a:pPr/>
            <a:r>
              <a:t>Producer-consumer</a:t>
            </a:r>
          </a:p>
        </p:txBody>
      </p:sp>
      <p:sp>
        <p:nvSpPr>
          <p:cNvPr id="4612" name="First schedule consumer (start with output)…"/>
          <p:cNvSpPr txBox="1"/>
          <p:nvPr>
            <p:ph type="body" idx="1"/>
          </p:nvPr>
        </p:nvSpPr>
        <p:spPr>
          <a:prstGeom prst="rect">
            <a:avLst/>
          </a:prstGeom>
        </p:spPr>
        <p:txBody>
          <a:bodyPr/>
          <a:lstStyle/>
          <a:p>
            <a:pPr/>
            <a:r>
              <a:t>First schedule consumer (start with output)</a:t>
            </a:r>
          </a:p>
          <a:p>
            <a:pPr lvl="1" indent="296333"/>
            <a:r>
              <a:t>so far trivial, root (more interesting soon)</a:t>
            </a:r>
          </a:p>
          <a:p>
            <a:pPr indent="217714"/>
            <a:r>
              <a:t>For producer, at what granularity of the consumer is it computed?</a:t>
            </a:r>
          </a:p>
          <a:p>
            <a:pPr lvl="1" indent="550333"/>
            <a:r>
              <a:t>root: prepare all producer values needed for entire image</a:t>
            </a:r>
          </a:p>
          <a:p>
            <a:pPr lvl="1" indent="550333"/>
            <a:r>
              <a:t>inline: produce on the fly, for each individual consumer pixel</a:t>
            </a:r>
            <a:br/>
            <a:r>
              <a:t>(lots of redundancy but super local)</a:t>
            </a:r>
          </a:p>
          <a:p>
            <a:pPr lvl="1" indent="550333"/>
            <a:r>
              <a:t>more options soon</a:t>
            </a:r>
          </a:p>
          <a:p>
            <a:pPr lvl="1" indent="550333"/>
            <a:r>
              <a:t>Once you specify consumer granularity</a:t>
            </a:r>
            <a:br/>
            <a:r>
              <a:t>Halide figures out how much is needed, allocates buffers, etc. </a:t>
            </a:r>
          </a:p>
          <a:p>
            <a:pPr indent="435428"/>
            <a:r>
              <a:t>Then maybe schedule within producer </a:t>
            </a:r>
          </a:p>
        </p:txBody>
      </p:sp>
    </p:spTree>
  </p:cSld>
  <p:clrMapOvr>
    <a:masterClrMapping/>
  </p:clrMapOvr>
  <p:transition xmlns:p14="http://schemas.microsoft.com/office/powerpoint/2010/main" spd="med" advClick="1"/>
</p:sld>
</file>

<file path=ppt/slides/slide2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614" name="Double-click to edit"/>
          <p:cNvSpPr txBox="1"/>
          <p:nvPr>
            <p:ph type="title"/>
          </p:nvPr>
        </p:nvSpPr>
        <p:spPr>
          <a:prstGeom prst="rect">
            <a:avLst/>
          </a:prstGeom>
        </p:spPr>
        <p:txBody>
          <a:bodyPr/>
          <a:lstStyle/>
          <a:p>
            <a:pPr/>
          </a:p>
        </p:txBody>
      </p:sp>
      <p:sp>
        <p:nvSpPr>
          <p:cNvPr id="4615" name="Double-click to edit"/>
          <p:cNvSpPr txBox="1"/>
          <p:nvPr>
            <p:ph type="body" idx="1"/>
          </p:nvPr>
        </p:nvSpPr>
        <p:spPr>
          <a:prstGeom prst="rect">
            <a:avLst/>
          </a:prstGeom>
        </p:spPr>
        <p:txBody>
          <a:bodyPr/>
          <a:lstStyle/>
          <a:p>
            <a:pPr/>
          </a:p>
        </p:txBody>
      </p:sp>
      <p:sp>
        <p:nvSpPr>
          <p:cNvPr id="4616" name="Tiling"/>
          <p:cNvSpPr txBox="1"/>
          <p:nvPr/>
        </p:nvSpPr>
        <p:spPr>
          <a:xfrm>
            <a:off x="1435100" y="5014910"/>
            <a:ext cx="21526500" cy="30640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lnSpc>
                <a:spcPts val="24000"/>
              </a:lnSpc>
              <a:spcBef>
                <a:spcPts val="300"/>
              </a:spcBef>
              <a:tabLst>
                <a:tab pos="1714500" algn="l"/>
              </a:tabLst>
              <a:defRPr b="1" sz="20000">
                <a:solidFill>
                  <a:srgbClr val="000000"/>
                </a:solidFill>
                <a:latin typeface="+mn-lt"/>
                <a:ea typeface="+mn-ea"/>
                <a:cs typeface="+mn-cs"/>
                <a:sym typeface="Helvetica"/>
              </a:defRPr>
            </a:lvl1pPr>
          </a:lstStyle>
          <a:p>
            <a:pPr/>
            <a:r>
              <a:t>Tiling</a:t>
            </a:r>
          </a:p>
        </p:txBody>
      </p:sp>
    </p:spTree>
  </p:cSld>
  <p:clrMapOvr>
    <a:masterClrMapping/>
  </p:clrMapOvr>
  <p:transition xmlns:p14="http://schemas.microsoft.com/office/powerpoint/2010/main" spd="med" advClick="1"/>
</p:sld>
</file>

<file path=ppt/slides/slide2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8" name="Tiling (within)"/>
          <p:cNvSpPr txBox="1"/>
          <p:nvPr>
            <p:ph type="title"/>
          </p:nvPr>
        </p:nvSpPr>
        <p:spPr>
          <a:prstGeom prst="rect">
            <a:avLst/>
          </a:prstGeom>
        </p:spPr>
        <p:txBody>
          <a:bodyPr/>
          <a:lstStyle/>
          <a:p>
            <a:pPr/>
            <a:r>
              <a:t>Tiling (within)</a:t>
            </a:r>
          </a:p>
        </p:txBody>
      </p:sp>
      <p:sp>
        <p:nvSpPr>
          <p:cNvPr id="4619" name="Split the domain into inner and outer loops…"/>
          <p:cNvSpPr txBox="1"/>
          <p:nvPr>
            <p:ph type="body" idx="1"/>
          </p:nvPr>
        </p:nvSpPr>
        <p:spPr>
          <a:prstGeom prst="rect">
            <a:avLst/>
          </a:prstGeom>
        </p:spPr>
        <p:txBody>
          <a:bodyPr/>
          <a:lstStyle/>
          <a:p>
            <a:pPr/>
            <a:r>
              <a:t>Split the domain into inner and outer loops</a:t>
            </a:r>
          </a:p>
          <a:p>
            <a:pPr/>
            <a:r>
              <a:t>Specified with Func.tile()</a:t>
            </a:r>
          </a:p>
          <a:p>
            <a:pPr lvl="1"/>
            <a:r>
              <a:t>requires new Vars for inner and outer indices</a:t>
            </a:r>
          </a:p>
        </p:txBody>
      </p:sp>
    </p:spTree>
  </p:cSld>
  <p:clrMapOvr>
    <a:masterClrMapping/>
  </p:clrMapOvr>
  <p:transition xmlns:p14="http://schemas.microsoft.com/office/powerpoint/2010/main" spd="med" advClick="1"/>
</p:sld>
</file>

<file path=ppt/slides/slide2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1" name="Tiling (within stage)"/>
          <p:cNvSpPr txBox="1"/>
          <p:nvPr>
            <p:ph type="title"/>
          </p:nvPr>
        </p:nvSpPr>
        <p:spPr>
          <a:prstGeom prst="rect">
            <a:avLst/>
          </a:prstGeom>
        </p:spPr>
        <p:txBody>
          <a:bodyPr/>
          <a:lstStyle/>
          <a:p>
            <a:pPr/>
            <a:r>
              <a:t>Tiling (within stage)</a:t>
            </a:r>
          </a:p>
        </p:txBody>
      </p:sp>
      <p:sp>
        <p:nvSpPr>
          <p:cNvPr id="4622" name="Split the domain into inner and outer loops…"/>
          <p:cNvSpPr txBox="1"/>
          <p:nvPr>
            <p:ph type="body" idx="1"/>
          </p:nvPr>
        </p:nvSpPr>
        <p:spPr>
          <a:prstGeom prst="rect">
            <a:avLst/>
          </a:prstGeom>
        </p:spPr>
        <p:txBody>
          <a:bodyPr/>
          <a:lstStyle/>
          <a:p>
            <a:pPr/>
            <a:r>
              <a:t>Split the domain into inner and outer loops</a:t>
            </a:r>
          </a:p>
          <a:p>
            <a:pPr/>
            <a:r>
              <a:t>Specified with Func.tile()</a:t>
            </a:r>
          </a:p>
          <a:p>
            <a:pPr lvl="1"/>
            <a:r>
              <a:t>requires new Vars for inner and outer indices</a:t>
            </a:r>
          </a:p>
          <a:p>
            <a:pPr/>
            <a:r>
              <a:t>Let’s look at a single-stage pipeline function that only blurs vertically</a:t>
            </a:r>
          </a:p>
          <a:p>
            <a:pPr>
              <a:lnSpc>
                <a:spcPts val="5400"/>
              </a:lnSpc>
              <a:spcBef>
                <a:spcPts val="600"/>
              </a:spcBef>
              <a:defRPr sz="4500">
                <a:latin typeface="Courier"/>
                <a:ea typeface="Courier"/>
                <a:cs typeface="Courier"/>
                <a:sym typeface="Courier"/>
              </a:defRPr>
            </a:pPr>
            <a:r>
              <a:t>    Var x, y; Func blur_y;</a:t>
            </a:r>
          </a:p>
          <a:p>
            <a:pPr>
              <a:lnSpc>
                <a:spcPts val="5400"/>
              </a:lnSpc>
              <a:spcBef>
                <a:spcPts val="600"/>
              </a:spcBef>
              <a:defRPr sz="4500">
                <a:latin typeface="Courier"/>
                <a:ea typeface="Courier"/>
                <a:cs typeface="Courier"/>
                <a:sym typeface="Courier"/>
              </a:defRPr>
            </a:pPr>
            <a:r>
              <a:t>    blur_y(x,y) = (input(x,y)+input(x,y+1)+input(x,y+2))/3;</a:t>
            </a:r>
          </a:p>
          <a:p>
            <a:pPr>
              <a:lnSpc>
                <a:spcPts val="5400"/>
              </a:lnSpc>
              <a:spcBef>
                <a:spcPts val="600"/>
              </a:spcBef>
              <a:defRPr sz="4500">
                <a:latin typeface="Courier"/>
                <a:ea typeface="Courier"/>
                <a:cs typeface="Courier"/>
                <a:sym typeface="Courier"/>
              </a:defRPr>
            </a:pPr>
            <a:r>
              <a:t>    </a:t>
            </a:r>
          </a:p>
          <a:p>
            <a:pPr>
              <a:lnSpc>
                <a:spcPts val="5400"/>
              </a:lnSpc>
              <a:spcBef>
                <a:spcPts val="600"/>
              </a:spcBef>
              <a:defRPr sz="4500">
                <a:latin typeface="Courier"/>
                <a:ea typeface="Courier"/>
                <a:cs typeface="Courier"/>
                <a:sym typeface="Courier"/>
              </a:defRPr>
            </a:pPr>
            <a:r>
              <a:t>    Var </a:t>
            </a:r>
            <a:r>
              <a:rPr>
                <a:solidFill>
                  <a:srgbClr val="F5EC00"/>
                </a:solidFill>
              </a:rPr>
              <a:t>xo, yo, xi, yi;</a:t>
            </a:r>
            <a:endParaRPr>
              <a:solidFill>
                <a:srgbClr val="F5EC00"/>
              </a:solidFill>
            </a:endParaRPr>
          </a:p>
          <a:p>
            <a:pPr>
              <a:lnSpc>
                <a:spcPts val="5400"/>
              </a:lnSpc>
              <a:spcBef>
                <a:spcPts val="600"/>
              </a:spcBef>
              <a:defRPr sz="4500">
                <a:latin typeface="Courier"/>
                <a:ea typeface="Courier"/>
                <a:cs typeface="Courier"/>
                <a:sym typeface="Courier"/>
              </a:defRPr>
            </a:pPr>
            <a:r>
              <a:t>    blur_y</a:t>
            </a:r>
            <a:r>
              <a:rPr>
                <a:solidFill>
                  <a:srgbClr val="F5EC00"/>
                </a:solidFill>
              </a:rPr>
              <a:t>.tile(x, y, xo, yo, xi, yi, 256, 32);</a:t>
            </a:r>
          </a:p>
        </p:txBody>
      </p:sp>
    </p:spTree>
  </p:cSld>
  <p:clrMapOvr>
    <a:masterClrMapping/>
  </p:clrMapOvr>
  <p:transition xmlns:p14="http://schemas.microsoft.com/office/powerpoint/2010/main" spd="med" advClick="1"/>
</p:sld>
</file>

<file path=ppt/slides/slide2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4" name="Tiling: equivalent"/>
          <p:cNvSpPr txBox="1"/>
          <p:nvPr>
            <p:ph type="title"/>
          </p:nvPr>
        </p:nvSpPr>
        <p:spPr>
          <a:prstGeom prst="rect">
            <a:avLst/>
          </a:prstGeom>
        </p:spPr>
        <p:txBody>
          <a:bodyPr/>
          <a:lstStyle/>
          <a:p>
            <a:pPr/>
            <a:r>
              <a:t>Tiling: equivalent</a:t>
            </a:r>
          </a:p>
        </p:txBody>
      </p:sp>
      <p:sp>
        <p:nvSpPr>
          <p:cNvPr id="4625" name="allocate out (width, height)"/>
          <p:cNvSpPr txBox="1"/>
          <p:nvPr>
            <p:ph type="body" idx="1"/>
          </p:nvPr>
        </p:nvSpPr>
        <p:spPr>
          <a:prstGeom prst="rect">
            <a:avLst/>
          </a:prstGeom>
        </p:spPr>
        <p:txBody>
          <a:bodyPr/>
          <a:lstStyle>
            <a:lvl1pPr>
              <a:lnSpc>
                <a:spcPts val="4600"/>
              </a:lnSpc>
              <a:spcBef>
                <a:spcPts val="600"/>
              </a:spcBef>
              <a:defRPr sz="3900">
                <a:latin typeface="Courier"/>
                <a:ea typeface="Courier"/>
                <a:cs typeface="Courier"/>
                <a:sym typeface="Courier"/>
              </a:defRPr>
            </a:lvl1pPr>
          </a:lstStyle>
          <a:p>
            <a:pPr/>
            <a:r>
              <a:t>allocate out (width, height)</a:t>
            </a:r>
          </a:p>
        </p:txBody>
      </p:sp>
    </p:spTree>
  </p:cSld>
  <p:clrMapOvr>
    <a:masterClrMapping/>
  </p:clrMapOvr>
  <p:transition xmlns:p14="http://schemas.microsoft.com/office/powerpoint/2010/main" spd="med" advClick="1"/>
</p:sld>
</file>

<file path=ppt/slides/slide2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7" name="Tiling: equivalent"/>
          <p:cNvSpPr txBox="1"/>
          <p:nvPr>
            <p:ph type="title"/>
          </p:nvPr>
        </p:nvSpPr>
        <p:spPr>
          <a:prstGeom prst="rect">
            <a:avLst/>
          </a:prstGeom>
        </p:spPr>
        <p:txBody>
          <a:bodyPr/>
          <a:lstStyle/>
          <a:p>
            <a:pPr/>
            <a:r>
              <a:t>Tiling: equivalent</a:t>
            </a:r>
          </a:p>
        </p:txBody>
      </p:sp>
      <p:sp>
        <p:nvSpPr>
          <p:cNvPr id="4628" name="allocate out (width, height)…"/>
          <p:cNvSpPr txBox="1"/>
          <p:nvPr>
            <p:ph type="body" idx="1"/>
          </p:nvPr>
        </p:nvSpPr>
        <p:spPr>
          <a:prstGeom prst="rect">
            <a:avLst/>
          </a:prstGeom>
        </p:spPr>
        <p:txBody>
          <a:bodyPr/>
          <a:lstStyle/>
          <a:p>
            <a:pPr>
              <a:lnSpc>
                <a:spcPts val="4600"/>
              </a:lnSpc>
              <a:spcBef>
                <a:spcPts val="600"/>
              </a:spcBef>
              <a:defRPr sz="3900">
                <a:latin typeface="Courier"/>
                <a:ea typeface="Courier"/>
                <a:cs typeface="Courier"/>
                <a:sym typeface="Courier"/>
              </a:defRPr>
            </a:pPr>
            <a:r>
              <a:t>allocate out (width, height)</a:t>
            </a:r>
          </a:p>
          <a:p>
            <a:pPr>
              <a:lnSpc>
                <a:spcPts val="4600"/>
              </a:lnSpc>
              <a:spcBef>
                <a:spcPts val="600"/>
              </a:spcBef>
              <a:defRPr sz="3900">
                <a:latin typeface="Courier"/>
                <a:ea typeface="Courier"/>
                <a:cs typeface="Courier"/>
                <a:sym typeface="Courier"/>
              </a:defRPr>
            </a:pPr>
            <a:r>
              <a:t>for yo in (0..height/32): </a:t>
            </a:r>
            <a:r>
              <a:rPr i="1">
                <a:solidFill>
                  <a:srgbClr val="AAAAAA"/>
                </a:solidFill>
              </a:rPr>
              <a:t>#assuming height%32=0    </a:t>
            </a:r>
            <a:r>
              <a:t>                                    </a:t>
            </a:r>
          </a:p>
          <a:p>
            <a:pPr>
              <a:lnSpc>
                <a:spcPts val="4600"/>
              </a:lnSpc>
              <a:spcBef>
                <a:spcPts val="600"/>
              </a:spcBef>
              <a:defRPr sz="3900">
                <a:latin typeface="Courier"/>
                <a:ea typeface="Courier"/>
                <a:cs typeface="Courier"/>
                <a:sym typeface="Courier"/>
              </a:defRPr>
            </a:pPr>
            <a:r>
              <a:t>   for xo in (0..width/256):</a:t>
            </a:r>
            <a:r>
              <a:rPr i="1">
                <a:solidFill>
                  <a:srgbClr val="AAAAAA"/>
                </a:solidFill>
              </a:rPr>
              <a:t> #assuming width%256=0 </a:t>
            </a:r>
          </a:p>
          <a:p>
            <a:pPr>
              <a:lnSpc>
                <a:spcPts val="4600"/>
              </a:lnSpc>
              <a:spcBef>
                <a:spcPts val="600"/>
              </a:spcBef>
              <a:defRPr sz="3900">
                <a:latin typeface="Courier"/>
                <a:ea typeface="Courier"/>
                <a:cs typeface="Courier"/>
                <a:sym typeface="Courier"/>
              </a:defRPr>
            </a:pPr>
            <a:r>
              <a:t>      for yi in (0..32):</a:t>
            </a:r>
          </a:p>
          <a:p>
            <a:pPr>
              <a:lnSpc>
                <a:spcPts val="4600"/>
              </a:lnSpc>
              <a:spcBef>
                <a:spcPts val="600"/>
              </a:spcBef>
              <a:defRPr sz="3900">
                <a:latin typeface="Courier"/>
                <a:ea typeface="Courier"/>
                <a:cs typeface="Courier"/>
                <a:sym typeface="Courier"/>
              </a:defRPr>
            </a:pPr>
            <a:r>
              <a:t>         y=yo*32+yi</a:t>
            </a:r>
          </a:p>
          <a:p>
            <a:pPr>
              <a:lnSpc>
                <a:spcPts val="4600"/>
              </a:lnSpc>
              <a:spcBef>
                <a:spcPts val="600"/>
              </a:spcBef>
              <a:defRPr sz="3900">
                <a:latin typeface="Courier"/>
                <a:ea typeface="Courier"/>
                <a:cs typeface="Courier"/>
                <a:sym typeface="Courier"/>
              </a:defRPr>
            </a:pPr>
            <a:r>
              <a:t>         for xi in (0..256):</a:t>
            </a:r>
          </a:p>
          <a:p>
            <a:pPr>
              <a:lnSpc>
                <a:spcPts val="4600"/>
              </a:lnSpc>
              <a:spcBef>
                <a:spcPts val="600"/>
              </a:spcBef>
              <a:defRPr sz="3900">
                <a:latin typeface="Courier"/>
                <a:ea typeface="Courier"/>
                <a:cs typeface="Courier"/>
                <a:sym typeface="Courier"/>
              </a:defRPr>
            </a:pPr>
            <a:r>
              <a:t>            x=xo*256+xi</a:t>
            </a:r>
          </a:p>
          <a:p>
            <a:pPr>
              <a:lnSpc>
                <a:spcPts val="4600"/>
              </a:lnSpc>
              <a:spcBef>
                <a:spcPts val="600"/>
              </a:spcBef>
              <a:defRPr sz="3900">
                <a:latin typeface="Courier"/>
                <a:ea typeface="Courier"/>
                <a:cs typeface="Courier"/>
                <a:sym typeface="Courier"/>
              </a:defRPr>
            </a:pPr>
            <a:r>
              <a:t>            out[x,y] = (input[x,y]+input[x,y+1]+input[x,y+2])/3</a:t>
            </a:r>
          </a:p>
        </p:txBody>
      </p:sp>
    </p:spTree>
  </p:cSld>
  <p:clrMapOvr>
    <a:masterClrMapping/>
  </p:clrMapOvr>
  <p:transition xmlns:p14="http://schemas.microsoft.com/office/powerpoint/2010/main" spd="med" advClick="1"/>
</p:sld>
</file>

<file path=ppt/slides/slide2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30" name="Tiling: equivalent for non-integer multiple"/>
          <p:cNvSpPr txBox="1"/>
          <p:nvPr>
            <p:ph type="title"/>
          </p:nvPr>
        </p:nvSpPr>
        <p:spPr>
          <a:prstGeom prst="rect">
            <a:avLst/>
          </a:prstGeom>
        </p:spPr>
        <p:txBody>
          <a:bodyPr/>
          <a:lstStyle/>
          <a:p>
            <a:pPr/>
            <a:r>
              <a:t>Tiling: equivalent for non-integer multiple</a:t>
            </a:r>
          </a:p>
        </p:txBody>
      </p:sp>
      <p:sp>
        <p:nvSpPr>
          <p:cNvPr id="4631" name="width, height = input.width()-2, input.height()-2…"/>
          <p:cNvSpPr txBox="1"/>
          <p:nvPr>
            <p:ph type="body" idx="1"/>
          </p:nvPr>
        </p:nvSpPr>
        <p:spPr>
          <a:prstGeom prst="rect">
            <a:avLst/>
          </a:prstGeom>
        </p:spPr>
        <p:txBody>
          <a:bodyPr/>
          <a:lstStyle/>
          <a:p>
            <a:pPr>
              <a:lnSpc>
                <a:spcPts val="4600"/>
              </a:lnSpc>
              <a:spcBef>
                <a:spcPts val="600"/>
              </a:spcBef>
              <a:defRPr sz="3900">
                <a:latin typeface="Courier"/>
                <a:ea typeface="Courier"/>
                <a:cs typeface="Courier"/>
                <a:sym typeface="Courier"/>
              </a:defRPr>
            </a:pPr>
            <a:r>
              <a:t>width, height = input.width()-2, input.height()-2</a:t>
            </a:r>
          </a:p>
          <a:p>
            <a:pPr>
              <a:lnSpc>
                <a:spcPts val="4600"/>
              </a:lnSpc>
              <a:spcBef>
                <a:spcPts val="600"/>
              </a:spcBef>
              <a:defRPr sz="3900">
                <a:latin typeface="Courier"/>
                <a:ea typeface="Courier"/>
                <a:cs typeface="Courier"/>
                <a:sym typeface="Courier"/>
              </a:defRPr>
            </a:pPr>
            <a:r>
              <a:t>out=numpy.empty((width, height))</a:t>
            </a:r>
          </a:p>
          <a:p>
            <a:pPr>
              <a:lnSpc>
                <a:spcPts val="4600"/>
              </a:lnSpc>
              <a:spcBef>
                <a:spcPts val="600"/>
              </a:spcBef>
              <a:defRPr sz="3900">
                <a:latin typeface="Courier"/>
                <a:ea typeface="Courier"/>
                <a:cs typeface="Courier"/>
                <a:sym typeface="Courier"/>
              </a:defRPr>
            </a:pPr>
            <a:r>
              <a:t>for yo in (0..</a:t>
            </a:r>
            <a:r>
              <a:rPr>
                <a:solidFill>
                  <a:srgbClr val="FFFC41"/>
                </a:solidFill>
              </a:rPr>
              <a:t>(height+31)/32</a:t>
            </a:r>
            <a:r>
              <a:t>): </a:t>
            </a:r>
            <a:r>
              <a:rPr i="1">
                <a:solidFill>
                  <a:srgbClr val="AAAAAA"/>
                </a:solidFill>
              </a:rPr>
              <a:t>#+31 to get the ceiling int                                         </a:t>
            </a:r>
            <a:endParaRPr i="1">
              <a:solidFill>
                <a:srgbClr val="AAAAAA"/>
              </a:solidFill>
            </a:endParaRPr>
          </a:p>
          <a:p>
            <a:pPr>
              <a:lnSpc>
                <a:spcPts val="4600"/>
              </a:lnSpc>
              <a:spcBef>
                <a:spcPts val="600"/>
              </a:spcBef>
              <a:defRPr sz="3900">
                <a:latin typeface="Courier"/>
                <a:ea typeface="Courier"/>
                <a:cs typeface="Courier"/>
                <a:sym typeface="Courier"/>
              </a:defRPr>
            </a:pPr>
            <a:r>
              <a:t>   for xo in(0..</a:t>
            </a:r>
            <a:r>
              <a:rPr>
                <a:solidFill>
                  <a:srgbClr val="F5EC00"/>
                </a:solidFill>
              </a:rPr>
              <a:t>(width+255)/256</a:t>
            </a:r>
            <a:r>
              <a:t>):</a:t>
            </a:r>
            <a:r>
              <a:rPr i="1">
                <a:solidFill>
                  <a:srgbClr val="AAAAAA"/>
                </a:solidFill>
              </a:rPr>
              <a:t>#+255 to get the ceiling int                                         </a:t>
            </a:r>
            <a:endParaRPr i="1">
              <a:solidFill>
                <a:srgbClr val="AAAAAA"/>
              </a:solidFill>
            </a:endParaRPr>
          </a:p>
          <a:p>
            <a:pPr>
              <a:lnSpc>
                <a:spcPts val="4600"/>
              </a:lnSpc>
              <a:spcBef>
                <a:spcPts val="600"/>
              </a:spcBef>
              <a:defRPr sz="3900">
                <a:latin typeface="Courier"/>
                <a:ea typeface="Courier"/>
                <a:cs typeface="Courier"/>
                <a:sym typeface="Courier"/>
              </a:defRPr>
            </a:pPr>
          </a:p>
          <a:p>
            <a:pPr>
              <a:lnSpc>
                <a:spcPts val="4600"/>
              </a:lnSpc>
              <a:spcBef>
                <a:spcPts val="600"/>
              </a:spcBef>
              <a:defRPr sz="3900">
                <a:latin typeface="Courier"/>
                <a:ea typeface="Courier"/>
                <a:cs typeface="Courier"/>
                <a:sym typeface="Courier"/>
              </a:defRPr>
            </a:pPr>
            <a:r>
              <a:t>      for yi in(0..32):</a:t>
            </a:r>
          </a:p>
          <a:p>
            <a:pPr>
              <a:lnSpc>
                <a:spcPts val="4600"/>
              </a:lnSpc>
              <a:spcBef>
                <a:spcPts val="600"/>
              </a:spcBef>
              <a:defRPr sz="3900">
                <a:latin typeface="Courier"/>
                <a:ea typeface="Courier"/>
                <a:cs typeface="Courier"/>
                <a:sym typeface="Courier"/>
              </a:defRPr>
            </a:pPr>
            <a:r>
              <a:t>         y=yo*32+yi</a:t>
            </a:r>
          </a:p>
          <a:p>
            <a:pPr>
              <a:lnSpc>
                <a:spcPts val="4600"/>
              </a:lnSpc>
              <a:spcBef>
                <a:spcPts val="600"/>
              </a:spcBef>
              <a:defRPr sz="3900">
                <a:latin typeface="Courier"/>
                <a:ea typeface="Courier"/>
                <a:cs typeface="Courier"/>
                <a:sym typeface="Courier"/>
              </a:defRPr>
            </a:pPr>
            <a:r>
              <a:t>         </a:t>
            </a:r>
            <a:r>
              <a:rPr i="1">
                <a:solidFill>
                  <a:srgbClr val="AAAAAA"/>
                </a:solidFill>
              </a:rPr>
              <a:t># make sure y doesn’t go beyond height   </a:t>
            </a:r>
            <a:endParaRPr i="1">
              <a:solidFill>
                <a:srgbClr val="AAAAAA"/>
              </a:solidFill>
            </a:endParaRPr>
          </a:p>
          <a:p>
            <a:pPr>
              <a:lnSpc>
                <a:spcPts val="4600"/>
              </a:lnSpc>
              <a:spcBef>
                <a:spcPts val="600"/>
              </a:spcBef>
              <a:defRPr sz="3900">
                <a:latin typeface="Courier"/>
                <a:ea typeface="Courier"/>
                <a:cs typeface="Courier"/>
                <a:sym typeface="Courier"/>
              </a:defRPr>
            </a:pPr>
            <a:r>
              <a:rPr i="1">
                <a:solidFill>
                  <a:srgbClr val="AAAAAA"/>
                </a:solidFill>
              </a:rPr>
              <a:t>         # worst case we’ll recompute the last rows multiple times                                      </a:t>
            </a:r>
          </a:p>
          <a:p>
            <a:pPr>
              <a:lnSpc>
                <a:spcPts val="4600"/>
              </a:lnSpc>
              <a:spcBef>
                <a:spcPts val="600"/>
              </a:spcBef>
              <a:defRPr sz="3900">
                <a:latin typeface="Courier"/>
                <a:ea typeface="Courier"/>
                <a:cs typeface="Courier"/>
                <a:sym typeface="Courier"/>
              </a:defRPr>
            </a:pPr>
            <a:r>
              <a:t>         </a:t>
            </a:r>
            <a:r>
              <a:rPr>
                <a:solidFill>
                  <a:srgbClr val="F5EC00"/>
                </a:solidFill>
              </a:rPr>
              <a:t>if y&gt;=height: y=height-1</a:t>
            </a:r>
            <a:endParaRPr>
              <a:solidFill>
                <a:srgbClr val="F5EC00"/>
              </a:solidFill>
            </a:endParaRPr>
          </a:p>
          <a:p>
            <a:pPr>
              <a:lnSpc>
                <a:spcPts val="4600"/>
              </a:lnSpc>
              <a:spcBef>
                <a:spcPts val="600"/>
              </a:spcBef>
              <a:defRPr sz="3900">
                <a:latin typeface="Courier"/>
                <a:ea typeface="Courier"/>
                <a:cs typeface="Courier"/>
                <a:sym typeface="Courier"/>
              </a:defRPr>
            </a:pPr>
            <a:r>
              <a:t>         for xi in(0..256):</a:t>
            </a:r>
          </a:p>
          <a:p>
            <a:pPr>
              <a:lnSpc>
                <a:spcPts val="4600"/>
              </a:lnSpc>
              <a:spcBef>
                <a:spcPts val="600"/>
              </a:spcBef>
              <a:defRPr sz="3900">
                <a:latin typeface="Courier"/>
                <a:ea typeface="Courier"/>
                <a:cs typeface="Courier"/>
                <a:sym typeface="Courier"/>
              </a:defRPr>
            </a:pPr>
            <a:r>
              <a:t>            x=xo*256+xi</a:t>
            </a:r>
          </a:p>
          <a:p>
            <a:pPr>
              <a:lnSpc>
                <a:spcPts val="4600"/>
              </a:lnSpc>
              <a:spcBef>
                <a:spcPts val="600"/>
              </a:spcBef>
              <a:defRPr sz="3900">
                <a:latin typeface="Courier"/>
                <a:ea typeface="Courier"/>
                <a:cs typeface="Courier"/>
                <a:sym typeface="Courier"/>
              </a:defRPr>
            </a:pPr>
            <a:r>
              <a:t>            </a:t>
            </a:r>
            <a:r>
              <a:rPr i="1">
                <a:solidFill>
                  <a:srgbClr val="AAAAAA"/>
                </a:solidFill>
              </a:rPr>
              <a:t># make sure x doesn’t go beyond width</a:t>
            </a:r>
            <a:endParaRPr i="1">
              <a:solidFill>
                <a:srgbClr val="AAAAAA"/>
              </a:solidFill>
            </a:endParaRPr>
          </a:p>
          <a:p>
            <a:pPr>
              <a:lnSpc>
                <a:spcPts val="4600"/>
              </a:lnSpc>
              <a:spcBef>
                <a:spcPts val="600"/>
              </a:spcBef>
              <a:defRPr sz="3900">
                <a:latin typeface="Courier"/>
                <a:ea typeface="Courier"/>
                <a:cs typeface="Courier"/>
                <a:sym typeface="Courier"/>
              </a:defRPr>
            </a:pPr>
            <a:r>
              <a:rPr i="1">
                <a:solidFill>
                  <a:srgbClr val="AAAAAA"/>
                </a:solidFill>
              </a:rPr>
              <a:t>            # worst case we’ll recompute the last columns   </a:t>
            </a:r>
          </a:p>
          <a:p>
            <a:pPr>
              <a:lnSpc>
                <a:spcPts val="4600"/>
              </a:lnSpc>
              <a:spcBef>
                <a:spcPts val="600"/>
              </a:spcBef>
              <a:defRPr sz="3900">
                <a:latin typeface="Courier"/>
                <a:ea typeface="Courier"/>
                <a:cs typeface="Courier"/>
                <a:sym typeface="Courier"/>
              </a:defRPr>
            </a:pPr>
            <a:r>
              <a:t>            </a:t>
            </a:r>
            <a:r>
              <a:rPr>
                <a:solidFill>
                  <a:srgbClr val="FFFC41"/>
                </a:solidFill>
              </a:rPr>
              <a:t>if x&gt;=width: x=width-1</a:t>
            </a:r>
            <a:endParaRPr>
              <a:solidFill>
                <a:srgbClr val="FFFC41"/>
              </a:solidFill>
            </a:endParaRPr>
          </a:p>
          <a:p>
            <a:pPr>
              <a:lnSpc>
                <a:spcPts val="4600"/>
              </a:lnSpc>
              <a:spcBef>
                <a:spcPts val="600"/>
              </a:spcBef>
              <a:defRPr sz="3900">
                <a:latin typeface="Courier"/>
                <a:ea typeface="Courier"/>
                <a:cs typeface="Courier"/>
                <a:sym typeface="Courier"/>
              </a:defRPr>
            </a:pPr>
            <a:r>
              <a:t>            out[x,y] = (input[x,y]+input[x,y+1]+input[x,y+2])/3</a:t>
            </a:r>
          </a:p>
        </p:txBody>
      </p:sp>
    </p:spTree>
  </p:cSld>
  <p:clrMapOvr>
    <a:masterClrMapping/>
  </p:clrMapOvr>
  <p:transition xmlns:p14="http://schemas.microsoft.com/office/powerpoint/2010/main" spd="med" advClick="1"/>
</p:sld>
</file>

<file path=ppt/slides/slide2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33" name="Why tile?"/>
          <p:cNvSpPr txBox="1"/>
          <p:nvPr>
            <p:ph type="title"/>
          </p:nvPr>
        </p:nvSpPr>
        <p:spPr>
          <a:prstGeom prst="rect">
            <a:avLst/>
          </a:prstGeom>
        </p:spPr>
        <p:txBody>
          <a:bodyPr/>
          <a:lstStyle/>
          <a:p>
            <a:pPr/>
            <a:r>
              <a:t>Why tile? </a:t>
            </a:r>
          </a:p>
        </p:txBody>
      </p:sp>
      <p:sp>
        <p:nvSpPr>
          <p:cNvPr id="4634" name="Parallelism…"/>
          <p:cNvSpPr txBox="1"/>
          <p:nvPr>
            <p:ph type="body" idx="1"/>
          </p:nvPr>
        </p:nvSpPr>
        <p:spPr>
          <a:prstGeom prst="rect">
            <a:avLst/>
          </a:prstGeom>
        </p:spPr>
        <p:txBody>
          <a:bodyPr/>
          <a:lstStyle/>
          <a:p>
            <a:pPr/>
            <a:r>
              <a:t>Parallelism</a:t>
            </a:r>
          </a:p>
          <a:p>
            <a:pPr/>
            <a:r>
              <a:t>Soon: parallelism+locality+limited redundant work</a:t>
            </a:r>
          </a:p>
        </p:txBody>
      </p:sp>
    </p:spTree>
  </p:cSld>
  <p:clrMapOvr>
    <a:masterClrMapping/>
  </p:clrMapOvr>
  <p:transition xmlns:p14="http://schemas.microsoft.com/office/powerpoint/2010/main" spd="med" advClick="1"/>
</p:sld>
</file>

<file path=ppt/slides/slide2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36" name="Parallel"/>
          <p:cNvSpPr txBox="1"/>
          <p:nvPr>
            <p:ph type="title"/>
          </p:nvPr>
        </p:nvSpPr>
        <p:spPr>
          <a:prstGeom prst="rect">
            <a:avLst/>
          </a:prstGeom>
        </p:spPr>
        <p:txBody>
          <a:bodyPr/>
          <a:lstStyle/>
          <a:p>
            <a:pPr/>
            <a:r>
              <a:t>Parallel</a:t>
            </a:r>
          </a:p>
        </p:txBody>
      </p:sp>
      <p:sp>
        <p:nvSpPr>
          <p:cNvPr id="4637" name="func.parallel(var)…"/>
          <p:cNvSpPr txBox="1"/>
          <p:nvPr>
            <p:ph type="body" idx="1"/>
          </p:nvPr>
        </p:nvSpPr>
        <p:spPr>
          <a:prstGeom prst="rect">
            <a:avLst/>
          </a:prstGeom>
        </p:spPr>
        <p:txBody>
          <a:bodyPr/>
          <a:lstStyle/>
          <a:p>
            <a:pPr/>
            <a:r>
              <a:t>func.parallel(var)</a:t>
            </a:r>
          </a:p>
          <a:p>
            <a:pPr/>
            <a:r>
              <a:t>turns the for of this var into a parallel for</a:t>
            </a:r>
          </a:p>
        </p:txBody>
      </p:sp>
    </p:spTree>
  </p:cSld>
  <p:clrMapOvr>
    <a:masterClrMapping/>
  </p:clrMapOvr>
  <p:transition xmlns:p14="http://schemas.microsoft.com/office/powerpoint/2010/main" spd="med" advClick="1"/>
</p:sld>
</file>

<file path=ppt/slides/slide2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39" name="vectorize"/>
          <p:cNvSpPr txBox="1"/>
          <p:nvPr>
            <p:ph type="title"/>
          </p:nvPr>
        </p:nvSpPr>
        <p:spPr>
          <a:prstGeom prst="rect">
            <a:avLst/>
          </a:prstGeom>
        </p:spPr>
        <p:txBody>
          <a:bodyPr/>
          <a:lstStyle/>
          <a:p>
            <a:pPr/>
            <a:r>
              <a:t>vectorize</a:t>
            </a:r>
          </a:p>
        </p:txBody>
      </p:sp>
      <p:sp>
        <p:nvSpPr>
          <p:cNvPr id="4640" name="vectorize(var)…"/>
          <p:cNvSpPr txBox="1"/>
          <p:nvPr>
            <p:ph type="body" idx="1"/>
          </p:nvPr>
        </p:nvSpPr>
        <p:spPr>
          <a:prstGeom prst="rect">
            <a:avLst/>
          </a:prstGeom>
        </p:spPr>
        <p:txBody>
          <a:bodyPr/>
          <a:lstStyle/>
          <a:p>
            <a:pPr/>
            <a:r>
              <a:t>vectorize(var)</a:t>
            </a:r>
          </a:p>
          <a:p>
            <a:pPr/>
            <a:r>
              <a:t>always innermost var</a:t>
            </a:r>
          </a:p>
          <a:p>
            <a:pPr/>
            <a:r>
              <a:t>Use systematically </a:t>
            </a:r>
          </a:p>
        </p:txBody>
      </p:sp>
    </p:spTree>
  </p:cSld>
  <p:clrMapOvr>
    <a:masterClrMapping/>
  </p:clrMapOvr>
  <p:transition xmlns:p14="http://schemas.microsoft.com/office/powerpoint/2010/main" spd="med" advClick="1"/>
</p:sld>
</file>

<file path=ppt/slides/slide2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2"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643"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a:p>
            <a:pPr>
              <a:lnSpc>
                <a:spcPts val="7200"/>
              </a:lnSpc>
              <a:spcBef>
                <a:spcPts val="600"/>
              </a:spcBef>
              <a:defRPr sz="6000"/>
            </a:pPr>
            <a:r>
              <a:t>tile  256 x 256  + parallel + vector </a:t>
            </a:r>
          </a:p>
          <a:p>
            <a:pPr>
              <a:lnSpc>
                <a:spcPts val="7200"/>
              </a:lnSpc>
              <a:spcBef>
                <a:spcPts val="600"/>
              </a:spcBef>
              <a:defRPr sz="6000"/>
            </a:pPr>
            <a:r>
              <a:t>          took  1.10970659256 seconds</a:t>
            </a:r>
          </a:p>
        </p:txBody>
      </p:sp>
    </p:spTree>
  </p:cSld>
  <p:clrMapOvr>
    <a:masterClrMapping/>
  </p:clrMapOvr>
  <p:transition xmlns:p14="http://schemas.microsoft.com/office/powerpoint/2010/main" spd="med" advClick="1"/>
</p:sld>
</file>

<file path=ppt/slides/slide2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5" name="Tiling under the hood"/>
          <p:cNvSpPr txBox="1"/>
          <p:nvPr>
            <p:ph type="title"/>
          </p:nvPr>
        </p:nvSpPr>
        <p:spPr>
          <a:prstGeom prst="rect">
            <a:avLst/>
          </a:prstGeom>
        </p:spPr>
        <p:txBody>
          <a:bodyPr/>
          <a:lstStyle/>
          <a:p>
            <a:pPr/>
            <a:r>
              <a:t>Tiling under the hood</a:t>
            </a:r>
          </a:p>
        </p:txBody>
      </p:sp>
    </p:spTree>
  </p:cSld>
  <p:clrMapOvr>
    <a:masterClrMapping/>
  </p:clrMapOvr>
  <p:transition xmlns:p14="http://schemas.microsoft.com/office/powerpoint/2010/main" spd="med" advClick="1"/>
</p:sld>
</file>

<file path=ppt/slides/slide2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7" name="Tiling under the hood"/>
          <p:cNvSpPr txBox="1"/>
          <p:nvPr>
            <p:ph type="title"/>
          </p:nvPr>
        </p:nvSpPr>
        <p:spPr>
          <a:prstGeom prst="rect">
            <a:avLst/>
          </a:prstGeom>
        </p:spPr>
        <p:txBody>
          <a:bodyPr/>
          <a:lstStyle/>
          <a:p>
            <a:pPr/>
            <a:r>
              <a:t>Tiling under the hood</a:t>
            </a:r>
          </a:p>
        </p:txBody>
      </p:sp>
      <p:sp>
        <p:nvSpPr>
          <p:cNvPr id="4648" name="Tiling is a sugar for split+reorder…"/>
          <p:cNvSpPr txBox="1"/>
          <p:nvPr>
            <p:ph type="body" idx="1"/>
          </p:nvPr>
        </p:nvSpPr>
        <p:spPr>
          <a:prstGeom prst="rect">
            <a:avLst/>
          </a:prstGeom>
        </p:spPr>
        <p:txBody>
          <a:bodyPr/>
          <a:lstStyle/>
          <a:p>
            <a:pPr/>
            <a:r>
              <a:t>Tiling is a sugar for split+reorder</a:t>
            </a:r>
          </a:p>
          <a:p>
            <a:pPr/>
            <a:r>
              <a:t>split y into yo, yi</a:t>
            </a:r>
          </a:p>
          <a:p>
            <a:pPr/>
            <a:r>
              <a:t>split x into xo, xi</a:t>
            </a:r>
          </a:p>
          <a:p>
            <a:pPr/>
            <a:r>
              <a:t>reorder from yo, yi, xo, xi </a:t>
            </a:r>
            <a:br/>
            <a:r>
              <a:t>to yo, xo, yi, xi </a:t>
            </a:r>
          </a:p>
        </p:txBody>
      </p:sp>
    </p:spTree>
  </p:cSld>
  <p:clrMapOvr>
    <a:masterClrMapping/>
  </p:clrMapOvr>
  <p:transition xmlns:p14="http://schemas.microsoft.com/office/powerpoint/2010/main" spd="med" advClick="1"/>
</p:sld>
</file>

<file path=ppt/slides/slide2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650" name="Double-click to edit"/>
          <p:cNvSpPr txBox="1"/>
          <p:nvPr>
            <p:ph type="title"/>
          </p:nvPr>
        </p:nvSpPr>
        <p:spPr>
          <a:prstGeom prst="rect">
            <a:avLst/>
          </a:prstGeom>
        </p:spPr>
        <p:txBody>
          <a:bodyPr/>
          <a:lstStyle/>
          <a:p>
            <a:pPr/>
          </a:p>
        </p:txBody>
      </p:sp>
      <p:sp>
        <p:nvSpPr>
          <p:cNvPr id="4651" name="Double-click to edit"/>
          <p:cNvSpPr txBox="1"/>
          <p:nvPr>
            <p:ph type="body" idx="1"/>
          </p:nvPr>
        </p:nvSpPr>
        <p:spPr>
          <a:prstGeom prst="rect">
            <a:avLst/>
          </a:prstGeom>
        </p:spPr>
        <p:txBody>
          <a:bodyPr/>
          <a:lstStyle/>
          <a:p>
            <a:pPr/>
          </a:p>
        </p:txBody>
      </p:sp>
      <p:sp>
        <p:nvSpPr>
          <p:cNvPr id="4652" name="Tiling  &amp; fusion"/>
          <p:cNvSpPr txBox="1"/>
          <p:nvPr/>
        </p:nvSpPr>
        <p:spPr>
          <a:xfrm>
            <a:off x="1435100" y="5014910"/>
            <a:ext cx="21526500" cy="30640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lnSpc>
                <a:spcPts val="24000"/>
              </a:lnSpc>
              <a:spcBef>
                <a:spcPts val="300"/>
              </a:spcBef>
              <a:tabLst>
                <a:tab pos="1714500" algn="l"/>
              </a:tabLst>
              <a:defRPr b="1" sz="20000">
                <a:solidFill>
                  <a:srgbClr val="000000"/>
                </a:solidFill>
                <a:latin typeface="+mn-lt"/>
                <a:ea typeface="+mn-ea"/>
                <a:cs typeface="+mn-cs"/>
                <a:sym typeface="Helvetica"/>
              </a:defRPr>
            </a:lvl1pPr>
          </a:lstStyle>
          <a:p>
            <a:pPr/>
            <a:r>
              <a:t>Tiling  &amp; fusion</a:t>
            </a:r>
          </a:p>
        </p:txBody>
      </p:sp>
    </p:spTree>
  </p:cSld>
  <p:clrMapOvr>
    <a:masterClrMapping/>
  </p:clrMapOvr>
  <p:transition xmlns:p14="http://schemas.microsoft.com/office/powerpoint/2010/main" spd="med" advClick="1"/>
</p:sld>
</file>

<file path=ppt/slides/slide2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4" name="Tiling II (within+across)"/>
          <p:cNvSpPr txBox="1"/>
          <p:nvPr>
            <p:ph type="title"/>
          </p:nvPr>
        </p:nvSpPr>
        <p:spPr>
          <a:prstGeom prst="rect">
            <a:avLst/>
          </a:prstGeom>
        </p:spPr>
        <p:txBody>
          <a:bodyPr/>
          <a:lstStyle/>
          <a:p>
            <a:pPr/>
            <a:r>
              <a:t>Tiling II (within+across)</a:t>
            </a:r>
          </a:p>
        </p:txBody>
      </p:sp>
      <p:sp>
        <p:nvSpPr>
          <p:cNvPr id="4655" name="Back to 2-stage pipeline, tile the consumer (blur_y)…"/>
          <p:cNvSpPr txBox="1"/>
          <p:nvPr>
            <p:ph type="body" idx="1"/>
          </p:nvPr>
        </p:nvSpPr>
        <p:spPr>
          <a:prstGeom prst="rect">
            <a:avLst/>
          </a:prstGeom>
        </p:spPr>
        <p:txBody>
          <a:bodyPr/>
          <a:lstStyle/>
          <a:p>
            <a:pPr/>
            <a:r>
              <a:t>Back to 2-stage pipeline, tile the consumer (blur_y)</a:t>
            </a:r>
          </a:p>
          <a:p>
            <a:pPr/>
            <a:r>
              <a:t>what about the producer, blur_x?</a:t>
            </a:r>
          </a:p>
        </p:txBody>
      </p:sp>
    </p:spTree>
  </p:cSld>
  <p:clrMapOvr>
    <a:masterClrMapping/>
  </p:clrMapOvr>
  <p:transition xmlns:p14="http://schemas.microsoft.com/office/powerpoint/2010/main" spd="med" advClick="1"/>
</p:sld>
</file>

<file path=ppt/slides/slide2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7" name="Tiling II"/>
          <p:cNvSpPr txBox="1"/>
          <p:nvPr>
            <p:ph type="title"/>
          </p:nvPr>
        </p:nvSpPr>
        <p:spPr>
          <a:prstGeom prst="rect">
            <a:avLst/>
          </a:prstGeom>
        </p:spPr>
        <p:txBody>
          <a:bodyPr/>
          <a:lstStyle/>
          <a:p>
            <a:pPr/>
            <a:r>
              <a:t>Tiling II</a:t>
            </a:r>
          </a:p>
        </p:txBody>
      </p:sp>
      <p:sp>
        <p:nvSpPr>
          <p:cNvPr id="4658" name="Back to 2-stage pipeline, tile the consumer (blur_y)…"/>
          <p:cNvSpPr txBox="1"/>
          <p:nvPr>
            <p:ph type="body" idx="1"/>
          </p:nvPr>
        </p:nvSpPr>
        <p:spPr>
          <a:prstGeom prst="rect">
            <a:avLst/>
          </a:prstGeom>
        </p:spPr>
        <p:txBody>
          <a:bodyPr/>
          <a:lstStyle/>
          <a:p>
            <a:pPr/>
            <a:r>
              <a:t>Back to 2-stage pipeline, tile the consumer (blur_y)</a:t>
            </a:r>
          </a:p>
          <a:p>
            <a:pPr/>
            <a:r>
              <a:t>what about the producer, blur_x?</a:t>
            </a:r>
          </a:p>
          <a:p>
            <a:pPr/>
            <a:r>
              <a:t>default: inline</a:t>
            </a:r>
          </a:p>
          <a:p>
            <a:pPr/>
            <a:r>
              <a:t>could do : compute_root + tile</a:t>
            </a:r>
          </a:p>
          <a:p>
            <a:pPr lvl="1" indent="296333"/>
            <a:r>
              <a:t>but Halide will compute all tiles of blur_x before starting blur_y</a:t>
            </a:r>
            <a:br/>
            <a:r>
              <a:t>bad locality</a:t>
            </a:r>
            <a:br/>
            <a:r>
              <a:t>note that tile without compute_root doesn’t make sense: </a:t>
            </a:r>
            <a:br/>
            <a:r>
              <a:t>you can’t tile something that’s inline</a:t>
            </a:r>
          </a:p>
          <a:p>
            <a:pPr indent="217714"/>
            <a:r>
              <a:t>Instead, we want to compute each tile of blur_x before the corresponding tile of blur_Y</a:t>
            </a:r>
          </a:p>
        </p:txBody>
      </p:sp>
    </p:spTree>
  </p:cSld>
  <p:clrMapOvr>
    <a:masterClrMapping/>
  </p:clrMapOvr>
  <p:transition xmlns:p14="http://schemas.microsoft.com/office/powerpoint/2010/main" spd="med" advClick="1"/>
</p:sld>
</file>

<file path=ppt/slides/slide2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0" name="Tiling and Fusion (within and across tiles)"/>
          <p:cNvSpPr txBox="1"/>
          <p:nvPr>
            <p:ph type="title"/>
          </p:nvPr>
        </p:nvSpPr>
        <p:spPr>
          <a:prstGeom prst="rect">
            <a:avLst/>
          </a:prstGeom>
        </p:spPr>
        <p:txBody>
          <a:bodyPr/>
          <a:lstStyle/>
          <a:p>
            <a:pPr/>
            <a:r>
              <a:t>Tiling and Fusion (within and across tiles)</a:t>
            </a:r>
          </a:p>
        </p:txBody>
      </p:sp>
      <p:sp>
        <p:nvSpPr>
          <p:cNvPr id="4661" name="Split consumer into tiles and compute producer for the whole tile just before computing the consumer tile.…"/>
          <p:cNvSpPr txBox="1"/>
          <p:nvPr>
            <p:ph type="body" idx="1"/>
          </p:nvPr>
        </p:nvSpPr>
        <p:spPr>
          <a:prstGeom prst="rect">
            <a:avLst/>
          </a:prstGeom>
        </p:spPr>
        <p:txBody>
          <a:bodyPr/>
          <a:lstStyle/>
          <a:p>
            <a:pPr/>
            <a:r>
              <a:t>Split consumer into tiles and compute producer for the whole tile just before computing the consumer tile. </a:t>
            </a:r>
          </a:p>
          <a:p>
            <a:pPr/>
            <a:r>
              <a:t>Specified using </a:t>
            </a:r>
            <a:r>
              <a:rPr>
                <a:solidFill>
                  <a:srgbClr val="FFFC41"/>
                </a:solidFill>
              </a:rPr>
              <a:t>.tile()</a:t>
            </a:r>
            <a:r>
              <a:t> on consumer and</a:t>
            </a:r>
            <a:br/>
            <a:r>
              <a:t>                           </a:t>
            </a:r>
            <a:r>
              <a:rPr>
                <a:solidFill>
                  <a:srgbClr val="FFFC41"/>
                </a:solidFill>
              </a:rPr>
              <a:t>.compute_at()</a:t>
            </a:r>
            <a:r>
              <a:t> on producer</a:t>
            </a:r>
          </a:p>
          <a:p>
            <a:pPr/>
            <a:r>
              <a:t>compute_at inserts the producer loop at a specified level of the nested consumer loops</a:t>
            </a:r>
          </a:p>
          <a:p>
            <a:pPr/>
            <a:r>
              <a:t>Halfway between root and inline: </a:t>
            </a:r>
          </a:p>
          <a:p>
            <a:pPr lvl="1"/>
            <a:r>
              <a:t>~root within tile: produce full tile before consuming it</a:t>
            </a:r>
          </a:p>
          <a:p>
            <a:pPr lvl="1"/>
            <a:r>
              <a:t>~inline across tile: compute a tile when it is needed</a:t>
            </a:r>
          </a:p>
        </p:txBody>
      </p:sp>
    </p:spTree>
  </p:cSld>
  <p:clrMapOvr>
    <a:masterClrMapping/>
  </p:clrMapOvr>
  <p:transition xmlns:p14="http://schemas.microsoft.com/office/powerpoint/2010/main" spd="med" advClick="1"/>
</p:sld>
</file>

<file path=ppt/slides/slide2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3" name="Tiling and Fusion (within and across tiles)"/>
          <p:cNvSpPr txBox="1"/>
          <p:nvPr>
            <p:ph type="title"/>
          </p:nvPr>
        </p:nvSpPr>
        <p:spPr>
          <a:prstGeom prst="rect">
            <a:avLst/>
          </a:prstGeom>
        </p:spPr>
        <p:txBody>
          <a:bodyPr/>
          <a:lstStyle/>
          <a:p>
            <a:pPr/>
            <a:r>
              <a:t>Tiling and Fusion (within and across tiles)</a:t>
            </a:r>
          </a:p>
        </p:txBody>
      </p:sp>
      <p:sp>
        <p:nvSpPr>
          <p:cNvPr id="4664" name="Often requires to enlarge the producer tile…"/>
          <p:cNvSpPr txBox="1"/>
          <p:nvPr>
            <p:ph type="body" idx="1"/>
          </p:nvPr>
        </p:nvSpPr>
        <p:spPr>
          <a:prstGeom prst="rect">
            <a:avLst/>
          </a:prstGeom>
        </p:spPr>
        <p:txBody>
          <a:bodyPr/>
          <a:lstStyle/>
          <a:p>
            <a:pPr/>
            <a:r>
              <a:t>Often requires to enlarge the producer tile</a:t>
            </a:r>
          </a:p>
          <a:p>
            <a:pPr lvl="1"/>
            <a:r>
              <a:t>Because the consumer footprint might need extra pixels</a:t>
            </a:r>
          </a:p>
          <a:p>
            <a:pPr lvl="1"/>
            <a:r>
              <a:t>e.g. blur_y needs extra pixels vertically</a:t>
            </a:r>
          </a:p>
          <a:p>
            <a:pPr lvl="1"/>
            <a:r>
              <a:t>Inferred automatically by Halide</a:t>
            </a:r>
          </a:p>
        </p:txBody>
      </p:sp>
    </p:spTree>
  </p:cSld>
  <p:clrMapOvr>
    <a:masterClrMapping/>
  </p:clrMapOvr>
  <p:transition xmlns:p14="http://schemas.microsoft.com/office/powerpoint/2010/main" spd="med" advClick="1"/>
</p:sld>
</file>

<file path=ppt/slides/slide2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6" name="Tiling and Fusion (within and across tiles)"/>
          <p:cNvSpPr txBox="1"/>
          <p:nvPr>
            <p:ph type="title"/>
          </p:nvPr>
        </p:nvSpPr>
        <p:spPr>
          <a:prstGeom prst="rect">
            <a:avLst/>
          </a:prstGeom>
        </p:spPr>
        <p:txBody>
          <a:bodyPr/>
          <a:lstStyle/>
          <a:p>
            <a:pPr/>
            <a:r>
              <a:t>Tiling and Fusion (within and across tiles)</a:t>
            </a:r>
          </a:p>
        </p:txBody>
      </p:sp>
      <p:sp>
        <p:nvSpPr>
          <p:cNvPr id="4667" name="Split consumer into tiles and compute producer for the whole tile just before computing the consumer tile.…"/>
          <p:cNvSpPr txBox="1"/>
          <p:nvPr>
            <p:ph type="body" idx="1"/>
          </p:nvPr>
        </p:nvSpPr>
        <p:spPr>
          <a:prstGeom prst="rect">
            <a:avLst/>
          </a:prstGeom>
        </p:spPr>
        <p:txBody>
          <a:bodyPr/>
          <a:lstStyle/>
          <a:p>
            <a:pPr>
              <a:spcBef>
                <a:spcPts val="1300"/>
              </a:spcBef>
            </a:pPr>
            <a:r>
              <a:t>Split consumer into tiles and compute producer for the whole tile just before computing the consumer tile. </a:t>
            </a:r>
          </a:p>
          <a:p>
            <a:pPr>
              <a:spcBef>
                <a:spcPts val="1300"/>
              </a:spcBef>
            </a:pPr>
            <a:r>
              <a:t>Specified using </a:t>
            </a:r>
            <a:r>
              <a:rPr>
                <a:solidFill>
                  <a:srgbClr val="FFFC41"/>
                </a:solidFill>
              </a:rPr>
              <a:t>.tile()</a:t>
            </a:r>
            <a:r>
              <a:t> on consumer and</a:t>
            </a:r>
            <a:br/>
            <a:r>
              <a:t>                           </a:t>
            </a:r>
            <a:r>
              <a:rPr>
                <a:solidFill>
                  <a:srgbClr val="FFFC41"/>
                </a:solidFill>
              </a:rPr>
              <a:t>.compute_at()</a:t>
            </a:r>
            <a:r>
              <a:t> on producer</a:t>
            </a:r>
          </a:p>
          <a:p>
            <a:pPr>
              <a:spcBef>
                <a:spcPts val="1300"/>
              </a:spcBef>
            </a:pPr>
            <a:r>
              <a:t>  </a:t>
            </a:r>
            <a:r>
              <a:rPr sz="4300">
                <a:latin typeface="Courier"/>
                <a:ea typeface="Courier"/>
                <a:cs typeface="Courier"/>
                <a:sym typeface="Courier"/>
              </a:rPr>
              <a:t>   blur_x(x,y) = (input(x,y)+input(x+1,y)+input(x+2,y))/3;</a:t>
            </a:r>
            <a:endParaRPr sz="4300">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blur_y(x,y) = (blur_x(x,y)+blur_x(x,y+1)+blur_x(x,y+2))/3;</a:t>
            </a:r>
            <a:endParaRPr sz="4300">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Var xo, yo, xi, yi;</a:t>
            </a:r>
            <a:endParaRPr sz="4300">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blur_y</a:t>
            </a:r>
            <a:r>
              <a:rPr sz="4300">
                <a:solidFill>
                  <a:srgbClr val="FFFC41"/>
                </a:solidFill>
                <a:latin typeface="Courier"/>
                <a:ea typeface="Courier"/>
                <a:cs typeface="Courier"/>
                <a:sym typeface="Courier"/>
              </a:rPr>
              <a:t>.tile(x, y, xo, yo, xi, yi, 256, 32);  </a:t>
            </a:r>
            <a:endParaRPr sz="4300">
              <a:solidFill>
                <a:srgbClr val="FFFC41"/>
              </a:solidFill>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blur_x</a:t>
            </a:r>
            <a:r>
              <a:rPr sz="4300">
                <a:solidFill>
                  <a:srgbClr val="FFFC41"/>
                </a:solidFill>
                <a:latin typeface="Courier"/>
                <a:ea typeface="Courier"/>
                <a:cs typeface="Courier"/>
                <a:sym typeface="Courier"/>
              </a:rPr>
              <a:t>.compute_at(blur_y, xo); </a:t>
            </a:r>
            <a:endParaRPr sz="4300">
              <a:solidFill>
                <a:srgbClr val="FFFC41"/>
              </a:solidFill>
              <a:latin typeface="Courier"/>
              <a:ea typeface="Courier"/>
              <a:cs typeface="Courier"/>
              <a:sym typeface="Courier"/>
            </a:endParaRPr>
          </a:p>
          <a:p>
            <a:pPr>
              <a:spcBef>
                <a:spcPts val="600"/>
              </a:spcBef>
            </a:pPr>
            <a:endParaRPr sz="4300">
              <a:solidFill>
                <a:srgbClr val="FFFC41"/>
              </a:solidFill>
              <a:latin typeface="Courier"/>
              <a:ea typeface="Courier"/>
              <a:cs typeface="Courier"/>
              <a:sym typeface="Courier"/>
            </a:endParaRPr>
          </a:p>
          <a:p>
            <a:pPr>
              <a:spcBef>
                <a:spcPts val="1300"/>
              </a:spcBef>
            </a:pPr>
            <a:r>
              <a:t>compute_at inserts the producer loop at a given level of the nested consumer loops (xo here, x coordinate of tile)</a:t>
            </a:r>
            <a:endParaRPr sz="4300">
              <a:solidFill>
                <a:srgbClr val="FFFC41"/>
              </a:solidFill>
              <a:latin typeface="Courier"/>
              <a:ea typeface="Courier"/>
              <a:cs typeface="Courier"/>
              <a:sym typeface="Courier"/>
            </a:endParaRPr>
          </a:p>
        </p:txBody>
      </p:sp>
    </p:spTree>
  </p:cSld>
  <p:clrMapOvr>
    <a:masterClrMapping/>
  </p:clrMapOvr>
  <p:transition xmlns:p14="http://schemas.microsoft.com/office/powerpoint/2010/main" spd="med" advClick="1"/>
</p:sld>
</file>

<file path=ppt/slides/slide2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9" name="Tiling and Fusion: equivalent"/>
          <p:cNvSpPr txBox="1"/>
          <p:nvPr>
            <p:ph type="title"/>
          </p:nvPr>
        </p:nvSpPr>
        <p:spPr>
          <a:prstGeom prst="rect">
            <a:avLst/>
          </a:prstGeom>
        </p:spPr>
        <p:txBody>
          <a:bodyPr/>
          <a:lstStyle/>
          <a:p>
            <a:pPr/>
            <a:r>
              <a:t>Tiling and Fusion: equivalent </a:t>
            </a:r>
          </a:p>
        </p:txBody>
      </p:sp>
    </p:spTree>
  </p:cSld>
  <p:clrMapOvr>
    <a:masterClrMapping/>
  </p:clrMapOvr>
  <p:transition xmlns:p14="http://schemas.microsoft.com/office/powerpoint/2010/main" spd="med" advClick="1"/>
</p:sld>
</file>

<file path=ppt/slides/slide2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1" name="Tiling and Fusion: equivalent"/>
          <p:cNvSpPr txBox="1"/>
          <p:nvPr>
            <p:ph type="title"/>
          </p:nvPr>
        </p:nvSpPr>
        <p:spPr>
          <a:prstGeom prst="rect">
            <a:avLst/>
          </a:prstGeom>
        </p:spPr>
        <p:txBody>
          <a:bodyPr/>
          <a:lstStyle/>
          <a:p>
            <a:pPr/>
            <a:r>
              <a:t>Tiling and Fusion: equivalent </a:t>
            </a:r>
          </a:p>
        </p:txBody>
      </p:sp>
      <p:sp>
        <p:nvSpPr>
          <p:cNvPr id="4672" name="width, height = input.width()-2, input.height()-2…"/>
          <p:cNvSpPr txBox="1"/>
          <p:nvPr>
            <p:ph type="body" idx="1"/>
          </p:nvPr>
        </p:nvSpPr>
        <p:spPr>
          <a:prstGeom prst="rect">
            <a:avLst/>
          </a:prstGeom>
        </p:spPr>
        <p:txBody>
          <a:bodyPr/>
          <a:lstStyle/>
          <a:p>
            <a:pPr>
              <a:lnSpc>
                <a:spcPts val="3900"/>
              </a:lnSpc>
              <a:spcBef>
                <a:spcPts val="600"/>
              </a:spcBef>
              <a:defRPr sz="3300">
                <a:latin typeface="Courier"/>
                <a:ea typeface="Courier"/>
                <a:cs typeface="Courier"/>
                <a:sym typeface="Courier"/>
              </a:defRPr>
            </a:pPr>
            <a:r>
              <a:t>width, height = input.width()-2, input.height()-2</a:t>
            </a:r>
          </a:p>
          <a:p>
            <a:pPr>
              <a:lnSpc>
                <a:spcPts val="3900"/>
              </a:lnSpc>
              <a:spcBef>
                <a:spcPts val="600"/>
              </a:spcBef>
              <a:defRPr sz="3300">
                <a:latin typeface="Courier"/>
                <a:ea typeface="Courier"/>
                <a:cs typeface="Courier"/>
                <a:sym typeface="Courier"/>
              </a:defRPr>
            </a:pPr>
            <a:r>
              <a:t>allocate out((width, height))</a:t>
            </a:r>
          </a:p>
          <a:p>
            <a:pPr>
              <a:lnSpc>
                <a:spcPts val="3900"/>
              </a:lnSpc>
              <a:spcBef>
                <a:spcPts val="600"/>
              </a:spcBef>
              <a:defRPr sz="3300">
                <a:latin typeface="Courier"/>
                <a:ea typeface="Courier"/>
                <a:cs typeface="Courier"/>
                <a:sym typeface="Courier"/>
              </a:defRPr>
            </a:pPr>
            <a:r>
              <a:t>for yo in(0..(height+31)/32):                                          </a:t>
            </a:r>
          </a:p>
          <a:p>
            <a:pPr>
              <a:lnSpc>
                <a:spcPts val="3900"/>
              </a:lnSpc>
              <a:spcBef>
                <a:spcPts val="600"/>
              </a:spcBef>
              <a:defRPr sz="3300">
                <a:latin typeface="Courier"/>
                <a:ea typeface="Courier"/>
                <a:cs typeface="Courier"/>
                <a:sym typeface="Courier"/>
              </a:defRPr>
            </a:pPr>
            <a:r>
              <a:t>    for xo in (0..(width+255)/256):</a:t>
            </a:r>
          </a:p>
          <a:p>
            <a:pPr>
              <a:lnSpc>
                <a:spcPts val="3900"/>
              </a:lnSpc>
              <a:spcBef>
                <a:spcPts val="600"/>
              </a:spcBef>
              <a:defRPr sz="3300">
                <a:latin typeface="Courier"/>
                <a:ea typeface="Courier"/>
                <a:cs typeface="Courier"/>
                <a:sym typeface="Courier"/>
              </a:defRPr>
            </a:pPr>
            <a:r>
              <a:t>        allocate tmp((256, 32+2)) </a:t>
            </a:r>
          </a:p>
          <a:p>
            <a:pPr>
              <a:lnSpc>
                <a:spcPts val="3900"/>
              </a:lnSpc>
              <a:spcBef>
                <a:spcPts val="600"/>
              </a:spcBef>
              <a:defRPr sz="3300">
                <a:latin typeface="Courier"/>
                <a:ea typeface="Courier"/>
                <a:cs typeface="Courier"/>
                <a:sym typeface="Courier"/>
              </a:defRPr>
            </a:pPr>
            <a:r>
              <a:t>        for yi in (0..32+2):</a:t>
            </a:r>
          </a:p>
          <a:p>
            <a:pPr>
              <a:lnSpc>
                <a:spcPts val="3900"/>
              </a:lnSpc>
              <a:spcBef>
                <a:spcPts val="600"/>
              </a:spcBef>
              <a:defRPr sz="3300">
                <a:latin typeface="Courier"/>
                <a:ea typeface="Courier"/>
                <a:cs typeface="Courier"/>
                <a:sym typeface="Courier"/>
              </a:defRPr>
            </a:pPr>
            <a:r>
              <a:t>            y=yo*32+yi</a:t>
            </a:r>
          </a:p>
          <a:p>
            <a:pPr>
              <a:lnSpc>
                <a:spcPts val="3900"/>
              </a:lnSpc>
              <a:spcBef>
                <a:spcPts val="600"/>
              </a:spcBef>
              <a:defRPr sz="3300">
                <a:latin typeface="Courier"/>
                <a:ea typeface="Courier"/>
                <a:cs typeface="Courier"/>
                <a:sym typeface="Courier"/>
              </a:defRPr>
            </a:pPr>
            <a:r>
              <a:t>            if y&gt;=height: y=height-1</a:t>
            </a:r>
          </a:p>
          <a:p>
            <a:pPr>
              <a:lnSpc>
                <a:spcPts val="3900"/>
              </a:lnSpc>
              <a:spcBef>
                <a:spcPts val="600"/>
              </a:spcBef>
              <a:defRPr sz="3300">
                <a:latin typeface="Courier"/>
                <a:ea typeface="Courier"/>
                <a:cs typeface="Courier"/>
                <a:sym typeface="Courier"/>
              </a:defRPr>
            </a:pPr>
            <a:r>
              <a:t>            for xi in (0..256):</a:t>
            </a:r>
          </a:p>
          <a:p>
            <a:pPr>
              <a:lnSpc>
                <a:spcPts val="3900"/>
              </a:lnSpc>
              <a:spcBef>
                <a:spcPts val="600"/>
              </a:spcBef>
              <a:defRPr sz="3300">
                <a:latin typeface="Courier"/>
                <a:ea typeface="Courier"/>
                <a:cs typeface="Courier"/>
                <a:sym typeface="Courier"/>
              </a:defRPr>
            </a:pPr>
            <a:r>
              <a:t>                x=xo*256+xi</a:t>
            </a:r>
          </a:p>
          <a:p>
            <a:pPr>
              <a:lnSpc>
                <a:spcPts val="3900"/>
              </a:lnSpc>
              <a:spcBef>
                <a:spcPts val="600"/>
              </a:spcBef>
              <a:defRPr sz="3300">
                <a:latin typeface="Courier"/>
                <a:ea typeface="Courier"/>
                <a:cs typeface="Courier"/>
                <a:sym typeface="Courier"/>
              </a:defRPr>
            </a:pPr>
            <a:r>
              <a:t>                if x&gt;=width: x=width-1</a:t>
            </a:r>
          </a:p>
          <a:p>
            <a:pPr>
              <a:lnSpc>
                <a:spcPts val="3900"/>
              </a:lnSpc>
              <a:spcBef>
                <a:spcPts val="600"/>
              </a:spcBef>
              <a:defRPr sz="3300">
                <a:latin typeface="Courier"/>
                <a:ea typeface="Courier"/>
                <a:cs typeface="Courier"/>
                <a:sym typeface="Courier"/>
              </a:defRPr>
            </a:pPr>
            <a:r>
              <a:t>                tmp[xi,yi]=(inputP[x,y]+inputP[x+1,y]+inputP[x+2,y])/3</a:t>
            </a:r>
          </a:p>
          <a:p>
            <a:pPr>
              <a:lnSpc>
                <a:spcPts val="3900"/>
              </a:lnSpc>
              <a:spcBef>
                <a:spcPts val="600"/>
              </a:spcBef>
              <a:defRPr sz="3300">
                <a:latin typeface="Courier"/>
                <a:ea typeface="Courier"/>
                <a:cs typeface="Courier"/>
                <a:sym typeface="Courier"/>
              </a:defRPr>
            </a:pPr>
            <a:r>
              <a:t>        for yi in (0..32):</a:t>
            </a:r>
          </a:p>
          <a:p>
            <a:pPr>
              <a:lnSpc>
                <a:spcPts val="3900"/>
              </a:lnSpc>
              <a:spcBef>
                <a:spcPts val="600"/>
              </a:spcBef>
              <a:defRPr sz="3300">
                <a:latin typeface="Courier"/>
                <a:ea typeface="Courier"/>
                <a:cs typeface="Courier"/>
                <a:sym typeface="Courier"/>
              </a:defRPr>
            </a:pPr>
            <a:r>
              <a:t>            y=yo*32+yi</a:t>
            </a:r>
          </a:p>
          <a:p>
            <a:pPr>
              <a:lnSpc>
                <a:spcPts val="3900"/>
              </a:lnSpc>
              <a:spcBef>
                <a:spcPts val="600"/>
              </a:spcBef>
              <a:defRPr sz="3300">
                <a:latin typeface="Courier"/>
                <a:ea typeface="Courier"/>
                <a:cs typeface="Courier"/>
                <a:sym typeface="Courier"/>
              </a:defRPr>
            </a:pPr>
            <a:r>
              <a:t>            if y&gt;=height: y=height-1</a:t>
            </a:r>
          </a:p>
          <a:p>
            <a:pPr>
              <a:lnSpc>
                <a:spcPts val="3900"/>
              </a:lnSpc>
              <a:spcBef>
                <a:spcPts val="600"/>
              </a:spcBef>
              <a:defRPr sz="3300">
                <a:latin typeface="Courier"/>
                <a:ea typeface="Courier"/>
                <a:cs typeface="Courier"/>
                <a:sym typeface="Courier"/>
              </a:defRPr>
            </a:pPr>
            <a:r>
              <a:t>            for xi in (0..256):</a:t>
            </a:r>
          </a:p>
          <a:p>
            <a:pPr>
              <a:lnSpc>
                <a:spcPts val="3900"/>
              </a:lnSpc>
              <a:spcBef>
                <a:spcPts val="600"/>
              </a:spcBef>
              <a:defRPr sz="3300">
                <a:latin typeface="Courier"/>
                <a:ea typeface="Courier"/>
                <a:cs typeface="Courier"/>
                <a:sym typeface="Courier"/>
              </a:defRPr>
            </a:pPr>
            <a:r>
              <a:t>                x=xo*256+xi</a:t>
            </a:r>
          </a:p>
          <a:p>
            <a:pPr>
              <a:lnSpc>
                <a:spcPts val="3900"/>
              </a:lnSpc>
              <a:spcBef>
                <a:spcPts val="600"/>
              </a:spcBef>
              <a:defRPr sz="3300">
                <a:latin typeface="Courier"/>
                <a:ea typeface="Courier"/>
                <a:cs typeface="Courier"/>
                <a:sym typeface="Courier"/>
              </a:defRPr>
            </a:pPr>
            <a:r>
              <a:t>                if x&gt;=width: x=width-1</a:t>
            </a:r>
          </a:p>
          <a:p>
            <a:pPr>
              <a:lnSpc>
                <a:spcPts val="3900"/>
              </a:lnSpc>
              <a:spcBef>
                <a:spcPts val="600"/>
              </a:spcBef>
              <a:defRPr sz="3300">
                <a:latin typeface="Courier"/>
                <a:ea typeface="Courier"/>
                <a:cs typeface="Courier"/>
                <a:sym typeface="Courier"/>
              </a:defRPr>
            </a:pPr>
            <a:r>
              <a:t>                out[x,y] = (tmp[xi,yi]+tmp[xi,yi+1]+tmp[xi,yi+2])/3</a:t>
            </a:r>
          </a:p>
        </p:txBody>
      </p:sp>
    </p:spTree>
  </p:cSld>
  <p:clrMapOvr>
    <a:masterClrMapping/>
  </p:clrMapOvr>
  <p:transition xmlns:p14="http://schemas.microsoft.com/office/powerpoint/2010/main" spd="med" advClick="1"/>
</p:sld>
</file>

<file path=ppt/slides/slide2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4" name="Tiling and Fusion: equivalent"/>
          <p:cNvSpPr txBox="1"/>
          <p:nvPr>
            <p:ph type="title"/>
          </p:nvPr>
        </p:nvSpPr>
        <p:spPr>
          <a:prstGeom prst="rect">
            <a:avLst/>
          </a:prstGeom>
        </p:spPr>
        <p:txBody>
          <a:bodyPr/>
          <a:lstStyle/>
          <a:p>
            <a:pPr/>
            <a:r>
              <a:t>Tiling and Fusion: equivalent </a:t>
            </a:r>
          </a:p>
        </p:txBody>
      </p:sp>
      <p:sp>
        <p:nvSpPr>
          <p:cNvPr id="4675" name="width, height = input.width()-2, input.height()-2…"/>
          <p:cNvSpPr txBox="1"/>
          <p:nvPr>
            <p:ph type="body" idx="1"/>
          </p:nvPr>
        </p:nvSpPr>
        <p:spPr>
          <a:xfrm>
            <a:off x="1435100" y="2286000"/>
            <a:ext cx="21526500" cy="11637592"/>
          </a:xfrm>
          <a:prstGeom prst="rect">
            <a:avLst/>
          </a:prstGeom>
        </p:spPr>
        <p:txBody>
          <a:bodyPr/>
          <a:lstStyle/>
          <a:p>
            <a:pPr>
              <a:lnSpc>
                <a:spcPts val="3900"/>
              </a:lnSpc>
              <a:spcBef>
                <a:spcPts val="200"/>
              </a:spcBef>
              <a:defRPr sz="3300">
                <a:latin typeface="Courier"/>
                <a:ea typeface="Courier"/>
                <a:cs typeface="Courier"/>
                <a:sym typeface="Courier"/>
              </a:defRPr>
            </a:pPr>
            <a:r>
              <a:t>width, height = input.width()-2, input.height()-2</a:t>
            </a:r>
          </a:p>
          <a:p>
            <a:pPr>
              <a:lnSpc>
                <a:spcPts val="3900"/>
              </a:lnSpc>
              <a:spcBef>
                <a:spcPts val="600"/>
              </a:spcBef>
              <a:defRPr sz="3300">
                <a:latin typeface="Courier"/>
                <a:ea typeface="Courier"/>
                <a:cs typeface="Courier"/>
                <a:sym typeface="Courier"/>
              </a:defRPr>
            </a:pPr>
            <a:r>
              <a:t>allocate out((width, height))</a:t>
            </a:r>
          </a:p>
          <a:p>
            <a:pPr>
              <a:lnSpc>
                <a:spcPts val="3900"/>
              </a:lnSpc>
              <a:spcBef>
                <a:spcPts val="200"/>
              </a:spcBef>
              <a:defRPr sz="3300">
                <a:latin typeface="Courier"/>
                <a:ea typeface="Courier"/>
                <a:cs typeface="Courier"/>
                <a:sym typeface="Courier"/>
              </a:defRPr>
            </a:pPr>
            <a:r>
              <a:t>for yo in (0..</a:t>
            </a:r>
            <a:r>
              <a:rPr>
                <a:solidFill>
                  <a:srgbClr val="77BB41"/>
                </a:solidFill>
              </a:rPr>
              <a:t>(height+31)/32</a:t>
            </a:r>
            <a:r>
              <a:t>):     </a:t>
            </a:r>
            <a:r>
              <a:rPr i="1">
                <a:solidFill>
                  <a:srgbClr val="F5EC00"/>
                </a:solidFill>
              </a:rPr>
              <a:t>#loops over tile </a:t>
            </a:r>
            <a:r>
              <a:t>                                    </a:t>
            </a:r>
          </a:p>
          <a:p>
            <a:pPr>
              <a:lnSpc>
                <a:spcPts val="3900"/>
              </a:lnSpc>
              <a:spcBef>
                <a:spcPts val="200"/>
              </a:spcBef>
              <a:defRPr sz="3300">
                <a:latin typeface="Courier"/>
                <a:ea typeface="Courier"/>
                <a:cs typeface="Courier"/>
                <a:sym typeface="Courier"/>
              </a:defRPr>
            </a:pPr>
            <a:r>
              <a:t>    for xo in (0..</a:t>
            </a:r>
            <a:r>
              <a:rPr>
                <a:solidFill>
                  <a:srgbClr val="77BB41"/>
                </a:solidFill>
              </a:rPr>
              <a:t>(width+255)/256</a:t>
            </a:r>
            <a:r>
              <a:t>):</a:t>
            </a:r>
          </a:p>
          <a:p>
            <a:pPr>
              <a:lnSpc>
                <a:spcPts val="3900"/>
              </a:lnSpc>
              <a:spcBef>
                <a:spcPts val="200"/>
              </a:spcBef>
              <a:defRPr sz="3300">
                <a:latin typeface="Courier"/>
                <a:ea typeface="Courier"/>
                <a:cs typeface="Courier"/>
                <a:sym typeface="Courier"/>
              </a:defRPr>
            </a:pPr>
            <a:r>
              <a:t>        allocate tmp(</a:t>
            </a:r>
            <a:r>
              <a:rPr>
                <a:solidFill>
                  <a:srgbClr val="77BB41"/>
                </a:solidFill>
              </a:rPr>
              <a:t>(256, 32+2)</a:t>
            </a:r>
            <a:r>
              <a:t>) </a:t>
            </a:r>
            <a:r>
              <a:rPr i="1">
                <a:solidFill>
                  <a:srgbClr val="AAAAAA"/>
                </a:solidFill>
              </a:rPr>
              <a:t>#tile to store blur_x.</a:t>
            </a:r>
            <a:r>
              <a:rPr i="1"/>
              <a:t> </a:t>
            </a:r>
            <a:r>
              <a:rPr i="1">
                <a:solidFill>
                  <a:srgbClr val="FFFC41"/>
                </a:solidFill>
              </a:rPr>
              <a:t>Note +2 for enlargement</a:t>
            </a:r>
            <a:r>
              <a:rPr i="1"/>
              <a:t> </a:t>
            </a:r>
            <a:endParaRPr i="1"/>
          </a:p>
          <a:p>
            <a:pPr>
              <a:lnSpc>
                <a:spcPts val="3900"/>
              </a:lnSpc>
              <a:spcBef>
                <a:spcPts val="200"/>
              </a:spcBef>
              <a:defRPr sz="3300">
                <a:latin typeface="Courier"/>
                <a:ea typeface="Courier"/>
                <a:cs typeface="Courier"/>
                <a:sym typeface="Courier"/>
              </a:defRPr>
            </a:pPr>
            <a:r>
              <a:t>        for yi in (0..</a:t>
            </a:r>
            <a:r>
              <a:rPr>
                <a:solidFill>
                  <a:srgbClr val="77BB41"/>
                </a:solidFill>
              </a:rPr>
              <a:t>32+2</a:t>
            </a:r>
            <a:r>
              <a:t>):    </a:t>
            </a:r>
            <a:r>
              <a:rPr i="1">
                <a:solidFill>
                  <a:srgbClr val="F5EC00"/>
                </a:solidFill>
              </a:rPr>
              <a:t>#loops for blur_x nested inside xo yo of blur_y</a:t>
            </a:r>
            <a:endParaRPr i="1">
              <a:solidFill>
                <a:srgbClr val="F5EC00"/>
              </a:solidFill>
            </a:endParaRPr>
          </a:p>
          <a:p>
            <a:pPr>
              <a:lnSpc>
                <a:spcPts val="3900"/>
              </a:lnSpc>
              <a:spcBef>
                <a:spcPts val="200"/>
              </a:spcBef>
              <a:defRPr sz="3300">
                <a:latin typeface="Courier"/>
                <a:ea typeface="Courier"/>
                <a:cs typeface="Courier"/>
                <a:sym typeface="Courier"/>
              </a:defRPr>
            </a:pPr>
            <a:r>
              <a:t>            </a:t>
            </a:r>
            <a:r>
              <a:rPr>
                <a:solidFill>
                  <a:srgbClr val="77BB41"/>
                </a:solidFill>
              </a:rPr>
              <a:t>y=yo*32+yi</a:t>
            </a:r>
            <a:endParaRPr>
              <a:solidFill>
                <a:srgbClr val="77BB41"/>
              </a:solidFill>
            </a:endParaRPr>
          </a:p>
          <a:p>
            <a:pPr>
              <a:lnSpc>
                <a:spcPts val="3900"/>
              </a:lnSpc>
              <a:spcBef>
                <a:spcPts val="200"/>
              </a:spcBef>
              <a:defRPr sz="3300">
                <a:latin typeface="Courier"/>
                <a:ea typeface="Courier"/>
                <a:cs typeface="Courier"/>
                <a:sym typeface="Courier"/>
              </a:defRPr>
            </a:pPr>
            <a:r>
              <a:t>            </a:t>
            </a:r>
            <a:r>
              <a:rPr>
                <a:solidFill>
                  <a:srgbClr val="77BB41"/>
                </a:solidFill>
              </a:rPr>
              <a:t>if y&gt;=height: y=height-1</a:t>
            </a:r>
            <a:r>
              <a:t> </a:t>
            </a:r>
            <a:r>
              <a:rPr i="1">
                <a:solidFill>
                  <a:srgbClr val="929292"/>
                </a:solidFill>
              </a:rPr>
              <a:t># for boundary tiles</a:t>
            </a:r>
          </a:p>
          <a:p>
            <a:pPr>
              <a:lnSpc>
                <a:spcPts val="3900"/>
              </a:lnSpc>
              <a:spcBef>
                <a:spcPts val="200"/>
              </a:spcBef>
              <a:defRPr sz="3300">
                <a:latin typeface="Courier"/>
                <a:ea typeface="Courier"/>
                <a:cs typeface="Courier"/>
                <a:sym typeface="Courier"/>
              </a:defRPr>
            </a:pPr>
            <a:r>
              <a:t>            for xi in (0..</a:t>
            </a:r>
            <a:r>
              <a:rPr>
                <a:solidFill>
                  <a:srgbClr val="77BB41"/>
                </a:solidFill>
              </a:rPr>
              <a:t>256</a:t>
            </a:r>
            <a:r>
              <a:t>):</a:t>
            </a:r>
          </a:p>
          <a:p>
            <a:pPr>
              <a:lnSpc>
                <a:spcPts val="3900"/>
              </a:lnSpc>
              <a:spcBef>
                <a:spcPts val="200"/>
              </a:spcBef>
              <a:defRPr sz="3300">
                <a:latin typeface="Courier"/>
                <a:ea typeface="Courier"/>
                <a:cs typeface="Courier"/>
                <a:sym typeface="Courier"/>
              </a:defRPr>
            </a:pPr>
            <a:r>
              <a:t>                </a:t>
            </a:r>
            <a:r>
              <a:rPr>
                <a:solidFill>
                  <a:srgbClr val="77BB41"/>
                </a:solidFill>
              </a:rPr>
              <a:t>x=xo*256+xi</a:t>
            </a:r>
            <a:endParaRPr>
              <a:solidFill>
                <a:srgbClr val="77BB41"/>
              </a:solidFill>
            </a:endParaRPr>
          </a:p>
          <a:p>
            <a:pPr>
              <a:lnSpc>
                <a:spcPts val="3900"/>
              </a:lnSpc>
              <a:spcBef>
                <a:spcPts val="200"/>
              </a:spcBef>
              <a:defRPr sz="3300">
                <a:latin typeface="Courier"/>
                <a:ea typeface="Courier"/>
                <a:cs typeface="Courier"/>
                <a:sym typeface="Courier"/>
              </a:defRPr>
            </a:pPr>
            <a:r>
              <a:rPr>
                <a:solidFill>
                  <a:srgbClr val="77BB41"/>
                </a:solidFill>
              </a:rPr>
              <a:t>                if x&gt;=width: x=width-1</a:t>
            </a:r>
            <a:r>
              <a:t> </a:t>
            </a:r>
            <a:r>
              <a:rPr i="1">
                <a:solidFill>
                  <a:srgbClr val="929292"/>
                </a:solidFill>
              </a:rPr>
              <a:t># for boundary tiles</a:t>
            </a:r>
            <a:endParaRPr i="1">
              <a:solidFill>
                <a:srgbClr val="929292"/>
              </a:solidFill>
            </a:endParaRPr>
          </a:p>
          <a:p>
            <a:pPr>
              <a:lnSpc>
                <a:spcPts val="3900"/>
              </a:lnSpc>
              <a:spcBef>
                <a:spcPts val="200"/>
              </a:spcBef>
              <a:defRPr sz="3300">
                <a:latin typeface="Courier"/>
                <a:ea typeface="Courier"/>
                <a:cs typeface="Courier"/>
                <a:sym typeface="Courier"/>
              </a:defRPr>
            </a:pPr>
            <a:r>
              <a:t>                tmp[</a:t>
            </a:r>
            <a:r>
              <a:rPr>
                <a:solidFill>
                  <a:srgbClr val="77BB41"/>
                </a:solidFill>
              </a:rPr>
              <a:t>xi</a:t>
            </a:r>
            <a:r>
              <a:t>,</a:t>
            </a:r>
            <a:r>
              <a:rPr>
                <a:solidFill>
                  <a:srgbClr val="77BB41"/>
                </a:solidFill>
              </a:rPr>
              <a:t>yi</a:t>
            </a:r>
            <a:r>
              <a:t>]=(inputP[x,y]+inputP[x+1,y]+inputP[x+2,y])/3 </a:t>
            </a:r>
          </a:p>
          <a:p>
            <a:pPr>
              <a:lnSpc>
                <a:spcPts val="3900"/>
              </a:lnSpc>
              <a:spcBef>
                <a:spcPts val="200"/>
              </a:spcBef>
              <a:defRPr sz="3300">
                <a:latin typeface="Courier"/>
                <a:ea typeface="Courier"/>
                <a:cs typeface="Courier"/>
                <a:sym typeface="Courier"/>
              </a:defRPr>
            </a:pPr>
            <a:r>
              <a:t>                               </a:t>
            </a:r>
            <a:r>
              <a:rPr i="1">
                <a:solidFill>
                  <a:srgbClr val="AAAAAA"/>
                </a:solidFill>
              </a:rPr>
              <a:t>#computation on x,y but store at xi, yi</a:t>
            </a:r>
            <a:endParaRPr i="1">
              <a:solidFill>
                <a:srgbClr val="AAAAAA"/>
              </a:solidFill>
            </a:endParaRPr>
          </a:p>
          <a:p>
            <a:pPr>
              <a:lnSpc>
                <a:spcPts val="3900"/>
              </a:lnSpc>
              <a:spcBef>
                <a:spcPts val="200"/>
              </a:spcBef>
              <a:defRPr sz="3300">
                <a:latin typeface="Courier"/>
                <a:ea typeface="Courier"/>
                <a:cs typeface="Courier"/>
                <a:sym typeface="Courier"/>
              </a:defRPr>
            </a:pPr>
            <a:r>
              <a:t>        for yi in (0..</a:t>
            </a:r>
            <a:r>
              <a:rPr>
                <a:solidFill>
                  <a:srgbClr val="77BB41"/>
                </a:solidFill>
              </a:rPr>
              <a:t>32</a:t>
            </a:r>
            <a:r>
              <a:t>):     </a:t>
            </a:r>
            <a:r>
              <a:rPr i="1">
                <a:solidFill>
                  <a:srgbClr val="FFFC41"/>
                </a:solidFill>
              </a:rPr>
              <a:t>#loops for blur_y</a:t>
            </a:r>
            <a:endParaRPr i="1">
              <a:solidFill>
                <a:srgbClr val="FFFC41"/>
              </a:solidFill>
            </a:endParaRPr>
          </a:p>
          <a:p>
            <a:pPr>
              <a:lnSpc>
                <a:spcPts val="3900"/>
              </a:lnSpc>
              <a:spcBef>
                <a:spcPts val="200"/>
              </a:spcBef>
              <a:defRPr sz="3300">
                <a:latin typeface="Courier"/>
                <a:ea typeface="Courier"/>
                <a:cs typeface="Courier"/>
                <a:sym typeface="Courier"/>
              </a:defRPr>
            </a:pPr>
            <a:r>
              <a:t>            </a:t>
            </a:r>
            <a:r>
              <a:rPr>
                <a:solidFill>
                  <a:srgbClr val="77BB41"/>
                </a:solidFill>
              </a:rPr>
              <a:t>y=yo*32+yi</a:t>
            </a:r>
            <a:endParaRPr>
              <a:solidFill>
                <a:srgbClr val="77BB41"/>
              </a:solidFill>
            </a:endParaRPr>
          </a:p>
          <a:p>
            <a:pPr>
              <a:lnSpc>
                <a:spcPts val="3900"/>
              </a:lnSpc>
              <a:spcBef>
                <a:spcPts val="200"/>
              </a:spcBef>
              <a:defRPr sz="3300">
                <a:latin typeface="Courier"/>
                <a:ea typeface="Courier"/>
                <a:cs typeface="Courier"/>
                <a:sym typeface="Courier"/>
              </a:defRPr>
            </a:pPr>
            <a:r>
              <a:rPr>
                <a:solidFill>
                  <a:srgbClr val="77BB41"/>
                </a:solidFill>
              </a:rPr>
              <a:t>            if y&gt;=height: y=height-1 </a:t>
            </a:r>
            <a:r>
              <a:rPr i="1">
                <a:solidFill>
                  <a:srgbClr val="929292"/>
                </a:solidFill>
              </a:rPr>
              <a:t># for boundary tiles</a:t>
            </a:r>
          </a:p>
          <a:p>
            <a:pPr>
              <a:lnSpc>
                <a:spcPts val="3900"/>
              </a:lnSpc>
              <a:spcBef>
                <a:spcPts val="200"/>
              </a:spcBef>
              <a:defRPr sz="3300">
                <a:latin typeface="Courier"/>
                <a:ea typeface="Courier"/>
                <a:cs typeface="Courier"/>
                <a:sym typeface="Courier"/>
              </a:defRPr>
            </a:pPr>
            <a:r>
              <a:t>            for xi in (0..</a:t>
            </a:r>
            <a:r>
              <a:rPr>
                <a:solidFill>
                  <a:schemeClr val="accent2">
                    <a:hueOff val="-2473792"/>
                    <a:satOff val="-50209"/>
                    <a:lumOff val="23543"/>
                  </a:schemeClr>
                </a:solidFill>
              </a:rPr>
              <a:t>256</a:t>
            </a:r>
            <a:r>
              <a:t>):</a:t>
            </a:r>
          </a:p>
          <a:p>
            <a:pPr>
              <a:lnSpc>
                <a:spcPts val="3900"/>
              </a:lnSpc>
              <a:spcBef>
                <a:spcPts val="200"/>
              </a:spcBef>
              <a:defRPr sz="3300">
                <a:latin typeface="Courier"/>
                <a:ea typeface="Courier"/>
                <a:cs typeface="Courier"/>
                <a:sym typeface="Courier"/>
              </a:defRPr>
            </a:pPr>
            <a:r>
              <a:t>                </a:t>
            </a:r>
            <a:r>
              <a:rPr>
                <a:solidFill>
                  <a:srgbClr val="77BB41"/>
                </a:solidFill>
              </a:rPr>
              <a:t>x=xo*256+xi</a:t>
            </a:r>
            <a:endParaRPr>
              <a:solidFill>
                <a:srgbClr val="77BB41"/>
              </a:solidFill>
            </a:endParaRPr>
          </a:p>
          <a:p>
            <a:pPr>
              <a:lnSpc>
                <a:spcPts val="3900"/>
              </a:lnSpc>
              <a:spcBef>
                <a:spcPts val="200"/>
              </a:spcBef>
              <a:defRPr sz="3300">
                <a:latin typeface="Courier"/>
                <a:ea typeface="Courier"/>
                <a:cs typeface="Courier"/>
                <a:sym typeface="Courier"/>
              </a:defRPr>
            </a:pPr>
            <a:r>
              <a:rPr>
                <a:solidFill>
                  <a:srgbClr val="77BB41"/>
                </a:solidFill>
              </a:rPr>
              <a:t>                if x&gt;=width: x=width-1</a:t>
            </a:r>
            <a:r>
              <a:t> </a:t>
            </a:r>
            <a:r>
              <a:rPr i="1">
                <a:solidFill>
                  <a:srgbClr val="929292"/>
                </a:solidFill>
              </a:rPr>
              <a:t># for boundary tiles</a:t>
            </a:r>
          </a:p>
          <a:p>
            <a:pPr>
              <a:lnSpc>
                <a:spcPts val="3900"/>
              </a:lnSpc>
              <a:spcBef>
                <a:spcPts val="200"/>
              </a:spcBef>
              <a:defRPr sz="3300">
                <a:latin typeface="Courier"/>
                <a:ea typeface="Courier"/>
                <a:cs typeface="Courier"/>
                <a:sym typeface="Courier"/>
              </a:defRPr>
            </a:pPr>
            <a:r>
              <a:t>                out[x,y] = (tmp[</a:t>
            </a:r>
            <a:r>
              <a:rPr>
                <a:solidFill>
                  <a:srgbClr val="77BB41"/>
                </a:solidFill>
              </a:rPr>
              <a:t>xi</a:t>
            </a:r>
            <a:r>
              <a:t>,</a:t>
            </a:r>
            <a:r>
              <a:rPr>
                <a:solidFill>
                  <a:srgbClr val="77BB41"/>
                </a:solidFill>
              </a:rPr>
              <a:t>yi</a:t>
            </a:r>
            <a:r>
              <a:t>]+tmp[</a:t>
            </a:r>
            <a:r>
              <a:rPr>
                <a:solidFill>
                  <a:srgbClr val="77BB41"/>
                </a:solidFill>
              </a:rPr>
              <a:t>xi</a:t>
            </a:r>
            <a:r>
              <a:t>,</a:t>
            </a:r>
            <a:r>
              <a:rPr>
                <a:solidFill>
                  <a:srgbClr val="77BB41"/>
                </a:solidFill>
              </a:rPr>
              <a:t>yi</a:t>
            </a:r>
            <a:r>
              <a:t>+1]+tmp[</a:t>
            </a:r>
            <a:r>
              <a:rPr>
                <a:solidFill>
                  <a:srgbClr val="77BB41"/>
                </a:solidFill>
              </a:rPr>
              <a:t>xi</a:t>
            </a:r>
            <a:r>
              <a:t>,</a:t>
            </a:r>
            <a:r>
              <a:rPr>
                <a:solidFill>
                  <a:srgbClr val="77BB41"/>
                </a:solidFill>
              </a:rPr>
              <a:t>yi</a:t>
            </a:r>
            <a:r>
              <a:t>+2])/3</a:t>
            </a:r>
          </a:p>
          <a:p>
            <a:pPr>
              <a:lnSpc>
                <a:spcPts val="3900"/>
              </a:lnSpc>
              <a:spcBef>
                <a:spcPts val="200"/>
              </a:spcBef>
              <a:defRPr sz="3300">
                <a:latin typeface="Courier"/>
                <a:ea typeface="Courier"/>
                <a:cs typeface="Courier"/>
                <a:sym typeface="Courier"/>
              </a:defRPr>
            </a:pPr>
            <a:r>
              <a:t>                       </a:t>
            </a:r>
            <a:r>
              <a:rPr i="1">
                <a:solidFill>
                  <a:srgbClr val="AAAAAA"/>
                </a:solidFill>
              </a:rPr>
              <a:t>#computation on xi,yi but store at x, y (opposite of blur_x)</a:t>
            </a:r>
            <a:endParaRPr i="1">
              <a:solidFill>
                <a:srgbClr val="AAAAAA"/>
              </a:solidFill>
            </a:endParaRPr>
          </a:p>
        </p:txBody>
      </p:sp>
      <p:sp>
        <p:nvSpPr>
          <p:cNvPr id="4676" name="indexing code affected by schedule in green"/>
          <p:cNvSpPr txBox="1"/>
          <p:nvPr/>
        </p:nvSpPr>
        <p:spPr>
          <a:xfrm>
            <a:off x="16420910" y="1943100"/>
            <a:ext cx="8204201" cy="1460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ts val="5400"/>
              </a:lnSpc>
              <a:defRPr i="1" sz="4500">
                <a:solidFill>
                  <a:srgbClr val="77BB41"/>
                </a:solidFill>
              </a:defRPr>
            </a:lvl1pPr>
          </a:lstStyle>
          <a:p>
            <a:pPr/>
            <a:r>
              <a:t>indexing code affected by schedule in green</a:t>
            </a:r>
          </a:p>
        </p:txBody>
      </p:sp>
    </p:spTree>
  </p:cSld>
  <p:clrMapOvr>
    <a:masterClrMapping/>
  </p:clrMapOvr>
  <p:transition xmlns:p14="http://schemas.microsoft.com/office/powerpoint/2010/main" spd="med" advClick="1"/>
</p:sld>
</file>

<file path=ppt/slides/slide2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8" name="Tiling and fusion pros and cons"/>
          <p:cNvSpPr txBox="1"/>
          <p:nvPr>
            <p:ph type="title"/>
          </p:nvPr>
        </p:nvSpPr>
        <p:spPr>
          <a:prstGeom prst="rect">
            <a:avLst/>
          </a:prstGeom>
        </p:spPr>
        <p:txBody>
          <a:bodyPr/>
          <a:lstStyle/>
          <a:p>
            <a:pPr/>
            <a:r>
              <a:t>Tiling and fusion pros and cons</a:t>
            </a:r>
          </a:p>
        </p:txBody>
      </p:sp>
      <p:sp>
        <p:nvSpPr>
          <p:cNvPr id="4679" name="Double-click to edit"/>
          <p:cNvSpPr txBox="1"/>
          <p:nvPr>
            <p:ph type="body" idx="1"/>
          </p:nvPr>
        </p:nvSpPr>
        <p:spPr>
          <a:prstGeom prst="rect">
            <a:avLst/>
          </a:prstGeom>
        </p:spPr>
        <p:txBody>
          <a:bodyPr/>
          <a:lstStyle/>
          <a:p>
            <a:pPr/>
          </a:p>
        </p:txBody>
      </p:sp>
      <p:sp>
        <p:nvSpPr>
          <p:cNvPr id="4680" name="redundant work"/>
          <p:cNvSpPr txBox="1"/>
          <p:nvPr/>
        </p:nvSpPr>
        <p:spPr>
          <a:xfrm>
            <a:off x="11533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681"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682"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683"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684"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85"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86"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87"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p:transition xmlns:p14="http://schemas.microsoft.com/office/powerpoint/2010/main" spd="med" advClick="1"/>
</p:sld>
</file>

<file path=ppt/slides/slide2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9" name="Tiling and fusion pros and cons"/>
          <p:cNvSpPr txBox="1"/>
          <p:nvPr>
            <p:ph type="title"/>
          </p:nvPr>
        </p:nvSpPr>
        <p:spPr>
          <a:prstGeom prst="rect">
            <a:avLst/>
          </a:prstGeom>
        </p:spPr>
        <p:txBody>
          <a:bodyPr/>
          <a:lstStyle/>
          <a:p>
            <a:pPr/>
            <a:r>
              <a:t>Tiling and fusion pros and cons</a:t>
            </a:r>
          </a:p>
        </p:txBody>
      </p:sp>
      <p:sp>
        <p:nvSpPr>
          <p:cNvPr id="4690" name="Scheduling is often about finding a compromise halfway between root and inline…"/>
          <p:cNvSpPr txBox="1"/>
          <p:nvPr>
            <p:ph type="body" idx="1"/>
          </p:nvPr>
        </p:nvSpPr>
        <p:spPr>
          <a:prstGeom prst="rect">
            <a:avLst/>
          </a:prstGeom>
        </p:spPr>
        <p:txBody>
          <a:bodyPr/>
          <a:lstStyle/>
          <a:p>
            <a:pPr/>
            <a:r>
              <a:t>Scheduling is often about finding a compromise halfway between root and inline</a:t>
            </a:r>
          </a:p>
          <a:p>
            <a:pPr lvl="1"/>
            <a:r>
              <a:t>good locality like inline</a:t>
            </a:r>
          </a:p>
          <a:p>
            <a:pPr lvl="1"/>
            <a:r>
              <a:t>limit redundancy like root</a:t>
            </a:r>
          </a:p>
          <a:p>
            <a:pPr lvl="1"/>
          </a:p>
          <a:p>
            <a:pPr lvl="1"/>
          </a:p>
          <a:p>
            <a:pPr lvl="1"/>
          </a:p>
          <a:p>
            <a:pPr lvl="1"/>
          </a:p>
          <a:p>
            <a:pPr lvl="1"/>
          </a:p>
          <a:p>
            <a:pPr lvl="1"/>
          </a:p>
          <a:p>
            <a:pPr/>
            <a:r>
              <a:t>Tile size controls the tradeoff</a:t>
            </a:r>
          </a:p>
        </p:txBody>
      </p:sp>
      <p:sp>
        <p:nvSpPr>
          <p:cNvPr id="4691" name="redundant work"/>
          <p:cNvSpPr txBox="1"/>
          <p:nvPr/>
        </p:nvSpPr>
        <p:spPr>
          <a:xfrm>
            <a:off x="11533478" y="5422900"/>
            <a:ext cx="3594101"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redundant work</a:t>
            </a:r>
          </a:p>
        </p:txBody>
      </p:sp>
      <p:sp>
        <p:nvSpPr>
          <p:cNvPr id="4692" name="Triangle"/>
          <p:cNvSpPr/>
          <p:nvPr/>
        </p:nvSpPr>
        <p:spPr>
          <a:xfrm>
            <a:off x="15303500" y="6007100"/>
            <a:ext cx="3810000" cy="3251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0800" y="21600"/>
                </a:lnTo>
                <a:close/>
              </a:path>
            </a:pathLst>
          </a:custGeom>
          <a:solidFill>
            <a:srgbClr val="77BB41"/>
          </a:solidFill>
          <a:ln w="50800">
            <a:solidFill>
              <a:srgbClr val="FFFFFF"/>
            </a:solidFill>
            <a:miter lim="400000"/>
          </a:ln>
          <a:effectLst>
            <a:outerShdw sx="100000" sy="100000" kx="0" ky="0" algn="b" rotWithShape="0" blurRad="76200" dist="63500" dir="2700000">
              <a:srgbClr val="000000">
                <a:alpha val="50000"/>
              </a:srgbClr>
            </a:outerShdw>
          </a:effectLst>
        </p:spPr>
        <p:txBody>
          <a:bodyPr lIns="38100" tIns="38100" rIns="38100" bIns="38100" anchor="ctr"/>
          <a:lstStyle/>
          <a:p>
            <a:pPr>
              <a:lnSpc>
                <a:spcPts val="5000"/>
              </a:lnSpc>
              <a:defRPr b="1" sz="4200">
                <a:effectLst>
                  <a:outerShdw sx="100000" sy="100000" kx="0" ky="0" algn="b" rotWithShape="0" blurRad="63500" dist="38100" dir="2700000">
                    <a:srgbClr val="000000">
                      <a:alpha val="50000"/>
                    </a:srgbClr>
                  </a:outerShdw>
                </a:effectLst>
              </a:defRPr>
            </a:pPr>
          </a:p>
        </p:txBody>
      </p:sp>
      <p:sp>
        <p:nvSpPr>
          <p:cNvPr id="4693" name="locality"/>
          <p:cNvSpPr txBox="1"/>
          <p:nvPr/>
        </p:nvSpPr>
        <p:spPr>
          <a:xfrm>
            <a:off x="18796000" y="5549900"/>
            <a:ext cx="3594100" cy="9572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b="1" sz="5600"/>
            </a:lvl1pPr>
          </a:lstStyle>
          <a:p>
            <a:pPr/>
            <a:r>
              <a:t>locality</a:t>
            </a:r>
          </a:p>
        </p:txBody>
      </p:sp>
      <p:sp>
        <p:nvSpPr>
          <p:cNvPr id="4694" name="parallelism"/>
          <p:cNvSpPr txBox="1"/>
          <p:nvPr/>
        </p:nvSpPr>
        <p:spPr>
          <a:xfrm>
            <a:off x="15125700" y="9398000"/>
            <a:ext cx="3898900" cy="16624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ct val="80000"/>
              </a:lnSpc>
              <a:defRPr b="1" sz="5600"/>
            </a:pPr>
            <a:r>
              <a:t>parallelism</a:t>
            </a:r>
            <a:br/>
          </a:p>
        </p:txBody>
      </p:sp>
      <p:sp>
        <p:nvSpPr>
          <p:cNvPr id="4695" name="Line"/>
          <p:cNvSpPr/>
          <p:nvPr/>
        </p:nvSpPr>
        <p:spPr>
          <a:xfrm>
            <a:off x="15280282" y="4888054"/>
            <a:ext cx="3956349" cy="763446"/>
          </a:xfrm>
          <a:custGeom>
            <a:avLst/>
            <a:gdLst/>
            <a:ahLst/>
            <a:cxnLst>
              <a:cxn ang="0">
                <a:pos x="wd2" y="hd2"/>
              </a:cxn>
              <a:cxn ang="5400000">
                <a:pos x="wd2" y="hd2"/>
              </a:cxn>
              <a:cxn ang="10800000">
                <a:pos x="wd2" y="hd2"/>
              </a:cxn>
              <a:cxn ang="16200000">
                <a:pos x="wd2" y="hd2"/>
              </a:cxn>
            </a:cxnLst>
            <a:rect l="0" t="0" r="r" b="b"/>
            <a:pathLst>
              <a:path w="21600" h="13527" fill="norm" stroke="1" extrusionOk="0">
                <a:moveTo>
                  <a:pt x="0" y="13527"/>
                </a:moveTo>
                <a:cubicBezTo>
                  <a:pt x="4044" y="-558"/>
                  <a:pt x="14458" y="-8073"/>
                  <a:pt x="21600" y="13527"/>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96" name="Line"/>
          <p:cNvSpPr/>
          <p:nvPr/>
        </p:nvSpPr>
        <p:spPr>
          <a:xfrm rot="7200001">
            <a:off x="17304167" y="7770131"/>
            <a:ext cx="3540439" cy="757562"/>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97" name="Line"/>
          <p:cNvSpPr/>
          <p:nvPr/>
        </p:nvSpPr>
        <p:spPr>
          <a:xfrm rot="14677005">
            <a:off x="13654225" y="7769863"/>
            <a:ext cx="3540439" cy="757563"/>
          </a:xfrm>
          <a:custGeom>
            <a:avLst/>
            <a:gdLst/>
            <a:ahLst/>
            <a:cxnLst>
              <a:cxn ang="0">
                <a:pos x="wd2" y="hd2"/>
              </a:cxn>
              <a:cxn ang="5400000">
                <a:pos x="wd2" y="hd2"/>
              </a:cxn>
              <a:cxn ang="10800000">
                <a:pos x="wd2" y="hd2"/>
              </a:cxn>
              <a:cxn ang="16200000">
                <a:pos x="wd2" y="hd2"/>
              </a:cxn>
            </a:cxnLst>
            <a:rect l="0" t="0" r="r" b="b"/>
            <a:pathLst>
              <a:path w="21600" h="13788" fill="norm" stroke="1" extrusionOk="0">
                <a:moveTo>
                  <a:pt x="0" y="13788"/>
                </a:moveTo>
                <a:cubicBezTo>
                  <a:pt x="3869" y="353"/>
                  <a:pt x="14189" y="-7812"/>
                  <a:pt x="21600" y="11181"/>
                </a:cubicBezTo>
              </a:path>
            </a:pathLst>
          </a:custGeom>
          <a:ln w="76200">
            <a:solidFill>
              <a:srgbClr val="FFFFFF"/>
            </a:solidFill>
            <a:miter lim="400000"/>
          </a:ln>
        </p:spPr>
        <p:txBody>
          <a:bodyPr lIns="50800" tIns="50800" rIns="50800" bIns="50800"/>
          <a:lstStyle/>
          <a:p>
            <a:pPr>
              <a:lnSpc>
                <a:spcPts val="6700"/>
              </a:lnSpc>
              <a:defRPr sz="5600">
                <a:latin typeface="Gill Sans"/>
                <a:ea typeface="Gill Sans"/>
                <a:cs typeface="Gill Sans"/>
                <a:sym typeface="Gill Sans"/>
              </a:defRPr>
            </a:pPr>
          </a:p>
        </p:txBody>
      </p:sp>
      <p:sp>
        <p:nvSpPr>
          <p:cNvPr id="4698" name="tradeoff"/>
          <p:cNvSpPr txBox="1"/>
          <p:nvPr/>
        </p:nvSpPr>
        <p:spPr>
          <a:xfrm>
            <a:off x="15887700" y="6616700"/>
            <a:ext cx="2654300" cy="812800"/>
          </a:xfrm>
          <a:prstGeom prst="rect">
            <a:avLst/>
          </a:prstGeom>
          <a:ln w="12700">
            <a:miter lim="400000"/>
          </a:ln>
          <a:effectLst>
            <a:outerShdw sx="100000" sy="100000" kx="0" ky="0" algn="b" rotWithShape="0" blurRad="38100" dist="12700" dir="5400000">
              <a:srgbClr val="FFFFFF">
                <a:alpha val="75000"/>
              </a:srgbClr>
            </a:outerShdw>
          </a:effectLst>
          <a:extLst>
            <a:ext uri="{C572A759-6A51-4108-AA02-DFA0A04FC94B}">
              <ma14:wrappingTextBoxFlag xmlns:ma14="http://schemas.microsoft.com/office/mac/drawingml/2011/main" val="1"/>
            </a:ext>
          </a:extLst>
        </p:spPr>
        <p:txBody>
          <a:bodyPr lIns="50800" tIns="50800" rIns="50800" bIns="50800">
            <a:spAutoFit/>
          </a:bodyPr>
          <a:lstStyle>
            <a:lvl1pPr>
              <a:lnSpc>
                <a:spcPct val="80000"/>
              </a:lnSpc>
              <a:defRPr sz="4800">
                <a:solidFill>
                  <a:srgbClr val="000000"/>
                </a:solidFill>
              </a:defRPr>
            </a:lvl1pPr>
          </a:lstStyle>
          <a:p>
            <a:pPr/>
            <a:r>
              <a:t>tradeoff</a:t>
            </a:r>
          </a:p>
        </p:txBody>
      </p:sp>
    </p:spTree>
  </p:cSld>
  <p:clrMapOvr>
    <a:masterClrMapping/>
  </p:clrMapOvr>
  <p:transition xmlns:p14="http://schemas.microsoft.com/office/powerpoint/2010/main" spd="med" advClick="1"/>
</p:sld>
</file>

<file path=ppt/slides/slide2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700" name="Double-click to edit"/>
          <p:cNvSpPr txBox="1"/>
          <p:nvPr>
            <p:ph type="title"/>
          </p:nvPr>
        </p:nvSpPr>
        <p:spPr>
          <a:prstGeom prst="rect">
            <a:avLst/>
          </a:prstGeom>
        </p:spPr>
        <p:txBody>
          <a:bodyPr/>
          <a:lstStyle/>
          <a:p>
            <a:pPr/>
          </a:p>
        </p:txBody>
      </p:sp>
      <p:sp>
        <p:nvSpPr>
          <p:cNvPr id="4701" name="Double-click to edit"/>
          <p:cNvSpPr txBox="1"/>
          <p:nvPr>
            <p:ph type="body" idx="1"/>
          </p:nvPr>
        </p:nvSpPr>
        <p:spPr>
          <a:prstGeom prst="rect">
            <a:avLst/>
          </a:prstGeom>
        </p:spPr>
        <p:txBody>
          <a:bodyPr/>
          <a:lstStyle/>
          <a:p>
            <a:pPr/>
          </a:p>
        </p:txBody>
      </p:sp>
      <p:sp>
        <p:nvSpPr>
          <p:cNvPr id="4702" name="Performance"/>
          <p:cNvSpPr txBox="1"/>
          <p:nvPr/>
        </p:nvSpPr>
        <p:spPr>
          <a:xfrm>
            <a:off x="1435100" y="5014910"/>
            <a:ext cx="21526500" cy="30640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lvl1pPr>
              <a:lnSpc>
                <a:spcPts val="24000"/>
              </a:lnSpc>
              <a:spcBef>
                <a:spcPts val="300"/>
              </a:spcBef>
              <a:tabLst>
                <a:tab pos="1714500" algn="l"/>
              </a:tabLst>
              <a:defRPr b="1" sz="20000">
                <a:solidFill>
                  <a:srgbClr val="000000"/>
                </a:solidFill>
                <a:latin typeface="+mn-lt"/>
                <a:ea typeface="+mn-ea"/>
                <a:cs typeface="+mn-cs"/>
                <a:sym typeface="Helvetica"/>
              </a:defRPr>
            </a:lvl1pPr>
          </a:lstStyle>
          <a:p>
            <a:pPr/>
            <a:r>
              <a:t>Performance</a:t>
            </a:r>
          </a:p>
        </p:txBody>
      </p:sp>
    </p:spTree>
  </p:cSld>
  <p:clrMapOvr>
    <a:masterClrMapping/>
  </p:clrMapOvr>
  <p:transition xmlns:p14="http://schemas.microsoft.com/office/powerpoint/2010/main" spd="med" advClick="1"/>
</p:sld>
</file>

<file path=ppt/slides/slide2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4" name="Final 3x3 blur: add parallelism and vectorization"/>
          <p:cNvSpPr txBox="1"/>
          <p:nvPr>
            <p:ph type="title"/>
          </p:nvPr>
        </p:nvSpPr>
        <p:spPr>
          <a:prstGeom prst="rect">
            <a:avLst/>
          </a:prstGeom>
        </p:spPr>
        <p:txBody>
          <a:bodyPr/>
          <a:lstStyle/>
          <a:p>
            <a:pPr/>
            <a:r>
              <a:t>Final 3x3 blur: add parallelism and vectorization</a:t>
            </a:r>
          </a:p>
        </p:txBody>
      </p:sp>
      <p:sp>
        <p:nvSpPr>
          <p:cNvPr id="4705" name="Var x, y;…"/>
          <p:cNvSpPr txBox="1"/>
          <p:nvPr>
            <p:ph type="body" idx="1"/>
          </p:nvPr>
        </p:nvSpPr>
        <p:spPr>
          <a:prstGeom prst="rect">
            <a:avLst/>
          </a:prstGeom>
        </p:spPr>
        <p:txBody>
          <a:bodyPr/>
          <a:lstStyle/>
          <a:p>
            <a:pPr>
              <a:lnSpc>
                <a:spcPts val="5500"/>
              </a:lnSpc>
              <a:spcBef>
                <a:spcPts val="1000"/>
              </a:spcBef>
              <a:defRPr sz="4600">
                <a:latin typeface="Courier"/>
                <a:ea typeface="Courier"/>
                <a:cs typeface="Courier"/>
                <a:sym typeface="Courier"/>
              </a:defRPr>
            </a:pPr>
            <a:r>
              <a:t>Var x, y;</a:t>
            </a:r>
          </a:p>
          <a:p>
            <a:pPr>
              <a:lnSpc>
                <a:spcPts val="5500"/>
              </a:lnSpc>
              <a:spcBef>
                <a:spcPts val="5000"/>
              </a:spcBef>
              <a:defRPr sz="4600">
                <a:latin typeface="Courier"/>
                <a:ea typeface="Courier"/>
                <a:cs typeface="Courier"/>
                <a:sym typeface="Courier"/>
              </a:defRPr>
            </a:pPr>
            <a:r>
              <a:t>Fun blur_x, blur_y ;</a:t>
            </a:r>
          </a:p>
          <a:p>
            <a:pPr>
              <a:lnSpc>
                <a:spcPts val="5500"/>
              </a:lnSpc>
              <a:spcBef>
                <a:spcPts val="1000"/>
              </a:spcBef>
              <a:defRPr sz="4600">
                <a:latin typeface="Courier"/>
                <a:ea typeface="Courier"/>
                <a:cs typeface="Courier"/>
                <a:sym typeface="Courier"/>
              </a:defRPr>
            </a:pPr>
            <a:r>
              <a:t>blur_x(x,y) = (input(x,y)+input(x+1,y)+input(x+2,y))/3.0;    </a:t>
            </a:r>
          </a:p>
          <a:p>
            <a:pPr>
              <a:lnSpc>
                <a:spcPts val="5500"/>
              </a:lnSpc>
              <a:spcBef>
                <a:spcPts val="6400"/>
              </a:spcBef>
              <a:defRPr sz="4600">
                <a:latin typeface="Courier"/>
                <a:ea typeface="Courier"/>
                <a:cs typeface="Courier"/>
                <a:sym typeface="Courier"/>
              </a:defRPr>
            </a:pPr>
            <a:r>
              <a:t>blur_y(x,y) = (blur_x(x,y)+blur_x(x,y+1)+blur_x(x,y+2))/3.0;</a:t>
            </a:r>
          </a:p>
          <a:p>
            <a:pPr>
              <a:lnSpc>
                <a:spcPts val="5500"/>
              </a:lnSpc>
              <a:spcBef>
                <a:spcPts val="1000"/>
              </a:spcBef>
              <a:defRPr sz="4600">
                <a:latin typeface="Courier"/>
                <a:ea typeface="Courier"/>
                <a:cs typeface="Courier"/>
                <a:sym typeface="Courier"/>
              </a:defRPr>
            </a:pPr>
            <a:r>
              <a:t>Var xi, yi ; </a:t>
            </a:r>
          </a:p>
          <a:p>
            <a:pPr>
              <a:lnSpc>
                <a:spcPts val="5500"/>
              </a:lnSpc>
              <a:spcBef>
                <a:spcPts val="1000"/>
              </a:spcBef>
              <a:defRPr sz="4600">
                <a:latin typeface="Courier"/>
                <a:ea typeface="Courier"/>
                <a:cs typeface="Courier"/>
                <a:sym typeface="Courier"/>
              </a:defRPr>
            </a:pPr>
            <a:r>
              <a:t>blur_y</a:t>
            </a:r>
            <a:r>
              <a:rPr>
                <a:solidFill>
                  <a:srgbClr val="FFFC41"/>
                </a:solidFill>
              </a:rPr>
              <a:t>.tile(x, y, xi, yi, 8, 4) \</a:t>
            </a:r>
            <a:endParaRPr>
              <a:solidFill>
                <a:srgbClr val="FFFC41"/>
              </a:solidFill>
            </a:endParaRPr>
          </a:p>
          <a:p>
            <a:pPr>
              <a:lnSpc>
                <a:spcPts val="5500"/>
              </a:lnSpc>
              <a:spcBef>
                <a:spcPts val="1000"/>
              </a:spcBef>
              <a:defRPr sz="4600">
                <a:latin typeface="Courier"/>
                <a:ea typeface="Courier"/>
                <a:cs typeface="Courier"/>
                <a:sym typeface="Courier"/>
              </a:defRPr>
            </a:pPr>
            <a:r>
              <a:rPr>
                <a:solidFill>
                  <a:srgbClr val="FFFC41"/>
                </a:solidFill>
              </a:rPr>
              <a:t>      .parallel(y) \</a:t>
            </a:r>
            <a:endParaRPr>
              <a:solidFill>
                <a:srgbClr val="FFFC41"/>
              </a:solidFill>
            </a:endParaRPr>
          </a:p>
          <a:p>
            <a:pPr>
              <a:lnSpc>
                <a:spcPts val="5500"/>
              </a:lnSpc>
              <a:spcBef>
                <a:spcPts val="1000"/>
              </a:spcBef>
              <a:defRPr sz="4600">
                <a:latin typeface="Courier"/>
                <a:ea typeface="Courier"/>
                <a:cs typeface="Courier"/>
                <a:sym typeface="Courier"/>
              </a:defRPr>
            </a:pPr>
            <a:r>
              <a:rPr>
                <a:solidFill>
                  <a:srgbClr val="FFFC41"/>
                </a:solidFill>
              </a:rPr>
              <a:t>      .vectorize(xi, 8);</a:t>
            </a:r>
            <a:endParaRPr>
              <a:solidFill>
                <a:srgbClr val="FFFC41"/>
              </a:solidFill>
            </a:endParaRPr>
          </a:p>
          <a:p>
            <a:pPr>
              <a:lnSpc>
                <a:spcPts val="5500"/>
              </a:lnSpc>
              <a:spcBef>
                <a:spcPts val="1000"/>
              </a:spcBef>
              <a:defRPr sz="4600">
                <a:latin typeface="Courier"/>
                <a:ea typeface="Courier"/>
                <a:cs typeface="Courier"/>
                <a:sym typeface="Courier"/>
              </a:defRPr>
            </a:pPr>
            <a:r>
              <a:t>blur_x</a:t>
            </a:r>
            <a:r>
              <a:rPr>
                <a:solidFill>
                  <a:srgbClr val="FFFC41"/>
                </a:solidFill>
              </a:rPr>
              <a:t>.compute_at(blur_y, x) \</a:t>
            </a:r>
            <a:endParaRPr>
              <a:solidFill>
                <a:srgbClr val="FFFC41"/>
              </a:solidFill>
            </a:endParaRPr>
          </a:p>
          <a:p>
            <a:pPr>
              <a:lnSpc>
                <a:spcPts val="5500"/>
              </a:lnSpc>
              <a:spcBef>
                <a:spcPts val="4200"/>
              </a:spcBef>
              <a:defRPr sz="4600">
                <a:latin typeface="Courier"/>
                <a:ea typeface="Courier"/>
                <a:cs typeface="Courier"/>
                <a:sym typeface="Courier"/>
              </a:defRPr>
            </a:pPr>
            <a:r>
              <a:rPr>
                <a:solidFill>
                  <a:srgbClr val="FFFC41"/>
                </a:solidFill>
              </a:rPr>
              <a:t>      .vectorize(x, 8);</a:t>
            </a:r>
            <a:endParaRPr>
              <a:solidFill>
                <a:srgbClr val="FFFC41"/>
              </a:solidFill>
            </a:endParaRPr>
          </a:p>
          <a:p>
            <a:pPr>
              <a:lnSpc>
                <a:spcPts val="5500"/>
              </a:lnSpc>
              <a:spcBef>
                <a:spcPts val="1000"/>
              </a:spcBef>
              <a:defRPr sz="4600">
                <a:latin typeface="Courier"/>
                <a:ea typeface="Courier"/>
                <a:cs typeface="Courier"/>
                <a:sym typeface="Courier"/>
              </a:defRPr>
            </a:pPr>
            <a:r>
              <a:t>output=blur_y.realize(input.width()-2, input.height()-2);</a:t>
            </a:r>
          </a:p>
        </p:txBody>
      </p:sp>
    </p:spTree>
  </p:cSld>
  <p:clrMapOvr>
    <a:masterClrMapping/>
  </p:clrMapOvr>
  <p:transition xmlns:p14="http://schemas.microsoft.com/office/powerpoint/2010/main" spd="med" advClick="1"/>
</p:sld>
</file>

<file path=ppt/slides/slide2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7"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708"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p:txBody>
      </p:sp>
    </p:spTree>
  </p:cSld>
  <p:clrMapOvr>
    <a:masterClrMapping/>
  </p:clrMapOvr>
  <p:transition xmlns:p14="http://schemas.microsoft.com/office/powerpoint/2010/main" spd="med" advClick="1"/>
</p:sld>
</file>

<file path=ppt/slides/slide2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0"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711"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p:txBody>
      </p:sp>
    </p:spTree>
  </p:cSld>
  <p:clrMapOvr>
    <a:masterClrMapping/>
  </p:clrMapOvr>
  <p:transition xmlns:p14="http://schemas.microsoft.com/office/powerpoint/2010/main" spd="med" advClick="1"/>
</p:sld>
</file>

<file path=ppt/slides/slide2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3"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714"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a:p>
            <a:pPr>
              <a:lnSpc>
                <a:spcPts val="7200"/>
              </a:lnSpc>
              <a:spcBef>
                <a:spcPts val="600"/>
              </a:spcBef>
              <a:defRPr sz="6000"/>
            </a:pPr>
            <a:r>
              <a:t>tile  256 x 256  + interleave</a:t>
            </a:r>
          </a:p>
          <a:p>
            <a:pPr>
              <a:lnSpc>
                <a:spcPts val="7200"/>
              </a:lnSpc>
              <a:spcBef>
                <a:spcPts val="600"/>
              </a:spcBef>
              <a:defRPr sz="6000"/>
            </a:pPr>
            <a:r>
              <a:t>           took  1.7552740097 seconds</a:t>
            </a:r>
          </a:p>
          <a:p>
            <a:pPr>
              <a:lnSpc>
                <a:spcPts val="7200"/>
              </a:lnSpc>
              <a:spcBef>
                <a:spcPts val="600"/>
              </a:spcBef>
              <a:defRPr sz="6000"/>
            </a:pPr>
            <a:r>
              <a:t>tile  256 x 256 + parallel+vector</a:t>
            </a:r>
          </a:p>
          <a:p>
            <a:pPr>
              <a:lnSpc>
                <a:spcPts val="7200"/>
              </a:lnSpc>
              <a:spcBef>
                <a:spcPts val="600"/>
              </a:spcBef>
              <a:defRPr sz="6000"/>
            </a:pPr>
            <a:r>
              <a:t>           took  0.550438785553 seconds</a:t>
            </a:r>
          </a:p>
          <a:p>
            <a:pPr>
              <a:lnSpc>
                <a:spcPts val="7200"/>
              </a:lnSpc>
              <a:spcBef>
                <a:spcPts val="600"/>
              </a:spcBef>
              <a:defRPr sz="6000"/>
            </a:pPr>
            <a:r>
              <a:t>tile  256 x 256  + parallel+vector without interleaving</a:t>
            </a:r>
          </a:p>
          <a:p>
            <a:pPr>
              <a:lnSpc>
                <a:spcPts val="7200"/>
              </a:lnSpc>
              <a:spcBef>
                <a:spcPts val="600"/>
              </a:spcBef>
              <a:defRPr sz="6000"/>
            </a:pPr>
            <a:r>
              <a:t>           took  1.10970659256 seconds</a:t>
            </a:r>
          </a:p>
        </p:txBody>
      </p:sp>
    </p:spTree>
  </p:cSld>
  <p:clrMapOvr>
    <a:masterClrMapping/>
  </p:clrMapOvr>
  <p:transition xmlns:p14="http://schemas.microsoft.com/office/powerpoint/2010/main" spd="med" advClick="1"/>
</p:sld>
</file>

<file path=ppt/slides/slide2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6"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717"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a:p>
            <a:pPr>
              <a:lnSpc>
                <a:spcPts val="7200"/>
              </a:lnSpc>
              <a:spcBef>
                <a:spcPts val="600"/>
              </a:spcBef>
              <a:defRPr sz="6000"/>
            </a:pPr>
            <a:r>
              <a:t>tile  256 x 256  + interleave</a:t>
            </a:r>
          </a:p>
          <a:p>
            <a:pPr>
              <a:lnSpc>
                <a:spcPts val="7200"/>
              </a:lnSpc>
              <a:spcBef>
                <a:spcPts val="600"/>
              </a:spcBef>
              <a:defRPr sz="6000"/>
            </a:pPr>
            <a:r>
              <a:t>           took  1.7552740097 seconds</a:t>
            </a:r>
          </a:p>
          <a:p>
            <a:pPr>
              <a:lnSpc>
                <a:spcPts val="7200"/>
              </a:lnSpc>
              <a:spcBef>
                <a:spcPts val="600"/>
              </a:spcBef>
              <a:defRPr sz="6000"/>
            </a:pPr>
            <a:r>
              <a:t>tile  256 x 256 + parallel+vector</a:t>
            </a:r>
          </a:p>
          <a:p>
            <a:pPr>
              <a:lnSpc>
                <a:spcPts val="7200"/>
              </a:lnSpc>
              <a:spcBef>
                <a:spcPts val="600"/>
              </a:spcBef>
              <a:defRPr sz="6000"/>
            </a:pPr>
            <a:r>
              <a:t>           took  0.550438785553 seconds</a:t>
            </a:r>
          </a:p>
          <a:p>
            <a:pPr>
              <a:lnSpc>
                <a:spcPts val="7200"/>
              </a:lnSpc>
              <a:spcBef>
                <a:spcPts val="600"/>
              </a:spcBef>
              <a:defRPr sz="6000"/>
            </a:pPr>
            <a:r>
              <a:t>tile  256 x 256  + parallel+vector without interleaving</a:t>
            </a:r>
          </a:p>
          <a:p>
            <a:pPr>
              <a:lnSpc>
                <a:spcPts val="7200"/>
              </a:lnSpc>
              <a:spcBef>
                <a:spcPts val="600"/>
              </a:spcBef>
              <a:defRPr sz="6000"/>
            </a:pPr>
            <a:r>
              <a:t>           took  1.10970659256 seconds</a:t>
            </a:r>
          </a:p>
          <a:p>
            <a:pPr lvl="1">
              <a:lnSpc>
                <a:spcPts val="7200"/>
              </a:lnSpc>
              <a:spcBef>
                <a:spcPts val="0"/>
              </a:spcBef>
              <a:defRPr sz="6000"/>
            </a:pPr>
            <a:r>
              <a:t>           Note the exact doubling (memory bound)</a:t>
            </a:r>
          </a:p>
        </p:txBody>
      </p:sp>
    </p:spTree>
  </p:cSld>
  <p:clrMapOvr>
    <a:masterClrMapping/>
  </p:clrMapOvr>
  <p:transition xmlns:p14="http://schemas.microsoft.com/office/powerpoint/2010/main" spd="med" advClick="1"/>
</p:sld>
</file>

<file path=ppt/slides/slide2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722" name="Group"/>
          <p:cNvGrpSpPr/>
          <p:nvPr/>
        </p:nvGrpSpPr>
        <p:grpSpPr>
          <a:xfrm>
            <a:off x="4184879" y="127000"/>
            <a:ext cx="11931421" cy="13931900"/>
            <a:chOff x="0" y="0"/>
            <a:chExt cx="11931420" cy="13931900"/>
          </a:xfrm>
        </p:grpSpPr>
        <p:sp>
          <p:nvSpPr>
            <p:cNvPr id="4719" name="void box_filter_3x3(const Image &amp;in, Image &amp;blury) {…"/>
            <p:cNvSpPr txBox="1"/>
            <p:nvPr/>
          </p:nvSpPr>
          <p:spPr>
            <a:xfrm>
              <a:off x="18820" y="2019300"/>
              <a:ext cx="11912601" cy="119126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4500"/>
                </a:lnSpc>
                <a:tabLst/>
                <a:defRPr sz="25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 allocate tile blurx array</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4720" name="9.9 → 0.9 ms/megapixel"/>
            <p:cNvSpPr txBox="1"/>
            <p:nvPr/>
          </p:nvSpPr>
          <p:spPr>
            <a:xfrm>
              <a:off x="0" y="1085850"/>
              <a:ext cx="6687443" cy="838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defTabSz="546100">
                <a:lnSpc>
                  <a:spcPct val="100000"/>
                </a:lnSpc>
                <a:tabLst/>
                <a:defRPr sz="4800">
                  <a:latin typeface="+mn-lt"/>
                  <a:ea typeface="+mn-ea"/>
                  <a:cs typeface="+mn-cs"/>
                  <a:sym typeface="Helvetica"/>
                </a:defRPr>
              </a:lvl1pPr>
            </a:lstStyle>
            <a:p>
              <a:pPr/>
              <a:r>
                <a:t>9.9 → 0.9 ms/megapixel</a:t>
              </a:r>
            </a:p>
          </p:txBody>
        </p:sp>
        <p:sp>
          <p:nvSpPr>
            <p:cNvPr id="4721" name="Same as Hand-optimized C++"/>
            <p:cNvSpPr txBox="1"/>
            <p:nvPr/>
          </p:nvSpPr>
          <p:spPr>
            <a:xfrm>
              <a:off x="15856" y="0"/>
              <a:ext cx="11915319" cy="12676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a:defRPr>
                  <a:latin typeface="Helvetica Neue Bold Condensed"/>
                  <a:ea typeface="Helvetica Neue Bold Condensed"/>
                  <a:cs typeface="Helvetica Neue Bold Condensed"/>
                  <a:sym typeface="Helvetica Neue Bold Condensed"/>
                </a:defRPr>
              </a:lvl1pPr>
            </a:lstStyle>
            <a:p>
              <a:pPr/>
              <a:r>
                <a:t>Same as Hand-optimized C++</a:t>
              </a:r>
            </a:p>
          </p:txBody>
        </p:sp>
      </p:grpSp>
      <p:sp>
        <p:nvSpPr>
          <p:cNvPr id="4723" name="11x faster (quad core x86)"/>
          <p:cNvSpPr txBox="1"/>
          <p:nvPr/>
        </p:nvSpPr>
        <p:spPr>
          <a:xfrm>
            <a:off x="16844849" y="473075"/>
            <a:ext cx="6134101" cy="2165351"/>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tabLst/>
              <a:defRPr b="1" i="1" sz="6400">
                <a:latin typeface="+mn-lt"/>
                <a:ea typeface="+mn-ea"/>
                <a:cs typeface="+mn-cs"/>
                <a:sym typeface="Helvetica"/>
              </a:defRPr>
            </a:pPr>
            <a:r>
              <a:rPr sz="9600"/>
              <a:t>11x faster</a:t>
            </a:r>
            <a:br>
              <a:rPr sz="9600"/>
            </a:br>
            <a:r>
              <a:rPr b="0" sz="5800"/>
              <a:t>(quad core x86)</a:t>
            </a:r>
          </a:p>
        </p:txBody>
      </p:sp>
      <p:sp>
        <p:nvSpPr>
          <p:cNvPr id="4724" name="Tiled, fused…"/>
          <p:cNvSpPr txBox="1"/>
          <p:nvPr/>
        </p:nvSpPr>
        <p:spPr>
          <a:xfrm>
            <a:off x="16844849" y="3342640"/>
            <a:ext cx="6134101" cy="9735821"/>
          </a:xfrm>
          <a:prstGeom prst="rect">
            <a:avLst/>
          </a:prstGeom>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spcBef>
                <a:spcPts val="4800"/>
              </a:spcBef>
              <a:tabLst/>
              <a:defRPr>
                <a:latin typeface="+mn-lt"/>
                <a:ea typeface="+mn-ea"/>
                <a:cs typeface="+mn-cs"/>
                <a:sym typeface="Helvetica"/>
              </a:defRPr>
            </a:pPr>
            <a:r>
              <a:t>Tiled, fused</a:t>
            </a:r>
          </a:p>
          <a:p>
            <a:pPr algn="l" defTabSz="546100">
              <a:lnSpc>
                <a:spcPct val="70000"/>
              </a:lnSpc>
              <a:spcBef>
                <a:spcPts val="4800"/>
              </a:spcBef>
              <a:tabLst/>
              <a:defRPr>
                <a:latin typeface="+mn-lt"/>
                <a:ea typeface="+mn-ea"/>
                <a:cs typeface="+mn-cs"/>
                <a:sym typeface="Helvetica"/>
              </a:defRPr>
            </a:pPr>
            <a:r>
              <a:t>Vectorized</a:t>
            </a:r>
          </a:p>
          <a:p>
            <a:pPr algn="l" defTabSz="546100">
              <a:lnSpc>
                <a:spcPct val="70000"/>
              </a:lnSpc>
              <a:spcBef>
                <a:spcPts val="4800"/>
              </a:spcBef>
              <a:tabLst/>
              <a:defRPr>
                <a:latin typeface="+mn-lt"/>
                <a:ea typeface="+mn-ea"/>
                <a:cs typeface="+mn-cs"/>
                <a:sym typeface="Helvetica"/>
              </a:defRPr>
            </a:pPr>
            <a:r>
              <a:t>Multithreaded</a:t>
            </a:r>
          </a:p>
          <a:p>
            <a:pPr algn="l" defTabSz="546100">
              <a:lnSpc>
                <a:spcPct val="70000"/>
              </a:lnSpc>
              <a:spcBef>
                <a:spcPts val="4800"/>
              </a:spcBef>
              <a:tabLst/>
              <a:defRPr>
                <a:latin typeface="+mn-lt"/>
                <a:ea typeface="+mn-ea"/>
                <a:cs typeface="+mn-cs"/>
                <a:sym typeface="Helvetica"/>
              </a:defRPr>
            </a:pPr>
            <a:r>
              <a:t>Redundant computation</a:t>
            </a:r>
          </a:p>
          <a:p>
            <a:pPr algn="l" defTabSz="546100">
              <a:lnSpc>
                <a:spcPct val="70000"/>
              </a:lnSpc>
              <a:spcBef>
                <a:spcPts val="4800"/>
              </a:spcBef>
              <a:tabLst/>
              <a:defRPr i="1">
                <a:latin typeface="+mn-lt"/>
                <a:ea typeface="+mn-ea"/>
                <a:cs typeface="+mn-cs"/>
                <a:sym typeface="Helvetica"/>
              </a:defRPr>
            </a:pPr>
            <a:r>
              <a:t>Near roof-line optimum</a:t>
            </a:r>
          </a:p>
        </p:txBody>
      </p:sp>
    </p:spTree>
  </p:cSld>
  <p:clrMapOvr>
    <a:masterClrMapping/>
  </p:clrMapOvr>
  <p:transition xmlns:p14="http://schemas.microsoft.com/office/powerpoint/2010/main" spd="med" advClick="1"/>
</p:sld>
</file>

<file path=ppt/slides/slide2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728" name="Double-click to edit"/>
          <p:cNvSpPr txBox="1"/>
          <p:nvPr>
            <p:ph type="title"/>
          </p:nvPr>
        </p:nvSpPr>
        <p:spPr>
          <a:prstGeom prst="rect">
            <a:avLst/>
          </a:prstGeom>
        </p:spPr>
        <p:txBody>
          <a:bodyPr/>
          <a:lstStyle/>
          <a:p>
            <a:pPr/>
          </a:p>
        </p:txBody>
      </p:sp>
      <p:sp>
        <p:nvSpPr>
          <p:cNvPr id="472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fast" advClick="1"/>
</p:sld>
</file>

<file path=ppt/slides/slide2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1" name="TODO"/>
          <p:cNvSpPr txBox="1"/>
          <p:nvPr>
            <p:ph type="title"/>
          </p:nvPr>
        </p:nvSpPr>
        <p:spPr>
          <a:prstGeom prst="rect">
            <a:avLst/>
          </a:prstGeom>
        </p:spPr>
        <p:txBody>
          <a:bodyPr/>
          <a:lstStyle/>
          <a:p>
            <a:pPr/>
            <a:r>
              <a:t>TODO</a:t>
            </a:r>
          </a:p>
        </p:txBody>
      </p:sp>
      <p:sp>
        <p:nvSpPr>
          <p:cNvPr id="4732" name="compute_at…"/>
          <p:cNvSpPr txBox="1"/>
          <p:nvPr>
            <p:ph type="body" idx="1"/>
          </p:nvPr>
        </p:nvSpPr>
        <p:spPr>
          <a:prstGeom prst="rect">
            <a:avLst/>
          </a:prstGeom>
        </p:spPr>
        <p:txBody>
          <a:bodyPr/>
          <a:lstStyle/>
          <a:p>
            <a:pPr/>
            <a:r>
              <a:t>compute_at</a:t>
            </a:r>
          </a:p>
          <a:p>
            <a:pPr/>
          </a:p>
          <a:p>
            <a:pPr/>
            <a:r>
              <a:t>figure out loop level</a:t>
            </a:r>
          </a:p>
          <a:p>
            <a:pPr/>
            <a:r>
              <a:t>figure out consumer rectangle</a:t>
            </a:r>
          </a:p>
          <a:p>
            <a:pPr/>
            <a:r>
              <a:t>figure out bound expansion for producer</a:t>
            </a:r>
          </a:p>
          <a:p>
            <a:pPr/>
            <a:r>
              <a:t>introduce loops for this rectangle (as a function of within scheduling)</a:t>
            </a:r>
          </a:p>
        </p:txBody>
      </p:sp>
    </p:spTree>
  </p:cSld>
  <p:clrMapOvr>
    <a:masterClrMapping/>
  </p:clrMapOvr>
  <p:transition xmlns:p14="http://schemas.microsoft.com/office/powerpoint/2010/main" spd="med" advClick="1"/>
</p:sld>
</file>

<file path=ppt/slides/slide2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4" name="Warning"/>
          <p:cNvSpPr txBox="1"/>
          <p:nvPr>
            <p:ph type="title"/>
          </p:nvPr>
        </p:nvSpPr>
        <p:spPr>
          <a:prstGeom prst="rect">
            <a:avLst/>
          </a:prstGeom>
        </p:spPr>
        <p:txBody>
          <a:bodyPr/>
          <a:lstStyle/>
          <a:p>
            <a:pPr/>
            <a:r>
              <a:t>Warning</a:t>
            </a:r>
          </a:p>
        </p:txBody>
      </p:sp>
      <p:sp>
        <p:nvSpPr>
          <p:cNvPr id="4735" name="There are two hard things about Halide:…"/>
          <p:cNvSpPr txBox="1"/>
          <p:nvPr>
            <p:ph type="body" idx="1"/>
          </p:nvPr>
        </p:nvSpPr>
        <p:spPr>
          <a:prstGeom prst="rect">
            <a:avLst/>
          </a:prstGeom>
        </p:spPr>
        <p:txBody>
          <a:bodyPr/>
          <a:lstStyle/>
          <a:p>
            <a:pPr/>
            <a:r>
              <a:t>There are two hard things about Halide: </a:t>
            </a:r>
          </a:p>
          <a:p>
            <a:pPr/>
            <a:r>
              <a:t>compute_at</a:t>
            </a:r>
          </a:p>
          <a:p>
            <a:pPr/>
            <a:r>
              <a:t>reductions (histogram, convolutio, etc.)</a:t>
            </a:r>
          </a:p>
        </p:txBody>
      </p:sp>
    </p:spTree>
  </p:cSld>
  <p:clrMapOvr>
    <a:masterClrMapping/>
  </p:clrMapOvr>
  <p:transition xmlns:p14="http://schemas.microsoft.com/office/powerpoint/2010/main" spd="med" advClick="1"/>
</p:sld>
</file>

<file path=ppt/slides/slide2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7" name="compute_at : across"/>
          <p:cNvSpPr txBox="1"/>
          <p:nvPr>
            <p:ph type="title"/>
          </p:nvPr>
        </p:nvSpPr>
        <p:spPr>
          <a:prstGeom prst="rect">
            <a:avLst/>
          </a:prstGeom>
        </p:spPr>
        <p:txBody>
          <a:bodyPr/>
          <a:lstStyle/>
          <a:p>
            <a:pPr/>
            <a:r>
              <a:t>compute_at : across</a:t>
            </a:r>
          </a:p>
        </p:txBody>
      </p:sp>
      <p:sp>
        <p:nvSpPr>
          <p:cNvPr id="4738" name="producer.compute_at(some_consumer, var)"/>
          <p:cNvSpPr txBox="1"/>
          <p:nvPr>
            <p:ph type="body" idx="1"/>
          </p:nvPr>
        </p:nvSpPr>
        <p:spPr>
          <a:prstGeom prst="rect">
            <a:avLst/>
          </a:prstGeom>
        </p:spPr>
        <p:txBody>
          <a:bodyPr/>
          <a:lstStyle/>
          <a:p>
            <a:pPr/>
            <a:r>
              <a:t>producer.compute_at(some_consumer, var)</a:t>
            </a:r>
          </a:p>
        </p:txBody>
      </p:sp>
    </p:spTree>
  </p:cSld>
  <p:clrMapOvr>
    <a:masterClrMapping/>
  </p:clrMapOvr>
  <p:transition xmlns:p14="http://schemas.microsoft.com/office/powerpoint/2010/main" spd="med" advClick="1"/>
</p:sld>
</file>

<file path=ppt/slides/slide2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0" name="compute_at"/>
          <p:cNvSpPr txBox="1"/>
          <p:nvPr>
            <p:ph type="title"/>
          </p:nvPr>
        </p:nvSpPr>
        <p:spPr>
          <a:prstGeom prst="rect">
            <a:avLst/>
          </a:prstGeom>
        </p:spPr>
        <p:txBody>
          <a:bodyPr/>
          <a:lstStyle/>
          <a:p>
            <a:pPr/>
            <a:r>
              <a:t>compute_at</a:t>
            </a:r>
          </a:p>
        </p:txBody>
      </p:sp>
      <p:sp>
        <p:nvSpPr>
          <p:cNvPr id="4741" name="producer.compute_at(some_consumer, var)…"/>
          <p:cNvSpPr txBox="1"/>
          <p:nvPr>
            <p:ph type="body" idx="1"/>
          </p:nvPr>
        </p:nvSpPr>
        <p:spPr>
          <a:prstGeom prst="rect">
            <a:avLst/>
          </a:prstGeom>
        </p:spPr>
        <p:txBody>
          <a:bodyPr/>
          <a:lstStyle/>
          <a:p>
            <a:pPr/>
            <a:r>
              <a:t>producer.compute_at(some_consumer, var)</a:t>
            </a:r>
          </a:p>
          <a:p>
            <a:pPr/>
            <a:r>
              <a:t>given the nested loops of the consumer, </a:t>
            </a:r>
            <a:br/>
            <a:r>
              <a:t>performs computation of producer at loop for var</a:t>
            </a:r>
          </a:p>
          <a:p>
            <a:pPr/>
            <a:r>
              <a:t>Halide infers everything needed by consumer for loops below var</a:t>
            </a:r>
          </a:p>
          <a:p>
            <a:pPr lvl="1" indent="296333"/>
            <a:r>
              <a:t>i.e. rectangle xmin, xmax, ymin, ymax (and other coordinates if applicable)</a:t>
            </a:r>
          </a:p>
          <a:p>
            <a:pPr/>
            <a:r>
              <a:t>The resulting rectangle can then be scheduled within</a:t>
            </a:r>
          </a:p>
        </p:txBody>
      </p:sp>
    </p:spTree>
  </p:cSld>
  <p:clrMapOvr>
    <a:masterClrMapping/>
  </p:clrMapOvr>
  <p:transition xmlns:p14="http://schemas.microsoft.com/office/powerpoint/2010/main" spd="med" advClick="1"/>
</p:sld>
</file>

<file path=ppt/slides/slide2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3" name="producer.compute_at(consumer, var_k)"/>
          <p:cNvSpPr txBox="1"/>
          <p:nvPr>
            <p:ph type="title"/>
          </p:nvPr>
        </p:nvSpPr>
        <p:spPr>
          <a:prstGeom prst="rect">
            <a:avLst/>
          </a:prstGeom>
        </p:spPr>
        <p:txBody>
          <a:bodyPr/>
          <a:lstStyle/>
          <a:p>
            <a:pPr/>
            <a:r>
              <a:t>producer.compute_at(consumer, var_k)</a:t>
            </a:r>
          </a:p>
        </p:txBody>
      </p:sp>
      <p:sp>
        <p:nvSpPr>
          <p:cNvPr id="4744" name="for var1…"/>
          <p:cNvSpPr txBox="1"/>
          <p:nvPr>
            <p:ph type="body" idx="1"/>
          </p:nvPr>
        </p:nvSpPr>
        <p:spPr>
          <a:prstGeom prst="rect">
            <a:avLst/>
          </a:prstGeom>
        </p:spPr>
        <p:txBody>
          <a:bodyPr/>
          <a:lstStyle/>
          <a:p>
            <a:pPr lvl="1" indent="296333"/>
            <a:r>
              <a:t>for var1</a:t>
            </a:r>
          </a:p>
          <a:p>
            <a:pPr lvl="1" indent="296333"/>
            <a:r>
              <a:t>    …</a:t>
            </a:r>
          </a:p>
          <a:p>
            <a:pPr lvl="1" indent="296333"/>
            <a:r>
              <a:t>    for var_k</a:t>
            </a:r>
          </a:p>
          <a:p>
            <a:pPr lvl="1" indent="296333"/>
            <a:r>
              <a:t>       //Insert computation of producer here</a:t>
            </a:r>
          </a:p>
          <a:p>
            <a:pPr lvl="1" indent="296333"/>
            <a:r>
              <a:t>       // whatever is needed for the consumer loops below</a:t>
            </a:r>
          </a:p>
          <a:p>
            <a:pPr lvl="1" indent="296333"/>
            <a:r>
              <a:t>       allocate temp buffer of appropriate size</a:t>
            </a:r>
          </a:p>
          <a:p>
            <a:pPr lvl="1" indent="296333"/>
            <a:r>
              <a:t>       for producer_var1</a:t>
            </a:r>
          </a:p>
          <a:p>
            <a:pPr lvl="1" indent="296333"/>
            <a:r>
              <a:t>           for producer_var2</a:t>
            </a:r>
          </a:p>
          <a:p>
            <a:pPr lvl="1" indent="296333"/>
            <a:r>
              <a:t>                …</a:t>
            </a:r>
          </a:p>
          <a:p>
            <a:pPr lvl="1" indent="296333"/>
            <a:r>
              <a:t>                temp(var1, var2, …) = …</a:t>
            </a:r>
          </a:p>
          <a:p>
            <a:pPr lvl="1" indent="296333"/>
            <a:r>
              <a:t>       for var_k+1</a:t>
            </a:r>
          </a:p>
          <a:p>
            <a:pPr lvl="1" indent="296333"/>
            <a:r>
              <a:t>         …</a:t>
            </a:r>
          </a:p>
          <a:p>
            <a:pPr lvl="1" indent="296333"/>
            <a:r>
              <a:t>         for var_n</a:t>
            </a:r>
          </a:p>
          <a:p>
            <a:pPr lvl="1" indent="296333"/>
            <a:r>
              <a:t>             consumer(index1, index2,…) =…</a:t>
            </a:r>
          </a:p>
        </p:txBody>
      </p:sp>
    </p:spTree>
  </p:cSld>
  <p:clrMapOvr>
    <a:masterClrMapping/>
  </p:clrMapOvr>
  <p:transition xmlns:p14="http://schemas.microsoft.com/office/powerpoint/2010/main" spd="med" advClick="1"/>
</p:sld>
</file>

<file path=ppt/slides/slide2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6" name="compute_at example"/>
          <p:cNvSpPr txBox="1"/>
          <p:nvPr>
            <p:ph type="title"/>
          </p:nvPr>
        </p:nvSpPr>
        <p:spPr>
          <a:prstGeom prst="rect">
            <a:avLst/>
          </a:prstGeom>
        </p:spPr>
        <p:txBody>
          <a:bodyPr/>
          <a:lstStyle/>
          <a:p>
            <a:pPr/>
            <a:r>
              <a:t>compute_at example</a:t>
            </a:r>
          </a:p>
        </p:txBody>
      </p:sp>
      <p:sp>
        <p:nvSpPr>
          <p:cNvPr id="4747" name="blur_x[x,y] = (input[x,y]+input[x+1,y]+input[x+2,y])/3;…"/>
          <p:cNvSpPr txBox="1"/>
          <p:nvPr>
            <p:ph type="body" idx="1"/>
          </p:nvPr>
        </p:nvSpPr>
        <p:spPr>
          <a:prstGeom prst="rect">
            <a:avLst/>
          </a:prstGeom>
        </p:spPr>
        <p:txBody>
          <a:bodyPr/>
          <a:lstStyle/>
          <a:p>
            <a:pPr>
              <a:spcBef>
                <a:spcPts val="1300"/>
              </a:spcBef>
            </a:pPr>
            <a:r>
              <a:t>   </a:t>
            </a:r>
            <a:r>
              <a:rPr sz="4300">
                <a:latin typeface="Courier"/>
                <a:ea typeface="Courier"/>
                <a:cs typeface="Courier"/>
                <a:sym typeface="Courier"/>
              </a:rPr>
              <a:t>  blur_x[x,y] = (input[x,y]+input[x+1,y]+input[x+2,y])/3;</a:t>
            </a:r>
            <a:endParaRPr sz="4300">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blur_y[x,y] = (blur_x[x,y]+blur_x[x,y+1]+blur_x[x,y+2])/3;</a:t>
            </a:r>
            <a:endParaRPr sz="4300">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Var xo, yo, xi, yi;</a:t>
            </a:r>
            <a:endParaRPr sz="4300">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blur_y</a:t>
            </a:r>
            <a:r>
              <a:rPr sz="4300">
                <a:solidFill>
                  <a:srgbClr val="FFFC41"/>
                </a:solidFill>
                <a:latin typeface="Courier"/>
                <a:ea typeface="Courier"/>
                <a:cs typeface="Courier"/>
                <a:sym typeface="Courier"/>
              </a:rPr>
              <a:t>.tile(x, y, xo, yo, xi, yi, 256, 32);  </a:t>
            </a:r>
            <a:endParaRPr sz="4300">
              <a:solidFill>
                <a:srgbClr val="FFFC41"/>
              </a:solidFill>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blur_x</a:t>
            </a:r>
            <a:r>
              <a:rPr sz="4300">
                <a:solidFill>
                  <a:srgbClr val="FFFC41"/>
                </a:solidFill>
                <a:latin typeface="Courier"/>
                <a:ea typeface="Courier"/>
                <a:cs typeface="Courier"/>
                <a:sym typeface="Courier"/>
              </a:rPr>
              <a:t>.compute_at(blur_y,    ); </a:t>
            </a:r>
          </a:p>
        </p:txBody>
      </p:sp>
    </p:spTree>
  </p:cSld>
  <p:clrMapOvr>
    <a:masterClrMapping/>
  </p:clrMapOvr>
  <p:transition xmlns:p14="http://schemas.microsoft.com/office/powerpoint/2010/main" spd="med" advClick="1"/>
</p:sld>
</file>

<file path=ppt/slides/slide2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9" name="compute_at example"/>
          <p:cNvSpPr txBox="1"/>
          <p:nvPr>
            <p:ph type="title"/>
          </p:nvPr>
        </p:nvSpPr>
        <p:spPr>
          <a:prstGeom prst="rect">
            <a:avLst/>
          </a:prstGeom>
        </p:spPr>
        <p:txBody>
          <a:bodyPr/>
          <a:lstStyle/>
          <a:p>
            <a:pPr/>
            <a:r>
              <a:t>compute_at example</a:t>
            </a:r>
          </a:p>
        </p:txBody>
      </p:sp>
      <p:sp>
        <p:nvSpPr>
          <p:cNvPr id="4750" name="blur_x[x,y] = (input[x,y]+input[x+1,y]+input[x+2,y])/3;…"/>
          <p:cNvSpPr txBox="1"/>
          <p:nvPr>
            <p:ph type="body" idx="1"/>
          </p:nvPr>
        </p:nvSpPr>
        <p:spPr>
          <a:prstGeom prst="rect">
            <a:avLst/>
          </a:prstGeom>
        </p:spPr>
        <p:txBody>
          <a:bodyPr/>
          <a:lstStyle/>
          <a:p>
            <a:pPr>
              <a:spcBef>
                <a:spcPts val="1300"/>
              </a:spcBef>
            </a:pPr>
            <a:r>
              <a:t>   </a:t>
            </a:r>
            <a:r>
              <a:rPr sz="4300">
                <a:latin typeface="Courier"/>
                <a:ea typeface="Courier"/>
                <a:cs typeface="Courier"/>
                <a:sym typeface="Courier"/>
              </a:rPr>
              <a:t>  blur_x[x,y] = (input[x,y]+input[x+1,y]+input[x+2,y])/3;</a:t>
            </a:r>
            <a:endParaRPr sz="4300">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blur_y[x,y] = (blur_x[x,y]+blur_x[x,y+1]+blur_x[x,y+2])/3;</a:t>
            </a:r>
            <a:endParaRPr sz="4300">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Var xo, yo, xi, yi;</a:t>
            </a:r>
            <a:endParaRPr sz="4300">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blur_y</a:t>
            </a:r>
            <a:r>
              <a:rPr sz="4300">
                <a:solidFill>
                  <a:srgbClr val="FFFC41"/>
                </a:solidFill>
                <a:latin typeface="Courier"/>
                <a:ea typeface="Courier"/>
                <a:cs typeface="Courier"/>
                <a:sym typeface="Courier"/>
              </a:rPr>
              <a:t>.tile(x, y, xo, yo, xi, yi, 256, 32);  </a:t>
            </a:r>
            <a:endParaRPr sz="4300">
              <a:solidFill>
                <a:srgbClr val="FFFC41"/>
              </a:solidFill>
              <a:latin typeface="Courier"/>
              <a:ea typeface="Courier"/>
              <a:cs typeface="Courier"/>
              <a:sym typeface="Courier"/>
            </a:endParaRPr>
          </a:p>
          <a:p>
            <a:pPr>
              <a:lnSpc>
                <a:spcPts val="5100"/>
              </a:lnSpc>
              <a:spcBef>
                <a:spcPts val="600"/>
              </a:spcBef>
            </a:pPr>
            <a:r>
              <a:rPr sz="4300">
                <a:latin typeface="Courier"/>
                <a:ea typeface="Courier"/>
                <a:cs typeface="Courier"/>
                <a:sym typeface="Courier"/>
              </a:rPr>
              <a:t>    blur_x</a:t>
            </a:r>
            <a:r>
              <a:rPr sz="4300">
                <a:solidFill>
                  <a:srgbClr val="FFFC41"/>
                </a:solidFill>
                <a:latin typeface="Courier"/>
                <a:ea typeface="Courier"/>
                <a:cs typeface="Courier"/>
                <a:sym typeface="Courier"/>
              </a:rPr>
              <a:t>.compute_at(blur_y,    ); </a:t>
            </a:r>
          </a:p>
        </p:txBody>
      </p:sp>
    </p:spTree>
  </p:cSld>
  <p:clrMapOvr>
    <a:masterClrMapping/>
  </p:clrMapOvr>
  <p:transition xmlns:p14="http://schemas.microsoft.com/office/powerpoint/2010/main" spd="med" advClick="1"/>
</p:sld>
</file>

<file path=ppt/slides/slide2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52" name="compute_at"/>
          <p:cNvSpPr txBox="1"/>
          <p:nvPr>
            <p:ph type="title"/>
          </p:nvPr>
        </p:nvSpPr>
        <p:spPr>
          <a:prstGeom prst="rect">
            <a:avLst/>
          </a:prstGeom>
        </p:spPr>
        <p:txBody>
          <a:bodyPr/>
          <a:lstStyle/>
          <a:p>
            <a:pPr/>
            <a:r>
              <a:t>compute_at</a:t>
            </a:r>
          </a:p>
        </p:txBody>
      </p:sp>
      <p:sp>
        <p:nvSpPr>
          <p:cNvPr id="4753" name="producer.compute_at(some_consumer, var)…"/>
          <p:cNvSpPr txBox="1"/>
          <p:nvPr>
            <p:ph type="body" idx="1"/>
          </p:nvPr>
        </p:nvSpPr>
        <p:spPr>
          <a:prstGeom prst="rect">
            <a:avLst/>
          </a:prstGeom>
        </p:spPr>
        <p:txBody>
          <a:bodyPr/>
          <a:lstStyle/>
          <a:p>
            <a:pPr/>
            <a:r>
              <a:t>producer.compute_at(some_consumer, var)</a:t>
            </a:r>
          </a:p>
          <a:p>
            <a:pPr/>
            <a:r>
              <a:t>given the nested loops of the consumer, </a:t>
            </a:r>
            <a:br/>
            <a:r>
              <a:t>performs computation of producer at loop for var</a:t>
            </a:r>
          </a:p>
          <a:p>
            <a:pPr/>
            <a:r>
              <a:t>Halide infers everything needed by consumer for loops below var</a:t>
            </a:r>
          </a:p>
          <a:p>
            <a:pPr lvl="1" indent="296333"/>
            <a:r>
              <a:t>i.e. rectangle xmin, xmax, ymin, ymax (and other coordinates if applicable)</a:t>
            </a:r>
          </a:p>
          <a:p>
            <a:pPr/>
            <a:r>
              <a:t>The resulting rectangle can then be scheduled within</a:t>
            </a:r>
          </a:p>
          <a:p>
            <a:pPr/>
            <a:r>
              <a:t>Could be any consumer above the producer</a:t>
            </a:r>
          </a:p>
          <a:p>
            <a:pPr lvl="1" indent="296333"/>
            <a:r>
              <a:t>typically in multi-stage pipeline, </a:t>
            </a:r>
            <a:br/>
            <a:r>
              <a:t>there are key consumers that everybody compute_at</a:t>
            </a:r>
          </a:p>
        </p:txBody>
      </p:sp>
    </p:spTree>
  </p:cSld>
  <p:clrMapOvr>
    <a:masterClrMapping/>
  </p:clrMapOvr>
  <p:transition xmlns:p14="http://schemas.microsoft.com/office/powerpoint/2010/main" spd="med" advClick="1"/>
</p:sld>
</file>

<file path=ppt/slides/slide2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55" name="multistage(&gt;2) pipeline"/>
          <p:cNvSpPr txBox="1"/>
          <p:nvPr>
            <p:ph type="title"/>
          </p:nvPr>
        </p:nvSpPr>
        <p:spPr>
          <a:prstGeom prst="rect">
            <a:avLst/>
          </a:prstGeom>
        </p:spPr>
        <p:txBody>
          <a:bodyPr/>
          <a:lstStyle/>
          <a:p>
            <a:pPr/>
            <a:r>
              <a:t>multistage(&gt;2) pipeline</a:t>
            </a:r>
          </a:p>
        </p:txBody>
      </p:sp>
      <p:sp>
        <p:nvSpPr>
          <p:cNvPr id="475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58" name="root &amp; inline as compute_at"/>
          <p:cNvSpPr txBox="1"/>
          <p:nvPr>
            <p:ph type="title"/>
          </p:nvPr>
        </p:nvSpPr>
        <p:spPr>
          <a:prstGeom prst="rect">
            <a:avLst/>
          </a:prstGeom>
        </p:spPr>
        <p:txBody>
          <a:bodyPr/>
          <a:lstStyle/>
          <a:p>
            <a:pPr/>
            <a:r>
              <a:t>root &amp; inline as compute_at</a:t>
            </a:r>
          </a:p>
        </p:txBody>
      </p:sp>
      <p:sp>
        <p:nvSpPr>
          <p:cNvPr id="475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761" name="Double-click to edit"/>
          <p:cNvSpPr txBox="1"/>
          <p:nvPr>
            <p:ph type="title"/>
          </p:nvPr>
        </p:nvSpPr>
        <p:spPr>
          <a:prstGeom prst="rect">
            <a:avLst/>
          </a:prstGeom>
        </p:spPr>
        <p:txBody>
          <a:bodyPr/>
          <a:lstStyle/>
          <a:p>
            <a:pPr/>
          </a:p>
        </p:txBody>
      </p:sp>
      <p:sp>
        <p:nvSpPr>
          <p:cNvPr id="4762"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4" name="Extra scheduling options"/>
          <p:cNvSpPr txBox="1"/>
          <p:nvPr>
            <p:ph type="title"/>
          </p:nvPr>
        </p:nvSpPr>
        <p:spPr>
          <a:prstGeom prst="rect">
            <a:avLst/>
          </a:prstGeom>
        </p:spPr>
        <p:txBody>
          <a:bodyPr/>
          <a:lstStyle/>
          <a:p>
            <a:pPr/>
            <a:r>
              <a:t>Extra scheduling options</a:t>
            </a:r>
          </a:p>
        </p:txBody>
      </p:sp>
      <p:sp>
        <p:nvSpPr>
          <p:cNvPr id="4765" name="Reorder…"/>
          <p:cNvSpPr txBox="1"/>
          <p:nvPr>
            <p:ph type="body" idx="1"/>
          </p:nvPr>
        </p:nvSpPr>
        <p:spPr>
          <a:prstGeom prst="rect">
            <a:avLst/>
          </a:prstGeom>
        </p:spPr>
        <p:txBody>
          <a:bodyPr/>
          <a:lstStyle/>
          <a:p>
            <a:pPr/>
            <a:r>
              <a:t>Reorder </a:t>
            </a:r>
          </a:p>
          <a:p>
            <a:pPr lvl="1"/>
            <a:r>
              <a:t>e.g. for x for y =&gt; for y for x</a:t>
            </a:r>
          </a:p>
          <a:p>
            <a:pPr/>
            <a:r>
              <a:t>Split </a:t>
            </a:r>
          </a:p>
          <a:p>
            <a:pPr lvl="1"/>
            <a:r>
              <a:t>e.g. for x =&gt; for xo for xi</a:t>
            </a:r>
          </a:p>
          <a:p>
            <a:pPr lvl="2"/>
            <a:r>
              <a:t>Tiling combines a set of splits and a reorder</a:t>
            </a:r>
          </a:p>
          <a:p>
            <a:pPr/>
            <a:r>
              <a:t>Unroll</a:t>
            </a:r>
          </a:p>
          <a:p>
            <a:pPr/>
            <a:r>
              <a:t>Vectorize</a:t>
            </a:r>
          </a:p>
          <a:p>
            <a:pPr/>
            <a:r>
              <a:t>Parallel</a:t>
            </a:r>
          </a:p>
          <a:p>
            <a:pPr/>
            <a:r>
              <a:t>some CUDA-specifc</a:t>
            </a:r>
          </a:p>
          <a:p>
            <a:pPr/>
            <a:r>
              <a:t>See paper or tutorial</a:t>
            </a:r>
          </a:p>
        </p:txBody>
      </p:sp>
    </p:spTree>
  </p:cSld>
  <p:clrMapOvr>
    <a:masterClrMapping/>
  </p:clrMapOvr>
  <p:transition xmlns:p14="http://schemas.microsoft.com/office/powerpoint/2010/main" spd="med" advClick="1"/>
</p:sld>
</file>

<file path=ppt/slides/slide2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7" name="Final 3x3 blur: add parallelism and vectorization"/>
          <p:cNvSpPr txBox="1"/>
          <p:nvPr>
            <p:ph type="title"/>
          </p:nvPr>
        </p:nvSpPr>
        <p:spPr>
          <a:prstGeom prst="rect">
            <a:avLst/>
          </a:prstGeom>
        </p:spPr>
        <p:txBody>
          <a:bodyPr/>
          <a:lstStyle/>
          <a:p>
            <a:pPr/>
            <a:r>
              <a:t>Final 3x3 blur: add parallelism and vectorization</a:t>
            </a:r>
          </a:p>
        </p:txBody>
      </p:sp>
      <p:sp>
        <p:nvSpPr>
          <p:cNvPr id="4768" name="Var x, y;…"/>
          <p:cNvSpPr txBox="1"/>
          <p:nvPr>
            <p:ph type="body" idx="1"/>
          </p:nvPr>
        </p:nvSpPr>
        <p:spPr>
          <a:prstGeom prst="rect">
            <a:avLst/>
          </a:prstGeom>
        </p:spPr>
        <p:txBody>
          <a:bodyPr/>
          <a:lstStyle/>
          <a:p>
            <a:pPr>
              <a:lnSpc>
                <a:spcPts val="5500"/>
              </a:lnSpc>
              <a:spcBef>
                <a:spcPts val="1000"/>
              </a:spcBef>
              <a:defRPr sz="4600">
                <a:latin typeface="Courier"/>
                <a:ea typeface="Courier"/>
                <a:cs typeface="Courier"/>
                <a:sym typeface="Courier"/>
              </a:defRPr>
            </a:pPr>
            <a:r>
              <a:t>Var x, y;</a:t>
            </a:r>
          </a:p>
          <a:p>
            <a:pPr>
              <a:lnSpc>
                <a:spcPts val="5500"/>
              </a:lnSpc>
              <a:spcBef>
                <a:spcPts val="5000"/>
              </a:spcBef>
              <a:defRPr sz="4600">
                <a:latin typeface="Courier"/>
                <a:ea typeface="Courier"/>
                <a:cs typeface="Courier"/>
                <a:sym typeface="Courier"/>
              </a:defRPr>
            </a:pPr>
            <a:r>
              <a:t>Fun blur_x, blur_y ;</a:t>
            </a:r>
          </a:p>
          <a:p>
            <a:pPr>
              <a:lnSpc>
                <a:spcPts val="5500"/>
              </a:lnSpc>
              <a:spcBef>
                <a:spcPts val="1000"/>
              </a:spcBef>
              <a:defRPr sz="4600">
                <a:latin typeface="Courier"/>
                <a:ea typeface="Courier"/>
                <a:cs typeface="Courier"/>
                <a:sym typeface="Courier"/>
              </a:defRPr>
            </a:pPr>
            <a:r>
              <a:t>blur_x(x,y) = (input(x,y)+input(x+1,y)+input(x+2,y))/3.0;    </a:t>
            </a:r>
          </a:p>
          <a:p>
            <a:pPr>
              <a:lnSpc>
                <a:spcPts val="5500"/>
              </a:lnSpc>
              <a:spcBef>
                <a:spcPts val="6400"/>
              </a:spcBef>
              <a:defRPr sz="4600">
                <a:latin typeface="Courier"/>
                <a:ea typeface="Courier"/>
                <a:cs typeface="Courier"/>
                <a:sym typeface="Courier"/>
              </a:defRPr>
            </a:pPr>
            <a:r>
              <a:t>blur_y(x,y) = (blur_x(x,y)+blur_x(x,y+1)+blur_x(x,y+2))/3.0;</a:t>
            </a:r>
          </a:p>
          <a:p>
            <a:pPr>
              <a:lnSpc>
                <a:spcPts val="5500"/>
              </a:lnSpc>
              <a:spcBef>
                <a:spcPts val="1000"/>
              </a:spcBef>
              <a:defRPr sz="4600">
                <a:latin typeface="Courier"/>
                <a:ea typeface="Courier"/>
                <a:cs typeface="Courier"/>
                <a:sym typeface="Courier"/>
              </a:defRPr>
            </a:pPr>
            <a:r>
              <a:t>Var xi, yi ; </a:t>
            </a:r>
          </a:p>
          <a:p>
            <a:pPr>
              <a:lnSpc>
                <a:spcPts val="5500"/>
              </a:lnSpc>
              <a:spcBef>
                <a:spcPts val="1000"/>
              </a:spcBef>
              <a:defRPr sz="4600">
                <a:latin typeface="Courier"/>
                <a:ea typeface="Courier"/>
                <a:cs typeface="Courier"/>
                <a:sym typeface="Courier"/>
              </a:defRPr>
            </a:pPr>
            <a:r>
              <a:t>blur_y</a:t>
            </a:r>
            <a:r>
              <a:rPr>
                <a:solidFill>
                  <a:srgbClr val="FFFC41"/>
                </a:solidFill>
              </a:rPr>
              <a:t>.tile(x, y, xi, yi, 8, 4) \</a:t>
            </a:r>
            <a:endParaRPr>
              <a:solidFill>
                <a:srgbClr val="FFFC41"/>
              </a:solidFill>
            </a:endParaRPr>
          </a:p>
          <a:p>
            <a:pPr>
              <a:lnSpc>
                <a:spcPts val="5500"/>
              </a:lnSpc>
              <a:spcBef>
                <a:spcPts val="1000"/>
              </a:spcBef>
              <a:defRPr sz="4600">
                <a:latin typeface="Courier"/>
                <a:ea typeface="Courier"/>
                <a:cs typeface="Courier"/>
                <a:sym typeface="Courier"/>
              </a:defRPr>
            </a:pPr>
            <a:r>
              <a:rPr>
                <a:solidFill>
                  <a:srgbClr val="FFFC41"/>
                </a:solidFill>
              </a:rPr>
              <a:t>      .parallel(y) \</a:t>
            </a:r>
            <a:endParaRPr>
              <a:solidFill>
                <a:srgbClr val="FFFC41"/>
              </a:solidFill>
            </a:endParaRPr>
          </a:p>
          <a:p>
            <a:pPr>
              <a:lnSpc>
                <a:spcPts val="5500"/>
              </a:lnSpc>
              <a:spcBef>
                <a:spcPts val="1000"/>
              </a:spcBef>
              <a:defRPr sz="4600">
                <a:latin typeface="Courier"/>
                <a:ea typeface="Courier"/>
                <a:cs typeface="Courier"/>
                <a:sym typeface="Courier"/>
              </a:defRPr>
            </a:pPr>
            <a:r>
              <a:rPr>
                <a:solidFill>
                  <a:srgbClr val="FFFC41"/>
                </a:solidFill>
              </a:rPr>
              <a:t>      .vectorize(xi, 8);</a:t>
            </a:r>
            <a:endParaRPr>
              <a:solidFill>
                <a:srgbClr val="FFFC41"/>
              </a:solidFill>
            </a:endParaRPr>
          </a:p>
          <a:p>
            <a:pPr>
              <a:lnSpc>
                <a:spcPts val="5500"/>
              </a:lnSpc>
              <a:spcBef>
                <a:spcPts val="1000"/>
              </a:spcBef>
              <a:defRPr sz="4600">
                <a:latin typeface="Courier"/>
                <a:ea typeface="Courier"/>
                <a:cs typeface="Courier"/>
                <a:sym typeface="Courier"/>
              </a:defRPr>
            </a:pPr>
            <a:r>
              <a:t>blur_x</a:t>
            </a:r>
            <a:r>
              <a:rPr>
                <a:solidFill>
                  <a:srgbClr val="FFFC41"/>
                </a:solidFill>
              </a:rPr>
              <a:t>.compute_at(blur_y, x) \</a:t>
            </a:r>
            <a:endParaRPr>
              <a:solidFill>
                <a:srgbClr val="FFFC41"/>
              </a:solidFill>
            </a:endParaRPr>
          </a:p>
          <a:p>
            <a:pPr>
              <a:lnSpc>
                <a:spcPts val="5500"/>
              </a:lnSpc>
              <a:spcBef>
                <a:spcPts val="4200"/>
              </a:spcBef>
              <a:defRPr sz="4600">
                <a:latin typeface="Courier"/>
                <a:ea typeface="Courier"/>
                <a:cs typeface="Courier"/>
                <a:sym typeface="Courier"/>
              </a:defRPr>
            </a:pPr>
            <a:r>
              <a:rPr>
                <a:solidFill>
                  <a:srgbClr val="FFFC41"/>
                </a:solidFill>
              </a:rPr>
              <a:t>      .vectorize(x, 8);</a:t>
            </a:r>
            <a:endParaRPr>
              <a:solidFill>
                <a:srgbClr val="FFFC41"/>
              </a:solidFill>
            </a:endParaRPr>
          </a:p>
          <a:p>
            <a:pPr>
              <a:lnSpc>
                <a:spcPts val="5500"/>
              </a:lnSpc>
              <a:spcBef>
                <a:spcPts val="1000"/>
              </a:spcBef>
              <a:defRPr sz="4600">
                <a:latin typeface="Courier"/>
                <a:ea typeface="Courier"/>
                <a:cs typeface="Courier"/>
                <a:sym typeface="Courier"/>
              </a:defRPr>
            </a:pPr>
            <a:r>
              <a:t>output=blur_y.realize(input.width()-2, input.height()-2);</a:t>
            </a:r>
          </a:p>
        </p:txBody>
      </p:sp>
    </p:spTree>
  </p:cSld>
  <p:clrMapOvr>
    <a:masterClrMapping/>
  </p:clrMapOvr>
  <p:transition xmlns:p14="http://schemas.microsoft.com/office/powerpoint/2010/main" spd="med" advClick="1"/>
</p:sld>
</file>

<file path=ppt/slides/slide2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70" name="Parallel"/>
          <p:cNvSpPr txBox="1"/>
          <p:nvPr>
            <p:ph type="title"/>
          </p:nvPr>
        </p:nvSpPr>
        <p:spPr>
          <a:prstGeom prst="rect">
            <a:avLst/>
          </a:prstGeom>
        </p:spPr>
        <p:txBody>
          <a:bodyPr/>
          <a:lstStyle/>
          <a:p>
            <a:pPr/>
            <a:r>
              <a:t>Parallel</a:t>
            </a:r>
          </a:p>
        </p:txBody>
      </p:sp>
      <p:sp>
        <p:nvSpPr>
          <p:cNvPr id="4771" name="func.parallel(var)…"/>
          <p:cNvSpPr txBox="1"/>
          <p:nvPr>
            <p:ph type="body" idx="1"/>
          </p:nvPr>
        </p:nvSpPr>
        <p:spPr>
          <a:prstGeom prst="rect">
            <a:avLst/>
          </a:prstGeom>
        </p:spPr>
        <p:txBody>
          <a:bodyPr/>
          <a:lstStyle/>
          <a:p>
            <a:pPr/>
            <a:r>
              <a:t>func.parallel(var)</a:t>
            </a:r>
          </a:p>
          <a:p>
            <a:pPr/>
            <a:r>
              <a:t>turns the for of this var into a parallel for</a:t>
            </a:r>
          </a:p>
        </p:txBody>
      </p:sp>
    </p:spTree>
  </p:cSld>
  <p:clrMapOvr>
    <a:masterClrMapping/>
  </p:clrMapOvr>
  <p:transition xmlns:p14="http://schemas.microsoft.com/office/powerpoint/2010/main" spd="med" advClick="1"/>
</p:sld>
</file>

<file path=ppt/slides/slide2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73" name="vectorize"/>
          <p:cNvSpPr txBox="1"/>
          <p:nvPr>
            <p:ph type="title"/>
          </p:nvPr>
        </p:nvSpPr>
        <p:spPr>
          <a:prstGeom prst="rect">
            <a:avLst/>
          </a:prstGeom>
        </p:spPr>
        <p:txBody>
          <a:bodyPr/>
          <a:lstStyle/>
          <a:p>
            <a:pPr/>
            <a:r>
              <a:t>vectorize</a:t>
            </a:r>
          </a:p>
        </p:txBody>
      </p:sp>
      <p:sp>
        <p:nvSpPr>
          <p:cNvPr id="4774" name="Don’t worry too much about vectorize for 6.815/6.865…"/>
          <p:cNvSpPr txBox="1"/>
          <p:nvPr>
            <p:ph type="body" idx="1"/>
          </p:nvPr>
        </p:nvSpPr>
        <p:spPr>
          <a:prstGeom prst="rect">
            <a:avLst/>
          </a:prstGeom>
        </p:spPr>
        <p:txBody>
          <a:bodyPr/>
          <a:lstStyle/>
          <a:p>
            <a:pPr/>
            <a:r>
              <a:t>Don’t worry too much about vectorize for 6.815/6.865</a:t>
            </a:r>
          </a:p>
          <a:p>
            <a:pPr/>
            <a:r>
              <a:t>It can be finicky </a:t>
            </a:r>
          </a:p>
        </p:txBody>
      </p:sp>
    </p:spTree>
  </p:cSld>
  <p:clrMapOvr>
    <a:masterClrMapping/>
  </p:clrMapOvr>
  <p:transition xmlns:p14="http://schemas.microsoft.com/office/powerpoint/2010/main" spd="med" advClick="1"/>
</p:sld>
</file>

<file path=ppt/slides/slide2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779" name="Group"/>
          <p:cNvGrpSpPr/>
          <p:nvPr/>
        </p:nvGrpSpPr>
        <p:grpSpPr>
          <a:xfrm>
            <a:off x="4184879" y="127000"/>
            <a:ext cx="11931421" cy="13931900"/>
            <a:chOff x="0" y="0"/>
            <a:chExt cx="11931420" cy="13931900"/>
          </a:xfrm>
        </p:grpSpPr>
        <p:sp>
          <p:nvSpPr>
            <p:cNvPr id="4776" name="void box_filter_3x3(const Image &amp;in, Image &amp;blury) {…"/>
            <p:cNvSpPr txBox="1"/>
            <p:nvPr/>
          </p:nvSpPr>
          <p:spPr>
            <a:xfrm>
              <a:off x="18820" y="2019300"/>
              <a:ext cx="11912601" cy="119126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void </a:t>
              </a:r>
              <a:r>
                <a:rPr b="1">
                  <a:solidFill>
                    <a:srgbClr val="74A7FE"/>
                  </a:solidFill>
                  <a:latin typeface="+mn-lt"/>
                  <a:ea typeface="+mn-ea"/>
                  <a:cs typeface="+mn-cs"/>
                  <a:sym typeface="Helvetica"/>
                </a:rPr>
                <a:t>box_filter_3x3</a:t>
              </a:r>
              <a:r>
                <a:rPr>
                  <a:solidFill>
                    <a:srgbClr val="FFFFFF"/>
                  </a:solidFill>
                </a:rPr>
                <a:t>(const Image &amp;in, Image &amp;blury) {</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one_third = _mm_set1_epi16(</a:t>
              </a:r>
              <a:r>
                <a:rPr i="1">
                  <a:solidFill>
                    <a:srgbClr val="B51A00"/>
                  </a:solidFill>
                  <a:latin typeface="+mn-lt"/>
                  <a:ea typeface="+mn-ea"/>
                  <a:cs typeface="+mn-cs"/>
                  <a:sym typeface="Helvetica"/>
                </a:rPr>
                <a:t>21846</a:t>
              </a:r>
              <a:r>
                <a:rPr>
                  <a:solidFill>
                    <a:srgbClr val="FFFFFF"/>
                  </a:solidFill>
                </a:rPr>
                <a:t>);</a:t>
              </a:r>
              <a:endParaRPr>
                <a:solidFill>
                  <a:srgbClr val="FFFFFF"/>
                </a:solidFill>
              </a:endParaRPr>
            </a:p>
            <a:p>
              <a:pPr algn="l" defTabSz="457200">
                <a:lnSpc>
                  <a:spcPts val="4500"/>
                </a:lnSpc>
                <a:tabLst/>
                <a:defRPr sz="2500">
                  <a:latin typeface="Consolas"/>
                  <a:ea typeface="Consolas"/>
                  <a:cs typeface="Consolas"/>
                  <a:sym typeface="Consolas"/>
                </a:defRPr>
              </a:pPr>
              <a:r>
                <a:t>  </a:t>
              </a:r>
              <a:r>
                <a:rPr>
                  <a:solidFill>
                    <a:srgbClr val="00B418"/>
                  </a:solidFill>
                </a:rPr>
                <a:t>#</a:t>
              </a:r>
              <a:r>
                <a:rPr>
                  <a:solidFill>
                    <a:srgbClr val="4F7A28"/>
                  </a:solidFill>
                </a:rPr>
                <a:t>pragma</a:t>
              </a:r>
              <a:r>
                <a:rPr>
                  <a:solidFill>
                    <a:srgbClr val="00B418"/>
                  </a:solidFill>
                </a:rPr>
                <a:t> omp parallel for</a:t>
              </a: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yTile = </a:t>
              </a:r>
              <a:r>
                <a:rPr i="1">
                  <a:solidFill>
                    <a:srgbClr val="B51A00"/>
                  </a:solidFill>
                  <a:latin typeface="+mn-lt"/>
                  <a:ea typeface="+mn-ea"/>
                  <a:cs typeface="+mn-cs"/>
                  <a:sym typeface="Helvetica"/>
                </a:rPr>
                <a:t>0</a:t>
              </a:r>
              <a:r>
                <a:rPr>
                  <a:solidFill>
                    <a:srgbClr val="FFFFFF"/>
                  </a:solidFill>
                </a:rPr>
                <a:t>; yTile &lt; in.</a:t>
              </a:r>
              <a:r>
                <a:rPr b="1">
                  <a:solidFill>
                    <a:srgbClr val="74A7FE"/>
                  </a:solidFill>
                  <a:latin typeface="+mn-lt"/>
                  <a:ea typeface="+mn-ea"/>
                  <a:cs typeface="+mn-cs"/>
                  <a:sym typeface="Helvetica"/>
                </a:rPr>
                <a:t>height</a:t>
              </a:r>
              <a:r>
                <a:rPr>
                  <a:solidFill>
                    <a:srgbClr val="FFFFFF"/>
                  </a:solidFill>
                </a:rPr>
                <a:t>(); yTile += </a:t>
              </a:r>
              <a:r>
                <a:rPr i="1">
                  <a:solidFill>
                    <a:srgbClr val="B51A00"/>
                  </a:solidFill>
                  <a:latin typeface="+mn-lt"/>
                  <a:ea typeface="+mn-ea"/>
                  <a:cs typeface="+mn-cs"/>
                  <a:sym typeface="Helvetica"/>
                </a:rPr>
                <a:t>32</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 b, c, sum,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a:t>
              </a:r>
              <a:r>
                <a:rPr b="1">
                  <a:solidFill>
                    <a:srgbClr val="74A7FE"/>
                  </a:solidFill>
                  <a:latin typeface="+mn-lt"/>
                  <a:ea typeface="+mn-ea"/>
                  <a:cs typeface="+mn-cs"/>
                  <a:sym typeface="Helvetica"/>
                </a:rPr>
                <a:t>blurx</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2</a:t>
              </a:r>
              <a:r>
                <a:rPr>
                  <a:solidFill>
                    <a:srgbClr val="FFFFFF"/>
                  </a:solidFill>
                </a:rPr>
                <a:t>)]; // allocate tile blurx array</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xTile = </a:t>
              </a:r>
              <a:r>
                <a:rPr i="1">
                  <a:solidFill>
                    <a:srgbClr val="B51A00"/>
                  </a:solidFill>
                  <a:latin typeface="+mn-lt"/>
                  <a:ea typeface="+mn-ea"/>
                  <a:cs typeface="+mn-cs"/>
                  <a:sym typeface="Helvetica"/>
                </a:rPr>
                <a:t>0</a:t>
              </a:r>
              <a:r>
                <a:rPr>
                  <a:solidFill>
                    <a:srgbClr val="FFFFFF"/>
                  </a:solidFill>
                </a:rPr>
                <a:t>; xTile &lt; in.</a:t>
              </a:r>
              <a:r>
                <a:rPr b="1">
                  <a:solidFill>
                    <a:srgbClr val="74A7FE"/>
                  </a:solidFill>
                  <a:latin typeface="+mn-lt"/>
                  <a:ea typeface="+mn-ea"/>
                  <a:cs typeface="+mn-cs"/>
                  <a:sym typeface="Helvetica"/>
                </a:rPr>
                <a:t>width</a:t>
              </a:r>
              <a:r>
                <a:rPr>
                  <a:solidFill>
                    <a:srgbClr val="FFFFFF"/>
                  </a:solidFill>
                </a:rPr>
                <a:t>(); xTile += </a:t>
              </a:r>
              <a:r>
                <a:rPr i="1">
                  <a:solidFill>
                    <a:srgbClr val="B51A00"/>
                  </a:solidFill>
                  <a:latin typeface="+mn-lt"/>
                  <a:ea typeface="+mn-ea"/>
                  <a:cs typeface="+mn-cs"/>
                  <a:sym typeface="Helvetica"/>
                </a:rPr>
                <a:t>256</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*blurxPtr = </a:t>
              </a:r>
              <a:r>
                <a:rPr b="1">
                  <a:solidFill>
                    <a:srgbClr val="74A7FE"/>
                  </a:solidFill>
                  <a:latin typeface="+mn-lt"/>
                  <a:ea typeface="+mn-ea"/>
                  <a:cs typeface="+mn-cs"/>
                  <a:sym typeface="Helvetica"/>
                </a:rPr>
                <a:t>blurx</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1</a:t>
              </a:r>
              <a:r>
                <a:rPr>
                  <a:solidFill>
                    <a:srgbClr val="FFFFFF"/>
                  </a:solidFill>
                </a:rPr>
                <a:t>; y &lt; </a:t>
              </a:r>
              <a:r>
                <a:rPr i="1">
                  <a:solidFill>
                    <a:srgbClr val="B51A00"/>
                  </a:solidFill>
                  <a:latin typeface="+mn-lt"/>
                  <a:ea typeface="+mn-ea"/>
                  <a:cs typeface="+mn-cs"/>
                  <a:sym typeface="Helvetica"/>
                </a:rPr>
                <a:t>32</a:t>
              </a:r>
              <a:r>
                <a:rPr>
                  <a:solidFill>
                    <a:srgbClr val="FFFFFF"/>
                  </a:solidFill>
                </a:rPr>
                <a:t>+</a:t>
              </a:r>
              <a:r>
                <a:rPr i="1">
                  <a:solidFill>
                    <a:srgbClr val="B51A00"/>
                  </a:solidFill>
                  <a:latin typeface="+mn-lt"/>
                  <a:ea typeface="+mn-ea"/>
                  <a:cs typeface="+mn-cs"/>
                  <a:sym typeface="Helvetica"/>
                </a:rPr>
                <a:t>1</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const uint16_t *inPtr = &amp;(</a:t>
              </a:r>
              <a:r>
                <a:rPr b="1">
                  <a:solidFill>
                    <a:srgbClr val="74A7FE"/>
                  </a:solidFill>
                  <a:latin typeface="+mn-lt"/>
                  <a:ea typeface="+mn-ea"/>
                  <a:cs typeface="+mn-cs"/>
                  <a:sym typeface="Helvetica"/>
                </a:rPr>
                <a:t>in</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_mm_loadu_si128((</a:t>
              </a:r>
              <a:r>
                <a:rPr b="1">
                  <a:solidFill>
                    <a:srgbClr val="A8C6FE"/>
                  </a:solidFill>
                  <a:latin typeface="+mn-lt"/>
                  <a:ea typeface="+mn-ea"/>
                  <a:cs typeface="+mn-cs"/>
                  <a:sym typeface="Helvetica"/>
                </a:rPr>
                <a:t>__m128i</a:t>
              </a:r>
              <a:r>
                <a:rPr>
                  <a:solidFill>
                    <a:srgbClr val="FFFFFF"/>
                  </a:solidFill>
                </a:rPr>
                <a:t>*)(inPtr+</a:t>
              </a:r>
              <a:r>
                <a:rPr i="1">
                  <a:solidFill>
                    <a:srgbClr val="B51A00"/>
                  </a:solidFill>
                  <a:latin typeface="+mn-lt"/>
                  <a:ea typeface="+mn-ea"/>
                  <a:cs typeface="+mn-cs"/>
                  <a:sym typeface="Helvetica"/>
                </a:rPr>
                <a:t>1</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a:t>
              </a:r>
              <a:r>
                <a:rPr b="1">
                  <a:solidFill>
                    <a:srgbClr val="A8C6FE"/>
                  </a:solidFill>
                  <a:latin typeface="+mn-lt"/>
                  <a:ea typeface="+mn-ea"/>
                  <a:cs typeface="+mn-cs"/>
                  <a:sym typeface="Helvetica"/>
                </a:rPr>
                <a:t>__m128i</a:t>
              </a:r>
              <a:r>
                <a:rPr>
                  <a:solidFill>
                    <a:srgbClr val="FFFFFF"/>
                  </a:solidFill>
                </a:rPr>
                <a:t>*)(inPtr));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_mm_store_si128(blurxPtr++,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inPtr += </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blurxPtr = blurx;</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y = </a:t>
              </a:r>
              <a:r>
                <a:rPr i="1">
                  <a:solidFill>
                    <a:srgbClr val="B51A00"/>
                  </a:solidFill>
                  <a:latin typeface="+mn-lt"/>
                  <a:ea typeface="+mn-ea"/>
                  <a:cs typeface="+mn-cs"/>
                  <a:sym typeface="Helvetica"/>
                </a:rPr>
                <a:t>0</a:t>
              </a:r>
              <a:r>
                <a:rPr>
                  <a:solidFill>
                    <a:srgbClr val="FFFFFF"/>
                  </a:solidFill>
                </a:rPr>
                <a:t>; y &lt; </a:t>
              </a:r>
              <a:r>
                <a:rPr i="1">
                  <a:solidFill>
                    <a:srgbClr val="B51A00"/>
                  </a:solidFill>
                  <a:latin typeface="+mn-lt"/>
                  <a:ea typeface="+mn-ea"/>
                  <a:cs typeface="+mn-cs"/>
                  <a:sym typeface="Helvetica"/>
                </a:rPr>
                <a:t>32</a:t>
              </a:r>
              <a:r>
                <a:rPr>
                  <a:solidFill>
                    <a:srgbClr val="FFFFFF"/>
                  </a:solidFill>
                </a:rPr>
                <a:t>; y++)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A8C6FE"/>
                  </a:solidFill>
                  <a:latin typeface="+mn-lt"/>
                  <a:ea typeface="+mn-ea"/>
                  <a:cs typeface="+mn-cs"/>
                  <a:sym typeface="Helvetica"/>
                </a:rPr>
                <a:t>__m128i</a:t>
              </a:r>
              <a:r>
                <a:rPr>
                  <a:solidFill>
                    <a:srgbClr val="FFFFFF"/>
                  </a:solidFill>
                </a:rPr>
                <a:t> *outPtr = (</a:t>
              </a:r>
              <a:r>
                <a:rPr b="1">
                  <a:solidFill>
                    <a:srgbClr val="A8C6FE"/>
                  </a:solidFill>
                  <a:latin typeface="+mn-lt"/>
                  <a:ea typeface="+mn-ea"/>
                  <a:cs typeface="+mn-cs"/>
                  <a:sym typeface="Helvetica"/>
                </a:rPr>
                <a:t>__m128i</a:t>
              </a:r>
              <a:r>
                <a:rPr>
                  <a:solidFill>
                    <a:srgbClr val="FFFFFF"/>
                  </a:solidFill>
                </a:rPr>
                <a:t> *)(&amp;(</a:t>
              </a:r>
              <a:r>
                <a:rPr b="1">
                  <a:solidFill>
                    <a:srgbClr val="74A7FE"/>
                  </a:solidFill>
                  <a:latin typeface="+mn-lt"/>
                  <a:ea typeface="+mn-ea"/>
                  <a:cs typeface="+mn-cs"/>
                  <a:sym typeface="Helvetica"/>
                </a:rPr>
                <a:t>blury</a:t>
              </a:r>
              <a:r>
                <a:rPr>
                  <a:solidFill>
                    <a:srgbClr val="FFFFFF"/>
                  </a:solidFill>
                </a:rPr>
                <a:t>[yTile+y][xTile]));</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t>
              </a:r>
              <a:r>
                <a:rPr b="1">
                  <a:solidFill>
                    <a:srgbClr val="0061FF"/>
                  </a:solidFill>
                  <a:latin typeface="+mn-lt"/>
                  <a:ea typeface="+mn-ea"/>
                  <a:cs typeface="+mn-cs"/>
                  <a:sym typeface="Helvetica"/>
                </a:rPr>
                <a:t>for</a:t>
              </a:r>
              <a:r>
                <a:rPr>
                  <a:solidFill>
                    <a:srgbClr val="FFFFFF"/>
                  </a:solidFill>
                </a:rPr>
                <a:t> (int x = </a:t>
              </a:r>
              <a:r>
                <a:rPr i="1">
                  <a:solidFill>
                    <a:srgbClr val="B51A00"/>
                  </a:solidFill>
                  <a:latin typeface="+mn-lt"/>
                  <a:ea typeface="+mn-ea"/>
                  <a:cs typeface="+mn-cs"/>
                  <a:sym typeface="Helvetica"/>
                </a:rPr>
                <a:t>0</a:t>
              </a:r>
              <a:r>
                <a:rPr>
                  <a:solidFill>
                    <a:srgbClr val="FFFFFF"/>
                  </a:solidFill>
                </a:rPr>
                <a:t>; x &lt; </a:t>
              </a:r>
              <a:r>
                <a:rPr i="1">
                  <a:solidFill>
                    <a:srgbClr val="B51A00"/>
                  </a:solidFill>
                  <a:latin typeface="+mn-lt"/>
                  <a:ea typeface="+mn-ea"/>
                  <a:cs typeface="+mn-cs"/>
                  <a:sym typeface="Helvetica"/>
                </a:rPr>
                <a:t>256</a:t>
              </a:r>
              <a:r>
                <a:rPr>
                  <a:solidFill>
                    <a:srgbClr val="FFFFFF"/>
                  </a:solidFill>
                </a:rPr>
                <a:t>; x += </a:t>
              </a:r>
              <a:r>
                <a:rPr i="1">
                  <a:solidFill>
                    <a:srgbClr val="B51A00"/>
                  </a:solidFill>
                  <a:latin typeface="+mn-lt"/>
                  <a:ea typeface="+mn-ea"/>
                  <a:cs typeface="+mn-cs"/>
                  <a:sym typeface="Helvetica"/>
                </a:rPr>
                <a:t>8</a:t>
              </a:r>
              <a:r>
                <a:rPr>
                  <a:solidFill>
                    <a:srgbClr val="FFFFFF"/>
                  </a:solidFill>
                </a:rPr>
                <a:t>) {</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 = _mm_load_si128(blurxPtr+(</a:t>
              </a:r>
              <a:r>
                <a:rPr i="1">
                  <a:solidFill>
                    <a:srgbClr val="B51A00"/>
                  </a:solidFill>
                  <a:latin typeface="+mn-lt"/>
                  <a:ea typeface="+mn-ea"/>
                  <a:cs typeface="+mn-cs"/>
                  <a:sym typeface="Helvetica"/>
                </a:rPr>
                <a:t>2</a:t>
              </a:r>
              <a:r>
                <a:rPr>
                  <a:solidFill>
                    <a:srgbClr val="FFFFFF"/>
                  </a:solidFill>
                </a:rPr>
                <a:t>*</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b = _mm_load_si128(blurxPtr+</a:t>
              </a:r>
              <a:r>
                <a:rPr i="1">
                  <a:solidFill>
                    <a:srgbClr val="B51A00"/>
                  </a:solidFill>
                  <a:latin typeface="+mn-lt"/>
                  <a:ea typeface="+mn-ea"/>
                  <a:cs typeface="+mn-cs"/>
                  <a:sym typeface="Helvetica"/>
                </a:rPr>
                <a:t>256</a:t>
              </a:r>
              <a:r>
                <a:rPr>
                  <a:solidFill>
                    <a:srgbClr val="FFFFFF"/>
                  </a:solidFill>
                </a:rPr>
                <a:t>/</a:t>
              </a:r>
              <a:r>
                <a:rPr i="1">
                  <a:solidFill>
                    <a:srgbClr val="B51A00"/>
                  </a:solidFill>
                  <a:latin typeface="+mn-lt"/>
                  <a:ea typeface="+mn-ea"/>
                  <a:cs typeface="+mn-cs"/>
                  <a:sym typeface="Helvetica"/>
                </a:rPr>
                <a:t>8</a:t>
              </a:r>
              <a:r>
                <a:rPr>
                  <a:solidFill>
                    <a:srgbClr val="FFFFFF"/>
                  </a:solidFill>
                </a:rPr>
                <a:t>);</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c = _mm_load_si128(blurxPtr++);</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sum = _mm_add_epi16(_mm_add_epi16(a, b), c);</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avg = _mm_mulhi_epi16(sum, one_third);</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          _mm_store_si128(outPtr++, avg);</a:t>
              </a:r>
              <a:endParaRPr>
                <a:solidFill>
                  <a:srgbClr val="FFFFFF"/>
                </a:solidFill>
              </a:endParaRPr>
            </a:p>
            <a:p>
              <a:pPr algn="l" defTabSz="457200">
                <a:lnSpc>
                  <a:spcPts val="4500"/>
                </a:lnSpc>
                <a:tabLst/>
                <a:defRPr sz="2500">
                  <a:solidFill>
                    <a:srgbClr val="000000"/>
                  </a:solidFill>
                  <a:latin typeface="Consolas"/>
                  <a:ea typeface="Consolas"/>
                  <a:cs typeface="Consolas"/>
                  <a:sym typeface="Consolas"/>
                </a:defRPr>
              </a:pPr>
              <a:r>
                <a:rPr>
                  <a:solidFill>
                    <a:srgbClr val="FFFFFF"/>
                  </a:solidFill>
                </a:rPr>
                <a:t>}}}}}</a:t>
              </a:r>
              <a:endParaRPr>
                <a:solidFill>
                  <a:srgbClr val="FFFFFF"/>
                </a:solidFill>
              </a:endParaRPr>
            </a:p>
          </p:txBody>
        </p:sp>
        <p:sp>
          <p:nvSpPr>
            <p:cNvPr id="4777" name="9.9 → 0.9 ms/megapixel"/>
            <p:cNvSpPr txBox="1"/>
            <p:nvPr/>
          </p:nvSpPr>
          <p:spPr>
            <a:xfrm>
              <a:off x="0" y="1085850"/>
              <a:ext cx="6687443" cy="8382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defTabSz="546100">
                <a:lnSpc>
                  <a:spcPct val="100000"/>
                </a:lnSpc>
                <a:tabLst/>
                <a:defRPr sz="4800">
                  <a:latin typeface="+mn-lt"/>
                  <a:ea typeface="+mn-ea"/>
                  <a:cs typeface="+mn-cs"/>
                  <a:sym typeface="Helvetica"/>
                </a:defRPr>
              </a:lvl1pPr>
            </a:lstStyle>
            <a:p>
              <a:pPr/>
              <a:r>
                <a:t>9.9 → 0.9 ms/megapixel</a:t>
              </a:r>
            </a:p>
          </p:txBody>
        </p:sp>
        <p:sp>
          <p:nvSpPr>
            <p:cNvPr id="4778" name="Hand-optimized C++"/>
            <p:cNvSpPr txBox="1"/>
            <p:nvPr/>
          </p:nvSpPr>
          <p:spPr>
            <a:xfrm>
              <a:off x="15856" y="0"/>
              <a:ext cx="8323403" cy="12676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algn="l">
                <a:defRPr>
                  <a:latin typeface="Helvetica Neue Bold Condensed"/>
                  <a:ea typeface="Helvetica Neue Bold Condensed"/>
                  <a:cs typeface="Helvetica Neue Bold Condensed"/>
                  <a:sym typeface="Helvetica Neue Bold Condensed"/>
                </a:defRPr>
              </a:lvl1pPr>
            </a:lstStyle>
            <a:p>
              <a:pPr/>
              <a:r>
                <a:t>Hand-optimized C++</a:t>
              </a:r>
            </a:p>
          </p:txBody>
        </p:sp>
      </p:grpSp>
      <p:sp>
        <p:nvSpPr>
          <p:cNvPr id="4780" name="11x faster (quad core x86)"/>
          <p:cNvSpPr txBox="1"/>
          <p:nvPr/>
        </p:nvSpPr>
        <p:spPr>
          <a:xfrm>
            <a:off x="16844849" y="473075"/>
            <a:ext cx="6134101" cy="2165351"/>
          </a:xfrm>
          <a:prstGeom prst="rect">
            <a:avLst/>
          </a:prstGeom>
          <a:solidFill>
            <a:srgbClr val="B51A00"/>
          </a:solidFill>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tabLst/>
              <a:defRPr b="1" i="1" sz="6400">
                <a:latin typeface="+mn-lt"/>
                <a:ea typeface="+mn-ea"/>
                <a:cs typeface="+mn-cs"/>
                <a:sym typeface="Helvetica"/>
              </a:defRPr>
            </a:pPr>
            <a:r>
              <a:rPr sz="9600"/>
              <a:t>11x faster</a:t>
            </a:r>
            <a:br>
              <a:rPr sz="9600"/>
            </a:br>
            <a:r>
              <a:rPr b="0" sz="5800"/>
              <a:t>(quad core x86)</a:t>
            </a:r>
          </a:p>
        </p:txBody>
      </p:sp>
      <p:sp>
        <p:nvSpPr>
          <p:cNvPr id="4781" name="Tiled, fused…"/>
          <p:cNvSpPr txBox="1"/>
          <p:nvPr/>
        </p:nvSpPr>
        <p:spPr>
          <a:xfrm>
            <a:off x="16844849" y="3342640"/>
            <a:ext cx="6134101" cy="9735821"/>
          </a:xfrm>
          <a:prstGeom prst="rect">
            <a:avLst/>
          </a:prstGeom>
          <a:ln w="12700">
            <a:miter lim="400000"/>
          </a:ln>
          <a:extLst>
            <a:ext uri="{C572A759-6A51-4108-AA02-DFA0A04FC94B}">
              <ma14:wrappingTextBoxFlag xmlns:ma14="http://schemas.microsoft.com/office/mac/drawingml/2011/main" val="1"/>
            </a:ext>
          </a:extLst>
        </p:spPr>
        <p:txBody>
          <a:bodyPr lIns="127000" tIns="127000" rIns="127000" bIns="127000" anchor="ctr">
            <a:spAutoFit/>
          </a:bodyPr>
          <a:lstStyle/>
          <a:p>
            <a:pPr algn="l" defTabSz="546100">
              <a:lnSpc>
                <a:spcPct val="70000"/>
              </a:lnSpc>
              <a:spcBef>
                <a:spcPts val="4800"/>
              </a:spcBef>
              <a:tabLst/>
              <a:defRPr>
                <a:latin typeface="+mn-lt"/>
                <a:ea typeface="+mn-ea"/>
                <a:cs typeface="+mn-cs"/>
                <a:sym typeface="Helvetica"/>
              </a:defRPr>
            </a:pPr>
            <a:r>
              <a:t>Tiled, fused</a:t>
            </a:r>
          </a:p>
          <a:p>
            <a:pPr algn="l" defTabSz="546100">
              <a:lnSpc>
                <a:spcPct val="70000"/>
              </a:lnSpc>
              <a:spcBef>
                <a:spcPts val="4800"/>
              </a:spcBef>
              <a:tabLst/>
              <a:defRPr>
                <a:latin typeface="+mn-lt"/>
                <a:ea typeface="+mn-ea"/>
                <a:cs typeface="+mn-cs"/>
                <a:sym typeface="Helvetica"/>
              </a:defRPr>
            </a:pPr>
            <a:r>
              <a:t>Vectorized</a:t>
            </a:r>
          </a:p>
          <a:p>
            <a:pPr algn="l" defTabSz="546100">
              <a:lnSpc>
                <a:spcPct val="70000"/>
              </a:lnSpc>
              <a:spcBef>
                <a:spcPts val="4800"/>
              </a:spcBef>
              <a:tabLst/>
              <a:defRPr>
                <a:latin typeface="+mn-lt"/>
                <a:ea typeface="+mn-ea"/>
                <a:cs typeface="+mn-cs"/>
                <a:sym typeface="Helvetica"/>
              </a:defRPr>
            </a:pPr>
            <a:r>
              <a:t>Multithreaded</a:t>
            </a:r>
          </a:p>
          <a:p>
            <a:pPr algn="l" defTabSz="546100">
              <a:lnSpc>
                <a:spcPct val="70000"/>
              </a:lnSpc>
              <a:spcBef>
                <a:spcPts val="4800"/>
              </a:spcBef>
              <a:tabLst/>
              <a:defRPr>
                <a:latin typeface="+mn-lt"/>
                <a:ea typeface="+mn-ea"/>
                <a:cs typeface="+mn-cs"/>
                <a:sym typeface="Helvetica"/>
              </a:defRPr>
            </a:pPr>
            <a:r>
              <a:t>Redundant computation</a:t>
            </a:r>
          </a:p>
          <a:p>
            <a:pPr algn="l" defTabSz="546100">
              <a:lnSpc>
                <a:spcPct val="70000"/>
              </a:lnSpc>
              <a:spcBef>
                <a:spcPts val="4800"/>
              </a:spcBef>
              <a:tabLst/>
              <a:defRPr i="1">
                <a:latin typeface="+mn-lt"/>
                <a:ea typeface="+mn-ea"/>
                <a:cs typeface="+mn-cs"/>
                <a:sym typeface="Helvetica"/>
              </a:defRPr>
            </a:pPr>
            <a:r>
              <a:t>Near roof-line optimum</a:t>
            </a:r>
          </a:p>
        </p:txBody>
      </p:sp>
    </p:spTree>
  </p:cSld>
  <p:clrMapOvr>
    <a:masterClrMapping/>
  </p:clrMapOvr>
  <p:transition xmlns:p14="http://schemas.microsoft.com/office/powerpoint/2010/main" spd="med" advClick="1"/>
</p:sld>
</file>

<file path=ppt/slides/slide2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5"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786"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p:txBody>
      </p:sp>
    </p:spTree>
  </p:cSld>
  <p:clrMapOvr>
    <a:masterClrMapping/>
  </p:clrMapOvr>
  <p:transition xmlns:p14="http://schemas.microsoft.com/office/powerpoint/2010/main" spd="fast" advClick="1"/>
</p:sld>
</file>

<file path=ppt/slides/slide2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8"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789"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p:txBody>
      </p:sp>
    </p:spTree>
  </p:cSld>
  <p:clrMapOvr>
    <a:masterClrMapping/>
  </p:clrMapOvr>
  <p:transition xmlns:p14="http://schemas.microsoft.com/office/powerpoint/2010/main" spd="med" advClick="1"/>
</p:sld>
</file>

<file path=ppt/slides/slide2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1"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792"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a:p>
            <a:pPr>
              <a:lnSpc>
                <a:spcPts val="7200"/>
              </a:lnSpc>
              <a:spcBef>
                <a:spcPts val="600"/>
              </a:spcBef>
              <a:defRPr sz="6000"/>
            </a:pPr>
            <a:r>
              <a:t>tile  256 x 256  + interleave</a:t>
            </a:r>
          </a:p>
          <a:p>
            <a:pPr>
              <a:lnSpc>
                <a:spcPts val="7200"/>
              </a:lnSpc>
              <a:spcBef>
                <a:spcPts val="600"/>
              </a:spcBef>
              <a:defRPr sz="6000"/>
            </a:pPr>
            <a:r>
              <a:t>           took  1.7552740097 seconds</a:t>
            </a:r>
          </a:p>
          <a:p>
            <a:pPr>
              <a:lnSpc>
                <a:spcPts val="7200"/>
              </a:lnSpc>
              <a:spcBef>
                <a:spcPts val="600"/>
              </a:spcBef>
              <a:defRPr sz="6000"/>
            </a:pPr>
            <a:r>
              <a:t>tile  256 x 256 + parallel+vector</a:t>
            </a:r>
          </a:p>
          <a:p>
            <a:pPr>
              <a:lnSpc>
                <a:spcPts val="7200"/>
              </a:lnSpc>
              <a:spcBef>
                <a:spcPts val="600"/>
              </a:spcBef>
              <a:defRPr sz="6000"/>
            </a:pPr>
            <a:r>
              <a:t>           took  0.550438785553 seconds</a:t>
            </a:r>
          </a:p>
          <a:p>
            <a:pPr>
              <a:lnSpc>
                <a:spcPts val="7200"/>
              </a:lnSpc>
              <a:spcBef>
                <a:spcPts val="600"/>
              </a:spcBef>
              <a:defRPr sz="6000"/>
            </a:pPr>
            <a:r>
              <a:t>tile  256 x 256  + parallel+vector without interleaving</a:t>
            </a:r>
          </a:p>
          <a:p>
            <a:pPr>
              <a:lnSpc>
                <a:spcPts val="7200"/>
              </a:lnSpc>
              <a:spcBef>
                <a:spcPts val="600"/>
              </a:spcBef>
              <a:defRPr sz="6000"/>
            </a:pPr>
            <a:r>
              <a:t>           took  1.10970659256 seconds</a:t>
            </a:r>
          </a:p>
        </p:txBody>
      </p:sp>
    </p:spTree>
  </p:cSld>
  <p:clrMapOvr>
    <a:masterClrMapping/>
  </p:clrMapOvr>
  <p:transition xmlns:p14="http://schemas.microsoft.com/office/powerpoint/2010/main" spd="med" advClick="1"/>
</p:sld>
</file>

<file path=ppt/slides/slide2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4" name="More general box blur, 5x5, 35 MPixels on 12 cores"/>
          <p:cNvSpPr txBox="1"/>
          <p:nvPr>
            <p:ph type="title"/>
          </p:nvPr>
        </p:nvSpPr>
        <p:spPr>
          <a:prstGeom prst="rect">
            <a:avLst/>
          </a:prstGeom>
        </p:spPr>
        <p:txBody>
          <a:bodyPr/>
          <a:lstStyle/>
          <a:p>
            <a:pPr/>
            <a:r>
              <a:t>More general box blur, 5x5, 35 MPixels on 12 cores</a:t>
            </a:r>
          </a:p>
        </p:txBody>
      </p:sp>
      <p:sp>
        <p:nvSpPr>
          <p:cNvPr id="4795" name="default schedule…"/>
          <p:cNvSpPr txBox="1"/>
          <p:nvPr>
            <p:ph type="body" idx="1"/>
          </p:nvPr>
        </p:nvSpPr>
        <p:spPr>
          <a:prstGeom prst="rect">
            <a:avLst/>
          </a:prstGeom>
        </p:spPr>
        <p:txBody>
          <a:bodyPr/>
          <a:lstStyle/>
          <a:p>
            <a:pPr>
              <a:lnSpc>
                <a:spcPts val="7200"/>
              </a:lnSpc>
              <a:spcBef>
                <a:spcPts val="600"/>
              </a:spcBef>
              <a:defRPr sz="6000"/>
            </a:pPr>
            <a:r>
              <a:t>default schedule</a:t>
            </a:r>
          </a:p>
          <a:p>
            <a:pPr>
              <a:lnSpc>
                <a:spcPts val="7200"/>
              </a:lnSpc>
              <a:spcBef>
                <a:spcPts val="600"/>
              </a:spcBef>
              <a:defRPr sz="6000"/>
            </a:pPr>
            <a:r>
              <a:t>           took  5.80736255646 seconds</a:t>
            </a:r>
          </a:p>
          <a:p>
            <a:pPr>
              <a:lnSpc>
                <a:spcPts val="7200"/>
              </a:lnSpc>
              <a:spcBef>
                <a:spcPts val="600"/>
              </a:spcBef>
              <a:defRPr sz="6000"/>
            </a:pPr>
            <a:r>
              <a:t>root first stage</a:t>
            </a:r>
          </a:p>
          <a:p>
            <a:pPr>
              <a:lnSpc>
                <a:spcPts val="7200"/>
              </a:lnSpc>
              <a:spcBef>
                <a:spcPts val="600"/>
              </a:spcBef>
              <a:defRPr sz="6000"/>
            </a:pPr>
            <a:r>
              <a:t>           took  1.99803357124 seconds</a:t>
            </a:r>
          </a:p>
          <a:p>
            <a:pPr>
              <a:lnSpc>
                <a:spcPts val="7200"/>
              </a:lnSpc>
              <a:spcBef>
                <a:spcPts val="600"/>
              </a:spcBef>
              <a:defRPr sz="6000"/>
            </a:pPr>
            <a:r>
              <a:t>tile  256 x 256  + interleave</a:t>
            </a:r>
          </a:p>
          <a:p>
            <a:pPr>
              <a:lnSpc>
                <a:spcPts val="7200"/>
              </a:lnSpc>
              <a:spcBef>
                <a:spcPts val="600"/>
              </a:spcBef>
              <a:defRPr sz="6000"/>
            </a:pPr>
            <a:r>
              <a:t>           took  1.7552740097 seconds</a:t>
            </a:r>
          </a:p>
          <a:p>
            <a:pPr>
              <a:lnSpc>
                <a:spcPts val="7200"/>
              </a:lnSpc>
              <a:spcBef>
                <a:spcPts val="600"/>
              </a:spcBef>
              <a:defRPr sz="6000"/>
            </a:pPr>
            <a:r>
              <a:t>tile  256 x 256 + parallel+vector</a:t>
            </a:r>
          </a:p>
          <a:p>
            <a:pPr>
              <a:lnSpc>
                <a:spcPts val="7200"/>
              </a:lnSpc>
              <a:spcBef>
                <a:spcPts val="600"/>
              </a:spcBef>
              <a:defRPr sz="6000"/>
            </a:pPr>
            <a:r>
              <a:t>           took  0.550438785553 seconds</a:t>
            </a:r>
          </a:p>
          <a:p>
            <a:pPr>
              <a:lnSpc>
                <a:spcPts val="7200"/>
              </a:lnSpc>
              <a:spcBef>
                <a:spcPts val="600"/>
              </a:spcBef>
              <a:defRPr sz="6000"/>
            </a:pPr>
            <a:r>
              <a:t>tile  256 x 256  + parallel+vector without interleaving</a:t>
            </a:r>
          </a:p>
          <a:p>
            <a:pPr>
              <a:lnSpc>
                <a:spcPts val="7200"/>
              </a:lnSpc>
              <a:spcBef>
                <a:spcPts val="600"/>
              </a:spcBef>
              <a:defRPr sz="6000"/>
            </a:pPr>
            <a:r>
              <a:t>           took  1.10970659256 seconds</a:t>
            </a:r>
          </a:p>
          <a:p>
            <a:pPr lvl="1">
              <a:lnSpc>
                <a:spcPts val="7200"/>
              </a:lnSpc>
              <a:spcBef>
                <a:spcPts val="0"/>
              </a:spcBef>
              <a:defRPr sz="6000"/>
            </a:pPr>
            <a:r>
              <a:t>           Note the exact doubling (memory bound)</a:t>
            </a:r>
          </a:p>
        </p:txBody>
      </p:sp>
    </p:spTree>
  </p:cSld>
  <p:clrMapOvr>
    <a:masterClrMapping/>
  </p:clrMapOvr>
  <p:transition xmlns:p14="http://schemas.microsoft.com/office/powerpoint/2010/main" spd="med" advClick="1"/>
</p:sld>
</file>

<file path=ppt/slides/slide2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797" name="Basic Halide program (default schedule)"/>
          <p:cNvSpPr txBox="1"/>
          <p:nvPr>
            <p:ph type="title"/>
          </p:nvPr>
        </p:nvSpPr>
        <p:spPr>
          <a:prstGeom prst="rect">
            <a:avLst/>
          </a:prstGeom>
        </p:spPr>
        <p:txBody>
          <a:bodyPr/>
          <a:lstStyle/>
          <a:p>
            <a:pPr/>
            <a:r>
              <a:t>Basic Halide program (default schedule)</a:t>
            </a:r>
          </a:p>
        </p:txBody>
      </p:sp>
      <p:sp>
        <p:nvSpPr>
          <p:cNvPr id="4798" name="Image&lt;float&gt; input = load&lt;float&gt;(&quot;images/rgb.png&quot;);…"/>
          <p:cNvSpPr txBox="1"/>
          <p:nvPr>
            <p:ph type="body" idx="1"/>
          </p:nvPr>
        </p:nvSpPr>
        <p:spPr>
          <a:prstGeom prst="rect">
            <a:avLst/>
          </a:prstGeom>
        </p:spPr>
        <p:txBody>
          <a:bodyPr/>
          <a:lstStyle/>
          <a:p>
            <a:pPr>
              <a:lnSpc>
                <a:spcPts val="5400"/>
              </a:lnSpc>
              <a:spcBef>
                <a:spcPts val="0"/>
              </a:spcBef>
              <a:defRPr sz="4500">
                <a:latin typeface="Courier New"/>
                <a:ea typeface="Courier New"/>
                <a:cs typeface="Courier New"/>
                <a:sym typeface="Courier New"/>
              </a:defRPr>
            </a:pPr>
            <a:r>
              <a:t>Image&lt;float&gt; input = load&lt;float&gt;("images/rgb.png");</a:t>
            </a:r>
          </a:p>
          <a:p>
            <a:pPr>
              <a:lnSpc>
                <a:spcPts val="5400"/>
              </a:lnSpc>
              <a:spcBef>
                <a:spcPts val="0"/>
              </a:spcBef>
              <a:defRPr sz="4500">
                <a:latin typeface="Courier New"/>
                <a:ea typeface="Courier New"/>
                <a:cs typeface="Courier New"/>
                <a:sym typeface="Courier New"/>
              </a:defRPr>
            </a:pPr>
            <a:r>
              <a:t>Var x, y;</a:t>
            </a:r>
          </a:p>
          <a:p>
            <a:pPr>
              <a:lnSpc>
                <a:spcPts val="5400"/>
              </a:lnSpc>
              <a:spcBef>
                <a:spcPts val="0"/>
              </a:spcBef>
              <a:defRPr sz="4500">
                <a:latin typeface="Courier New"/>
                <a:ea typeface="Courier New"/>
                <a:cs typeface="Courier New"/>
                <a:sym typeface="Courier New"/>
              </a:defRPr>
            </a:pPr>
            <a:r>
              <a:t>Func blur_x;</a:t>
            </a:r>
          </a:p>
          <a:p>
            <a:pPr>
              <a:lnSpc>
                <a:spcPts val="5400"/>
              </a:lnSpc>
              <a:spcBef>
                <a:spcPts val="0"/>
              </a:spcBef>
              <a:defRPr sz="4500">
                <a:latin typeface="Courier New"/>
                <a:ea typeface="Courier New"/>
                <a:cs typeface="Courier New"/>
                <a:sym typeface="Courier New"/>
              </a:defRPr>
            </a:pPr>
            <a:r>
              <a:t>Func blur_y; </a:t>
            </a:r>
          </a:p>
          <a:p>
            <a:pPr>
              <a:lnSpc>
                <a:spcPts val="5400"/>
              </a:lnSpc>
              <a:spcBef>
                <a:spcPts val="0"/>
              </a:spcBef>
              <a:defRPr sz="4500">
                <a:latin typeface="Courier New"/>
                <a:ea typeface="Courier New"/>
                <a:cs typeface="Courier New"/>
                <a:sym typeface="Courier New"/>
              </a:defRPr>
            </a:pPr>
          </a:p>
          <a:p>
            <a:pPr>
              <a:lnSpc>
                <a:spcPts val="5400"/>
              </a:lnSpc>
              <a:spcBef>
                <a:spcPts val="0"/>
              </a:spcBef>
              <a:defRPr sz="4500">
                <a:latin typeface="Courier New"/>
                <a:ea typeface="Courier New"/>
                <a:cs typeface="Courier New"/>
                <a:sym typeface="Courier New"/>
              </a:defRPr>
            </a:pPr>
            <a:r>
              <a:t>blur_x(x,y) = (input(x,y)+input(x+1,y)+input(x+2,y))/3.0;    </a:t>
            </a:r>
          </a:p>
          <a:p>
            <a:pPr>
              <a:lnSpc>
                <a:spcPts val="5400"/>
              </a:lnSpc>
              <a:spcBef>
                <a:spcPts val="0"/>
              </a:spcBef>
              <a:defRPr sz="4500">
                <a:latin typeface="Courier New"/>
                <a:ea typeface="Courier New"/>
                <a:cs typeface="Courier New"/>
                <a:sym typeface="Courier New"/>
              </a:defRPr>
            </a:pPr>
            <a:r>
              <a:t>blur_y(x,y) = (blur_x(x,y)+blur_x(x,y+1)+blur_x(x,y+2))/3.0;</a:t>
            </a:r>
          </a:p>
          <a:p>
            <a:pPr>
              <a:lnSpc>
                <a:spcPts val="5400"/>
              </a:lnSpc>
              <a:spcBef>
                <a:spcPts val="0"/>
              </a:spcBef>
              <a:defRPr sz="4500">
                <a:latin typeface="Courier New"/>
                <a:ea typeface="Courier New"/>
                <a:cs typeface="Courier New"/>
                <a:sym typeface="Courier New"/>
              </a:defRPr>
            </a:pPr>
          </a:p>
          <a:p>
            <a:pPr>
              <a:lnSpc>
                <a:spcPts val="5400"/>
              </a:lnSpc>
              <a:spcBef>
                <a:spcPts val="0"/>
              </a:spcBef>
              <a:defRPr sz="4500">
                <a:latin typeface="Courier New"/>
                <a:ea typeface="Courier New"/>
                <a:cs typeface="Courier New"/>
                <a:sym typeface="Courier New"/>
              </a:defRPr>
            </a:pPr>
            <a:r>
              <a:t>Var xi, yi; </a:t>
            </a:r>
          </a:p>
          <a:p>
            <a:pPr>
              <a:lnSpc>
                <a:spcPts val="5400"/>
              </a:lnSpc>
              <a:spcBef>
                <a:spcPts val="0"/>
              </a:spcBef>
              <a:defRPr sz="4500">
                <a:latin typeface="Courier New"/>
                <a:ea typeface="Courier New"/>
                <a:cs typeface="Courier New"/>
                <a:sym typeface="Courier New"/>
              </a:defRPr>
            </a:pPr>
            <a:r>
              <a:t>blur_y.tile(x, y, xi, yi, 8, 4).parallel(y).vectorize(xi, 8);</a:t>
            </a:r>
          </a:p>
          <a:p>
            <a:pPr>
              <a:lnSpc>
                <a:spcPts val="5400"/>
              </a:lnSpc>
              <a:spcBef>
                <a:spcPts val="0"/>
              </a:spcBef>
              <a:defRPr sz="4500">
                <a:latin typeface="Courier New"/>
                <a:ea typeface="Courier New"/>
                <a:cs typeface="Courier New"/>
                <a:sym typeface="Courier New"/>
              </a:defRPr>
            </a:pPr>
            <a:r>
              <a:t>blur_x.compute_at(blur_y, x).vectorize(x, 8);</a:t>
            </a:r>
          </a:p>
          <a:p>
            <a:pPr>
              <a:lnSpc>
                <a:spcPts val="5400"/>
              </a:lnSpc>
              <a:spcBef>
                <a:spcPts val="0"/>
              </a:spcBef>
              <a:defRPr sz="4500">
                <a:latin typeface="Courier New"/>
                <a:ea typeface="Courier New"/>
                <a:cs typeface="Courier New"/>
                <a:sym typeface="Courier New"/>
              </a:defRPr>
            </a:pPr>
          </a:p>
          <a:p>
            <a:pPr>
              <a:lnSpc>
                <a:spcPts val="5400"/>
              </a:lnSpc>
              <a:spcBef>
                <a:spcPts val="0"/>
              </a:spcBef>
              <a:defRPr sz="4500">
                <a:latin typeface="Courier New"/>
                <a:ea typeface="Courier New"/>
                <a:cs typeface="Courier New"/>
                <a:sym typeface="Courier New"/>
              </a:defRPr>
            </a:pPr>
            <a:r>
              <a:t>Image&lt;float&gt; output = blur_y.realize(input.width()-2, input.height()-2);</a:t>
            </a:r>
          </a:p>
          <a:p>
            <a:pPr>
              <a:lnSpc>
                <a:spcPts val="5400"/>
              </a:lnSpc>
              <a:spcBef>
                <a:spcPts val="0"/>
              </a:spcBef>
              <a:defRPr sz="4500">
                <a:latin typeface="Courier New"/>
                <a:ea typeface="Courier New"/>
                <a:cs typeface="Courier New"/>
                <a:sym typeface="Courier New"/>
              </a:defRPr>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131313"/>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F807F"/>
        </a:solidFill>
        <a:ln w="25400" cap="flat">
          <a:solidFill>
            <a:srgbClr val="000000"/>
          </a:solidFill>
          <a:prstDash val="solid"/>
          <a:miter lim="400000"/>
        </a:ln>
        <a:effectLst>
          <a:outerShdw sx="100000" sy="100000" kx="0" ky="0" algn="b" rotWithShape="0" blurRad="76200" dist="63500" dir="2700000">
            <a:srgbClr val="000000">
              <a:alpha val="50000"/>
            </a:srgbClr>
          </a:outerShdw>
        </a:effectLst>
        <a:sp3d/>
      </a:spPr>
      <a:bodyPr rot="0" spcFirstLastPara="1" vertOverflow="overflow" horzOverflow="overflow" vert="horz" wrap="square" lIns="38100" tIns="38100" rIns="38100" bIns="38100" numCol="1" spcCol="38100" rtlCol="0" anchor="ctr" upright="0">
        <a:spAutoFit/>
      </a:bodyPr>
      <a:lstStyle>
        <a:defPPr marL="0" marR="0" indent="0" algn="ctr" defTabSz="647700" rtl="0" fontAlgn="auto" latinLnBrk="0" hangingPunct="0">
          <a:lnSpc>
            <a:spcPts val="5000"/>
          </a:lnSpc>
          <a:spcBef>
            <a:spcPts val="0"/>
          </a:spcBef>
          <a:spcAft>
            <a:spcPts val="0"/>
          </a:spcAft>
          <a:buClrTx/>
          <a:buSzTx/>
          <a:buFontTx/>
          <a:buNone/>
          <a:tabLst>
            <a:tab pos="1511300" algn="l"/>
          </a:tabLst>
          <a:defRPr b="1" baseline="0" cap="none" i="0" spc="0" strike="noStrike" sz="4200" u="none" kumimoji="0" normalizeH="0">
            <a:ln>
              <a:noFill/>
            </a:ln>
            <a:solidFill>
              <a:srgbClr val="FFFFFF"/>
            </a:solidFill>
            <a:effectLst>
              <a:outerShdw sx="100000" sy="100000" kx="0" ky="0" algn="b" rotWithShape="0" blurRad="63500" dist="38100" dir="2700000">
                <a:srgbClr val="000000">
                  <a:alpha val="50000"/>
                </a:srgbClr>
              </a:outerShdw>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762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63500" dir="27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F807F"/>
        </a:solidFill>
        <a:ln w="25400" cap="flat">
          <a:solidFill>
            <a:srgbClr val="000000"/>
          </a:solidFill>
          <a:prstDash val="solid"/>
          <a:miter lim="400000"/>
        </a:ln>
        <a:effectLst>
          <a:outerShdw sx="100000" sy="100000" kx="0" ky="0" algn="b" rotWithShape="0" blurRad="76200" dist="63500" dir="2700000">
            <a:srgbClr val="000000">
              <a:alpha val="50000"/>
            </a:srgbClr>
          </a:outerShdw>
        </a:effectLst>
        <a:sp3d/>
      </a:spPr>
      <a:bodyPr rot="0" spcFirstLastPara="1" vertOverflow="overflow" horzOverflow="overflow" vert="horz" wrap="square" lIns="38100" tIns="38100" rIns="38100" bIns="38100" numCol="1" spcCol="38100" rtlCol="0" anchor="ctr" upright="0">
        <a:spAutoFit/>
      </a:bodyPr>
      <a:lstStyle>
        <a:defPPr marL="0" marR="0" indent="0" algn="ctr" defTabSz="647700" rtl="0" fontAlgn="auto" latinLnBrk="0" hangingPunct="0">
          <a:lnSpc>
            <a:spcPts val="5000"/>
          </a:lnSpc>
          <a:spcBef>
            <a:spcPts val="0"/>
          </a:spcBef>
          <a:spcAft>
            <a:spcPts val="0"/>
          </a:spcAft>
          <a:buClrTx/>
          <a:buSzTx/>
          <a:buFontTx/>
          <a:buNone/>
          <a:tabLst>
            <a:tab pos="1511300" algn="l"/>
          </a:tabLst>
          <a:defRPr b="1" baseline="0" cap="none" i="0" spc="0" strike="noStrike" sz="4200" u="none" kumimoji="0" normalizeH="0">
            <a:ln>
              <a:noFill/>
            </a:ln>
            <a:solidFill>
              <a:srgbClr val="FFFFFF"/>
            </a:solidFill>
            <a:effectLst>
              <a:outerShdw sx="100000" sy="100000" kx="0" ky="0" algn="b" rotWithShape="0" blurRad="63500" dist="38100" dir="2700000">
                <a:srgbClr val="000000">
                  <a:alpha val="50000"/>
                </a:srgbClr>
              </a:outerShdw>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762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647700" rtl="0" fontAlgn="auto" latinLnBrk="0" hangingPunct="0">
          <a:lnSpc>
            <a:spcPts val="9300"/>
          </a:lnSpc>
          <a:spcBef>
            <a:spcPts val="0"/>
          </a:spcBef>
          <a:spcAft>
            <a:spcPts val="0"/>
          </a:spcAft>
          <a:buClrTx/>
          <a:buSzTx/>
          <a:buFontTx/>
          <a:buNone/>
          <a:tabLst>
            <a:tab pos="1511300" algn="l"/>
          </a:tabLst>
          <a:defRPr b="0" baseline="0" cap="none" i="0" spc="0" strike="noStrike" sz="7800" u="none" kumimoji="0" normalizeH="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