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647700" rtl="0" fontAlgn="auto" latinLnBrk="0" hangingPunct="0">
      <a:lnSpc>
        <a:spcPts val="9300"/>
      </a:lnSpc>
      <a:spcBef>
        <a:spcPts val="0"/>
      </a:spcBef>
      <a:spcAft>
        <a:spcPts val="0"/>
      </a:spcAft>
      <a:buClrTx/>
      <a:buSzTx/>
      <a:buFontTx/>
      <a:buNone/>
      <a:tabLst>
        <a:tab pos="1511300" algn="l"/>
      </a:tabLst>
      <a:defRPr b="0" baseline="0" cap="none" i="0" spc="0" strike="noStrike" sz="78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342900" algn="ctr" defTabSz="647700" rtl="0" fontAlgn="auto" latinLnBrk="0" hangingPunct="0">
      <a:lnSpc>
        <a:spcPts val="9300"/>
      </a:lnSpc>
      <a:spcBef>
        <a:spcPts val="0"/>
      </a:spcBef>
      <a:spcAft>
        <a:spcPts val="0"/>
      </a:spcAft>
      <a:buClrTx/>
      <a:buSzTx/>
      <a:buFontTx/>
      <a:buNone/>
      <a:tabLst>
        <a:tab pos="1511300" algn="l"/>
      </a:tabLst>
      <a:defRPr b="0" baseline="0" cap="none" i="0" spc="0" strike="noStrike" sz="78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685800" algn="ctr" defTabSz="647700" rtl="0" fontAlgn="auto" latinLnBrk="0" hangingPunct="0">
      <a:lnSpc>
        <a:spcPts val="9300"/>
      </a:lnSpc>
      <a:spcBef>
        <a:spcPts val="0"/>
      </a:spcBef>
      <a:spcAft>
        <a:spcPts val="0"/>
      </a:spcAft>
      <a:buClrTx/>
      <a:buSzTx/>
      <a:buFontTx/>
      <a:buNone/>
      <a:tabLst>
        <a:tab pos="1511300" algn="l"/>
      </a:tabLst>
      <a:defRPr b="0" baseline="0" cap="none" i="0" spc="0" strike="noStrike" sz="78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028700" algn="ctr" defTabSz="647700" rtl="0" fontAlgn="auto" latinLnBrk="0" hangingPunct="0">
      <a:lnSpc>
        <a:spcPts val="9300"/>
      </a:lnSpc>
      <a:spcBef>
        <a:spcPts val="0"/>
      </a:spcBef>
      <a:spcAft>
        <a:spcPts val="0"/>
      </a:spcAft>
      <a:buClrTx/>
      <a:buSzTx/>
      <a:buFontTx/>
      <a:buNone/>
      <a:tabLst>
        <a:tab pos="1511300" algn="l"/>
      </a:tabLst>
      <a:defRPr b="0" baseline="0" cap="none" i="0" spc="0" strike="noStrike" sz="78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371600" algn="ctr" defTabSz="647700" rtl="0" fontAlgn="auto" latinLnBrk="0" hangingPunct="0">
      <a:lnSpc>
        <a:spcPts val="9300"/>
      </a:lnSpc>
      <a:spcBef>
        <a:spcPts val="0"/>
      </a:spcBef>
      <a:spcAft>
        <a:spcPts val="0"/>
      </a:spcAft>
      <a:buClrTx/>
      <a:buSzTx/>
      <a:buFontTx/>
      <a:buNone/>
      <a:tabLst>
        <a:tab pos="1511300" algn="l"/>
      </a:tabLst>
      <a:defRPr b="0" baseline="0" cap="none" i="0" spc="0" strike="noStrike" sz="78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714500" algn="ctr" defTabSz="647700" rtl="0" fontAlgn="auto" latinLnBrk="0" hangingPunct="0">
      <a:lnSpc>
        <a:spcPts val="9300"/>
      </a:lnSpc>
      <a:spcBef>
        <a:spcPts val="0"/>
      </a:spcBef>
      <a:spcAft>
        <a:spcPts val="0"/>
      </a:spcAft>
      <a:buClrTx/>
      <a:buSzTx/>
      <a:buFontTx/>
      <a:buNone/>
      <a:tabLst>
        <a:tab pos="1511300" algn="l"/>
      </a:tabLst>
      <a:defRPr b="0" baseline="0" cap="none" i="0" spc="0" strike="noStrike" sz="78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057400" algn="ctr" defTabSz="647700" rtl="0" fontAlgn="auto" latinLnBrk="0" hangingPunct="0">
      <a:lnSpc>
        <a:spcPts val="9300"/>
      </a:lnSpc>
      <a:spcBef>
        <a:spcPts val="0"/>
      </a:spcBef>
      <a:spcAft>
        <a:spcPts val="0"/>
      </a:spcAft>
      <a:buClrTx/>
      <a:buSzTx/>
      <a:buFontTx/>
      <a:buNone/>
      <a:tabLst>
        <a:tab pos="1511300" algn="l"/>
      </a:tabLst>
      <a:defRPr b="0" baseline="0" cap="none" i="0" spc="0" strike="noStrike" sz="78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2400300" algn="ctr" defTabSz="647700" rtl="0" fontAlgn="auto" latinLnBrk="0" hangingPunct="0">
      <a:lnSpc>
        <a:spcPts val="9300"/>
      </a:lnSpc>
      <a:spcBef>
        <a:spcPts val="0"/>
      </a:spcBef>
      <a:spcAft>
        <a:spcPts val="0"/>
      </a:spcAft>
      <a:buClrTx/>
      <a:buSzTx/>
      <a:buFontTx/>
      <a:buNone/>
      <a:tabLst>
        <a:tab pos="1511300" algn="l"/>
      </a:tabLst>
      <a:defRPr b="0" baseline="0" cap="none" i="0" spc="0" strike="noStrike" sz="78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2743200" algn="ctr" defTabSz="647700" rtl="0" fontAlgn="auto" latinLnBrk="0" hangingPunct="0">
      <a:lnSpc>
        <a:spcPts val="9300"/>
      </a:lnSpc>
      <a:spcBef>
        <a:spcPts val="0"/>
      </a:spcBef>
      <a:spcAft>
        <a:spcPts val="0"/>
      </a:spcAft>
      <a:buClrTx/>
      <a:buSzTx/>
      <a:buFontTx/>
      <a:buNone/>
      <a:tabLst>
        <a:tab pos="1511300" algn="l"/>
      </a:tabLst>
      <a:defRPr b="0" baseline="0" cap="none" i="0" spc="0" strike="noStrike" sz="78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0" name="Shape 7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647700" latinLnBrk="0">
      <a:defRPr sz="2000">
        <a:latin typeface="Lucida Grande"/>
        <a:ea typeface="Lucida Grande"/>
        <a:cs typeface="Lucida Grande"/>
        <a:sym typeface="Lucida Grande"/>
      </a:defRPr>
    </a:lvl1pPr>
    <a:lvl2pPr indent="228600" defTabSz="647700" latinLnBrk="0">
      <a:defRPr sz="2000">
        <a:latin typeface="Lucida Grande"/>
        <a:ea typeface="Lucida Grande"/>
        <a:cs typeface="Lucida Grande"/>
        <a:sym typeface="Lucida Grande"/>
      </a:defRPr>
    </a:lvl2pPr>
    <a:lvl3pPr indent="457200" defTabSz="647700" latinLnBrk="0">
      <a:defRPr sz="2000">
        <a:latin typeface="Lucida Grande"/>
        <a:ea typeface="Lucida Grande"/>
        <a:cs typeface="Lucida Grande"/>
        <a:sym typeface="Lucida Grande"/>
      </a:defRPr>
    </a:lvl3pPr>
    <a:lvl4pPr indent="685800" defTabSz="647700" latinLnBrk="0">
      <a:defRPr sz="2000">
        <a:latin typeface="Lucida Grande"/>
        <a:ea typeface="Lucida Grande"/>
        <a:cs typeface="Lucida Grande"/>
        <a:sym typeface="Lucida Grande"/>
      </a:defRPr>
    </a:lvl4pPr>
    <a:lvl5pPr indent="914400" defTabSz="647700" latinLnBrk="0">
      <a:defRPr sz="2000">
        <a:latin typeface="Lucida Grande"/>
        <a:ea typeface="Lucida Grande"/>
        <a:cs typeface="Lucida Grande"/>
        <a:sym typeface="Lucida Grande"/>
      </a:defRPr>
    </a:lvl5pPr>
    <a:lvl6pPr indent="1143000" defTabSz="647700" latinLnBrk="0">
      <a:defRPr sz="2000">
        <a:latin typeface="Lucida Grande"/>
        <a:ea typeface="Lucida Grande"/>
        <a:cs typeface="Lucida Grande"/>
        <a:sym typeface="Lucida Grande"/>
      </a:defRPr>
    </a:lvl6pPr>
    <a:lvl7pPr indent="1371600" defTabSz="647700" latinLnBrk="0">
      <a:defRPr sz="2000">
        <a:latin typeface="Lucida Grande"/>
        <a:ea typeface="Lucida Grande"/>
        <a:cs typeface="Lucida Grande"/>
        <a:sym typeface="Lucida Grande"/>
      </a:defRPr>
    </a:lvl7pPr>
    <a:lvl8pPr indent="1600200" defTabSz="647700" latinLnBrk="0">
      <a:defRPr sz="2000">
        <a:latin typeface="Lucida Grande"/>
        <a:ea typeface="Lucida Grande"/>
        <a:cs typeface="Lucida Grande"/>
        <a:sym typeface="Lucida Grande"/>
      </a:defRPr>
    </a:lvl8pPr>
    <a:lvl9pPr indent="1828800" defTabSz="647700" latinLnBrk="0">
      <a:defRPr sz="20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76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93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hape 7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Hi. Thanks for having me, and thanks for coming.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That will let us do the </a:t>
            </a:r>
            <a:r>
              <a:rPr b="1"/>
              <a:t>same thing </a:t>
            </a:r>
            <a:r>
              <a:t>as the hand-optimized version,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with just </a:t>
            </a:r>
            <a:r>
              <a:rPr b="1"/>
              <a:t>four lines</a:t>
            </a:r>
            <a:r>
              <a:t> of code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—or just </a:t>
            </a:r>
            <a:r>
              <a:rPr b="1"/>
              <a:t>two</a:t>
            </a:r>
            <a:r>
              <a:t>, if we use autotuning to find a good schedule.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And even though I’m going to </a:t>
            </a:r>
            <a:r>
              <a:rPr b="1"/>
              <a:t>focus</a:t>
            </a:r>
            <a:r>
              <a:t> on Halide,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 lot of the </a:t>
            </a:r>
            <a:r>
              <a:rPr b="1"/>
              <a:t>lessons &amp; principles</a:t>
            </a:r>
            <a:r>
              <a:t> apply </a:t>
            </a:r>
            <a:r>
              <a:rPr b="1"/>
              <a:t>throughout</a:t>
            </a:r>
            <a:r>
              <a:t> graphics &amp; imaging.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0" name="Shape 12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That will let us do the </a:t>
            </a:r>
            <a:r>
              <a:rPr b="1"/>
              <a:t>same thing </a:t>
            </a:r>
            <a:r>
              <a:t>as the hand-optimized version,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with just </a:t>
            </a:r>
            <a:r>
              <a:rPr b="1"/>
              <a:t>four lines</a:t>
            </a:r>
            <a:r>
              <a:t> of code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—or just </a:t>
            </a:r>
            <a:r>
              <a:rPr b="1"/>
              <a:t>two</a:t>
            </a:r>
            <a:r>
              <a:t>, if we use autotuning to find a good schedule.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And even though I’m going to </a:t>
            </a:r>
            <a:r>
              <a:rPr b="1"/>
              <a:t>focus</a:t>
            </a:r>
            <a:r>
              <a:t> on Halide,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 lot of the </a:t>
            </a:r>
            <a:r>
              <a:rPr b="1"/>
              <a:t>lessons &amp; principles</a:t>
            </a:r>
            <a:r>
              <a:t> apply </a:t>
            </a:r>
            <a:r>
              <a:rPr b="1"/>
              <a:t>throughout</a:t>
            </a:r>
            <a:r>
              <a:t> graphics &amp; imaging.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60" name="Shape 36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This is a hand-optimized version of the same blur function.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It’s tiled, multithreaded, vectorized, and fused.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The loops are restructured, and the developer had to introduce </a:t>
            </a:r>
            <a:r>
              <a:rPr b="1"/>
              <a:t>redundant computation </a:t>
            </a:r>
            <a:r>
              <a:t>on the tile boundaries, and change the storage layout.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/>
              <a:t>It’s </a:t>
            </a:r>
            <a:r>
              <a:t>a big mess</a:t>
            </a:r>
            <a:r>
              <a:rPr b="0"/>
              <a:t>, given that </a:t>
            </a:r>
            <a:r>
              <a:t>all we’re doing</a:t>
            </a:r>
            <a:r>
              <a:rPr b="0"/>
              <a:t> is averaging together 3x3 pixels,</a:t>
            </a:r>
            <a:endParaRPr b="0"/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- </a:t>
            </a:r>
            <a:r>
              <a:t>But the end result is an </a:t>
            </a:r>
            <a:r>
              <a:rPr b="1"/>
              <a:t>order of magnitude faster</a:t>
            </a:r>
            <a:r>
              <a:t> than the previous version,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and runs near the peak throughput for this machine.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It takes less than 1 millisecond per megapixel processed on a quad-core x86,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vs. about 10 milliseconds for the clean version, optimized with the latest GCC.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In this talk,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We’re going to </a:t>
            </a:r>
            <a:r>
              <a:rPr b="1"/>
              <a:t>deconstruct</a:t>
            </a:r>
            <a:r>
              <a:t> the </a:t>
            </a:r>
            <a:r>
              <a:rPr b="1"/>
              <a:t>fundamental things</a:t>
            </a:r>
            <a:r>
              <a:t> this optimized version </a:t>
            </a:r>
            <a:r>
              <a:rPr b="1"/>
              <a:t>actually does</a:t>
            </a:r>
            <a:r>
              <a:t>—where its performance </a:t>
            </a:r>
            <a:r>
              <a:rPr b="1"/>
              <a:t>comes from</a:t>
            </a:r>
            <a:r>
              <a:t>, and what expert programmers do by hand.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First, I’ll focus on introducing a theory of the problem and its challenges,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and then I’ll show how we apply this to build a model from which we actually generate code.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17" name="Shape 41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This is a hand-optimized version of the same blur function.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It’s tiled, multithreaded, vectorized, and fused.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The loops are restructured, and the developer had to introduce </a:t>
            </a:r>
            <a:r>
              <a:rPr b="1"/>
              <a:t>redundant computation </a:t>
            </a:r>
            <a:r>
              <a:t>on the tile boundaries, and change the storage layout.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/>
              <a:t>It’s </a:t>
            </a:r>
            <a:r>
              <a:t>a big mess</a:t>
            </a:r>
            <a:r>
              <a:rPr b="0"/>
              <a:t>, given that </a:t>
            </a:r>
            <a:r>
              <a:t>all we’re doing</a:t>
            </a:r>
            <a:r>
              <a:rPr b="0"/>
              <a:t> is averaging together 3x3 pixels,</a:t>
            </a:r>
            <a:endParaRPr b="0"/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- </a:t>
            </a:r>
            <a:r>
              <a:t>But the end result is an </a:t>
            </a:r>
            <a:r>
              <a:rPr b="1"/>
              <a:t>order of magnitude faster</a:t>
            </a:r>
            <a:r>
              <a:t> than the previous version,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and runs near the peak throughput for this machine.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It takes less than 1 millisecond per megapixel processed on a quad-core x86,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vs. about 10 milliseconds for the clean version, optimized with the latest GCC.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In this talk,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We’re going to </a:t>
            </a:r>
            <a:r>
              <a:rPr b="1"/>
              <a:t>deconstruct</a:t>
            </a:r>
            <a:r>
              <a:t> the </a:t>
            </a:r>
            <a:r>
              <a:rPr b="1"/>
              <a:t>fundamental things</a:t>
            </a:r>
            <a:r>
              <a:t> this optimized version </a:t>
            </a:r>
            <a:r>
              <a:rPr b="1"/>
              <a:t>actually does</a:t>
            </a:r>
            <a:r>
              <a:t>—where its performance </a:t>
            </a:r>
            <a:r>
              <a:rPr b="1"/>
              <a:t>comes from</a:t>
            </a:r>
            <a:r>
              <a:t>, and what expert programmers do by hand.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First, I’ll focus on introducing a theory of the problem and its challenges,</a:t>
            </a:r>
          </a:p>
          <a:p>
            <a:pP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and then I’ll show how we apply this to build a model from which we actually generate code.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435100" y="2311400"/>
            <a:ext cx="21526500" cy="5549900"/>
          </a:xfrm>
          <a:prstGeom prst="rect">
            <a:avLst/>
          </a:prstGeom>
        </p:spPr>
        <p:txBody>
          <a:bodyPr/>
          <a:lstStyle>
            <a:lvl1pPr>
              <a:lnSpc>
                <a:spcPts val="10800"/>
              </a:lnSpc>
              <a:defRPr sz="9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half" idx="1"/>
          </p:nvPr>
        </p:nvSpPr>
        <p:spPr>
          <a:xfrm>
            <a:off x="1435100" y="8496300"/>
            <a:ext cx="21526500" cy="40259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5700"/>
              </a:lnSpc>
              <a:spcBef>
                <a:spcPts val="300"/>
              </a:spcBef>
              <a:buClrTx/>
              <a:buFontTx/>
              <a:tabLst>
                <a:tab pos="1714500" algn="l"/>
              </a:tabLst>
              <a:defRPr b="0" sz="48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algn="ctr">
              <a:spcBef>
                <a:spcPts val="300"/>
              </a:spcBef>
              <a:buClrTx/>
              <a:buFontTx/>
              <a:tabLst>
                <a:tab pos="1714500" algn="l"/>
              </a:tabLst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algn="ctr">
              <a:lnSpc>
                <a:spcPts val="5700"/>
              </a:lnSpc>
              <a:buClrTx/>
              <a:buFontTx/>
              <a:tabLst>
                <a:tab pos="1714500" algn="l"/>
              </a:tabLst>
              <a:defRPr sz="48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algn="ctr">
              <a:lnSpc>
                <a:spcPts val="5700"/>
              </a:lnSpc>
              <a:buClrTx/>
              <a:buFontTx/>
              <a:tabLst>
                <a:tab pos="1714500" algn="l"/>
              </a:tabLst>
              <a:defRPr sz="48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algn="ctr">
              <a:lnSpc>
                <a:spcPts val="5700"/>
              </a:lnSpc>
              <a:buClrTx/>
              <a:buFontTx/>
              <a:tabLst>
                <a:tab pos="1714500" algn="l"/>
              </a:tabLst>
              <a:defRPr sz="48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xfrm>
            <a:off x="23745378" y="13074650"/>
            <a:ext cx="427931" cy="4445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xfrm>
            <a:off x="227575" y="177800"/>
            <a:ext cx="23800024" cy="17526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- uncondens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Text"/>
          <p:cNvSpPr txBox="1"/>
          <p:nvPr>
            <p:ph type="title"/>
          </p:nvPr>
        </p:nvSpPr>
        <p:spPr>
          <a:xfrm>
            <a:off x="1435099" y="1231899"/>
            <a:ext cx="21526501" cy="1752601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l">
              <a:lnSpc>
                <a:spcPct val="80000"/>
              </a:lnSpc>
              <a:defRPr sz="96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idx="1"/>
          </p:nvPr>
        </p:nvSpPr>
        <p:spPr>
          <a:xfrm>
            <a:off x="1435099" y="3429000"/>
            <a:ext cx="21526501" cy="10152857"/>
          </a:xfrm>
          <a:prstGeom prst="rect">
            <a:avLst/>
          </a:prstGeom>
        </p:spPr>
        <p:txBody>
          <a:bodyPr/>
          <a:lstStyle>
            <a:lvl1pPr>
              <a:lnSpc>
                <a:spcPts val="8800"/>
              </a:lnSpc>
              <a:defRPr sz="7400">
                <a:latin typeface="+mn-lt"/>
                <a:ea typeface="+mn-ea"/>
                <a:cs typeface="+mn-cs"/>
                <a:sym typeface="Helvetica"/>
              </a:defRPr>
            </a:lvl1pPr>
            <a:lvl2pPr>
              <a:lnSpc>
                <a:spcPts val="7600"/>
              </a:lnSpc>
              <a:defRPr sz="6400">
                <a:latin typeface="+mn-lt"/>
                <a:ea typeface="+mn-ea"/>
                <a:cs typeface="+mn-cs"/>
                <a:sym typeface="Helvetica"/>
              </a:defRPr>
            </a:lvl2pPr>
            <a:lvl3pPr>
              <a:lnSpc>
                <a:spcPts val="5700"/>
              </a:lnSpc>
              <a:defRPr sz="4800">
                <a:latin typeface="+mn-lt"/>
                <a:ea typeface="+mn-ea"/>
                <a:cs typeface="+mn-cs"/>
                <a:sym typeface="Helvetica"/>
              </a:defRPr>
            </a:lvl3pPr>
            <a:lvl4pPr>
              <a:lnSpc>
                <a:spcPts val="3800"/>
              </a:lnSpc>
              <a:defRPr sz="3200">
                <a:latin typeface="+mn-lt"/>
                <a:ea typeface="+mn-ea"/>
                <a:cs typeface="+mn-cs"/>
                <a:sym typeface="Helvetica"/>
              </a:defRPr>
            </a:lvl4pPr>
            <a:lvl5pPr>
              <a:lnSpc>
                <a:spcPts val="3100"/>
              </a:lnSpc>
              <a:defRPr sz="2600"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/>
          <p:nvPr>
            <p:ph type="title"/>
          </p:nvPr>
        </p:nvSpPr>
        <p:spPr>
          <a:xfrm>
            <a:off x="1435099" y="1231899"/>
            <a:ext cx="21526501" cy="3356175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l">
              <a:lnSpc>
                <a:spcPct val="80000"/>
              </a:lnSpc>
              <a:defRPr sz="9600"/>
            </a:lvl1pPr>
          </a:lstStyle>
          <a:p>
            <a:pPr/>
            <a:r>
              <a:t>Title Text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1313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435100" y="177800"/>
            <a:ext cx="21526500" cy="175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435100" y="2286000"/>
            <a:ext cx="21526500" cy="1137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>
              <a:lnSpc>
                <a:spcPts val="5700"/>
              </a:lnSpc>
              <a:spcBef>
                <a:spcPts val="600"/>
              </a:spcBef>
              <a:tabLst>
                <a:tab pos="2628900" algn="l"/>
              </a:tabLst>
              <a:defRPr b="0" sz="4800"/>
            </a:lvl2pPr>
            <a:lvl3pPr>
              <a:lnSpc>
                <a:spcPts val="5000"/>
              </a:lnSpc>
              <a:spcBef>
                <a:spcPts val="300"/>
              </a:spcBef>
              <a:tabLst>
                <a:tab pos="3086100" algn="l"/>
              </a:tabLst>
              <a:defRPr b="0" sz="4200"/>
            </a:lvl3pPr>
            <a:lvl4pPr>
              <a:lnSpc>
                <a:spcPts val="2800"/>
              </a:lnSpc>
              <a:spcBef>
                <a:spcPts val="300"/>
              </a:spcBef>
              <a:tabLst>
                <a:tab pos="3632200" algn="l"/>
              </a:tabLst>
              <a:defRPr b="0" sz="2400"/>
            </a:lvl4pPr>
            <a:lvl5pPr>
              <a:lnSpc>
                <a:spcPts val="1600"/>
              </a:lnSpc>
              <a:spcBef>
                <a:spcPts val="300"/>
              </a:spcBef>
              <a:tabLst>
                <a:tab pos="4191000" algn="l"/>
              </a:tabLst>
              <a:defRPr b="0"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749000" y="13074650"/>
            <a:ext cx="427931" cy="444500"/>
          </a:xfrm>
          <a:prstGeom prst="rect">
            <a:avLst/>
          </a:prstGeom>
          <a:ln w="12700">
            <a:miter lim="400000"/>
          </a:ln>
        </p:spPr>
        <p:txBody>
          <a:bodyPr wrap="none" lIns="38100" tIns="38100" rIns="38100" bIns="38100">
            <a:spAutoFit/>
          </a:bodyPr>
          <a:lstStyle>
            <a:lvl1pPr>
              <a:lnSpc>
                <a:spcPts val="2800"/>
              </a:lnSpc>
              <a:defRPr sz="24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transition xmlns:p14="http://schemas.microsoft.com/office/powerpoint/2010/main" spd="med" advClick="1"/>
  <p:txStyles>
    <p:titleStyle>
      <a:lvl1pPr marL="0" marR="0" indent="0" algn="ctr" defTabSz="647700" latinLnBrk="0">
        <a:lnSpc>
          <a:spcPts val="9300"/>
        </a:lnSpc>
        <a:spcBef>
          <a:spcPts val="300"/>
        </a:spcBef>
        <a:spcAft>
          <a:spcPts val="0"/>
        </a:spcAft>
        <a:buClrTx/>
        <a:buSzTx/>
        <a:buFontTx/>
        <a:buNone/>
        <a:tabLst>
          <a:tab pos="1714500" algn="l"/>
        </a:tabLst>
        <a:defRPr b="1" baseline="0" cap="none" i="0" spc="0" strike="noStrike" sz="7800" u="none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228600" algn="ctr" defTabSz="647700" latinLnBrk="0">
        <a:lnSpc>
          <a:spcPts val="9300"/>
        </a:lnSpc>
        <a:spcBef>
          <a:spcPts val="300"/>
        </a:spcBef>
        <a:spcAft>
          <a:spcPts val="0"/>
        </a:spcAft>
        <a:buClrTx/>
        <a:buSzTx/>
        <a:buFontTx/>
        <a:buNone/>
        <a:tabLst>
          <a:tab pos="1714500" algn="l"/>
        </a:tabLst>
        <a:defRPr b="1" baseline="0" cap="none" i="0" spc="0" strike="noStrike" sz="7800" u="none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457200" algn="ctr" defTabSz="647700" latinLnBrk="0">
        <a:lnSpc>
          <a:spcPts val="9300"/>
        </a:lnSpc>
        <a:spcBef>
          <a:spcPts val="300"/>
        </a:spcBef>
        <a:spcAft>
          <a:spcPts val="0"/>
        </a:spcAft>
        <a:buClrTx/>
        <a:buSzTx/>
        <a:buFontTx/>
        <a:buNone/>
        <a:tabLst>
          <a:tab pos="1714500" algn="l"/>
        </a:tabLst>
        <a:defRPr b="1" baseline="0" cap="none" i="0" spc="0" strike="noStrike" sz="7800" u="none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685800" algn="ctr" defTabSz="647700" latinLnBrk="0">
        <a:lnSpc>
          <a:spcPts val="9300"/>
        </a:lnSpc>
        <a:spcBef>
          <a:spcPts val="300"/>
        </a:spcBef>
        <a:spcAft>
          <a:spcPts val="0"/>
        </a:spcAft>
        <a:buClrTx/>
        <a:buSzTx/>
        <a:buFontTx/>
        <a:buNone/>
        <a:tabLst>
          <a:tab pos="1714500" algn="l"/>
        </a:tabLst>
        <a:defRPr b="1" baseline="0" cap="none" i="0" spc="0" strike="noStrike" sz="7800" u="none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914400" algn="ctr" defTabSz="647700" latinLnBrk="0">
        <a:lnSpc>
          <a:spcPts val="9300"/>
        </a:lnSpc>
        <a:spcBef>
          <a:spcPts val="300"/>
        </a:spcBef>
        <a:spcAft>
          <a:spcPts val="0"/>
        </a:spcAft>
        <a:buClrTx/>
        <a:buSzTx/>
        <a:buFontTx/>
        <a:buNone/>
        <a:tabLst>
          <a:tab pos="1714500" algn="l"/>
        </a:tabLst>
        <a:defRPr b="1" baseline="0" cap="none" i="0" spc="0" strike="noStrike" sz="7800" u="none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1143000" algn="ctr" defTabSz="647700" latinLnBrk="0">
        <a:lnSpc>
          <a:spcPts val="9300"/>
        </a:lnSpc>
        <a:spcBef>
          <a:spcPts val="300"/>
        </a:spcBef>
        <a:spcAft>
          <a:spcPts val="0"/>
        </a:spcAft>
        <a:buClrTx/>
        <a:buSzTx/>
        <a:buFontTx/>
        <a:buNone/>
        <a:tabLst>
          <a:tab pos="1714500" algn="l"/>
        </a:tabLst>
        <a:defRPr b="1" baseline="0" cap="none" i="0" spc="0" strike="noStrike" sz="7800" u="none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1371600" algn="ctr" defTabSz="647700" latinLnBrk="0">
        <a:lnSpc>
          <a:spcPts val="9300"/>
        </a:lnSpc>
        <a:spcBef>
          <a:spcPts val="300"/>
        </a:spcBef>
        <a:spcAft>
          <a:spcPts val="0"/>
        </a:spcAft>
        <a:buClrTx/>
        <a:buSzTx/>
        <a:buFontTx/>
        <a:buNone/>
        <a:tabLst>
          <a:tab pos="1714500" algn="l"/>
        </a:tabLst>
        <a:defRPr b="1" baseline="0" cap="none" i="0" spc="0" strike="noStrike" sz="7800" u="none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1600200" algn="ctr" defTabSz="647700" latinLnBrk="0">
        <a:lnSpc>
          <a:spcPts val="9300"/>
        </a:lnSpc>
        <a:spcBef>
          <a:spcPts val="300"/>
        </a:spcBef>
        <a:spcAft>
          <a:spcPts val="0"/>
        </a:spcAft>
        <a:buClrTx/>
        <a:buSzTx/>
        <a:buFontTx/>
        <a:buNone/>
        <a:tabLst>
          <a:tab pos="1714500" algn="l"/>
        </a:tabLst>
        <a:defRPr b="1" baseline="0" cap="none" i="0" spc="0" strike="noStrike" sz="7800" u="none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1828800" algn="ctr" defTabSz="647700" latinLnBrk="0">
        <a:lnSpc>
          <a:spcPts val="9300"/>
        </a:lnSpc>
        <a:spcBef>
          <a:spcPts val="300"/>
        </a:spcBef>
        <a:spcAft>
          <a:spcPts val="0"/>
        </a:spcAft>
        <a:buClrTx/>
        <a:buSzTx/>
        <a:buFontTx/>
        <a:buNone/>
        <a:tabLst>
          <a:tab pos="1714500" algn="l"/>
        </a:tabLst>
        <a:defRPr b="1" baseline="0" cap="none" i="0" spc="0" strike="noStrike" sz="7800" u="none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0" marR="0" indent="0" algn="l" defTabSz="647700" rtl="0" latinLnBrk="0">
        <a:lnSpc>
          <a:spcPts val="6700"/>
        </a:lnSpc>
        <a:spcBef>
          <a:spcPts val="5100"/>
        </a:spcBef>
        <a:spcAft>
          <a:spcPts val="0"/>
        </a:spcAft>
        <a:buClr>
          <a:srgbClr val="A7A7A7"/>
        </a:buClr>
        <a:buSzTx/>
        <a:buFont typeface="Lucida Grande"/>
        <a:buNone/>
        <a:tabLst>
          <a:tab pos="2057400" algn="l"/>
        </a:tabLst>
        <a:defRPr b="1" baseline="0" cap="none" i="0" spc="0" strike="noStrike" sz="56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0" algn="l" defTabSz="647700" rtl="0" latinLnBrk="0">
        <a:lnSpc>
          <a:spcPts val="6700"/>
        </a:lnSpc>
        <a:spcBef>
          <a:spcPts val="5100"/>
        </a:spcBef>
        <a:spcAft>
          <a:spcPts val="0"/>
        </a:spcAft>
        <a:buClr>
          <a:srgbClr val="A7A7A7"/>
        </a:buClr>
        <a:buSzTx/>
        <a:buFont typeface="Lucida Grande"/>
        <a:buNone/>
        <a:tabLst>
          <a:tab pos="2057400" algn="l"/>
        </a:tabLst>
        <a:defRPr b="1" baseline="0" cap="none" i="0" spc="0" strike="noStrike" sz="56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0" algn="l" defTabSz="647700" rtl="0" latinLnBrk="0">
        <a:lnSpc>
          <a:spcPts val="6700"/>
        </a:lnSpc>
        <a:spcBef>
          <a:spcPts val="5100"/>
        </a:spcBef>
        <a:spcAft>
          <a:spcPts val="0"/>
        </a:spcAft>
        <a:buClr>
          <a:srgbClr val="A7A7A7"/>
        </a:buClr>
        <a:buSzTx/>
        <a:buFont typeface="Lucida Grande"/>
        <a:buNone/>
        <a:tabLst>
          <a:tab pos="2057400" algn="l"/>
        </a:tabLst>
        <a:defRPr b="1" baseline="0" cap="none" i="0" spc="0" strike="noStrike" sz="56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0" algn="l" defTabSz="647700" rtl="0" latinLnBrk="0">
        <a:lnSpc>
          <a:spcPts val="6700"/>
        </a:lnSpc>
        <a:spcBef>
          <a:spcPts val="5100"/>
        </a:spcBef>
        <a:spcAft>
          <a:spcPts val="0"/>
        </a:spcAft>
        <a:buClr>
          <a:srgbClr val="A7A7A7"/>
        </a:buClr>
        <a:buSzTx/>
        <a:buFont typeface="Lucida Grande"/>
        <a:buNone/>
        <a:tabLst>
          <a:tab pos="2057400" algn="l"/>
        </a:tabLst>
        <a:defRPr b="1" baseline="0" cap="none" i="0" spc="0" strike="noStrike" sz="56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0" algn="l" defTabSz="647700" rtl="0" latinLnBrk="0">
        <a:lnSpc>
          <a:spcPts val="6700"/>
        </a:lnSpc>
        <a:spcBef>
          <a:spcPts val="5100"/>
        </a:spcBef>
        <a:spcAft>
          <a:spcPts val="0"/>
        </a:spcAft>
        <a:buClr>
          <a:srgbClr val="A7A7A7"/>
        </a:buClr>
        <a:buSzTx/>
        <a:buFont typeface="Lucida Grande"/>
        <a:buNone/>
        <a:tabLst>
          <a:tab pos="2057400" algn="l"/>
        </a:tabLst>
        <a:defRPr b="1" baseline="0" cap="none" i="0" spc="0" strike="noStrike" sz="56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0" algn="l" defTabSz="647700" rtl="0" latinLnBrk="0">
        <a:lnSpc>
          <a:spcPts val="6700"/>
        </a:lnSpc>
        <a:spcBef>
          <a:spcPts val="5100"/>
        </a:spcBef>
        <a:spcAft>
          <a:spcPts val="0"/>
        </a:spcAft>
        <a:buClr>
          <a:srgbClr val="A7A7A7"/>
        </a:buClr>
        <a:buSzTx/>
        <a:buFont typeface="Lucida Grande"/>
        <a:buNone/>
        <a:tabLst>
          <a:tab pos="2057400" algn="l"/>
        </a:tabLst>
        <a:defRPr b="1" baseline="0" cap="none" i="0" spc="0" strike="noStrike" sz="56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0" algn="l" defTabSz="647700" rtl="0" latinLnBrk="0">
        <a:lnSpc>
          <a:spcPts val="6700"/>
        </a:lnSpc>
        <a:spcBef>
          <a:spcPts val="5100"/>
        </a:spcBef>
        <a:spcAft>
          <a:spcPts val="0"/>
        </a:spcAft>
        <a:buClr>
          <a:srgbClr val="A7A7A7"/>
        </a:buClr>
        <a:buSzTx/>
        <a:buFont typeface="Lucida Grande"/>
        <a:buNone/>
        <a:tabLst>
          <a:tab pos="2057400" algn="l"/>
        </a:tabLst>
        <a:defRPr b="1" baseline="0" cap="none" i="0" spc="0" strike="noStrike" sz="56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0" algn="l" defTabSz="647700" rtl="0" latinLnBrk="0">
        <a:lnSpc>
          <a:spcPts val="6700"/>
        </a:lnSpc>
        <a:spcBef>
          <a:spcPts val="5100"/>
        </a:spcBef>
        <a:spcAft>
          <a:spcPts val="0"/>
        </a:spcAft>
        <a:buClr>
          <a:srgbClr val="A7A7A7"/>
        </a:buClr>
        <a:buSzTx/>
        <a:buFont typeface="Lucida Grande"/>
        <a:buNone/>
        <a:tabLst>
          <a:tab pos="2057400" algn="l"/>
        </a:tabLst>
        <a:defRPr b="1" baseline="0" cap="none" i="0" spc="0" strike="noStrike" sz="56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0" algn="l" defTabSz="647700" rtl="0" latinLnBrk="0">
        <a:lnSpc>
          <a:spcPts val="6700"/>
        </a:lnSpc>
        <a:spcBef>
          <a:spcPts val="5100"/>
        </a:spcBef>
        <a:spcAft>
          <a:spcPts val="0"/>
        </a:spcAft>
        <a:buClr>
          <a:srgbClr val="A7A7A7"/>
        </a:buClr>
        <a:buSzTx/>
        <a:buFont typeface="Lucida Grande"/>
        <a:buNone/>
        <a:tabLst>
          <a:tab pos="2057400" algn="l"/>
        </a:tabLst>
        <a:defRPr b="1" baseline="0" cap="none" i="0" spc="0" strike="noStrike" sz="56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647700" latinLnBrk="0">
        <a:lnSpc>
          <a:spcPts val="28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511300" algn="l"/>
        </a:tabLst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228600" algn="ctr" defTabSz="647700" latinLnBrk="0">
        <a:lnSpc>
          <a:spcPts val="28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511300" algn="l"/>
        </a:tabLst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457200" algn="ctr" defTabSz="647700" latinLnBrk="0">
        <a:lnSpc>
          <a:spcPts val="28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511300" algn="l"/>
        </a:tabLst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685800" algn="ctr" defTabSz="647700" latinLnBrk="0">
        <a:lnSpc>
          <a:spcPts val="28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511300" algn="l"/>
        </a:tabLst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914400" algn="ctr" defTabSz="647700" latinLnBrk="0">
        <a:lnSpc>
          <a:spcPts val="28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511300" algn="l"/>
        </a:tabLst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1143000" algn="ctr" defTabSz="647700" latinLnBrk="0">
        <a:lnSpc>
          <a:spcPts val="28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511300" algn="l"/>
        </a:tabLst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1371600" algn="ctr" defTabSz="647700" latinLnBrk="0">
        <a:lnSpc>
          <a:spcPts val="28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511300" algn="l"/>
        </a:tabLst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1600200" algn="ctr" defTabSz="647700" latinLnBrk="0">
        <a:lnSpc>
          <a:spcPts val="28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511300" algn="l"/>
        </a:tabLst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1828800" algn="ctr" defTabSz="647700" latinLnBrk="0">
        <a:lnSpc>
          <a:spcPts val="28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1511300" algn="l"/>
        </a:tabLst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wtrR9i5zmvg" TargetMode="External"/><Relationship Id="rId3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halide-lang.org/" TargetMode="External"/><Relationship Id="rId3" Type="http://schemas.openxmlformats.org/officeDocument/2006/relationships/hyperlink" Target="http://people.csail.mit.edu/jrk/halide12" TargetMode="External"/><Relationship Id="rId4" Type="http://schemas.openxmlformats.org/officeDocument/2006/relationships/hyperlink" Target="http://people.csail.mit.edu/jrk/halide-pldi13.pdf" TargetMode="External"/><Relationship Id="rId5" Type="http://schemas.openxmlformats.org/officeDocument/2006/relationships/hyperlink" Target="http://www.connellybarnes.com/documents/halide/" TargetMode="Externa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
</file>

<file path=ppt/slides/_rels/slide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High-Performance Image Processing with Halide"/>
          <p:cNvSpPr txBox="1"/>
          <p:nvPr>
            <p:ph type="ctrTitle"/>
          </p:nvPr>
        </p:nvSpPr>
        <p:spPr>
          <a:xfrm>
            <a:off x="711200" y="1219697"/>
            <a:ext cx="22948900" cy="419731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sz="12800"/>
            </a:lvl1pPr>
          </a:lstStyle>
          <a:p>
            <a:pPr/>
            <a:r>
              <a:t>High-Performance Image Processing with Halide</a:t>
            </a:r>
          </a:p>
        </p:txBody>
      </p:sp>
      <p:sp>
        <p:nvSpPr>
          <p:cNvPr id="73" name="Frédo Durand…"/>
          <p:cNvSpPr txBox="1"/>
          <p:nvPr>
            <p:ph type="subTitle" idx="1"/>
          </p:nvPr>
        </p:nvSpPr>
        <p:spPr>
          <a:xfrm>
            <a:off x="1422400" y="5811877"/>
            <a:ext cx="21526500" cy="739612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defRPr sz="11000">
                <a:latin typeface="+mn-lt"/>
                <a:ea typeface="+mn-ea"/>
                <a:cs typeface="+mn-cs"/>
                <a:sym typeface="Helvetica"/>
              </a:defRPr>
            </a:pPr>
            <a:r>
              <a:t>Frédo Durand</a:t>
            </a:r>
          </a:p>
          <a:p>
            <a:pPr>
              <a:lnSpc>
                <a:spcPct val="80000"/>
              </a:lnSpc>
              <a:defRPr sz="11000">
                <a:latin typeface="+mn-lt"/>
                <a:ea typeface="+mn-ea"/>
                <a:cs typeface="+mn-cs"/>
                <a:sym typeface="Helvetica"/>
              </a:defRPr>
            </a:pPr>
            <a:r>
              <a:t>MIT CSAIL</a:t>
            </a:r>
          </a:p>
          <a:p>
            <a:pPr>
              <a:lnSpc>
                <a:spcPct val="80000"/>
              </a:lnSpc>
              <a:defRPr sz="11000"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80000"/>
              </a:lnSpc>
              <a:defRPr sz="11000">
                <a:latin typeface="+mn-lt"/>
                <a:ea typeface="+mn-ea"/>
                <a:cs typeface="+mn-cs"/>
                <a:sym typeface="Helvetica"/>
              </a:defRPr>
            </a:pPr>
            <a:r>
              <a:t>many slides </a:t>
            </a:r>
            <a:br/>
            <a:r>
              <a:t>by Jonathan Ragan-Kelley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8" name="Survey LLM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Survey LLM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No office hours toda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 office hours today</a:t>
            </a:r>
          </a:p>
        </p:txBody>
      </p:sp>
      <p:sp>
        <p:nvSpPr>
          <p:cNvPr id="8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Excited about next wee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Excited about next week</a:t>
            </a:r>
          </a:p>
        </p:txBody>
      </p:sp>
      <p:sp>
        <p:nvSpPr>
          <p:cNvPr id="8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85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69882" y="2303189"/>
            <a:ext cx="19338478" cy="111262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8" name="https://www.youtube.com/watch?v=wtrR9i5zmvg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https://www.youtube.com/watch?v=wtrR9i5zmvg</a:t>
            </a:r>
          </a:p>
        </p:txBody>
      </p:sp>
      <p:pic>
        <p:nvPicPr>
          <p:cNvPr id="8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62196" y="4332389"/>
            <a:ext cx="15686798" cy="87231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ferenc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References</a:t>
            </a:r>
          </a:p>
        </p:txBody>
      </p:sp>
      <p:sp>
        <p:nvSpPr>
          <p:cNvPr id="92" name="http://halide-lang.org/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http://halide-lang.org/</a:t>
            </a:r>
          </a:p>
          <a:p>
            <a:pPr/>
            <a:r>
              <a:rPr u="sng">
                <a:hlinkClick r:id="rId3" invalidUrl="" action="" tgtFrame="" tooltip="" history="1" highlightClick="0" endSnd="0"/>
              </a:rPr>
              <a:t>http://people.csail.mit.edu/jrk/halide12</a:t>
            </a:r>
          </a:p>
          <a:p>
            <a:pPr/>
            <a:r>
              <a:rPr u="sng">
                <a:hlinkClick r:id="rId4" invalidUrl="" action="" tgtFrame="" tooltip="" history="1" highlightClick="0" endSnd="0"/>
              </a:rPr>
              <a:t>http://people.csail.mit.edu/jrk/halide-pldi13.pdf</a:t>
            </a:r>
          </a:p>
          <a:p>
            <a:pPr/>
            <a:r>
              <a:rPr u="sng">
                <a:hlinkClick r:id="rId5" invalidUrl="" action="" tgtFrame="" tooltip="" history="1" highlightClick="0" endSnd="0"/>
              </a:rPr>
              <a:t>http://www.connellybarnes.com/documents/halide/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Halide algorithm:…"/>
          <p:cNvSpPr txBox="1"/>
          <p:nvPr/>
        </p:nvSpPr>
        <p:spPr>
          <a:xfrm>
            <a:off x="1287710" y="2730500"/>
            <a:ext cx="22402801" cy="344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8600" tIns="228600" rIns="228600" bIns="228600">
            <a:spAutoFit/>
          </a:bodyPr>
          <a:lstStyle/>
          <a:p>
            <a:pPr algn="l" defTabSz="457200">
              <a:lnSpc>
                <a:spcPct val="120000"/>
              </a:lnSpc>
              <a:tabLst/>
              <a:defRPr b="1" sz="7200">
                <a:latin typeface="+mn-lt"/>
                <a:ea typeface="+mn-ea"/>
                <a:cs typeface="+mn-cs"/>
                <a:sym typeface="Helvetica"/>
              </a:defRPr>
            </a:pPr>
            <a:r>
              <a:t>Halide </a:t>
            </a:r>
            <a:r>
              <a:rPr i="1"/>
              <a:t>algorithm</a:t>
            </a:r>
            <a:r>
              <a:t>:</a:t>
            </a:r>
          </a:p>
          <a:p>
            <a:pPr algn="l" defTabSz="457200">
              <a:lnSpc>
                <a:spcPct val="120000"/>
              </a:lnSpc>
              <a:tabLst/>
              <a:defRPr sz="5000">
                <a:latin typeface="Consolas"/>
                <a:ea typeface="Consolas"/>
                <a:cs typeface="Consolas"/>
                <a:sym typeface="Consolas"/>
              </a:defRPr>
            </a:pPr>
            <a:r>
              <a:rPr b="1">
                <a:latin typeface="+mn-lt"/>
                <a:ea typeface="+mn-ea"/>
                <a:cs typeface="+mn-cs"/>
                <a:sym typeface="Helvetica"/>
              </a:rPr>
              <a:t>blurx</a:t>
            </a:r>
            <a:r>
              <a:t>(x, y) = (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in</a:t>
            </a:r>
            <a:r>
              <a:t>(x-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1</a:t>
            </a:r>
            <a:r>
              <a:t>, y) + 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in</a:t>
            </a:r>
            <a:r>
              <a:t>(x, y) + 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in</a:t>
            </a:r>
            <a:r>
              <a:t>(x+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1</a:t>
            </a:r>
            <a:r>
              <a:t>, y))/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3</a:t>
            </a:r>
            <a:r>
              <a:t>;</a:t>
            </a:r>
          </a:p>
          <a:p>
            <a:pPr algn="l" defTabSz="457200">
              <a:lnSpc>
                <a:spcPct val="120000"/>
              </a:lnSpc>
              <a:tabLst/>
              <a:defRPr sz="5000">
                <a:latin typeface="Consolas"/>
                <a:ea typeface="Consolas"/>
                <a:cs typeface="Consolas"/>
                <a:sym typeface="Consolas"/>
              </a:defRPr>
            </a:pPr>
            <a:r>
              <a:rPr b="1">
                <a:latin typeface="+mn-lt"/>
                <a:ea typeface="+mn-ea"/>
                <a:cs typeface="+mn-cs"/>
                <a:sym typeface="Helvetica"/>
              </a:rPr>
              <a:t>blury</a:t>
            </a:r>
            <a:r>
              <a:t>(x, y) = (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blurx</a:t>
            </a:r>
            <a:r>
              <a:t>(x, y-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1</a:t>
            </a:r>
            <a:r>
              <a:t>) + 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blurx</a:t>
            </a:r>
            <a:r>
              <a:t>(x, y) + 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blurx</a:t>
            </a:r>
            <a:r>
              <a:t>(x, y+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1</a:t>
            </a:r>
            <a:r>
              <a:t>))/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3</a:t>
            </a:r>
            <a:r>
              <a:t>;</a:t>
            </a:r>
          </a:p>
        </p:txBody>
      </p:sp>
      <p:sp>
        <p:nvSpPr>
          <p:cNvPr id="95" name="Halide schedule:…"/>
          <p:cNvSpPr txBox="1"/>
          <p:nvPr/>
        </p:nvSpPr>
        <p:spPr>
          <a:xfrm>
            <a:off x="1282700" y="7886700"/>
            <a:ext cx="22555200" cy="344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8600" tIns="228600" rIns="228600" bIns="228600">
            <a:spAutoFit/>
          </a:bodyPr>
          <a:lstStyle/>
          <a:p>
            <a:pPr algn="l" defTabSz="457200">
              <a:lnSpc>
                <a:spcPct val="120000"/>
              </a:lnSpc>
              <a:tabLst/>
              <a:defRPr b="1" sz="7200">
                <a:solidFill>
                  <a:srgbClr val="FF6251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Halide </a:t>
            </a:r>
            <a:r>
              <a:rPr i="1"/>
              <a:t>schedule</a:t>
            </a:r>
            <a:r>
              <a:t>:</a:t>
            </a:r>
          </a:p>
          <a:p>
            <a:pPr algn="l" defTabSz="457200">
              <a:lnSpc>
                <a:spcPct val="120000"/>
              </a:lnSpc>
              <a:tabLst/>
              <a:defRPr sz="5000">
                <a:latin typeface="Consolas"/>
                <a:ea typeface="Consolas"/>
                <a:cs typeface="Consolas"/>
                <a:sym typeface="Consolas"/>
              </a:defRPr>
            </a:pPr>
            <a:r>
              <a:t>blury.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tile</a:t>
            </a:r>
            <a:r>
              <a:t>(x, y, xi, yi, 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256</a:t>
            </a:r>
            <a:r>
              <a:t>, 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32</a:t>
            </a:r>
            <a:r>
              <a:t>).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vectorize</a:t>
            </a:r>
            <a:r>
              <a:t>(xi, 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8</a:t>
            </a:r>
            <a:r>
              <a:t>).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parallel</a:t>
            </a:r>
            <a:r>
              <a:t>(y);</a:t>
            </a:r>
          </a:p>
          <a:p>
            <a:pPr algn="l" defTabSz="457200">
              <a:lnSpc>
                <a:spcPct val="120000"/>
              </a:lnSpc>
              <a:tabLst/>
              <a:defRPr b="1" sz="5000">
                <a:latin typeface="+mn-lt"/>
                <a:ea typeface="+mn-ea"/>
                <a:cs typeface="+mn-cs"/>
                <a:sym typeface="Helvetica"/>
              </a:defRPr>
            </a:pPr>
            <a:r>
              <a:rPr b="0">
                <a:latin typeface="Consolas"/>
                <a:ea typeface="Consolas"/>
                <a:cs typeface="Consolas"/>
                <a:sym typeface="Consolas"/>
              </a:rPr>
              <a:t>blurx.</a:t>
            </a:r>
            <a:r>
              <a:t>compute_at</a:t>
            </a:r>
            <a:r>
              <a:rPr b="0">
                <a:latin typeface="Consolas"/>
                <a:ea typeface="Consolas"/>
                <a:cs typeface="Consolas"/>
                <a:sym typeface="Consolas"/>
              </a:rPr>
              <a:t>(blury, x).</a:t>
            </a:r>
            <a:r>
              <a:t>store_at</a:t>
            </a:r>
            <a:r>
              <a:rPr b="0">
                <a:latin typeface="Consolas"/>
                <a:ea typeface="Consolas"/>
                <a:cs typeface="Consolas"/>
                <a:sym typeface="Consolas"/>
              </a:rPr>
              <a:t>(blury, x).</a:t>
            </a:r>
            <a:r>
              <a:t>vectorize</a:t>
            </a:r>
            <a:r>
              <a:rPr b="0">
                <a:latin typeface="Consolas"/>
                <a:ea typeface="Consolas"/>
                <a:cs typeface="Consolas"/>
                <a:sym typeface="Consolas"/>
              </a:rPr>
              <a:t>(x, </a:t>
            </a:r>
            <a:r>
              <a:rPr b="0" i="1"/>
              <a:t>8</a:t>
            </a:r>
            <a:r>
              <a:rPr b="0">
                <a:latin typeface="Consolas"/>
                <a:ea typeface="Consolas"/>
                <a:cs typeface="Consolas"/>
                <a:sym typeface="Consolas"/>
              </a:rPr>
              <a:t>);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More general box blur, 5x5, 35 MPixels on 12 co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general box blur, 5x5, 35 MPixels on 12 cores</a:t>
            </a:r>
          </a:p>
        </p:txBody>
      </p:sp>
      <p:sp>
        <p:nvSpPr>
          <p:cNvPr id="100" name="default schedu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default schedule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5.80736255646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root first stage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1.99803357124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tile  256 x 256  + interleave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1.7552740097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tile  256 x 256 + parallel+vector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0.550438785553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tile  256 x 256  + parallel+vector without interleaving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1.10970659256 seconds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 thruBlk="1"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Loops are implicit !!!!!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Loops are implicit !!!!!!</a:t>
            </a:r>
          </a:p>
        </p:txBody>
      </p:sp>
      <p:sp>
        <p:nvSpPr>
          <p:cNvPr id="103" name="Image&lt;float&gt; input = load&lt;float&gt;(&quot;images/rgb.png&quot;);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Image&lt;float&gt; input = load&lt;float&gt;("images/rgb.png");</a:t>
            </a: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Var x, y;</a:t>
            </a: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 blur_x;</a:t>
            </a: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 blur_y; </a:t>
            </a: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blur_x(x,y) = (input(x,y)+input(x+1,y)+input(x+2,y))/3.0;    </a:t>
            </a: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blur_y(x,y) = (blur_x(x,y)+blur_x(x,y+1)+blur_x(x,y+2))/3.0;</a:t>
            </a: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Image&lt;float&gt; output = blur_y.realize(input.width()-2, input.height()-2);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Halide is a purely Functional langu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Halide is a purely Functional language</a:t>
            </a:r>
          </a:p>
        </p:txBody>
      </p:sp>
      <p:sp>
        <p:nvSpPr>
          <p:cNvPr id="106" name="No side effect, no environments!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 side effect, no environments!</a:t>
            </a:r>
          </a:p>
          <a:p>
            <a:pPr lvl="1"/>
            <a:r>
              <a:t>Define your algorithm as a pipeline of pure functions</a:t>
            </a:r>
          </a:p>
          <a:p>
            <a:pPr/>
            <a:r>
              <a:t>Loops are NOT specified in the Halide algorithm</a:t>
            </a:r>
          </a:p>
          <a:p>
            <a:pPr lvl="1"/>
            <a:r>
              <a:t>That’s the job of the schedule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Under the hoo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Under the hood</a:t>
            </a:r>
          </a:p>
        </p:txBody>
      </p:sp>
      <p:sp>
        <p:nvSpPr>
          <p:cNvPr id="109" name="Func, Var, Expr, Image are C++ classes representing Halide program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Func, Var, Expr, Image are C++ classes representing Halide programs</a:t>
            </a:r>
          </a:p>
          <a:p>
            <a:pPr/>
            <a:r>
              <a:t>Declare Halide Funcs, Vars, etc. by calling the C++ constructor of these classes</a:t>
            </a:r>
          </a:p>
          <a:p>
            <a:pPr/>
            <a:r>
              <a:t>Define Funcs and Expr with operator overloading: (), =, +,*,  etc.</a:t>
            </a:r>
          </a:p>
          <a:p>
            <a:pPr/>
            <a:r>
              <a:t>Manipulate Halide schedules with methods of the Func class</a:t>
            </a:r>
          </a:p>
          <a:p>
            <a:pPr/>
            <a:r>
              <a:t>Types are more complicated/strict than C/C++s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aliz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Realize</a:t>
            </a:r>
          </a:p>
        </p:txBody>
      </p:sp>
      <p:sp>
        <p:nvSpPr>
          <p:cNvPr id="112" name="Func.realize calls the Halide compiler on the C++ representa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Func.realize calls the Halide compiler on the C++ representation</a:t>
            </a:r>
          </a:p>
          <a:p>
            <a:pPr lvl="1"/>
            <a:r>
              <a:t>Lots of magic happens behind the scene</a:t>
            </a:r>
          </a:p>
          <a:p>
            <a:pPr lvl="1"/>
            <a:r>
              <a:t>Will depend on the schedule</a:t>
            </a:r>
          </a:p>
          <a:p>
            <a:pPr lvl="1"/>
            <a:r>
              <a:t>More later</a:t>
            </a:r>
          </a:p>
          <a:p>
            <a:pPr lvl="1"/>
          </a:p>
          <a:p>
            <a:pPr/>
            <a:r>
              <a:t>then executes your code and returns a Halide Image</a:t>
            </a:r>
          </a:p>
          <a:p>
            <a:pPr/>
          </a:p>
          <a:p>
            <a:pPr/>
            <a:r>
              <a:t>Always call on last stage</a:t>
            </a:r>
          </a:p>
          <a:p>
            <a:pPr lvl="1"/>
            <a:r>
              <a:t>unless you’re debugging earlier stages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wept under the rug so fa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Swept under the rug so far</a:t>
            </a:r>
          </a:p>
        </p:txBody>
      </p:sp>
      <p:sp>
        <p:nvSpPr>
          <p:cNvPr id="115" name="Reduction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Reductions </a:t>
            </a:r>
          </a:p>
          <a:p>
            <a:pPr lvl="1"/>
            <a:r>
              <a:t>sum, histogram, general convolution</a:t>
            </a:r>
          </a:p>
          <a:p>
            <a:pPr/>
            <a:r>
              <a:t>Types and precision </a:t>
            </a:r>
          </a:p>
          <a:p>
            <a:pPr lvl="1"/>
            <a:r>
              <a:t>floats, 16 bits, 8 bits, etc.</a:t>
            </a:r>
          </a:p>
          <a:p>
            <a:pPr lvl="1"/>
            <a:r>
              <a:t>It’s annoying to work with 8-bit integers because of overflow</a:t>
            </a:r>
          </a:p>
          <a:p>
            <a:pPr/>
            <a:r>
              <a:t>Clamping to image boundary </a:t>
            </a:r>
          </a:p>
          <a:p>
            <a:pPr lvl="1"/>
            <a:r>
              <a:t>like black/edge padding. easy. </a:t>
            </a:r>
          </a:p>
          <a:p>
            <a:pPr lvl="1"/>
          </a:p>
          <a:p>
            <a:pPr indent="217714"/>
            <a:r>
              <a:t>and of course, scheduling not explained yet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Halide algorithm:…"/>
          <p:cNvSpPr txBox="1"/>
          <p:nvPr/>
        </p:nvSpPr>
        <p:spPr>
          <a:xfrm>
            <a:off x="1287710" y="2730500"/>
            <a:ext cx="22402801" cy="344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8600" tIns="228600" rIns="228600" bIns="228600">
            <a:spAutoFit/>
          </a:bodyPr>
          <a:lstStyle/>
          <a:p>
            <a:pPr algn="l" defTabSz="457200">
              <a:lnSpc>
                <a:spcPct val="120000"/>
              </a:lnSpc>
              <a:tabLst/>
              <a:defRPr b="1" sz="7200">
                <a:latin typeface="+mn-lt"/>
                <a:ea typeface="+mn-ea"/>
                <a:cs typeface="+mn-cs"/>
                <a:sym typeface="Helvetica"/>
              </a:defRPr>
            </a:pPr>
            <a:r>
              <a:t>Halide </a:t>
            </a:r>
            <a:r>
              <a:rPr i="1"/>
              <a:t>algorithm</a:t>
            </a:r>
            <a:r>
              <a:t>:</a:t>
            </a:r>
          </a:p>
          <a:p>
            <a:pPr algn="l" defTabSz="457200">
              <a:lnSpc>
                <a:spcPct val="120000"/>
              </a:lnSpc>
              <a:tabLst/>
              <a:defRPr sz="5000">
                <a:latin typeface="Consolas"/>
                <a:ea typeface="Consolas"/>
                <a:cs typeface="Consolas"/>
                <a:sym typeface="Consolas"/>
              </a:defRPr>
            </a:pPr>
            <a:r>
              <a:rPr b="1">
                <a:latin typeface="+mn-lt"/>
                <a:ea typeface="+mn-ea"/>
                <a:cs typeface="+mn-cs"/>
                <a:sym typeface="Helvetica"/>
              </a:rPr>
              <a:t>blurx</a:t>
            </a:r>
            <a:r>
              <a:t>(x, y) = (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in</a:t>
            </a:r>
            <a:r>
              <a:t>(x-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1</a:t>
            </a:r>
            <a:r>
              <a:t>, y) + 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in</a:t>
            </a:r>
            <a:r>
              <a:t>(x, y) + 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in</a:t>
            </a:r>
            <a:r>
              <a:t>(x+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1</a:t>
            </a:r>
            <a:r>
              <a:t>, y))/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3</a:t>
            </a:r>
            <a:r>
              <a:t>;</a:t>
            </a:r>
          </a:p>
          <a:p>
            <a:pPr algn="l" defTabSz="457200">
              <a:lnSpc>
                <a:spcPct val="120000"/>
              </a:lnSpc>
              <a:tabLst/>
              <a:defRPr sz="5000">
                <a:latin typeface="Consolas"/>
                <a:ea typeface="Consolas"/>
                <a:cs typeface="Consolas"/>
                <a:sym typeface="Consolas"/>
              </a:defRPr>
            </a:pPr>
            <a:r>
              <a:rPr b="1">
                <a:latin typeface="+mn-lt"/>
                <a:ea typeface="+mn-ea"/>
                <a:cs typeface="+mn-cs"/>
                <a:sym typeface="Helvetica"/>
              </a:rPr>
              <a:t>blury</a:t>
            </a:r>
            <a:r>
              <a:t>(x, y) = (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blurx</a:t>
            </a:r>
            <a:r>
              <a:t>(x, y-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1</a:t>
            </a:r>
            <a:r>
              <a:t>) + 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blurx</a:t>
            </a:r>
            <a:r>
              <a:t>(x, y) + 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blurx</a:t>
            </a:r>
            <a:r>
              <a:t>(x, y+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1</a:t>
            </a:r>
            <a:r>
              <a:t>))/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3</a:t>
            </a:r>
            <a:r>
              <a:t>;</a:t>
            </a:r>
          </a:p>
        </p:txBody>
      </p:sp>
      <p:sp>
        <p:nvSpPr>
          <p:cNvPr id="118" name="Halide schedule:…"/>
          <p:cNvSpPr txBox="1"/>
          <p:nvPr/>
        </p:nvSpPr>
        <p:spPr>
          <a:xfrm>
            <a:off x="1282700" y="7886700"/>
            <a:ext cx="22555200" cy="344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8600" tIns="228600" rIns="228600" bIns="228600">
            <a:spAutoFit/>
          </a:bodyPr>
          <a:lstStyle/>
          <a:p>
            <a:pPr algn="l" defTabSz="457200">
              <a:lnSpc>
                <a:spcPct val="120000"/>
              </a:lnSpc>
              <a:tabLst/>
              <a:defRPr b="1" sz="7200">
                <a:solidFill>
                  <a:srgbClr val="FF6251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Halide </a:t>
            </a:r>
            <a:r>
              <a:rPr i="1"/>
              <a:t>schedule</a:t>
            </a:r>
            <a:r>
              <a:t>:</a:t>
            </a:r>
          </a:p>
          <a:p>
            <a:pPr algn="l" defTabSz="457200">
              <a:lnSpc>
                <a:spcPct val="120000"/>
              </a:lnSpc>
              <a:tabLst/>
              <a:defRPr sz="5000">
                <a:latin typeface="Consolas"/>
                <a:ea typeface="Consolas"/>
                <a:cs typeface="Consolas"/>
                <a:sym typeface="Consolas"/>
              </a:defRPr>
            </a:pPr>
            <a:r>
              <a:t>blury.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tile</a:t>
            </a:r>
            <a:r>
              <a:t>(x, y, xi, yi, 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256</a:t>
            </a:r>
            <a:r>
              <a:t>, 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32</a:t>
            </a:r>
            <a:r>
              <a:t>).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vectorize</a:t>
            </a:r>
            <a:r>
              <a:t>(xi, 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8</a:t>
            </a:r>
            <a:r>
              <a:t>).</a:t>
            </a:r>
            <a:r>
              <a:rPr b="1">
                <a:latin typeface="+mn-lt"/>
                <a:ea typeface="+mn-ea"/>
                <a:cs typeface="+mn-cs"/>
                <a:sym typeface="Helvetica"/>
              </a:rPr>
              <a:t>parallel</a:t>
            </a:r>
            <a:r>
              <a:t>(y);</a:t>
            </a:r>
          </a:p>
          <a:p>
            <a:pPr algn="l" defTabSz="457200">
              <a:lnSpc>
                <a:spcPct val="120000"/>
              </a:lnSpc>
              <a:tabLst/>
              <a:defRPr b="1" sz="5000">
                <a:latin typeface="+mn-lt"/>
                <a:ea typeface="+mn-ea"/>
                <a:cs typeface="+mn-cs"/>
                <a:sym typeface="Helvetica"/>
              </a:defRPr>
            </a:pPr>
            <a:r>
              <a:rPr b="0">
                <a:latin typeface="Consolas"/>
                <a:ea typeface="Consolas"/>
                <a:cs typeface="Consolas"/>
                <a:sym typeface="Consolas"/>
              </a:rPr>
              <a:t>blurx.</a:t>
            </a:r>
            <a:r>
              <a:t>compute_at</a:t>
            </a:r>
            <a:r>
              <a:rPr b="0">
                <a:latin typeface="Consolas"/>
                <a:ea typeface="Consolas"/>
                <a:cs typeface="Consolas"/>
                <a:sym typeface="Consolas"/>
              </a:rPr>
              <a:t>(blury, x).</a:t>
            </a:r>
            <a:r>
              <a:t>store_at</a:t>
            </a:r>
            <a:r>
              <a:rPr b="0">
                <a:latin typeface="Consolas"/>
                <a:ea typeface="Consolas"/>
                <a:cs typeface="Consolas"/>
                <a:sym typeface="Consolas"/>
              </a:rPr>
              <a:t>(blury, x).</a:t>
            </a:r>
            <a:r>
              <a:t>vectorize</a:t>
            </a:r>
            <a:r>
              <a:rPr b="0">
                <a:latin typeface="Consolas"/>
                <a:ea typeface="Consolas"/>
                <a:cs typeface="Consolas"/>
                <a:sym typeface="Consolas"/>
              </a:rPr>
              <a:t>(x, </a:t>
            </a:r>
            <a:r>
              <a:rPr b="0" i="1"/>
              <a:t>8</a:t>
            </a:r>
            <a:r>
              <a:rPr b="0">
                <a:latin typeface="Consolas"/>
                <a:ea typeface="Consolas"/>
                <a:cs typeface="Consolas"/>
                <a:sym typeface="Consolas"/>
              </a:rPr>
              <a:t>);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ap &amp; 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Recap &amp; Questions?</a:t>
            </a:r>
          </a:p>
        </p:txBody>
      </p:sp>
      <p:sp>
        <p:nvSpPr>
          <p:cNvPr id="123" name="Functional (no side effect, no loop in algorithms (mostly))…"/>
          <p:cNvSpPr txBox="1"/>
          <p:nvPr>
            <p:ph type="body" idx="1"/>
          </p:nvPr>
        </p:nvSpPr>
        <p:spPr>
          <a:xfrm>
            <a:off x="1282700" y="2260600"/>
            <a:ext cx="22892147" cy="11379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</a:pPr>
            <a:r>
              <a:t>Functional (no side effect, no loop in algorithms (mostly))</a:t>
            </a:r>
          </a:p>
          <a:p>
            <a:pPr lvl="1">
              <a:spcBef>
                <a:spcPts val="2500"/>
              </a:spcBef>
            </a:pPr>
            <a:r>
              <a:t>Pipeline of functions</a:t>
            </a:r>
          </a:p>
          <a:p>
            <a:pPr>
              <a:spcBef>
                <a:spcPts val="0"/>
              </a:spcBef>
            </a:pPr>
            <a:r>
              <a:t>Embedded in C++: </a:t>
            </a:r>
          </a:p>
          <a:p>
            <a:pPr lvl="1">
              <a:spcBef>
                <a:spcPts val="2500"/>
              </a:spcBef>
            </a:pPr>
            <a:r>
              <a:t>Under the hood: C++ classes represent the Halide program</a:t>
            </a:r>
          </a:p>
          <a:p>
            <a:pPr>
              <a:spcBef>
                <a:spcPts val="2500"/>
              </a:spcBef>
            </a:pPr>
            <a:r>
              <a:t>Simple syntax: Func, Var, Expr</a:t>
            </a:r>
          </a:p>
          <a:p>
            <a:pPr>
              <a:spcBef>
                <a:spcPts val="6400"/>
              </a:spcBef>
            </a:pPr>
            <a:r>
              <a:t>Call realize to compile and execute</a:t>
            </a:r>
          </a:p>
          <a:p>
            <a:pPr>
              <a:lnSpc>
                <a:spcPts val="4600"/>
              </a:lnSpc>
              <a:spcBef>
                <a:spcPts val="200"/>
              </a:spcBef>
              <a:defRPr sz="3900">
                <a:solidFill>
                  <a:srgbClr val="D6D6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Image&lt;float&gt; input = load&lt;float&gt;("images/rgb.png");</a:t>
            </a:r>
          </a:p>
          <a:p>
            <a:pPr>
              <a:lnSpc>
                <a:spcPts val="4600"/>
              </a:lnSpc>
              <a:spcBef>
                <a:spcPts val="200"/>
              </a:spcBef>
              <a:defRPr sz="3900">
                <a:solidFill>
                  <a:srgbClr val="D6D6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Var x, y;</a:t>
            </a:r>
          </a:p>
          <a:p>
            <a:pPr>
              <a:lnSpc>
                <a:spcPts val="4600"/>
              </a:lnSpc>
              <a:spcBef>
                <a:spcPts val="200"/>
              </a:spcBef>
              <a:defRPr sz="3900">
                <a:solidFill>
                  <a:srgbClr val="D6D6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Func blur_x, blur_y; </a:t>
            </a:r>
          </a:p>
          <a:p>
            <a:pPr>
              <a:lnSpc>
                <a:spcPts val="4600"/>
              </a:lnSpc>
              <a:spcBef>
                <a:spcPts val="200"/>
              </a:spcBef>
              <a:defRPr sz="3900">
                <a:solidFill>
                  <a:srgbClr val="D6D6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blur_x(x,y) = (input(x,y)+input(x+1,y)+input(x+2,y))/3.0;    </a:t>
            </a:r>
          </a:p>
          <a:p>
            <a:pPr>
              <a:lnSpc>
                <a:spcPts val="4600"/>
              </a:lnSpc>
              <a:spcBef>
                <a:spcPts val="200"/>
              </a:spcBef>
              <a:defRPr sz="3900">
                <a:solidFill>
                  <a:srgbClr val="D6D6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blur_y(x,y) = (blur_x(x,y)+blur_x(x,y+1)+blur_x(x,y+2))/3.0;</a:t>
            </a:r>
          </a:p>
          <a:p>
            <a:pPr>
              <a:lnSpc>
                <a:spcPts val="5100"/>
              </a:lnSpc>
              <a:spcBef>
                <a:spcPts val="200"/>
              </a:spcBef>
              <a:defRPr sz="4400">
                <a:solidFill>
                  <a:srgbClr val="D6D6D6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sz="3900"/>
              <a:t>Image&lt;float&gt; output = blur_y.realize(input.width()-2,</a:t>
            </a:r>
            <a:r>
              <a:rPr sz="4300"/>
              <a:t> input.height()-2);</a:t>
            </a:r>
          </a:p>
        </p:txBody>
      </p:sp>
      <p:pic>
        <p:nvPicPr>
          <p:cNvPr id="124" name="Rectangle Rectangle" descr="Rectangle Rectangle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1400" y="8737600"/>
            <a:ext cx="22694900" cy="4533900"/>
          </a:xfrm>
          <a:prstGeom prst="rect">
            <a:avLst/>
          </a:prstGeom>
          <a:effectLst>
            <a:outerShdw sx="100000" sy="100000" kx="0" ky="0" algn="b" rotWithShape="0" blurRad="76200" dist="63500" dir="27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 thruBlk="1"/>
      </p:transition>
    </mc:Choice>
    <mc:Fallback>
      <p:transition spd="fast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Halide Box Blu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Halide Box Blur</a:t>
            </a:r>
          </a:p>
        </p:txBody>
      </p:sp>
      <p:sp>
        <p:nvSpPr>
          <p:cNvPr id="127" name="Image&lt;float&gt; input = load&lt;float&gt;(&quot;images/rgb.png&quot;);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Image&lt;float&gt; input = load&lt;float&gt;("images/rgb.png");</a:t>
            </a: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Var x, y;</a:t>
            </a: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 blur_x;</a:t>
            </a: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 blur_y; </a:t>
            </a: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blur_x(x,y) = (input(x,y)+input(x+1,y)+input(x+2,y))/3.0;    </a:t>
            </a: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blur_y(x,y) = (blur_x(x,y)+blur_x(x,y+1)+blur_x(x,y+2))/3.0;</a:t>
            </a: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>
              <a:lnSpc>
                <a:spcPts val="5500"/>
              </a:lnSpc>
              <a:spcBef>
                <a:spcPts val="0"/>
              </a:spcBef>
              <a:defRPr sz="46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Image&lt;float&gt; output = blur_y.realize(input.width()-2, input.height()-2);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Quirk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Quirks</a:t>
            </a:r>
          </a:p>
        </p:txBody>
      </p:sp>
      <p:sp>
        <p:nvSpPr>
          <p:cNvPr id="130" name="Reductions are a little more complicated…"/>
          <p:cNvSpPr txBox="1"/>
          <p:nvPr>
            <p:ph type="body" idx="1"/>
          </p:nvPr>
        </p:nvSpPr>
        <p:spPr>
          <a:xfrm>
            <a:off x="1422400" y="2286000"/>
            <a:ext cx="21526500" cy="11379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500"/>
              </a:spcBef>
            </a:pPr>
            <a:r>
              <a:t>Reductions are a little more complicated</a:t>
            </a:r>
          </a:p>
          <a:p>
            <a:pPr lvl="1">
              <a:spcBef>
                <a:spcPts val="1500"/>
              </a:spcBef>
            </a:pPr>
            <a:r>
              <a:t>e.g. sums, histograms, general convolutions</a:t>
            </a:r>
          </a:p>
          <a:p>
            <a:pPr lvl="1">
              <a:spcBef>
                <a:spcPts val="1500"/>
              </a:spcBef>
            </a:pPr>
            <a:r>
              <a:t>More later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Why Embedded / Metaprogramming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Why Embedded / Metaprogramming?</a:t>
            </a:r>
          </a:p>
        </p:txBody>
      </p:sp>
      <p:sp>
        <p:nvSpPr>
          <p:cNvPr id="133" name="Makes it easy to embed in an existing language and codebas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Makes it easy to embed in an existing language and codebase</a:t>
            </a:r>
          </a:p>
          <a:p>
            <a:pPr/>
            <a:r>
              <a:t>Avoids the need to parse</a:t>
            </a:r>
          </a:p>
          <a:p>
            <a:pPr/>
            <a:r>
              <a:t>Enables cool tricks </a:t>
            </a:r>
          </a:p>
          <a:p>
            <a:pPr lvl="1"/>
            <a:r>
              <a:t>e.g. use a C++ for loop to programmatically generate a complex Halide program</a:t>
            </a:r>
          </a:p>
          <a:p>
            <a:pPr lvl="1"/>
            <a:r>
              <a:t>that’s the ‘meta’ part</a:t>
            </a:r>
          </a:p>
          <a:p>
            <a:pPr lvl="1"/>
            <a:r>
              <a:t>It’ll blow your mind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cheduling"/>
          <p:cNvSpPr txBox="1"/>
          <p:nvPr>
            <p:ph type="title"/>
          </p:nvPr>
        </p:nvSpPr>
        <p:spPr>
          <a:xfrm>
            <a:off x="1435100" y="5014910"/>
            <a:ext cx="21526500" cy="3064009"/>
          </a:xfrm>
          <a:prstGeom prst="rect">
            <a:avLst/>
          </a:prstGeom>
        </p:spPr>
        <p:txBody>
          <a:bodyPr/>
          <a:lstStyle>
            <a:lvl1pPr>
              <a:lnSpc>
                <a:spcPts val="24000"/>
              </a:lnSpc>
              <a:defRPr sz="20000">
                <a:solidFill>
                  <a:srgbClr val="000000"/>
                </a:solidFill>
              </a:defRPr>
            </a:lvl1pPr>
          </a:lstStyle>
          <a:p>
            <a:pPr/>
            <a:r>
              <a:t>Scheduling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chedu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Schedule</a:t>
            </a:r>
          </a:p>
        </p:txBody>
      </p:sp>
      <p:sp>
        <p:nvSpPr>
          <p:cNvPr id="138" name="Given an algorithm defined as a pipeline/graph of Func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Given an algorithm defined as a pipeline/graph of Func</a:t>
            </a:r>
          </a:p>
          <a:p>
            <a:pPr/>
            <a:r>
              <a:t>Specifies the order, granularity and interleaving of computation (and storage)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chedu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Schedule</a:t>
            </a:r>
          </a:p>
        </p:txBody>
      </p:sp>
      <p:sp>
        <p:nvSpPr>
          <p:cNvPr id="141" name="Given an algorithm defined as a pipeline of Func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Given an algorithm defined as a pipeline of Func</a:t>
            </a:r>
          </a:p>
          <a:p>
            <a:pPr/>
            <a:r>
              <a:t>Specifies the order/granularity/interleaving of computation</a:t>
            </a:r>
          </a:p>
          <a:p>
            <a:pPr lvl="1"/>
            <a:r>
              <a:t>within each Func</a:t>
            </a:r>
          </a:p>
          <a:p>
            <a:pPr lvl="1"/>
            <a:r>
              <a:t>across Func (the more interesting part)</a:t>
            </a:r>
          </a:p>
          <a:p>
            <a:pPr/>
            <a:r>
              <a:t>Boils down to specifying nested loops</a:t>
            </a:r>
          </a:p>
          <a:p>
            <a:pPr lvl="1"/>
            <a:r>
              <a:t>e.g. tiled computation for one stage:</a:t>
            </a:r>
          </a:p>
          <a:p>
            <a:pPr lvl="1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for y_tile_index:</a:t>
            </a:r>
          </a:p>
          <a:p>
            <a:pPr lvl="1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   for x_tile_index:</a:t>
            </a:r>
          </a:p>
          <a:p>
            <a:pPr lvl="1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      for y_within_tile:</a:t>
            </a:r>
          </a:p>
          <a:p>
            <a:pPr lvl="1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         for x_within_tile:</a:t>
            </a:r>
          </a:p>
          <a:p>
            <a:pPr lvl="1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             out(y_tile_index*tile_height+y_within_tile, </a:t>
            </a:r>
            <a:br/>
            <a:r>
              <a:t>                 x_tile_index*tile_width+x_within_tile)=…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Loop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Loops</a:t>
            </a:r>
          </a:p>
        </p:txBody>
      </p:sp>
      <p:sp>
        <p:nvSpPr>
          <p:cNvPr id="144" name="e.g. separable blur: blur_y of blur_x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e.g. separable blur: blur_y of blur_x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Loop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Loops</a:t>
            </a:r>
          </a:p>
        </p:txBody>
      </p:sp>
      <p:sp>
        <p:nvSpPr>
          <p:cNvPr id="147" name="Alignmen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Alignment</a:t>
            </a:r>
          </a:p>
          <a:p>
            <a:pPr/>
          </a:p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chedule across sta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Schedule across stages</a:t>
            </a:r>
          </a:p>
        </p:txBody>
      </p:sp>
      <p:sp>
        <p:nvSpPr>
          <p:cNvPr id="150" name="e.g. separable blur: blur_y of blur_x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e.g. separable blur: blur_y of blur_x</a:t>
            </a:r>
          </a:p>
          <a:p>
            <a:pPr/>
            <a:r>
              <a:t>blur_y (later stage) is the </a:t>
            </a:r>
            <a:r>
              <a:rPr>
                <a:solidFill>
                  <a:srgbClr val="F5EC00"/>
                </a:solidFill>
              </a:rPr>
              <a:t>consumer</a:t>
            </a:r>
          </a:p>
          <a:p>
            <a:pPr/>
            <a:r>
              <a:t>blur_x (earlier) is the </a:t>
            </a:r>
            <a:r>
              <a:rPr>
                <a:solidFill>
                  <a:srgbClr val="F5EC00"/>
                </a:solidFill>
              </a:rPr>
              <a:t>producer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chedule across sta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Schedule across stages</a:t>
            </a:r>
          </a:p>
        </p:txBody>
      </p:sp>
      <p:sp>
        <p:nvSpPr>
          <p:cNvPr id="153" name="e.g. separable blur: blur_y of blur_x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e.g. separable blur: blur_y of blur_x</a:t>
            </a:r>
          </a:p>
          <a:p>
            <a:pPr/>
            <a:r>
              <a:t>blur_y (later stage) is the </a:t>
            </a:r>
            <a:r>
              <a:rPr>
                <a:solidFill>
                  <a:srgbClr val="F5EC00"/>
                </a:solidFill>
              </a:rPr>
              <a:t>consumer</a:t>
            </a:r>
          </a:p>
          <a:p>
            <a:pPr/>
            <a:r>
              <a:t>blur_x (earlier) is the </a:t>
            </a:r>
            <a:r>
              <a:rPr>
                <a:solidFill>
                  <a:srgbClr val="F5EC00"/>
                </a:solidFill>
              </a:rPr>
              <a:t>producer</a:t>
            </a:r>
          </a:p>
          <a:p>
            <a:pPr/>
            <a:r>
              <a:t>Locality: have values consumed soon after they are produced</a:t>
            </a:r>
          </a:p>
          <a:p>
            <a:pPr/>
            <a:r>
              <a:t>Scheduling is driven by the consumer</a:t>
            </a:r>
          </a:p>
          <a:p>
            <a:pPr>
              <a:defRPr>
                <a:solidFill>
                  <a:srgbClr val="FFFC41"/>
                </a:solidFill>
              </a:defRPr>
            </a:pPr>
            <a:r>
              <a:t>Specify when the producer is computed with respect to the consumer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Why start with consum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Why start with consumer</a:t>
            </a:r>
          </a:p>
        </p:txBody>
      </p:sp>
      <p:sp>
        <p:nvSpPr>
          <p:cNvPr id="156" name="In general, think about schedule from the output to the inpu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general, think about schedule from the output to the input</a:t>
            </a:r>
          </a:p>
          <a:p>
            <a:pPr/>
            <a:r>
              <a:t>Because consumer knows dependencies, producer doesn’t</a:t>
            </a:r>
          </a:p>
          <a:p>
            <a:pPr lvl="1" indent="296333"/>
            <a:r>
              <a:t>while data flow from producer to consumer,</a:t>
            </a:r>
          </a:p>
          <a:p>
            <a:pPr lvl="1" indent="296333"/>
            <a:r>
              <a:t>dependencies flow from consumer to producer</a:t>
            </a:r>
          </a:p>
          <a:p>
            <a:pPr lvl="1" indent="296333"/>
          </a:p>
          <a:p>
            <a:pPr indent="217714"/>
            <a:r>
              <a:t>essentially pull perspective rather than push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Roadm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Roadmap</a:t>
            </a:r>
          </a:p>
        </p:txBody>
      </p:sp>
      <p:sp>
        <p:nvSpPr>
          <p:cNvPr id="159" name="First two extreme (and simple) schedul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First two extreme (and simple) schedules</a:t>
            </a:r>
          </a:p>
          <a:p>
            <a:pPr lvl="1" indent="296333"/>
            <a:r>
              <a:t>Root</a:t>
            </a:r>
          </a:p>
          <a:p>
            <a:pPr lvl="1" indent="296333"/>
            <a:r>
              <a:t>Inline</a:t>
            </a:r>
          </a:p>
          <a:p>
            <a:pPr indent="217714"/>
            <a:r>
              <a:t>Then smarter granularity/interleaving in between </a:t>
            </a:r>
          </a:p>
          <a:p>
            <a:pPr lvl="1" indent="550333"/>
            <a:r>
              <a:t>Stuff like tiling and merging stages for locality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ompute_root"/>
          <p:cNvSpPr txBox="1"/>
          <p:nvPr>
            <p:ph type="title"/>
          </p:nvPr>
        </p:nvSpPr>
        <p:spPr>
          <a:xfrm>
            <a:off x="1435100" y="5014910"/>
            <a:ext cx="21526500" cy="3064009"/>
          </a:xfrm>
          <a:prstGeom prst="rect">
            <a:avLst/>
          </a:prstGeom>
        </p:spPr>
        <p:txBody>
          <a:bodyPr/>
          <a:lstStyle>
            <a:lvl1pPr>
              <a:lnSpc>
                <a:spcPts val="24000"/>
              </a:lnSpc>
              <a:defRPr sz="20000">
                <a:solidFill>
                  <a:srgbClr val="000000"/>
                </a:solidFill>
              </a:defRPr>
            </a:lvl1pPr>
          </a:lstStyle>
          <a:p>
            <a:pPr/>
            <a:r>
              <a:t>Compute_root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oot schedule (across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Root schedule (across)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oot schedu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Root schedule</a:t>
            </a:r>
          </a:p>
        </p:txBody>
      </p:sp>
      <p:sp>
        <p:nvSpPr>
          <p:cNvPr id="166" name="Most similar to what you’d do in C++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Most similar to what you’d do in C++</a:t>
            </a:r>
          </a:p>
          <a:p>
            <a:pPr/>
            <a:r>
              <a:t>Compute the producer on the entire image before starting the consumer</a:t>
            </a:r>
          </a:p>
          <a:p>
            <a:pPr/>
            <a:r>
              <a:t>Specified with Func.compute_root()</a:t>
            </a:r>
          </a:p>
          <a:p>
            <a:pPr/>
            <a:r>
              <a:t>Default and only option for the output (last stage)</a:t>
            </a:r>
          </a:p>
          <a:p>
            <a:pPr>
              <a:lnSpc>
                <a:spcPts val="5200"/>
              </a:lnSpc>
              <a:defRPr sz="4400">
                <a:latin typeface="Courier"/>
                <a:ea typeface="Courier"/>
                <a:cs typeface="Courier"/>
                <a:sym typeface="Courier"/>
              </a:defRPr>
            </a:pPr>
            <a:r>
              <a:t>    blur_x(x,y) = (input(x,y)+input(x+1,y)+input(x+2,y))/3;</a:t>
            </a:r>
          </a:p>
          <a:p>
            <a:pPr>
              <a:lnSpc>
                <a:spcPts val="5200"/>
              </a:lnSpc>
              <a:spcBef>
                <a:spcPts val="600"/>
              </a:spcBef>
              <a:defRPr sz="4400">
                <a:latin typeface="Courier"/>
                <a:ea typeface="Courier"/>
                <a:cs typeface="Courier"/>
                <a:sym typeface="Courier"/>
              </a:defRPr>
            </a:pPr>
            <a:r>
              <a:t>    blur_y(x,y) = (blur_x(x,y)+blur_x(x,y+1)+blur_x(x,y+2))/3;</a:t>
            </a:r>
          </a:p>
          <a:p>
            <a:pPr>
              <a:lnSpc>
                <a:spcPts val="5200"/>
              </a:lnSpc>
              <a:spcBef>
                <a:spcPts val="600"/>
              </a:spcBef>
              <a:defRPr sz="4400">
                <a:latin typeface="Courier"/>
                <a:ea typeface="Courier"/>
                <a:cs typeface="Courier"/>
                <a:sym typeface="Courier"/>
              </a:defRPr>
            </a:pPr>
            <a:r>
              <a:t>    blur_y.</a:t>
            </a:r>
            <a:r>
              <a:rPr>
                <a:solidFill>
                  <a:srgbClr val="F5EC00"/>
                </a:solidFill>
              </a:rPr>
              <a:t>compute_root();</a:t>
            </a:r>
            <a:endParaRPr>
              <a:solidFill>
                <a:srgbClr val="F5EC00"/>
              </a:solidFill>
            </a:endParaRPr>
          </a:p>
          <a:p>
            <a:pPr>
              <a:lnSpc>
                <a:spcPts val="5200"/>
              </a:lnSpc>
              <a:spcBef>
                <a:spcPts val="600"/>
              </a:spcBef>
              <a:defRPr sz="4400">
                <a:latin typeface="Courier"/>
                <a:ea typeface="Courier"/>
                <a:cs typeface="Courier"/>
                <a:sym typeface="Courier"/>
              </a:defRPr>
            </a:pPr>
            <a:r>
              <a:t>    blur_x.</a:t>
            </a:r>
            <a:r>
              <a:rPr>
                <a:solidFill>
                  <a:srgbClr val="FFFC41"/>
                </a:solidFill>
              </a:rPr>
              <a:t>compute_root();</a:t>
            </a:r>
            <a:endParaRPr>
              <a:solidFill>
                <a:srgbClr val="FFFC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oot schedule equival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Root schedule equivalent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Root schedule equival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Root schedule equivalent</a:t>
            </a:r>
          </a:p>
        </p:txBody>
      </p:sp>
      <p:sp>
        <p:nvSpPr>
          <p:cNvPr id="171" name="allocate tmp(width, height+2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  <a:r>
              <a:t>allocate tmp(width, height+2)</a:t>
            </a: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  <a:r>
              <a:t>for y in(0..height+2):</a:t>
            </a: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  <a:r>
              <a:t>    for x in(0..width):</a:t>
            </a: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  <a:r>
              <a:t>        tmp[x,y]=(input[x,y]+input[x+1,y]+input[x+2,y])/3</a:t>
            </a:r>
          </a:p>
          <a:p>
            <a:pPr>
              <a:lnSpc>
                <a:spcPts val="4800"/>
              </a:lnSpc>
              <a:spcBef>
                <a:spcPts val="600"/>
              </a:spcBef>
              <a:defRPr i="1" sz="4000">
                <a:solidFill>
                  <a:srgbClr val="929292"/>
                </a:solidFill>
                <a:latin typeface="Courier"/>
                <a:ea typeface="Courier"/>
                <a:cs typeface="Courier"/>
                <a:sym typeface="Courier"/>
              </a:defRPr>
            </a:pP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  <a:r>
              <a:t>for y in(0..height):</a:t>
            </a: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  <a:r>
              <a:t>    for x in (0..width):</a:t>
            </a: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  <a:r>
              <a:t>        out[x,y] = (tmp[x,y]+tmp[x,y+1]+tmp[x,y+2])/3</a:t>
            </a: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oot pross and c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Root pross and cons</a:t>
            </a:r>
          </a:p>
        </p:txBody>
      </p:sp>
      <p:sp>
        <p:nvSpPr>
          <p:cNvPr id="17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5" name="no redundant work"/>
          <p:cNvSpPr txBox="1"/>
          <p:nvPr/>
        </p:nvSpPr>
        <p:spPr>
          <a:xfrm>
            <a:off x="11451881" y="4566128"/>
            <a:ext cx="3594101" cy="2367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80000"/>
              </a:lnSpc>
              <a:defRPr b="1" sz="5600"/>
            </a:lvl1pPr>
          </a:lstStyle>
          <a:p>
            <a:pPr/>
            <a:r>
              <a:t>no redundant work</a:t>
            </a:r>
          </a:p>
        </p:txBody>
      </p:sp>
      <p:sp>
        <p:nvSpPr>
          <p:cNvPr id="176" name="Triangle"/>
          <p:cNvSpPr/>
          <p:nvPr/>
        </p:nvSpPr>
        <p:spPr>
          <a:xfrm>
            <a:off x="15303500" y="6007100"/>
            <a:ext cx="3810000" cy="3251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77BB41"/>
          </a:solidFill>
          <a:ln w="50800">
            <a:solidFill>
              <a:srgbClr val="FFFFFF"/>
            </a:solidFill>
            <a:miter lim="400000"/>
          </a:ln>
          <a:effectLst>
            <a:outerShdw sx="100000" sy="100000" kx="0" ky="0" algn="b" rotWithShape="0" blurRad="76200" dist="63500" dir="2700000">
              <a:srgbClr val="000000">
                <a:alpha val="50000"/>
              </a:srgbClr>
            </a:outerShdw>
          </a:effectLst>
        </p:spPr>
        <p:txBody>
          <a:bodyPr lIns="38100" tIns="38100" rIns="38100" bIns="38100" anchor="ctr"/>
          <a:lstStyle/>
          <a:p>
            <a:pPr>
              <a:lnSpc>
                <a:spcPts val="5000"/>
              </a:lnSpc>
              <a:defRPr b="1" sz="4200">
                <a:effectLst>
                  <a:outerShdw sx="100000" sy="100000" kx="0" ky="0" algn="b" rotWithShape="0" blurRad="63500" dist="38100" dir="27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77" name="locality"/>
          <p:cNvSpPr txBox="1"/>
          <p:nvPr/>
        </p:nvSpPr>
        <p:spPr>
          <a:xfrm>
            <a:off x="18796000" y="5549900"/>
            <a:ext cx="3594100" cy="957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80000"/>
              </a:lnSpc>
              <a:defRPr b="1" sz="5600"/>
            </a:lvl1pPr>
          </a:lstStyle>
          <a:p>
            <a:pPr/>
            <a:r>
              <a:t>locality</a:t>
            </a:r>
          </a:p>
        </p:txBody>
      </p:sp>
      <p:sp>
        <p:nvSpPr>
          <p:cNvPr id="178" name="parallelism"/>
          <p:cNvSpPr txBox="1"/>
          <p:nvPr/>
        </p:nvSpPr>
        <p:spPr>
          <a:xfrm>
            <a:off x="15125700" y="9398000"/>
            <a:ext cx="3898900" cy="1662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80000"/>
              </a:lnSpc>
              <a:defRPr b="1" sz="5600"/>
            </a:pPr>
            <a:r>
              <a:t>parallelism</a:t>
            </a:r>
            <a:br/>
          </a:p>
        </p:txBody>
      </p:sp>
      <p:sp>
        <p:nvSpPr>
          <p:cNvPr id="179" name="Line"/>
          <p:cNvSpPr/>
          <p:nvPr/>
        </p:nvSpPr>
        <p:spPr>
          <a:xfrm>
            <a:off x="15280282" y="4888054"/>
            <a:ext cx="3956349" cy="7634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527" fill="norm" stroke="1" extrusionOk="0">
                <a:moveTo>
                  <a:pt x="0" y="13527"/>
                </a:moveTo>
                <a:cubicBezTo>
                  <a:pt x="4044" y="-558"/>
                  <a:pt x="14458" y="-8073"/>
                  <a:pt x="21600" y="13527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67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80" name="Line"/>
          <p:cNvSpPr/>
          <p:nvPr/>
        </p:nvSpPr>
        <p:spPr>
          <a:xfrm rot="7200001">
            <a:off x="17304167" y="7770131"/>
            <a:ext cx="3540439" cy="757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788" fill="norm" stroke="1" extrusionOk="0">
                <a:moveTo>
                  <a:pt x="0" y="13788"/>
                </a:moveTo>
                <a:cubicBezTo>
                  <a:pt x="3869" y="353"/>
                  <a:pt x="14189" y="-7812"/>
                  <a:pt x="21600" y="11181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67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81" name="Line"/>
          <p:cNvSpPr/>
          <p:nvPr/>
        </p:nvSpPr>
        <p:spPr>
          <a:xfrm rot="14677005">
            <a:off x="13654225" y="7769863"/>
            <a:ext cx="3540439" cy="757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788" fill="norm" stroke="1" extrusionOk="0">
                <a:moveTo>
                  <a:pt x="0" y="13788"/>
                </a:moveTo>
                <a:cubicBezTo>
                  <a:pt x="3869" y="353"/>
                  <a:pt x="14189" y="-7812"/>
                  <a:pt x="21600" y="11181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67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82" name="tradeoff"/>
          <p:cNvSpPr txBox="1"/>
          <p:nvPr/>
        </p:nvSpPr>
        <p:spPr>
          <a:xfrm>
            <a:off x="15887700" y="6616700"/>
            <a:ext cx="2654300" cy="8128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12700" dir="5400000">
              <a:srgbClr val="FFFFFF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80000"/>
              </a:lnSpc>
              <a:defRPr sz="4800">
                <a:solidFill>
                  <a:srgbClr val="000000"/>
                </a:solidFill>
              </a:defRPr>
            </a:lvl1pPr>
          </a:lstStyle>
          <a:p>
            <a:pPr/>
            <a:r>
              <a:t>tradeoff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Most similar to what you’d do in C++…"/>
          <p:cNvSpPr txBox="1"/>
          <p:nvPr/>
        </p:nvSpPr>
        <p:spPr>
          <a:xfrm>
            <a:off x="1435100" y="2286000"/>
            <a:ext cx="21526500" cy="1137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algn="l">
              <a:lnSpc>
                <a:spcPts val="6700"/>
              </a:lnSpc>
              <a:spcBef>
                <a:spcPts val="5100"/>
              </a:spcBef>
              <a:buClr>
                <a:srgbClr val="A7A7A7"/>
              </a:buClr>
              <a:buFont typeface="Lucida Grande"/>
              <a:tabLst>
                <a:tab pos="2057400" algn="l"/>
              </a:tabLst>
              <a:defRPr b="1" sz="5600"/>
            </a:pPr>
            <a:r>
              <a:t>Most similar to what you’d do in C++</a:t>
            </a:r>
          </a:p>
          <a:p>
            <a:pPr algn="l">
              <a:lnSpc>
                <a:spcPts val="6700"/>
              </a:lnSpc>
              <a:spcBef>
                <a:spcPts val="5100"/>
              </a:spcBef>
              <a:buClr>
                <a:srgbClr val="A7A7A7"/>
              </a:buClr>
              <a:buFont typeface="Lucida Grande"/>
              <a:tabLst>
                <a:tab pos="2057400" algn="l"/>
              </a:tabLst>
              <a:defRPr b="1" sz="5600"/>
            </a:pPr>
            <a:r>
              <a:t>Compute the producer on the entire image before starting the consumer</a:t>
            </a:r>
          </a:p>
          <a:p>
            <a:pPr algn="l">
              <a:lnSpc>
                <a:spcPts val="6700"/>
              </a:lnSpc>
              <a:spcBef>
                <a:spcPts val="5100"/>
              </a:spcBef>
              <a:buClr>
                <a:srgbClr val="A7A7A7"/>
              </a:buClr>
              <a:buFont typeface="Lucida Grande"/>
              <a:tabLst>
                <a:tab pos="2057400" algn="l"/>
              </a:tabLst>
              <a:defRPr b="1" sz="5600"/>
            </a:pPr>
            <a:r>
              <a:t>Specified with Func.compute_root()</a:t>
            </a:r>
          </a:p>
          <a:p>
            <a:pPr algn="l">
              <a:lnSpc>
                <a:spcPts val="6700"/>
              </a:lnSpc>
              <a:spcBef>
                <a:spcPts val="5100"/>
              </a:spcBef>
              <a:buClr>
                <a:srgbClr val="A7A7A7"/>
              </a:buClr>
              <a:buFont typeface="Lucida Grande"/>
              <a:tabLst>
                <a:tab pos="2057400" algn="l"/>
              </a:tabLst>
              <a:defRPr b="1" sz="5600"/>
            </a:pPr>
            <a:r>
              <a:t>Default and only option for the output (last stage)</a:t>
            </a:r>
          </a:p>
          <a:p>
            <a:pPr algn="l">
              <a:lnSpc>
                <a:spcPts val="5200"/>
              </a:lnSpc>
              <a:spcBef>
                <a:spcPts val="5100"/>
              </a:spcBef>
              <a:buClr>
                <a:srgbClr val="A7A7A7"/>
              </a:buClr>
              <a:buFont typeface="Lucida Grande"/>
              <a:tabLst>
                <a:tab pos="2057400" algn="l"/>
              </a:tabLst>
              <a:defRPr b="1" sz="4400">
                <a:latin typeface="Courier"/>
                <a:ea typeface="Courier"/>
                <a:cs typeface="Courier"/>
                <a:sym typeface="Courier"/>
              </a:defRPr>
            </a:pPr>
            <a:r>
              <a:t>    blur_x(x,y) = (input(x,y)+input(x+1,y)+input(x+2,y))/3;</a:t>
            </a:r>
          </a:p>
          <a:p>
            <a:pPr algn="l">
              <a:lnSpc>
                <a:spcPts val="5200"/>
              </a:lnSpc>
              <a:spcBef>
                <a:spcPts val="600"/>
              </a:spcBef>
              <a:buClr>
                <a:srgbClr val="A7A7A7"/>
              </a:buClr>
              <a:buFont typeface="Lucida Grande"/>
              <a:tabLst>
                <a:tab pos="2057400" algn="l"/>
              </a:tabLst>
              <a:defRPr b="1" sz="4400">
                <a:latin typeface="Courier"/>
                <a:ea typeface="Courier"/>
                <a:cs typeface="Courier"/>
                <a:sym typeface="Courier"/>
              </a:defRPr>
            </a:pPr>
            <a:r>
              <a:t>    blur_y(x,y) = (blur_x(x,y)+blur_x(x,y+1)+blur_x(x,y+2))/3;</a:t>
            </a:r>
          </a:p>
          <a:p>
            <a:pPr algn="l">
              <a:lnSpc>
                <a:spcPts val="5200"/>
              </a:lnSpc>
              <a:spcBef>
                <a:spcPts val="600"/>
              </a:spcBef>
              <a:buClr>
                <a:srgbClr val="A7A7A7"/>
              </a:buClr>
              <a:buFont typeface="Lucida Grande"/>
              <a:tabLst>
                <a:tab pos="2057400" algn="l"/>
              </a:tabLst>
              <a:defRPr b="1" sz="4400">
                <a:latin typeface="Courier"/>
                <a:ea typeface="Courier"/>
                <a:cs typeface="Courier"/>
                <a:sym typeface="Courier"/>
              </a:defRPr>
            </a:pPr>
            <a:r>
              <a:t>    blur_y.</a:t>
            </a:r>
            <a:r>
              <a:rPr>
                <a:solidFill>
                  <a:srgbClr val="F5EC00"/>
                </a:solidFill>
              </a:rPr>
              <a:t>compute_root();</a:t>
            </a:r>
            <a:endParaRPr>
              <a:solidFill>
                <a:srgbClr val="F5EC00"/>
              </a:solidFill>
            </a:endParaRPr>
          </a:p>
          <a:p>
            <a:pPr algn="l">
              <a:lnSpc>
                <a:spcPts val="5200"/>
              </a:lnSpc>
              <a:spcBef>
                <a:spcPts val="600"/>
              </a:spcBef>
              <a:buClr>
                <a:srgbClr val="A7A7A7"/>
              </a:buClr>
              <a:buFont typeface="Lucida Grande"/>
              <a:tabLst>
                <a:tab pos="2057400" algn="l"/>
              </a:tabLst>
              <a:defRPr b="1" sz="4400">
                <a:latin typeface="Courier"/>
                <a:ea typeface="Courier"/>
                <a:cs typeface="Courier"/>
                <a:sym typeface="Courier"/>
              </a:defRPr>
            </a:pPr>
            <a:r>
              <a:t>    blur_x.</a:t>
            </a:r>
            <a:r>
              <a:rPr>
                <a:solidFill>
                  <a:srgbClr val="FFFC41"/>
                </a:solidFill>
              </a:rPr>
              <a:t>compute_root();</a:t>
            </a:r>
            <a:endParaRPr>
              <a:solidFill>
                <a:srgbClr val="FFFC41"/>
              </a:solidFill>
            </a:endParaRPr>
          </a:p>
        </p:txBody>
      </p:sp>
      <p:sp>
        <p:nvSpPr>
          <p:cNvPr id="185" name="Recap: roo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Recap: root</a:t>
            </a:r>
          </a:p>
        </p:txBody>
      </p:sp>
      <p:sp>
        <p:nvSpPr>
          <p:cNvPr id="186" name="redundant work"/>
          <p:cNvSpPr txBox="1"/>
          <p:nvPr/>
        </p:nvSpPr>
        <p:spPr>
          <a:xfrm>
            <a:off x="17499489" y="775790"/>
            <a:ext cx="1993676" cy="922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>
              <a:lnSpc>
                <a:spcPct val="80000"/>
              </a:lnSpc>
              <a:defRPr b="1" sz="2400"/>
            </a:lvl1pPr>
          </a:lstStyle>
          <a:p>
            <a:pPr/>
            <a:r>
              <a:t>redundant work</a:t>
            </a:r>
          </a:p>
        </p:txBody>
      </p:sp>
      <p:sp>
        <p:nvSpPr>
          <p:cNvPr id="187" name="Triangle"/>
          <p:cNvSpPr/>
          <p:nvPr/>
        </p:nvSpPr>
        <p:spPr>
          <a:xfrm>
            <a:off x="19590748" y="1099850"/>
            <a:ext cx="2113436" cy="18034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77BB41"/>
          </a:solidFill>
          <a:ln w="50800">
            <a:solidFill>
              <a:srgbClr val="FFFFFF"/>
            </a:solidFill>
            <a:miter lim="400000"/>
          </a:ln>
          <a:effectLst>
            <a:outerShdw sx="100000" sy="100000" kx="0" ky="0" algn="b" rotWithShape="0" blurRad="76200" dist="63500" dir="2700000">
              <a:srgbClr val="000000">
                <a:alpha val="50000"/>
              </a:srgbClr>
            </a:outerShdw>
          </a:effectLst>
        </p:spPr>
        <p:txBody>
          <a:bodyPr lIns="38100" tIns="38100" rIns="38100" bIns="38100" anchor="ctr"/>
          <a:lstStyle/>
          <a:p>
            <a:pPr>
              <a:lnSpc>
                <a:spcPts val="2800"/>
              </a:lnSpc>
              <a:defRPr b="1" sz="2400">
                <a:effectLst>
                  <a:outerShdw sx="100000" sy="100000" kx="0" ky="0" algn="b" rotWithShape="0" blurRad="63500" dist="38100" dir="27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88" name="locality"/>
          <p:cNvSpPr txBox="1"/>
          <p:nvPr/>
        </p:nvSpPr>
        <p:spPr>
          <a:xfrm>
            <a:off x="21528064" y="846237"/>
            <a:ext cx="1993675" cy="531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>
              <a:lnSpc>
                <a:spcPct val="80000"/>
              </a:lnSpc>
              <a:defRPr b="1" sz="2400"/>
            </a:lvl1pPr>
          </a:lstStyle>
          <a:p>
            <a:pPr/>
            <a:r>
              <a:t>locality</a:t>
            </a:r>
          </a:p>
        </p:txBody>
      </p:sp>
      <p:sp>
        <p:nvSpPr>
          <p:cNvPr id="189" name="parallelism"/>
          <p:cNvSpPr txBox="1"/>
          <p:nvPr/>
        </p:nvSpPr>
        <p:spPr>
          <a:xfrm>
            <a:off x="19492121" y="2980807"/>
            <a:ext cx="2162750" cy="922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>
              <a:lnSpc>
                <a:spcPct val="80000"/>
              </a:lnSpc>
              <a:defRPr b="1" sz="2400"/>
            </a:pPr>
            <a:r>
              <a:t>parallelism</a:t>
            </a:r>
            <a:br/>
          </a:p>
        </p:txBody>
      </p:sp>
      <p:sp>
        <p:nvSpPr>
          <p:cNvPr id="190" name="Line"/>
          <p:cNvSpPr/>
          <p:nvPr/>
        </p:nvSpPr>
        <p:spPr>
          <a:xfrm>
            <a:off x="19577870" y="479107"/>
            <a:ext cx="2194616" cy="423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527" fill="norm" stroke="1" extrusionOk="0">
                <a:moveTo>
                  <a:pt x="0" y="13527"/>
                </a:moveTo>
                <a:cubicBezTo>
                  <a:pt x="4044" y="-558"/>
                  <a:pt x="14458" y="-8073"/>
                  <a:pt x="21600" y="13527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2800"/>
              </a:lnSpc>
              <a:defRPr sz="24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91" name="Line"/>
          <p:cNvSpPr/>
          <p:nvPr/>
        </p:nvSpPr>
        <p:spPr>
          <a:xfrm rot="7200001">
            <a:off x="20700533" y="2077816"/>
            <a:ext cx="1963908" cy="4202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788" fill="norm" stroke="1" extrusionOk="0">
                <a:moveTo>
                  <a:pt x="0" y="13788"/>
                </a:moveTo>
                <a:cubicBezTo>
                  <a:pt x="3869" y="353"/>
                  <a:pt x="14189" y="-7812"/>
                  <a:pt x="21600" y="11181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2800"/>
              </a:lnSpc>
              <a:defRPr sz="24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92" name="Line"/>
          <p:cNvSpPr/>
          <p:nvPr/>
        </p:nvSpPr>
        <p:spPr>
          <a:xfrm rot="14677005">
            <a:off x="18675883" y="2077668"/>
            <a:ext cx="1963908" cy="4202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788" fill="norm" stroke="1" extrusionOk="0">
                <a:moveTo>
                  <a:pt x="0" y="13788"/>
                </a:moveTo>
                <a:cubicBezTo>
                  <a:pt x="3869" y="353"/>
                  <a:pt x="14189" y="-7812"/>
                  <a:pt x="21600" y="11181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2800"/>
              </a:lnSpc>
              <a:defRPr sz="24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93" name="tradeoff"/>
          <p:cNvSpPr txBox="1"/>
          <p:nvPr/>
        </p:nvSpPr>
        <p:spPr>
          <a:xfrm>
            <a:off x="19914807" y="1437999"/>
            <a:ext cx="1472361" cy="44844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12700" dir="5400000">
              <a:srgbClr val="FFFFFF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>
              <a:lnSpc>
                <a:spcPct val="80000"/>
              </a:lnSpc>
              <a:defRPr sz="2400">
                <a:solidFill>
                  <a:srgbClr val="000000"/>
                </a:solidFill>
              </a:defRPr>
            </a:lvl1pPr>
          </a:lstStyle>
          <a:p>
            <a:pPr/>
            <a:r>
              <a:t>tradeoff</a:t>
            </a:r>
          </a:p>
        </p:txBody>
      </p:sp>
      <p:sp>
        <p:nvSpPr>
          <p:cNvPr id="194" name="Circle"/>
          <p:cNvSpPr/>
          <p:nvPr/>
        </p:nvSpPr>
        <p:spPr>
          <a:xfrm>
            <a:off x="19542757" y="1368620"/>
            <a:ext cx="505606" cy="505606"/>
          </a:xfrm>
          <a:prstGeom prst="ellipse">
            <a:avLst/>
          </a:prstGeom>
          <a:solidFill>
            <a:schemeClr val="accent5"/>
          </a:solidFill>
          <a:ln w="25400">
            <a:solidFill>
              <a:srgbClr val="000000"/>
            </a:solidFill>
            <a:miter lim="400000"/>
          </a:ln>
          <a:effectLst>
            <a:outerShdw sx="100000" sy="100000" kx="0" ky="0" algn="b" rotWithShape="0" blurRad="76200" dist="63500" dir="2700000">
              <a:srgbClr val="000000">
                <a:alpha val="50000"/>
              </a:srgbClr>
            </a:outerShdw>
          </a:effectLst>
        </p:spPr>
        <p:txBody>
          <a:bodyPr lIns="38100" tIns="38100" rIns="38100" bIns="38100" anchor="ctr"/>
          <a:lstStyle/>
          <a:p>
            <a:pPr>
              <a:lnSpc>
                <a:spcPts val="5000"/>
              </a:lnSpc>
              <a:defRPr b="1" sz="4200">
                <a:effectLst>
                  <a:outerShdw sx="100000" sy="100000" kx="0" ky="0" algn="b" rotWithShape="0" blurRad="63500" dist="38100" dir="27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8" name="inline"/>
          <p:cNvSpPr txBox="1"/>
          <p:nvPr/>
        </p:nvSpPr>
        <p:spPr>
          <a:xfrm>
            <a:off x="1435100" y="5014910"/>
            <a:ext cx="21526500" cy="30640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lnSpc>
                <a:spcPts val="24000"/>
              </a:lnSpc>
              <a:spcBef>
                <a:spcPts val="300"/>
              </a:spcBef>
              <a:tabLst>
                <a:tab pos="1714500" algn="l"/>
              </a:tabLst>
              <a:defRPr b="1" sz="20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inline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Inline schedule (across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Inline schedule (across)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Inline schedu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Inline schedule</a:t>
            </a:r>
          </a:p>
        </p:txBody>
      </p:sp>
      <p:sp>
        <p:nvSpPr>
          <p:cNvPr id="203" name="Opposite of root: compute producer right when needed,  for each value of the consum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Opposite of root: compute producer right when needed, </a:t>
            </a:r>
            <a:br/>
            <a:r>
              <a:t>for each value of the consumer</a:t>
            </a:r>
          </a:p>
          <a:p>
            <a:pPr lvl="1"/>
            <a:r>
              <a:t>No loop for the producer, all inside consumer</a:t>
            </a:r>
          </a:p>
          <a:p>
            <a:pPr>
              <a:lnSpc>
                <a:spcPts val="5400"/>
              </a:lnSpc>
              <a:defRPr sz="4500">
                <a:latin typeface="Courier"/>
                <a:ea typeface="Courier"/>
                <a:cs typeface="Courier"/>
                <a:sym typeface="Courier"/>
              </a:defRPr>
            </a:pPr>
            <a:r>
              <a:t>    blur_x[x,y] = (input[x,y]+input[x+1,y]+input[x+2,y])/3</a:t>
            </a:r>
          </a:p>
          <a:p>
            <a:pPr>
              <a:lnSpc>
                <a:spcPts val="5400"/>
              </a:lnSpc>
              <a:spcBef>
                <a:spcPts val="600"/>
              </a:spcBef>
              <a:defRPr sz="4500">
                <a:latin typeface="Courier"/>
                <a:ea typeface="Courier"/>
                <a:cs typeface="Courier"/>
                <a:sym typeface="Courier"/>
              </a:defRPr>
            </a:pPr>
            <a:r>
              <a:t>    blur_y[x,y] = (blur_x[x,y]+blur_x[x,y+1]+blur_x[x,y+2])/3</a:t>
            </a:r>
          </a:p>
          <a:p>
            <a:pPr lvl="1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    blur_y.compute_root()</a:t>
            </a:r>
          </a:p>
          <a:p>
            <a:pPr lvl="1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    blur_x.</a:t>
            </a:r>
            <a:r>
              <a:rPr>
                <a:solidFill>
                  <a:srgbClr val="FFFC41"/>
                </a:solidFill>
              </a:rPr>
              <a:t>compute_inline()</a:t>
            </a:r>
            <a:endParaRPr>
              <a:solidFill>
                <a:srgbClr val="FFFC41"/>
              </a:solidFill>
            </a:endParaRPr>
          </a:p>
          <a:p>
            <a:pPr lvl="1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C41"/>
                </a:solidFill>
              </a:rPr>
              <a:t>    </a:t>
            </a:r>
            <a:r>
              <a:rPr i="1">
                <a:solidFill>
                  <a:srgbClr val="AAAAAA"/>
                </a:solidFill>
              </a:rPr>
              <a:t># both could be skipped since they are the default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Inline schedule equival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Inline schedule equivalent</a:t>
            </a:r>
          </a:p>
        </p:txBody>
      </p:sp>
      <p:sp>
        <p:nvSpPr>
          <p:cNvPr id="206" name="//reminder, Halide algorithm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4800"/>
              </a:lnSpc>
              <a:spcBef>
                <a:spcPts val="600"/>
              </a:spcBef>
              <a:defRPr sz="4000">
                <a:solidFill>
                  <a:srgbClr val="A6AAA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//reminder, Halide algorithm:</a:t>
            </a: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solidFill>
                  <a:srgbClr val="A6AAA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blur_x[x,y] = (input[x,y]+input[x+1,y]+input[x+2,y])/3</a:t>
            </a:r>
          </a:p>
          <a:p>
            <a:pPr>
              <a:lnSpc>
                <a:spcPts val="5400"/>
              </a:lnSpc>
              <a:spcBef>
                <a:spcPts val="600"/>
              </a:spcBef>
              <a:defRPr sz="4500">
                <a:solidFill>
                  <a:srgbClr val="A6AAA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blur_y[x,y] = (blur_x[x,y]+blur_x[x,y+1]+blur_x[x,y+2])/3</a:t>
            </a: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  <a:r>
              <a:t>allocate out (width, height)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Inline schedule equival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Inline schedule equivalent</a:t>
            </a:r>
          </a:p>
        </p:txBody>
      </p:sp>
      <p:sp>
        <p:nvSpPr>
          <p:cNvPr id="209" name="//reminder, Halide algorithm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4800"/>
              </a:lnSpc>
              <a:spcBef>
                <a:spcPts val="600"/>
              </a:spcBef>
              <a:defRPr sz="4000">
                <a:solidFill>
                  <a:srgbClr val="A6AAA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//reminder, Halide algorithm:</a:t>
            </a: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solidFill>
                  <a:srgbClr val="A6AAA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blur_x[x,y] = (input[x,y]+input[x+1,y]+input[x+2,y])/3</a:t>
            </a:r>
          </a:p>
          <a:p>
            <a:pPr>
              <a:lnSpc>
                <a:spcPts val="5400"/>
              </a:lnSpc>
              <a:spcBef>
                <a:spcPts val="600"/>
              </a:spcBef>
              <a:defRPr sz="4500">
                <a:solidFill>
                  <a:srgbClr val="A6AAA9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// blur_y[x,y] = (blur_x[x,y]+blur_x[x,y+1]+blur_x[x,y+2])/3</a:t>
            </a: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  <a:r>
              <a:t>allocate out (width, height)</a:t>
            </a: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  <a:r>
              <a:t>for y in (0..height):</a:t>
            </a: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  <a:r>
              <a:t>    for x in(0..width):</a:t>
            </a: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  <a:r>
              <a:t>        out[x,y] = ((inputP[x,y]+inputP[x+1,y]+inputP[x+2,y])/3</a:t>
            </a: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  <a:r>
              <a:t>              + (inputP[x,y+1]+inputP[x+1,y+1]+inputP[x+2,y+1])/3</a:t>
            </a:r>
          </a:p>
          <a:p>
            <a:pPr>
              <a:lnSpc>
                <a:spcPts val="4800"/>
              </a:lnSpc>
              <a:spcBef>
                <a:spcPts val="600"/>
              </a:spcBef>
              <a:defRPr sz="4000">
                <a:latin typeface="Courier"/>
                <a:ea typeface="Courier"/>
                <a:cs typeface="Courier"/>
                <a:sym typeface="Courier"/>
              </a:defRPr>
            </a:pPr>
            <a:r>
              <a:t>              + (inputP[x,y+2]+inputP[x+1,y+2]+inputP[x+2,y+2])/3 )/3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Inline schedu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Inline schedule</a:t>
            </a:r>
          </a:p>
        </p:txBody>
      </p:sp>
      <p:sp>
        <p:nvSpPr>
          <p:cNvPr id="212" name="Opposite of root: compute producer right when needed,  for each value of the consum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Opposite of root: compute producer right when needed, </a:t>
            </a:r>
            <a:br/>
            <a:r>
              <a:t>for each value of the consumer</a:t>
            </a:r>
          </a:p>
          <a:p>
            <a:pPr lvl="1"/>
            <a:r>
              <a:t>No loop for the producer, all inside consumer</a:t>
            </a:r>
          </a:p>
          <a:p>
            <a:pPr>
              <a:spcBef>
                <a:spcPts val="2700"/>
              </a:spcBef>
            </a:pPr>
            <a:r>
              <a:t>Specified with Func.compute_inline()</a:t>
            </a:r>
          </a:p>
          <a:p>
            <a:pPr>
              <a:spcBef>
                <a:spcPts val="2600"/>
              </a:spcBef>
            </a:pPr>
            <a:r>
              <a:t>Default schedule (except output)</a:t>
            </a:r>
          </a:p>
          <a:p>
            <a:pPr lvl="1"/>
            <a:r>
              <a:t>This makes it easier to use many intermediate Funcs for complex algebraic calculations. </a:t>
            </a:r>
          </a:p>
          <a:p>
            <a:pPr>
              <a:lnSpc>
                <a:spcPts val="5400"/>
              </a:lnSpc>
              <a:defRPr sz="4500">
                <a:latin typeface="Courier"/>
                <a:ea typeface="Courier"/>
                <a:cs typeface="Courier"/>
                <a:sym typeface="Courier"/>
              </a:defRPr>
            </a:pPr>
            <a:r>
              <a:t>    blur_x[x,y] = (input[x,y]+input[x+1,y]+input[x+2,y])/3</a:t>
            </a:r>
          </a:p>
          <a:p>
            <a:pPr>
              <a:lnSpc>
                <a:spcPts val="5400"/>
              </a:lnSpc>
              <a:spcBef>
                <a:spcPts val="600"/>
              </a:spcBef>
              <a:defRPr sz="4500">
                <a:latin typeface="Courier"/>
                <a:ea typeface="Courier"/>
                <a:cs typeface="Courier"/>
                <a:sym typeface="Courier"/>
              </a:defRPr>
            </a:pPr>
            <a:r>
              <a:t>    blur_y[x,y] = (blur_x[x,y]+blur_x[x,y+1]+blur_x[x,y+2])/3</a:t>
            </a:r>
          </a:p>
          <a:p>
            <a:pPr lvl="1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    blur_y.compute_root()</a:t>
            </a:r>
          </a:p>
          <a:p>
            <a:pPr lvl="1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t>    blur_x.</a:t>
            </a:r>
            <a:r>
              <a:rPr>
                <a:solidFill>
                  <a:srgbClr val="FFFC41"/>
                </a:solidFill>
              </a:rPr>
              <a:t>compute_inline()</a:t>
            </a:r>
            <a:endParaRPr>
              <a:solidFill>
                <a:srgbClr val="FFFC41"/>
              </a:solidFill>
            </a:endParaRPr>
          </a:p>
          <a:p>
            <a:pPr lvl="1">
              <a:defRPr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C41"/>
                </a:solidFill>
              </a:rPr>
              <a:t>    </a:t>
            </a:r>
            <a:r>
              <a:rPr i="1">
                <a:solidFill>
                  <a:srgbClr val="AAAAAA"/>
                </a:solidFill>
              </a:rPr>
              <a:t># both could be skipped since they are the default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Inline pros and c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Inline pros and cons</a:t>
            </a:r>
          </a:p>
        </p:txBody>
      </p:sp>
      <p:sp>
        <p:nvSpPr>
          <p:cNvPr id="21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6" name="redundant work"/>
          <p:cNvSpPr txBox="1"/>
          <p:nvPr/>
        </p:nvSpPr>
        <p:spPr>
          <a:xfrm>
            <a:off x="11533478" y="5422900"/>
            <a:ext cx="3594101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80000"/>
              </a:lnSpc>
              <a:defRPr b="1" sz="5600"/>
            </a:lvl1pPr>
          </a:lstStyle>
          <a:p>
            <a:pPr/>
            <a:r>
              <a:t>redundant work</a:t>
            </a:r>
          </a:p>
        </p:txBody>
      </p:sp>
      <p:sp>
        <p:nvSpPr>
          <p:cNvPr id="217" name="Triangle"/>
          <p:cNvSpPr/>
          <p:nvPr/>
        </p:nvSpPr>
        <p:spPr>
          <a:xfrm>
            <a:off x="15303500" y="6007100"/>
            <a:ext cx="3810000" cy="3251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77BB41"/>
          </a:solidFill>
          <a:ln w="50800">
            <a:solidFill>
              <a:srgbClr val="FFFFFF"/>
            </a:solidFill>
            <a:miter lim="400000"/>
          </a:ln>
          <a:effectLst>
            <a:outerShdw sx="100000" sy="100000" kx="0" ky="0" algn="b" rotWithShape="0" blurRad="76200" dist="63500" dir="2700000">
              <a:srgbClr val="000000">
                <a:alpha val="50000"/>
              </a:srgbClr>
            </a:outerShdw>
          </a:effectLst>
        </p:spPr>
        <p:txBody>
          <a:bodyPr lIns="38100" tIns="38100" rIns="38100" bIns="38100" anchor="ctr"/>
          <a:lstStyle/>
          <a:p>
            <a:pPr>
              <a:lnSpc>
                <a:spcPts val="5000"/>
              </a:lnSpc>
              <a:defRPr b="1" sz="4200">
                <a:effectLst>
                  <a:outerShdw sx="100000" sy="100000" kx="0" ky="0" algn="b" rotWithShape="0" blurRad="63500" dist="38100" dir="27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18" name="locality"/>
          <p:cNvSpPr txBox="1"/>
          <p:nvPr/>
        </p:nvSpPr>
        <p:spPr>
          <a:xfrm>
            <a:off x="18796000" y="5549900"/>
            <a:ext cx="3594100" cy="957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80000"/>
              </a:lnSpc>
              <a:defRPr b="1" sz="5600"/>
            </a:lvl1pPr>
          </a:lstStyle>
          <a:p>
            <a:pPr/>
            <a:r>
              <a:t>locality</a:t>
            </a:r>
          </a:p>
        </p:txBody>
      </p:sp>
      <p:sp>
        <p:nvSpPr>
          <p:cNvPr id="219" name="parallelism"/>
          <p:cNvSpPr txBox="1"/>
          <p:nvPr/>
        </p:nvSpPr>
        <p:spPr>
          <a:xfrm>
            <a:off x="15125700" y="9398000"/>
            <a:ext cx="3898900" cy="1662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80000"/>
              </a:lnSpc>
              <a:defRPr b="1" sz="5600"/>
            </a:pPr>
            <a:r>
              <a:t>parallelism</a:t>
            </a:r>
            <a:br/>
          </a:p>
        </p:txBody>
      </p:sp>
      <p:sp>
        <p:nvSpPr>
          <p:cNvPr id="220" name="Line"/>
          <p:cNvSpPr/>
          <p:nvPr/>
        </p:nvSpPr>
        <p:spPr>
          <a:xfrm>
            <a:off x="15280282" y="4888054"/>
            <a:ext cx="3956349" cy="7634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527" fill="norm" stroke="1" extrusionOk="0">
                <a:moveTo>
                  <a:pt x="0" y="13527"/>
                </a:moveTo>
                <a:cubicBezTo>
                  <a:pt x="4044" y="-558"/>
                  <a:pt x="14458" y="-8073"/>
                  <a:pt x="21600" y="13527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67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21" name="Line"/>
          <p:cNvSpPr/>
          <p:nvPr/>
        </p:nvSpPr>
        <p:spPr>
          <a:xfrm rot="7200001">
            <a:off x="17304167" y="7770131"/>
            <a:ext cx="3540439" cy="757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788" fill="norm" stroke="1" extrusionOk="0">
                <a:moveTo>
                  <a:pt x="0" y="13788"/>
                </a:moveTo>
                <a:cubicBezTo>
                  <a:pt x="3869" y="353"/>
                  <a:pt x="14189" y="-7812"/>
                  <a:pt x="21600" y="11181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67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22" name="Line"/>
          <p:cNvSpPr/>
          <p:nvPr/>
        </p:nvSpPr>
        <p:spPr>
          <a:xfrm rot="14677005">
            <a:off x="13654225" y="7769863"/>
            <a:ext cx="3540439" cy="757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788" fill="norm" stroke="1" extrusionOk="0">
                <a:moveTo>
                  <a:pt x="0" y="13788"/>
                </a:moveTo>
                <a:cubicBezTo>
                  <a:pt x="3869" y="353"/>
                  <a:pt x="14189" y="-7812"/>
                  <a:pt x="21600" y="11181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67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23" name="tradeoff"/>
          <p:cNvSpPr txBox="1"/>
          <p:nvPr/>
        </p:nvSpPr>
        <p:spPr>
          <a:xfrm>
            <a:off x="15887700" y="6616700"/>
            <a:ext cx="2654300" cy="8128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12700" dir="5400000">
              <a:srgbClr val="FFFFFF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80000"/>
              </a:lnSpc>
              <a:defRPr sz="4800">
                <a:solidFill>
                  <a:srgbClr val="000000"/>
                </a:solidFill>
              </a:defRPr>
            </a:lvl1pPr>
          </a:lstStyle>
          <a:p>
            <a:pPr/>
            <a:r>
              <a:t>tradeoff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Root vs. In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Root vs. Inline</a:t>
            </a:r>
          </a:p>
        </p:txBody>
      </p:sp>
      <p:sp>
        <p:nvSpPr>
          <p:cNvPr id="226" name="Scheduling is often about finding a compromise halfway between root and inli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Scheduling is often about finding a compromise halfway between root and inline</a:t>
            </a:r>
          </a:p>
          <a:p>
            <a:pPr lvl="1"/>
            <a:r>
              <a:t>good locality like inline</a:t>
            </a:r>
          </a:p>
          <a:p>
            <a:pPr lvl="1"/>
            <a:r>
              <a:t>limit redundancy like root</a:t>
            </a:r>
          </a:p>
        </p:txBody>
      </p:sp>
      <p:sp>
        <p:nvSpPr>
          <p:cNvPr id="227" name="redundant work"/>
          <p:cNvSpPr txBox="1"/>
          <p:nvPr/>
        </p:nvSpPr>
        <p:spPr>
          <a:xfrm>
            <a:off x="11533478" y="5422900"/>
            <a:ext cx="3594101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80000"/>
              </a:lnSpc>
              <a:defRPr b="1" sz="5600"/>
            </a:lvl1pPr>
          </a:lstStyle>
          <a:p>
            <a:pPr/>
            <a:r>
              <a:t>redundant work</a:t>
            </a:r>
          </a:p>
        </p:txBody>
      </p:sp>
      <p:sp>
        <p:nvSpPr>
          <p:cNvPr id="228" name="Triangle"/>
          <p:cNvSpPr/>
          <p:nvPr/>
        </p:nvSpPr>
        <p:spPr>
          <a:xfrm>
            <a:off x="15303500" y="6007100"/>
            <a:ext cx="3810000" cy="3251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77BB41"/>
          </a:solidFill>
          <a:ln w="50800">
            <a:solidFill>
              <a:srgbClr val="FFFFFF"/>
            </a:solidFill>
            <a:miter lim="400000"/>
          </a:ln>
          <a:effectLst>
            <a:outerShdw sx="100000" sy="100000" kx="0" ky="0" algn="b" rotWithShape="0" blurRad="76200" dist="63500" dir="2700000">
              <a:srgbClr val="000000">
                <a:alpha val="50000"/>
              </a:srgbClr>
            </a:outerShdw>
          </a:effectLst>
        </p:spPr>
        <p:txBody>
          <a:bodyPr lIns="38100" tIns="38100" rIns="38100" bIns="38100" anchor="ctr"/>
          <a:lstStyle/>
          <a:p>
            <a:pPr>
              <a:lnSpc>
                <a:spcPts val="5000"/>
              </a:lnSpc>
              <a:defRPr b="1" sz="4200">
                <a:effectLst>
                  <a:outerShdw sx="100000" sy="100000" kx="0" ky="0" algn="b" rotWithShape="0" blurRad="63500" dist="38100" dir="27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29" name="locality"/>
          <p:cNvSpPr txBox="1"/>
          <p:nvPr/>
        </p:nvSpPr>
        <p:spPr>
          <a:xfrm>
            <a:off x="18796000" y="5549900"/>
            <a:ext cx="3594100" cy="957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80000"/>
              </a:lnSpc>
              <a:defRPr b="1" sz="5600"/>
            </a:lvl1pPr>
          </a:lstStyle>
          <a:p>
            <a:pPr/>
            <a:r>
              <a:t>locality</a:t>
            </a:r>
          </a:p>
        </p:txBody>
      </p:sp>
      <p:sp>
        <p:nvSpPr>
          <p:cNvPr id="230" name="parallelism"/>
          <p:cNvSpPr txBox="1"/>
          <p:nvPr/>
        </p:nvSpPr>
        <p:spPr>
          <a:xfrm>
            <a:off x="15125700" y="9398000"/>
            <a:ext cx="3898900" cy="1662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80000"/>
              </a:lnSpc>
              <a:defRPr b="1" sz="5600"/>
            </a:pPr>
            <a:r>
              <a:t>parallelism</a:t>
            </a:r>
            <a:br/>
          </a:p>
        </p:txBody>
      </p:sp>
      <p:sp>
        <p:nvSpPr>
          <p:cNvPr id="231" name="Line"/>
          <p:cNvSpPr/>
          <p:nvPr/>
        </p:nvSpPr>
        <p:spPr>
          <a:xfrm>
            <a:off x="15280282" y="4888054"/>
            <a:ext cx="3956349" cy="7634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527" fill="norm" stroke="1" extrusionOk="0">
                <a:moveTo>
                  <a:pt x="0" y="13527"/>
                </a:moveTo>
                <a:cubicBezTo>
                  <a:pt x="4044" y="-558"/>
                  <a:pt x="14458" y="-8073"/>
                  <a:pt x="21600" y="13527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67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32" name="Line"/>
          <p:cNvSpPr/>
          <p:nvPr/>
        </p:nvSpPr>
        <p:spPr>
          <a:xfrm rot="7200001">
            <a:off x="17304167" y="7770131"/>
            <a:ext cx="3540439" cy="757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788" fill="norm" stroke="1" extrusionOk="0">
                <a:moveTo>
                  <a:pt x="0" y="13788"/>
                </a:moveTo>
                <a:cubicBezTo>
                  <a:pt x="3869" y="353"/>
                  <a:pt x="14189" y="-7812"/>
                  <a:pt x="21600" y="11181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67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33" name="Line"/>
          <p:cNvSpPr/>
          <p:nvPr/>
        </p:nvSpPr>
        <p:spPr>
          <a:xfrm rot="14677005">
            <a:off x="13654225" y="7769863"/>
            <a:ext cx="3540439" cy="757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788" fill="norm" stroke="1" extrusionOk="0">
                <a:moveTo>
                  <a:pt x="0" y="13788"/>
                </a:moveTo>
                <a:cubicBezTo>
                  <a:pt x="3869" y="353"/>
                  <a:pt x="14189" y="-7812"/>
                  <a:pt x="21600" y="11181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67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34" name="tradeoff"/>
          <p:cNvSpPr txBox="1"/>
          <p:nvPr/>
        </p:nvSpPr>
        <p:spPr>
          <a:xfrm>
            <a:off x="15887700" y="6616700"/>
            <a:ext cx="2654300" cy="8128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12700" dir="5400000">
              <a:srgbClr val="FFFFFF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80000"/>
              </a:lnSpc>
              <a:defRPr sz="4800">
                <a:solidFill>
                  <a:srgbClr val="000000"/>
                </a:solidFill>
              </a:defRPr>
            </a:lvl1pPr>
          </a:lstStyle>
          <a:p>
            <a:pPr/>
            <a:r>
              <a:t>tradeoff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More general box blur, 5x5, 35 MPixels on 12 co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general box blur, 5x5, 35 MPixels on 12 cores</a:t>
            </a:r>
          </a:p>
        </p:txBody>
      </p:sp>
      <p:sp>
        <p:nvSpPr>
          <p:cNvPr id="237" name="default schedule (inline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default schedule (inline)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5.80736255646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root first stage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1.99803357124 seconds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roducer-consum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Producer-consumer</a:t>
            </a:r>
          </a:p>
        </p:txBody>
      </p:sp>
      <p:sp>
        <p:nvSpPr>
          <p:cNvPr id="240" name="First schedule consumer (start with output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First schedule consumer (start with output)</a:t>
            </a:r>
          </a:p>
          <a:p>
            <a:pPr lvl="1" indent="296333"/>
            <a:r>
              <a:t>so far trivial, root (more interesting soon)</a:t>
            </a:r>
          </a:p>
          <a:p>
            <a:pPr indent="217714"/>
            <a:r>
              <a:t>For producer, at what granularity of the consumer is it computed?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roducer-consum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Producer-consumer</a:t>
            </a:r>
          </a:p>
        </p:txBody>
      </p:sp>
      <p:sp>
        <p:nvSpPr>
          <p:cNvPr id="243" name="First schedule consumer (start with output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First schedule consumer (start with output)</a:t>
            </a:r>
          </a:p>
          <a:p>
            <a:pPr lvl="1" indent="296333"/>
            <a:r>
              <a:t>so far trivial, root (more interesting soon)</a:t>
            </a:r>
          </a:p>
          <a:p>
            <a:pPr indent="217714"/>
            <a:r>
              <a:t>For producer, at what granularity of the consumer is it computed?</a:t>
            </a:r>
          </a:p>
          <a:p>
            <a:pPr lvl="1" indent="550333"/>
            <a:r>
              <a:t>root: prepare all producer values needed for entire image</a:t>
            </a:r>
          </a:p>
          <a:p>
            <a:pPr lvl="1" indent="550333"/>
            <a:r>
              <a:t>inline: produce on the fly, for each individual consumer pixel</a:t>
            </a:r>
            <a:br/>
            <a:r>
              <a:t>(lots of redundancy but super local)</a:t>
            </a:r>
          </a:p>
          <a:p>
            <a:pPr lvl="1" indent="550333"/>
            <a:r>
              <a:t>more options soon</a:t>
            </a:r>
          </a:p>
          <a:p>
            <a:pPr lvl="1" indent="550333"/>
            <a:r>
              <a:t>Once you specify consumer granularity</a:t>
            </a:r>
            <a:br/>
            <a:r>
              <a:t>Halide figures out how much is needed, allocates buffers, etc. </a:t>
            </a:r>
          </a:p>
          <a:p>
            <a:pPr indent="435428"/>
            <a:r>
              <a:t>Then maybe schedule within producer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7" name="Tiling"/>
          <p:cNvSpPr txBox="1"/>
          <p:nvPr/>
        </p:nvSpPr>
        <p:spPr>
          <a:xfrm>
            <a:off x="1435100" y="5014910"/>
            <a:ext cx="21526500" cy="36861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lnSpc>
                <a:spcPts val="24000"/>
              </a:lnSpc>
              <a:spcBef>
                <a:spcPts val="300"/>
              </a:spcBef>
              <a:tabLst>
                <a:tab pos="1714500" algn="l"/>
              </a:tabLst>
              <a:defRPr b="1" sz="20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Tiling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iling (within stage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 (within stage)</a:t>
            </a:r>
          </a:p>
        </p:txBody>
      </p:sp>
      <p:sp>
        <p:nvSpPr>
          <p:cNvPr id="250" name="Split the domain into inner and outer loop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Split the domain into inner and outer loops</a:t>
            </a:r>
          </a:p>
          <a:p>
            <a:pPr/>
            <a:r>
              <a:t>Specified with Func.tile()</a:t>
            </a:r>
          </a:p>
          <a:p>
            <a:pPr lvl="1"/>
            <a:r>
              <a:t>requires new Vars for inner and outer indices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iling (within stage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 (within stage)</a:t>
            </a:r>
          </a:p>
        </p:txBody>
      </p:sp>
      <p:sp>
        <p:nvSpPr>
          <p:cNvPr id="253" name="Split the domain into inner and outer loop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Split the domain into inner and outer loops</a:t>
            </a:r>
          </a:p>
          <a:p>
            <a:pPr/>
            <a:r>
              <a:t>Specified with Func.tile()</a:t>
            </a:r>
          </a:p>
          <a:p>
            <a:pPr lvl="1"/>
            <a:r>
              <a:t>requires new Vars for inner and outer indices</a:t>
            </a:r>
          </a:p>
          <a:p>
            <a:pPr/>
            <a:r>
              <a:t>Let’s look at a single-stage pipeline function that only blurs vertically</a:t>
            </a:r>
          </a:p>
          <a:p>
            <a:pPr>
              <a:lnSpc>
                <a:spcPts val="5400"/>
              </a:lnSpc>
              <a:spcBef>
                <a:spcPts val="600"/>
              </a:spcBef>
              <a:defRPr sz="4500">
                <a:latin typeface="Courier"/>
                <a:ea typeface="Courier"/>
                <a:cs typeface="Courier"/>
                <a:sym typeface="Courier"/>
              </a:defRPr>
            </a:pPr>
            <a:r>
              <a:t>    Var x, y; Func blur_y;</a:t>
            </a:r>
          </a:p>
          <a:p>
            <a:pPr>
              <a:lnSpc>
                <a:spcPts val="5400"/>
              </a:lnSpc>
              <a:spcBef>
                <a:spcPts val="600"/>
              </a:spcBef>
              <a:defRPr sz="4500">
                <a:latin typeface="Courier"/>
                <a:ea typeface="Courier"/>
                <a:cs typeface="Courier"/>
                <a:sym typeface="Courier"/>
              </a:defRPr>
            </a:pPr>
            <a:r>
              <a:t>    blur_y(x,y) = (input(x,y)+input(x,y+1)+input(x,y+2))/3;</a:t>
            </a:r>
          </a:p>
          <a:p>
            <a:pPr>
              <a:lnSpc>
                <a:spcPts val="5400"/>
              </a:lnSpc>
              <a:spcBef>
                <a:spcPts val="600"/>
              </a:spcBef>
              <a:defRPr sz="4500"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</a:p>
          <a:p>
            <a:pPr>
              <a:lnSpc>
                <a:spcPts val="5400"/>
              </a:lnSpc>
              <a:spcBef>
                <a:spcPts val="600"/>
              </a:spcBef>
              <a:defRPr sz="4500">
                <a:latin typeface="Courier"/>
                <a:ea typeface="Courier"/>
                <a:cs typeface="Courier"/>
                <a:sym typeface="Courier"/>
              </a:defRPr>
            </a:pPr>
            <a:r>
              <a:t>    Var </a:t>
            </a:r>
            <a:r>
              <a:rPr>
                <a:solidFill>
                  <a:srgbClr val="F5EC00"/>
                </a:solidFill>
              </a:rPr>
              <a:t>xo, yo, xi, yi;</a:t>
            </a:r>
            <a:endParaRPr>
              <a:solidFill>
                <a:srgbClr val="F5EC00"/>
              </a:solidFill>
            </a:endParaRPr>
          </a:p>
          <a:p>
            <a:pPr>
              <a:lnSpc>
                <a:spcPts val="5400"/>
              </a:lnSpc>
              <a:spcBef>
                <a:spcPts val="600"/>
              </a:spcBef>
              <a:defRPr sz="4500">
                <a:latin typeface="Courier"/>
                <a:ea typeface="Courier"/>
                <a:cs typeface="Courier"/>
                <a:sym typeface="Courier"/>
              </a:defRPr>
            </a:pPr>
            <a:r>
              <a:t>    blur_y</a:t>
            </a:r>
            <a:r>
              <a:rPr>
                <a:solidFill>
                  <a:srgbClr val="F5EC00"/>
                </a:solidFill>
              </a:rPr>
              <a:t>.tile(x, y, xo, yo, xi, yi, 256, 32);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iling: equival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Tiling: equivalent</a:t>
            </a:r>
          </a:p>
        </p:txBody>
      </p:sp>
      <p:sp>
        <p:nvSpPr>
          <p:cNvPr id="256" name="allocate out (width, height)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allocate out (width, height)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iling: equival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Tiling: equivalent</a:t>
            </a:r>
          </a:p>
        </p:txBody>
      </p:sp>
      <p:sp>
        <p:nvSpPr>
          <p:cNvPr id="259" name="allocate out (width, height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allocate out (width, height)</a:t>
            </a: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for yo in (0..height/32): </a:t>
            </a:r>
            <a:r>
              <a:rPr i="1">
                <a:solidFill>
                  <a:srgbClr val="AAAAAA"/>
                </a:solidFill>
              </a:rPr>
              <a:t>#assuming height%32=0    </a:t>
            </a:r>
            <a:r>
              <a:t>                                    </a:t>
            </a: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   for xo in (0..width/256):</a:t>
            </a:r>
            <a:r>
              <a:rPr i="1">
                <a:solidFill>
                  <a:srgbClr val="AAAAAA"/>
                </a:solidFill>
              </a:rPr>
              <a:t> #assuming width%256=0 </a:t>
            </a: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      for yi in (0..32):</a:t>
            </a: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         y=yo*32+yi</a:t>
            </a: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         for xi in (0..256):</a:t>
            </a: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            x=xo*256+xi</a:t>
            </a: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            out[x,y] = (input[x,y]+input[x,y+1]+input[x,y+2])/3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iling: equivalent for non-integer multi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Tiling: equivalent for non-integer multiple</a:t>
            </a:r>
          </a:p>
        </p:txBody>
      </p:sp>
      <p:sp>
        <p:nvSpPr>
          <p:cNvPr id="262" name="width, height = input.width()-2, input.height()-2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width, height = input.width()-2, input.height()-2</a:t>
            </a: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out=numpy.empty((width, height))</a:t>
            </a: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for yo in (0..</a:t>
            </a:r>
            <a:r>
              <a:rPr>
                <a:solidFill>
                  <a:srgbClr val="FFFC41"/>
                </a:solidFill>
              </a:rPr>
              <a:t>(height+31)/32</a:t>
            </a:r>
            <a:r>
              <a:t>): </a:t>
            </a:r>
            <a:r>
              <a:rPr i="1">
                <a:solidFill>
                  <a:srgbClr val="AAAAAA"/>
                </a:solidFill>
              </a:rPr>
              <a:t>#+31 to get the ceiling int                                         </a:t>
            </a:r>
            <a:endParaRPr i="1">
              <a:solidFill>
                <a:srgbClr val="AAAAAA"/>
              </a:solidFill>
            </a:endParaRP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   for xo in(0..</a:t>
            </a:r>
            <a:r>
              <a:rPr>
                <a:solidFill>
                  <a:srgbClr val="F5EC00"/>
                </a:solidFill>
              </a:rPr>
              <a:t>(width+255)/256</a:t>
            </a:r>
            <a:r>
              <a:t>):</a:t>
            </a:r>
            <a:r>
              <a:rPr i="1">
                <a:solidFill>
                  <a:srgbClr val="AAAAAA"/>
                </a:solidFill>
              </a:rPr>
              <a:t>#+255 to get the ceiling int                                         </a:t>
            </a:r>
            <a:endParaRPr i="1">
              <a:solidFill>
                <a:srgbClr val="AAAAAA"/>
              </a:solidFill>
            </a:endParaRP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      for yi in(0..32):</a:t>
            </a: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         y=yo*32+yi</a:t>
            </a: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         </a:t>
            </a:r>
            <a:r>
              <a:rPr i="1">
                <a:solidFill>
                  <a:srgbClr val="AAAAAA"/>
                </a:solidFill>
              </a:rPr>
              <a:t># make sure y doesn’t go beyond height   </a:t>
            </a:r>
            <a:endParaRPr i="1">
              <a:solidFill>
                <a:srgbClr val="AAAAAA"/>
              </a:solidFill>
            </a:endParaRP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i="1">
                <a:solidFill>
                  <a:srgbClr val="AAAAAA"/>
                </a:solidFill>
              </a:rPr>
              <a:t>         # worst case we’ll recompute the last rows multiple times                                      </a:t>
            </a: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         </a:t>
            </a:r>
            <a:r>
              <a:rPr>
                <a:solidFill>
                  <a:srgbClr val="F5EC00"/>
                </a:solidFill>
              </a:rPr>
              <a:t>if y&gt;=height: y=height-1</a:t>
            </a:r>
            <a:endParaRPr>
              <a:solidFill>
                <a:srgbClr val="F5EC00"/>
              </a:solidFill>
            </a:endParaRP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         for xi in(0..256):</a:t>
            </a: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            x=xo*256+xi</a:t>
            </a: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 i="1">
                <a:solidFill>
                  <a:srgbClr val="AAAAAA"/>
                </a:solidFill>
              </a:rPr>
              <a:t># make sure x doesn’t go beyond width</a:t>
            </a:r>
            <a:endParaRPr i="1">
              <a:solidFill>
                <a:srgbClr val="AAAAAA"/>
              </a:solidFill>
            </a:endParaRP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rPr i="1">
                <a:solidFill>
                  <a:srgbClr val="AAAAAA"/>
                </a:solidFill>
              </a:rPr>
              <a:t>            # worst case we’ll recompute the last columns   </a:t>
            </a: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>
                <a:solidFill>
                  <a:srgbClr val="FFFC41"/>
                </a:solidFill>
              </a:rPr>
              <a:t>if x&gt;=width: x=width-1</a:t>
            </a:r>
            <a:endParaRPr>
              <a:solidFill>
                <a:srgbClr val="FFFC41"/>
              </a:solidFill>
            </a:endParaRPr>
          </a:p>
          <a:p>
            <a:pPr>
              <a:lnSpc>
                <a:spcPts val="4600"/>
              </a:lnSpc>
              <a:spcBef>
                <a:spcPts val="600"/>
              </a:spcBef>
              <a:defRPr sz="3900">
                <a:latin typeface="Courier"/>
                <a:ea typeface="Courier"/>
                <a:cs typeface="Courier"/>
                <a:sym typeface="Courier"/>
              </a:defRPr>
            </a:pPr>
            <a:r>
              <a:t>            out[x,y] = (input[x,y]+input[x,y+1]+input[x,y+2])/3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Why til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Why tile? </a:t>
            </a:r>
          </a:p>
        </p:txBody>
      </p:sp>
      <p:sp>
        <p:nvSpPr>
          <p:cNvPr id="265" name="Parallelis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Parallelism</a:t>
            </a:r>
          </a:p>
          <a:p>
            <a:pPr/>
            <a:r>
              <a:t>Soon: parallelism+locality+limited redundant work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aralle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Parallel</a:t>
            </a:r>
          </a:p>
        </p:txBody>
      </p:sp>
      <p:sp>
        <p:nvSpPr>
          <p:cNvPr id="268" name="func.parallel(var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func.parallel(var)</a:t>
            </a:r>
          </a:p>
          <a:p>
            <a:pPr/>
            <a:r>
              <a:t>turns the “for” of this var into a parallel for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vectorize (SIMD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vectorize (SIMD)</a:t>
            </a:r>
          </a:p>
        </p:txBody>
      </p:sp>
      <p:sp>
        <p:nvSpPr>
          <p:cNvPr id="271" name="vectorize(var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vectorize(var)</a:t>
            </a:r>
          </a:p>
          <a:p>
            <a:pPr/>
            <a:r>
              <a:t>always innermost var</a:t>
            </a:r>
          </a:p>
          <a:p>
            <a:pPr/>
            <a:r>
              <a:t>Use systematically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More general box blur, 5x5, 35 MPixels on 12 co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general box blur, 5x5, 35 MPixels on 12 cores</a:t>
            </a:r>
          </a:p>
        </p:txBody>
      </p:sp>
      <p:sp>
        <p:nvSpPr>
          <p:cNvPr id="274" name="default schedu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default schedule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5.80736255646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root first stage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1.99803357124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tile  256 x 256  + parallel + vector 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took  1.10970659256 seconds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iling under the hoo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 under the hood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iling under the hoo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 under the hood</a:t>
            </a:r>
          </a:p>
        </p:txBody>
      </p:sp>
      <p:sp>
        <p:nvSpPr>
          <p:cNvPr id="279" name="Tiling is a sugar for split+reord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 is a sugar for split+reorder</a:t>
            </a:r>
          </a:p>
          <a:p>
            <a:pPr/>
            <a:r>
              <a:t>split y into yo, yi</a:t>
            </a:r>
          </a:p>
          <a:p>
            <a:pPr/>
            <a:r>
              <a:t>split x into xo, xi</a:t>
            </a:r>
          </a:p>
          <a:p>
            <a:pPr/>
            <a:r>
              <a:t>reorder from yo, yi, xo, xi </a:t>
            </a:r>
            <a:br/>
            <a:r>
              <a:t>to yo, xo, yi, xi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3" name="Tiling  &amp; fusion"/>
          <p:cNvSpPr txBox="1"/>
          <p:nvPr/>
        </p:nvSpPr>
        <p:spPr>
          <a:xfrm>
            <a:off x="1435100" y="5014910"/>
            <a:ext cx="21526500" cy="30640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lnSpc>
                <a:spcPts val="24000"/>
              </a:lnSpc>
              <a:spcBef>
                <a:spcPts val="300"/>
              </a:spcBef>
              <a:tabLst>
                <a:tab pos="1714500" algn="l"/>
              </a:tabLst>
              <a:defRPr b="1" sz="20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Tiling  &amp; fusion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ling II (within+across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 II (within+across)</a:t>
            </a:r>
          </a:p>
        </p:txBody>
      </p:sp>
      <p:sp>
        <p:nvSpPr>
          <p:cNvPr id="286" name="Back to 2-stage pipeline, tile the consumer (blur_y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Back to 2-stage pipeline, tile the consumer (blur_y)</a:t>
            </a:r>
          </a:p>
          <a:p>
            <a:pPr/>
            <a:r>
              <a:t>what about the producer, blur_x?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iling I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 II</a:t>
            </a:r>
          </a:p>
        </p:txBody>
      </p:sp>
      <p:sp>
        <p:nvSpPr>
          <p:cNvPr id="289" name="Back to 2-stage pipeline, tile the consumer (blur_y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Back to 2-stage pipeline, tile the consumer (blur_y)</a:t>
            </a:r>
          </a:p>
          <a:p>
            <a:pPr/>
            <a:r>
              <a:t>what about the producer, blur_x?</a:t>
            </a:r>
          </a:p>
          <a:p>
            <a:pPr/>
            <a:r>
              <a:t>default: inline</a:t>
            </a:r>
          </a:p>
          <a:p>
            <a:pPr/>
            <a:r>
              <a:t>could do : compute_root + tile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iling I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 II</a:t>
            </a:r>
          </a:p>
        </p:txBody>
      </p:sp>
      <p:sp>
        <p:nvSpPr>
          <p:cNvPr id="292" name="Back to 2-stage pipeline, tile the consumer (blur_y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Back to 2-stage pipeline, tile the consumer (blur_y)</a:t>
            </a:r>
          </a:p>
          <a:p>
            <a:pPr/>
            <a:r>
              <a:t>what about the producer, blur_x?</a:t>
            </a:r>
          </a:p>
          <a:p>
            <a:pPr/>
            <a:r>
              <a:t>default: inline</a:t>
            </a:r>
          </a:p>
          <a:p>
            <a:pPr/>
            <a:r>
              <a:t>could do : compute_root + tile</a:t>
            </a:r>
          </a:p>
          <a:p>
            <a:pPr lvl="1" indent="296333"/>
            <a:r>
              <a:t>but Halide will compute all tiles of blur_x before starting blur_y</a:t>
            </a:r>
            <a:br/>
            <a:r>
              <a:t>bad locality</a:t>
            </a:r>
            <a:br/>
            <a:r>
              <a:t>note that tile without compute_root doesn’t make sense: </a:t>
            </a:r>
            <a:br/>
            <a:r>
              <a:t>you can’t tile something that’s inline</a:t>
            </a:r>
          </a:p>
          <a:p>
            <a:pPr indent="217714"/>
            <a:r>
              <a:t>Instead, we want to compute each tile of blur_x before the corresponding tile of blur_Y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iling and Fusion (within and across tiles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 and Fusion (within and across tiles)</a:t>
            </a:r>
          </a:p>
        </p:txBody>
      </p:sp>
      <p:sp>
        <p:nvSpPr>
          <p:cNvPr id="295" name="Split consumer into tiles and compute producer for the whole tile just before computing the consumer tile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Split </a:t>
            </a:r>
            <a:r>
              <a:rPr i="1"/>
              <a:t>consumer</a:t>
            </a:r>
            <a:r>
              <a:t> into tiles and compute </a:t>
            </a:r>
            <a:r>
              <a:rPr i="1"/>
              <a:t>producer</a:t>
            </a:r>
            <a:r>
              <a:t> for the whole tile just before computing the </a:t>
            </a:r>
            <a:r>
              <a:rPr i="1"/>
              <a:t>consumer</a:t>
            </a:r>
            <a:r>
              <a:t> tile. </a:t>
            </a:r>
          </a:p>
          <a:p>
            <a:pPr/>
            <a:r>
              <a:t>Specified using </a:t>
            </a:r>
            <a:r>
              <a:rPr>
                <a:solidFill>
                  <a:srgbClr val="FFFC41"/>
                </a:solidFill>
              </a:rPr>
              <a:t>.tile()</a:t>
            </a:r>
            <a:r>
              <a:t> on consumer and</a:t>
            </a:r>
            <a:br/>
            <a:r>
              <a:t>                           </a:t>
            </a:r>
            <a:r>
              <a:rPr>
                <a:solidFill>
                  <a:srgbClr val="FFFC41"/>
                </a:solidFill>
              </a:rPr>
              <a:t>.compute_at()</a:t>
            </a:r>
            <a:r>
              <a:t> on producer</a:t>
            </a:r>
          </a:p>
          <a:p>
            <a:pPr/>
            <a:r>
              <a:t>compute_at inserts the producer loop at a specified level of the nested consumer loops</a:t>
            </a:r>
          </a:p>
          <a:p>
            <a:pPr/>
            <a:r>
              <a:t>Halfway between root and inline: </a:t>
            </a:r>
          </a:p>
          <a:p>
            <a:pPr lvl="1"/>
            <a:r>
              <a:t>~root within tile: produce full tile before consuming it</a:t>
            </a:r>
          </a:p>
          <a:p>
            <a:pPr lvl="1"/>
            <a:r>
              <a:t>~inline across tile: compute a tile when it is needed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iling and Fusion (within and across tiles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 and Fusion (within and across tiles)</a:t>
            </a:r>
          </a:p>
        </p:txBody>
      </p:sp>
      <p:sp>
        <p:nvSpPr>
          <p:cNvPr id="298" name="Often requires to enlarge the producer ti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Often requires to enlarge the producer tile</a:t>
            </a:r>
          </a:p>
          <a:p>
            <a:pPr lvl="1"/>
            <a:r>
              <a:t>Because the consumer footprint might need extra pixels</a:t>
            </a:r>
          </a:p>
          <a:p>
            <a:pPr lvl="1"/>
            <a:r>
              <a:t>e.g. blur_y needs extra pixels vertically</a:t>
            </a:r>
          </a:p>
          <a:p>
            <a:pPr lvl="1"/>
            <a:r>
              <a:t>Inferred automatically by Halide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iling and Fusion (within and across tiles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 and Fusion (within and across tiles)</a:t>
            </a:r>
          </a:p>
        </p:txBody>
      </p:sp>
      <p:sp>
        <p:nvSpPr>
          <p:cNvPr id="301" name="Split consumer into tiles and compute producer for the whole tile just before computing the consumer tile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1300"/>
              </a:spcBef>
            </a:pPr>
            <a:r>
              <a:t>Split consumer into tiles and compute producer for the whole tile just before computing the consumer tile. </a:t>
            </a:r>
          </a:p>
          <a:p>
            <a:pPr>
              <a:spcBef>
                <a:spcPts val="1300"/>
              </a:spcBef>
            </a:pPr>
            <a:r>
              <a:t>Specified using </a:t>
            </a:r>
            <a:r>
              <a:rPr>
                <a:solidFill>
                  <a:srgbClr val="FFFC41"/>
                </a:solidFill>
              </a:rPr>
              <a:t>.tile()</a:t>
            </a:r>
            <a:r>
              <a:t> on consumer and</a:t>
            </a:r>
            <a:br/>
            <a:r>
              <a:t>                           </a:t>
            </a:r>
            <a:r>
              <a:rPr>
                <a:solidFill>
                  <a:srgbClr val="FFFC41"/>
                </a:solidFill>
              </a:rPr>
              <a:t>.compute_at()</a:t>
            </a:r>
            <a:r>
              <a:t> on producer</a:t>
            </a:r>
          </a:p>
          <a:p>
            <a:pPr>
              <a:spcBef>
                <a:spcPts val="1300"/>
              </a:spcBef>
            </a:pPr>
            <a:r>
              <a:t>  </a:t>
            </a:r>
            <a:r>
              <a:rPr sz="4300">
                <a:latin typeface="Courier"/>
                <a:ea typeface="Courier"/>
                <a:cs typeface="Courier"/>
                <a:sym typeface="Courier"/>
              </a:rPr>
              <a:t>   blur_x(x,y) = (input(x,y)+input(x+1,y)+input(x+2,y))/3;</a:t>
            </a:r>
            <a:endParaRPr sz="4300">
              <a:latin typeface="Courier"/>
              <a:ea typeface="Courier"/>
              <a:cs typeface="Courier"/>
              <a:sym typeface="Courier"/>
            </a:endParaRPr>
          </a:p>
          <a:p>
            <a:pPr>
              <a:lnSpc>
                <a:spcPts val="5100"/>
              </a:lnSpc>
              <a:spcBef>
                <a:spcPts val="600"/>
              </a:spcBef>
            </a:pPr>
            <a:r>
              <a:rPr sz="4300">
                <a:latin typeface="Courier"/>
                <a:ea typeface="Courier"/>
                <a:cs typeface="Courier"/>
                <a:sym typeface="Courier"/>
              </a:rPr>
              <a:t>    blur_y(x,y) = (blur_x(x,y)+blur_x(x,y+1)+blur_x(x,y+2))/3;</a:t>
            </a:r>
            <a:endParaRPr sz="4300">
              <a:latin typeface="Courier"/>
              <a:ea typeface="Courier"/>
              <a:cs typeface="Courier"/>
              <a:sym typeface="Courier"/>
            </a:endParaRPr>
          </a:p>
          <a:p>
            <a:pPr>
              <a:lnSpc>
                <a:spcPts val="5100"/>
              </a:lnSpc>
              <a:spcBef>
                <a:spcPts val="600"/>
              </a:spcBef>
            </a:pPr>
            <a:r>
              <a:rPr sz="4300">
                <a:latin typeface="Courier"/>
                <a:ea typeface="Courier"/>
                <a:cs typeface="Courier"/>
                <a:sym typeface="Courier"/>
              </a:rPr>
              <a:t>    Var xo, yo, xi, yi;</a:t>
            </a:r>
            <a:endParaRPr sz="4300">
              <a:latin typeface="Courier"/>
              <a:ea typeface="Courier"/>
              <a:cs typeface="Courier"/>
              <a:sym typeface="Courier"/>
            </a:endParaRPr>
          </a:p>
          <a:p>
            <a:pPr>
              <a:lnSpc>
                <a:spcPts val="5100"/>
              </a:lnSpc>
              <a:spcBef>
                <a:spcPts val="600"/>
              </a:spcBef>
            </a:pPr>
            <a:r>
              <a:rPr sz="4300">
                <a:latin typeface="Courier"/>
                <a:ea typeface="Courier"/>
                <a:cs typeface="Courier"/>
                <a:sym typeface="Courier"/>
              </a:rPr>
              <a:t>    blur_y</a:t>
            </a:r>
            <a:r>
              <a:rPr sz="4300">
                <a:solidFill>
                  <a:srgbClr val="FFFC41"/>
                </a:solidFill>
                <a:latin typeface="Courier"/>
                <a:ea typeface="Courier"/>
                <a:cs typeface="Courier"/>
                <a:sym typeface="Courier"/>
              </a:rPr>
              <a:t>.tile(x, y, xo, yo, xi, yi, 256, 32);  </a:t>
            </a:r>
            <a:endParaRPr sz="4300">
              <a:solidFill>
                <a:srgbClr val="FFFC4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>
              <a:lnSpc>
                <a:spcPts val="5100"/>
              </a:lnSpc>
              <a:spcBef>
                <a:spcPts val="600"/>
              </a:spcBef>
            </a:pPr>
            <a:r>
              <a:rPr sz="4300">
                <a:latin typeface="Courier"/>
                <a:ea typeface="Courier"/>
                <a:cs typeface="Courier"/>
                <a:sym typeface="Courier"/>
              </a:rPr>
              <a:t>    blur_x</a:t>
            </a:r>
            <a:r>
              <a:rPr sz="4300">
                <a:solidFill>
                  <a:srgbClr val="FFFC41"/>
                </a:solidFill>
                <a:latin typeface="Courier"/>
                <a:ea typeface="Courier"/>
                <a:cs typeface="Courier"/>
                <a:sym typeface="Courier"/>
              </a:rPr>
              <a:t>.compute_at(blur_y, xo); </a:t>
            </a:r>
            <a:endParaRPr sz="4300">
              <a:solidFill>
                <a:srgbClr val="FFFC4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>
              <a:spcBef>
                <a:spcPts val="600"/>
              </a:spcBef>
            </a:pPr>
            <a:endParaRPr sz="4300">
              <a:solidFill>
                <a:srgbClr val="FFFC4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>
              <a:spcBef>
                <a:spcPts val="1300"/>
              </a:spcBef>
            </a:pPr>
            <a:r>
              <a:t>compute_at inserts the producer loop at a given level of the nested consumer loops (xo here, x coordinate of tile)</a:t>
            </a:r>
            <a:endParaRPr sz="4300">
              <a:solidFill>
                <a:srgbClr val="FFFC4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iling and Fusion: equival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 and Fusion: equivalent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Tiling and Fusion: equival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 and Fusion: equivalent </a:t>
            </a:r>
          </a:p>
        </p:txBody>
      </p:sp>
      <p:sp>
        <p:nvSpPr>
          <p:cNvPr id="306" name="width, height = input.width()-2, input.height()-2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width, height = input.width()-2, input.height()-2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allocate out((width, height))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for yo in(0..(height+31)/32):                                          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for xo in (0..(width+255)/256):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allocate tmp((256, 32+2)) 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for yi in (0..32+2):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y=yo*32+yi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if y&gt;=height: y=height-1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for xi in (0..256):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x=xo*256+xi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if x&gt;=width: x=width-1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tmp[xi,yi]=(inputP[x,y]+inputP[x+1,y]+inputP[x+2,y])/3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for yi in (0..32):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y=yo*32+yi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if y&gt;=height: y=height-1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for xi in (0..256):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x=xo*256+xi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if x&gt;=width: x=width-1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out[x,y] = (tmp[xi,yi]+tmp[xi,yi+1]+tmp[xi,yi+2])/3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iling and Fusion: equival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 and Fusion: equivalent </a:t>
            </a:r>
          </a:p>
        </p:txBody>
      </p:sp>
      <p:sp>
        <p:nvSpPr>
          <p:cNvPr id="309" name="width, height = input.width()-2, input.height()-2…"/>
          <p:cNvSpPr txBox="1"/>
          <p:nvPr>
            <p:ph type="body" idx="1"/>
          </p:nvPr>
        </p:nvSpPr>
        <p:spPr>
          <a:xfrm>
            <a:off x="1435100" y="2286000"/>
            <a:ext cx="21526500" cy="11637592"/>
          </a:xfrm>
          <a:prstGeom prst="rect">
            <a:avLst/>
          </a:prstGeom>
        </p:spPr>
        <p:txBody>
          <a:bodyPr/>
          <a:lstStyle/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width, height = input.width()-2, input.height()-2</a:t>
            </a:r>
          </a:p>
          <a:p>
            <a:pPr>
              <a:lnSpc>
                <a:spcPts val="3900"/>
              </a:lnSpc>
              <a:spcBef>
                <a:spcPts val="6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allocate out((width, height))</a:t>
            </a: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for yo in (0..</a:t>
            </a:r>
            <a:r>
              <a:rPr>
                <a:solidFill>
                  <a:srgbClr val="77BB41"/>
                </a:solidFill>
              </a:rPr>
              <a:t>(height+31)/32</a:t>
            </a:r>
            <a:r>
              <a:t>):     </a:t>
            </a:r>
            <a:r>
              <a:rPr i="1">
                <a:solidFill>
                  <a:srgbClr val="F5EC00"/>
                </a:solidFill>
              </a:rPr>
              <a:t>#loops over tile </a:t>
            </a:r>
            <a:r>
              <a:t>                                    </a:t>
            </a: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for xo in (0..</a:t>
            </a:r>
            <a:r>
              <a:rPr>
                <a:solidFill>
                  <a:srgbClr val="77BB41"/>
                </a:solidFill>
              </a:rPr>
              <a:t>(width+255)/256</a:t>
            </a:r>
            <a:r>
              <a:t>):</a:t>
            </a: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allocate tmp(</a:t>
            </a:r>
            <a:r>
              <a:rPr>
                <a:solidFill>
                  <a:srgbClr val="77BB41"/>
                </a:solidFill>
              </a:rPr>
              <a:t>(256, 32+2)</a:t>
            </a:r>
            <a:r>
              <a:t>) </a:t>
            </a:r>
            <a:r>
              <a:rPr i="1">
                <a:solidFill>
                  <a:srgbClr val="AAAAAA"/>
                </a:solidFill>
              </a:rPr>
              <a:t>#tile to store blur_x.</a:t>
            </a:r>
            <a:r>
              <a:rPr i="1"/>
              <a:t> </a:t>
            </a:r>
            <a:r>
              <a:rPr i="1">
                <a:solidFill>
                  <a:srgbClr val="FFFC41"/>
                </a:solidFill>
              </a:rPr>
              <a:t>Note +2 for enlargement</a:t>
            </a:r>
            <a:r>
              <a:rPr i="1"/>
              <a:t> </a:t>
            </a:r>
            <a:endParaRPr i="1"/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for yi in (0..</a:t>
            </a:r>
            <a:r>
              <a:rPr>
                <a:solidFill>
                  <a:srgbClr val="77BB41"/>
                </a:solidFill>
              </a:rPr>
              <a:t>32+2</a:t>
            </a:r>
            <a:r>
              <a:t>):    </a:t>
            </a:r>
            <a:r>
              <a:rPr i="1">
                <a:solidFill>
                  <a:srgbClr val="F5EC00"/>
                </a:solidFill>
              </a:rPr>
              <a:t>#loops for blur_x nested inside xo yo of blur_y</a:t>
            </a:r>
            <a:endParaRPr i="1">
              <a:solidFill>
                <a:srgbClr val="F5EC00"/>
              </a:solidFill>
            </a:endParaRP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>
                <a:solidFill>
                  <a:srgbClr val="77BB41"/>
                </a:solidFill>
              </a:rPr>
              <a:t>y=yo*32+yi</a:t>
            </a:r>
            <a:endParaRPr>
              <a:solidFill>
                <a:srgbClr val="77BB41"/>
              </a:solidFill>
            </a:endParaRP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>
                <a:solidFill>
                  <a:srgbClr val="77BB41"/>
                </a:solidFill>
              </a:rPr>
              <a:t>if y&gt;=height: y=height-1</a:t>
            </a:r>
            <a:r>
              <a:t> </a:t>
            </a:r>
            <a:r>
              <a:rPr i="1">
                <a:solidFill>
                  <a:srgbClr val="929292"/>
                </a:solidFill>
              </a:rPr>
              <a:t># for boundary tiles</a:t>
            </a: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for xi in (0..</a:t>
            </a:r>
            <a:r>
              <a:rPr>
                <a:solidFill>
                  <a:srgbClr val="77BB41"/>
                </a:solidFill>
              </a:rPr>
              <a:t>256</a:t>
            </a:r>
            <a:r>
              <a:t>):</a:t>
            </a: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</a:t>
            </a:r>
            <a:r>
              <a:rPr>
                <a:solidFill>
                  <a:srgbClr val="77BB41"/>
                </a:solidFill>
              </a:rPr>
              <a:t>x=xo*256+xi</a:t>
            </a:r>
            <a:endParaRPr>
              <a:solidFill>
                <a:srgbClr val="77BB41"/>
              </a:solidFill>
            </a:endParaRP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77BB41"/>
                </a:solidFill>
              </a:rPr>
              <a:t>                if x&gt;=width: x=width-1</a:t>
            </a:r>
            <a:r>
              <a:t> </a:t>
            </a:r>
            <a:r>
              <a:rPr i="1">
                <a:solidFill>
                  <a:srgbClr val="929292"/>
                </a:solidFill>
              </a:rPr>
              <a:t># for boundary tiles</a:t>
            </a:r>
            <a:endParaRPr i="1">
              <a:solidFill>
                <a:srgbClr val="929292"/>
              </a:solidFill>
            </a:endParaRP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tmp[</a:t>
            </a:r>
            <a:r>
              <a:rPr>
                <a:solidFill>
                  <a:srgbClr val="77BB41"/>
                </a:solidFill>
              </a:rPr>
              <a:t>xi</a:t>
            </a:r>
            <a:r>
              <a:t>,</a:t>
            </a:r>
            <a:r>
              <a:rPr>
                <a:solidFill>
                  <a:srgbClr val="77BB41"/>
                </a:solidFill>
              </a:rPr>
              <a:t>yi</a:t>
            </a:r>
            <a:r>
              <a:t>]=(inputP[x,y]+inputP[x+1,y]+inputP[x+2,y])/3 </a:t>
            </a: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             </a:t>
            </a:r>
            <a:r>
              <a:rPr i="1">
                <a:solidFill>
                  <a:srgbClr val="AAAAAA"/>
                </a:solidFill>
              </a:rPr>
              <a:t>#computation on x,y but store at xi, yi</a:t>
            </a:r>
            <a:endParaRPr i="1">
              <a:solidFill>
                <a:srgbClr val="AAAAAA"/>
              </a:solidFill>
            </a:endParaRP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for yi in (0..</a:t>
            </a:r>
            <a:r>
              <a:rPr>
                <a:solidFill>
                  <a:srgbClr val="77BB41"/>
                </a:solidFill>
              </a:rPr>
              <a:t>32</a:t>
            </a:r>
            <a:r>
              <a:t>):     </a:t>
            </a:r>
            <a:r>
              <a:rPr i="1">
                <a:solidFill>
                  <a:srgbClr val="FFFC41"/>
                </a:solidFill>
              </a:rPr>
              <a:t>#loops for blur_y</a:t>
            </a:r>
            <a:endParaRPr i="1">
              <a:solidFill>
                <a:srgbClr val="FFFC41"/>
              </a:solidFill>
            </a:endParaRP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>
                <a:solidFill>
                  <a:srgbClr val="77BB41"/>
                </a:solidFill>
              </a:rPr>
              <a:t>y=yo*32+yi</a:t>
            </a:r>
            <a:endParaRPr>
              <a:solidFill>
                <a:srgbClr val="77BB41"/>
              </a:solidFill>
            </a:endParaRP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77BB41"/>
                </a:solidFill>
              </a:rPr>
              <a:t>            if y&gt;=height: y=height-1 </a:t>
            </a:r>
            <a:r>
              <a:rPr i="1">
                <a:solidFill>
                  <a:srgbClr val="929292"/>
                </a:solidFill>
              </a:rPr>
              <a:t># for boundary tiles</a:t>
            </a: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for xi in (0..</a:t>
            </a:r>
            <a:r>
              <a:rPr>
                <a:solidFill>
                  <a:schemeClr val="accent2">
                    <a:hueOff val="-2473792"/>
                    <a:satOff val="-50209"/>
                    <a:lumOff val="23543"/>
                  </a:schemeClr>
                </a:solidFill>
              </a:rPr>
              <a:t>256</a:t>
            </a:r>
            <a:r>
              <a:t>):</a:t>
            </a: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</a:t>
            </a:r>
            <a:r>
              <a:rPr>
                <a:solidFill>
                  <a:srgbClr val="77BB41"/>
                </a:solidFill>
              </a:rPr>
              <a:t>x=xo*256+xi</a:t>
            </a:r>
            <a:endParaRPr>
              <a:solidFill>
                <a:srgbClr val="77BB41"/>
              </a:solidFill>
            </a:endParaRP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77BB41"/>
                </a:solidFill>
              </a:rPr>
              <a:t>                if x&gt;=width: x=width-1</a:t>
            </a:r>
            <a:r>
              <a:t> </a:t>
            </a:r>
            <a:r>
              <a:rPr i="1">
                <a:solidFill>
                  <a:srgbClr val="929292"/>
                </a:solidFill>
              </a:rPr>
              <a:t># for boundary tiles</a:t>
            </a: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out[x,y] = (tmp[</a:t>
            </a:r>
            <a:r>
              <a:rPr>
                <a:solidFill>
                  <a:srgbClr val="77BB41"/>
                </a:solidFill>
              </a:rPr>
              <a:t>xi</a:t>
            </a:r>
            <a:r>
              <a:t>,</a:t>
            </a:r>
            <a:r>
              <a:rPr>
                <a:solidFill>
                  <a:srgbClr val="77BB41"/>
                </a:solidFill>
              </a:rPr>
              <a:t>yi</a:t>
            </a:r>
            <a:r>
              <a:t>]+tmp[</a:t>
            </a:r>
            <a:r>
              <a:rPr>
                <a:solidFill>
                  <a:srgbClr val="77BB41"/>
                </a:solidFill>
              </a:rPr>
              <a:t>xi</a:t>
            </a:r>
            <a:r>
              <a:t>,</a:t>
            </a:r>
            <a:r>
              <a:rPr>
                <a:solidFill>
                  <a:srgbClr val="77BB41"/>
                </a:solidFill>
              </a:rPr>
              <a:t>yi</a:t>
            </a:r>
            <a:r>
              <a:t>+1]+tmp[</a:t>
            </a:r>
            <a:r>
              <a:rPr>
                <a:solidFill>
                  <a:srgbClr val="77BB41"/>
                </a:solidFill>
              </a:rPr>
              <a:t>xi</a:t>
            </a:r>
            <a:r>
              <a:t>,</a:t>
            </a:r>
            <a:r>
              <a:rPr>
                <a:solidFill>
                  <a:srgbClr val="77BB41"/>
                </a:solidFill>
              </a:rPr>
              <a:t>yi</a:t>
            </a:r>
            <a:r>
              <a:t>+2])/3</a:t>
            </a:r>
          </a:p>
          <a:p>
            <a:pPr>
              <a:lnSpc>
                <a:spcPts val="3900"/>
              </a:lnSpc>
              <a:spcBef>
                <a:spcPts val="200"/>
              </a:spcBef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     </a:t>
            </a:r>
            <a:r>
              <a:rPr i="1">
                <a:solidFill>
                  <a:srgbClr val="AAAAAA"/>
                </a:solidFill>
              </a:rPr>
              <a:t>#computation on xi,yi but store at x, y (opposite of blur_x)</a:t>
            </a:r>
            <a:endParaRPr i="1">
              <a:solidFill>
                <a:srgbClr val="AAAAAA"/>
              </a:solidFill>
            </a:endParaRPr>
          </a:p>
        </p:txBody>
      </p:sp>
      <p:sp>
        <p:nvSpPr>
          <p:cNvPr id="310" name="indexing code affected by schedule in green"/>
          <p:cNvSpPr txBox="1"/>
          <p:nvPr/>
        </p:nvSpPr>
        <p:spPr>
          <a:xfrm>
            <a:off x="16420910" y="1943100"/>
            <a:ext cx="8204201" cy="1460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ts val="5400"/>
              </a:lnSpc>
              <a:defRPr i="1" sz="4500">
                <a:solidFill>
                  <a:srgbClr val="77BB41"/>
                </a:solidFill>
              </a:defRPr>
            </a:lvl1pPr>
          </a:lstStyle>
          <a:p>
            <a:pPr/>
            <a:r>
              <a:t>indexing code affected by schedule in green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iling and fusion pros and c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 and fusion pros and cons</a:t>
            </a:r>
          </a:p>
        </p:txBody>
      </p:sp>
      <p:sp>
        <p:nvSpPr>
          <p:cNvPr id="31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14" name="redundant work"/>
          <p:cNvSpPr txBox="1"/>
          <p:nvPr/>
        </p:nvSpPr>
        <p:spPr>
          <a:xfrm>
            <a:off x="11533478" y="5422900"/>
            <a:ext cx="3594101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80000"/>
              </a:lnSpc>
              <a:defRPr b="1" sz="5600"/>
            </a:lvl1pPr>
          </a:lstStyle>
          <a:p>
            <a:pPr/>
            <a:r>
              <a:t>redundant work</a:t>
            </a:r>
          </a:p>
        </p:txBody>
      </p:sp>
      <p:sp>
        <p:nvSpPr>
          <p:cNvPr id="315" name="Triangle"/>
          <p:cNvSpPr/>
          <p:nvPr/>
        </p:nvSpPr>
        <p:spPr>
          <a:xfrm>
            <a:off x="15303500" y="6007100"/>
            <a:ext cx="3810000" cy="3251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77BB41"/>
          </a:solidFill>
          <a:ln w="50800">
            <a:solidFill>
              <a:srgbClr val="FFFFFF"/>
            </a:solidFill>
            <a:miter lim="400000"/>
          </a:ln>
          <a:effectLst>
            <a:outerShdw sx="100000" sy="100000" kx="0" ky="0" algn="b" rotWithShape="0" blurRad="76200" dist="63500" dir="2700000">
              <a:srgbClr val="000000">
                <a:alpha val="50000"/>
              </a:srgbClr>
            </a:outerShdw>
          </a:effectLst>
        </p:spPr>
        <p:txBody>
          <a:bodyPr lIns="38100" tIns="38100" rIns="38100" bIns="38100" anchor="ctr"/>
          <a:lstStyle/>
          <a:p>
            <a:pPr>
              <a:lnSpc>
                <a:spcPts val="5000"/>
              </a:lnSpc>
              <a:defRPr b="1" sz="4200">
                <a:effectLst>
                  <a:outerShdw sx="100000" sy="100000" kx="0" ky="0" algn="b" rotWithShape="0" blurRad="63500" dist="38100" dir="27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316" name="locality"/>
          <p:cNvSpPr txBox="1"/>
          <p:nvPr/>
        </p:nvSpPr>
        <p:spPr>
          <a:xfrm>
            <a:off x="18796000" y="5549900"/>
            <a:ext cx="3594100" cy="957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80000"/>
              </a:lnSpc>
              <a:defRPr b="1" sz="5600"/>
            </a:lvl1pPr>
          </a:lstStyle>
          <a:p>
            <a:pPr/>
            <a:r>
              <a:t>locality</a:t>
            </a:r>
          </a:p>
        </p:txBody>
      </p:sp>
      <p:sp>
        <p:nvSpPr>
          <p:cNvPr id="317" name="parallelism"/>
          <p:cNvSpPr txBox="1"/>
          <p:nvPr/>
        </p:nvSpPr>
        <p:spPr>
          <a:xfrm>
            <a:off x="15125700" y="9398000"/>
            <a:ext cx="3898900" cy="1662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80000"/>
              </a:lnSpc>
              <a:defRPr b="1" sz="5600"/>
            </a:pPr>
            <a:r>
              <a:t>parallelism</a:t>
            </a:r>
            <a:br/>
          </a:p>
        </p:txBody>
      </p:sp>
      <p:sp>
        <p:nvSpPr>
          <p:cNvPr id="318" name="Line"/>
          <p:cNvSpPr/>
          <p:nvPr/>
        </p:nvSpPr>
        <p:spPr>
          <a:xfrm>
            <a:off x="15280282" y="4888054"/>
            <a:ext cx="3956349" cy="7634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527" fill="norm" stroke="1" extrusionOk="0">
                <a:moveTo>
                  <a:pt x="0" y="13527"/>
                </a:moveTo>
                <a:cubicBezTo>
                  <a:pt x="4044" y="-558"/>
                  <a:pt x="14458" y="-8073"/>
                  <a:pt x="21600" y="13527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67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19" name="Line"/>
          <p:cNvSpPr/>
          <p:nvPr/>
        </p:nvSpPr>
        <p:spPr>
          <a:xfrm rot="7200001">
            <a:off x="17304167" y="7770131"/>
            <a:ext cx="3540439" cy="757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788" fill="norm" stroke="1" extrusionOk="0">
                <a:moveTo>
                  <a:pt x="0" y="13788"/>
                </a:moveTo>
                <a:cubicBezTo>
                  <a:pt x="3869" y="353"/>
                  <a:pt x="14189" y="-7812"/>
                  <a:pt x="21600" y="11181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67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0" name="Line"/>
          <p:cNvSpPr/>
          <p:nvPr/>
        </p:nvSpPr>
        <p:spPr>
          <a:xfrm rot="14677005">
            <a:off x="13654225" y="7769863"/>
            <a:ext cx="3540439" cy="757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788" fill="norm" stroke="1" extrusionOk="0">
                <a:moveTo>
                  <a:pt x="0" y="13788"/>
                </a:moveTo>
                <a:cubicBezTo>
                  <a:pt x="3869" y="353"/>
                  <a:pt x="14189" y="-7812"/>
                  <a:pt x="21600" y="11181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67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1" name="tradeoff"/>
          <p:cNvSpPr txBox="1"/>
          <p:nvPr/>
        </p:nvSpPr>
        <p:spPr>
          <a:xfrm>
            <a:off x="15887700" y="6616700"/>
            <a:ext cx="2654300" cy="8128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12700" dir="5400000">
              <a:srgbClr val="FFFFFF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80000"/>
              </a:lnSpc>
              <a:defRPr sz="4800">
                <a:solidFill>
                  <a:srgbClr val="000000"/>
                </a:solidFill>
              </a:defRPr>
            </a:lvl1pPr>
          </a:lstStyle>
          <a:p>
            <a:pPr/>
            <a:r>
              <a:t>tradeoff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Tiling and fusion pros and c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Tiling and fusion pros and cons</a:t>
            </a:r>
          </a:p>
        </p:txBody>
      </p:sp>
      <p:sp>
        <p:nvSpPr>
          <p:cNvPr id="324" name="Scheduling is often about finding a compromise halfway between root and inli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Scheduling is often about finding a compromise halfway between root and inline</a:t>
            </a:r>
          </a:p>
          <a:p>
            <a:pPr lvl="1"/>
            <a:r>
              <a:t>good locality like inline</a:t>
            </a:r>
          </a:p>
          <a:p>
            <a:pPr lvl="1"/>
            <a:r>
              <a:t>limit redundancy like root</a:t>
            </a:r>
          </a:p>
          <a:p>
            <a:pPr lvl="1"/>
          </a:p>
          <a:p>
            <a:pPr lvl="1"/>
          </a:p>
          <a:p>
            <a:pPr lvl="1"/>
          </a:p>
          <a:p>
            <a:pPr lvl="1"/>
          </a:p>
          <a:p>
            <a:pPr lvl="1"/>
          </a:p>
          <a:p>
            <a:pPr lvl="1"/>
          </a:p>
          <a:p>
            <a:pPr/>
            <a:r>
              <a:t>Tile size controls the tradeoff</a:t>
            </a:r>
          </a:p>
        </p:txBody>
      </p:sp>
      <p:sp>
        <p:nvSpPr>
          <p:cNvPr id="325" name="redundant work"/>
          <p:cNvSpPr txBox="1"/>
          <p:nvPr/>
        </p:nvSpPr>
        <p:spPr>
          <a:xfrm>
            <a:off x="11533478" y="5422900"/>
            <a:ext cx="3594101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80000"/>
              </a:lnSpc>
              <a:defRPr b="1" sz="5600"/>
            </a:lvl1pPr>
          </a:lstStyle>
          <a:p>
            <a:pPr/>
            <a:r>
              <a:t>redundant work</a:t>
            </a:r>
          </a:p>
        </p:txBody>
      </p:sp>
      <p:sp>
        <p:nvSpPr>
          <p:cNvPr id="326" name="Triangle"/>
          <p:cNvSpPr/>
          <p:nvPr/>
        </p:nvSpPr>
        <p:spPr>
          <a:xfrm>
            <a:off x="15303500" y="6007100"/>
            <a:ext cx="3810000" cy="3251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77BB41"/>
          </a:solidFill>
          <a:ln w="50800">
            <a:solidFill>
              <a:srgbClr val="FFFFFF"/>
            </a:solidFill>
            <a:miter lim="400000"/>
          </a:ln>
          <a:effectLst>
            <a:outerShdw sx="100000" sy="100000" kx="0" ky="0" algn="b" rotWithShape="0" blurRad="76200" dist="63500" dir="2700000">
              <a:srgbClr val="000000">
                <a:alpha val="50000"/>
              </a:srgbClr>
            </a:outerShdw>
          </a:effectLst>
        </p:spPr>
        <p:txBody>
          <a:bodyPr lIns="38100" tIns="38100" rIns="38100" bIns="38100" anchor="ctr"/>
          <a:lstStyle/>
          <a:p>
            <a:pPr>
              <a:lnSpc>
                <a:spcPts val="5000"/>
              </a:lnSpc>
              <a:defRPr b="1" sz="4200">
                <a:effectLst>
                  <a:outerShdw sx="100000" sy="100000" kx="0" ky="0" algn="b" rotWithShape="0" blurRad="63500" dist="38100" dir="27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327" name="locality"/>
          <p:cNvSpPr txBox="1"/>
          <p:nvPr/>
        </p:nvSpPr>
        <p:spPr>
          <a:xfrm>
            <a:off x="18796000" y="5549900"/>
            <a:ext cx="3594100" cy="957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80000"/>
              </a:lnSpc>
              <a:defRPr b="1" sz="5600"/>
            </a:lvl1pPr>
          </a:lstStyle>
          <a:p>
            <a:pPr/>
            <a:r>
              <a:t>locality</a:t>
            </a:r>
          </a:p>
        </p:txBody>
      </p:sp>
      <p:sp>
        <p:nvSpPr>
          <p:cNvPr id="328" name="parallelism"/>
          <p:cNvSpPr txBox="1"/>
          <p:nvPr/>
        </p:nvSpPr>
        <p:spPr>
          <a:xfrm>
            <a:off x="15125700" y="9398000"/>
            <a:ext cx="3898900" cy="1662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80000"/>
              </a:lnSpc>
              <a:defRPr b="1" sz="5600"/>
            </a:pPr>
            <a:r>
              <a:t>parallelism</a:t>
            </a:r>
            <a:br/>
          </a:p>
        </p:txBody>
      </p:sp>
      <p:sp>
        <p:nvSpPr>
          <p:cNvPr id="329" name="Line"/>
          <p:cNvSpPr/>
          <p:nvPr/>
        </p:nvSpPr>
        <p:spPr>
          <a:xfrm>
            <a:off x="15280282" y="4888054"/>
            <a:ext cx="3956349" cy="7634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527" fill="norm" stroke="1" extrusionOk="0">
                <a:moveTo>
                  <a:pt x="0" y="13527"/>
                </a:moveTo>
                <a:cubicBezTo>
                  <a:pt x="4044" y="-558"/>
                  <a:pt x="14458" y="-8073"/>
                  <a:pt x="21600" y="13527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67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30" name="Line"/>
          <p:cNvSpPr/>
          <p:nvPr/>
        </p:nvSpPr>
        <p:spPr>
          <a:xfrm rot="7200001">
            <a:off x="17304167" y="7770131"/>
            <a:ext cx="3540439" cy="757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788" fill="norm" stroke="1" extrusionOk="0">
                <a:moveTo>
                  <a:pt x="0" y="13788"/>
                </a:moveTo>
                <a:cubicBezTo>
                  <a:pt x="3869" y="353"/>
                  <a:pt x="14189" y="-7812"/>
                  <a:pt x="21600" y="11181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67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31" name="Line"/>
          <p:cNvSpPr/>
          <p:nvPr/>
        </p:nvSpPr>
        <p:spPr>
          <a:xfrm rot="14677005">
            <a:off x="13654225" y="7769863"/>
            <a:ext cx="3540439" cy="757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788" fill="norm" stroke="1" extrusionOk="0">
                <a:moveTo>
                  <a:pt x="0" y="13788"/>
                </a:moveTo>
                <a:cubicBezTo>
                  <a:pt x="3869" y="353"/>
                  <a:pt x="14189" y="-7812"/>
                  <a:pt x="21600" y="11181"/>
                </a:cubicBezTo>
              </a:path>
            </a:pathLst>
          </a:custGeom>
          <a:ln w="76200">
            <a:solidFill>
              <a:srgbClr val="FFFFFF"/>
            </a:solidFill>
            <a:miter lim="400000"/>
          </a:ln>
        </p:spPr>
        <p:txBody>
          <a:bodyPr lIns="50800" tIns="50800" rIns="50800" bIns="50800"/>
          <a:lstStyle/>
          <a:p>
            <a:pPr>
              <a:lnSpc>
                <a:spcPts val="67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32" name="tradeoff"/>
          <p:cNvSpPr txBox="1"/>
          <p:nvPr/>
        </p:nvSpPr>
        <p:spPr>
          <a:xfrm>
            <a:off x="15887700" y="6616700"/>
            <a:ext cx="2654300" cy="8128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12700" dir="5400000">
              <a:srgbClr val="FFFFFF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80000"/>
              </a:lnSpc>
              <a:defRPr sz="4800">
                <a:solidFill>
                  <a:srgbClr val="000000"/>
                </a:solidFill>
              </a:defRPr>
            </a:lvl1pPr>
          </a:lstStyle>
          <a:p>
            <a:pPr/>
            <a:r>
              <a:t>tradeoff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6" name="Performance"/>
          <p:cNvSpPr txBox="1"/>
          <p:nvPr/>
        </p:nvSpPr>
        <p:spPr>
          <a:xfrm>
            <a:off x="1435100" y="5014910"/>
            <a:ext cx="21526500" cy="30640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lnSpc>
                <a:spcPts val="24000"/>
              </a:lnSpc>
              <a:spcBef>
                <a:spcPts val="300"/>
              </a:spcBef>
              <a:tabLst>
                <a:tab pos="1714500" algn="l"/>
              </a:tabLst>
              <a:defRPr b="1" sz="20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Performance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Final 3x3 blur: add parallelism and vectoriz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Final 3x3 blur: add parallelism and vectorization</a:t>
            </a:r>
          </a:p>
        </p:txBody>
      </p:sp>
      <p:sp>
        <p:nvSpPr>
          <p:cNvPr id="339" name="Var x, y;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5500"/>
              </a:lnSpc>
              <a:spcBef>
                <a:spcPts val="1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t>Var x, y;</a:t>
            </a:r>
          </a:p>
          <a:p>
            <a:pPr>
              <a:lnSpc>
                <a:spcPts val="5500"/>
              </a:lnSpc>
              <a:spcBef>
                <a:spcPts val="5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t>Fun blur_x, blur_y ;</a:t>
            </a:r>
          </a:p>
          <a:p>
            <a:pPr>
              <a:lnSpc>
                <a:spcPts val="5500"/>
              </a:lnSpc>
              <a:spcBef>
                <a:spcPts val="1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t>blur_x(x,y) = (input(x,y)+input(x+1,y)+input(x+2,y))/3.0;    </a:t>
            </a:r>
          </a:p>
          <a:p>
            <a:pPr>
              <a:lnSpc>
                <a:spcPts val="5500"/>
              </a:lnSpc>
              <a:spcBef>
                <a:spcPts val="64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t>blur_y(x,y) = (blur_x(x,y)+blur_x(x,y+1)+blur_x(x,y+2))/3.0;</a:t>
            </a:r>
          </a:p>
          <a:p>
            <a:pPr>
              <a:lnSpc>
                <a:spcPts val="5500"/>
              </a:lnSpc>
              <a:spcBef>
                <a:spcPts val="1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t>Var xi, yi ; </a:t>
            </a:r>
          </a:p>
          <a:p>
            <a:pPr>
              <a:lnSpc>
                <a:spcPts val="5500"/>
              </a:lnSpc>
              <a:spcBef>
                <a:spcPts val="1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t>blur_y</a:t>
            </a:r>
            <a:r>
              <a:rPr>
                <a:solidFill>
                  <a:srgbClr val="FFFC41"/>
                </a:solidFill>
              </a:rPr>
              <a:t>.tile(x, y, xi, yi, 8, 4) \</a:t>
            </a:r>
            <a:endParaRPr>
              <a:solidFill>
                <a:srgbClr val="FFFC41"/>
              </a:solidFill>
            </a:endParaRPr>
          </a:p>
          <a:p>
            <a:pPr>
              <a:lnSpc>
                <a:spcPts val="5500"/>
              </a:lnSpc>
              <a:spcBef>
                <a:spcPts val="1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C41"/>
                </a:solidFill>
              </a:rPr>
              <a:t>      .parallel(y) \</a:t>
            </a:r>
            <a:endParaRPr>
              <a:solidFill>
                <a:srgbClr val="FFFC41"/>
              </a:solidFill>
            </a:endParaRPr>
          </a:p>
          <a:p>
            <a:pPr>
              <a:lnSpc>
                <a:spcPts val="5500"/>
              </a:lnSpc>
              <a:spcBef>
                <a:spcPts val="1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C41"/>
                </a:solidFill>
              </a:rPr>
              <a:t>      .vectorize(xi, 8);</a:t>
            </a:r>
            <a:endParaRPr>
              <a:solidFill>
                <a:srgbClr val="FFFC41"/>
              </a:solidFill>
            </a:endParaRPr>
          </a:p>
          <a:p>
            <a:pPr>
              <a:lnSpc>
                <a:spcPts val="5500"/>
              </a:lnSpc>
              <a:spcBef>
                <a:spcPts val="1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t>blur_x</a:t>
            </a:r>
            <a:r>
              <a:rPr>
                <a:solidFill>
                  <a:srgbClr val="FFFC41"/>
                </a:solidFill>
              </a:rPr>
              <a:t>.compute_at(blur_y, x) \</a:t>
            </a:r>
            <a:endParaRPr>
              <a:solidFill>
                <a:srgbClr val="FFFC41"/>
              </a:solidFill>
            </a:endParaRPr>
          </a:p>
          <a:p>
            <a:pPr>
              <a:lnSpc>
                <a:spcPts val="5500"/>
              </a:lnSpc>
              <a:spcBef>
                <a:spcPts val="42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C41"/>
                </a:solidFill>
              </a:rPr>
              <a:t>      .vectorize(x, 8);</a:t>
            </a:r>
            <a:endParaRPr>
              <a:solidFill>
                <a:srgbClr val="FFFC41"/>
              </a:solidFill>
            </a:endParaRPr>
          </a:p>
          <a:p>
            <a:pPr>
              <a:lnSpc>
                <a:spcPts val="5500"/>
              </a:lnSpc>
              <a:spcBef>
                <a:spcPts val="1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t>output=blur_y.realize(input.width()-2, input.height()-2);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More general box blur, 5x5, 35 MPixels on 12 co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general box blur, 5x5, 35 MPixels on 12 cores</a:t>
            </a:r>
          </a:p>
        </p:txBody>
      </p:sp>
      <p:sp>
        <p:nvSpPr>
          <p:cNvPr id="342" name="default schedule (inline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default schedule (inline)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5.80736255646 seconds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More general box blur, 5x5, 35 MPixels on 12 co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general box blur, 5x5, 35 MPixels on 12 cores</a:t>
            </a:r>
          </a:p>
        </p:txBody>
      </p:sp>
      <p:sp>
        <p:nvSpPr>
          <p:cNvPr id="345" name="default schedu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default schedule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5.80736255646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root first stage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1.99803357124 seconds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More general box blur, 5x5, 35 MPixels on 12 co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general box blur, 5x5, 35 MPixels on 12 cores</a:t>
            </a:r>
          </a:p>
        </p:txBody>
      </p:sp>
      <p:sp>
        <p:nvSpPr>
          <p:cNvPr id="348" name="default schedu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default schedule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5.80736255646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root first stage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1.99803357124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tile  256 x 256  + interleave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1.7552740097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tile  256 x 256 + parallel+vector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0.550438785553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tile  256 x 256  + parallel+vector without interleaving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1.10970659256 seconds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More general box blur, 5x5, 35 MPixels on 12 co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general box blur, 5x5, 35 MPixels on 12 cores</a:t>
            </a:r>
          </a:p>
        </p:txBody>
      </p:sp>
      <p:sp>
        <p:nvSpPr>
          <p:cNvPr id="351" name="default schedu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default schedule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5.80736255646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root first stage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1.99803357124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tile  256 x 256  + interleave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1.7552740097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tile  256 x 256 + parallel+vector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0.550438785553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tile  256 x 256  + parallel+vector without interleaving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1.10970659256 seconds</a:t>
            </a:r>
          </a:p>
          <a:p>
            <a:pPr lvl="1">
              <a:lnSpc>
                <a:spcPts val="7200"/>
              </a:lnSpc>
              <a:spcBef>
                <a:spcPts val="0"/>
              </a:spcBef>
              <a:defRPr sz="6000"/>
            </a:pPr>
            <a:r>
              <a:t>           Note the exact doubling (memory bound)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" name="Group"/>
          <p:cNvGrpSpPr/>
          <p:nvPr/>
        </p:nvGrpSpPr>
        <p:grpSpPr>
          <a:xfrm>
            <a:off x="4184879" y="127000"/>
            <a:ext cx="11931421" cy="13931900"/>
            <a:chOff x="0" y="0"/>
            <a:chExt cx="11931420" cy="13931900"/>
          </a:xfrm>
        </p:grpSpPr>
        <p:sp>
          <p:nvSpPr>
            <p:cNvPr id="353" name="void box_filter_3x3(const Image &amp;in, Image &amp;blury) {…"/>
            <p:cNvSpPr txBox="1"/>
            <p:nvPr/>
          </p:nvSpPr>
          <p:spPr>
            <a:xfrm>
              <a:off x="18820" y="2019300"/>
              <a:ext cx="11912601" cy="11912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void </a:t>
              </a:r>
              <a:r>
                <a:rPr b="1">
                  <a:solidFill>
                    <a:srgbClr val="74A7FE"/>
                  </a:solidFill>
                  <a:latin typeface="+mn-lt"/>
                  <a:ea typeface="+mn-ea"/>
                  <a:cs typeface="+mn-cs"/>
                  <a:sym typeface="Helvetica"/>
                </a:rPr>
                <a:t>box_filter_3x3</a:t>
              </a:r>
              <a:r>
                <a:rPr>
                  <a:solidFill>
                    <a:srgbClr val="FFFFFF"/>
                  </a:solidFill>
                </a:rPr>
                <a:t>(const Image &amp;in, Image &amp;blury) {</a:t>
              </a: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 one_third = _mm_set1_epi16(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21846</a:t>
              </a:r>
              <a:r>
                <a:rPr>
                  <a:solidFill>
                    <a:srgbClr val="FFFFFF"/>
                  </a:solidFill>
                </a:rPr>
                <a:t>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t>  </a:t>
              </a:r>
              <a:r>
                <a:rPr>
                  <a:solidFill>
                    <a:srgbClr val="00B418"/>
                  </a:solidFill>
                </a:rPr>
                <a:t>#</a:t>
              </a:r>
              <a:r>
                <a:rPr>
                  <a:solidFill>
                    <a:srgbClr val="4F7A28"/>
                  </a:solidFill>
                </a:rPr>
                <a:t>pragma</a:t>
              </a:r>
              <a:r>
                <a:rPr>
                  <a:solidFill>
                    <a:srgbClr val="00B418"/>
                  </a:solidFill>
                </a:rPr>
                <a:t> omp parallel for</a:t>
              </a: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</a:t>
              </a:r>
              <a:r>
                <a:rPr b="1">
                  <a:solidFill>
                    <a:srgbClr val="0061FF"/>
                  </a:solidFill>
                  <a:latin typeface="+mn-lt"/>
                  <a:ea typeface="+mn-ea"/>
                  <a:cs typeface="+mn-cs"/>
                  <a:sym typeface="Helvetica"/>
                </a:rPr>
                <a:t>for</a:t>
              </a:r>
              <a:r>
                <a:rPr>
                  <a:solidFill>
                    <a:srgbClr val="FFFFFF"/>
                  </a:solidFill>
                </a:rPr>
                <a:t> (int yTile 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0</a:t>
              </a:r>
              <a:r>
                <a:rPr>
                  <a:solidFill>
                    <a:srgbClr val="FFFFFF"/>
                  </a:solidFill>
                </a:rPr>
                <a:t>; yTile &lt; in.</a:t>
              </a:r>
              <a:r>
                <a:rPr b="1">
                  <a:solidFill>
                    <a:srgbClr val="74A7FE"/>
                  </a:solidFill>
                  <a:latin typeface="+mn-lt"/>
                  <a:ea typeface="+mn-ea"/>
                  <a:cs typeface="+mn-cs"/>
                  <a:sym typeface="Helvetica"/>
                </a:rPr>
                <a:t>height</a:t>
              </a:r>
              <a:r>
                <a:rPr>
                  <a:solidFill>
                    <a:srgbClr val="FFFFFF"/>
                  </a:solidFill>
                </a:rPr>
                <a:t>(); yTile +=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32</a:t>
              </a:r>
              <a:r>
                <a:rPr>
                  <a:solidFill>
                    <a:srgbClr val="FFFFFF"/>
                  </a:solidFill>
                </a:rPr>
                <a:t>) {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 a, b, c, sum, avg;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 </a:t>
              </a:r>
              <a:r>
                <a:rPr b="1">
                  <a:solidFill>
                    <a:srgbClr val="74A7FE"/>
                  </a:solidFill>
                  <a:latin typeface="+mn-lt"/>
                  <a:ea typeface="+mn-ea"/>
                  <a:cs typeface="+mn-cs"/>
                  <a:sym typeface="Helvetica"/>
                </a:rPr>
                <a:t>blurx</a:t>
              </a:r>
              <a:r>
                <a:rPr>
                  <a:solidFill>
                    <a:srgbClr val="FFFFFF"/>
                  </a:solidFill>
                </a:rPr>
                <a:t>[(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256</a:t>
              </a:r>
              <a:r>
                <a:rPr>
                  <a:solidFill>
                    <a:srgbClr val="FFFFFF"/>
                  </a:solidFill>
                </a:rPr>
                <a:t>/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8</a:t>
              </a:r>
              <a:r>
                <a:rPr>
                  <a:solidFill>
                    <a:srgbClr val="FFFFFF"/>
                  </a:solidFill>
                </a:rPr>
                <a:t>)*(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32</a:t>
              </a:r>
              <a:r>
                <a:rPr>
                  <a:solidFill>
                    <a:srgbClr val="FFFFFF"/>
                  </a:solidFill>
                </a:rPr>
                <a:t>+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</a:t>
              </a:r>
              <a:r>
                <a:rPr>
                  <a:solidFill>
                    <a:srgbClr val="FFFFFF"/>
                  </a:solidFill>
                </a:rPr>
                <a:t>)]; // allocate tile blurx array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</a:t>
              </a:r>
              <a:r>
                <a:rPr b="1">
                  <a:solidFill>
                    <a:srgbClr val="0061FF"/>
                  </a:solidFill>
                  <a:latin typeface="+mn-lt"/>
                  <a:ea typeface="+mn-ea"/>
                  <a:cs typeface="+mn-cs"/>
                  <a:sym typeface="Helvetica"/>
                </a:rPr>
                <a:t>for</a:t>
              </a:r>
              <a:r>
                <a:rPr>
                  <a:solidFill>
                    <a:srgbClr val="FFFFFF"/>
                  </a:solidFill>
                </a:rPr>
                <a:t> (int xTile 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0</a:t>
              </a:r>
              <a:r>
                <a:rPr>
                  <a:solidFill>
                    <a:srgbClr val="FFFFFF"/>
                  </a:solidFill>
                </a:rPr>
                <a:t>; xTile &lt; in.</a:t>
              </a:r>
              <a:r>
                <a:rPr b="1">
                  <a:solidFill>
                    <a:srgbClr val="74A7FE"/>
                  </a:solidFill>
                  <a:latin typeface="+mn-lt"/>
                  <a:ea typeface="+mn-ea"/>
                  <a:cs typeface="+mn-cs"/>
                  <a:sym typeface="Helvetica"/>
                </a:rPr>
                <a:t>width</a:t>
              </a:r>
              <a:r>
                <a:rPr>
                  <a:solidFill>
                    <a:srgbClr val="FFFFFF"/>
                  </a:solidFill>
                </a:rPr>
                <a:t>(); xTile +=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256</a:t>
              </a:r>
              <a:r>
                <a:rPr>
                  <a:solidFill>
                    <a:srgbClr val="FFFFFF"/>
                  </a:solidFill>
                </a:rPr>
                <a:t>) {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 *blurxPtr = </a:t>
              </a:r>
              <a:r>
                <a:rPr b="1">
                  <a:solidFill>
                    <a:srgbClr val="74A7FE"/>
                  </a:solidFill>
                  <a:latin typeface="+mn-lt"/>
                  <a:ea typeface="+mn-ea"/>
                  <a:cs typeface="+mn-cs"/>
                  <a:sym typeface="Helvetica"/>
                </a:rPr>
                <a:t>blurx</a:t>
              </a:r>
              <a:r>
                <a:rPr>
                  <a:solidFill>
                    <a:srgbClr val="FFFFFF"/>
                  </a:solidFill>
                </a:rPr>
                <a:t>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</a:t>
              </a:r>
              <a:r>
                <a:rPr b="1">
                  <a:solidFill>
                    <a:srgbClr val="0061FF"/>
                  </a:solidFill>
                  <a:latin typeface="+mn-lt"/>
                  <a:ea typeface="+mn-ea"/>
                  <a:cs typeface="+mn-cs"/>
                  <a:sym typeface="Helvetica"/>
                </a:rPr>
                <a:t>for</a:t>
              </a:r>
              <a:r>
                <a:rPr>
                  <a:solidFill>
                    <a:srgbClr val="FFFFFF"/>
                  </a:solidFill>
                </a:rPr>
                <a:t> (int y = -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1</a:t>
              </a:r>
              <a:r>
                <a:rPr>
                  <a:solidFill>
                    <a:srgbClr val="FFFFFF"/>
                  </a:solidFill>
                </a:rPr>
                <a:t>; y &lt;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32</a:t>
              </a:r>
              <a:r>
                <a:rPr>
                  <a:solidFill>
                    <a:srgbClr val="FFFFFF"/>
                  </a:solidFill>
                </a:rPr>
                <a:t>+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1</a:t>
              </a:r>
              <a:r>
                <a:rPr>
                  <a:solidFill>
                    <a:srgbClr val="FFFFFF"/>
                  </a:solidFill>
                </a:rPr>
                <a:t>; y++) {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const uint16_t *inPtr = &amp;(</a:t>
              </a:r>
              <a:r>
                <a:rPr b="1">
                  <a:solidFill>
                    <a:srgbClr val="74A7FE"/>
                  </a:solidFill>
                  <a:latin typeface="+mn-lt"/>
                  <a:ea typeface="+mn-ea"/>
                  <a:cs typeface="+mn-cs"/>
                  <a:sym typeface="Helvetica"/>
                </a:rPr>
                <a:t>in</a:t>
              </a:r>
              <a:r>
                <a:rPr>
                  <a:solidFill>
                    <a:srgbClr val="FFFFFF"/>
                  </a:solidFill>
                </a:rPr>
                <a:t>[yTile+y][xTile]);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</a:t>
              </a:r>
              <a:r>
                <a:rPr b="1">
                  <a:solidFill>
                    <a:srgbClr val="0061FF"/>
                  </a:solidFill>
                  <a:latin typeface="+mn-lt"/>
                  <a:ea typeface="+mn-ea"/>
                  <a:cs typeface="+mn-cs"/>
                  <a:sym typeface="Helvetica"/>
                </a:rPr>
                <a:t>for</a:t>
              </a:r>
              <a:r>
                <a:rPr>
                  <a:solidFill>
                    <a:srgbClr val="FFFFFF"/>
                  </a:solidFill>
                </a:rPr>
                <a:t> (int x 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0</a:t>
              </a:r>
              <a:r>
                <a:rPr>
                  <a:solidFill>
                    <a:srgbClr val="FFFFFF"/>
                  </a:solidFill>
                </a:rPr>
                <a:t>; x &lt;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256</a:t>
              </a:r>
              <a:r>
                <a:rPr>
                  <a:solidFill>
                    <a:srgbClr val="FFFFFF"/>
                  </a:solidFill>
                </a:rPr>
                <a:t>; x +=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8</a:t>
              </a:r>
              <a:r>
                <a:rPr>
                  <a:solidFill>
                    <a:srgbClr val="FFFFFF"/>
                  </a:solidFill>
                </a:rPr>
                <a:t>) {          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a = _mm_loadu_si128((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*)(inPtr-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1</a:t>
              </a:r>
              <a:r>
                <a:rPr>
                  <a:solidFill>
                    <a:srgbClr val="FFFFFF"/>
                  </a:solidFill>
                </a:rPr>
                <a:t>));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b = _mm_loadu_si128((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*)(inPtr+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1</a:t>
              </a:r>
              <a:r>
                <a:rPr>
                  <a:solidFill>
                    <a:srgbClr val="FFFFFF"/>
                  </a:solidFill>
                </a:rPr>
                <a:t>));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c = _mm_load_si128((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*)(inPtr));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sum = _mm_add_epi16(_mm_add_epi16(a, b), c);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avg = _mm_mulhi_epi16(sum, one_third);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_mm_store_si128(blurxPtr++, avg);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inPtr +=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8</a:t>
              </a:r>
              <a:r>
                <a:rPr>
                  <a:solidFill>
                    <a:srgbClr val="FFFFFF"/>
                  </a:solidFill>
                </a:rPr>
                <a:t>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}}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blurxPtr = blurx;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</a:t>
              </a:r>
              <a:r>
                <a:rPr b="1">
                  <a:solidFill>
                    <a:srgbClr val="0061FF"/>
                  </a:solidFill>
                  <a:latin typeface="+mn-lt"/>
                  <a:ea typeface="+mn-ea"/>
                  <a:cs typeface="+mn-cs"/>
                  <a:sym typeface="Helvetica"/>
                </a:rPr>
                <a:t>for</a:t>
              </a:r>
              <a:r>
                <a:rPr>
                  <a:solidFill>
                    <a:srgbClr val="FFFFFF"/>
                  </a:solidFill>
                </a:rPr>
                <a:t> (int y 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0</a:t>
              </a:r>
              <a:r>
                <a:rPr>
                  <a:solidFill>
                    <a:srgbClr val="FFFFFF"/>
                  </a:solidFill>
                </a:rPr>
                <a:t>; y &lt;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32</a:t>
              </a:r>
              <a:r>
                <a:rPr>
                  <a:solidFill>
                    <a:srgbClr val="FFFFFF"/>
                  </a:solidFill>
                </a:rPr>
                <a:t>; y++) {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 *outPtr = (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 *)(&amp;(</a:t>
              </a:r>
              <a:r>
                <a:rPr b="1">
                  <a:solidFill>
                    <a:srgbClr val="74A7FE"/>
                  </a:solidFill>
                  <a:latin typeface="+mn-lt"/>
                  <a:ea typeface="+mn-ea"/>
                  <a:cs typeface="+mn-cs"/>
                  <a:sym typeface="Helvetica"/>
                </a:rPr>
                <a:t>blury</a:t>
              </a:r>
              <a:r>
                <a:rPr>
                  <a:solidFill>
                    <a:srgbClr val="FFFFFF"/>
                  </a:solidFill>
                </a:rPr>
                <a:t>[yTile+y][xTile]));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</a:t>
              </a:r>
              <a:r>
                <a:rPr b="1">
                  <a:solidFill>
                    <a:srgbClr val="0061FF"/>
                  </a:solidFill>
                  <a:latin typeface="+mn-lt"/>
                  <a:ea typeface="+mn-ea"/>
                  <a:cs typeface="+mn-cs"/>
                  <a:sym typeface="Helvetica"/>
                </a:rPr>
                <a:t>for</a:t>
              </a:r>
              <a:r>
                <a:rPr>
                  <a:solidFill>
                    <a:srgbClr val="FFFFFF"/>
                  </a:solidFill>
                </a:rPr>
                <a:t> (int x 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0</a:t>
              </a:r>
              <a:r>
                <a:rPr>
                  <a:solidFill>
                    <a:srgbClr val="FFFFFF"/>
                  </a:solidFill>
                </a:rPr>
                <a:t>; x &lt;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256</a:t>
              </a:r>
              <a:r>
                <a:rPr>
                  <a:solidFill>
                    <a:srgbClr val="FFFFFF"/>
                  </a:solidFill>
                </a:rPr>
                <a:t>; x +=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8</a:t>
              </a:r>
              <a:r>
                <a:rPr>
                  <a:solidFill>
                    <a:srgbClr val="FFFFFF"/>
                  </a:solidFill>
                </a:rPr>
                <a:t>) {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 a = _mm_load_si128(blurxPtr+(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</a:t>
              </a:r>
              <a:r>
                <a:rPr>
                  <a:solidFill>
                    <a:srgbClr val="FFFFFF"/>
                  </a:solidFill>
                </a:rPr>
                <a:t>*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256</a:t>
              </a:r>
              <a:r>
                <a:rPr>
                  <a:solidFill>
                    <a:srgbClr val="FFFFFF"/>
                  </a:solidFill>
                </a:rPr>
                <a:t>)/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8</a:t>
              </a:r>
              <a:r>
                <a:rPr>
                  <a:solidFill>
                    <a:srgbClr val="FFFFFF"/>
                  </a:solidFill>
                </a:rPr>
                <a:t>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 b = _mm_load_si128(blurxPtr+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256</a:t>
              </a:r>
              <a:r>
                <a:rPr>
                  <a:solidFill>
                    <a:srgbClr val="FFFFFF"/>
                  </a:solidFill>
                </a:rPr>
                <a:t>/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8</a:t>
              </a:r>
              <a:r>
                <a:rPr>
                  <a:solidFill>
                    <a:srgbClr val="FFFFFF"/>
                  </a:solidFill>
                </a:rPr>
                <a:t>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 c = _mm_load_si128(blurxPtr++);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 sum = _mm_add_epi16(_mm_add_epi16(a, b), c);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 avg = _mm_mulhi_epi16(sum, one_third);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 _mm_store_si128(outPtr++, avg);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}}}}}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54" name="9.9 → 0.9 ms/megapixel"/>
            <p:cNvSpPr txBox="1"/>
            <p:nvPr/>
          </p:nvSpPr>
          <p:spPr>
            <a:xfrm>
              <a:off x="0" y="1085850"/>
              <a:ext cx="6687443" cy="838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algn="l" defTabSz="546100">
                <a:lnSpc>
                  <a:spcPct val="100000"/>
                </a:lnSpc>
                <a:tabLst/>
                <a:defRPr sz="4800"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9.9 → 0.9 ms/megapixel</a:t>
              </a:r>
            </a:p>
          </p:txBody>
        </p:sp>
        <p:sp>
          <p:nvSpPr>
            <p:cNvPr id="355" name="Same as Hand-optimized C++"/>
            <p:cNvSpPr txBox="1"/>
            <p:nvPr/>
          </p:nvSpPr>
          <p:spPr>
            <a:xfrm>
              <a:off x="15856" y="0"/>
              <a:ext cx="11915319" cy="1267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algn="l">
                <a:defRPr>
                  <a:latin typeface="Helvetica Neue Bold Condensed"/>
                  <a:ea typeface="Helvetica Neue Bold Condensed"/>
                  <a:cs typeface="Helvetica Neue Bold Condensed"/>
                  <a:sym typeface="Helvetica Neue Bold Condensed"/>
                </a:defRPr>
              </a:lvl1pPr>
            </a:lstStyle>
            <a:p>
              <a:pPr/>
              <a:r>
                <a:t>Same as Hand-optimized C++</a:t>
              </a:r>
            </a:p>
          </p:txBody>
        </p:sp>
      </p:grpSp>
      <p:sp>
        <p:nvSpPr>
          <p:cNvPr id="357" name="11x faster (quad core x86)"/>
          <p:cNvSpPr txBox="1"/>
          <p:nvPr/>
        </p:nvSpPr>
        <p:spPr>
          <a:xfrm>
            <a:off x="16844849" y="473075"/>
            <a:ext cx="6134101" cy="2165351"/>
          </a:xfrm>
          <a:prstGeom prst="rect">
            <a:avLst/>
          </a:prstGeom>
          <a:solidFill>
            <a:srgbClr val="B51A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0" tIns="127000" rIns="127000" bIns="127000" anchor="ctr">
            <a:spAutoFit/>
          </a:bodyPr>
          <a:lstStyle/>
          <a:p>
            <a:pPr algn="l" defTabSz="546100">
              <a:lnSpc>
                <a:spcPct val="70000"/>
              </a:lnSpc>
              <a:tabLst/>
              <a:defRPr b="1" i="1" sz="6400">
                <a:latin typeface="+mn-lt"/>
                <a:ea typeface="+mn-ea"/>
                <a:cs typeface="+mn-cs"/>
                <a:sym typeface="Helvetica"/>
              </a:defRPr>
            </a:pPr>
            <a:r>
              <a:rPr sz="9600"/>
              <a:t>11x faster</a:t>
            </a:r>
            <a:br>
              <a:rPr sz="9600"/>
            </a:br>
            <a:r>
              <a:rPr b="0" sz="5800"/>
              <a:t>(quad core x86)</a:t>
            </a:r>
          </a:p>
        </p:txBody>
      </p:sp>
      <p:sp>
        <p:nvSpPr>
          <p:cNvPr id="358" name="Tiled, fused…"/>
          <p:cNvSpPr txBox="1"/>
          <p:nvPr/>
        </p:nvSpPr>
        <p:spPr>
          <a:xfrm>
            <a:off x="16459392" y="3760469"/>
            <a:ext cx="6519558" cy="8900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0" tIns="127000" rIns="127000" bIns="127000" anchor="ctr">
            <a:spAutoFit/>
          </a:bodyPr>
          <a:lstStyle/>
          <a:p>
            <a:pPr algn="l" defTabSz="546100">
              <a:lnSpc>
                <a:spcPct val="70000"/>
              </a:lnSpc>
              <a:spcBef>
                <a:spcPts val="4800"/>
              </a:spcBef>
              <a:tabLst/>
              <a:defRPr>
                <a:latin typeface="+mn-lt"/>
                <a:ea typeface="+mn-ea"/>
                <a:cs typeface="+mn-cs"/>
                <a:sym typeface="Helvetica"/>
              </a:defRPr>
            </a:pPr>
            <a:r>
              <a:t>Tiled, fused</a:t>
            </a:r>
          </a:p>
          <a:p>
            <a:pPr algn="l" defTabSz="546100">
              <a:lnSpc>
                <a:spcPct val="70000"/>
              </a:lnSpc>
              <a:spcBef>
                <a:spcPts val="4800"/>
              </a:spcBef>
              <a:tabLst/>
              <a:defRPr>
                <a:latin typeface="+mn-lt"/>
                <a:ea typeface="+mn-ea"/>
                <a:cs typeface="+mn-cs"/>
                <a:sym typeface="Helvetica"/>
              </a:defRPr>
            </a:pPr>
            <a:r>
              <a:t>Vectorized</a:t>
            </a:r>
          </a:p>
          <a:p>
            <a:pPr algn="l" defTabSz="546100">
              <a:lnSpc>
                <a:spcPct val="70000"/>
              </a:lnSpc>
              <a:spcBef>
                <a:spcPts val="4800"/>
              </a:spcBef>
              <a:tabLst/>
              <a:defRPr>
                <a:latin typeface="+mn-lt"/>
                <a:ea typeface="+mn-ea"/>
                <a:cs typeface="+mn-cs"/>
                <a:sym typeface="Helvetica"/>
              </a:defRPr>
            </a:pPr>
            <a:r>
              <a:t>Multithreaded</a:t>
            </a:r>
          </a:p>
          <a:p>
            <a:pPr algn="l" defTabSz="546100">
              <a:lnSpc>
                <a:spcPct val="70000"/>
              </a:lnSpc>
              <a:spcBef>
                <a:spcPts val="4800"/>
              </a:spcBef>
              <a:tabLst/>
              <a:defRPr>
                <a:latin typeface="+mn-lt"/>
                <a:ea typeface="+mn-ea"/>
                <a:cs typeface="+mn-cs"/>
                <a:sym typeface="Helvetica"/>
              </a:defRPr>
            </a:pPr>
            <a:r>
              <a:t>Redundant computation</a:t>
            </a:r>
          </a:p>
          <a:p>
            <a:pPr algn="l" defTabSz="546100">
              <a:lnSpc>
                <a:spcPct val="70000"/>
              </a:lnSpc>
              <a:spcBef>
                <a:spcPts val="4800"/>
              </a:spcBef>
              <a:tabLst/>
              <a:defRPr i="1">
                <a:latin typeface="+mn-lt"/>
                <a:ea typeface="+mn-ea"/>
                <a:cs typeface="+mn-cs"/>
                <a:sym typeface="Helvetica"/>
              </a:defRPr>
            </a:pPr>
            <a:r>
              <a:t>Near roof-line optimum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6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fast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TOD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TODO</a:t>
            </a:r>
          </a:p>
        </p:txBody>
      </p:sp>
      <p:sp>
        <p:nvSpPr>
          <p:cNvPr id="366" name="compute_a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compute_at</a:t>
            </a:r>
          </a:p>
          <a:p>
            <a:pPr/>
          </a:p>
          <a:p>
            <a:pPr/>
            <a:r>
              <a:t>figure out loop level</a:t>
            </a:r>
          </a:p>
          <a:p>
            <a:pPr/>
            <a:r>
              <a:t>figure out consumer rectangle</a:t>
            </a:r>
          </a:p>
          <a:p>
            <a:pPr/>
            <a:r>
              <a:t>figure out bound expansion for producer</a:t>
            </a:r>
          </a:p>
          <a:p>
            <a:pPr/>
            <a:r>
              <a:t>introduce loops for this rectangle (as a function of within scheduling)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War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Warning</a:t>
            </a:r>
          </a:p>
        </p:txBody>
      </p:sp>
      <p:sp>
        <p:nvSpPr>
          <p:cNvPr id="369" name="There are two hard things about Halide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There are two hard things about Halide: </a:t>
            </a:r>
          </a:p>
          <a:p>
            <a:pPr/>
            <a:r>
              <a:t>compute_at</a:t>
            </a:r>
          </a:p>
          <a:p>
            <a:pPr/>
            <a:r>
              <a:t>reductions (histogram, convolutio, etc.)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compute_at : acro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compute_at : across</a:t>
            </a:r>
          </a:p>
        </p:txBody>
      </p:sp>
      <p:sp>
        <p:nvSpPr>
          <p:cNvPr id="372" name="producer.compute_at(some_consumer, var)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producer.compute_at(some_consumer, var)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compute_a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compute_at</a:t>
            </a:r>
          </a:p>
        </p:txBody>
      </p:sp>
      <p:sp>
        <p:nvSpPr>
          <p:cNvPr id="375" name="producer.compute_at(some_consumer, var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producer.compute_at(some_consumer, var)</a:t>
            </a:r>
          </a:p>
          <a:p>
            <a:pPr/>
            <a:r>
              <a:t>given the nested loops of the consumer, </a:t>
            </a:r>
            <a:br/>
            <a:r>
              <a:t>performs computation of producer at loop for var</a:t>
            </a:r>
          </a:p>
          <a:p>
            <a:pPr/>
            <a:r>
              <a:t>Halide infers everything needed by consumer for loops below var</a:t>
            </a:r>
          </a:p>
          <a:p>
            <a:pPr lvl="1" indent="296333"/>
            <a:r>
              <a:t>i.e. rectangle xmin, xmax, ymin, ymax (and other coordinates if applicable)</a:t>
            </a:r>
          </a:p>
          <a:p>
            <a:pPr/>
            <a:r>
              <a:t>The resulting rectangle can then be scheduled within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roducer.compute_at(consumer, var_k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producer.compute_at(consumer, var_k)</a:t>
            </a:r>
          </a:p>
        </p:txBody>
      </p:sp>
      <p:sp>
        <p:nvSpPr>
          <p:cNvPr id="378" name="for var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 indent="296333"/>
            <a:r>
              <a:t>for var1</a:t>
            </a:r>
          </a:p>
          <a:p>
            <a:pPr lvl="1" indent="296333"/>
            <a:r>
              <a:t>    …</a:t>
            </a:r>
          </a:p>
          <a:p>
            <a:pPr lvl="1" indent="296333"/>
            <a:r>
              <a:t>    for var_k</a:t>
            </a:r>
          </a:p>
          <a:p>
            <a:pPr lvl="1" indent="296333"/>
            <a:r>
              <a:t>       //Insert computation of producer here</a:t>
            </a:r>
          </a:p>
          <a:p>
            <a:pPr lvl="1" indent="296333"/>
            <a:r>
              <a:t>       // whatever is needed for the consumer loops below</a:t>
            </a:r>
          </a:p>
          <a:p>
            <a:pPr lvl="1" indent="296333"/>
            <a:r>
              <a:t>       allocate temp buffer of appropriate size</a:t>
            </a:r>
          </a:p>
          <a:p>
            <a:pPr lvl="1" indent="296333"/>
            <a:r>
              <a:t>       for producer_var1</a:t>
            </a:r>
          </a:p>
          <a:p>
            <a:pPr lvl="1" indent="296333"/>
            <a:r>
              <a:t>           for producer_var2</a:t>
            </a:r>
          </a:p>
          <a:p>
            <a:pPr lvl="1" indent="296333"/>
            <a:r>
              <a:t>                …</a:t>
            </a:r>
          </a:p>
          <a:p>
            <a:pPr lvl="1" indent="296333"/>
            <a:r>
              <a:t>                temp(var1, var2, …) = …</a:t>
            </a:r>
          </a:p>
          <a:p>
            <a:pPr lvl="1" indent="296333"/>
            <a:r>
              <a:t>       for var_k+1</a:t>
            </a:r>
          </a:p>
          <a:p>
            <a:pPr lvl="1" indent="296333"/>
            <a:r>
              <a:t>         …</a:t>
            </a:r>
          </a:p>
          <a:p>
            <a:pPr lvl="1" indent="296333"/>
            <a:r>
              <a:t>         for var_n</a:t>
            </a:r>
          </a:p>
          <a:p>
            <a:pPr lvl="1" indent="296333"/>
            <a:r>
              <a:t>             consumer(index1, index2,…) =…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compute_at 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compute_at example</a:t>
            </a:r>
          </a:p>
        </p:txBody>
      </p:sp>
      <p:sp>
        <p:nvSpPr>
          <p:cNvPr id="381" name="blur_x[x,y] = (input[x,y]+input[x+1,y]+input[x+2,y])/3;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1300"/>
              </a:spcBef>
            </a:pPr>
            <a:r>
              <a:t>   </a:t>
            </a:r>
            <a:r>
              <a:rPr sz="4300">
                <a:latin typeface="Courier"/>
                <a:ea typeface="Courier"/>
                <a:cs typeface="Courier"/>
                <a:sym typeface="Courier"/>
              </a:rPr>
              <a:t>  blur_x[x,y] = (input[x,y]+input[x+1,y]+input[x+2,y])/3;</a:t>
            </a:r>
            <a:endParaRPr sz="4300">
              <a:latin typeface="Courier"/>
              <a:ea typeface="Courier"/>
              <a:cs typeface="Courier"/>
              <a:sym typeface="Courier"/>
            </a:endParaRPr>
          </a:p>
          <a:p>
            <a:pPr>
              <a:lnSpc>
                <a:spcPts val="5100"/>
              </a:lnSpc>
              <a:spcBef>
                <a:spcPts val="600"/>
              </a:spcBef>
            </a:pPr>
            <a:r>
              <a:rPr sz="4300">
                <a:latin typeface="Courier"/>
                <a:ea typeface="Courier"/>
                <a:cs typeface="Courier"/>
                <a:sym typeface="Courier"/>
              </a:rPr>
              <a:t>    blur_y[x,y] = (blur_x[x,y]+blur_x[x,y+1]+blur_x[x,y+2])/3;</a:t>
            </a:r>
            <a:endParaRPr sz="4300">
              <a:latin typeface="Courier"/>
              <a:ea typeface="Courier"/>
              <a:cs typeface="Courier"/>
              <a:sym typeface="Courier"/>
            </a:endParaRPr>
          </a:p>
          <a:p>
            <a:pPr>
              <a:lnSpc>
                <a:spcPts val="5100"/>
              </a:lnSpc>
              <a:spcBef>
                <a:spcPts val="600"/>
              </a:spcBef>
            </a:pPr>
            <a:r>
              <a:rPr sz="4300">
                <a:latin typeface="Courier"/>
                <a:ea typeface="Courier"/>
                <a:cs typeface="Courier"/>
                <a:sym typeface="Courier"/>
              </a:rPr>
              <a:t>    Var xo, yo, xi, yi;</a:t>
            </a:r>
            <a:endParaRPr sz="4300">
              <a:latin typeface="Courier"/>
              <a:ea typeface="Courier"/>
              <a:cs typeface="Courier"/>
              <a:sym typeface="Courier"/>
            </a:endParaRPr>
          </a:p>
          <a:p>
            <a:pPr>
              <a:lnSpc>
                <a:spcPts val="5100"/>
              </a:lnSpc>
              <a:spcBef>
                <a:spcPts val="600"/>
              </a:spcBef>
            </a:pPr>
            <a:r>
              <a:rPr sz="4300">
                <a:latin typeface="Courier"/>
                <a:ea typeface="Courier"/>
                <a:cs typeface="Courier"/>
                <a:sym typeface="Courier"/>
              </a:rPr>
              <a:t>    blur_y</a:t>
            </a:r>
            <a:r>
              <a:rPr sz="4300">
                <a:solidFill>
                  <a:srgbClr val="FFFC41"/>
                </a:solidFill>
                <a:latin typeface="Courier"/>
                <a:ea typeface="Courier"/>
                <a:cs typeface="Courier"/>
                <a:sym typeface="Courier"/>
              </a:rPr>
              <a:t>.tile(x, y, xo, yo, xi, yi, 256, 32);  </a:t>
            </a:r>
            <a:endParaRPr sz="4300">
              <a:solidFill>
                <a:srgbClr val="FFFC4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>
              <a:lnSpc>
                <a:spcPts val="5100"/>
              </a:lnSpc>
              <a:spcBef>
                <a:spcPts val="600"/>
              </a:spcBef>
            </a:pPr>
            <a:r>
              <a:rPr sz="4300">
                <a:latin typeface="Courier"/>
                <a:ea typeface="Courier"/>
                <a:cs typeface="Courier"/>
                <a:sym typeface="Courier"/>
              </a:rPr>
              <a:t>    blur_x</a:t>
            </a:r>
            <a:r>
              <a:rPr sz="4300">
                <a:solidFill>
                  <a:srgbClr val="FFFC41"/>
                </a:solidFill>
                <a:latin typeface="Courier"/>
                <a:ea typeface="Courier"/>
                <a:cs typeface="Courier"/>
                <a:sym typeface="Courier"/>
              </a:rPr>
              <a:t>.compute_at(blur_y,    );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compute_at 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compute_at example</a:t>
            </a:r>
          </a:p>
        </p:txBody>
      </p:sp>
      <p:sp>
        <p:nvSpPr>
          <p:cNvPr id="384" name="blur_x[x,y] = (input[x,y]+input[x+1,y]+input[x+2,y])/3;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1300"/>
              </a:spcBef>
            </a:pPr>
            <a:r>
              <a:t>   </a:t>
            </a:r>
            <a:r>
              <a:rPr sz="4300">
                <a:latin typeface="Courier"/>
                <a:ea typeface="Courier"/>
                <a:cs typeface="Courier"/>
                <a:sym typeface="Courier"/>
              </a:rPr>
              <a:t>  blur_x[x,y] = (input[x,y]+input[x+1,y]+input[x+2,y])/3;</a:t>
            </a:r>
            <a:endParaRPr sz="4300">
              <a:latin typeface="Courier"/>
              <a:ea typeface="Courier"/>
              <a:cs typeface="Courier"/>
              <a:sym typeface="Courier"/>
            </a:endParaRPr>
          </a:p>
          <a:p>
            <a:pPr>
              <a:lnSpc>
                <a:spcPts val="5100"/>
              </a:lnSpc>
              <a:spcBef>
                <a:spcPts val="600"/>
              </a:spcBef>
            </a:pPr>
            <a:r>
              <a:rPr sz="4300">
                <a:latin typeface="Courier"/>
                <a:ea typeface="Courier"/>
                <a:cs typeface="Courier"/>
                <a:sym typeface="Courier"/>
              </a:rPr>
              <a:t>    blur_y[x,y] = (blur_x[x,y]+blur_x[x,y+1]+blur_x[x,y+2])/3;</a:t>
            </a:r>
            <a:endParaRPr sz="4300">
              <a:latin typeface="Courier"/>
              <a:ea typeface="Courier"/>
              <a:cs typeface="Courier"/>
              <a:sym typeface="Courier"/>
            </a:endParaRPr>
          </a:p>
          <a:p>
            <a:pPr>
              <a:lnSpc>
                <a:spcPts val="5100"/>
              </a:lnSpc>
              <a:spcBef>
                <a:spcPts val="600"/>
              </a:spcBef>
            </a:pPr>
            <a:r>
              <a:rPr sz="4300">
                <a:latin typeface="Courier"/>
                <a:ea typeface="Courier"/>
                <a:cs typeface="Courier"/>
                <a:sym typeface="Courier"/>
              </a:rPr>
              <a:t>    Var xo, yo, xi, yi;</a:t>
            </a:r>
            <a:endParaRPr sz="4300">
              <a:latin typeface="Courier"/>
              <a:ea typeface="Courier"/>
              <a:cs typeface="Courier"/>
              <a:sym typeface="Courier"/>
            </a:endParaRPr>
          </a:p>
          <a:p>
            <a:pPr>
              <a:lnSpc>
                <a:spcPts val="5100"/>
              </a:lnSpc>
              <a:spcBef>
                <a:spcPts val="600"/>
              </a:spcBef>
            </a:pPr>
            <a:r>
              <a:rPr sz="4300">
                <a:latin typeface="Courier"/>
                <a:ea typeface="Courier"/>
                <a:cs typeface="Courier"/>
                <a:sym typeface="Courier"/>
              </a:rPr>
              <a:t>    blur_y</a:t>
            </a:r>
            <a:r>
              <a:rPr sz="4300">
                <a:solidFill>
                  <a:srgbClr val="FFFC41"/>
                </a:solidFill>
                <a:latin typeface="Courier"/>
                <a:ea typeface="Courier"/>
                <a:cs typeface="Courier"/>
                <a:sym typeface="Courier"/>
              </a:rPr>
              <a:t>.tile(x, y, xo, yo, xi, yi, 256, 32);  </a:t>
            </a:r>
            <a:endParaRPr sz="4300">
              <a:solidFill>
                <a:srgbClr val="FFFC4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>
              <a:lnSpc>
                <a:spcPts val="5100"/>
              </a:lnSpc>
              <a:spcBef>
                <a:spcPts val="600"/>
              </a:spcBef>
            </a:pPr>
            <a:r>
              <a:rPr sz="4300">
                <a:latin typeface="Courier"/>
                <a:ea typeface="Courier"/>
                <a:cs typeface="Courier"/>
                <a:sym typeface="Courier"/>
              </a:rPr>
              <a:t>    blur_x</a:t>
            </a:r>
            <a:r>
              <a:rPr sz="4300">
                <a:solidFill>
                  <a:srgbClr val="FFFC41"/>
                </a:solidFill>
                <a:latin typeface="Courier"/>
                <a:ea typeface="Courier"/>
                <a:cs typeface="Courier"/>
                <a:sym typeface="Courier"/>
              </a:rPr>
              <a:t>.compute_at(blur_y,    );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compute_a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compute_at</a:t>
            </a:r>
          </a:p>
        </p:txBody>
      </p:sp>
      <p:sp>
        <p:nvSpPr>
          <p:cNvPr id="387" name="producer.compute_at(some_consumer, var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producer.compute_at(some_consumer, var)</a:t>
            </a:r>
          </a:p>
          <a:p>
            <a:pPr/>
            <a:r>
              <a:t>given the nested loops of the consumer, </a:t>
            </a:r>
            <a:br/>
            <a:r>
              <a:t>performs computation of producer at loop for var</a:t>
            </a:r>
          </a:p>
          <a:p>
            <a:pPr/>
            <a:r>
              <a:t>Halide infers everything needed by consumer for loops below var</a:t>
            </a:r>
          </a:p>
          <a:p>
            <a:pPr lvl="1" indent="296333"/>
            <a:r>
              <a:t>i.e. rectangle xmin, xmax, ymin, ymax (and other coordinates if applicable)</a:t>
            </a:r>
          </a:p>
          <a:p>
            <a:pPr/>
            <a:r>
              <a:t>The resulting rectangle can then be scheduled within</a:t>
            </a:r>
          </a:p>
          <a:p>
            <a:pPr/>
            <a:r>
              <a:t>Could be any consumer above the producer</a:t>
            </a:r>
          </a:p>
          <a:p>
            <a:pPr lvl="1" indent="296333"/>
            <a:r>
              <a:t>typically in multi-stage pipeline, </a:t>
            </a:r>
            <a:br/>
            <a:r>
              <a:t>there are key consumers that everybody compute_at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multistage(&gt;2) pipe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multistage(&gt;2) pipeline</a:t>
            </a:r>
          </a:p>
        </p:txBody>
      </p:sp>
      <p:sp>
        <p:nvSpPr>
          <p:cNvPr id="39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root &amp; inline as compute_a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root &amp; inline as compute_at</a:t>
            </a:r>
          </a:p>
        </p:txBody>
      </p:sp>
      <p:sp>
        <p:nvSpPr>
          <p:cNvPr id="39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9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Extra scheduling op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Extra scheduling options</a:t>
            </a:r>
          </a:p>
        </p:txBody>
      </p:sp>
      <p:sp>
        <p:nvSpPr>
          <p:cNvPr id="399" name="Reord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Reorder </a:t>
            </a:r>
          </a:p>
          <a:p>
            <a:pPr lvl="1"/>
            <a:r>
              <a:t>e.g. for x for y =&gt; for y for x</a:t>
            </a:r>
          </a:p>
          <a:p>
            <a:pPr/>
            <a:r>
              <a:t>Split </a:t>
            </a:r>
          </a:p>
          <a:p>
            <a:pPr lvl="1"/>
            <a:r>
              <a:t>e.g. for x =&gt; for xo for xi</a:t>
            </a:r>
          </a:p>
          <a:p>
            <a:pPr lvl="2"/>
            <a:r>
              <a:t>Tiling combines a set of splits and a reorder</a:t>
            </a:r>
          </a:p>
          <a:p>
            <a:pPr/>
            <a:r>
              <a:t>Unroll</a:t>
            </a:r>
          </a:p>
          <a:p>
            <a:pPr/>
            <a:r>
              <a:t>Vectorize</a:t>
            </a:r>
          </a:p>
          <a:p>
            <a:pPr/>
            <a:r>
              <a:t>Parallel</a:t>
            </a:r>
          </a:p>
          <a:p>
            <a:pPr/>
            <a:r>
              <a:t>some CUDA-specifc</a:t>
            </a:r>
          </a:p>
          <a:p>
            <a:pPr/>
            <a:r>
              <a:t>See paper or tutorial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Final 3x3 blur: add parallelism and vectoriz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Final 3x3 blur: add parallelism and vectorization</a:t>
            </a:r>
          </a:p>
        </p:txBody>
      </p:sp>
      <p:sp>
        <p:nvSpPr>
          <p:cNvPr id="402" name="Var x, y;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5500"/>
              </a:lnSpc>
              <a:spcBef>
                <a:spcPts val="1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t>Var x, y;</a:t>
            </a:r>
          </a:p>
          <a:p>
            <a:pPr>
              <a:lnSpc>
                <a:spcPts val="5500"/>
              </a:lnSpc>
              <a:spcBef>
                <a:spcPts val="5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t>Fun blur_x, blur_y ;</a:t>
            </a:r>
          </a:p>
          <a:p>
            <a:pPr>
              <a:lnSpc>
                <a:spcPts val="5500"/>
              </a:lnSpc>
              <a:spcBef>
                <a:spcPts val="1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t>blur_x(x,y) = (input(x,y)+input(x+1,y)+input(x+2,y))/3.0;    </a:t>
            </a:r>
          </a:p>
          <a:p>
            <a:pPr>
              <a:lnSpc>
                <a:spcPts val="5500"/>
              </a:lnSpc>
              <a:spcBef>
                <a:spcPts val="64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t>blur_y(x,y) = (blur_x(x,y)+blur_x(x,y+1)+blur_x(x,y+2))/3.0;</a:t>
            </a:r>
          </a:p>
          <a:p>
            <a:pPr>
              <a:lnSpc>
                <a:spcPts val="5500"/>
              </a:lnSpc>
              <a:spcBef>
                <a:spcPts val="1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t>Var xi, yi ; </a:t>
            </a:r>
          </a:p>
          <a:p>
            <a:pPr>
              <a:lnSpc>
                <a:spcPts val="5500"/>
              </a:lnSpc>
              <a:spcBef>
                <a:spcPts val="1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t>blur_y</a:t>
            </a:r>
            <a:r>
              <a:rPr>
                <a:solidFill>
                  <a:srgbClr val="FFFC41"/>
                </a:solidFill>
              </a:rPr>
              <a:t>.tile(x, y, xi, yi, 8, 4) \</a:t>
            </a:r>
            <a:endParaRPr>
              <a:solidFill>
                <a:srgbClr val="FFFC41"/>
              </a:solidFill>
            </a:endParaRPr>
          </a:p>
          <a:p>
            <a:pPr>
              <a:lnSpc>
                <a:spcPts val="5500"/>
              </a:lnSpc>
              <a:spcBef>
                <a:spcPts val="1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C41"/>
                </a:solidFill>
              </a:rPr>
              <a:t>      .parallel(y) \</a:t>
            </a:r>
            <a:endParaRPr>
              <a:solidFill>
                <a:srgbClr val="FFFC41"/>
              </a:solidFill>
            </a:endParaRPr>
          </a:p>
          <a:p>
            <a:pPr>
              <a:lnSpc>
                <a:spcPts val="5500"/>
              </a:lnSpc>
              <a:spcBef>
                <a:spcPts val="1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C41"/>
                </a:solidFill>
              </a:rPr>
              <a:t>      .vectorize(xi, 8);</a:t>
            </a:r>
            <a:endParaRPr>
              <a:solidFill>
                <a:srgbClr val="FFFC41"/>
              </a:solidFill>
            </a:endParaRPr>
          </a:p>
          <a:p>
            <a:pPr>
              <a:lnSpc>
                <a:spcPts val="5500"/>
              </a:lnSpc>
              <a:spcBef>
                <a:spcPts val="1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t>blur_x</a:t>
            </a:r>
            <a:r>
              <a:rPr>
                <a:solidFill>
                  <a:srgbClr val="FFFC41"/>
                </a:solidFill>
              </a:rPr>
              <a:t>.compute_at(blur_y, x) \</a:t>
            </a:r>
            <a:endParaRPr>
              <a:solidFill>
                <a:srgbClr val="FFFC41"/>
              </a:solidFill>
            </a:endParaRPr>
          </a:p>
          <a:p>
            <a:pPr>
              <a:lnSpc>
                <a:spcPts val="5500"/>
              </a:lnSpc>
              <a:spcBef>
                <a:spcPts val="42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FFFC41"/>
                </a:solidFill>
              </a:rPr>
              <a:t>      .vectorize(x, 8);</a:t>
            </a:r>
            <a:endParaRPr>
              <a:solidFill>
                <a:srgbClr val="FFFC41"/>
              </a:solidFill>
            </a:endParaRPr>
          </a:p>
          <a:p>
            <a:pPr>
              <a:lnSpc>
                <a:spcPts val="5500"/>
              </a:lnSpc>
              <a:spcBef>
                <a:spcPts val="1000"/>
              </a:spcBef>
              <a:defRPr sz="4600">
                <a:latin typeface="Courier"/>
                <a:ea typeface="Courier"/>
                <a:cs typeface="Courier"/>
                <a:sym typeface="Courier"/>
              </a:defRPr>
            </a:pPr>
            <a:r>
              <a:t>output=blur_y.realize(input.width()-2, input.height()-2);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aralle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Parallel</a:t>
            </a:r>
          </a:p>
        </p:txBody>
      </p:sp>
      <p:sp>
        <p:nvSpPr>
          <p:cNvPr id="405" name="func.parallel(var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func.parallel(var)</a:t>
            </a:r>
          </a:p>
          <a:p>
            <a:pPr/>
            <a:r>
              <a:t>turns the for of this var into a parallel for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vectoriz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vectorize</a:t>
            </a:r>
          </a:p>
        </p:txBody>
      </p:sp>
      <p:sp>
        <p:nvSpPr>
          <p:cNvPr id="408" name="Don’t worry too much about vectorize for 6.815/6.865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Don’t worry too much about vectorize for 6.815/6.865</a:t>
            </a:r>
          </a:p>
          <a:p>
            <a:pPr/>
            <a:r>
              <a:t>It can be finicky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roup"/>
          <p:cNvGrpSpPr/>
          <p:nvPr/>
        </p:nvGrpSpPr>
        <p:grpSpPr>
          <a:xfrm>
            <a:off x="4184879" y="127000"/>
            <a:ext cx="11931421" cy="13931900"/>
            <a:chOff x="0" y="0"/>
            <a:chExt cx="11931420" cy="13931900"/>
          </a:xfrm>
        </p:grpSpPr>
        <p:sp>
          <p:nvSpPr>
            <p:cNvPr id="410" name="void box_filter_3x3(const Image &amp;in, Image &amp;blury) {…"/>
            <p:cNvSpPr txBox="1"/>
            <p:nvPr/>
          </p:nvSpPr>
          <p:spPr>
            <a:xfrm>
              <a:off x="18820" y="2019300"/>
              <a:ext cx="11912601" cy="11912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void </a:t>
              </a:r>
              <a:r>
                <a:rPr b="1">
                  <a:solidFill>
                    <a:srgbClr val="74A7FE"/>
                  </a:solidFill>
                  <a:latin typeface="+mn-lt"/>
                  <a:ea typeface="+mn-ea"/>
                  <a:cs typeface="+mn-cs"/>
                  <a:sym typeface="Helvetica"/>
                </a:rPr>
                <a:t>box_filter_3x3</a:t>
              </a:r>
              <a:r>
                <a:rPr>
                  <a:solidFill>
                    <a:srgbClr val="FFFFFF"/>
                  </a:solidFill>
                </a:rPr>
                <a:t>(const Image &amp;in, Image &amp;blury) {</a:t>
              </a: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 one_third = _mm_set1_epi16(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21846</a:t>
              </a:r>
              <a:r>
                <a:rPr>
                  <a:solidFill>
                    <a:srgbClr val="FFFFFF"/>
                  </a:solidFill>
                </a:rPr>
                <a:t>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t>  </a:t>
              </a:r>
              <a:r>
                <a:rPr>
                  <a:solidFill>
                    <a:srgbClr val="00B418"/>
                  </a:solidFill>
                </a:rPr>
                <a:t>#</a:t>
              </a:r>
              <a:r>
                <a:rPr>
                  <a:solidFill>
                    <a:srgbClr val="4F7A28"/>
                  </a:solidFill>
                </a:rPr>
                <a:t>pragma</a:t>
              </a:r>
              <a:r>
                <a:rPr>
                  <a:solidFill>
                    <a:srgbClr val="00B418"/>
                  </a:solidFill>
                </a:rPr>
                <a:t> omp parallel for</a:t>
              </a: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</a:t>
              </a:r>
              <a:r>
                <a:rPr b="1">
                  <a:solidFill>
                    <a:srgbClr val="0061FF"/>
                  </a:solidFill>
                  <a:latin typeface="+mn-lt"/>
                  <a:ea typeface="+mn-ea"/>
                  <a:cs typeface="+mn-cs"/>
                  <a:sym typeface="Helvetica"/>
                </a:rPr>
                <a:t>for</a:t>
              </a:r>
              <a:r>
                <a:rPr>
                  <a:solidFill>
                    <a:srgbClr val="FFFFFF"/>
                  </a:solidFill>
                </a:rPr>
                <a:t> (int yTile 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0</a:t>
              </a:r>
              <a:r>
                <a:rPr>
                  <a:solidFill>
                    <a:srgbClr val="FFFFFF"/>
                  </a:solidFill>
                </a:rPr>
                <a:t>; yTile &lt; in.</a:t>
              </a:r>
              <a:r>
                <a:rPr b="1">
                  <a:solidFill>
                    <a:srgbClr val="74A7FE"/>
                  </a:solidFill>
                  <a:latin typeface="+mn-lt"/>
                  <a:ea typeface="+mn-ea"/>
                  <a:cs typeface="+mn-cs"/>
                  <a:sym typeface="Helvetica"/>
                </a:rPr>
                <a:t>height</a:t>
              </a:r>
              <a:r>
                <a:rPr>
                  <a:solidFill>
                    <a:srgbClr val="FFFFFF"/>
                  </a:solidFill>
                </a:rPr>
                <a:t>(); yTile +=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32</a:t>
              </a:r>
              <a:r>
                <a:rPr>
                  <a:solidFill>
                    <a:srgbClr val="FFFFFF"/>
                  </a:solidFill>
                </a:rPr>
                <a:t>) {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 a, b, c, sum, avg;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 </a:t>
              </a:r>
              <a:r>
                <a:rPr b="1">
                  <a:solidFill>
                    <a:srgbClr val="74A7FE"/>
                  </a:solidFill>
                  <a:latin typeface="+mn-lt"/>
                  <a:ea typeface="+mn-ea"/>
                  <a:cs typeface="+mn-cs"/>
                  <a:sym typeface="Helvetica"/>
                </a:rPr>
                <a:t>blurx</a:t>
              </a:r>
              <a:r>
                <a:rPr>
                  <a:solidFill>
                    <a:srgbClr val="FFFFFF"/>
                  </a:solidFill>
                </a:rPr>
                <a:t>[(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256</a:t>
              </a:r>
              <a:r>
                <a:rPr>
                  <a:solidFill>
                    <a:srgbClr val="FFFFFF"/>
                  </a:solidFill>
                </a:rPr>
                <a:t>/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8</a:t>
              </a:r>
              <a:r>
                <a:rPr>
                  <a:solidFill>
                    <a:srgbClr val="FFFFFF"/>
                  </a:solidFill>
                </a:rPr>
                <a:t>)*(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32</a:t>
              </a:r>
              <a:r>
                <a:rPr>
                  <a:solidFill>
                    <a:srgbClr val="FFFFFF"/>
                  </a:solidFill>
                </a:rPr>
                <a:t>+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</a:t>
              </a:r>
              <a:r>
                <a:rPr>
                  <a:solidFill>
                    <a:srgbClr val="FFFFFF"/>
                  </a:solidFill>
                </a:rPr>
                <a:t>)]; // allocate tile blurx array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</a:t>
              </a:r>
              <a:r>
                <a:rPr b="1">
                  <a:solidFill>
                    <a:srgbClr val="0061FF"/>
                  </a:solidFill>
                  <a:latin typeface="+mn-lt"/>
                  <a:ea typeface="+mn-ea"/>
                  <a:cs typeface="+mn-cs"/>
                  <a:sym typeface="Helvetica"/>
                </a:rPr>
                <a:t>for</a:t>
              </a:r>
              <a:r>
                <a:rPr>
                  <a:solidFill>
                    <a:srgbClr val="FFFFFF"/>
                  </a:solidFill>
                </a:rPr>
                <a:t> (int xTile 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0</a:t>
              </a:r>
              <a:r>
                <a:rPr>
                  <a:solidFill>
                    <a:srgbClr val="FFFFFF"/>
                  </a:solidFill>
                </a:rPr>
                <a:t>; xTile &lt; in.</a:t>
              </a:r>
              <a:r>
                <a:rPr b="1">
                  <a:solidFill>
                    <a:srgbClr val="74A7FE"/>
                  </a:solidFill>
                  <a:latin typeface="+mn-lt"/>
                  <a:ea typeface="+mn-ea"/>
                  <a:cs typeface="+mn-cs"/>
                  <a:sym typeface="Helvetica"/>
                </a:rPr>
                <a:t>width</a:t>
              </a:r>
              <a:r>
                <a:rPr>
                  <a:solidFill>
                    <a:srgbClr val="FFFFFF"/>
                  </a:solidFill>
                </a:rPr>
                <a:t>(); xTile +=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256</a:t>
              </a:r>
              <a:r>
                <a:rPr>
                  <a:solidFill>
                    <a:srgbClr val="FFFFFF"/>
                  </a:solidFill>
                </a:rPr>
                <a:t>) {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 *blurxPtr = </a:t>
              </a:r>
              <a:r>
                <a:rPr b="1">
                  <a:solidFill>
                    <a:srgbClr val="74A7FE"/>
                  </a:solidFill>
                  <a:latin typeface="+mn-lt"/>
                  <a:ea typeface="+mn-ea"/>
                  <a:cs typeface="+mn-cs"/>
                  <a:sym typeface="Helvetica"/>
                </a:rPr>
                <a:t>blurx</a:t>
              </a:r>
              <a:r>
                <a:rPr>
                  <a:solidFill>
                    <a:srgbClr val="FFFFFF"/>
                  </a:solidFill>
                </a:rPr>
                <a:t>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</a:t>
              </a:r>
              <a:r>
                <a:rPr b="1">
                  <a:solidFill>
                    <a:srgbClr val="0061FF"/>
                  </a:solidFill>
                  <a:latin typeface="+mn-lt"/>
                  <a:ea typeface="+mn-ea"/>
                  <a:cs typeface="+mn-cs"/>
                  <a:sym typeface="Helvetica"/>
                </a:rPr>
                <a:t>for</a:t>
              </a:r>
              <a:r>
                <a:rPr>
                  <a:solidFill>
                    <a:srgbClr val="FFFFFF"/>
                  </a:solidFill>
                </a:rPr>
                <a:t> (int y = -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1</a:t>
              </a:r>
              <a:r>
                <a:rPr>
                  <a:solidFill>
                    <a:srgbClr val="FFFFFF"/>
                  </a:solidFill>
                </a:rPr>
                <a:t>; y &lt;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32</a:t>
              </a:r>
              <a:r>
                <a:rPr>
                  <a:solidFill>
                    <a:srgbClr val="FFFFFF"/>
                  </a:solidFill>
                </a:rPr>
                <a:t>+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1</a:t>
              </a:r>
              <a:r>
                <a:rPr>
                  <a:solidFill>
                    <a:srgbClr val="FFFFFF"/>
                  </a:solidFill>
                </a:rPr>
                <a:t>; y++) {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const uint16_t *inPtr = &amp;(</a:t>
              </a:r>
              <a:r>
                <a:rPr b="1">
                  <a:solidFill>
                    <a:srgbClr val="74A7FE"/>
                  </a:solidFill>
                  <a:latin typeface="+mn-lt"/>
                  <a:ea typeface="+mn-ea"/>
                  <a:cs typeface="+mn-cs"/>
                  <a:sym typeface="Helvetica"/>
                </a:rPr>
                <a:t>in</a:t>
              </a:r>
              <a:r>
                <a:rPr>
                  <a:solidFill>
                    <a:srgbClr val="FFFFFF"/>
                  </a:solidFill>
                </a:rPr>
                <a:t>[yTile+y][xTile]);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</a:t>
              </a:r>
              <a:r>
                <a:rPr b="1">
                  <a:solidFill>
                    <a:srgbClr val="0061FF"/>
                  </a:solidFill>
                  <a:latin typeface="+mn-lt"/>
                  <a:ea typeface="+mn-ea"/>
                  <a:cs typeface="+mn-cs"/>
                  <a:sym typeface="Helvetica"/>
                </a:rPr>
                <a:t>for</a:t>
              </a:r>
              <a:r>
                <a:rPr>
                  <a:solidFill>
                    <a:srgbClr val="FFFFFF"/>
                  </a:solidFill>
                </a:rPr>
                <a:t> (int x 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0</a:t>
              </a:r>
              <a:r>
                <a:rPr>
                  <a:solidFill>
                    <a:srgbClr val="FFFFFF"/>
                  </a:solidFill>
                </a:rPr>
                <a:t>; x &lt;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256</a:t>
              </a:r>
              <a:r>
                <a:rPr>
                  <a:solidFill>
                    <a:srgbClr val="FFFFFF"/>
                  </a:solidFill>
                </a:rPr>
                <a:t>; x +=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8</a:t>
              </a:r>
              <a:r>
                <a:rPr>
                  <a:solidFill>
                    <a:srgbClr val="FFFFFF"/>
                  </a:solidFill>
                </a:rPr>
                <a:t>) {          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a = _mm_loadu_si128((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*)(inPtr-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1</a:t>
              </a:r>
              <a:r>
                <a:rPr>
                  <a:solidFill>
                    <a:srgbClr val="FFFFFF"/>
                  </a:solidFill>
                </a:rPr>
                <a:t>));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b = _mm_loadu_si128((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*)(inPtr+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1</a:t>
              </a:r>
              <a:r>
                <a:rPr>
                  <a:solidFill>
                    <a:srgbClr val="FFFFFF"/>
                  </a:solidFill>
                </a:rPr>
                <a:t>));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c = _mm_load_si128((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*)(inPtr));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sum = _mm_add_epi16(_mm_add_epi16(a, b), c);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avg = _mm_mulhi_epi16(sum, one_third);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_mm_store_si128(blurxPtr++, avg);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inPtr +=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8</a:t>
              </a:r>
              <a:r>
                <a:rPr>
                  <a:solidFill>
                    <a:srgbClr val="FFFFFF"/>
                  </a:solidFill>
                </a:rPr>
                <a:t>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}}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blurxPtr = blurx;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</a:t>
              </a:r>
              <a:r>
                <a:rPr b="1">
                  <a:solidFill>
                    <a:srgbClr val="0061FF"/>
                  </a:solidFill>
                  <a:latin typeface="+mn-lt"/>
                  <a:ea typeface="+mn-ea"/>
                  <a:cs typeface="+mn-cs"/>
                  <a:sym typeface="Helvetica"/>
                </a:rPr>
                <a:t>for</a:t>
              </a:r>
              <a:r>
                <a:rPr>
                  <a:solidFill>
                    <a:srgbClr val="FFFFFF"/>
                  </a:solidFill>
                </a:rPr>
                <a:t> (int y 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0</a:t>
              </a:r>
              <a:r>
                <a:rPr>
                  <a:solidFill>
                    <a:srgbClr val="FFFFFF"/>
                  </a:solidFill>
                </a:rPr>
                <a:t>; y &lt;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32</a:t>
              </a:r>
              <a:r>
                <a:rPr>
                  <a:solidFill>
                    <a:srgbClr val="FFFFFF"/>
                  </a:solidFill>
                </a:rPr>
                <a:t>; y++) {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 *outPtr = (</a:t>
              </a:r>
              <a:r>
                <a:rPr b="1">
                  <a:solidFill>
                    <a:srgbClr val="A8C6FE"/>
                  </a:solidFill>
                  <a:latin typeface="+mn-lt"/>
                  <a:ea typeface="+mn-ea"/>
                  <a:cs typeface="+mn-cs"/>
                  <a:sym typeface="Helvetica"/>
                </a:rPr>
                <a:t>__m128i</a:t>
              </a:r>
              <a:r>
                <a:rPr>
                  <a:solidFill>
                    <a:srgbClr val="FFFFFF"/>
                  </a:solidFill>
                </a:rPr>
                <a:t> *)(&amp;(</a:t>
              </a:r>
              <a:r>
                <a:rPr b="1">
                  <a:solidFill>
                    <a:srgbClr val="74A7FE"/>
                  </a:solidFill>
                  <a:latin typeface="+mn-lt"/>
                  <a:ea typeface="+mn-ea"/>
                  <a:cs typeface="+mn-cs"/>
                  <a:sym typeface="Helvetica"/>
                </a:rPr>
                <a:t>blury</a:t>
              </a:r>
              <a:r>
                <a:rPr>
                  <a:solidFill>
                    <a:srgbClr val="FFFFFF"/>
                  </a:solidFill>
                </a:rPr>
                <a:t>[yTile+y][xTile]));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</a:t>
              </a:r>
              <a:r>
                <a:rPr b="1">
                  <a:solidFill>
                    <a:srgbClr val="0061FF"/>
                  </a:solidFill>
                  <a:latin typeface="+mn-lt"/>
                  <a:ea typeface="+mn-ea"/>
                  <a:cs typeface="+mn-cs"/>
                  <a:sym typeface="Helvetica"/>
                </a:rPr>
                <a:t>for</a:t>
              </a:r>
              <a:r>
                <a:rPr>
                  <a:solidFill>
                    <a:srgbClr val="FFFFFF"/>
                  </a:solidFill>
                </a:rPr>
                <a:t> (int x 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0</a:t>
              </a:r>
              <a:r>
                <a:rPr>
                  <a:solidFill>
                    <a:srgbClr val="FFFFFF"/>
                  </a:solidFill>
                </a:rPr>
                <a:t>; x &lt;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256</a:t>
              </a:r>
              <a:r>
                <a:rPr>
                  <a:solidFill>
                    <a:srgbClr val="FFFFFF"/>
                  </a:solidFill>
                </a:rPr>
                <a:t>; x += 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8</a:t>
              </a:r>
              <a:r>
                <a:rPr>
                  <a:solidFill>
                    <a:srgbClr val="FFFFFF"/>
                  </a:solidFill>
                </a:rPr>
                <a:t>) {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 a = _mm_load_si128(blurxPtr+(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</a:t>
              </a:r>
              <a:r>
                <a:rPr>
                  <a:solidFill>
                    <a:srgbClr val="FFFFFF"/>
                  </a:solidFill>
                </a:rPr>
                <a:t>*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256</a:t>
              </a:r>
              <a:r>
                <a:rPr>
                  <a:solidFill>
                    <a:srgbClr val="FFFFFF"/>
                  </a:solidFill>
                </a:rPr>
                <a:t>)/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8</a:t>
              </a:r>
              <a:r>
                <a:rPr>
                  <a:solidFill>
                    <a:srgbClr val="FFFFFF"/>
                  </a:solidFill>
                </a:rPr>
                <a:t>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 b = _mm_load_si128(blurxPtr+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256</a:t>
              </a:r>
              <a:r>
                <a:rPr>
                  <a:solidFill>
                    <a:srgbClr val="FFFFFF"/>
                  </a:solidFill>
                </a:rPr>
                <a:t>/</a:t>
              </a:r>
              <a:r>
                <a:rPr i="1">
                  <a:solidFill>
                    <a:srgbClr val="B51A00"/>
                  </a:solidFill>
                  <a:latin typeface="+mn-lt"/>
                  <a:ea typeface="+mn-ea"/>
                  <a:cs typeface="+mn-cs"/>
                  <a:sym typeface="Helvetica"/>
                </a:rPr>
                <a:t>8</a:t>
              </a:r>
              <a:r>
                <a:rPr>
                  <a:solidFill>
                    <a:srgbClr val="FFFFFF"/>
                  </a:solidFill>
                </a:rPr>
                <a:t>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 c = _mm_load_si128(blurxPtr++);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 sum = _mm_add_epi16(_mm_add_epi16(a, b), c);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 avg = _mm_mulhi_epi16(sum, one_third);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          _mm_store_si128(outPtr++, avg);</a:t>
              </a:r>
              <a:endParaRPr>
                <a:solidFill>
                  <a:srgbClr val="FFFFFF"/>
                </a:solidFill>
              </a:endParaRPr>
            </a:p>
            <a:p>
              <a:pPr algn="l" defTabSz="457200">
                <a:lnSpc>
                  <a:spcPts val="4500"/>
                </a:lnSpc>
                <a:tabLst/>
                <a:defRPr sz="2500">
                  <a:solidFill>
                    <a:srgbClr val="000000"/>
                  </a:solidFill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>
                  <a:solidFill>
                    <a:srgbClr val="FFFFFF"/>
                  </a:solidFill>
                </a:rPr>
                <a:t>}}}}}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411" name="9.9 → 0.9 ms/megapixel"/>
            <p:cNvSpPr txBox="1"/>
            <p:nvPr/>
          </p:nvSpPr>
          <p:spPr>
            <a:xfrm>
              <a:off x="0" y="1085850"/>
              <a:ext cx="6687443" cy="838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algn="l" defTabSz="546100">
                <a:lnSpc>
                  <a:spcPct val="100000"/>
                </a:lnSpc>
                <a:tabLst/>
                <a:defRPr sz="4800"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9.9 → 0.9 ms/megapixel</a:t>
              </a:r>
            </a:p>
          </p:txBody>
        </p:sp>
        <p:sp>
          <p:nvSpPr>
            <p:cNvPr id="412" name="Hand-optimized C++"/>
            <p:cNvSpPr txBox="1"/>
            <p:nvPr/>
          </p:nvSpPr>
          <p:spPr>
            <a:xfrm>
              <a:off x="15856" y="0"/>
              <a:ext cx="8323403" cy="1267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algn="l">
                <a:defRPr>
                  <a:latin typeface="Helvetica Neue Bold Condensed"/>
                  <a:ea typeface="Helvetica Neue Bold Condensed"/>
                  <a:cs typeface="Helvetica Neue Bold Condensed"/>
                  <a:sym typeface="Helvetica Neue Bold Condensed"/>
                </a:defRPr>
              </a:lvl1pPr>
            </a:lstStyle>
            <a:p>
              <a:pPr/>
              <a:r>
                <a:t>Hand-optimized C++</a:t>
              </a:r>
            </a:p>
          </p:txBody>
        </p:sp>
      </p:grpSp>
      <p:sp>
        <p:nvSpPr>
          <p:cNvPr id="414" name="11x faster (quad core x86)"/>
          <p:cNvSpPr txBox="1"/>
          <p:nvPr/>
        </p:nvSpPr>
        <p:spPr>
          <a:xfrm>
            <a:off x="16844849" y="473075"/>
            <a:ext cx="6134101" cy="2165351"/>
          </a:xfrm>
          <a:prstGeom prst="rect">
            <a:avLst/>
          </a:prstGeom>
          <a:solidFill>
            <a:srgbClr val="B51A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0" tIns="127000" rIns="127000" bIns="127000" anchor="ctr">
            <a:spAutoFit/>
          </a:bodyPr>
          <a:lstStyle/>
          <a:p>
            <a:pPr algn="l" defTabSz="546100">
              <a:lnSpc>
                <a:spcPct val="70000"/>
              </a:lnSpc>
              <a:tabLst/>
              <a:defRPr b="1" i="1" sz="6400">
                <a:latin typeface="+mn-lt"/>
                <a:ea typeface="+mn-ea"/>
                <a:cs typeface="+mn-cs"/>
                <a:sym typeface="Helvetica"/>
              </a:defRPr>
            </a:pPr>
            <a:r>
              <a:rPr sz="9600"/>
              <a:t>11x faster</a:t>
            </a:r>
            <a:br>
              <a:rPr sz="9600"/>
            </a:br>
            <a:r>
              <a:rPr b="0" sz="5800"/>
              <a:t>(quad core x86)</a:t>
            </a:r>
          </a:p>
        </p:txBody>
      </p:sp>
      <p:sp>
        <p:nvSpPr>
          <p:cNvPr id="415" name="Tiled, fused…"/>
          <p:cNvSpPr txBox="1"/>
          <p:nvPr/>
        </p:nvSpPr>
        <p:spPr>
          <a:xfrm>
            <a:off x="16844849" y="3342640"/>
            <a:ext cx="6134101" cy="9735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0" tIns="127000" rIns="127000" bIns="127000" anchor="ctr">
            <a:spAutoFit/>
          </a:bodyPr>
          <a:lstStyle/>
          <a:p>
            <a:pPr algn="l" defTabSz="546100">
              <a:lnSpc>
                <a:spcPct val="70000"/>
              </a:lnSpc>
              <a:spcBef>
                <a:spcPts val="4800"/>
              </a:spcBef>
              <a:tabLst/>
              <a:defRPr>
                <a:latin typeface="+mn-lt"/>
                <a:ea typeface="+mn-ea"/>
                <a:cs typeface="+mn-cs"/>
                <a:sym typeface="Helvetica"/>
              </a:defRPr>
            </a:pPr>
            <a:r>
              <a:t>Tiled, fused</a:t>
            </a:r>
          </a:p>
          <a:p>
            <a:pPr algn="l" defTabSz="546100">
              <a:lnSpc>
                <a:spcPct val="70000"/>
              </a:lnSpc>
              <a:spcBef>
                <a:spcPts val="4800"/>
              </a:spcBef>
              <a:tabLst/>
              <a:defRPr>
                <a:latin typeface="+mn-lt"/>
                <a:ea typeface="+mn-ea"/>
                <a:cs typeface="+mn-cs"/>
                <a:sym typeface="Helvetica"/>
              </a:defRPr>
            </a:pPr>
            <a:r>
              <a:t>Vectorized</a:t>
            </a:r>
          </a:p>
          <a:p>
            <a:pPr algn="l" defTabSz="546100">
              <a:lnSpc>
                <a:spcPct val="70000"/>
              </a:lnSpc>
              <a:spcBef>
                <a:spcPts val="4800"/>
              </a:spcBef>
              <a:tabLst/>
              <a:defRPr>
                <a:latin typeface="+mn-lt"/>
                <a:ea typeface="+mn-ea"/>
                <a:cs typeface="+mn-cs"/>
                <a:sym typeface="Helvetica"/>
              </a:defRPr>
            </a:pPr>
            <a:r>
              <a:t>Multithreaded</a:t>
            </a:r>
          </a:p>
          <a:p>
            <a:pPr algn="l" defTabSz="546100">
              <a:lnSpc>
                <a:spcPct val="70000"/>
              </a:lnSpc>
              <a:spcBef>
                <a:spcPts val="4800"/>
              </a:spcBef>
              <a:tabLst/>
              <a:defRPr>
                <a:latin typeface="+mn-lt"/>
                <a:ea typeface="+mn-ea"/>
                <a:cs typeface="+mn-cs"/>
                <a:sym typeface="Helvetica"/>
              </a:defRPr>
            </a:pPr>
            <a:r>
              <a:t>Redundant computation</a:t>
            </a:r>
          </a:p>
          <a:p>
            <a:pPr algn="l" defTabSz="546100">
              <a:lnSpc>
                <a:spcPct val="70000"/>
              </a:lnSpc>
              <a:spcBef>
                <a:spcPts val="4800"/>
              </a:spcBef>
              <a:tabLst/>
              <a:defRPr i="1">
                <a:latin typeface="+mn-lt"/>
                <a:ea typeface="+mn-ea"/>
                <a:cs typeface="+mn-cs"/>
                <a:sym typeface="Helvetica"/>
              </a:defRPr>
            </a:pPr>
            <a:r>
              <a:t>Near roof-line optimum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More general box blur, 5x5, 35 MPixels on 12 co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general box blur, 5x5, 35 MPixels on 12 cores</a:t>
            </a:r>
          </a:p>
        </p:txBody>
      </p:sp>
      <p:sp>
        <p:nvSpPr>
          <p:cNvPr id="420" name="default schedu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default schedule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5.80736255646 seconds</a:t>
            </a:r>
          </a:p>
        </p:txBody>
      </p:sp>
    </p:spTree>
  </p:cSld>
  <p:clrMapOvr>
    <a:masterClrMapping/>
  </p:clrMapOvr>
  <p:transition xmlns:p14="http://schemas.microsoft.com/office/powerpoint/2010/main" spd="fast" advClick="1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More general box blur, 5x5, 35 MPixels on 12 co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general box blur, 5x5, 35 MPixels on 12 cores</a:t>
            </a:r>
          </a:p>
        </p:txBody>
      </p:sp>
      <p:sp>
        <p:nvSpPr>
          <p:cNvPr id="423" name="default schedu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default schedule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5.80736255646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root first stage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1.99803357124 seconds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More general box blur, 5x5, 35 MPixels on 12 co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general box blur, 5x5, 35 MPixels on 12 cores</a:t>
            </a:r>
          </a:p>
        </p:txBody>
      </p:sp>
      <p:sp>
        <p:nvSpPr>
          <p:cNvPr id="426" name="default schedu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default schedule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5.80736255646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root first stage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1.99803357124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tile  256 x 256  + interleave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1.7552740097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tile  256 x 256 + parallel+vector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0.550438785553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tile  256 x 256  + parallel+vector without interleaving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1.10970659256 seconds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More general box blur, 5x5, 35 MPixels on 12 co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general box blur, 5x5, 35 MPixels on 12 cores</a:t>
            </a:r>
          </a:p>
        </p:txBody>
      </p:sp>
      <p:sp>
        <p:nvSpPr>
          <p:cNvPr id="429" name="default schedu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default schedule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5.80736255646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root first stage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1.99803357124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tile  256 x 256  + interleave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1.7552740097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tile  256 x 256 + parallel+vector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0.550438785553 seconds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tile  256 x 256  + parallel+vector without interleaving</a:t>
            </a:r>
          </a:p>
          <a:p>
            <a:pPr>
              <a:lnSpc>
                <a:spcPts val="7200"/>
              </a:lnSpc>
              <a:spcBef>
                <a:spcPts val="600"/>
              </a:spcBef>
              <a:defRPr sz="6000"/>
            </a:pPr>
            <a:r>
              <a:t>           took  1.10970659256 seconds</a:t>
            </a:r>
          </a:p>
          <a:p>
            <a:pPr lvl="1">
              <a:lnSpc>
                <a:spcPts val="7200"/>
              </a:lnSpc>
              <a:spcBef>
                <a:spcPts val="0"/>
              </a:spcBef>
              <a:defRPr sz="6000"/>
            </a:pPr>
            <a:r>
              <a:t>           Note the exact doubling (memory bound)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Basic Halide program (default schedule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Basic Halide program (default schedule)</a:t>
            </a:r>
          </a:p>
        </p:txBody>
      </p:sp>
      <p:sp>
        <p:nvSpPr>
          <p:cNvPr id="432" name="Image&lt;float&gt; input = load&lt;float&gt;(&quot;images/rgb.png&quot;);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ts val="5400"/>
              </a:lnSpc>
              <a:spcBef>
                <a:spcPts val="0"/>
              </a:spcBef>
              <a:defRPr sz="4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Image&lt;float&gt; input = load&lt;float&gt;("images/rgb.png");</a:t>
            </a:r>
          </a:p>
          <a:p>
            <a:pPr>
              <a:lnSpc>
                <a:spcPts val="5400"/>
              </a:lnSpc>
              <a:spcBef>
                <a:spcPts val="0"/>
              </a:spcBef>
              <a:defRPr sz="4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Var x, y;</a:t>
            </a:r>
          </a:p>
          <a:p>
            <a:pPr>
              <a:lnSpc>
                <a:spcPts val="5400"/>
              </a:lnSpc>
              <a:spcBef>
                <a:spcPts val="0"/>
              </a:spcBef>
              <a:defRPr sz="4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 blur_x;</a:t>
            </a:r>
          </a:p>
          <a:p>
            <a:pPr>
              <a:lnSpc>
                <a:spcPts val="5400"/>
              </a:lnSpc>
              <a:spcBef>
                <a:spcPts val="0"/>
              </a:spcBef>
              <a:defRPr sz="4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Func blur_y; </a:t>
            </a:r>
          </a:p>
          <a:p>
            <a:pPr>
              <a:lnSpc>
                <a:spcPts val="5400"/>
              </a:lnSpc>
              <a:spcBef>
                <a:spcPts val="0"/>
              </a:spcBef>
              <a:defRPr sz="45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>
              <a:lnSpc>
                <a:spcPts val="5400"/>
              </a:lnSpc>
              <a:spcBef>
                <a:spcPts val="0"/>
              </a:spcBef>
              <a:defRPr sz="4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blur_x(x,y) = (input(x,y)+input(x+1,y)+input(x+2,y))/3.0;    </a:t>
            </a:r>
          </a:p>
          <a:p>
            <a:pPr>
              <a:lnSpc>
                <a:spcPts val="5400"/>
              </a:lnSpc>
              <a:spcBef>
                <a:spcPts val="0"/>
              </a:spcBef>
              <a:defRPr sz="4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blur_y(x,y) = (blur_x(x,y)+blur_x(x,y+1)+blur_x(x,y+2))/3.0;</a:t>
            </a:r>
          </a:p>
          <a:p>
            <a:pPr>
              <a:lnSpc>
                <a:spcPts val="5400"/>
              </a:lnSpc>
              <a:spcBef>
                <a:spcPts val="0"/>
              </a:spcBef>
              <a:defRPr sz="45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>
              <a:lnSpc>
                <a:spcPts val="5400"/>
              </a:lnSpc>
              <a:spcBef>
                <a:spcPts val="0"/>
              </a:spcBef>
              <a:defRPr sz="4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Var xi, yi; </a:t>
            </a:r>
          </a:p>
          <a:p>
            <a:pPr>
              <a:lnSpc>
                <a:spcPts val="5400"/>
              </a:lnSpc>
              <a:spcBef>
                <a:spcPts val="0"/>
              </a:spcBef>
              <a:defRPr sz="4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blur_y.tile(x, y, xi, yi, 8, 4).parallel(y).vectorize(xi, 8);</a:t>
            </a:r>
          </a:p>
          <a:p>
            <a:pPr>
              <a:lnSpc>
                <a:spcPts val="5400"/>
              </a:lnSpc>
              <a:spcBef>
                <a:spcPts val="0"/>
              </a:spcBef>
              <a:defRPr sz="4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blur_x.compute_at(blur_y, x).vectorize(x, 8);</a:t>
            </a:r>
          </a:p>
          <a:p>
            <a:pPr>
              <a:lnSpc>
                <a:spcPts val="5400"/>
              </a:lnSpc>
              <a:spcBef>
                <a:spcPts val="0"/>
              </a:spcBef>
              <a:defRPr sz="4500">
                <a:latin typeface="Courier New"/>
                <a:ea typeface="Courier New"/>
                <a:cs typeface="Courier New"/>
                <a:sym typeface="Courier New"/>
              </a:defRPr>
            </a:pPr>
          </a:p>
          <a:p>
            <a:pPr>
              <a:lnSpc>
                <a:spcPts val="5400"/>
              </a:lnSpc>
              <a:spcBef>
                <a:spcPts val="0"/>
              </a:spcBef>
              <a:defRPr sz="45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Image&lt;float&gt; output = blur_y.realize(input.width()-2, input.height()-2);</a:t>
            </a:r>
          </a:p>
          <a:p>
            <a:pPr>
              <a:lnSpc>
                <a:spcPts val="5400"/>
              </a:lnSpc>
              <a:spcBef>
                <a:spcPts val="0"/>
              </a:spcBef>
              <a:defRPr sz="4500">
                <a:latin typeface="Courier New"/>
                <a:ea typeface="Courier New"/>
                <a:cs typeface="Courier New"/>
                <a:sym typeface="Courier New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131313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7F807F"/>
        </a:solidFill>
        <a:ln w="25400" cap="flat">
          <a:solidFill>
            <a:srgbClr val="000000"/>
          </a:solidFill>
          <a:prstDash val="solid"/>
          <a:miter lim="400000"/>
        </a:ln>
        <a:effectLst>
          <a:outerShdw sx="100000" sy="100000" kx="0" ky="0" algn="b" rotWithShape="0" blurRad="762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38100" tIns="38100" rIns="38100" bIns="38100" numCol="1" spcCol="38100" rtlCol="0" anchor="ctr" upright="0">
        <a:spAutoFit/>
      </a:bodyPr>
      <a:lstStyle>
        <a:defPPr marL="0" marR="0" indent="0" algn="ctr" defTabSz="647700" rtl="0" fontAlgn="auto" latinLnBrk="0" hangingPunct="0">
          <a:lnSpc>
            <a:spcPts val="5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>
            <a:tab pos="1511300" algn="l"/>
          </a:tabLst>
          <a:defRPr b="1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63500" dist="38100" dir="2700000">
                <a:srgbClr val="000000">
                  <a:alpha val="50000"/>
                </a:srgbClr>
              </a:outerShdw>
            </a:effectLst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762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647700" rtl="0" fontAlgn="auto" latinLnBrk="0" hangingPunct="0">
          <a:lnSpc>
            <a:spcPts val="93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>
            <a:tab pos="1511300" algn="l"/>
          </a:tabLst>
          <a:defRPr b="0" baseline="0" cap="none" i="0" spc="0" strike="noStrike" sz="7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63500" dir="27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7F807F"/>
        </a:solidFill>
        <a:ln w="25400" cap="flat">
          <a:solidFill>
            <a:srgbClr val="000000"/>
          </a:solidFill>
          <a:prstDash val="solid"/>
          <a:miter lim="400000"/>
        </a:ln>
        <a:effectLst>
          <a:outerShdw sx="100000" sy="100000" kx="0" ky="0" algn="b" rotWithShape="0" blurRad="76200" dist="63500" dir="27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38100" tIns="38100" rIns="38100" bIns="38100" numCol="1" spcCol="38100" rtlCol="0" anchor="ctr" upright="0">
        <a:spAutoFit/>
      </a:bodyPr>
      <a:lstStyle>
        <a:defPPr marL="0" marR="0" indent="0" algn="ctr" defTabSz="647700" rtl="0" fontAlgn="auto" latinLnBrk="0" hangingPunct="0">
          <a:lnSpc>
            <a:spcPts val="5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>
            <a:tab pos="1511300" algn="l"/>
          </a:tabLst>
          <a:defRPr b="1" baseline="0" cap="none" i="0" spc="0" strike="noStrike" sz="4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63500" dist="38100" dir="2700000">
                <a:srgbClr val="000000">
                  <a:alpha val="50000"/>
                </a:srgbClr>
              </a:outerShdw>
            </a:effectLst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762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647700" rtl="0" fontAlgn="auto" latinLnBrk="0" hangingPunct="0">
          <a:lnSpc>
            <a:spcPts val="93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>
            <a:tab pos="1511300" algn="l"/>
          </a:tabLst>
          <a:defRPr b="0" baseline="0" cap="none" i="0" spc="0" strike="noStrike" sz="7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