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comments/comment1.xml" ContentType="application/vnd.openxmlformats-officedocument.presentationml.comments+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2" r:id="rId115"/>
    <p:sldId id="363" r:id="rId116"/>
    <p:sldId id="364" r:id="rId117"/>
    <p:sldId id="365" r:id="rId118"/>
    <p:sldId id="366"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398" r:id="rId151"/>
    <p:sldId id="399" r:id="rId152"/>
    <p:sldId id="400" r:id="rId153"/>
    <p:sldId id="401" r:id="rId154"/>
    <p:sldId id="402" r:id="rId155"/>
    <p:sldId id="403" r:id="rId156"/>
    <p:sldId id="404" r:id="rId157"/>
    <p:sldId id="405" r:id="rId158"/>
    <p:sldId id="406" r:id="rId159"/>
    <p:sldId id="407" r:id="rId160"/>
    <p:sldId id="408" r:id="rId161"/>
    <p:sldId id="409" r:id="rId162"/>
    <p:sldId id="410" r:id="rId163"/>
    <p:sldId id="411" r:id="rId164"/>
    <p:sldId id="412" r:id="rId165"/>
    <p:sldId id="413" r:id="rId166"/>
    <p:sldId id="414" r:id="rId167"/>
    <p:sldId id="415" r:id="rId168"/>
    <p:sldId id="416" r:id="rId169"/>
    <p:sldId id="417" r:id="rId170"/>
    <p:sldId id="418" r:id="rId171"/>
    <p:sldId id="419" r:id="rId172"/>
    <p:sldId id="420" r:id="rId173"/>
    <p:sldId id="421" r:id="rId174"/>
    <p:sldId id="422" r:id="rId175"/>
    <p:sldId id="423" r:id="rId176"/>
    <p:sldId id="424" r:id="rId177"/>
    <p:sldId id="425" r:id="rId178"/>
    <p:sldId id="426" r:id="rId179"/>
    <p:sldId id="427" r:id="rId180"/>
    <p:sldId id="428" r:id="rId181"/>
    <p:sldId id="429" r:id="rId182"/>
    <p:sldId id="430" r:id="rId183"/>
    <p:sldId id="431" r:id="rId184"/>
    <p:sldId id="432" r:id="rId185"/>
    <p:sldId id="433" r:id="rId186"/>
    <p:sldId id="434" r:id="rId187"/>
    <p:sldId id="435" r:id="rId188"/>
    <p:sldId id="436" r:id="rId189"/>
    <p:sldId id="437" r:id="rId190"/>
    <p:sldId id="438" r:id="rId191"/>
    <p:sldId id="439" r:id="rId192"/>
    <p:sldId id="440" r:id="rId193"/>
    <p:sldId id="441" r:id="rId194"/>
    <p:sldId id="442" r:id="rId195"/>
    <p:sldId id="443" r:id="rId196"/>
    <p:sldId id="444" r:id="rId197"/>
    <p:sldId id="445" r:id="rId198"/>
    <p:sldId id="446" r:id="rId199"/>
    <p:sldId id="447" r:id="rId200"/>
    <p:sldId id="448" r:id="rId201"/>
    <p:sldId id="449" r:id="rId202"/>
    <p:sldId id="450" r:id="rId203"/>
    <p:sldId id="451" r:id="rId204"/>
  </p:sldIdLst>
  <p:sldSz cx="10045700" cy="75311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Imported Author" initials="IA" lastIdx="1"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comments" Target="comments/comment1.xml"/><Relationship Id="rId101" Type="http://schemas.openxmlformats.org/officeDocument/2006/relationships/slide" Target="slides/slide93.xml"/><Relationship Id="rId102" Type="http://schemas.openxmlformats.org/officeDocument/2006/relationships/slide" Target="slides/slide94.xml"/><Relationship Id="rId103" Type="http://schemas.openxmlformats.org/officeDocument/2006/relationships/slide" Target="slides/slide95.xml"/><Relationship Id="rId104" Type="http://schemas.openxmlformats.org/officeDocument/2006/relationships/slide" Target="slides/slide96.xml"/><Relationship Id="rId105" Type="http://schemas.openxmlformats.org/officeDocument/2006/relationships/slide" Target="slides/slide97.xml"/><Relationship Id="rId106" Type="http://schemas.openxmlformats.org/officeDocument/2006/relationships/slide" Target="slides/slide98.xml"/><Relationship Id="rId107" Type="http://schemas.openxmlformats.org/officeDocument/2006/relationships/slide" Target="slides/slide99.xml"/><Relationship Id="rId108" Type="http://schemas.openxmlformats.org/officeDocument/2006/relationships/slide" Target="slides/slide100.xml"/><Relationship Id="rId109" Type="http://schemas.openxmlformats.org/officeDocument/2006/relationships/slide" Target="slides/slide101.xml"/><Relationship Id="rId110" Type="http://schemas.openxmlformats.org/officeDocument/2006/relationships/slide" Target="slides/slide102.xml"/><Relationship Id="rId111" Type="http://schemas.openxmlformats.org/officeDocument/2006/relationships/slide" Target="slides/slide103.xml"/><Relationship Id="rId112" Type="http://schemas.openxmlformats.org/officeDocument/2006/relationships/slide" Target="slides/slide104.xml"/><Relationship Id="rId113" Type="http://schemas.openxmlformats.org/officeDocument/2006/relationships/slide" Target="slides/slide105.xml"/><Relationship Id="rId114" Type="http://schemas.openxmlformats.org/officeDocument/2006/relationships/slide" Target="slides/slide106.xml"/><Relationship Id="rId115" Type="http://schemas.openxmlformats.org/officeDocument/2006/relationships/slide" Target="slides/slide107.xml"/><Relationship Id="rId116" Type="http://schemas.openxmlformats.org/officeDocument/2006/relationships/slide" Target="slides/slide108.xml"/><Relationship Id="rId117" Type="http://schemas.openxmlformats.org/officeDocument/2006/relationships/slide" Target="slides/slide109.xml"/><Relationship Id="rId118" Type="http://schemas.openxmlformats.org/officeDocument/2006/relationships/slide" Target="slides/slide110.xml"/><Relationship Id="rId119" Type="http://schemas.openxmlformats.org/officeDocument/2006/relationships/slide" Target="slides/slide111.xml"/><Relationship Id="rId120" Type="http://schemas.openxmlformats.org/officeDocument/2006/relationships/slide" Target="slides/slide112.xml"/><Relationship Id="rId121" Type="http://schemas.openxmlformats.org/officeDocument/2006/relationships/slide" Target="slides/slide113.xml"/><Relationship Id="rId122" Type="http://schemas.openxmlformats.org/officeDocument/2006/relationships/slide" Target="slides/slide114.xml"/><Relationship Id="rId123" Type="http://schemas.openxmlformats.org/officeDocument/2006/relationships/slide" Target="slides/slide115.xml"/><Relationship Id="rId124" Type="http://schemas.openxmlformats.org/officeDocument/2006/relationships/slide" Target="slides/slide116.xml"/><Relationship Id="rId125" Type="http://schemas.openxmlformats.org/officeDocument/2006/relationships/slide" Target="slides/slide117.xml"/><Relationship Id="rId126" Type="http://schemas.openxmlformats.org/officeDocument/2006/relationships/slide" Target="slides/slide118.xml"/><Relationship Id="rId127" Type="http://schemas.openxmlformats.org/officeDocument/2006/relationships/slide" Target="slides/slide119.xml"/><Relationship Id="rId128" Type="http://schemas.openxmlformats.org/officeDocument/2006/relationships/slide" Target="slides/slide120.xml"/><Relationship Id="rId129" Type="http://schemas.openxmlformats.org/officeDocument/2006/relationships/slide" Target="slides/slide121.xml"/><Relationship Id="rId130" Type="http://schemas.openxmlformats.org/officeDocument/2006/relationships/slide" Target="slides/slide122.xml"/><Relationship Id="rId131" Type="http://schemas.openxmlformats.org/officeDocument/2006/relationships/slide" Target="slides/slide123.xml"/><Relationship Id="rId132" Type="http://schemas.openxmlformats.org/officeDocument/2006/relationships/slide" Target="slides/slide124.xml"/><Relationship Id="rId133" Type="http://schemas.openxmlformats.org/officeDocument/2006/relationships/slide" Target="slides/slide125.xml"/><Relationship Id="rId134" Type="http://schemas.openxmlformats.org/officeDocument/2006/relationships/slide" Target="slides/slide126.xml"/><Relationship Id="rId135" Type="http://schemas.openxmlformats.org/officeDocument/2006/relationships/slide" Target="slides/slide127.xml"/><Relationship Id="rId136" Type="http://schemas.openxmlformats.org/officeDocument/2006/relationships/slide" Target="slides/slide128.xml"/><Relationship Id="rId137" Type="http://schemas.openxmlformats.org/officeDocument/2006/relationships/slide" Target="slides/slide129.xml"/><Relationship Id="rId138" Type="http://schemas.openxmlformats.org/officeDocument/2006/relationships/slide" Target="slides/slide130.xml"/><Relationship Id="rId139" Type="http://schemas.openxmlformats.org/officeDocument/2006/relationships/slide" Target="slides/slide131.xml"/><Relationship Id="rId140" Type="http://schemas.openxmlformats.org/officeDocument/2006/relationships/slide" Target="slides/slide132.xml"/><Relationship Id="rId141" Type="http://schemas.openxmlformats.org/officeDocument/2006/relationships/slide" Target="slides/slide133.xml"/><Relationship Id="rId142" Type="http://schemas.openxmlformats.org/officeDocument/2006/relationships/slide" Target="slides/slide134.xml"/><Relationship Id="rId143" Type="http://schemas.openxmlformats.org/officeDocument/2006/relationships/slide" Target="slides/slide135.xml"/><Relationship Id="rId144" Type="http://schemas.openxmlformats.org/officeDocument/2006/relationships/slide" Target="slides/slide136.xml"/><Relationship Id="rId145" Type="http://schemas.openxmlformats.org/officeDocument/2006/relationships/slide" Target="slides/slide137.xml"/><Relationship Id="rId146" Type="http://schemas.openxmlformats.org/officeDocument/2006/relationships/slide" Target="slides/slide138.xml"/><Relationship Id="rId147" Type="http://schemas.openxmlformats.org/officeDocument/2006/relationships/slide" Target="slides/slide139.xml"/><Relationship Id="rId148" Type="http://schemas.openxmlformats.org/officeDocument/2006/relationships/slide" Target="slides/slide140.xml"/><Relationship Id="rId149" Type="http://schemas.openxmlformats.org/officeDocument/2006/relationships/slide" Target="slides/slide141.xml"/><Relationship Id="rId150" Type="http://schemas.openxmlformats.org/officeDocument/2006/relationships/slide" Target="slides/slide142.xml"/><Relationship Id="rId151" Type="http://schemas.openxmlformats.org/officeDocument/2006/relationships/slide" Target="slides/slide143.xml"/><Relationship Id="rId152" Type="http://schemas.openxmlformats.org/officeDocument/2006/relationships/slide" Target="slides/slide144.xml"/><Relationship Id="rId153" Type="http://schemas.openxmlformats.org/officeDocument/2006/relationships/slide" Target="slides/slide145.xml"/><Relationship Id="rId154" Type="http://schemas.openxmlformats.org/officeDocument/2006/relationships/slide" Target="slides/slide146.xml"/><Relationship Id="rId155" Type="http://schemas.openxmlformats.org/officeDocument/2006/relationships/slide" Target="slides/slide147.xml"/><Relationship Id="rId156" Type="http://schemas.openxmlformats.org/officeDocument/2006/relationships/slide" Target="slides/slide148.xml"/><Relationship Id="rId157" Type="http://schemas.openxmlformats.org/officeDocument/2006/relationships/slide" Target="slides/slide149.xml"/><Relationship Id="rId158" Type="http://schemas.openxmlformats.org/officeDocument/2006/relationships/slide" Target="slides/slide150.xml"/><Relationship Id="rId159" Type="http://schemas.openxmlformats.org/officeDocument/2006/relationships/slide" Target="slides/slide151.xml"/><Relationship Id="rId160" Type="http://schemas.openxmlformats.org/officeDocument/2006/relationships/slide" Target="slides/slide152.xml"/><Relationship Id="rId161" Type="http://schemas.openxmlformats.org/officeDocument/2006/relationships/slide" Target="slides/slide153.xml"/><Relationship Id="rId162" Type="http://schemas.openxmlformats.org/officeDocument/2006/relationships/slide" Target="slides/slide154.xml"/><Relationship Id="rId163" Type="http://schemas.openxmlformats.org/officeDocument/2006/relationships/slide" Target="slides/slide155.xml"/><Relationship Id="rId164" Type="http://schemas.openxmlformats.org/officeDocument/2006/relationships/slide" Target="slides/slide156.xml"/><Relationship Id="rId165" Type="http://schemas.openxmlformats.org/officeDocument/2006/relationships/slide" Target="slides/slide157.xml"/><Relationship Id="rId166" Type="http://schemas.openxmlformats.org/officeDocument/2006/relationships/slide" Target="slides/slide158.xml"/><Relationship Id="rId167" Type="http://schemas.openxmlformats.org/officeDocument/2006/relationships/slide" Target="slides/slide159.xml"/><Relationship Id="rId168" Type="http://schemas.openxmlformats.org/officeDocument/2006/relationships/slide" Target="slides/slide160.xml"/><Relationship Id="rId169" Type="http://schemas.openxmlformats.org/officeDocument/2006/relationships/slide" Target="slides/slide161.xml"/><Relationship Id="rId170" Type="http://schemas.openxmlformats.org/officeDocument/2006/relationships/slide" Target="slides/slide162.xml"/><Relationship Id="rId171" Type="http://schemas.openxmlformats.org/officeDocument/2006/relationships/slide" Target="slides/slide163.xml"/><Relationship Id="rId172" Type="http://schemas.openxmlformats.org/officeDocument/2006/relationships/slide" Target="slides/slide164.xml"/><Relationship Id="rId173" Type="http://schemas.openxmlformats.org/officeDocument/2006/relationships/slide" Target="slides/slide165.xml"/><Relationship Id="rId174" Type="http://schemas.openxmlformats.org/officeDocument/2006/relationships/slide" Target="slides/slide166.xml"/><Relationship Id="rId175" Type="http://schemas.openxmlformats.org/officeDocument/2006/relationships/slide" Target="slides/slide167.xml"/><Relationship Id="rId176" Type="http://schemas.openxmlformats.org/officeDocument/2006/relationships/slide" Target="slides/slide168.xml"/><Relationship Id="rId177" Type="http://schemas.openxmlformats.org/officeDocument/2006/relationships/slide" Target="slides/slide169.xml"/><Relationship Id="rId178" Type="http://schemas.openxmlformats.org/officeDocument/2006/relationships/slide" Target="slides/slide170.xml"/><Relationship Id="rId179" Type="http://schemas.openxmlformats.org/officeDocument/2006/relationships/slide" Target="slides/slide171.xml"/><Relationship Id="rId180" Type="http://schemas.openxmlformats.org/officeDocument/2006/relationships/slide" Target="slides/slide172.xml"/><Relationship Id="rId181" Type="http://schemas.openxmlformats.org/officeDocument/2006/relationships/slide" Target="slides/slide173.xml"/><Relationship Id="rId182" Type="http://schemas.openxmlformats.org/officeDocument/2006/relationships/slide" Target="slides/slide174.xml"/><Relationship Id="rId183" Type="http://schemas.openxmlformats.org/officeDocument/2006/relationships/slide" Target="slides/slide175.xml"/><Relationship Id="rId184" Type="http://schemas.openxmlformats.org/officeDocument/2006/relationships/slide" Target="slides/slide176.xml"/><Relationship Id="rId185" Type="http://schemas.openxmlformats.org/officeDocument/2006/relationships/slide" Target="slides/slide177.xml"/><Relationship Id="rId186" Type="http://schemas.openxmlformats.org/officeDocument/2006/relationships/slide" Target="slides/slide178.xml"/><Relationship Id="rId187" Type="http://schemas.openxmlformats.org/officeDocument/2006/relationships/slide" Target="slides/slide179.xml"/><Relationship Id="rId188" Type="http://schemas.openxmlformats.org/officeDocument/2006/relationships/slide" Target="slides/slide180.xml"/><Relationship Id="rId189" Type="http://schemas.openxmlformats.org/officeDocument/2006/relationships/slide" Target="slides/slide181.xml"/><Relationship Id="rId190" Type="http://schemas.openxmlformats.org/officeDocument/2006/relationships/slide" Target="slides/slide182.xml"/><Relationship Id="rId191" Type="http://schemas.openxmlformats.org/officeDocument/2006/relationships/slide" Target="slides/slide183.xml"/><Relationship Id="rId192" Type="http://schemas.openxmlformats.org/officeDocument/2006/relationships/slide" Target="slides/slide184.xml"/><Relationship Id="rId193" Type="http://schemas.openxmlformats.org/officeDocument/2006/relationships/slide" Target="slides/slide185.xml"/><Relationship Id="rId194" Type="http://schemas.openxmlformats.org/officeDocument/2006/relationships/slide" Target="slides/slide186.xml"/><Relationship Id="rId195" Type="http://schemas.openxmlformats.org/officeDocument/2006/relationships/slide" Target="slides/slide187.xml"/><Relationship Id="rId196" Type="http://schemas.openxmlformats.org/officeDocument/2006/relationships/slide" Target="slides/slide188.xml"/><Relationship Id="rId197" Type="http://schemas.openxmlformats.org/officeDocument/2006/relationships/slide" Target="slides/slide189.xml"/><Relationship Id="rId198" Type="http://schemas.openxmlformats.org/officeDocument/2006/relationships/slide" Target="slides/slide190.xml"/><Relationship Id="rId199" Type="http://schemas.openxmlformats.org/officeDocument/2006/relationships/slide" Target="slides/slide191.xml"/><Relationship Id="rId200" Type="http://schemas.openxmlformats.org/officeDocument/2006/relationships/slide" Target="slides/slide192.xml"/><Relationship Id="rId201" Type="http://schemas.openxmlformats.org/officeDocument/2006/relationships/slide" Target="slides/slide193.xml"/><Relationship Id="rId202" Type="http://schemas.openxmlformats.org/officeDocument/2006/relationships/slide" Target="slides/slide194.xml"/><Relationship Id="rId203" Type="http://schemas.openxmlformats.org/officeDocument/2006/relationships/slide" Target="slides/slide195.xml"/><Relationship Id="rId204" Type="http://schemas.openxmlformats.org/officeDocument/2006/relationships/slide" Target="slides/slide196.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5-12T11:10:46.618" idx="1">
    <p:pos x="544" y="688"/>
    <p:text>Convince them it’s a scale wrt center</p:text>
    <p:extLst>
      <p:ext uri="{C676402C-5697-4E1C-873F-D02D1690AC5C}">
        <p15:threadingInfo xmlns:p15="http://schemas.microsoft.com/office/powerpoint/2012/main" timeZoneBias="24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3" name="Shape 93"/>
          <p:cNvSpPr/>
          <p:nvPr>
            <p:ph type="sldImg"/>
          </p:nvPr>
        </p:nvSpPr>
        <p:spPr>
          <a:xfrm>
            <a:off x="1143000" y="685800"/>
            <a:ext cx="4572000" cy="3429000"/>
          </a:xfrm>
          <a:prstGeom prst="rect">
            <a:avLst/>
          </a:prstGeom>
        </p:spPr>
        <p:txBody>
          <a:bodyPr/>
          <a:lstStyle/>
          <a:p>
            <a:pPr/>
          </a:p>
        </p:txBody>
      </p:sp>
      <p:sp>
        <p:nvSpPr>
          <p:cNvPr id="94" name="Shape 9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0" advTm="28000"/>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2" name="Title Text"/>
          <p:cNvSpPr txBox="1"/>
          <p:nvPr>
            <p:ph type="title"/>
          </p:nvPr>
        </p:nvSpPr>
        <p:spPr>
          <a:xfrm>
            <a:off x="334962" y="0"/>
            <a:ext cx="9544051" cy="920750"/>
          </a:xfrm>
          <a:prstGeom prst="rect">
            <a:avLst/>
          </a:prstGeom>
        </p:spPr>
        <p:txBody>
          <a:bodyPr anchor="b"/>
          <a:lstStyle>
            <a:lvl1pPr marL="50323" marR="50323" algn="l" defTabSz="1004887">
              <a:defRPr b="1">
                <a:solidFill>
                  <a:srgbClr val="D77A00"/>
                </a:solidFill>
                <a:uFill>
                  <a:solidFill>
                    <a:srgbClr val="D77A00"/>
                  </a:solidFill>
                </a:uFill>
              </a:defRPr>
            </a:lvl1pPr>
          </a:lstStyle>
          <a:p>
            <a:pPr/>
            <a:r>
              <a:t>Title Text</a:t>
            </a:r>
          </a:p>
        </p:txBody>
      </p:sp>
      <p:sp>
        <p:nvSpPr>
          <p:cNvPr id="23" name="Body Level One…"/>
          <p:cNvSpPr txBox="1"/>
          <p:nvPr>
            <p:ph type="body" idx="1"/>
          </p:nvPr>
        </p:nvSpPr>
        <p:spPr>
          <a:xfrm>
            <a:off x="334962" y="1087437"/>
            <a:ext cx="9544051" cy="6443663"/>
          </a:xfrm>
          <a:prstGeom prst="rect">
            <a:avLst/>
          </a:prstGeom>
        </p:spPr>
        <p:txBody>
          <a:bodyPr/>
          <a:lstStyle>
            <a:lvl1pPr marL="426560" marR="50323" indent="-376237" defTabSz="1004887">
              <a:buClr>
                <a:srgbClr val="000000"/>
              </a:buClr>
              <a:buFont typeface="Times New Roman"/>
              <a:defRPr b="1" sz="3100">
                <a:latin typeface="Times New Roman"/>
                <a:ea typeface="Times New Roman"/>
                <a:cs typeface="Times New Roman"/>
                <a:sym typeface="Times New Roman"/>
              </a:defRPr>
            </a:lvl1pPr>
            <a:lvl2pPr marL="866297" marR="50323" indent="-314325" defTabSz="1004887">
              <a:spcBef>
                <a:spcPts val="700"/>
              </a:spcBef>
              <a:buClr>
                <a:srgbClr val="000000"/>
              </a:buClr>
              <a:buFont typeface="Times New Roman"/>
              <a:defRPr sz="3100">
                <a:latin typeface="Times New Roman"/>
                <a:ea typeface="Times New Roman"/>
                <a:cs typeface="Times New Roman"/>
                <a:sym typeface="Times New Roman"/>
              </a:defRPr>
            </a:lvl2pPr>
            <a:lvl3pPr marL="1306035" marR="50323" indent="-250825" defTabSz="1004887">
              <a:spcBef>
                <a:spcPts val="600"/>
              </a:spcBef>
              <a:buClr>
                <a:srgbClr val="000000"/>
              </a:buClr>
              <a:buFont typeface="Times New Roman"/>
              <a:defRPr sz="2600">
                <a:latin typeface="Times New Roman"/>
                <a:ea typeface="Times New Roman"/>
                <a:cs typeface="Times New Roman"/>
                <a:sym typeface="Times New Roman"/>
              </a:defRPr>
            </a:lvl3pPr>
            <a:lvl4pPr marL="1807685" marR="50323" indent="-250825" defTabSz="1004887">
              <a:spcBef>
                <a:spcPts val="500"/>
              </a:spcBef>
              <a:buClr>
                <a:srgbClr val="000000"/>
              </a:buClr>
              <a:buFont typeface="Times New Roman"/>
              <a:defRPr sz="2200">
                <a:latin typeface="Times New Roman"/>
                <a:ea typeface="Times New Roman"/>
                <a:cs typeface="Times New Roman"/>
                <a:sym typeface="Times New Roman"/>
              </a:defRPr>
            </a:lvl4pPr>
            <a:lvl5pPr marL="2310922" marR="50323" indent="-252412" defTabSz="1004887">
              <a:spcBef>
                <a:spcPts val="500"/>
              </a:spcBef>
              <a:buClr>
                <a:srgbClr val="000000"/>
              </a:buClr>
              <a:buFont typeface="Times New Roman"/>
              <a:buChar char="•"/>
              <a:defRPr sz="22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pic>
        <p:nvPicPr>
          <p:cNvPr id="31"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32" name="Title Text"/>
          <p:cNvSpPr txBox="1"/>
          <p:nvPr>
            <p:ph type="title"/>
          </p:nvPr>
        </p:nvSpPr>
        <p:spPr>
          <a:xfrm>
            <a:off x="754062" y="2174875"/>
            <a:ext cx="8537576" cy="2846388"/>
          </a:xfrm>
          <a:prstGeom prst="rect">
            <a:avLst/>
          </a:prstGeom>
        </p:spPr>
        <p:txBody>
          <a:bodyPr anchor="t"/>
          <a:lstStyle>
            <a:lvl1pPr marL="50323" marR="50323" defTabSz="1004887">
              <a:defRPr b="1" sz="5300">
                <a:solidFill>
                  <a:srgbClr val="D77A00"/>
                </a:solidFill>
                <a:uFill>
                  <a:solidFill>
                    <a:srgbClr val="D77A00"/>
                  </a:solidFill>
                </a:uFill>
              </a:defRPr>
            </a:lvl1pPr>
          </a:lstStyle>
          <a:p>
            <a:pPr/>
            <a:r>
              <a:t>Title Text</a:t>
            </a:r>
          </a:p>
        </p:txBody>
      </p:sp>
      <p:sp>
        <p:nvSpPr>
          <p:cNvPr id="33"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2"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43"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 name="Line"/>
          <p:cNvSpPr/>
          <p:nvPr/>
        </p:nvSpPr>
        <p:spPr>
          <a:xfrm>
            <a:off x="560252" y="1371600"/>
            <a:ext cx="9151305" cy="1"/>
          </a:xfrm>
          <a:prstGeom prst="line">
            <a:avLst/>
          </a:prstGeom>
          <a:ln w="25400">
            <a:solidFill>
              <a:srgbClr val="737577"/>
            </a:solidFill>
            <a:miter lim="400000"/>
          </a:ln>
        </p:spPr>
        <p:txBody>
          <a:bodyPr lIns="0" tIns="0" rIns="0" bIns="0"/>
          <a:lstStyle/>
          <a:p>
            <a:pPr/>
          </a:p>
        </p:txBody>
      </p:sp>
      <p:sp>
        <p:nvSpPr>
          <p:cNvPr id="52" name="Title Text"/>
          <p:cNvSpPr txBox="1"/>
          <p:nvPr>
            <p:ph type="title"/>
          </p:nvPr>
        </p:nvSpPr>
        <p:spPr>
          <a:xfrm>
            <a:off x="558800" y="132382"/>
            <a:ext cx="9156700" cy="1320801"/>
          </a:xfrm>
          <a:prstGeom prst="rect">
            <a:avLst/>
          </a:prstGeom>
          <a:effectLst>
            <a:outerShdw sx="100000" sy="100000" kx="0" ky="0" algn="b" rotWithShape="0" blurRad="38100" dist="50800" dir="3000000">
              <a:srgbClr val="FFFFFF">
                <a:alpha val="80000"/>
              </a:srgbClr>
            </a:outerShdw>
          </a:effectLst>
        </p:spPr>
        <p:txBody>
          <a:bodyPr/>
          <a:lstStyle>
            <a:lvl1pPr marL="0" marR="0" algn="l" defTabSz="457200">
              <a:defRPr sz="4800">
                <a:solidFill>
                  <a:srgbClr val="515151"/>
                </a:solidFill>
                <a:uFillTx/>
                <a:latin typeface="Cochin"/>
                <a:ea typeface="Cochin"/>
                <a:cs typeface="Cochin"/>
                <a:sym typeface="Cochin"/>
              </a:defRPr>
            </a:lvl1pPr>
          </a:lstStyle>
          <a:p>
            <a:pPr/>
            <a:r>
              <a:t>Title Text</a:t>
            </a:r>
          </a:p>
        </p:txBody>
      </p:sp>
      <p:sp>
        <p:nvSpPr>
          <p:cNvPr id="53" name="Body Level One…"/>
          <p:cNvSpPr txBox="1"/>
          <p:nvPr>
            <p:ph type="body" idx="1"/>
          </p:nvPr>
        </p:nvSpPr>
        <p:spPr>
          <a:xfrm>
            <a:off x="571500" y="1524000"/>
            <a:ext cx="9131300" cy="5803900"/>
          </a:xfrm>
          <a:prstGeom prst="rect">
            <a:avLst/>
          </a:prstGeom>
        </p:spPr>
        <p:txBody>
          <a:bodyPr/>
          <a:lstStyle>
            <a:lvl1pPr marL="508000" marR="0" indent="-508000" defTabSz="457200">
              <a:lnSpc>
                <a:spcPct val="90000"/>
              </a:lnSpc>
              <a:spcBef>
                <a:spcPts val="1600"/>
              </a:spcBef>
              <a:buSzPct val="65000"/>
              <a:buFont typeface="Zapf Dingbats"/>
              <a:buChar char="✦"/>
              <a:defRPr>
                <a:solidFill>
                  <a:srgbClr val="515151"/>
                </a:solidFill>
                <a:uFillTx/>
                <a:latin typeface="Cochin"/>
                <a:ea typeface="Cochin"/>
                <a:cs typeface="Cochin"/>
                <a:sym typeface="Cochin"/>
              </a:defRPr>
            </a:lvl1pPr>
            <a:lvl2pPr marL="1066800" marR="0" indent="-304800" defTabSz="457200">
              <a:lnSpc>
                <a:spcPct val="90000"/>
              </a:lnSpc>
              <a:spcBef>
                <a:spcPts val="700"/>
              </a:spcBef>
              <a:buSzPct val="83000"/>
              <a:buChar char="•"/>
              <a:defRPr sz="2600">
                <a:solidFill>
                  <a:srgbClr val="515151"/>
                </a:solidFill>
                <a:uFillTx/>
                <a:latin typeface="Cochin"/>
                <a:ea typeface="Cochin"/>
                <a:cs typeface="Cochin"/>
                <a:sym typeface="Cochin"/>
              </a:defRPr>
            </a:lvl2pPr>
            <a:lvl3pPr marL="1460500" marR="0" indent="-254000" defTabSz="457200">
              <a:lnSpc>
                <a:spcPct val="90000"/>
              </a:lnSpc>
              <a:spcBef>
                <a:spcPts val="700"/>
              </a:spcBef>
              <a:buSzPct val="87000"/>
              <a:buChar char="-"/>
              <a:defRPr sz="2600">
                <a:solidFill>
                  <a:srgbClr val="515151"/>
                </a:solidFill>
                <a:uFillTx/>
                <a:latin typeface="Cochin"/>
                <a:ea typeface="Cochin"/>
                <a:cs typeface="Cochin"/>
                <a:sym typeface="Cochin"/>
              </a:defRPr>
            </a:lvl3pPr>
            <a:lvl4pPr marL="22860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7305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xfrm>
            <a:off x="4889500" y="7150100"/>
            <a:ext cx="266700" cy="279400"/>
          </a:xfrm>
          <a:prstGeom prst="rect">
            <a:avLst/>
          </a:prstGeom>
          <a:effectLst>
            <a:outerShdw sx="100000" sy="100000" kx="0" ky="0" algn="b" rotWithShape="0" blurRad="38100" dist="50800" dir="3000000">
              <a:srgbClr val="FFFFFF">
                <a:alpha val="60000"/>
              </a:srgbClr>
            </a:outerShdw>
          </a:effectLst>
        </p:spPr>
        <p:txBody>
          <a:bodyPr/>
          <a:lstStyle>
            <a:lvl1pPr>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3"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64"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5"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7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75"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5" name="Title Text"/>
          <p:cNvSpPr txBox="1"/>
          <p:nvPr>
            <p:ph type="title"/>
          </p:nvPr>
        </p:nvSpPr>
        <p:spPr>
          <a:xfrm>
            <a:off x="330200" y="0"/>
            <a:ext cx="9537700" cy="914400"/>
          </a:xfrm>
          <a:prstGeom prst="rect">
            <a:avLst/>
          </a:prstGeom>
        </p:spPr>
        <p:txBody>
          <a:bodyPr anchor="b"/>
          <a:lstStyle>
            <a:lvl1pPr marL="45323" marR="45323" algn="l" defTabSz="1003300">
              <a:defRPr b="1" sz="4200">
                <a:solidFill>
                  <a:srgbClr val="D77A00"/>
                </a:solidFill>
                <a:uFill>
                  <a:solidFill>
                    <a:srgbClr val="D77A00"/>
                  </a:solidFill>
                </a:uFill>
              </a:defRPr>
            </a:lvl1pPr>
          </a:lstStyle>
          <a:p>
            <a:pPr/>
            <a:r>
              <a:t>Title Text</a:t>
            </a:r>
          </a:p>
        </p:txBody>
      </p:sp>
      <p:sp>
        <p:nvSpPr>
          <p:cNvPr id="86" name="Body Level One…"/>
          <p:cNvSpPr txBox="1"/>
          <p:nvPr>
            <p:ph type="body" idx="1"/>
          </p:nvPr>
        </p:nvSpPr>
        <p:spPr>
          <a:xfrm>
            <a:off x="330200" y="1092200"/>
            <a:ext cx="9537700" cy="6438900"/>
          </a:xfrm>
          <a:prstGeom prst="rect">
            <a:avLst/>
          </a:prstGeom>
        </p:spPr>
        <p:txBody>
          <a:bodyPr/>
          <a:lstStyle>
            <a:lvl1pPr marL="384173" marR="45323" defTabSz="1003300">
              <a:buClr>
                <a:srgbClr val="000000"/>
              </a:buClr>
              <a:buFont typeface="Times New Roman"/>
              <a:defRPr b="1" sz="3000">
                <a:latin typeface="Times New Roman"/>
                <a:ea typeface="Times New Roman"/>
                <a:cs typeface="Times New Roman"/>
                <a:sym typeface="Times New Roman"/>
              </a:defRPr>
            </a:lvl1pPr>
            <a:lvl2pPr marL="784222" marR="45323"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2" marR="45323" indent="-228600" defTabSz="1003300">
              <a:buClr>
                <a:srgbClr val="000000"/>
              </a:buClr>
              <a:buFont typeface="Times New Roman"/>
              <a:defRPr sz="2600">
                <a:latin typeface="Times New Roman"/>
                <a:ea typeface="Times New Roman"/>
                <a:cs typeface="Times New Roman"/>
                <a:sym typeface="Times New Roman"/>
              </a:defRPr>
            </a:lvl3pPr>
            <a:lvl4pPr marL="1641472" marR="45323" defTabSz="1003300">
              <a:spcBef>
                <a:spcPts val="500"/>
              </a:spcBef>
              <a:buClr>
                <a:srgbClr val="000000"/>
              </a:buClr>
              <a:buFont typeface="Times New Roman"/>
              <a:defRPr>
                <a:latin typeface="Times New Roman"/>
                <a:ea typeface="Times New Roman"/>
                <a:cs typeface="Times New Roman"/>
                <a:sym typeface="Times New Roman"/>
              </a:defRPr>
            </a:lvl4pPr>
            <a:lvl5pPr marL="2098672" marR="45323"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01650" y="101600"/>
            <a:ext cx="9042400" cy="16557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501650" y="1757362"/>
            <a:ext cx="9042400" cy="57737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79" indent="-285750">
              <a:spcBef>
                <a:spcPts val="600"/>
              </a:spcBef>
              <a:buChar char="–"/>
              <a:defRPr sz="2700"/>
            </a:lvl2pPr>
            <a:lvl3pPr marL="1182042" indent="-227012">
              <a:spcBef>
                <a:spcPts val="500"/>
              </a:spcBef>
              <a:defRPr sz="2400"/>
            </a:lvl3pPr>
            <a:lvl4pPr marL="1640830" indent="-228600">
              <a:spcBef>
                <a:spcPts val="400"/>
              </a:spcBef>
              <a:buChar char="–"/>
              <a:defRPr sz="2000"/>
            </a:lvl4pPr>
            <a:lvl5pPr marL="2098029" indent="-228600">
              <a:spcBef>
                <a:spcPts val="400"/>
              </a:spcBef>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25631" y="6858000"/>
            <a:ext cx="292101" cy="297247"/>
          </a:xfrm>
          <a:prstGeom prst="rect">
            <a:avLst/>
          </a:prstGeom>
          <a:ln w="12700">
            <a:miter lim="400000"/>
          </a:ln>
        </p:spPr>
        <p:txBody>
          <a:bodyPr wrap="none" lIns="50800" tIns="50800" rIns="50800" bIns="50800">
            <a:spAutoFit/>
          </a:bodyPr>
          <a:lstStyle>
            <a:lvl1pPr algn="ctr">
              <a:defRPr sz="14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xmlns:p14="http://schemas.microsoft.com/office/powerpoint/2010/main" spd="med" advClick="0" advTm="28000"/>
  <p:txStyles>
    <p:titleStyle>
      <a:lvl1pPr marL="40629" marR="40629"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1pPr>
      <a:lvl2pPr marL="40629" marR="40629" indent="228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2pPr>
      <a:lvl3pPr marL="40629" marR="40629"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3pPr>
      <a:lvl4pPr marL="40629" marR="40629" indent="685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4pPr>
      <a:lvl5pPr marL="40629" marR="40629"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5pPr>
      <a:lvl6pPr marL="40629" marR="40629" indent="11430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6pPr>
      <a:lvl7pPr marL="40629" marR="40629"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7pPr>
      <a:lvl8pPr marL="40629" marR="40629" indent="1600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8pPr>
      <a:lvl9pPr marL="40629" marR="40629"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9pPr>
    </p:titleStyle>
    <p:bodyStyle>
      <a:lvl1pPr marL="383530" marR="40629" indent="-3429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1pPr>
      <a:lvl2pPr marL="836496" marR="40629" indent="-338666"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2pPr>
      <a:lvl3pPr marL="1257713" marR="40629" indent="-302683"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3pPr>
      <a:lvl4pPr marL="1777990"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4pPr>
      <a:lvl5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5pPr>
      <a:lvl6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6pPr>
      <a:lvl7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7pPr>
      <a:lvl8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8pPr>
      <a:lvl9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9pPr>
    </p:bodyStyle>
    <p:otherStyle>
      <a:lvl1pPr marL="0" marR="0" indent="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1pPr>
      <a:lvl2pPr marL="0" marR="0" indent="228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2pPr>
      <a:lvl3pPr marL="0" marR="0" indent="457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3pPr>
      <a:lvl4pPr marL="0" marR="0" indent="685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4pPr>
      <a:lvl5pPr marL="0" marR="0" indent="9144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5pPr>
      <a:lvl6pPr marL="0" marR="0" indent="11430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6pPr>
      <a:lvl7pPr marL="0" marR="0" indent="1371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7pPr>
      <a:lvl8pPr marL="0" marR="0" indent="1600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8pPr>
      <a:lvl9pPr marL="0" marR="0" indent="1828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8.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2.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tif"/></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18.png"/><Relationship Id="rId6" Type="http://schemas.openxmlformats.org/officeDocument/2006/relationships/image" Target="../media/image2.tif"/><Relationship Id="rId7" Type="http://schemas.openxmlformats.org/officeDocument/2006/relationships/hyperlink" Target="http://www.mir.com.my/rb/photography/hardwares/classics/eos/EOS-1n/metering/index.htm"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9.png"/><Relationship Id="rId4" Type="http://schemas.openxmlformats.org/officeDocument/2006/relationships/image" Target="../media/image2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3.tif"/><Relationship Id="rId4" Type="http://schemas.openxmlformats.org/officeDocument/2006/relationships/hyperlink" Target="http://www.karbosguide.com/books/photobook/chapter22.htm" TargetMode="Externa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4.tif"/><Relationship Id="rId4" Type="http://schemas.openxmlformats.org/officeDocument/2006/relationships/hyperlink" Target="http://www.zazzle.com/canon_camera_mode_dial_tshirt-235252453011181628"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courses.csail.mit.edu/6.869/lectnotes/lect1" TargetMode="External"/><Relationship Id="rId4" Type="http://schemas.openxmlformats.org/officeDocument/2006/relationships/hyperlink" Target="http://en.wikipedia.org/wiki/Lens_(optics)" TargetMode="External"/><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docs.google.com/presentation/d/1lILcOIT0iS-UXfD9oiSZS_FUL0LktCvFczNN3YK8G4E/edit?slide=id.g15f11a8a27f_7_80#slide=id.g15f11a8a27f_7_80" TargetMode="External"/></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0.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1.png"/><Relationship Id="rId4" Type="http://schemas.openxmlformats.org/officeDocument/2006/relationships/image" Target="../media/image32.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3.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4.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6.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7.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the-digital-picture.com/Reviews/ISO-12233-Sample-Crops.aspx?Lens=486&amp;Camera=453&amp;Sample=0&amp;FLI=0&amp;API=3&amp;LensComp=355&amp;CameraComp=0&amp;FLIComp=0&amp;APIComp=0" TargetMode="External"/><Relationship Id="rId4" Type="http://schemas.openxmlformats.org/officeDocument/2006/relationships/hyperlink" Target="http://www.slrgear.com/reviews/index.php" TargetMode="External"/><Relationship Id="rId5" Type="http://schemas.openxmlformats.org/officeDocument/2006/relationships/hyperlink" Target="http://www.slrgear.com/reviews/showproduct.php/product/145/cat/11" TargetMode="External"/><Relationship Id="rId6" Type="http://schemas.openxmlformats.org/officeDocument/2006/relationships/image" Target="../media/image38.png"/><Relationship Id="rId7" Type="http://schemas.openxmlformats.org/officeDocument/2006/relationships/image" Target="../media/image39.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lensrentals.com/blog" TargetMode="External"/></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lensrentals.com/blog/2011/10/notes-on-lens-and-camera-variation" TargetMode="External"/><Relationship Id="rId4" Type="http://schemas.openxmlformats.org/officeDocument/2006/relationships/image" Target="../media/image5.tif"/></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3.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photozone.de/3Technology/lenstec4.htm" TargetMode="External"/></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0.png"/><Relationship Id="rId4" Type="http://schemas.openxmlformats.org/officeDocument/2006/relationships/image" Target="../media/image41.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2.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3.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8.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9.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0.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1.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2.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3.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4.png"/><Relationship Id="rId4" Type="http://schemas.openxmlformats.org/officeDocument/2006/relationships/image" Target="../media/image55.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6.png"/><Relationship Id="rId4" Type="http://schemas.openxmlformats.org/officeDocument/2006/relationships/image" Target="../media/image6.tif"/><Relationship Id="rId5" Type="http://schemas.openxmlformats.org/officeDocument/2006/relationships/hyperlink" Target="http://www.dxo.com/us/photo/dxo_optics_pro/optics_geometry_corrections/distortion" TargetMode="External"/><Relationship Id="rId6" Type="http://schemas.openxmlformats.org/officeDocument/2006/relationships/image" Target="../media/image7.tif"/><Relationship Id="rId7" Type="http://schemas.openxmlformats.org/officeDocument/2006/relationships/image" Target="../media/image8.tif"/></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7.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58.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9.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0.png"/><Relationship Id="rId4" Type="http://schemas.openxmlformats.org/officeDocument/2006/relationships/image" Target="../media/image61.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2.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3.png"/><Relationship Id="rId4" Type="http://schemas.openxmlformats.org/officeDocument/2006/relationships/image" Target="../media/image64.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tif"/><Relationship Id="rId4" Type="http://schemas.openxmlformats.org/officeDocument/2006/relationships/image" Target="../media/image10.tif"/></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tif"/><Relationship Id="rId4" Type="http://schemas.openxmlformats.org/officeDocument/2006/relationships/image" Target="../media/image12.tif"/></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5.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6.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photozone.de/3Technology/lenstec8.htm" TargetMode="External"/><Relationship Id="rId4" Type="http://schemas.openxmlformats.org/officeDocument/2006/relationships/image" Target="../media/image67.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 Id="rId3" Type="http://schemas.openxmlformats.org/officeDocument/2006/relationships/image" Target="../media/image1.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tif"/><Relationship Id="rId4" Type="http://schemas.openxmlformats.org/officeDocument/2006/relationships/image" Target="../media/image10.tif"/></Relationships>

</file>

<file path=ppt/slides/_rels/slide9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tif"/><Relationship Id="rId4" Type="http://schemas.openxmlformats.org/officeDocument/2006/relationships/image" Target="../media/image12.tif"/></Relationships>

</file>

<file path=ppt/slides/_rels/slide9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3.png"/><Relationship Id="rId4" Type="http://schemas.openxmlformats.org/officeDocument/2006/relationships/image" Target="../media/image64.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1.png"/><Relationship Id="rId4" Type="http://schemas.openxmlformats.org/officeDocument/2006/relationships/image" Target="../media/image72.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3.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3.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tif"/><Relationship Id="rId4" Type="http://schemas.openxmlformats.org/officeDocument/2006/relationships/image" Target="../media/image10.tif"/><Relationship Id="rId5" Type="http://schemas.openxmlformats.org/officeDocument/2006/relationships/image" Target="../media/image13.tif"/></Relationships>

</file>

<file path=ppt/slides/_rels/slide10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2.tif"/><Relationship Id="rId4" Type="http://schemas.openxmlformats.org/officeDocument/2006/relationships/image" Target="../media/image14.tif"/><Relationship Id="rId5" Type="http://schemas.openxmlformats.org/officeDocument/2006/relationships/image" Target="../media/image11.tif"/></Relationships>

</file>

<file path=ppt/slides/_rels/slide10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4.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the-digital-picture.com/Reviews/Canon-EF-24-105mm-f-4-L-IS-USM-Lens-Review.aspx" TargetMode="External"/><Relationship Id="rId4" Type="http://schemas.openxmlformats.org/officeDocument/2006/relationships/image" Target="../media/image75.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6.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7.png"/><Relationship Id="rId4" Type="http://schemas.openxmlformats.org/officeDocument/2006/relationships/image" Target="../media/image15.tif"/><Relationship Id="rId5" Type="http://schemas.openxmlformats.org/officeDocument/2006/relationships/hyperlink" Target="http://en.wikipedia.org/wiki/Optical_coating" TargetMode="Externa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8.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9.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alliedforum.net/viewtopic.php?f=106&amp;t=2093" TargetMode="External"/><Relationship Id="rId4" Type="http://schemas.openxmlformats.org/officeDocument/2006/relationships/image" Target="../media/image16.tif"/></Relationships>

</file>

<file path=ppt/slides/_rels/slide1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6.png"/><Relationship Id="rId4" Type="http://schemas.openxmlformats.org/officeDocument/2006/relationships/image" Target="../media/image6.tif"/><Relationship Id="rId5" Type="http://schemas.openxmlformats.org/officeDocument/2006/relationships/hyperlink" Target="http://www.dxo.com/us/photo/dxo_optics_pro/optics_geometry_corrections/distortion" TargetMode="External"/><Relationship Id="rId6" Type="http://schemas.openxmlformats.org/officeDocument/2006/relationships/image" Target="../media/image7.tif"/><Relationship Id="rId7" Type="http://schemas.openxmlformats.org/officeDocument/2006/relationships/image" Target="../media/image8.tif"/></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1.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8.pn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5.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6.png"/><Relationship Id="rId4" Type="http://schemas.openxmlformats.org/officeDocument/2006/relationships/image" Target="../media/image87.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6.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8.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9.pn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0.png"/></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tif"/><Relationship Id="rId4" Type="http://schemas.openxmlformats.org/officeDocument/2006/relationships/image" Target="../media/image18.tif"/><Relationship Id="rId5" Type="http://schemas.openxmlformats.org/officeDocument/2006/relationships/image" Target="../media/image19.tif"/><Relationship Id="rId6" Type="http://schemas.openxmlformats.org/officeDocument/2006/relationships/image" Target="../media/image20.tif"/><Relationship Id="rId7" Type="http://schemas.openxmlformats.org/officeDocument/2006/relationships/image" Target="../media/image21.tif"/><Relationship Id="rId8" Type="http://schemas.openxmlformats.org/officeDocument/2006/relationships/image" Target="../media/image22.tif"/></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3.tif"/><Relationship Id="rId4" Type="http://schemas.openxmlformats.org/officeDocument/2006/relationships/image" Target="../media/image24.tif"/></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cs.jhu.edu/~misha/ReadingSeminar/Papers/Triggs00.pdf" TargetMode="External"/><Relationship Id="rId4" Type="http://schemas.openxmlformats.org/officeDocument/2006/relationships/image" Target="../media/image91.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dxo.com/us/photo" TargetMode="External"/><Relationship Id="rId4" Type="http://schemas.openxmlformats.org/officeDocument/2006/relationships/hyperlink" Target="http://labs.adobe.com/technologies/lensprofile_creator/" TargetMode="External"/></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optikos.com/Pdf_files/how_to_measure_mtf.pdf" TargetMode="External"/><Relationship Id="rId4" Type="http://schemas.openxmlformats.org/officeDocument/2006/relationships/hyperlink" Target="http://www.imatest.com/docs/tour.html" TargetMode="External"/><Relationship Id="rId5" Type="http://schemas.openxmlformats.org/officeDocument/2006/relationships/image" Target="../media/image92.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3.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4.png"/><Relationship Id="rId4" Type="http://schemas.openxmlformats.org/officeDocument/2006/relationships/image" Target="../media/image95.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imatest.com/" TargetMode="External"/><Relationship Id="rId4" Type="http://schemas.openxmlformats.org/officeDocument/2006/relationships/hyperlink" Target="http://www.dxo.com/en/measure/dxo_analyser/default.php" TargetMode="External"/><Relationship Id="rId5" Type="http://schemas.openxmlformats.org/officeDocument/2006/relationships/hyperlink" Target="http://www.slrgear.com/reviews/index.php" TargetMode="External"/><Relationship Id="rId6" Type="http://schemas.openxmlformats.org/officeDocument/2006/relationships/hyperlink" Target="http://www.slrgear.com/reviews/showproduct.php/product/157/sort/2/cat/10/page/1" TargetMode="External"/><Relationship Id="rId7" Type="http://schemas.openxmlformats.org/officeDocument/2006/relationships/hyperlink" Target="http://www.slrgear.com/reviews/showproduct.php/product/140/sort/2/cat/10/page/2" TargetMode="External"/><Relationship Id="rId8" Type="http://schemas.openxmlformats.org/officeDocument/2006/relationships/hyperlink" Target="http://www.slrgear.com/reviews/showproduct.php/product/142/sort/2/cat/11/page/1" TargetMode="External"/><Relationship Id="rId9" Type="http://schemas.openxmlformats.org/officeDocument/2006/relationships/hyperlink" Target="http://www.slrgear.com/reviews/showproduct.php/product/141/sort/2/cat/11/page/1" TargetMode="External"/><Relationship Id="rId10" Type="http://schemas.openxmlformats.org/officeDocument/2006/relationships/hyperlink" Target="http://www.slrgear.com/reviews/showproduct.php/product/139/sort/2/cat/11/page/1" TargetMode="External"/><Relationship Id="rId11" Type="http://schemas.openxmlformats.org/officeDocument/2006/relationships/hyperlink" Target="http://www.slrgear.com/reviews/showproduct.php/product/137/sort/2/cat/11/page/1" TargetMode="External"/><Relationship Id="rId12" Type="http://schemas.openxmlformats.org/officeDocument/2006/relationships/hyperlink" Target="http://www.slrgear.com/reviews/showproduct.php/product/136/sort/2/cat/11/page/1" TargetMode="External"/><Relationship Id="rId13" Type="http://schemas.openxmlformats.org/officeDocument/2006/relationships/hyperlink" Target="http://www.slrgear.com/reviews/showproduct.php/product/135/sort/2/cat/11/page/1" TargetMode="Externa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6.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7.pn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98.png"/></Relationships>

</file>

<file path=ppt/slides/_rels/slide14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98.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99.png"/><Relationship Id="rId4" Type="http://schemas.openxmlformats.org/officeDocument/2006/relationships/hyperlink" Target="http://electronics.howstuffworks.com/autofocus3.htm" TargetMode="External"/></Relationships>

</file>

<file path=ppt/slides/_rels/slide14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0.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1.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graphics.stanford.edu/courses/cs178/applets/autofocusCD.html" TargetMode="External"/><Relationship Id="rId4" Type="http://schemas.openxmlformats.org/officeDocument/2006/relationships/image" Target="../media/image102.pn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3.png"/><Relationship Id="rId4" Type="http://schemas.openxmlformats.org/officeDocument/2006/relationships/image" Target="../media/image104.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5.png"/><Relationship Id="rId4" Type="http://schemas.openxmlformats.org/officeDocument/2006/relationships/image" Target="../media/image106.pn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graphics.stanford.edu/courses/cs178/applets/autofocusPD.html" TargetMode="External"/><Relationship Id="rId4" Type="http://schemas.openxmlformats.org/officeDocument/2006/relationships/image" Target="../media/image107.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www.fredmiranda.com/forum/topic/241524" TargetMode="External"/></Relationships>

</file>

<file path=ppt/slides/_rels/slide15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4.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8.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109.png"/><Relationship Id="rId4" Type="http://schemas.openxmlformats.org/officeDocument/2006/relationships/hyperlink" Target="http://www.acroname.com/robotics/info/articles/sonar/sonar.html" TargetMode="External"/><Relationship Id="rId5" Type="http://schemas.openxmlformats.org/officeDocument/2006/relationships/hyperlink" Target="http://www.uoxray.uoregon.edu/polamod/" TargetMode="External"/><Relationship Id="rId6" Type="http://schemas.openxmlformats.org/officeDocument/2006/relationships/hyperlink" Target="http://electronics.howstuffworks.com/autofocus2.htm" TargetMode="External"/><Relationship Id="rId7" Type="http://schemas.openxmlformats.org/officeDocument/2006/relationships/image" Target="../media/image4.jpe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0.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digit-life.com/articles2/rubinar/" TargetMode="External"/><Relationship Id="rId4" Type="http://schemas.openxmlformats.org/officeDocument/2006/relationships/image" Target="../media/image111.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2.pn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3.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4.png"/><Relationship Id="rId4" Type="http://schemas.openxmlformats.org/officeDocument/2006/relationships/image" Target="../media/image115.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6.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7.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8.png"/></Relationships>

</file>

<file path=ppt/slides/_rels/slide16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19.png"/></Relationships>

</file>

<file path=ppt/slides/_rels/slide1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20.png"/></Relationships>

</file>

<file path=ppt/slides/_rels/slide16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6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5.tif"/></Relationships>

</file>

<file path=ppt/slides/_rels/slide17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7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7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17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7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17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17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21.png"/></Relationships>

</file>

<file path=ppt/slides/_rels/slide17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2.png"/><Relationship Id="rId4" Type="http://schemas.openxmlformats.org/officeDocument/2006/relationships/image" Target="../media/image123.png"/></Relationships>

</file>

<file path=ppt/slides/_rels/slide17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2.png"/><Relationship Id="rId4" Type="http://schemas.openxmlformats.org/officeDocument/2006/relationships/image" Target="../media/image123.png"/></Relationships>

</file>

<file path=ppt/slides/_rels/slide17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4.png"/></Relationships>

</file>

<file path=ppt/slides/_rels/slide18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4.png"/><Relationship Id="rId4" Type="http://schemas.openxmlformats.org/officeDocument/2006/relationships/image" Target="../media/image125.png"/></Relationships>

</file>

<file path=ppt/slides/_rels/slide18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users.skynet.be/J.Beever/" TargetMode="External"/><Relationship Id="rId4" Type="http://schemas.openxmlformats.org/officeDocument/2006/relationships/hyperlink" Target="http://www.crystalinks.com/julian_beever.html" TargetMode="External"/><Relationship Id="rId5" Type="http://schemas.openxmlformats.org/officeDocument/2006/relationships/image" Target="../media/image126.png"/><Relationship Id="rId6" Type="http://schemas.openxmlformats.org/officeDocument/2006/relationships/image" Target="../media/image127.png"/></Relationships>

</file>

<file path=ppt/slides/_rels/slide1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28.png"/><Relationship Id="rId4" Type="http://schemas.openxmlformats.org/officeDocument/2006/relationships/image" Target="../media/image129.png"/></Relationships>

</file>

<file path=ppt/slides/_rels/slide1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0.png"/></Relationships>

</file>

<file path=ppt/slides/_rels/slide1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1.png"/></Relationships>

</file>

<file path=ppt/slides/_rels/slide1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2.png"/></Relationships>

</file>

<file path=ppt/slides/_rels/slide1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cim.mcgill.ca/~scott/papers/ICCP_2011.pdf" TargetMode="External"/><Relationship Id="rId4" Type="http://schemas.openxmlformats.org/officeDocument/2006/relationships/image" Target="../media/image133.png"/><Relationship Id="rId5" Type="http://schemas.openxmlformats.org/officeDocument/2006/relationships/image" Target="../media/image134.png"/></Relationships>

</file>

<file path=ppt/slides/_rels/slide18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9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35.png"/><Relationship Id="rId4" Type="http://schemas.openxmlformats.org/officeDocument/2006/relationships/image" Target="../media/image136.png"/><Relationship Id="rId5" Type="http://schemas.openxmlformats.org/officeDocument/2006/relationships/image" Target="../media/image137.png"/><Relationship Id="rId6" Type="http://schemas.openxmlformats.org/officeDocument/2006/relationships/image" Target="../media/image138.png"/><Relationship Id="rId7" Type="http://schemas.openxmlformats.org/officeDocument/2006/relationships/image" Target="../media/image21.png"/><Relationship Id="rId8" Type="http://schemas.openxmlformats.org/officeDocument/2006/relationships/image" Target="../media/image5.jpeg"/></Relationships>

</file>

<file path=ppt/slides/_rels/slide19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en.wikipedia.org/wiki/Chromatic_aberration" TargetMode="External"/><Relationship Id="rId4" Type="http://schemas.openxmlformats.org/officeDocument/2006/relationships/hyperlink" Target="http://www.dpreview.com/learn/?/key=chromatic+aberration" TargetMode="External"/><Relationship Id="rId5" Type="http://schemas.openxmlformats.org/officeDocument/2006/relationships/hyperlink" Target="http://hyperphysics.phy-astr.gsu.edu/hbase/geoopt/aberrcon.html" TargetMode="External"/><Relationship Id="rId6" Type="http://schemas.openxmlformats.org/officeDocument/2006/relationships/hyperlink" Target="http://en.wikipedia.org/wiki/Spherical_aberration" TargetMode="External"/><Relationship Id="rId7" Type="http://schemas.openxmlformats.org/officeDocument/2006/relationships/hyperlink" Target="http://en.wikipedia.org/wiki/Lens_(optics)" TargetMode="External"/><Relationship Id="rId8" Type="http://schemas.openxmlformats.org/officeDocument/2006/relationships/hyperlink" Target="http://en.wikipedia.org/wiki/Optical_coating" TargetMode="External"/><Relationship Id="rId9" Type="http://schemas.openxmlformats.org/officeDocument/2006/relationships/hyperlink" Target="http://www.vanwalree.com/optics.html" TargetMode="External"/><Relationship Id="rId10" Type="http://schemas.openxmlformats.org/officeDocument/2006/relationships/hyperlink" Target="http://en.wikipedia.org/wiki/Aberration_in_optical_systems" TargetMode="External"/><Relationship Id="rId11" Type="http://schemas.openxmlformats.org/officeDocument/2006/relationships/hyperlink" Target="http://www.imatest.com/docs/iqf.html" TargetMode="External"/><Relationship Id="rId12" Type="http://schemas.openxmlformats.org/officeDocument/2006/relationships/hyperlink" Target="http://www.luminous-landscape.com/tutorials/understanding-series/understanding-mtf.shtml" TargetMode="External"/><Relationship Id="rId13" Type="http://schemas.openxmlformats.org/officeDocument/2006/relationships/hyperlink" Target="http://mansurovs.com/what-is-chromatic-aberration" TargetMode="External"/><Relationship Id="rId14" Type="http://schemas.openxmlformats.org/officeDocument/2006/relationships/hyperlink" Target="http://www.dvinfo.net/articles/optics/lensdefects.php" TargetMode="External"/></Relationships>

</file>

<file path=ppt/slides/_rels/slide1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9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optikos.com/Pdf_files/how_to_measure_mtf.pdf" TargetMode="External"/><Relationship Id="rId4" Type="http://schemas.openxmlformats.org/officeDocument/2006/relationships/hyperlink" Target="http://www.imatest.com/docs/tour.html" TargetMode="External"/><Relationship Id="rId5" Type="http://schemas.openxmlformats.org/officeDocument/2006/relationships/image" Target="../media/image92.png"/></Relationships>

</file>

<file path=ppt/slides/_rels/slide1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3.png"/></Relationships>

</file>

<file path=ppt/slides/_rels/slide19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4.png"/><Relationship Id="rId4" Type="http://schemas.openxmlformats.org/officeDocument/2006/relationships/image" Target="../media/image95.png"/></Relationships>

</file>

<file path=ppt/slides/_rels/slide19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imatest.com/" TargetMode="External"/><Relationship Id="rId4" Type="http://schemas.openxmlformats.org/officeDocument/2006/relationships/hyperlink" Target="http://www.dxo.com/en/measure/dxo_analyser/default.php" TargetMode="External"/><Relationship Id="rId5" Type="http://schemas.openxmlformats.org/officeDocument/2006/relationships/hyperlink" Target="http://www.slrgear.com/reviews/index.php" TargetMode="External"/><Relationship Id="rId6" Type="http://schemas.openxmlformats.org/officeDocument/2006/relationships/hyperlink" Target="http://www.slrgear.com/reviews/showproduct.php/product/157/sort/2/cat/10/page/1" TargetMode="External"/><Relationship Id="rId7" Type="http://schemas.openxmlformats.org/officeDocument/2006/relationships/hyperlink" Target="http://www.slrgear.com/reviews/showproduct.php/product/140/sort/2/cat/10/page/2" TargetMode="External"/><Relationship Id="rId8" Type="http://schemas.openxmlformats.org/officeDocument/2006/relationships/hyperlink" Target="http://www.slrgear.com/reviews/showproduct.php/product/142/sort/2/cat/11/page/1" TargetMode="External"/><Relationship Id="rId9" Type="http://schemas.openxmlformats.org/officeDocument/2006/relationships/hyperlink" Target="http://www.slrgear.com/reviews/showproduct.php/product/141/sort/2/cat/11/page/1" TargetMode="External"/><Relationship Id="rId10" Type="http://schemas.openxmlformats.org/officeDocument/2006/relationships/hyperlink" Target="http://www.slrgear.com/reviews/showproduct.php/product/139/sort/2/cat/11/page/1" TargetMode="External"/><Relationship Id="rId11" Type="http://schemas.openxmlformats.org/officeDocument/2006/relationships/hyperlink" Target="http://www.slrgear.com/reviews/showproduct.php/product/137/sort/2/cat/11/page/1" TargetMode="External"/><Relationship Id="rId12" Type="http://schemas.openxmlformats.org/officeDocument/2006/relationships/hyperlink" Target="http://www.slrgear.com/reviews/showproduct.php/product/136/sort/2/cat/11/page/1" TargetMode="External"/><Relationship Id="rId13" Type="http://schemas.openxmlformats.org/officeDocument/2006/relationships/hyperlink" Target="http://www.slrgear.com/reviews/showproduct.php/product/135/sort/2/cat/11/page/1"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6"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97" name="Lenses"/>
          <p:cNvSpPr txBox="1"/>
          <p:nvPr>
            <p:ph type="title"/>
          </p:nvPr>
        </p:nvSpPr>
        <p:spPr>
          <a:xfrm>
            <a:off x="754062" y="2174875"/>
            <a:ext cx="8537576" cy="2092325"/>
          </a:xfrm>
          <a:prstGeom prst="rect">
            <a:avLst/>
          </a:prstGeom>
        </p:spPr>
        <p:txBody>
          <a:bodyPr/>
          <a:lstStyle/>
          <a:p>
            <a:pPr/>
            <a:r>
              <a:t>Lenses</a:t>
            </a:r>
          </a:p>
        </p:txBody>
      </p:sp>
      <p:sp>
        <p:nvSpPr>
          <p:cNvPr id="98" name="Frédo Durand…"/>
          <p:cNvSpPr txBox="1"/>
          <p:nvPr>
            <p:ph type="body" sz="quarter" idx="4294967295"/>
          </p:nvPr>
        </p:nvSpPr>
        <p:spPr>
          <a:xfrm>
            <a:off x="1506537" y="4267200"/>
            <a:ext cx="7032626" cy="1925638"/>
          </a:xfrm>
          <a:prstGeom prst="rect">
            <a:avLst/>
          </a:prstGeom>
          <a:solidFill>
            <a:srgbClr val="FFFFFF"/>
          </a:solidFill>
        </p:spPr>
        <p:txBody>
          <a:bodyPr/>
          <a:lstStyle/>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Frédo Durand</a:t>
            </a:r>
          </a:p>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MIT EECS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0"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101" name="DO PINHOLES AGAIN?"/>
          <p:cNvSpPr txBox="1"/>
          <p:nvPr>
            <p:ph type="title"/>
          </p:nvPr>
        </p:nvSpPr>
        <p:spPr>
          <a:xfrm>
            <a:off x="754062" y="3342188"/>
            <a:ext cx="8537576" cy="1679075"/>
          </a:xfrm>
          <a:prstGeom prst="rect">
            <a:avLst/>
          </a:prstGeom>
        </p:spPr>
        <p:txBody>
          <a:bodyPr/>
          <a:lstStyle/>
          <a:p>
            <a:pPr/>
            <a:r>
              <a:t>DO PINHOLES AGAIN?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0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05" name="Questions?"/>
          <p:cNvSpPr txBox="1"/>
          <p:nvPr>
            <p:ph type="title"/>
          </p:nvPr>
        </p:nvSpPr>
        <p:spPr>
          <a:prstGeom prst="rect">
            <a:avLst/>
          </a:prstGeom>
        </p:spPr>
        <p:txBody>
          <a:bodyPr/>
          <a:lstStyle>
            <a:lvl1pPr>
              <a:defRPr sz="3800"/>
            </a:lvl1pPr>
          </a:lstStyle>
          <a:p>
            <a:pPr/>
            <a:r>
              <a:t>Questions?</a:t>
            </a:r>
          </a:p>
        </p:txBody>
      </p:sp>
      <p:sp>
        <p:nvSpPr>
          <p:cNvPr id="10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0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10" name="Double-click to edit"/>
          <p:cNvSpPr txBox="1"/>
          <p:nvPr>
            <p:ph type="title"/>
          </p:nvPr>
        </p:nvSpPr>
        <p:spPr>
          <a:prstGeom prst="rect">
            <a:avLst/>
          </a:prstGeom>
        </p:spPr>
        <p:txBody>
          <a:bodyPr/>
          <a:lstStyle/>
          <a:p>
            <a:pPr/>
          </a:p>
        </p:txBody>
      </p:sp>
      <p:sp>
        <p:nvSpPr>
          <p:cNvPr id="111" name="Double-click to edit"/>
          <p:cNvSpPr txBox="1"/>
          <p:nvPr>
            <p:ph type="body" idx="1"/>
          </p:nvPr>
        </p:nvSpPr>
        <p:spPr>
          <a:prstGeom prst="rect">
            <a:avLst/>
          </a:prstGeom>
        </p:spPr>
        <p:txBody>
          <a:bodyPr/>
          <a:lstStyle/>
          <a:p>
            <a:pPr/>
          </a:p>
        </p:txBody>
      </p:sp>
      <p:pic>
        <p:nvPicPr>
          <p:cNvPr id="112" name="image.png" descr="image.png"/>
          <p:cNvPicPr>
            <a:picLocks noChangeAspect="0"/>
          </p:cNvPicPr>
          <p:nvPr/>
        </p:nvPicPr>
        <p:blipFill>
          <a:blip r:embed="rId3">
            <a:extLst/>
          </a:blip>
          <a:stretch>
            <a:fillRect/>
          </a:stretch>
        </p:blipFill>
        <p:spPr>
          <a:xfrm>
            <a:off x="419100" y="1992603"/>
            <a:ext cx="6858000" cy="5538497"/>
          </a:xfrm>
          <a:prstGeom prst="rect">
            <a:avLst/>
          </a:prstGeom>
          <a:ln w="12700">
            <a:miter lim="400000"/>
          </a:ln>
        </p:spPr>
      </p:pic>
      <p:pic>
        <p:nvPicPr>
          <p:cNvPr id="113" name="image.png" descr="image.png"/>
          <p:cNvPicPr>
            <a:picLocks noChangeAspect="0"/>
          </p:cNvPicPr>
          <p:nvPr/>
        </p:nvPicPr>
        <p:blipFill>
          <a:blip r:embed="rId4">
            <a:extLst/>
          </a:blip>
          <a:stretch>
            <a:fillRect/>
          </a:stretch>
        </p:blipFill>
        <p:spPr>
          <a:xfrm>
            <a:off x="508000" y="0"/>
            <a:ext cx="6692900" cy="1982144"/>
          </a:xfrm>
          <a:prstGeom prst="rect">
            <a:avLst/>
          </a:prstGeom>
          <a:ln w="12700">
            <a:miter lim="400000"/>
          </a:ln>
        </p:spPr>
      </p:pic>
      <p:sp>
        <p:nvSpPr>
          <p:cNvPr id="114"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1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18" name="Double-click to edit"/>
          <p:cNvSpPr txBox="1"/>
          <p:nvPr>
            <p:ph type="title"/>
          </p:nvPr>
        </p:nvSpPr>
        <p:spPr>
          <a:prstGeom prst="rect">
            <a:avLst/>
          </a:prstGeom>
        </p:spPr>
        <p:txBody>
          <a:bodyPr/>
          <a:lstStyle/>
          <a:p>
            <a:pPr/>
          </a:p>
        </p:txBody>
      </p:sp>
      <p:sp>
        <p:nvSpPr>
          <p:cNvPr id="119" name="Double-click to edit"/>
          <p:cNvSpPr txBox="1"/>
          <p:nvPr>
            <p:ph type="body" idx="1"/>
          </p:nvPr>
        </p:nvSpPr>
        <p:spPr>
          <a:prstGeom prst="rect">
            <a:avLst/>
          </a:prstGeom>
        </p:spPr>
        <p:txBody>
          <a:bodyPr/>
          <a:lstStyle/>
          <a:p>
            <a:pPr/>
          </a:p>
        </p:txBody>
      </p:sp>
      <p:pic>
        <p:nvPicPr>
          <p:cNvPr id="120" name="image.png" descr="image.png"/>
          <p:cNvPicPr>
            <a:picLocks noChangeAspect="0"/>
          </p:cNvPicPr>
          <p:nvPr/>
        </p:nvPicPr>
        <p:blipFill>
          <a:blip r:embed="rId3">
            <a:extLst/>
          </a:blip>
          <a:srcRect l="0" t="0" r="50697" b="0"/>
          <a:stretch>
            <a:fillRect/>
          </a:stretch>
        </p:blipFill>
        <p:spPr>
          <a:xfrm>
            <a:off x="330200" y="0"/>
            <a:ext cx="3175000" cy="7531100"/>
          </a:xfrm>
          <a:prstGeom prst="rect">
            <a:avLst/>
          </a:prstGeom>
          <a:ln w="12700">
            <a:miter lim="400000"/>
          </a:ln>
        </p:spPr>
      </p:pic>
      <p:sp>
        <p:nvSpPr>
          <p:cNvPr id="121"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5" name="Double-click to edit"/>
          <p:cNvSpPr txBox="1"/>
          <p:nvPr>
            <p:ph type="title"/>
          </p:nvPr>
        </p:nvSpPr>
        <p:spPr>
          <a:prstGeom prst="rect">
            <a:avLst/>
          </a:prstGeom>
        </p:spPr>
        <p:txBody>
          <a:bodyPr/>
          <a:lstStyle/>
          <a:p>
            <a:pPr/>
          </a:p>
        </p:txBody>
      </p:sp>
      <p:sp>
        <p:nvSpPr>
          <p:cNvPr id="126" name="Double-click to edit"/>
          <p:cNvSpPr txBox="1"/>
          <p:nvPr>
            <p:ph type="body" idx="1"/>
          </p:nvPr>
        </p:nvSpPr>
        <p:spPr>
          <a:prstGeom prst="rect">
            <a:avLst/>
          </a:prstGeom>
        </p:spPr>
        <p:txBody>
          <a:bodyPr/>
          <a:lstStyle/>
          <a:p>
            <a:pPr/>
          </a:p>
        </p:txBody>
      </p:sp>
      <p:pic>
        <p:nvPicPr>
          <p:cNvPr id="127"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sp>
        <p:nvSpPr>
          <p:cNvPr id="128"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32" name="Double-click to edit"/>
          <p:cNvSpPr txBox="1"/>
          <p:nvPr>
            <p:ph type="title"/>
          </p:nvPr>
        </p:nvSpPr>
        <p:spPr>
          <a:prstGeom prst="rect">
            <a:avLst/>
          </a:prstGeom>
        </p:spPr>
        <p:txBody>
          <a:bodyPr/>
          <a:lstStyle/>
          <a:p>
            <a:pPr/>
          </a:p>
        </p:txBody>
      </p:sp>
      <p:sp>
        <p:nvSpPr>
          <p:cNvPr id="133" name="Double-click to edit"/>
          <p:cNvSpPr txBox="1"/>
          <p:nvPr>
            <p:ph type="body" idx="1"/>
          </p:nvPr>
        </p:nvSpPr>
        <p:spPr>
          <a:prstGeom prst="rect">
            <a:avLst/>
          </a:prstGeom>
        </p:spPr>
        <p:txBody>
          <a:bodyPr/>
          <a:lstStyle/>
          <a:p>
            <a:pPr/>
          </a:p>
        </p:txBody>
      </p:sp>
      <p:pic>
        <p:nvPicPr>
          <p:cNvPr id="134"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pic>
        <p:nvPicPr>
          <p:cNvPr id="135"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136"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0" name="Double-click to edit"/>
          <p:cNvSpPr txBox="1"/>
          <p:nvPr>
            <p:ph type="title"/>
          </p:nvPr>
        </p:nvSpPr>
        <p:spPr>
          <a:prstGeom prst="rect">
            <a:avLst/>
          </a:prstGeom>
        </p:spPr>
        <p:txBody>
          <a:bodyPr/>
          <a:lstStyle/>
          <a:p>
            <a:pPr/>
          </a:p>
        </p:txBody>
      </p:sp>
      <p:sp>
        <p:nvSpPr>
          <p:cNvPr id="141" name="Double-click to edit"/>
          <p:cNvSpPr txBox="1"/>
          <p:nvPr>
            <p:ph type="body" idx="1"/>
          </p:nvPr>
        </p:nvSpPr>
        <p:spPr>
          <a:prstGeom prst="rect">
            <a:avLst/>
          </a:prstGeom>
        </p:spPr>
        <p:txBody>
          <a:bodyPr/>
          <a:lstStyle/>
          <a:p>
            <a:pPr/>
          </a:p>
        </p:txBody>
      </p:sp>
      <p:pic>
        <p:nvPicPr>
          <p:cNvPr id="142" name="image.png" descr="image.png"/>
          <p:cNvPicPr>
            <a:picLocks noChangeAspect="0"/>
          </p:cNvPicPr>
          <p:nvPr/>
        </p:nvPicPr>
        <p:blipFill>
          <a:blip r:embed="rId3">
            <a:extLst/>
          </a:blip>
          <a:stretch>
            <a:fillRect/>
          </a:stretch>
        </p:blipFill>
        <p:spPr>
          <a:xfrm>
            <a:off x="0" y="0"/>
            <a:ext cx="10045700" cy="7124700"/>
          </a:xfrm>
          <a:prstGeom prst="rect">
            <a:avLst/>
          </a:prstGeom>
          <a:ln w="12700">
            <a:miter lim="400000"/>
          </a:ln>
        </p:spPr>
      </p:pic>
      <p:sp>
        <p:nvSpPr>
          <p:cNvPr id="143"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7" name="Double-click to edit"/>
          <p:cNvSpPr txBox="1"/>
          <p:nvPr>
            <p:ph type="title"/>
          </p:nvPr>
        </p:nvSpPr>
        <p:spPr>
          <a:prstGeom prst="rect">
            <a:avLst/>
          </a:prstGeom>
        </p:spPr>
        <p:txBody>
          <a:bodyPr/>
          <a:lstStyle/>
          <a:p>
            <a:pPr/>
          </a:p>
        </p:txBody>
      </p:sp>
      <p:sp>
        <p:nvSpPr>
          <p:cNvPr id="148" name="Useful for  landscape to get depth of field from foreground to infinity"/>
          <p:cNvSpPr txBox="1"/>
          <p:nvPr>
            <p:ph type="body" sz="quarter" idx="1"/>
          </p:nvPr>
        </p:nvSpPr>
        <p:spPr>
          <a:xfrm>
            <a:off x="380201" y="1267386"/>
            <a:ext cx="2509682" cy="3945112"/>
          </a:xfrm>
          <a:prstGeom prst="rect">
            <a:avLst/>
          </a:prstGeom>
        </p:spPr>
        <p:txBody>
          <a:bodyPr/>
          <a:lstStyle/>
          <a:p>
            <a:pPr/>
            <a:r>
              <a:t>Useful for </a:t>
            </a:r>
            <a:br/>
            <a:r>
              <a:t>landscape</a:t>
            </a:r>
            <a:br/>
            <a:r>
              <a:t>to get depth of field from foreground to infinity</a:t>
            </a:r>
          </a:p>
        </p:txBody>
      </p:sp>
      <p:pic>
        <p:nvPicPr>
          <p:cNvPr id="149" name="image.png" descr="image.png"/>
          <p:cNvPicPr>
            <a:picLocks noChangeAspect="0"/>
          </p:cNvPicPr>
          <p:nvPr/>
        </p:nvPicPr>
        <p:blipFill>
          <a:blip r:embed="rId3">
            <a:extLst/>
          </a:blip>
          <a:stretch>
            <a:fillRect/>
          </a:stretch>
        </p:blipFill>
        <p:spPr>
          <a:xfrm>
            <a:off x="3594100" y="1092200"/>
            <a:ext cx="5930742" cy="4968434"/>
          </a:xfrm>
          <a:prstGeom prst="rect">
            <a:avLst/>
          </a:prstGeom>
          <a:ln w="12700">
            <a:miter lim="400000"/>
          </a:ln>
        </p:spPr>
      </p:pic>
      <p:sp>
        <p:nvSpPr>
          <p:cNvPr id="150" name="Ansel Adams"/>
          <p:cNvSpPr txBox="1"/>
          <p:nvPr/>
        </p:nvSpPr>
        <p:spPr>
          <a:xfrm>
            <a:off x="7192442" y="7023100"/>
            <a:ext cx="1112087"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Ansel Adams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4" name="Double-click to edit"/>
          <p:cNvSpPr txBox="1"/>
          <p:nvPr>
            <p:ph type="title"/>
          </p:nvPr>
        </p:nvSpPr>
        <p:spPr>
          <a:prstGeom prst="rect">
            <a:avLst/>
          </a:prstGeom>
        </p:spPr>
        <p:txBody>
          <a:bodyPr/>
          <a:lstStyle/>
          <a:p>
            <a:pPr/>
          </a:p>
        </p:txBody>
      </p:sp>
      <p:sp>
        <p:nvSpPr>
          <p:cNvPr id="155" name="Double-click to edit"/>
          <p:cNvSpPr txBox="1"/>
          <p:nvPr>
            <p:ph type="body" idx="1"/>
          </p:nvPr>
        </p:nvSpPr>
        <p:spPr>
          <a:prstGeom prst="rect">
            <a:avLst/>
          </a:prstGeom>
        </p:spPr>
        <p:txBody>
          <a:bodyPr/>
          <a:lstStyle/>
          <a:p>
            <a:pPr/>
          </a:p>
        </p:txBody>
      </p:sp>
      <p:pic>
        <p:nvPicPr>
          <p:cNvPr id="156" name="image.png" descr="image.png"/>
          <p:cNvPicPr>
            <a:picLocks noChangeAspect="0"/>
          </p:cNvPicPr>
          <p:nvPr/>
        </p:nvPicPr>
        <p:blipFill>
          <a:blip r:embed="rId3">
            <a:extLst/>
          </a:blip>
          <a:stretch>
            <a:fillRect/>
          </a:stretch>
        </p:blipFill>
        <p:spPr>
          <a:xfrm>
            <a:off x="0" y="165100"/>
            <a:ext cx="10045700" cy="6727434"/>
          </a:xfrm>
          <a:prstGeom prst="rect">
            <a:avLst/>
          </a:prstGeom>
          <a:ln w="12700">
            <a:miter lim="400000"/>
          </a:ln>
        </p:spPr>
      </p:pic>
      <p:sp>
        <p:nvSpPr>
          <p:cNvPr id="157"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6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61" name="Double-click to edit"/>
          <p:cNvSpPr txBox="1"/>
          <p:nvPr>
            <p:ph type="title"/>
          </p:nvPr>
        </p:nvSpPr>
        <p:spPr>
          <a:prstGeom prst="rect">
            <a:avLst/>
          </a:prstGeom>
        </p:spPr>
        <p:txBody>
          <a:bodyPr/>
          <a:lstStyle/>
          <a:p>
            <a:pPr/>
          </a:p>
        </p:txBody>
      </p:sp>
      <p:sp>
        <p:nvSpPr>
          <p:cNvPr id="162" name="Double-click to edit"/>
          <p:cNvSpPr txBox="1"/>
          <p:nvPr>
            <p:ph type="body" idx="1"/>
          </p:nvPr>
        </p:nvSpPr>
        <p:spPr>
          <a:prstGeom prst="rect">
            <a:avLst/>
          </a:prstGeom>
        </p:spPr>
        <p:txBody>
          <a:bodyPr/>
          <a:lstStyle/>
          <a:p>
            <a:pPr/>
          </a:p>
        </p:txBody>
      </p:sp>
      <p:pic>
        <p:nvPicPr>
          <p:cNvPr id="163" name="image.png" descr="image.png"/>
          <p:cNvPicPr>
            <a:picLocks noChangeAspect="0"/>
          </p:cNvPicPr>
          <p:nvPr/>
        </p:nvPicPr>
        <p:blipFill>
          <a:blip r:embed="rId3">
            <a:extLst/>
          </a:blip>
          <a:stretch>
            <a:fillRect/>
          </a:stretch>
        </p:blipFill>
        <p:spPr>
          <a:xfrm>
            <a:off x="749300" y="0"/>
            <a:ext cx="8115300" cy="7497978"/>
          </a:xfrm>
          <a:prstGeom prst="rect">
            <a:avLst/>
          </a:prstGeom>
          <a:ln w="12700">
            <a:miter lim="400000"/>
          </a:ln>
        </p:spPr>
      </p:pic>
      <p:sp>
        <p:nvSpPr>
          <p:cNvPr id="164"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6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68" name="Tilt-shift lens"/>
          <p:cNvSpPr txBox="1"/>
          <p:nvPr>
            <p:ph type="title"/>
          </p:nvPr>
        </p:nvSpPr>
        <p:spPr>
          <a:prstGeom prst="rect">
            <a:avLst/>
          </a:prstGeom>
        </p:spPr>
        <p:txBody>
          <a:bodyPr/>
          <a:lstStyle/>
          <a:p>
            <a:pPr/>
            <a:r>
              <a:t>Tilt-shift lens</a:t>
            </a:r>
          </a:p>
        </p:txBody>
      </p:sp>
      <p:sp>
        <p:nvSpPr>
          <p:cNvPr id="169" name="35mm SLR version"/>
          <p:cNvSpPr txBox="1"/>
          <p:nvPr>
            <p:ph type="body" idx="1"/>
          </p:nvPr>
        </p:nvSpPr>
        <p:spPr>
          <a:xfrm>
            <a:off x="333112" y="1092200"/>
            <a:ext cx="9545160" cy="6438900"/>
          </a:xfrm>
          <a:prstGeom prst="rect">
            <a:avLst/>
          </a:prstGeom>
        </p:spPr>
        <p:txBody>
          <a:bodyPr/>
          <a:lstStyle/>
          <a:p>
            <a:pPr/>
            <a:r>
              <a:t>35mm SLR version</a:t>
            </a:r>
          </a:p>
        </p:txBody>
      </p:sp>
      <p:pic>
        <p:nvPicPr>
          <p:cNvPr id="170" name="image.png" descr="image.png"/>
          <p:cNvPicPr>
            <a:picLocks noChangeAspect="0"/>
          </p:cNvPicPr>
          <p:nvPr/>
        </p:nvPicPr>
        <p:blipFill>
          <a:blip r:embed="rId3">
            <a:extLst/>
          </a:blip>
          <a:stretch>
            <a:fillRect/>
          </a:stretch>
        </p:blipFill>
        <p:spPr>
          <a:xfrm>
            <a:off x="5473993" y="2707360"/>
            <a:ext cx="4340843" cy="4405346"/>
          </a:xfrm>
          <a:prstGeom prst="rect">
            <a:avLst/>
          </a:prstGeom>
          <a:ln w="12700">
            <a:miter lim="400000"/>
          </a:ln>
        </p:spPr>
      </p:pic>
      <p:pic>
        <p:nvPicPr>
          <p:cNvPr id="171" name="Image" descr="Image"/>
          <p:cNvPicPr>
            <a:picLocks noChangeAspect="0"/>
          </p:cNvPicPr>
          <p:nvPr/>
        </p:nvPicPr>
        <p:blipFill>
          <a:blip r:embed="rId4">
            <a:extLst/>
          </a:blip>
          <a:stretch>
            <a:fillRect/>
          </a:stretch>
        </p:blipFill>
        <p:spPr>
          <a:xfrm>
            <a:off x="330200" y="2714333"/>
            <a:ext cx="4940300" cy="439663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7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75" name="Next time: color"/>
          <p:cNvSpPr txBox="1"/>
          <p:nvPr>
            <p:ph type="title"/>
          </p:nvPr>
        </p:nvSpPr>
        <p:spPr>
          <a:prstGeom prst="rect">
            <a:avLst/>
          </a:prstGeom>
        </p:spPr>
        <p:txBody>
          <a:bodyPr/>
          <a:lstStyle>
            <a:lvl1pPr>
              <a:defRPr sz="3800"/>
            </a:lvl1pPr>
          </a:lstStyle>
          <a:p>
            <a:pPr/>
            <a:r>
              <a:t>Next time: color</a:t>
            </a:r>
          </a:p>
        </p:txBody>
      </p:sp>
      <p:sp>
        <p:nvSpPr>
          <p:cNvPr id="176" name="Double-click to edit"/>
          <p:cNvSpPr txBox="1"/>
          <p:nvPr>
            <p:ph type="body" idx="1"/>
          </p:nvPr>
        </p:nvSpPr>
        <p:spPr>
          <a:prstGeom prst="rect">
            <a:avLst/>
          </a:prstGeom>
        </p:spPr>
        <p:txBody>
          <a:bodyPr/>
          <a:lstStyle/>
          <a:p>
            <a:pPr/>
          </a:p>
        </p:txBody>
      </p:sp>
      <p:pic>
        <p:nvPicPr>
          <p:cNvPr id="177" name="image.png" descr="image.png"/>
          <p:cNvPicPr>
            <a:picLocks noChangeAspect="0"/>
          </p:cNvPicPr>
          <p:nvPr/>
        </p:nvPicPr>
        <p:blipFill>
          <a:blip r:embed="rId3">
            <a:extLst/>
          </a:blip>
          <a:srcRect l="0" t="2476" r="0" b="1675"/>
          <a:stretch>
            <a:fillRect/>
          </a:stretch>
        </p:blipFill>
        <p:spPr>
          <a:xfrm>
            <a:off x="419100" y="1096542"/>
            <a:ext cx="8445500" cy="6434558"/>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8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81" name="Appendix"/>
          <p:cNvSpPr txBox="1"/>
          <p:nvPr>
            <p:ph type="title"/>
          </p:nvPr>
        </p:nvSpPr>
        <p:spPr>
          <a:prstGeom prst="rect">
            <a:avLst/>
          </a:prstGeom>
        </p:spPr>
        <p:txBody>
          <a:bodyPr/>
          <a:lstStyle>
            <a:lvl1pPr>
              <a:defRPr sz="3800"/>
            </a:lvl1pPr>
          </a:lstStyle>
          <a:p>
            <a:pPr/>
            <a:r>
              <a:t>Appendix</a:t>
            </a:r>
          </a:p>
        </p:txBody>
      </p:sp>
      <p:sp>
        <p:nvSpPr>
          <p:cNvPr id="18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8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86" name="Equation of projection"/>
          <p:cNvSpPr txBox="1"/>
          <p:nvPr>
            <p:ph type="title"/>
          </p:nvPr>
        </p:nvSpPr>
        <p:spPr>
          <a:prstGeom prst="rect">
            <a:avLst/>
          </a:prstGeom>
        </p:spPr>
        <p:txBody>
          <a:bodyPr/>
          <a:lstStyle>
            <a:lvl1pPr>
              <a:defRPr sz="3800"/>
            </a:lvl1pPr>
          </a:lstStyle>
          <a:p>
            <a:pPr/>
            <a:r>
              <a:t>Equation of projection</a:t>
            </a:r>
          </a:p>
        </p:txBody>
      </p:sp>
      <p:sp>
        <p:nvSpPr>
          <p:cNvPr id="187" name="Double-click to edit"/>
          <p:cNvSpPr txBox="1"/>
          <p:nvPr>
            <p:ph type="body" idx="1"/>
          </p:nvPr>
        </p:nvSpPr>
        <p:spPr>
          <a:prstGeom prst="rect">
            <a:avLst/>
          </a:prstGeom>
        </p:spPr>
        <p:txBody>
          <a:bodyPr/>
          <a:lstStyle/>
          <a:p>
            <a:pPr/>
          </a:p>
        </p:txBody>
      </p:sp>
      <p:pic>
        <p:nvPicPr>
          <p:cNvPr id="188" name="Image" descr="Image"/>
          <p:cNvPicPr>
            <a:picLocks noChangeAspect="0"/>
          </p:cNvPicPr>
          <p:nvPr/>
        </p:nvPicPr>
        <p:blipFill>
          <a:blip r:embed="rId3">
            <a:extLst/>
          </a:blip>
          <a:stretch>
            <a:fillRect/>
          </a:stretch>
        </p:blipFill>
        <p:spPr>
          <a:xfrm>
            <a:off x="508000" y="1841500"/>
            <a:ext cx="8857760" cy="5372100"/>
          </a:xfrm>
          <a:prstGeom prst="rect">
            <a:avLst/>
          </a:prstGeom>
          <a:ln w="12700">
            <a:miter lim="400000"/>
          </a:ln>
        </p:spPr>
      </p:pic>
      <p:sp>
        <p:nvSpPr>
          <p:cNvPr id="189" name="From Ponce &amp; Forsyth"/>
          <p:cNvSpPr txBox="1"/>
          <p:nvPr/>
        </p:nvSpPr>
        <p:spPr>
          <a:xfrm>
            <a:off x="7192442" y="7023100"/>
            <a:ext cx="1793769"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Ponce &amp; Forsyth</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9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93" name="Equation of projection"/>
          <p:cNvSpPr txBox="1"/>
          <p:nvPr>
            <p:ph type="title"/>
          </p:nvPr>
        </p:nvSpPr>
        <p:spPr>
          <a:prstGeom prst="rect">
            <a:avLst/>
          </a:prstGeom>
        </p:spPr>
        <p:txBody>
          <a:bodyPr/>
          <a:lstStyle>
            <a:lvl1pPr>
              <a:defRPr sz="3800"/>
            </a:lvl1pPr>
          </a:lstStyle>
          <a:p>
            <a:pPr/>
            <a:r>
              <a:t>Equation of projection</a:t>
            </a:r>
          </a:p>
        </p:txBody>
      </p:sp>
      <p:sp>
        <p:nvSpPr>
          <p:cNvPr id="194" name="Cartesian coordinates:…"/>
          <p:cNvSpPr txBox="1"/>
          <p:nvPr>
            <p:ph type="body" idx="1"/>
          </p:nvPr>
        </p:nvSpPr>
        <p:spPr>
          <a:prstGeom prst="rect">
            <a:avLst/>
          </a:prstGeom>
        </p:spPr>
        <p:txBody>
          <a:bodyPr/>
          <a:lstStyle/>
          <a:p>
            <a:pPr>
              <a:defRPr b="0"/>
            </a:pPr>
            <a:r>
              <a:t>Cartesian coordinates:</a:t>
            </a:r>
          </a:p>
          <a:p>
            <a:pPr lvl="1"/>
            <a:r>
              <a:t>We have, by similar triangles, that </a:t>
            </a:r>
            <a:br/>
            <a:r>
              <a:t>(x, y, z) </a:t>
            </a:r>
            <a:r>
              <a:rPr>
                <a:latin typeface="Wingdings"/>
                <a:ea typeface="Wingdings"/>
                <a:cs typeface="Wingdings"/>
                <a:sym typeface="Wingdings"/>
              </a:rPr>
              <a:t></a:t>
            </a:r>
            <a:r>
              <a:t> (f x/z, f y/z, -f)</a:t>
            </a:r>
          </a:p>
          <a:p>
            <a:pPr lvl="1"/>
            <a:r>
              <a:t>Ignore the third coordinate, and get</a:t>
            </a:r>
            <a:br/>
            <a:r>
              <a:t>(</a:t>
            </a:r>
            <a:r>
              <a:rPr i="1"/>
              <a:t>x</a:t>
            </a:r>
            <a:r>
              <a:t>,</a:t>
            </a:r>
            <a:r>
              <a:rPr i="1"/>
              <a:t>y</a:t>
            </a:r>
            <a:r>
              <a:t>,</a:t>
            </a:r>
            <a:r>
              <a:rPr i="1"/>
              <a:t>z</a:t>
            </a:r>
            <a:r>
              <a:t>) </a:t>
            </a:r>
            <a:r>
              <a:rPr>
                <a:latin typeface="Wingdings"/>
                <a:ea typeface="Wingdings"/>
                <a:cs typeface="Wingdings"/>
                <a:sym typeface="Wingdings"/>
              </a:rPr>
              <a:t></a:t>
            </a:r>
            <a:r>
              <a:t> (</a:t>
            </a:r>
            <a:r>
              <a:rPr i="1"/>
              <a:t>f x/z </a:t>
            </a:r>
            <a:r>
              <a:t>, </a:t>
            </a:r>
            <a:r>
              <a:rPr i="1"/>
              <a:t>f y/z</a:t>
            </a:r>
            <a:r>
              <a:t>)</a:t>
            </a:r>
          </a:p>
        </p:txBody>
      </p:sp>
      <p:pic>
        <p:nvPicPr>
          <p:cNvPr id="195" name="Image" descr="Image"/>
          <p:cNvPicPr>
            <a:picLocks noChangeAspect="0"/>
          </p:cNvPicPr>
          <p:nvPr/>
        </p:nvPicPr>
        <p:blipFill>
          <a:blip r:embed="rId3">
            <a:extLst/>
          </a:blip>
          <a:stretch>
            <a:fillRect/>
          </a:stretch>
        </p:blipFill>
        <p:spPr>
          <a:xfrm>
            <a:off x="2590800" y="4356100"/>
            <a:ext cx="4356100" cy="2637629"/>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9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99" name="Effect of projection"/>
          <p:cNvSpPr txBox="1"/>
          <p:nvPr>
            <p:ph type="title"/>
          </p:nvPr>
        </p:nvSpPr>
        <p:spPr>
          <a:prstGeom prst="rect">
            <a:avLst/>
          </a:prstGeom>
        </p:spPr>
        <p:txBody>
          <a:bodyPr/>
          <a:lstStyle>
            <a:lvl1pPr>
              <a:defRPr sz="3800"/>
            </a:lvl1pPr>
          </a:lstStyle>
          <a:p>
            <a:pPr/>
            <a:r>
              <a:t>Effect of projection</a:t>
            </a:r>
          </a:p>
        </p:txBody>
      </p:sp>
      <p:sp>
        <p:nvSpPr>
          <p:cNvPr id="200" name="Points go to points…"/>
          <p:cNvSpPr txBox="1"/>
          <p:nvPr>
            <p:ph type="body" idx="1"/>
          </p:nvPr>
        </p:nvSpPr>
        <p:spPr>
          <a:prstGeom prst="rect">
            <a:avLst/>
          </a:prstGeom>
        </p:spPr>
        <p:txBody>
          <a:bodyPr/>
          <a:lstStyle/>
          <a:p>
            <a:pPr/>
            <a:r>
              <a:t>Points go to points</a:t>
            </a:r>
          </a:p>
          <a:p>
            <a:pPr/>
            <a:r>
              <a:t>Lines go to lines</a:t>
            </a:r>
          </a:p>
          <a:p>
            <a:pPr/>
            <a:r>
              <a:t>Planes go to a half plane</a:t>
            </a:r>
          </a:p>
          <a:p>
            <a:pPr/>
            <a:r>
              <a:t>Parallel lines go to converging lines</a:t>
            </a:r>
          </a:p>
          <a:p>
            <a:pPr/>
            <a:r>
              <a:t>Polygons go to polygons</a:t>
            </a:r>
          </a:p>
          <a:p>
            <a:pPr/>
            <a:r>
              <a:t>Degenerate cases: </a:t>
            </a:r>
          </a:p>
          <a:p>
            <a:pPr lvl="1"/>
            <a:r>
              <a:t>Line through the pinhole go to points</a:t>
            </a:r>
          </a:p>
          <a:p>
            <a:pPr lvl="1"/>
            <a:r>
              <a:t>Planes through the pinhole go to a line</a:t>
            </a:r>
          </a:p>
          <a:p>
            <a:pPr lvl="1"/>
            <a:r>
              <a:t>Parallels parallel to the image plane stay parallel</a:t>
            </a:r>
          </a:p>
          <a:p>
            <a:pPr lvl="1"/>
            <a:r>
              <a:t>Planes parallel to the image plane goes to full planes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0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04" name="Equipment"/>
          <p:cNvSpPr txBox="1"/>
          <p:nvPr>
            <p:ph type="title"/>
          </p:nvPr>
        </p:nvSpPr>
        <p:spPr>
          <a:prstGeom prst="rect">
            <a:avLst/>
          </a:prstGeom>
        </p:spPr>
        <p:txBody>
          <a:bodyPr/>
          <a:lstStyle/>
          <a:p>
            <a:pPr/>
            <a:r>
              <a:t>Equipment</a:t>
            </a:r>
          </a:p>
        </p:txBody>
      </p:sp>
      <p:sp>
        <p:nvSpPr>
          <p:cNvPr id="205" name="Do get an SLR, compacts are way too limited…"/>
          <p:cNvSpPr txBox="1"/>
          <p:nvPr>
            <p:ph type="body" idx="1"/>
          </p:nvPr>
        </p:nvSpPr>
        <p:spPr>
          <a:prstGeom prst="rect">
            <a:avLst/>
          </a:prstGeom>
        </p:spPr>
        <p:txBody>
          <a:bodyPr/>
          <a:lstStyle/>
          <a:p>
            <a:pPr marL="338454" indent="-297179">
              <a:lnSpc>
                <a:spcPct val="90000"/>
              </a:lnSpc>
              <a:defRPr sz="2600"/>
            </a:pPr>
            <a:r>
              <a:t>Do get an SLR, compacts are way too limited</a:t>
            </a:r>
          </a:p>
          <a:p>
            <a:pPr marL="338454" indent="-297179">
              <a:lnSpc>
                <a:spcPct val="90000"/>
              </a:lnSpc>
              <a:defRPr sz="2600"/>
            </a:pPr>
            <a:r>
              <a:t>Don't worry about brand</a:t>
            </a:r>
          </a:p>
          <a:p>
            <a:pPr marL="338454" indent="-297179">
              <a:lnSpc>
                <a:spcPct val="90000"/>
              </a:lnSpc>
              <a:defRPr sz="2600"/>
            </a:pPr>
            <a:r>
              <a:t>Don't worry about the body, get the cheapest one</a:t>
            </a:r>
          </a:p>
          <a:p>
            <a:pPr marL="338454" indent="-297179">
              <a:lnSpc>
                <a:spcPct val="90000"/>
              </a:lnSpc>
              <a:defRPr sz="2600"/>
            </a:pPr>
            <a:r>
              <a:t>Worry about lenses</a:t>
            </a:r>
          </a:p>
          <a:p>
            <a:pPr lvl="1" marL="746125" indent="-247650">
              <a:lnSpc>
                <a:spcPct val="90000"/>
              </a:lnSpc>
              <a:defRPr sz="2600"/>
            </a:pPr>
            <a:r>
              <a:t>Zooms are convenient but quality can be a problem</a:t>
            </a:r>
          </a:p>
          <a:p>
            <a:pPr lvl="2" marL="1131521" indent="-175846">
              <a:lnSpc>
                <a:spcPct val="90000"/>
              </a:lnSpc>
              <a:defRPr sz="2000"/>
            </a:pPr>
            <a:r>
              <a:t>avoid the basic zoom, but the one above is usually great</a:t>
            </a:r>
          </a:p>
          <a:p>
            <a:pPr lvl="2" marL="1131521" indent="-175846">
              <a:lnSpc>
                <a:spcPct val="90000"/>
              </a:lnSpc>
              <a:defRPr sz="2000"/>
            </a:pPr>
            <a:r>
              <a:t>Maximum aperture matters (the smaller the number, the better)</a:t>
            </a:r>
          </a:p>
          <a:p>
            <a:pPr lvl="1" marL="746125" indent="-247650">
              <a:lnSpc>
                <a:spcPct val="90000"/>
              </a:lnSpc>
              <a:defRPr sz="2600"/>
            </a:pPr>
            <a:r>
              <a:t>Get a prime in the 35-85mm range </a:t>
            </a:r>
            <a:br/>
            <a:r>
              <a:t>(cheap, high quality, wide aperture)</a:t>
            </a:r>
            <a:br/>
            <a:r>
              <a:t>50mm f/1.8</a:t>
            </a:r>
          </a:p>
          <a:p>
            <a:pPr marL="338454" indent="-297179">
              <a:lnSpc>
                <a:spcPct val="90000"/>
              </a:lnSpc>
              <a:defRPr sz="2600"/>
            </a:pPr>
            <a:r>
              <a:t>Get a tripod</a:t>
            </a:r>
          </a:p>
          <a:p>
            <a:pPr marL="338454" indent="-297179">
              <a:lnSpc>
                <a:spcPct val="90000"/>
              </a:lnSpc>
              <a:defRPr sz="2600"/>
            </a:pPr>
            <a:r>
              <a:t>Get an external flash if you want to take “event” pictures</a:t>
            </a:r>
          </a:p>
          <a:p>
            <a:pPr lvl="1" marL="746125" indent="-247650">
              <a:lnSpc>
                <a:spcPct val="90000"/>
              </a:lnSpc>
              <a:defRPr sz="2600"/>
            </a:pPr>
            <a:r>
              <a:t>And orient towards (white) wall/ceiling</a:t>
            </a:r>
          </a:p>
          <a:p>
            <a:pPr lvl="1" marL="746125" indent="-247650">
              <a:lnSpc>
                <a:spcPct val="90000"/>
              </a:lnSpc>
              <a:defRPr sz="2600"/>
            </a:pPr>
            <a:r>
              <a:t>Good flash photography is very difficult</a:t>
            </a:r>
          </a:p>
          <a:p>
            <a:pPr marL="338454" indent="-297179">
              <a:lnSpc>
                <a:spcPct val="90000"/>
              </a:lnSpc>
              <a:defRPr sz="2600"/>
            </a:pPr>
            <a:r>
              <a:t>Count ~1k for camera+standard zoom+50mm</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0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209" name="image.png" descr="image.png"/>
          <p:cNvPicPr>
            <a:picLocks noChangeAspect="0"/>
          </p:cNvPicPr>
          <p:nvPr/>
        </p:nvPicPr>
        <p:blipFill>
          <a:blip r:embed="rId3">
            <a:extLst/>
          </a:blip>
          <a:stretch>
            <a:fillRect/>
          </a:stretch>
        </p:blipFill>
        <p:spPr>
          <a:xfrm>
            <a:off x="3937000" y="3098800"/>
            <a:ext cx="5711084" cy="4283313"/>
          </a:xfrm>
          <a:prstGeom prst="rect">
            <a:avLst/>
          </a:prstGeom>
          <a:ln w="12700">
            <a:miter lim="400000"/>
          </a:ln>
        </p:spPr>
      </p:pic>
      <p:sp>
        <p:nvSpPr>
          <p:cNvPr id="210" name="Nikon"/>
          <p:cNvSpPr txBox="1"/>
          <p:nvPr>
            <p:ph type="title"/>
          </p:nvPr>
        </p:nvSpPr>
        <p:spPr>
          <a:prstGeom prst="rect">
            <a:avLst/>
          </a:prstGeom>
        </p:spPr>
        <p:txBody>
          <a:bodyPr/>
          <a:lstStyle>
            <a:lvl1pPr>
              <a:defRPr sz="3800"/>
            </a:lvl1pPr>
          </a:lstStyle>
          <a:p>
            <a:pPr/>
            <a:r>
              <a:t>Nikon</a:t>
            </a:r>
          </a:p>
        </p:txBody>
      </p:sp>
      <p:sp>
        <p:nvSpPr>
          <p:cNvPr id="211" name="Tends to be a tad cheaper…"/>
          <p:cNvSpPr txBox="1"/>
          <p:nvPr>
            <p:ph type="body" idx="1"/>
          </p:nvPr>
        </p:nvSpPr>
        <p:spPr>
          <a:xfrm>
            <a:off x="330200" y="1092200"/>
            <a:ext cx="5359400" cy="6438900"/>
          </a:xfrm>
          <a:prstGeom prst="rect">
            <a:avLst/>
          </a:prstGeom>
        </p:spPr>
        <p:txBody>
          <a:bodyPr/>
          <a:lstStyle/>
          <a:p>
            <a:pPr marL="421881" indent="-376554">
              <a:buSzTx/>
              <a:buNone/>
            </a:pPr>
            <a:r>
              <a:t>Tends to be a tad cheaper</a:t>
            </a:r>
          </a:p>
          <a:p>
            <a:pPr/>
            <a:r>
              <a:t>D40 is a great body. D80 is a little better. </a:t>
            </a:r>
          </a:p>
          <a:p>
            <a:pPr/>
            <a:r>
              <a:t>18-70</a:t>
            </a:r>
          </a:p>
          <a:p>
            <a:pPr/>
            <a:r>
              <a:t>55-200 is surprisingly not so bad and super cheap</a:t>
            </a:r>
          </a:p>
          <a:p>
            <a:pPr/>
            <a:r>
              <a:t>Get the 50mm f/1.8</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1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15" name="Canon"/>
          <p:cNvSpPr txBox="1"/>
          <p:nvPr>
            <p:ph type="title"/>
          </p:nvPr>
        </p:nvSpPr>
        <p:spPr>
          <a:prstGeom prst="rect">
            <a:avLst/>
          </a:prstGeom>
        </p:spPr>
        <p:txBody>
          <a:bodyPr/>
          <a:lstStyle>
            <a:lvl1pPr>
              <a:defRPr sz="3800"/>
            </a:lvl1pPr>
          </a:lstStyle>
          <a:p>
            <a:pPr/>
            <a:r>
              <a:t>Canon</a:t>
            </a:r>
          </a:p>
        </p:txBody>
      </p:sp>
      <p:sp>
        <p:nvSpPr>
          <p:cNvPr id="216" name="Rebel Xsi…"/>
          <p:cNvSpPr txBox="1"/>
          <p:nvPr>
            <p:ph type="body" idx="1"/>
          </p:nvPr>
        </p:nvSpPr>
        <p:spPr>
          <a:xfrm>
            <a:off x="330200" y="1092200"/>
            <a:ext cx="5029200" cy="6438900"/>
          </a:xfrm>
          <a:prstGeom prst="rect">
            <a:avLst/>
          </a:prstGeom>
        </p:spPr>
        <p:txBody>
          <a:bodyPr/>
          <a:lstStyle/>
          <a:p>
            <a:pPr/>
            <a:r>
              <a:t>Rebel Xsi</a:t>
            </a:r>
          </a:p>
          <a:p>
            <a:pPr/>
            <a:r>
              <a:t>17-85</a:t>
            </a:r>
          </a:p>
          <a:p>
            <a:pPr/>
            <a:r>
              <a:t>70-200 f/4.0 </a:t>
            </a:r>
            <a:br/>
            <a:r>
              <a:t>(amazing lens)</a:t>
            </a:r>
          </a:p>
          <a:p>
            <a:pPr/>
            <a:r>
              <a:t>50mm f/1.8</a:t>
            </a:r>
          </a:p>
          <a:p>
            <a:pPr/>
            <a:r>
              <a:t>100mm f/2.8 macro </a:t>
            </a:r>
            <a:br/>
            <a:r>
              <a:t>(great also for portraits)</a:t>
            </a:r>
          </a:p>
        </p:txBody>
      </p:sp>
      <p:pic>
        <p:nvPicPr>
          <p:cNvPr id="217" name="droppedImage.pdf" descr="droppedImage.pdf"/>
          <p:cNvPicPr>
            <a:picLocks noChangeAspect="1"/>
          </p:cNvPicPr>
          <p:nvPr/>
        </p:nvPicPr>
        <p:blipFill>
          <a:blip r:embed="rId3">
            <a:extLst/>
          </a:blip>
          <a:stretch>
            <a:fillRect/>
          </a:stretch>
        </p:blipFill>
        <p:spPr>
          <a:xfrm>
            <a:off x="4960298" y="1003300"/>
            <a:ext cx="4983543" cy="3737657"/>
          </a:xfrm>
          <a:prstGeom prst="rect">
            <a:avLst/>
          </a:prstGeom>
          <a:ln w="25400"/>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2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21" name="Other brands"/>
          <p:cNvSpPr txBox="1"/>
          <p:nvPr>
            <p:ph type="title"/>
          </p:nvPr>
        </p:nvSpPr>
        <p:spPr>
          <a:prstGeom prst="rect">
            <a:avLst/>
          </a:prstGeom>
        </p:spPr>
        <p:txBody>
          <a:bodyPr/>
          <a:lstStyle>
            <a:lvl1pPr>
              <a:defRPr sz="3800"/>
            </a:lvl1pPr>
          </a:lstStyle>
          <a:p>
            <a:pPr/>
            <a:r>
              <a:t>Other brands</a:t>
            </a:r>
          </a:p>
        </p:txBody>
      </p:sp>
      <p:sp>
        <p:nvSpPr>
          <p:cNvPr id="222" name="Not as big a range, future not always clear (see Minolta), have been slower to get to digital SLR…"/>
          <p:cNvSpPr txBox="1"/>
          <p:nvPr>
            <p:ph type="body" idx="1"/>
          </p:nvPr>
        </p:nvSpPr>
        <p:spPr>
          <a:prstGeom prst="rect">
            <a:avLst/>
          </a:prstGeom>
        </p:spPr>
        <p:txBody>
          <a:bodyPr/>
          <a:lstStyle/>
          <a:p>
            <a:pPr marL="421881" indent="-376554">
              <a:lnSpc>
                <a:spcPct val="90000"/>
              </a:lnSpc>
              <a:buSzTx/>
              <a:buNone/>
              <a:defRPr sz="2000"/>
            </a:pPr>
            <a:r>
              <a:t>Not as big a range, future not always clear (see Minolta), have been slower to get to digital SLR</a:t>
            </a:r>
          </a:p>
          <a:p>
            <a:pPr marL="269875" indent="-228600">
              <a:lnSpc>
                <a:spcPct val="90000"/>
              </a:lnSpc>
              <a:defRPr sz="2000"/>
            </a:pPr>
            <a:r>
              <a:t>Olympus</a:t>
            </a:r>
          </a:p>
          <a:p>
            <a:pPr lvl="1" marL="688975" indent="-190500">
              <a:lnSpc>
                <a:spcPct val="90000"/>
              </a:lnSpc>
              <a:defRPr sz="2000"/>
            </a:pPr>
            <a:r>
              <a:t>Good system, but smaller sensor</a:t>
            </a:r>
          </a:p>
          <a:p>
            <a:pPr marL="269875" indent="-228600">
              <a:lnSpc>
                <a:spcPct val="90000"/>
              </a:lnSpc>
              <a:defRPr sz="2000"/>
            </a:pPr>
            <a:r>
              <a:t>Pentax</a:t>
            </a:r>
          </a:p>
          <a:p>
            <a:pPr lvl="1" marL="688975" indent="-190500">
              <a:lnSpc>
                <a:spcPct val="90000"/>
              </a:lnSpc>
              <a:defRPr sz="2000"/>
            </a:pPr>
            <a:r>
              <a:t>Good entry camera</a:t>
            </a:r>
          </a:p>
          <a:p>
            <a:pPr marL="269875" indent="-228600">
              <a:lnSpc>
                <a:spcPct val="90000"/>
              </a:lnSpc>
              <a:defRPr sz="2000"/>
            </a:pPr>
            <a:r>
              <a:t>Sigma</a:t>
            </a:r>
          </a:p>
          <a:p>
            <a:pPr lvl="1" marL="688975" indent="-190500">
              <a:lnSpc>
                <a:spcPct val="90000"/>
              </a:lnSpc>
              <a:defRPr sz="2000"/>
            </a:pPr>
            <a:r>
              <a:t>Intriguing sensor (Foveon), limited system</a:t>
            </a:r>
          </a:p>
          <a:p>
            <a:pPr marL="269875" indent="-228600">
              <a:lnSpc>
                <a:spcPct val="90000"/>
              </a:lnSpc>
              <a:defRPr sz="2000"/>
            </a:pPr>
            <a:r>
              <a:t>Fuji</a:t>
            </a:r>
          </a:p>
          <a:p>
            <a:pPr lvl="1" marL="688975" indent="-190500">
              <a:lnSpc>
                <a:spcPct val="90000"/>
              </a:lnSpc>
              <a:defRPr sz="2000"/>
            </a:pPr>
            <a:r>
              <a:t>One-trick pony (the sensor)</a:t>
            </a:r>
          </a:p>
          <a:p>
            <a:pPr lvl="1" marL="688975" indent="-190500">
              <a:lnSpc>
                <a:spcPct val="90000"/>
              </a:lnSpc>
              <a:defRPr sz="2000"/>
            </a:pPr>
            <a:r>
              <a:t>Nikon body</a:t>
            </a:r>
          </a:p>
          <a:p>
            <a:pPr marL="269875" indent="-228600">
              <a:lnSpc>
                <a:spcPct val="90000"/>
              </a:lnSpc>
              <a:defRPr sz="2000"/>
            </a:pPr>
            <a:r>
              <a:t>Sony</a:t>
            </a:r>
          </a:p>
          <a:p>
            <a:pPr lvl="1" marL="688975" indent="-190500">
              <a:lnSpc>
                <a:spcPct val="90000"/>
              </a:lnSpc>
              <a:defRPr sz="2000"/>
            </a:pPr>
            <a:r>
              <a:t>Interesting hybrid, the R1</a:t>
            </a:r>
          </a:p>
          <a:p>
            <a:pPr lvl="1" marL="688975" indent="-190500">
              <a:lnSpc>
                <a:spcPct val="90000"/>
              </a:lnSpc>
              <a:defRPr sz="2000"/>
            </a:pPr>
            <a:r>
              <a:t>Very silent, good images, crappy viewfinder, no interchangeable lenses</a:t>
            </a:r>
          </a:p>
          <a:p>
            <a:pPr lvl="1" marL="688975" indent="-190500">
              <a:lnSpc>
                <a:spcPct val="90000"/>
              </a:lnSpc>
              <a:defRPr sz="2000"/>
            </a:pPr>
            <a:r>
              <a:t>New SLR, alpha. Pretty good. </a:t>
            </a:r>
          </a:p>
          <a:p>
            <a:pPr lvl="1" marL="688975" indent="-190500">
              <a:lnSpc>
                <a:spcPct val="90000"/>
              </a:lnSpc>
              <a:defRPr sz="2000"/>
            </a:pPr>
            <a:r>
              <a:t>Lens selection not as good as Nikon/Canon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2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26" name="Shooting"/>
          <p:cNvSpPr txBox="1"/>
          <p:nvPr>
            <p:ph type="title"/>
          </p:nvPr>
        </p:nvSpPr>
        <p:spPr>
          <a:prstGeom prst="rect">
            <a:avLst/>
          </a:prstGeom>
        </p:spPr>
        <p:txBody>
          <a:bodyPr/>
          <a:lstStyle/>
          <a:p>
            <a:pPr/>
            <a:r>
              <a:t>Shooting</a:t>
            </a:r>
          </a:p>
        </p:txBody>
      </p:sp>
      <p:sp>
        <p:nvSpPr>
          <p:cNvPr id="227" name="Use aperture priority, work on depth of field…"/>
          <p:cNvSpPr txBox="1"/>
          <p:nvPr>
            <p:ph type="body" idx="1"/>
          </p:nvPr>
        </p:nvSpPr>
        <p:spPr>
          <a:prstGeom prst="rect">
            <a:avLst/>
          </a:prstGeom>
        </p:spPr>
        <p:txBody>
          <a:bodyPr/>
          <a:lstStyle/>
          <a:p>
            <a:pPr/>
            <a:r>
              <a:t>Use aperture priority, work on depth of field</a:t>
            </a:r>
          </a:p>
          <a:p>
            <a:pPr/>
            <a:r>
              <a:t>Change your viewpoint</a:t>
            </a:r>
          </a:p>
          <a:p>
            <a:pPr/>
            <a:r>
              <a:t>Don't center things</a:t>
            </a:r>
          </a:p>
          <a:p>
            <a:pPr/>
            <a:r>
              <a:t>Learn to adjust ISO</a:t>
            </a:r>
          </a:p>
          <a:p>
            <a:pPr/>
          </a:p>
          <a:p>
            <a:pPr/>
            <a:r>
              <a:t>Shoot raw</a:t>
            </a:r>
          </a:p>
          <a:p>
            <a:pPr/>
            <a:r>
              <a:t>Check your histogram</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3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31" name="Software"/>
          <p:cNvSpPr txBox="1"/>
          <p:nvPr>
            <p:ph type="title"/>
          </p:nvPr>
        </p:nvSpPr>
        <p:spPr>
          <a:prstGeom prst="rect">
            <a:avLst/>
          </a:prstGeom>
        </p:spPr>
        <p:txBody>
          <a:bodyPr/>
          <a:lstStyle/>
          <a:p>
            <a:pPr/>
            <a:r>
              <a:t>Software</a:t>
            </a:r>
          </a:p>
        </p:txBody>
      </p:sp>
      <p:sp>
        <p:nvSpPr>
          <p:cNvPr id="232" name="Photo management +lightweight editing…"/>
          <p:cNvSpPr txBox="1"/>
          <p:nvPr>
            <p:ph type="body" idx="1"/>
          </p:nvPr>
        </p:nvSpPr>
        <p:spPr>
          <a:prstGeom prst="rect">
            <a:avLst/>
          </a:prstGeom>
        </p:spPr>
        <p:txBody>
          <a:bodyPr/>
          <a:lstStyle/>
          <a:p>
            <a:pPr/>
            <a:r>
              <a:t>Photo management +lightweight editing</a:t>
            </a:r>
          </a:p>
          <a:p>
            <a:pPr lvl="1"/>
            <a:r>
              <a:t>Lightroom, Aperture, Lightzone</a:t>
            </a:r>
          </a:p>
          <a:p>
            <a:pPr lvl="1"/>
          </a:p>
          <a:p>
            <a:pPr/>
            <a:r>
              <a:t>Crop to improve composition</a:t>
            </a:r>
          </a:p>
          <a:p>
            <a:pPr/>
            <a:r>
              <a:t>Manage contrast using curve and adjustment layers</a:t>
            </a:r>
          </a:p>
          <a:p>
            <a:pPr/>
            <a:r>
              <a:t>Add light to dark areas</a:t>
            </a:r>
          </a:p>
          <a:p>
            <a:pPr/>
            <a:r>
              <a:t>Sharpen a bit</a:t>
            </a:r>
          </a:p>
          <a:p>
            <a:pPr/>
            <a:r>
              <a:t>Convert to black and white </a:t>
            </a:r>
          </a:p>
          <a:p>
            <a:pPr/>
          </a:p>
          <a:p>
            <a:pPr/>
            <a:r>
              <a:t>Use Photoshop only if you really need to</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3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36" name="Questions?"/>
          <p:cNvSpPr txBox="1"/>
          <p:nvPr>
            <p:ph type="title"/>
          </p:nvPr>
        </p:nvSpPr>
        <p:spPr>
          <a:prstGeom prst="rect">
            <a:avLst/>
          </a:prstGeom>
        </p:spPr>
        <p:txBody>
          <a:bodyPr/>
          <a:lstStyle>
            <a:lvl1pPr>
              <a:defRPr sz="3800"/>
            </a:lvl1pPr>
          </a:lstStyle>
          <a:p>
            <a:pPr/>
            <a:r>
              <a:t>Questions?</a:t>
            </a:r>
          </a:p>
        </p:txBody>
      </p:sp>
      <p:sp>
        <p:nvSpPr>
          <p:cNvPr id="23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4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41" name="Next time: exposure, color"/>
          <p:cNvSpPr txBox="1"/>
          <p:nvPr>
            <p:ph type="title"/>
          </p:nvPr>
        </p:nvSpPr>
        <p:spPr>
          <a:prstGeom prst="rect">
            <a:avLst/>
          </a:prstGeom>
        </p:spPr>
        <p:txBody>
          <a:bodyPr/>
          <a:lstStyle>
            <a:lvl1pPr>
              <a:defRPr sz="3800"/>
            </a:lvl1pPr>
          </a:lstStyle>
          <a:p>
            <a:pPr/>
            <a:r>
              <a:t>Next time: exposure, color</a:t>
            </a:r>
          </a:p>
        </p:txBody>
      </p:sp>
      <p:sp>
        <p:nvSpPr>
          <p:cNvPr id="242" name="Double-click to edit"/>
          <p:cNvSpPr txBox="1"/>
          <p:nvPr>
            <p:ph type="body" idx="1"/>
          </p:nvPr>
        </p:nvSpPr>
        <p:spPr>
          <a:prstGeom prst="rect">
            <a:avLst/>
          </a:prstGeom>
        </p:spPr>
        <p:txBody>
          <a:bodyPr/>
          <a:lstStyle/>
          <a:p>
            <a:pPr/>
          </a:p>
        </p:txBody>
      </p:sp>
      <p:pic>
        <p:nvPicPr>
          <p:cNvPr id="243" name="image.png" descr="image.png"/>
          <p:cNvPicPr>
            <a:picLocks noChangeAspect="0"/>
          </p:cNvPicPr>
          <p:nvPr/>
        </p:nvPicPr>
        <p:blipFill>
          <a:blip r:embed="rId3">
            <a:extLst/>
          </a:blip>
          <a:srcRect l="0" t="2476" r="0" b="1675"/>
          <a:stretch>
            <a:fillRect/>
          </a:stretch>
        </p:blipFill>
        <p:spPr>
          <a:xfrm>
            <a:off x="419100" y="1096542"/>
            <a:ext cx="8445500" cy="6434558"/>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4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47" name="Metering"/>
          <p:cNvSpPr txBox="1"/>
          <p:nvPr>
            <p:ph type="title"/>
          </p:nvPr>
        </p:nvSpPr>
        <p:spPr>
          <a:prstGeom prst="rect">
            <a:avLst/>
          </a:prstGeom>
        </p:spPr>
        <p:txBody>
          <a:bodyPr/>
          <a:lstStyle/>
          <a:p>
            <a:pPr/>
            <a:r>
              <a:t>Metering</a:t>
            </a:r>
          </a:p>
        </p:txBody>
      </p:sp>
      <p:sp>
        <p:nvSpPr>
          <p:cNvPr id="248" name="Photosensitive sensors measure scene luminance…"/>
          <p:cNvSpPr txBox="1"/>
          <p:nvPr>
            <p:ph type="body" idx="1"/>
          </p:nvPr>
        </p:nvSpPr>
        <p:spPr>
          <a:prstGeom prst="rect">
            <a:avLst/>
          </a:prstGeom>
        </p:spPr>
        <p:txBody>
          <a:bodyPr/>
          <a:lstStyle/>
          <a:p>
            <a:pPr/>
            <a:r>
              <a:t>Photosensitive sensors measure scene luminance</a:t>
            </a:r>
          </a:p>
          <a:p>
            <a:pPr/>
            <a:r>
              <a:t>Usually TTL (through the lens)</a:t>
            </a:r>
          </a:p>
          <a:p>
            <a:pPr/>
            <a:r>
              <a:t>Simple version: center-weighted average</a:t>
            </a:r>
          </a:p>
          <a:p>
            <a:pPr/>
          </a:p>
          <a:p>
            <a:pPr/>
          </a:p>
          <a:p>
            <a:pPr/>
          </a:p>
          <a:p>
            <a:pPr/>
            <a:r>
              <a:t>Assumption? Failure cases?</a:t>
            </a:r>
          </a:p>
          <a:p>
            <a:pPr lvl="1"/>
            <a:r>
              <a:t>Usually assumes that a scene is 18% gray</a:t>
            </a:r>
          </a:p>
          <a:p>
            <a:pPr lvl="1"/>
            <a:r>
              <a:t>Problem with dark and bright scenes</a:t>
            </a:r>
          </a:p>
        </p:txBody>
      </p:sp>
      <p:pic>
        <p:nvPicPr>
          <p:cNvPr id="249" name="image.png" descr="image.png"/>
          <p:cNvPicPr>
            <a:picLocks noChangeAspect="0"/>
          </p:cNvPicPr>
          <p:nvPr/>
        </p:nvPicPr>
        <p:blipFill>
          <a:blip r:embed="rId3">
            <a:extLst/>
          </a:blip>
          <a:stretch>
            <a:fillRect/>
          </a:stretch>
        </p:blipFill>
        <p:spPr>
          <a:xfrm>
            <a:off x="3517900" y="2755900"/>
            <a:ext cx="2336800" cy="156210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5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53" name="Challenge: high or low key scenes"/>
          <p:cNvSpPr txBox="1"/>
          <p:nvPr>
            <p:ph type="title"/>
          </p:nvPr>
        </p:nvSpPr>
        <p:spPr>
          <a:prstGeom prst="rect">
            <a:avLst/>
          </a:prstGeom>
        </p:spPr>
        <p:txBody>
          <a:bodyPr/>
          <a:lstStyle/>
          <a:p>
            <a:pPr/>
            <a:r>
              <a:t>Challenge: high or low key scenes</a:t>
            </a:r>
          </a:p>
        </p:txBody>
      </p:sp>
      <p:sp>
        <p:nvSpPr>
          <p:cNvPr id="254" name="This photo is not 18% grey on average…"/>
          <p:cNvSpPr txBox="1"/>
          <p:nvPr>
            <p:ph type="body" idx="1"/>
          </p:nvPr>
        </p:nvSpPr>
        <p:spPr>
          <a:prstGeom prst="rect">
            <a:avLst/>
          </a:prstGeom>
        </p:spPr>
        <p:txBody>
          <a:bodyPr/>
          <a:lstStyle/>
          <a:p>
            <a:pPr/>
            <a:r>
              <a:t>This photo is not 18% grey on average</a:t>
            </a:r>
          </a:p>
          <a:p>
            <a:pPr/>
            <a:r>
              <a:t>I had to tell the camera to make it 4 times brighter</a:t>
            </a:r>
          </a:p>
        </p:txBody>
      </p:sp>
      <p:pic>
        <p:nvPicPr>
          <p:cNvPr id="255" name="droppedImage.tiff" descr="droppedImage.tiff"/>
          <p:cNvPicPr>
            <a:picLocks noChangeAspect="1"/>
          </p:cNvPicPr>
          <p:nvPr/>
        </p:nvPicPr>
        <p:blipFill>
          <a:blip r:embed="rId3">
            <a:extLst/>
          </a:blip>
          <a:stretch>
            <a:fillRect/>
          </a:stretch>
        </p:blipFill>
        <p:spPr>
          <a:xfrm>
            <a:off x="330200" y="2273300"/>
            <a:ext cx="7896472" cy="5257824"/>
          </a:xfrm>
          <a:prstGeom prst="rect">
            <a:avLst/>
          </a:prstGeom>
          <a:ln w="25400"/>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5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59" name="Double-click to edit"/>
          <p:cNvSpPr txBox="1"/>
          <p:nvPr>
            <p:ph type="title"/>
          </p:nvPr>
        </p:nvSpPr>
        <p:spPr>
          <a:prstGeom prst="rect">
            <a:avLst/>
          </a:prstGeom>
        </p:spPr>
        <p:txBody>
          <a:bodyPr/>
          <a:lstStyle/>
          <a:p>
            <a:pPr/>
          </a:p>
        </p:txBody>
      </p:sp>
      <p:sp>
        <p:nvSpPr>
          <p:cNvPr id="260" name="Double-click to edit"/>
          <p:cNvSpPr txBox="1"/>
          <p:nvPr>
            <p:ph type="body" idx="1"/>
          </p:nvPr>
        </p:nvSpPr>
        <p:spPr>
          <a:prstGeom prst="rect">
            <a:avLst/>
          </a:prstGeom>
        </p:spPr>
        <p:txBody>
          <a:bodyPr/>
          <a:lstStyle/>
          <a:p>
            <a:pPr/>
          </a:p>
        </p:txBody>
      </p:sp>
      <p:pic>
        <p:nvPicPr>
          <p:cNvPr id="261" name="image.png" descr="image.png"/>
          <p:cNvPicPr>
            <a:picLocks noChangeAspect="0"/>
          </p:cNvPicPr>
          <p:nvPr/>
        </p:nvPicPr>
        <p:blipFill>
          <a:blip r:embed="rId3">
            <a:extLst/>
          </a:blip>
          <a:stretch>
            <a:fillRect/>
          </a:stretch>
        </p:blipFill>
        <p:spPr>
          <a:xfrm>
            <a:off x="254000" y="0"/>
            <a:ext cx="5304893" cy="7531100"/>
          </a:xfrm>
          <a:prstGeom prst="rect">
            <a:avLst/>
          </a:prstGeom>
          <a:ln w="12700">
            <a:miter lim="400000"/>
          </a:ln>
        </p:spPr>
      </p:pic>
      <p:sp>
        <p:nvSpPr>
          <p:cNvPr id="262"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6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66" name="Metering"/>
          <p:cNvSpPr txBox="1"/>
          <p:nvPr>
            <p:ph type="title"/>
          </p:nvPr>
        </p:nvSpPr>
        <p:spPr>
          <a:prstGeom prst="rect">
            <a:avLst/>
          </a:prstGeom>
        </p:spPr>
        <p:txBody>
          <a:bodyPr/>
          <a:lstStyle/>
          <a:p>
            <a:pPr/>
            <a:r>
              <a:t>Metering</a:t>
            </a:r>
          </a:p>
        </p:txBody>
      </p:sp>
      <p:sp>
        <p:nvSpPr>
          <p:cNvPr id="267" name="Centered average…"/>
          <p:cNvSpPr txBox="1"/>
          <p:nvPr>
            <p:ph type="body" idx="1"/>
          </p:nvPr>
        </p:nvSpPr>
        <p:spPr>
          <a:xfrm>
            <a:off x="333112" y="1092200"/>
            <a:ext cx="9545160" cy="6438900"/>
          </a:xfrm>
          <a:prstGeom prst="rect">
            <a:avLst/>
          </a:prstGeom>
        </p:spPr>
        <p:txBody>
          <a:bodyPr/>
          <a:lstStyle/>
          <a:p>
            <a:pPr/>
            <a:r>
              <a:t>Centered average</a:t>
            </a:r>
          </a:p>
          <a:p>
            <a:pPr marL="421881" indent="-376554">
              <a:buSzTx/>
              <a:buNone/>
            </a:pPr>
          </a:p>
          <a:p>
            <a:pPr/>
            <a:r>
              <a:t>Spot</a:t>
            </a:r>
          </a:p>
          <a:p>
            <a:pPr lvl="1"/>
          </a:p>
          <a:p>
            <a:pPr/>
            <a:r>
              <a:t>Smart metering</a:t>
            </a:r>
          </a:p>
          <a:p>
            <a:pPr lvl="1"/>
            <a:r>
              <a:t>Nikon 3D matrix</a:t>
            </a:r>
          </a:p>
          <a:p>
            <a:pPr lvl="1"/>
            <a:r>
              <a:t>Canon evaluative</a:t>
            </a:r>
          </a:p>
          <a:p>
            <a:pPr/>
            <a:r>
              <a:t>Incident</a:t>
            </a:r>
          </a:p>
          <a:p>
            <a:pPr lvl="1"/>
            <a:r>
              <a:t>Measure incoming light</a:t>
            </a:r>
          </a:p>
        </p:txBody>
      </p:sp>
      <p:pic>
        <p:nvPicPr>
          <p:cNvPr id="268" name="image.png" descr="image.png"/>
          <p:cNvPicPr>
            <a:picLocks noChangeAspect="0"/>
          </p:cNvPicPr>
          <p:nvPr/>
        </p:nvPicPr>
        <p:blipFill>
          <a:blip r:embed="rId3">
            <a:extLst/>
          </a:blip>
          <a:stretch>
            <a:fillRect/>
          </a:stretch>
        </p:blipFill>
        <p:spPr>
          <a:xfrm>
            <a:off x="4940300" y="2679700"/>
            <a:ext cx="1676400" cy="1117600"/>
          </a:xfrm>
          <a:prstGeom prst="rect">
            <a:avLst/>
          </a:prstGeom>
          <a:ln w="12700">
            <a:miter lim="400000"/>
          </a:ln>
        </p:spPr>
      </p:pic>
      <p:pic>
        <p:nvPicPr>
          <p:cNvPr id="269" name="image.png" descr="image.png"/>
          <p:cNvPicPr>
            <a:picLocks noChangeAspect="0"/>
          </p:cNvPicPr>
          <p:nvPr/>
        </p:nvPicPr>
        <p:blipFill>
          <a:blip r:embed="rId4">
            <a:extLst/>
          </a:blip>
          <a:stretch>
            <a:fillRect/>
          </a:stretch>
        </p:blipFill>
        <p:spPr>
          <a:xfrm>
            <a:off x="4940300" y="1511300"/>
            <a:ext cx="1676400" cy="1117600"/>
          </a:xfrm>
          <a:prstGeom prst="rect">
            <a:avLst/>
          </a:prstGeom>
          <a:ln w="12700">
            <a:miter lim="400000"/>
          </a:ln>
        </p:spPr>
      </p:pic>
      <p:sp>
        <p:nvSpPr>
          <p:cNvPr id="270" name="Next slide"/>
          <p:cNvSpPr txBox="1"/>
          <p:nvPr/>
        </p:nvSpPr>
        <p:spPr>
          <a:xfrm>
            <a:off x="4940300" y="4013200"/>
            <a:ext cx="150697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Next slide</a:t>
            </a:r>
          </a:p>
        </p:txBody>
      </p:sp>
      <p:pic>
        <p:nvPicPr>
          <p:cNvPr id="271" name="image.png" descr="image.png"/>
          <p:cNvPicPr>
            <a:picLocks noChangeAspect="0"/>
          </p:cNvPicPr>
          <p:nvPr/>
        </p:nvPicPr>
        <p:blipFill>
          <a:blip r:embed="rId5">
            <a:extLst/>
          </a:blip>
          <a:stretch>
            <a:fillRect/>
          </a:stretch>
        </p:blipFill>
        <p:spPr>
          <a:xfrm>
            <a:off x="6692900" y="1371600"/>
            <a:ext cx="3175000" cy="2848569"/>
          </a:xfrm>
          <a:prstGeom prst="rect">
            <a:avLst/>
          </a:prstGeom>
          <a:ln w="12700">
            <a:miter lim="400000"/>
          </a:ln>
        </p:spPr>
      </p:pic>
      <p:sp>
        <p:nvSpPr>
          <p:cNvPr id="272" name="Choice on Nikon"/>
          <p:cNvSpPr txBox="1"/>
          <p:nvPr/>
        </p:nvSpPr>
        <p:spPr>
          <a:xfrm>
            <a:off x="7035800" y="1041400"/>
            <a:ext cx="241502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Choice on Nikon</a:t>
            </a:r>
          </a:p>
        </p:txBody>
      </p:sp>
      <p:sp>
        <p:nvSpPr>
          <p:cNvPr id="273" name="http://www.mir.com.my//"/>
          <p:cNvSpPr txBox="1"/>
          <p:nvPr/>
        </p:nvSpPr>
        <p:spPr>
          <a:xfrm>
            <a:off x="8115300" y="4140200"/>
            <a:ext cx="1445362" cy="241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600"/>
              </a:spcBef>
              <a:buClr>
                <a:srgbClr val="000000"/>
              </a:buClr>
              <a:buFont typeface="Times New Roman"/>
              <a:defRPr sz="1000">
                <a:uFill>
                  <a:solidFill>
                    <a:srgbClr val="000000"/>
                  </a:solidFill>
                </a:uFill>
                <a:latin typeface="Times New Roman"/>
                <a:ea typeface="Times New Roman"/>
                <a:cs typeface="Times New Roman"/>
                <a:sym typeface="Times New Roman"/>
              </a:defRPr>
            </a:lvl1pPr>
          </a:lstStyle>
          <a:p>
            <a:pPr/>
            <a:r>
              <a:t>http://www.mir.com.my//</a:t>
            </a:r>
          </a:p>
        </p:txBody>
      </p:sp>
      <p:pic>
        <p:nvPicPr>
          <p:cNvPr id="274" name="droppedImage.tiff" descr="droppedImage.tiff"/>
          <p:cNvPicPr>
            <a:picLocks noChangeAspect="1"/>
          </p:cNvPicPr>
          <p:nvPr/>
        </p:nvPicPr>
        <p:blipFill>
          <a:blip r:embed="rId6">
            <a:extLst/>
          </a:blip>
          <a:stretch>
            <a:fillRect/>
          </a:stretch>
        </p:blipFill>
        <p:spPr>
          <a:xfrm>
            <a:off x="5638800" y="4737100"/>
            <a:ext cx="3927108" cy="2590800"/>
          </a:xfrm>
          <a:prstGeom prst="rect">
            <a:avLst/>
          </a:prstGeom>
          <a:ln w="25400"/>
        </p:spPr>
      </p:pic>
      <p:sp>
        <p:nvSpPr>
          <p:cNvPr id="275" name="http://www.mir.com.my/rb/photography/hardwares/classics/eos/EOS-1n/metering/index.htm"/>
          <p:cNvSpPr txBox="1"/>
          <p:nvPr/>
        </p:nvSpPr>
        <p:spPr>
          <a:xfrm>
            <a:off x="1422400" y="7175500"/>
            <a:ext cx="100457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7" invalidUrl="" action="" tgtFrame="" tooltip="" history="1" highlightClick="0" endSnd="0"/>
              </a:defRPr>
            </a:lvl1pPr>
          </a:lstStyle>
          <a:p>
            <a:pPr>
              <a:defRPr u="none"/>
            </a:pPr>
            <a:r>
              <a:rPr u="sng">
                <a:hlinkClick r:id="rId7" invalidUrl="" action="" tgtFrame="" tooltip="" history="1" highlightClick="0" endSnd="0"/>
              </a:rPr>
              <a:t>http://www.mir.com.my/rb/photography/hardwares/classics/eos/EOS-1n/metering/index.htm</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7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79" name="Nikon 3D Color Matrix"/>
          <p:cNvSpPr txBox="1"/>
          <p:nvPr>
            <p:ph type="title"/>
          </p:nvPr>
        </p:nvSpPr>
        <p:spPr>
          <a:prstGeom prst="rect">
            <a:avLst/>
          </a:prstGeom>
        </p:spPr>
        <p:txBody>
          <a:bodyPr/>
          <a:lstStyle/>
          <a:p>
            <a:pPr/>
            <a:r>
              <a:t>Nikon 3D Color Matrix</a:t>
            </a:r>
          </a:p>
        </p:txBody>
      </p:sp>
      <p:sp>
        <p:nvSpPr>
          <p:cNvPr id="280" name="http://www.mir.com.my/rb/photography/hardwares/classics/NikonF5/metering/…"/>
          <p:cNvSpPr txBox="1"/>
          <p:nvPr>
            <p:ph type="body" idx="1"/>
          </p:nvPr>
        </p:nvSpPr>
        <p:spPr>
          <a:xfrm>
            <a:off x="333112" y="1092200"/>
            <a:ext cx="6196593" cy="6438900"/>
          </a:xfrm>
          <a:prstGeom prst="rect">
            <a:avLst/>
          </a:prstGeom>
        </p:spPr>
        <p:txBody>
          <a:bodyPr/>
          <a:lstStyle/>
          <a:p>
            <a:pPr marL="421881" indent="-376554">
              <a:buSzTx/>
              <a:buNone/>
              <a:defRPr sz="1200"/>
            </a:pPr>
            <a:r>
              <a:t>http://www.mir.com.my/rb/photography/hardwares/classics/NikonF5/metering/</a:t>
            </a:r>
          </a:p>
          <a:p>
            <a:pPr/>
            <a:r>
              <a:t>Learning from database of 30,000 photos</a:t>
            </a:r>
          </a:p>
          <a:p>
            <a:pPr/>
            <a:r>
              <a:t>Multiple captors (segments)</a:t>
            </a:r>
          </a:p>
          <a:p>
            <a:pPr/>
            <a:r>
              <a:t>Exposure depends on</a:t>
            </a:r>
          </a:p>
          <a:p>
            <a:pPr lvl="1"/>
            <a:r>
              <a:t>Brightness from each segments </a:t>
            </a:r>
          </a:p>
          <a:p>
            <a:pPr lvl="1"/>
            <a:r>
              <a:t>Color</a:t>
            </a:r>
          </a:p>
          <a:p>
            <a:pPr lvl="1"/>
            <a:r>
              <a:t>Contrast</a:t>
            </a:r>
          </a:p>
          <a:p>
            <a:pPr lvl="1"/>
            <a:r>
              <a:t>Distance</a:t>
            </a:r>
          </a:p>
          <a:p>
            <a:pPr lvl="1"/>
            <a:r>
              <a:t>Focus (where is the subject)</a:t>
            </a:r>
          </a:p>
        </p:txBody>
      </p:sp>
      <p:pic>
        <p:nvPicPr>
          <p:cNvPr id="281" name="image.png" descr="image.png"/>
          <p:cNvPicPr>
            <a:picLocks noChangeAspect="0"/>
          </p:cNvPicPr>
          <p:nvPr/>
        </p:nvPicPr>
        <p:blipFill>
          <a:blip r:embed="rId3">
            <a:extLst/>
          </a:blip>
          <a:stretch>
            <a:fillRect/>
          </a:stretch>
        </p:blipFill>
        <p:spPr>
          <a:xfrm>
            <a:off x="6438900" y="1003300"/>
            <a:ext cx="3352800" cy="2533030"/>
          </a:xfrm>
          <a:prstGeom prst="rect">
            <a:avLst/>
          </a:prstGeom>
          <a:ln w="12700">
            <a:miter lim="400000"/>
          </a:ln>
        </p:spPr>
      </p:pic>
      <p:pic>
        <p:nvPicPr>
          <p:cNvPr id="282" name="image.png" descr="image.png"/>
          <p:cNvPicPr>
            <a:picLocks noChangeAspect="0"/>
          </p:cNvPicPr>
          <p:nvPr/>
        </p:nvPicPr>
        <p:blipFill>
          <a:blip r:embed="rId4">
            <a:extLst/>
          </a:blip>
          <a:stretch>
            <a:fillRect/>
          </a:stretch>
        </p:blipFill>
        <p:spPr>
          <a:xfrm>
            <a:off x="6438900" y="3543300"/>
            <a:ext cx="3454400" cy="2825906"/>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8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86" name="Exposure &amp; metering"/>
          <p:cNvSpPr txBox="1"/>
          <p:nvPr>
            <p:ph type="title"/>
          </p:nvPr>
        </p:nvSpPr>
        <p:spPr>
          <a:prstGeom prst="rect">
            <a:avLst/>
          </a:prstGeom>
        </p:spPr>
        <p:txBody>
          <a:bodyPr/>
          <a:lstStyle/>
          <a:p>
            <a:pPr/>
            <a:r>
              <a:t>Exposure &amp; metering</a:t>
            </a:r>
          </a:p>
        </p:txBody>
      </p:sp>
      <p:sp>
        <p:nvSpPr>
          <p:cNvPr id="287" name="The camera metering system measures how bright the scene is…"/>
          <p:cNvSpPr txBox="1"/>
          <p:nvPr>
            <p:ph type="body" idx="1"/>
          </p:nvPr>
        </p:nvSpPr>
        <p:spPr>
          <a:xfrm>
            <a:off x="330200" y="1092200"/>
            <a:ext cx="9271345" cy="6438900"/>
          </a:xfrm>
          <a:prstGeom prst="rect">
            <a:avLst/>
          </a:prstGeom>
        </p:spPr>
        <p:txBody>
          <a:bodyPr/>
          <a:lstStyle/>
          <a:p>
            <a:pPr marL="338454" indent="-297179">
              <a:defRPr sz="2600"/>
            </a:pPr>
            <a:r>
              <a:t>The camera metering system measures how bright the scene is</a:t>
            </a:r>
          </a:p>
          <a:p>
            <a:pPr marL="338454" indent="-297179">
              <a:defRPr sz="2600"/>
            </a:pPr>
            <a:r>
              <a:t>In Aperture priority mode, the photographer sets the aperture, the camera sets the shutter speed</a:t>
            </a:r>
          </a:p>
          <a:p>
            <a:pPr marL="338454" indent="-297179">
              <a:defRPr sz="2600"/>
            </a:pPr>
            <a:r>
              <a:t>In Shutter-speed priority mode, the photographers sets the shutter speed and the camera deduces the aperture</a:t>
            </a:r>
          </a:p>
          <a:p>
            <a:pPr lvl="1" marL="746125" indent="-247650">
              <a:defRPr sz="2600"/>
            </a:pPr>
            <a:r>
              <a:t>In both cases, reciprocity is exploited</a:t>
            </a:r>
          </a:p>
          <a:p>
            <a:pPr marL="338454" indent="-297179">
              <a:defRPr sz="2600"/>
            </a:pPr>
            <a:r>
              <a:t>In Program mode, the camera decides both exposure and shutter speed (middle value more or less)</a:t>
            </a:r>
          </a:p>
          <a:p>
            <a:pPr marL="338454" indent="-297179">
              <a:defRPr sz="2600"/>
            </a:pPr>
            <a:r>
              <a:t>In Manual, the user decides everything (but can get feedback)</a:t>
            </a:r>
          </a:p>
        </p:txBody>
      </p:sp>
      <p:pic>
        <p:nvPicPr>
          <p:cNvPr id="288" name="droppedImage.tiff" descr="droppedImage.tiff"/>
          <p:cNvPicPr>
            <a:picLocks noChangeAspect="1"/>
          </p:cNvPicPr>
          <p:nvPr/>
        </p:nvPicPr>
        <p:blipFill>
          <a:blip r:embed="rId3">
            <a:extLst/>
          </a:blip>
          <a:stretch>
            <a:fillRect/>
          </a:stretch>
        </p:blipFill>
        <p:spPr>
          <a:xfrm>
            <a:off x="571500" y="5510834"/>
            <a:ext cx="3124200" cy="1893267"/>
          </a:xfrm>
          <a:prstGeom prst="rect">
            <a:avLst/>
          </a:prstGeom>
          <a:ln w="25400"/>
        </p:spPr>
      </p:pic>
      <p:sp>
        <p:nvSpPr>
          <p:cNvPr id="289" name="http://www.karbosguide.com/books/photobook/chapter22.htm"/>
          <p:cNvSpPr txBox="1"/>
          <p:nvPr/>
        </p:nvSpPr>
        <p:spPr>
          <a:xfrm>
            <a:off x="3695700" y="7048500"/>
            <a:ext cx="5839327"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http://www.karbosguide.com/books/photobook/chapter22.htm</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9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293" name="Pros and cons of various modes"/>
          <p:cNvSpPr txBox="1"/>
          <p:nvPr>
            <p:ph type="title"/>
          </p:nvPr>
        </p:nvSpPr>
        <p:spPr>
          <a:prstGeom prst="rect">
            <a:avLst/>
          </a:prstGeom>
        </p:spPr>
        <p:txBody>
          <a:bodyPr/>
          <a:lstStyle/>
          <a:p>
            <a:pPr/>
            <a:r>
              <a:t>Pros and cons of various modes</a:t>
            </a:r>
          </a:p>
        </p:txBody>
      </p:sp>
      <p:sp>
        <p:nvSpPr>
          <p:cNvPr id="294" name="Aperture priority (My favorite, I use it 90% of the time)…"/>
          <p:cNvSpPr txBox="1"/>
          <p:nvPr>
            <p:ph type="body" idx="1"/>
          </p:nvPr>
        </p:nvSpPr>
        <p:spPr>
          <a:xfrm>
            <a:off x="380201" y="1092200"/>
            <a:ext cx="9271346" cy="6438900"/>
          </a:xfrm>
          <a:prstGeom prst="rect">
            <a:avLst/>
          </a:prstGeom>
        </p:spPr>
        <p:txBody>
          <a:bodyPr/>
          <a:lstStyle/>
          <a:p>
            <a:pPr marL="338454" indent="-297179">
              <a:defRPr sz="2600"/>
            </a:pPr>
            <a:r>
              <a:t>Aperture priority (My favorite, I use it 90% of the time)</a:t>
            </a:r>
          </a:p>
          <a:p>
            <a:pPr lvl="1" marL="746125" indent="-247650">
              <a:defRPr sz="2600"/>
            </a:pPr>
            <a:r>
              <a:t>Direct depth of field control</a:t>
            </a:r>
          </a:p>
          <a:p>
            <a:pPr lvl="1" marL="746125" indent="-247650">
              <a:defRPr sz="2600"/>
            </a:pPr>
            <a:r>
              <a:t>Cons: can require impossible shutter speed (e.g. with f/1.4 for a bright scene)</a:t>
            </a:r>
          </a:p>
          <a:p>
            <a:pPr marL="338454" indent="-297179">
              <a:defRPr sz="2600"/>
            </a:pPr>
            <a:r>
              <a:t>Shutter speed priority</a:t>
            </a:r>
          </a:p>
          <a:p>
            <a:pPr lvl="1" marL="746125" indent="-247650">
              <a:defRPr sz="2600"/>
            </a:pPr>
            <a:r>
              <a:t>Direct motion blur control</a:t>
            </a:r>
          </a:p>
          <a:p>
            <a:pPr lvl="1" marL="746125" indent="-247650">
              <a:defRPr sz="2600"/>
            </a:pPr>
            <a:r>
              <a:t>Cons: can require impossible aperture (e.g. when requesting a 1/1000 speed for a dark scene)</a:t>
            </a:r>
          </a:p>
          <a:p>
            <a:pPr lvl="2"/>
            <a:r>
              <a:t>Note that aperture is somewhat more restricted</a:t>
            </a:r>
          </a:p>
          <a:p>
            <a:pPr marL="338454" indent="-297179">
              <a:defRPr sz="2600"/>
            </a:pPr>
            <a:r>
              <a:t>Program</a:t>
            </a:r>
          </a:p>
          <a:p>
            <a:pPr lvl="1" marL="746125" indent="-247650">
              <a:defRPr sz="2600"/>
            </a:pPr>
            <a:r>
              <a:t>Almost no control, but no need for neurons</a:t>
            </a:r>
          </a:p>
          <a:p>
            <a:pPr marL="338454" indent="-297179">
              <a:defRPr sz="2600"/>
            </a:pPr>
            <a:r>
              <a:t>Manual</a:t>
            </a:r>
          </a:p>
          <a:p>
            <a:pPr lvl="1" marL="746125" indent="-247650">
              <a:defRPr sz="2600"/>
            </a:pPr>
            <a:r>
              <a:t>Full control, but takes more time and thinking</a:t>
            </a:r>
          </a:p>
        </p:txBody>
      </p:sp>
      <p:pic>
        <p:nvPicPr>
          <p:cNvPr id="295" name="droppedImage.tiff" descr="droppedImage.tiff"/>
          <p:cNvPicPr>
            <a:picLocks noChangeAspect="1"/>
          </p:cNvPicPr>
          <p:nvPr/>
        </p:nvPicPr>
        <p:blipFill>
          <a:blip r:embed="rId3">
            <a:extLst/>
          </a:blip>
          <a:stretch>
            <a:fillRect/>
          </a:stretch>
        </p:blipFill>
        <p:spPr>
          <a:xfrm>
            <a:off x="7886700" y="4495800"/>
            <a:ext cx="2501900" cy="2501900"/>
          </a:xfrm>
          <a:prstGeom prst="rect">
            <a:avLst/>
          </a:prstGeom>
          <a:ln w="25400"/>
        </p:spPr>
      </p:pic>
      <p:sp>
        <p:nvSpPr>
          <p:cNvPr id="296" name="http://www.zazzle.com/canon_camera_mode_dial_tshirt-235252453011181628"/>
          <p:cNvSpPr txBox="1"/>
          <p:nvPr/>
        </p:nvSpPr>
        <p:spPr>
          <a:xfrm>
            <a:off x="2400300" y="6997700"/>
            <a:ext cx="100457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http://www.zazzle.com/canon_camera_mode_dial_tshirt-235252453011181628</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29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00" name="Recap: Metering"/>
          <p:cNvSpPr txBox="1"/>
          <p:nvPr>
            <p:ph type="title"/>
          </p:nvPr>
        </p:nvSpPr>
        <p:spPr>
          <a:prstGeom prst="rect">
            <a:avLst/>
          </a:prstGeom>
        </p:spPr>
        <p:txBody>
          <a:bodyPr/>
          <a:lstStyle>
            <a:lvl1pPr>
              <a:defRPr sz="3800"/>
            </a:lvl1pPr>
          </a:lstStyle>
          <a:p>
            <a:pPr/>
            <a:r>
              <a:t>Recap: Metering</a:t>
            </a:r>
          </a:p>
        </p:txBody>
      </p:sp>
      <p:sp>
        <p:nvSpPr>
          <p:cNvPr id="301" name="Measure scene brightness…"/>
          <p:cNvSpPr txBox="1"/>
          <p:nvPr>
            <p:ph type="body" idx="1"/>
          </p:nvPr>
        </p:nvSpPr>
        <p:spPr>
          <a:prstGeom prst="rect">
            <a:avLst/>
          </a:prstGeom>
        </p:spPr>
        <p:txBody>
          <a:bodyPr/>
          <a:lstStyle/>
          <a:p>
            <a:pPr/>
            <a:r>
              <a:t>Measure scene brightness</a:t>
            </a:r>
          </a:p>
          <a:p>
            <a:pPr/>
            <a:r>
              <a:t>Some advanced modes that take multiple sources of information</a:t>
            </a:r>
          </a:p>
          <a:p>
            <a:pPr/>
            <a:r>
              <a:t>Still an open problem</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0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05" name="Questions?"/>
          <p:cNvSpPr txBox="1"/>
          <p:nvPr>
            <p:ph type="title"/>
          </p:nvPr>
        </p:nvSpPr>
        <p:spPr>
          <a:prstGeom prst="rect">
            <a:avLst/>
          </a:prstGeom>
        </p:spPr>
        <p:txBody>
          <a:bodyPr/>
          <a:lstStyle/>
          <a:p>
            <a:pPr/>
            <a:r>
              <a:t>Questions?</a:t>
            </a:r>
          </a:p>
        </p:txBody>
      </p:sp>
      <p:sp>
        <p:nvSpPr>
          <p:cNvPr id="30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0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10" name="Reference"/>
          <p:cNvSpPr txBox="1"/>
          <p:nvPr>
            <p:ph type="title"/>
          </p:nvPr>
        </p:nvSpPr>
        <p:spPr>
          <a:prstGeom prst="rect">
            <a:avLst/>
          </a:prstGeom>
        </p:spPr>
        <p:txBody>
          <a:bodyPr/>
          <a:lstStyle>
            <a:lvl1pPr>
              <a:defRPr sz="3800"/>
            </a:lvl1pPr>
          </a:lstStyle>
          <a:p>
            <a:pPr/>
            <a:r>
              <a:t>Reference</a:t>
            </a:r>
          </a:p>
        </p:txBody>
      </p:sp>
      <p:sp>
        <p:nvSpPr>
          <p:cNvPr id="311" name="http://courses.csail.mit.edu/6.869/lectnotes/lect1…"/>
          <p:cNvSpPr txBox="1"/>
          <p:nvPr>
            <p:ph type="body" idx="1"/>
          </p:nvPr>
        </p:nvSpPr>
        <p:spPr>
          <a:prstGeom prst="rect">
            <a:avLst/>
          </a:prstGeom>
        </p:spPr>
        <p:txBody>
          <a:bodyPr/>
          <a:lstStyle/>
          <a:p>
            <a:pPr/>
            <a:r>
              <a:rPr u="sng">
                <a:solidFill>
                  <a:srgbClr val="606060"/>
                </a:solidFill>
                <a:uFill>
                  <a:solidFill>
                    <a:srgbClr val="606060"/>
                  </a:solidFill>
                </a:uFill>
                <a:hlinkClick r:id="rId3" invalidUrl="" action="" tgtFrame="" tooltip="" history="1" highlightClick="0" endSnd="0"/>
              </a:rPr>
              <a:t>http://courses.csail.mit.edu/6.869/lectnotes/lect1</a:t>
            </a:r>
          </a:p>
          <a:p>
            <a:pPr/>
            <a:r>
              <a:rPr u="sng">
                <a:solidFill>
                  <a:srgbClr val="606060"/>
                </a:solidFill>
                <a:uFill>
                  <a:solidFill>
                    <a:srgbClr val="606060"/>
                  </a:solidFill>
                </a:uFill>
                <a:hlinkClick r:id="rId4" invalidUrl="" action="" tgtFrame="" tooltip="" history="1" highlightClick="0" endSnd="0"/>
              </a:rPr>
              <a:t>http://en.wikipedia.org/wiki/Lens_(optics)</a:t>
            </a:r>
            <a:r>
              <a:t> </a:t>
            </a:r>
          </a:p>
          <a:p>
            <a:pPr/>
          </a:p>
          <a:p>
            <a:pPr/>
          </a:p>
          <a:p>
            <a:pPr/>
          </a:p>
          <a:p>
            <a:pPr/>
          </a:p>
          <a:p>
            <a:pPr/>
          </a:p>
          <a:p>
            <a:pPr/>
          </a:p>
          <a:p>
            <a:pPr/>
          </a:p>
          <a:p>
            <a:pPr/>
            <a:r>
              <a:t>The slides use illustrations from these books</a:t>
            </a:r>
          </a:p>
        </p:txBody>
      </p:sp>
      <p:pic>
        <p:nvPicPr>
          <p:cNvPr id="312" name="image.png" descr="image.png"/>
          <p:cNvPicPr>
            <a:picLocks noChangeAspect="0"/>
          </p:cNvPicPr>
          <p:nvPr/>
        </p:nvPicPr>
        <p:blipFill>
          <a:blip r:embed="rId5">
            <a:extLst/>
          </a:blip>
          <a:stretch>
            <a:fillRect/>
          </a:stretch>
        </p:blipFill>
        <p:spPr>
          <a:xfrm>
            <a:off x="0" y="2425700"/>
            <a:ext cx="2658548" cy="3429000"/>
          </a:xfrm>
          <a:prstGeom prst="rect">
            <a:avLst/>
          </a:prstGeom>
          <a:ln w="12700">
            <a:miter lim="400000"/>
          </a:ln>
        </p:spPr>
      </p:pic>
      <p:pic>
        <p:nvPicPr>
          <p:cNvPr id="313" name="image.png" descr="image.png"/>
          <p:cNvPicPr>
            <a:picLocks noChangeAspect="0"/>
          </p:cNvPicPr>
          <p:nvPr/>
        </p:nvPicPr>
        <p:blipFill>
          <a:blip r:embed="rId6">
            <a:extLst/>
          </a:blip>
          <a:stretch>
            <a:fillRect/>
          </a:stretch>
        </p:blipFill>
        <p:spPr>
          <a:xfrm>
            <a:off x="2679700" y="2425700"/>
            <a:ext cx="2102432" cy="3429000"/>
          </a:xfrm>
          <a:prstGeom prst="rect">
            <a:avLst/>
          </a:prstGeom>
          <a:ln w="12700">
            <a:miter lim="400000"/>
          </a:ln>
        </p:spPr>
      </p:pic>
      <p:pic>
        <p:nvPicPr>
          <p:cNvPr id="314" name="image.png" descr="image.png"/>
          <p:cNvPicPr>
            <a:picLocks noChangeAspect="0"/>
          </p:cNvPicPr>
          <p:nvPr/>
        </p:nvPicPr>
        <p:blipFill>
          <a:blip r:embed="rId7">
            <a:extLst/>
          </a:blip>
          <a:stretch>
            <a:fillRect/>
          </a:stretch>
        </p:blipFill>
        <p:spPr>
          <a:xfrm>
            <a:off x="4775200" y="2425700"/>
            <a:ext cx="2590801" cy="342900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1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18" name="Halide, impact, academia"/>
          <p:cNvSpPr txBox="1"/>
          <p:nvPr>
            <p:ph type="title"/>
          </p:nvPr>
        </p:nvSpPr>
        <p:spPr>
          <a:prstGeom prst="rect">
            <a:avLst/>
          </a:prstGeom>
        </p:spPr>
        <p:txBody>
          <a:bodyPr/>
          <a:lstStyle/>
          <a:p>
            <a:pPr/>
            <a:r>
              <a:t>Halide, impact, academia</a:t>
            </a:r>
          </a:p>
        </p:txBody>
      </p:sp>
      <p:sp>
        <p:nvSpPr>
          <p:cNvPr id="319" name="See also my slides…"/>
          <p:cNvSpPr txBox="1"/>
          <p:nvPr>
            <p:ph type="body" idx="1"/>
          </p:nvPr>
        </p:nvSpPr>
        <p:spPr>
          <a:prstGeom prst="rect">
            <a:avLst/>
          </a:prstGeom>
        </p:spPr>
        <p:txBody>
          <a:bodyPr/>
          <a:lstStyle/>
          <a:p>
            <a:pPr/>
            <a:r>
              <a:t>See also my slides</a:t>
            </a:r>
          </a:p>
          <a:p>
            <a:pPr/>
            <a:r>
              <a:rPr u="sng">
                <a:hlinkClick r:id="rId3" invalidUrl="" action="" tgtFrame="" tooltip="" history="1" highlightClick="0" endSnd="0"/>
              </a:rPr>
              <a:t>https://docs.google.com/presentation/d/1lILcOIT0iS-UXfD9oiSZS_FUL0LktCvFczNN3YK8G4E/edit?slide=id.g15f11a8a27f_7_80#slide=id.g15f11a8a27f_7_80</a:t>
            </a:r>
            <a:r>
              <a:t> </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2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23" name="More references"/>
          <p:cNvSpPr txBox="1"/>
          <p:nvPr>
            <p:ph type="title"/>
          </p:nvPr>
        </p:nvSpPr>
        <p:spPr>
          <a:prstGeom prst="rect">
            <a:avLst/>
          </a:prstGeom>
        </p:spPr>
        <p:txBody>
          <a:bodyPr/>
          <a:lstStyle>
            <a:lvl1pPr>
              <a:defRPr sz="3800"/>
            </a:lvl1pPr>
          </a:lstStyle>
          <a:p>
            <a:pPr/>
            <a:r>
              <a:t>More references</a:t>
            </a:r>
          </a:p>
        </p:txBody>
      </p:sp>
      <p:sp>
        <p:nvSpPr>
          <p:cNvPr id="324" name="Double-click to edit"/>
          <p:cNvSpPr txBox="1"/>
          <p:nvPr>
            <p:ph type="body" idx="1"/>
          </p:nvPr>
        </p:nvSpPr>
        <p:spPr>
          <a:prstGeom prst="rect">
            <a:avLst/>
          </a:prstGeom>
        </p:spPr>
        <p:txBody>
          <a:bodyPr/>
          <a:lstStyle/>
          <a:p>
            <a:pPr/>
          </a:p>
        </p:txBody>
      </p:sp>
      <p:pic>
        <p:nvPicPr>
          <p:cNvPr id="325" name="image.png" descr="image.png"/>
          <p:cNvPicPr>
            <a:picLocks noChangeAspect="0"/>
          </p:cNvPicPr>
          <p:nvPr/>
        </p:nvPicPr>
        <p:blipFill>
          <a:blip r:embed="rId3">
            <a:extLst/>
          </a:blip>
          <a:stretch>
            <a:fillRect/>
          </a:stretch>
        </p:blipFill>
        <p:spPr>
          <a:xfrm>
            <a:off x="6732663" y="1092200"/>
            <a:ext cx="3141446" cy="4102100"/>
          </a:xfrm>
          <a:prstGeom prst="rect">
            <a:avLst/>
          </a:prstGeom>
          <a:ln w="12700">
            <a:miter lim="400000"/>
          </a:ln>
        </p:spPr>
      </p:pic>
      <p:pic>
        <p:nvPicPr>
          <p:cNvPr id="326" name="image.png" descr="image.png"/>
          <p:cNvPicPr>
            <a:picLocks noChangeAspect="0"/>
          </p:cNvPicPr>
          <p:nvPr/>
        </p:nvPicPr>
        <p:blipFill>
          <a:blip r:embed="rId4">
            <a:extLst/>
          </a:blip>
          <a:stretch>
            <a:fillRect/>
          </a:stretch>
        </p:blipFill>
        <p:spPr>
          <a:xfrm>
            <a:off x="3392481" y="1092200"/>
            <a:ext cx="3218152" cy="4102100"/>
          </a:xfrm>
          <a:prstGeom prst="rect">
            <a:avLst/>
          </a:prstGeom>
          <a:ln w="12700">
            <a:miter lim="400000"/>
          </a:ln>
        </p:spPr>
      </p:pic>
      <p:pic>
        <p:nvPicPr>
          <p:cNvPr id="327" name="image.png" descr="image.png"/>
          <p:cNvPicPr>
            <a:picLocks noChangeAspect="0"/>
          </p:cNvPicPr>
          <p:nvPr/>
        </p:nvPicPr>
        <p:blipFill>
          <a:blip r:embed="rId5">
            <a:extLst/>
          </a:blip>
          <a:stretch>
            <a:fillRect/>
          </a:stretch>
        </p:blipFill>
        <p:spPr>
          <a:xfrm>
            <a:off x="88900" y="1092200"/>
            <a:ext cx="3185028" cy="410210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3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31" name="Important question"/>
          <p:cNvSpPr txBox="1"/>
          <p:nvPr>
            <p:ph type="title"/>
          </p:nvPr>
        </p:nvSpPr>
        <p:spPr>
          <a:prstGeom prst="rect">
            <a:avLst/>
          </a:prstGeom>
        </p:spPr>
        <p:txBody>
          <a:bodyPr/>
          <a:lstStyle>
            <a:lvl1pPr>
              <a:defRPr sz="4000"/>
            </a:lvl1pPr>
          </a:lstStyle>
          <a:p>
            <a:pPr/>
            <a:r>
              <a:t>Important question</a:t>
            </a:r>
          </a:p>
        </p:txBody>
      </p:sp>
      <p:sp>
        <p:nvSpPr>
          <p:cNvPr id="332" name="Why is this toy so expensive…"/>
          <p:cNvSpPr txBox="1"/>
          <p:nvPr>
            <p:ph type="body" idx="1"/>
          </p:nvPr>
        </p:nvSpPr>
        <p:spPr>
          <a:prstGeom prst="rect">
            <a:avLst/>
          </a:prstGeom>
        </p:spPr>
        <p:txBody>
          <a:bodyPr/>
          <a:lstStyle/>
          <a:p>
            <a:pPr/>
            <a:r>
              <a:t>Why is this toy so expensive</a:t>
            </a:r>
          </a:p>
          <a:p>
            <a:pPr lvl="1"/>
            <a:r>
              <a:t>EF 70-200mm f/2.8L IS USM </a:t>
            </a:r>
          </a:p>
          <a:p>
            <a:pPr lvl="1"/>
            <a:r>
              <a:t>$1700</a:t>
            </a:r>
          </a:p>
          <a:p>
            <a:pPr/>
          </a:p>
          <a:p>
            <a:pPr/>
            <a:r>
              <a:t>Why is it better than this toy?</a:t>
            </a:r>
          </a:p>
          <a:p>
            <a:pPr lvl="1"/>
            <a:r>
              <a:t>EF 70-300mm f/4-5.6 IS USM </a:t>
            </a:r>
          </a:p>
          <a:p>
            <a:pPr lvl="1"/>
            <a:r>
              <a:t>$550</a:t>
            </a:r>
          </a:p>
          <a:p>
            <a:pPr/>
            <a:r>
              <a:t>Why is it so complicated? </a:t>
            </a:r>
          </a:p>
          <a:p>
            <a:pPr/>
          </a:p>
          <a:p>
            <a:pPr/>
          </a:p>
          <a:p>
            <a:pPr/>
            <a:r>
              <a:t>What do these buzzwords and acronyms mean?</a:t>
            </a:r>
          </a:p>
        </p:txBody>
      </p:sp>
      <p:pic>
        <p:nvPicPr>
          <p:cNvPr id="333" name="image.png" descr="image.png"/>
          <p:cNvPicPr>
            <a:picLocks noChangeAspect="0"/>
          </p:cNvPicPr>
          <p:nvPr/>
        </p:nvPicPr>
        <p:blipFill>
          <a:blip r:embed="rId3">
            <a:extLst/>
          </a:blip>
          <a:stretch>
            <a:fillRect/>
          </a:stretch>
        </p:blipFill>
        <p:spPr>
          <a:xfrm>
            <a:off x="6013450" y="946150"/>
            <a:ext cx="4032250" cy="1889125"/>
          </a:xfrm>
          <a:prstGeom prst="rect">
            <a:avLst/>
          </a:prstGeom>
          <a:ln w="12700">
            <a:miter lim="400000"/>
          </a:ln>
        </p:spPr>
      </p:pic>
      <p:pic>
        <p:nvPicPr>
          <p:cNvPr id="334" name="image.png" descr="image.png"/>
          <p:cNvPicPr>
            <a:picLocks noChangeAspect="0"/>
          </p:cNvPicPr>
          <p:nvPr/>
        </p:nvPicPr>
        <p:blipFill>
          <a:blip r:embed="rId4">
            <a:extLst/>
          </a:blip>
          <a:stretch>
            <a:fillRect/>
          </a:stretch>
        </p:blipFill>
        <p:spPr>
          <a:xfrm>
            <a:off x="6927850" y="2851150"/>
            <a:ext cx="2816225" cy="1563688"/>
          </a:xfrm>
          <a:prstGeom prst="rect">
            <a:avLst/>
          </a:prstGeom>
          <a:ln w="12700">
            <a:miter lim="400000"/>
          </a:ln>
        </p:spPr>
      </p:pic>
      <p:pic>
        <p:nvPicPr>
          <p:cNvPr id="335" name="image.png" descr="image.png"/>
          <p:cNvPicPr>
            <a:picLocks noChangeAspect="0"/>
          </p:cNvPicPr>
          <p:nvPr/>
        </p:nvPicPr>
        <p:blipFill>
          <a:blip r:embed="rId5">
            <a:extLst/>
          </a:blip>
          <a:stretch>
            <a:fillRect/>
          </a:stretch>
        </p:blipFill>
        <p:spPr>
          <a:xfrm>
            <a:off x="5784850" y="4756150"/>
            <a:ext cx="4108450" cy="1524000"/>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3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39" name="Cool ref on camera and lenses"/>
          <p:cNvSpPr txBox="1"/>
          <p:nvPr>
            <p:ph type="title"/>
          </p:nvPr>
        </p:nvSpPr>
        <p:spPr>
          <a:prstGeom prst="rect">
            <a:avLst/>
          </a:prstGeom>
        </p:spPr>
        <p:txBody>
          <a:bodyPr/>
          <a:lstStyle/>
          <a:p>
            <a:pPr/>
            <a:r>
              <a:t>Cool ref on camera and lenses</a:t>
            </a:r>
          </a:p>
        </p:txBody>
      </p:sp>
      <p:sp>
        <p:nvSpPr>
          <p:cNvPr id="340" name="https://ciechanow.ski/cameras-and-lenses/"/>
          <p:cNvSpPr txBox="1"/>
          <p:nvPr>
            <p:ph type="body" idx="1"/>
          </p:nvPr>
        </p:nvSpPr>
        <p:spPr>
          <a:prstGeom prst="rect">
            <a:avLst/>
          </a:prstGeom>
        </p:spPr>
        <p:txBody>
          <a:bodyPr/>
          <a:lstStyle/>
          <a:p>
            <a:pPr/>
            <a:r>
              <a:t>https://ciechanow.ski/cameras-and-lenses/</a:t>
            </a:r>
          </a:p>
        </p:txBody>
      </p:sp>
      <p:pic>
        <p:nvPicPr>
          <p:cNvPr id="341" name="Image" descr="Image"/>
          <p:cNvPicPr>
            <a:picLocks noChangeAspect="1"/>
          </p:cNvPicPr>
          <p:nvPr/>
        </p:nvPicPr>
        <p:blipFill>
          <a:blip r:embed="rId3">
            <a:extLst/>
          </a:blip>
          <a:stretch>
            <a:fillRect/>
          </a:stretch>
        </p:blipFill>
        <p:spPr>
          <a:xfrm>
            <a:off x="744716" y="1866212"/>
            <a:ext cx="6154459" cy="4886113"/>
          </a:xfrm>
          <a:prstGeom prst="rect">
            <a:avLst/>
          </a:prstGeom>
          <a:ln w="25400"/>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4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45" name="Lens quality varies!"/>
          <p:cNvSpPr txBox="1"/>
          <p:nvPr>
            <p:ph type="title"/>
          </p:nvPr>
        </p:nvSpPr>
        <p:spPr>
          <a:prstGeom prst="rect">
            <a:avLst/>
          </a:prstGeom>
        </p:spPr>
        <p:txBody>
          <a:bodyPr/>
          <a:lstStyle/>
          <a:p>
            <a:pPr/>
            <a:r>
              <a:t>Lens quality varies!</a:t>
            </a:r>
          </a:p>
        </p:txBody>
      </p:sp>
      <p:sp>
        <p:nvSpPr>
          <p:cNvPr id="346" name="Double-click to edit"/>
          <p:cNvSpPr txBox="1"/>
          <p:nvPr>
            <p:ph type="body" idx="1"/>
          </p:nvPr>
        </p:nvSpPr>
        <p:spPr>
          <a:prstGeom prst="rect">
            <a:avLst/>
          </a:prstGeom>
        </p:spPr>
        <p:txBody>
          <a:bodyPr/>
          <a:lstStyle/>
          <a:p>
            <a:pPr/>
          </a:p>
        </p:txBody>
      </p:sp>
      <p:pic>
        <p:nvPicPr>
          <p:cNvPr id="347" name="image.png" descr="image.png"/>
          <p:cNvPicPr>
            <a:picLocks noChangeAspect="0"/>
          </p:cNvPicPr>
          <p:nvPr/>
        </p:nvPicPr>
        <p:blipFill>
          <a:blip r:embed="rId3">
            <a:extLst/>
          </a:blip>
          <a:stretch>
            <a:fillRect/>
          </a:stretch>
        </p:blipFill>
        <p:spPr>
          <a:xfrm>
            <a:off x="7473950" y="0"/>
            <a:ext cx="2278063" cy="3460750"/>
          </a:xfrm>
          <a:prstGeom prst="rect">
            <a:avLst/>
          </a:prstGeom>
          <a:ln w="12700">
            <a:miter lim="400000"/>
          </a:ln>
        </p:spPr>
      </p:pic>
      <p:pic>
        <p:nvPicPr>
          <p:cNvPr id="348" name="image.png" descr="image.png"/>
          <p:cNvPicPr>
            <a:picLocks noChangeAspect="0"/>
          </p:cNvPicPr>
          <p:nvPr/>
        </p:nvPicPr>
        <p:blipFill>
          <a:blip r:embed="rId4">
            <a:extLst/>
          </a:blip>
          <a:stretch>
            <a:fillRect/>
          </a:stretch>
        </p:blipFill>
        <p:spPr>
          <a:xfrm>
            <a:off x="196850" y="3232150"/>
            <a:ext cx="9848850" cy="3933825"/>
          </a:xfrm>
          <a:prstGeom prst="rect">
            <a:avLst/>
          </a:prstGeom>
          <a:ln w="12700">
            <a:miter lim="400000"/>
          </a:ln>
        </p:spPr>
      </p:pic>
      <p:sp>
        <p:nvSpPr>
          <p:cNvPr id="349" name="source: the luminous landscape"/>
          <p:cNvSpPr txBox="1"/>
          <p:nvPr/>
        </p:nvSpPr>
        <p:spPr>
          <a:xfrm>
            <a:off x="0" y="7213600"/>
            <a:ext cx="2010821"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the luminous landscape</a:t>
            </a:r>
          </a:p>
        </p:txBody>
      </p:sp>
      <p:sp>
        <p:nvSpPr>
          <p:cNvPr id="350" name="Rectangle"/>
          <p:cNvSpPr/>
          <p:nvPr/>
        </p:nvSpPr>
        <p:spPr>
          <a:xfrm>
            <a:off x="7772400" y="152400"/>
            <a:ext cx="673100" cy="457200"/>
          </a:xfrm>
          <a:prstGeom prst="rect">
            <a:avLst/>
          </a:prstGeom>
          <a:ln w="63500">
            <a:solidFill>
              <a:srgbClr val="B51A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5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54" name="Double-click to edit"/>
          <p:cNvSpPr txBox="1"/>
          <p:nvPr>
            <p:ph type="title"/>
          </p:nvPr>
        </p:nvSpPr>
        <p:spPr>
          <a:prstGeom prst="rect">
            <a:avLst/>
          </a:prstGeom>
        </p:spPr>
        <p:txBody>
          <a:bodyPr/>
          <a:lstStyle/>
          <a:p>
            <a:pPr/>
          </a:p>
        </p:txBody>
      </p:sp>
      <p:sp>
        <p:nvSpPr>
          <p:cNvPr id="355" name="Double-click to edit"/>
          <p:cNvSpPr txBox="1"/>
          <p:nvPr>
            <p:ph type="body" idx="1"/>
          </p:nvPr>
        </p:nvSpPr>
        <p:spPr>
          <a:prstGeom prst="rect">
            <a:avLst/>
          </a:prstGeom>
        </p:spPr>
        <p:txBody>
          <a:bodyPr/>
          <a:lstStyle/>
          <a:p>
            <a:pPr/>
          </a:p>
        </p:txBody>
      </p:sp>
      <p:pic>
        <p:nvPicPr>
          <p:cNvPr id="356" name="image.png" descr="image.png"/>
          <p:cNvPicPr>
            <a:picLocks noChangeAspect="0"/>
          </p:cNvPicPr>
          <p:nvPr/>
        </p:nvPicPr>
        <p:blipFill>
          <a:blip r:embed="rId3">
            <a:extLst/>
          </a:blip>
          <a:stretch>
            <a:fillRect/>
          </a:stretch>
        </p:blipFill>
        <p:spPr>
          <a:xfrm>
            <a:off x="0" y="2774950"/>
            <a:ext cx="10045700" cy="3967163"/>
          </a:xfrm>
          <a:prstGeom prst="rect">
            <a:avLst/>
          </a:prstGeom>
          <a:ln w="12700">
            <a:miter lim="400000"/>
          </a:ln>
        </p:spPr>
      </p:pic>
      <p:sp>
        <p:nvSpPr>
          <p:cNvPr id="357" name="source: the luminous landscape"/>
          <p:cNvSpPr txBox="1"/>
          <p:nvPr/>
        </p:nvSpPr>
        <p:spPr>
          <a:xfrm>
            <a:off x="0" y="7043737"/>
            <a:ext cx="2010821" cy="234827"/>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the luminous landscape</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6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61" name="Center is usually OK"/>
          <p:cNvSpPr txBox="1"/>
          <p:nvPr>
            <p:ph type="title"/>
          </p:nvPr>
        </p:nvSpPr>
        <p:spPr>
          <a:prstGeom prst="rect">
            <a:avLst/>
          </a:prstGeom>
        </p:spPr>
        <p:txBody>
          <a:bodyPr/>
          <a:lstStyle/>
          <a:p>
            <a:pPr/>
            <a:r>
              <a:t>Center is usually OK</a:t>
            </a:r>
          </a:p>
        </p:txBody>
      </p:sp>
      <p:sp>
        <p:nvSpPr>
          <p:cNvPr id="362" name="http://www.photo.net/equipment/canon/70-300do_2/"/>
          <p:cNvSpPr txBox="1"/>
          <p:nvPr>
            <p:ph type="body" idx="1"/>
          </p:nvPr>
        </p:nvSpPr>
        <p:spPr>
          <a:xfrm>
            <a:off x="334962" y="1087437"/>
            <a:ext cx="9544051" cy="4584701"/>
          </a:xfrm>
          <a:prstGeom prst="rect">
            <a:avLst/>
          </a:prstGeom>
        </p:spPr>
        <p:txBody>
          <a:bodyPr/>
          <a:lstStyle/>
          <a:p>
            <a:pPr/>
            <a:r>
              <a:t>http://www.photo.net/equipment/canon/70-300do_2/</a:t>
            </a:r>
          </a:p>
        </p:txBody>
      </p:sp>
      <p:pic>
        <p:nvPicPr>
          <p:cNvPr id="363" name="image.png" descr="image.png"/>
          <p:cNvPicPr>
            <a:picLocks noChangeAspect="0"/>
          </p:cNvPicPr>
          <p:nvPr/>
        </p:nvPicPr>
        <p:blipFill>
          <a:blip r:embed="rId3">
            <a:extLst/>
          </a:blip>
          <a:stretch>
            <a:fillRect/>
          </a:stretch>
        </p:blipFill>
        <p:spPr>
          <a:xfrm>
            <a:off x="244475" y="1771650"/>
            <a:ext cx="9563100" cy="398780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6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67" name="Image corners are often sacrificed"/>
          <p:cNvSpPr txBox="1"/>
          <p:nvPr>
            <p:ph type="title"/>
          </p:nvPr>
        </p:nvSpPr>
        <p:spPr>
          <a:prstGeom prst="rect">
            <a:avLst/>
          </a:prstGeom>
        </p:spPr>
        <p:txBody>
          <a:bodyPr/>
          <a:lstStyle/>
          <a:p>
            <a:pPr/>
            <a:r>
              <a:t>Image corners are often sacrificed</a:t>
            </a:r>
          </a:p>
        </p:txBody>
      </p:sp>
      <p:sp>
        <p:nvSpPr>
          <p:cNvPr id="368" name="http://www.photo.net/equipment/canon/70-300do_2/"/>
          <p:cNvSpPr txBox="1"/>
          <p:nvPr>
            <p:ph type="body" idx="1"/>
          </p:nvPr>
        </p:nvSpPr>
        <p:spPr>
          <a:xfrm>
            <a:off x="334962" y="1087437"/>
            <a:ext cx="9544051" cy="3206751"/>
          </a:xfrm>
          <a:prstGeom prst="rect">
            <a:avLst/>
          </a:prstGeom>
        </p:spPr>
        <p:txBody>
          <a:bodyPr/>
          <a:lstStyle/>
          <a:p>
            <a:pPr/>
            <a:r>
              <a:t>http://www.photo.net/equipment/canon/70-300do_2/</a:t>
            </a:r>
          </a:p>
        </p:txBody>
      </p:sp>
      <p:pic>
        <p:nvPicPr>
          <p:cNvPr id="369" name="image.png" descr="image.png"/>
          <p:cNvPicPr>
            <a:picLocks noChangeAspect="0"/>
          </p:cNvPicPr>
          <p:nvPr/>
        </p:nvPicPr>
        <p:blipFill>
          <a:blip r:embed="rId3">
            <a:extLst/>
          </a:blip>
          <a:stretch>
            <a:fillRect/>
          </a:stretch>
        </p:blipFill>
        <p:spPr>
          <a:xfrm>
            <a:off x="0" y="1631950"/>
            <a:ext cx="10045700" cy="3911600"/>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7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73" name="Max aperture is tough"/>
          <p:cNvSpPr txBox="1"/>
          <p:nvPr>
            <p:ph type="title"/>
          </p:nvPr>
        </p:nvSpPr>
        <p:spPr>
          <a:prstGeom prst="rect">
            <a:avLst/>
          </a:prstGeom>
        </p:spPr>
        <p:txBody>
          <a:bodyPr/>
          <a:lstStyle/>
          <a:p>
            <a:pPr/>
            <a:r>
              <a:t>Max aperture is tough</a:t>
            </a:r>
          </a:p>
        </p:txBody>
      </p:sp>
      <p:sp>
        <p:nvSpPr>
          <p:cNvPr id="374" name="http://www.photo.net/equipment/canon/70-300do_2/"/>
          <p:cNvSpPr txBox="1"/>
          <p:nvPr>
            <p:ph type="body" idx="1"/>
          </p:nvPr>
        </p:nvSpPr>
        <p:spPr>
          <a:xfrm>
            <a:off x="334962" y="1087437"/>
            <a:ext cx="9544051" cy="4584701"/>
          </a:xfrm>
          <a:prstGeom prst="rect">
            <a:avLst/>
          </a:prstGeom>
        </p:spPr>
        <p:txBody>
          <a:bodyPr/>
          <a:lstStyle/>
          <a:p>
            <a:pPr/>
            <a:r>
              <a:t>http://www.photo.net/equipment/canon/70-300do_2/</a:t>
            </a:r>
          </a:p>
        </p:txBody>
      </p:sp>
      <p:pic>
        <p:nvPicPr>
          <p:cNvPr id="375" name="image.png" descr="image.png"/>
          <p:cNvPicPr>
            <a:picLocks noChangeAspect="0"/>
          </p:cNvPicPr>
          <p:nvPr/>
        </p:nvPicPr>
        <p:blipFill>
          <a:blip r:embed="rId3">
            <a:extLst/>
          </a:blip>
          <a:stretch>
            <a:fillRect/>
          </a:stretch>
        </p:blipFill>
        <p:spPr>
          <a:xfrm>
            <a:off x="244475" y="1771650"/>
            <a:ext cx="9563100" cy="398780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7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79" name="Gets better when stopped down"/>
          <p:cNvSpPr txBox="1"/>
          <p:nvPr>
            <p:ph type="title"/>
          </p:nvPr>
        </p:nvSpPr>
        <p:spPr>
          <a:prstGeom prst="rect">
            <a:avLst/>
          </a:prstGeom>
        </p:spPr>
        <p:txBody>
          <a:bodyPr/>
          <a:lstStyle/>
          <a:p>
            <a:pPr/>
            <a:r>
              <a:t>Gets better when stopped down</a:t>
            </a:r>
          </a:p>
        </p:txBody>
      </p:sp>
      <p:sp>
        <p:nvSpPr>
          <p:cNvPr id="380" name="http://www.photo.net/equipment/canon/70-300do_2/"/>
          <p:cNvSpPr txBox="1"/>
          <p:nvPr>
            <p:ph type="body" idx="1"/>
          </p:nvPr>
        </p:nvSpPr>
        <p:spPr>
          <a:xfrm>
            <a:off x="334962" y="1087437"/>
            <a:ext cx="9544051" cy="4584701"/>
          </a:xfrm>
          <a:prstGeom prst="rect">
            <a:avLst/>
          </a:prstGeom>
        </p:spPr>
        <p:txBody>
          <a:bodyPr/>
          <a:lstStyle/>
          <a:p>
            <a:pPr/>
            <a:r>
              <a:t>http://www.photo.net/equipment/canon/70-300do_2/</a:t>
            </a:r>
          </a:p>
        </p:txBody>
      </p:sp>
      <p:pic>
        <p:nvPicPr>
          <p:cNvPr id="381" name="image.png" descr="image.png"/>
          <p:cNvPicPr>
            <a:picLocks noChangeAspect="0"/>
          </p:cNvPicPr>
          <p:nvPr/>
        </p:nvPicPr>
        <p:blipFill>
          <a:blip r:embed="rId3">
            <a:extLst/>
          </a:blip>
          <a:stretch>
            <a:fillRect/>
          </a:stretch>
        </p:blipFill>
        <p:spPr>
          <a:xfrm>
            <a:off x="-1588" y="1647825"/>
            <a:ext cx="10048875" cy="4233863"/>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8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85" name="Copy variation"/>
          <p:cNvSpPr txBox="1"/>
          <p:nvPr>
            <p:ph type="title"/>
          </p:nvPr>
        </p:nvSpPr>
        <p:spPr>
          <a:prstGeom prst="rect">
            <a:avLst/>
          </a:prstGeom>
        </p:spPr>
        <p:txBody>
          <a:bodyPr/>
          <a:lstStyle/>
          <a:p>
            <a:pPr/>
            <a:r>
              <a:t>Copy variation</a:t>
            </a:r>
          </a:p>
        </p:txBody>
      </p:sp>
      <p:sp>
        <p:nvSpPr>
          <p:cNvPr id="386" name="Left: Addy's 100-400; Right: Frédo's…"/>
          <p:cNvSpPr txBox="1"/>
          <p:nvPr>
            <p:ph type="body" idx="1"/>
          </p:nvPr>
        </p:nvSpPr>
        <p:spPr>
          <a:xfrm>
            <a:off x="334962" y="1087437"/>
            <a:ext cx="9544051" cy="4584701"/>
          </a:xfrm>
          <a:prstGeom prst="rect">
            <a:avLst/>
          </a:prstGeom>
        </p:spPr>
        <p:txBody>
          <a:bodyPr/>
          <a:lstStyle/>
          <a:p>
            <a:pPr/>
            <a:r>
              <a:t>Left: Addy's 100-400; Right: Frédo's </a:t>
            </a:r>
          </a:p>
          <a:p>
            <a:pPr/>
            <a:r>
              <a:t>(full aperture, 135mm)</a:t>
            </a:r>
          </a:p>
        </p:txBody>
      </p:sp>
      <p:pic>
        <p:nvPicPr>
          <p:cNvPr id="387" name="image.png" descr="image.png"/>
          <p:cNvPicPr>
            <a:picLocks noChangeAspect="0"/>
          </p:cNvPicPr>
          <p:nvPr/>
        </p:nvPicPr>
        <p:blipFill>
          <a:blip r:embed="rId3">
            <a:extLst/>
          </a:blip>
          <a:stretch>
            <a:fillRect/>
          </a:stretch>
        </p:blipFill>
        <p:spPr>
          <a:xfrm>
            <a:off x="1587" y="2247900"/>
            <a:ext cx="10042526" cy="5011738"/>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9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91" name="Cool evaluation sites"/>
          <p:cNvSpPr txBox="1"/>
          <p:nvPr>
            <p:ph type="title"/>
          </p:nvPr>
        </p:nvSpPr>
        <p:spPr>
          <a:prstGeom prst="rect">
            <a:avLst/>
          </a:prstGeom>
        </p:spPr>
        <p:txBody>
          <a:bodyPr/>
          <a:lstStyle/>
          <a:p>
            <a:pPr/>
            <a:r>
              <a:t>Cool evaluation sites</a:t>
            </a:r>
          </a:p>
        </p:txBody>
      </p:sp>
      <p:sp>
        <p:nvSpPr>
          <p:cNvPr id="392" name="http://www.the-digital-picture.com/Reviews/ISO-12233-Sample-Crops.aspx?Lens=486&amp;Camera=453&amp;Sample=0&amp;FLI=0&amp;API=3&amp;LensComp=355&amp;CameraComp=0&amp;FLIComp=0&amp;APIComp=0…"/>
          <p:cNvSpPr txBox="1"/>
          <p:nvPr>
            <p:ph type="body" idx="1"/>
          </p:nvPr>
        </p:nvSpPr>
        <p:spPr>
          <a:prstGeom prst="rect">
            <a:avLst/>
          </a:prstGeom>
        </p:spPr>
        <p:txBody>
          <a:bodyPr/>
          <a:lstStyle/>
          <a:p>
            <a:pPr>
              <a:defRPr sz="2200"/>
            </a:pPr>
            <a:r>
              <a:rPr u="sng">
                <a:hlinkClick r:id="rId3" invalidUrl="" action="" tgtFrame="" tooltip="" history="1" highlightClick="0" endSnd="0"/>
              </a:rPr>
              <a:t>http://www.the-digital-picture.com/Reviews/ISO-12233-Sample-Crops.aspx?Lens=486&amp;Camera=453&amp;Sample=0&amp;FLI=0&amp;API=3&amp;LensComp=355&amp;CameraComp=0&amp;FLIComp=0&amp;APIComp=0</a:t>
            </a:r>
          </a:p>
          <a:p>
            <a:pPr>
              <a:defRPr sz="2200"/>
            </a:pPr>
            <a:r>
              <a:rPr u="sng">
                <a:hlinkClick r:id="rId4" invalidUrl="" action="" tgtFrame="" tooltip="" history="1" highlightClick="0" endSnd="0"/>
              </a:rPr>
              <a:t>http://www.slrgear.com/reviews/index.php</a:t>
            </a:r>
          </a:p>
          <a:p>
            <a:pPr lvl="1">
              <a:buClrTx/>
              <a:buFontTx/>
              <a:defRPr sz="2200"/>
            </a:pPr>
            <a:r>
              <a:t>e.g. </a:t>
            </a:r>
            <a:r>
              <a:rPr u="sng">
                <a:hlinkClick r:id="rId5" invalidUrl="" action="" tgtFrame="" tooltip="" history="1" highlightClick="0" endSnd="0"/>
              </a:rPr>
              <a:t>http://www.slrgear.com/reviews/showproduct.php/product/145/cat/11</a:t>
            </a:r>
          </a:p>
        </p:txBody>
      </p:sp>
      <p:grpSp>
        <p:nvGrpSpPr>
          <p:cNvPr id="395" name="Group"/>
          <p:cNvGrpSpPr/>
          <p:nvPr/>
        </p:nvGrpSpPr>
        <p:grpSpPr>
          <a:xfrm>
            <a:off x="513017" y="3401654"/>
            <a:ext cx="8445505" cy="3989750"/>
            <a:chOff x="0" y="0"/>
            <a:chExt cx="8445503" cy="3989749"/>
          </a:xfrm>
        </p:grpSpPr>
        <p:pic>
          <p:nvPicPr>
            <p:cNvPr id="393" name="droppedImage.png" descr="droppedImage.png"/>
            <p:cNvPicPr>
              <a:picLocks noChangeAspect="1"/>
            </p:cNvPicPr>
            <p:nvPr/>
          </p:nvPicPr>
          <p:blipFill>
            <a:blip r:embed="rId6">
              <a:extLst/>
            </a:blip>
            <a:stretch>
              <a:fillRect/>
            </a:stretch>
          </p:blipFill>
          <p:spPr>
            <a:xfrm>
              <a:off x="3651239" y="0"/>
              <a:ext cx="4794265" cy="3989748"/>
            </a:xfrm>
            <a:prstGeom prst="rect">
              <a:avLst/>
            </a:prstGeom>
            <a:ln w="25400" cap="flat">
              <a:noFill/>
              <a:round/>
            </a:ln>
            <a:effectLst/>
          </p:spPr>
        </p:pic>
        <p:pic>
          <p:nvPicPr>
            <p:cNvPr id="394" name="droppedImage.png" descr="droppedImage.png"/>
            <p:cNvPicPr>
              <a:picLocks noChangeAspect="1"/>
            </p:cNvPicPr>
            <p:nvPr/>
          </p:nvPicPr>
          <p:blipFill>
            <a:blip r:embed="rId7">
              <a:extLst/>
            </a:blip>
            <a:stretch>
              <a:fillRect/>
            </a:stretch>
          </p:blipFill>
          <p:spPr>
            <a:xfrm>
              <a:off x="0" y="0"/>
              <a:ext cx="3459933" cy="3989750"/>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9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99" name="Blog"/>
          <p:cNvSpPr txBox="1"/>
          <p:nvPr>
            <p:ph type="title"/>
          </p:nvPr>
        </p:nvSpPr>
        <p:spPr>
          <a:prstGeom prst="rect">
            <a:avLst/>
          </a:prstGeom>
        </p:spPr>
        <p:txBody>
          <a:bodyPr/>
          <a:lstStyle/>
          <a:p>
            <a:pPr/>
            <a:r>
              <a:t>Blog</a:t>
            </a:r>
          </a:p>
        </p:txBody>
      </p:sp>
      <p:sp>
        <p:nvSpPr>
          <p:cNvPr id="400" name="http://www.lensrentals.com/blog"/>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http://www.lensrentals.com/blog</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0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0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04" name="Double-click to edit"/>
          <p:cNvSpPr txBox="1"/>
          <p:nvPr>
            <p:ph type="title"/>
          </p:nvPr>
        </p:nvSpPr>
        <p:spPr>
          <a:prstGeom prst="rect">
            <a:avLst/>
          </a:prstGeom>
        </p:spPr>
        <p:txBody>
          <a:bodyPr/>
          <a:lstStyle/>
          <a:p>
            <a:pPr/>
          </a:p>
        </p:txBody>
      </p:sp>
      <p:sp>
        <p:nvSpPr>
          <p:cNvPr id="405" name="http://www.lensrentals.com/blog/2011/10/notes-on-lens-and-camera-variation"/>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http://www.lensrentals.com/blog/2011/10/notes-on-lens-and-camera-variation</a:t>
            </a:r>
          </a:p>
        </p:txBody>
      </p:sp>
      <p:pic>
        <p:nvPicPr>
          <p:cNvPr id="406" name="droppedImage.tiff" descr="droppedImage.tiff"/>
          <p:cNvPicPr>
            <a:picLocks noChangeAspect="1"/>
          </p:cNvPicPr>
          <p:nvPr/>
        </p:nvPicPr>
        <p:blipFill>
          <a:blip r:embed="rId4">
            <a:extLst/>
          </a:blip>
          <a:stretch>
            <a:fillRect/>
          </a:stretch>
        </p:blipFill>
        <p:spPr>
          <a:xfrm>
            <a:off x="622300" y="2280787"/>
            <a:ext cx="6096000" cy="5250313"/>
          </a:xfrm>
          <a:prstGeom prst="rect">
            <a:avLst/>
          </a:prstGeom>
          <a:ln w="25400"/>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0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0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10" name="Zoom vs. Prime"/>
          <p:cNvSpPr txBox="1"/>
          <p:nvPr>
            <p:ph type="title"/>
          </p:nvPr>
        </p:nvSpPr>
        <p:spPr>
          <a:prstGeom prst="rect">
            <a:avLst/>
          </a:prstGeom>
        </p:spPr>
        <p:txBody>
          <a:bodyPr/>
          <a:lstStyle/>
          <a:p>
            <a:pPr/>
            <a:r>
              <a:t>Zoom vs. Prime</a:t>
            </a:r>
          </a:p>
        </p:txBody>
      </p:sp>
      <p:sp>
        <p:nvSpPr>
          <p:cNvPr id="411" name="Double-click to edit"/>
          <p:cNvSpPr txBox="1"/>
          <p:nvPr>
            <p:ph type="body" idx="1"/>
          </p:nvPr>
        </p:nvSpPr>
        <p:spPr>
          <a:prstGeom prst="rect">
            <a:avLst/>
          </a:prstGeom>
        </p:spPr>
        <p:txBody>
          <a:bodyPr/>
          <a:lstStyle/>
          <a:p>
            <a:pPr/>
          </a:p>
        </p:txBody>
      </p:sp>
      <p:pic>
        <p:nvPicPr>
          <p:cNvPr id="412" name="image.png" descr="image.png"/>
          <p:cNvPicPr>
            <a:picLocks noChangeAspect="0"/>
          </p:cNvPicPr>
          <p:nvPr/>
        </p:nvPicPr>
        <p:blipFill>
          <a:blip r:embed="rId3">
            <a:extLst/>
          </a:blip>
          <a:stretch>
            <a:fillRect/>
          </a:stretch>
        </p:blipFill>
        <p:spPr>
          <a:xfrm>
            <a:off x="0" y="2774950"/>
            <a:ext cx="10045700" cy="3967163"/>
          </a:xfrm>
          <a:prstGeom prst="rect">
            <a:avLst/>
          </a:prstGeom>
          <a:ln w="12700">
            <a:miter lim="400000"/>
          </a:ln>
        </p:spPr>
      </p:pic>
      <p:sp>
        <p:nvSpPr>
          <p:cNvPr id="413" name="source: the luminous landscape"/>
          <p:cNvSpPr txBox="1"/>
          <p:nvPr/>
        </p:nvSpPr>
        <p:spPr>
          <a:xfrm>
            <a:off x="0" y="7043737"/>
            <a:ext cx="2010821" cy="234827"/>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the luminous landscape</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1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17" name="Lenses"/>
          <p:cNvSpPr txBox="1"/>
          <p:nvPr>
            <p:ph type="title"/>
          </p:nvPr>
        </p:nvSpPr>
        <p:spPr>
          <a:prstGeom prst="rect">
            <a:avLst/>
          </a:prstGeom>
        </p:spPr>
        <p:txBody>
          <a:bodyPr/>
          <a:lstStyle>
            <a:lvl1pPr>
              <a:defRPr sz="4000"/>
            </a:lvl1pPr>
          </a:lstStyle>
          <a:p>
            <a:pPr/>
            <a:r>
              <a:t>Lenses</a:t>
            </a:r>
          </a:p>
        </p:txBody>
      </p:sp>
      <p:sp>
        <p:nvSpPr>
          <p:cNvPr id="418" name="In a photo system, the lens is most critical…"/>
          <p:cNvSpPr txBox="1"/>
          <p:nvPr>
            <p:ph type="body" idx="1"/>
          </p:nvPr>
        </p:nvSpPr>
        <p:spPr>
          <a:prstGeom prst="rect">
            <a:avLst/>
          </a:prstGeom>
        </p:spPr>
        <p:txBody>
          <a:bodyPr/>
          <a:lstStyle/>
          <a:p>
            <a:pPr/>
            <a:r>
              <a:t>In a photo system, the lens is most critical</a:t>
            </a:r>
          </a:p>
          <a:p>
            <a:pPr/>
            <a:r>
              <a:t>Lenses are characterized by</a:t>
            </a:r>
          </a:p>
          <a:p>
            <a:pPr lvl="1"/>
            <a:r>
              <a:t>Prime vs. zoom</a:t>
            </a:r>
          </a:p>
          <a:p>
            <a:pPr lvl="1"/>
            <a:r>
              <a:t>Focal length (field of view)</a:t>
            </a:r>
          </a:p>
          <a:p>
            <a:pPr lvl="1"/>
            <a:r>
              <a:t>Maximum aperture (the f number like f/2.8)</a:t>
            </a:r>
          </a:p>
          <a:p>
            <a:pPr lvl="1"/>
            <a:r>
              <a:t>Various gizmos (e.g. image stabilization, faster autofocus)</a:t>
            </a:r>
          </a:p>
          <a:p>
            <a:pPr lvl="1"/>
            <a:r>
              <a:t>Minimum focusing distance </a:t>
            </a:r>
          </a:p>
          <a:p>
            <a:pPr lvl="1"/>
            <a:r>
              <a:t>More complex quality issues</a:t>
            </a:r>
          </a:p>
          <a:p>
            <a:pPr/>
            <a:r>
              <a:t>Max aperture is usually correlated with quality</a:t>
            </a:r>
          </a:p>
          <a:p>
            <a:pPr/>
            <a:r>
              <a:t>Warning: lenses are addictive</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22" name="Bottom line"/>
          <p:cNvSpPr txBox="1"/>
          <p:nvPr>
            <p:ph type="title"/>
          </p:nvPr>
        </p:nvSpPr>
        <p:spPr>
          <a:prstGeom prst="rect">
            <a:avLst/>
          </a:prstGeom>
        </p:spPr>
        <p:txBody>
          <a:bodyPr/>
          <a:lstStyle/>
          <a:p>
            <a:pPr/>
            <a:r>
              <a:t>Bottom line</a:t>
            </a:r>
          </a:p>
        </p:txBody>
      </p:sp>
      <p:sp>
        <p:nvSpPr>
          <p:cNvPr id="423" name="Yes, you can get a cheap &amp; razor sharp high-quality lens:  look for a prime in the 35-100mm range…"/>
          <p:cNvSpPr txBox="1"/>
          <p:nvPr>
            <p:ph type="body" idx="1"/>
          </p:nvPr>
        </p:nvSpPr>
        <p:spPr>
          <a:xfrm>
            <a:off x="379412" y="1266825"/>
            <a:ext cx="9272588" cy="3841750"/>
          </a:xfrm>
          <a:prstGeom prst="rect">
            <a:avLst/>
          </a:prstGeom>
        </p:spPr>
        <p:txBody>
          <a:bodyPr/>
          <a:lstStyle/>
          <a:p>
            <a:pPr/>
            <a:r>
              <a:t>Yes, you can get a cheap &amp; razor sharp high-quality lens: </a:t>
            </a:r>
            <a:br/>
            <a:r>
              <a:t>look for a prime in the 35-100mm range</a:t>
            </a:r>
          </a:p>
          <a:p>
            <a:pPr lvl="1"/>
            <a:r>
              <a:t>e.g. Canon 50mm f/1.8, 85mm f/1.8, Nikon 50mm f/1.8</a:t>
            </a:r>
          </a:p>
          <a:p>
            <a:pPr/>
            <a:r>
              <a:t>See also </a:t>
            </a:r>
            <a:r>
              <a:rPr u="sng">
                <a:solidFill>
                  <a:srgbClr val="606060"/>
                </a:solidFill>
                <a:uFill>
                  <a:solidFill>
                    <a:srgbClr val="606060"/>
                  </a:solidFill>
                </a:uFill>
                <a:hlinkClick r:id="rId3" invalidUrl="" action="" tgtFrame="" tooltip="" history="1" highlightClick="0" endSnd="0"/>
              </a:rPr>
              <a:t>http://www.photozone.de/3Technology/lenstec4.htm</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2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27" name="Why are lenses so complex?"/>
          <p:cNvSpPr txBox="1"/>
          <p:nvPr>
            <p:ph type="title"/>
          </p:nvPr>
        </p:nvSpPr>
        <p:spPr>
          <a:prstGeom prst="rect">
            <a:avLst/>
          </a:prstGeom>
        </p:spPr>
        <p:txBody>
          <a:bodyPr/>
          <a:lstStyle/>
          <a:p>
            <a:pPr/>
            <a:r>
              <a:t>Why are lenses so complex?</a:t>
            </a:r>
          </a:p>
        </p:txBody>
      </p:sp>
      <p:sp>
        <p:nvSpPr>
          <p:cNvPr id="428" name="It’s not so easy to send light where it should go"/>
          <p:cNvSpPr txBox="1"/>
          <p:nvPr>
            <p:ph type="body" idx="1"/>
          </p:nvPr>
        </p:nvSpPr>
        <p:spPr>
          <a:prstGeom prst="rect">
            <a:avLst/>
          </a:prstGeom>
        </p:spPr>
        <p:txBody>
          <a:bodyPr/>
          <a:lstStyle/>
          <a:p>
            <a:pPr/>
            <a:r>
              <a:t>It’s not so easy to send light where it should go</a:t>
            </a:r>
          </a:p>
        </p:txBody>
      </p:sp>
      <p:pic>
        <p:nvPicPr>
          <p:cNvPr id="429" name="image.png" descr="image.png"/>
          <p:cNvPicPr>
            <a:picLocks noChangeAspect="0"/>
          </p:cNvPicPr>
          <p:nvPr/>
        </p:nvPicPr>
        <p:blipFill>
          <a:blip r:embed="rId3">
            <a:extLst/>
          </a:blip>
          <a:stretch>
            <a:fillRect/>
          </a:stretch>
        </p:blipFill>
        <p:spPr>
          <a:xfrm>
            <a:off x="-1588" y="2470150"/>
            <a:ext cx="7999413" cy="4603750"/>
          </a:xfrm>
          <a:prstGeom prst="rect">
            <a:avLst/>
          </a:prstGeom>
          <a:ln w="12700">
            <a:miter lim="400000"/>
          </a:ln>
        </p:spPr>
      </p:pic>
      <p:pic>
        <p:nvPicPr>
          <p:cNvPr id="430" name="image.png" descr="image.png"/>
          <p:cNvPicPr>
            <a:picLocks noChangeAspect="0"/>
          </p:cNvPicPr>
          <p:nvPr/>
        </p:nvPicPr>
        <p:blipFill>
          <a:blip r:embed="rId4">
            <a:extLst/>
          </a:blip>
          <a:stretch>
            <a:fillRect/>
          </a:stretch>
        </p:blipFill>
        <p:spPr>
          <a:xfrm>
            <a:off x="7834312" y="3232150"/>
            <a:ext cx="2211388" cy="2832100"/>
          </a:xfrm>
          <a:prstGeom prst="rect">
            <a:avLst/>
          </a:prstGeom>
          <a:ln w="12700">
            <a:miter lim="400000"/>
          </a:ln>
        </p:spPr>
      </p:pic>
      <p:sp>
        <p:nvSpPr>
          <p:cNvPr id="431"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3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35" name="Simple lenses are not so good"/>
          <p:cNvSpPr txBox="1"/>
          <p:nvPr>
            <p:ph type="title"/>
          </p:nvPr>
        </p:nvSpPr>
        <p:spPr>
          <a:prstGeom prst="rect">
            <a:avLst/>
          </a:prstGeom>
        </p:spPr>
        <p:txBody>
          <a:bodyPr/>
          <a:lstStyle>
            <a:lvl1pPr>
              <a:defRPr sz="4000"/>
            </a:lvl1pPr>
          </a:lstStyle>
          <a:p>
            <a:pPr/>
            <a:r>
              <a:t>Simple lenses are not so good</a:t>
            </a:r>
          </a:p>
        </p:txBody>
      </p:sp>
      <p:sp>
        <p:nvSpPr>
          <p:cNvPr id="436" name="Double-click to edit"/>
          <p:cNvSpPr txBox="1"/>
          <p:nvPr>
            <p:ph type="body" idx="1"/>
          </p:nvPr>
        </p:nvSpPr>
        <p:spPr>
          <a:prstGeom prst="rect">
            <a:avLst/>
          </a:prstGeom>
        </p:spPr>
        <p:txBody>
          <a:bodyPr/>
          <a:lstStyle/>
          <a:p>
            <a:pPr/>
          </a:p>
        </p:txBody>
      </p:sp>
      <p:pic>
        <p:nvPicPr>
          <p:cNvPr id="437" name="image.png" descr="image.png"/>
          <p:cNvPicPr>
            <a:picLocks noChangeAspect="0"/>
          </p:cNvPicPr>
          <p:nvPr/>
        </p:nvPicPr>
        <p:blipFill>
          <a:blip r:embed="rId3">
            <a:extLst/>
          </a:blip>
          <a:stretch>
            <a:fillRect/>
          </a:stretch>
        </p:blipFill>
        <p:spPr>
          <a:xfrm>
            <a:off x="679450" y="1093787"/>
            <a:ext cx="7467600" cy="6388101"/>
          </a:xfrm>
          <a:prstGeom prst="rect">
            <a:avLst/>
          </a:prstGeom>
          <a:ln w="12700">
            <a:miter lim="400000"/>
          </a:ln>
        </p:spPr>
      </p:pic>
      <p:sp>
        <p:nvSpPr>
          <p:cNvPr id="438" name="From Ray's Applied Photographic Optics"/>
          <p:cNvSpPr txBox="1"/>
          <p:nvPr/>
        </p:nvSpPr>
        <p:spPr>
          <a:xfrm>
            <a:off x="6586537" y="7346950"/>
            <a:ext cx="328861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sz="1400">
                <a:uFill>
                  <a:solidFill>
                    <a:srgbClr val="000000"/>
                  </a:solidFill>
                </a:uFill>
              </a:defRPr>
            </a:lvl1pPr>
          </a:lstStyle>
          <a:p>
            <a:pPr/>
            <a:r>
              <a:t>From Ray's Applied Photographic Optics</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42" name="Complex lenses are better!"/>
          <p:cNvSpPr txBox="1"/>
          <p:nvPr>
            <p:ph type="title"/>
          </p:nvPr>
        </p:nvSpPr>
        <p:spPr>
          <a:prstGeom prst="rect">
            <a:avLst/>
          </a:prstGeom>
        </p:spPr>
        <p:txBody>
          <a:bodyPr/>
          <a:lstStyle>
            <a:lvl1pPr>
              <a:defRPr sz="4000"/>
            </a:lvl1pPr>
          </a:lstStyle>
          <a:p>
            <a:pPr/>
            <a:r>
              <a:t>Complex lenses are better!</a:t>
            </a:r>
          </a:p>
        </p:txBody>
      </p:sp>
      <p:sp>
        <p:nvSpPr>
          <p:cNvPr id="443" name="Double-click to edit"/>
          <p:cNvSpPr txBox="1"/>
          <p:nvPr>
            <p:ph type="body" idx="1"/>
          </p:nvPr>
        </p:nvSpPr>
        <p:spPr>
          <a:prstGeom prst="rect">
            <a:avLst/>
          </a:prstGeom>
        </p:spPr>
        <p:txBody>
          <a:bodyPr/>
          <a:lstStyle/>
          <a:p>
            <a:pPr/>
          </a:p>
        </p:txBody>
      </p:sp>
      <p:pic>
        <p:nvPicPr>
          <p:cNvPr id="444" name="image.png" descr="image.png"/>
          <p:cNvPicPr>
            <a:picLocks noChangeAspect="0"/>
          </p:cNvPicPr>
          <p:nvPr/>
        </p:nvPicPr>
        <p:blipFill>
          <a:blip r:embed="rId3">
            <a:extLst/>
          </a:blip>
          <a:srcRect l="0" t="59106" r="0" b="0"/>
          <a:stretch>
            <a:fillRect/>
          </a:stretch>
        </p:blipFill>
        <p:spPr>
          <a:xfrm>
            <a:off x="4881562" y="1936749"/>
            <a:ext cx="4689476" cy="4551364"/>
          </a:xfrm>
          <a:prstGeom prst="rect">
            <a:avLst/>
          </a:prstGeom>
          <a:ln w="12700">
            <a:miter lim="400000"/>
          </a:ln>
        </p:spPr>
      </p:pic>
      <p:pic>
        <p:nvPicPr>
          <p:cNvPr id="445" name="image.png" descr="image.png"/>
          <p:cNvPicPr>
            <a:picLocks noChangeAspect="0"/>
          </p:cNvPicPr>
          <p:nvPr/>
        </p:nvPicPr>
        <p:blipFill>
          <a:blip r:embed="rId3">
            <a:extLst/>
          </a:blip>
          <a:srcRect l="0" t="0" r="0" b="41905"/>
          <a:stretch>
            <a:fillRect/>
          </a:stretch>
        </p:blipFill>
        <p:spPr>
          <a:xfrm>
            <a:off x="146050" y="1033462"/>
            <a:ext cx="4689475" cy="6465888"/>
          </a:xfrm>
          <a:prstGeom prst="rect">
            <a:avLst/>
          </a:prstGeom>
          <a:ln w="12700">
            <a:miter lim="400000"/>
          </a:ln>
        </p:spPr>
      </p:pic>
      <p:sp>
        <p:nvSpPr>
          <p:cNvPr id="446" name="From Ray's Applied Photographic Optics"/>
          <p:cNvSpPr txBox="1"/>
          <p:nvPr/>
        </p:nvSpPr>
        <p:spPr>
          <a:xfrm>
            <a:off x="6586537" y="7118350"/>
            <a:ext cx="328861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sz="1400">
                <a:uFill>
                  <a:solidFill>
                    <a:srgbClr val="000000"/>
                  </a:solidFill>
                </a:uFill>
              </a:defRPr>
            </a:lvl1pPr>
          </a:lstStyle>
          <a:p>
            <a:pPr/>
            <a:r>
              <a:t>From Ray's Applied Photographic Optics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4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50" name="Question?"/>
          <p:cNvSpPr txBox="1"/>
          <p:nvPr>
            <p:ph type="title"/>
          </p:nvPr>
        </p:nvSpPr>
        <p:spPr>
          <a:prstGeom prst="rect">
            <a:avLst/>
          </a:prstGeom>
        </p:spPr>
        <p:txBody>
          <a:bodyPr/>
          <a:lstStyle/>
          <a:p>
            <a:pPr/>
            <a:r>
              <a:t>Question?</a:t>
            </a:r>
          </a:p>
        </p:txBody>
      </p:sp>
      <p:sp>
        <p:nvSpPr>
          <p:cNvPr id="45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5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55" name="Double-click to edit"/>
          <p:cNvSpPr txBox="1"/>
          <p:nvPr>
            <p:ph type="title"/>
          </p:nvPr>
        </p:nvSpPr>
        <p:spPr>
          <a:prstGeom prst="rect">
            <a:avLst/>
          </a:prstGeom>
        </p:spPr>
        <p:txBody>
          <a:bodyPr/>
          <a:lstStyle/>
          <a:p>
            <a:pPr>
              <a:defRPr sz="4000"/>
            </a:pPr>
          </a:p>
        </p:txBody>
      </p:sp>
      <p:sp>
        <p:nvSpPr>
          <p:cNvPr id="456" name="Lens 101 review"/>
          <p:cNvSpPr txBox="1"/>
          <p:nvPr>
            <p:ph type="body" idx="1"/>
          </p:nvPr>
        </p:nvSpPr>
        <p:spPr>
          <a:prstGeom prst="rect">
            <a:avLst/>
          </a:prstGeom>
        </p:spPr>
        <p:txBody>
          <a:bodyPr/>
          <a:lstStyle>
            <a:lvl1pPr>
              <a:buSzTx/>
              <a:buNone/>
              <a:defRPr sz="10700"/>
            </a:lvl1pPr>
          </a:lstStyle>
          <a:p>
            <a:pPr/>
            <a:r>
              <a:t>Lens 101 review</a:t>
            </a:r>
          </a:p>
        </p:txBody>
      </p:sp>
      <p:sp>
        <p:nvSpPr>
          <p:cNvPr id="457"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58"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6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62" name="Thin lens optics"/>
          <p:cNvSpPr txBox="1"/>
          <p:nvPr>
            <p:ph type="title"/>
          </p:nvPr>
        </p:nvSpPr>
        <p:spPr>
          <a:prstGeom prst="rect">
            <a:avLst/>
          </a:prstGeom>
        </p:spPr>
        <p:txBody>
          <a:bodyPr/>
          <a:lstStyle/>
          <a:p>
            <a:pPr/>
            <a:r>
              <a:t>Thin lens optics</a:t>
            </a:r>
          </a:p>
        </p:txBody>
      </p:sp>
      <p:sp>
        <p:nvSpPr>
          <p:cNvPr id="463" name="Simplification of geometrical optics All parallel rays converge to one point on a plane located at the focal length f…"/>
          <p:cNvSpPr txBox="1"/>
          <p:nvPr>
            <p:ph type="body" idx="1"/>
          </p:nvPr>
        </p:nvSpPr>
        <p:spPr>
          <a:xfrm>
            <a:off x="380201" y="914400"/>
            <a:ext cx="9271346" cy="6469424"/>
          </a:xfrm>
          <a:prstGeom prst="rect">
            <a:avLst/>
          </a:prstGeom>
        </p:spPr>
        <p:txBody>
          <a:bodyPr/>
          <a:lstStyle/>
          <a:p>
            <a:pPr/>
            <a:r>
              <a:t>Simplification of geometrical optics All parallel rays converge to one point on a plane located at the focal length </a:t>
            </a:r>
            <a:r>
              <a:rPr i="1"/>
              <a:t>f</a:t>
            </a:r>
            <a:endParaRPr i="1"/>
          </a:p>
          <a:p>
            <a:pPr/>
          </a:p>
          <a:p>
            <a:pPr/>
          </a:p>
          <a:p>
            <a:pPr/>
          </a:p>
          <a:p>
            <a:pPr/>
            <a:r>
              <a:t>All rays going through the center are not deviated</a:t>
            </a:r>
          </a:p>
          <a:p>
            <a:pPr lvl="1"/>
            <a:r>
              <a:t>Hence same perspective as pinhole</a:t>
            </a:r>
          </a:p>
        </p:txBody>
      </p:sp>
      <p:sp>
        <p:nvSpPr>
          <p:cNvPr id="464" name="Line"/>
          <p:cNvSpPr/>
          <p:nvPr/>
        </p:nvSpPr>
        <p:spPr>
          <a:xfrm>
            <a:off x="3676447" y="2571217"/>
            <a:ext cx="1745" cy="1220833"/>
          </a:xfrm>
          <a:prstGeom prst="line">
            <a:avLst/>
          </a:prstGeom>
          <a:ln w="76200">
            <a:solidFill>
              <a:srgbClr val="00FDFF"/>
            </a:solidFill>
          </a:ln>
        </p:spPr>
        <p:txBody>
          <a:bodyPr lIns="0" tIns="0" rIns="0" bIns="0"/>
          <a:lstStyle/>
          <a:p>
            <a:pPr/>
          </a:p>
        </p:txBody>
      </p:sp>
      <p:sp>
        <p:nvSpPr>
          <p:cNvPr id="465" name="Line"/>
          <p:cNvSpPr/>
          <p:nvPr/>
        </p:nvSpPr>
        <p:spPr>
          <a:xfrm flipH="1">
            <a:off x="2075413" y="2571217"/>
            <a:ext cx="1601034" cy="610417"/>
          </a:xfrm>
          <a:prstGeom prst="line">
            <a:avLst/>
          </a:prstGeom>
          <a:ln w="25400">
            <a:solidFill>
              <a:srgbClr val="000000"/>
            </a:solidFill>
          </a:ln>
        </p:spPr>
        <p:txBody>
          <a:bodyPr lIns="0" tIns="0" rIns="0" bIns="0"/>
          <a:lstStyle/>
          <a:p>
            <a:pPr/>
          </a:p>
        </p:txBody>
      </p:sp>
      <p:sp>
        <p:nvSpPr>
          <p:cNvPr id="466" name="Line"/>
          <p:cNvSpPr/>
          <p:nvPr/>
        </p:nvSpPr>
        <p:spPr>
          <a:xfrm flipH="1" flipV="1">
            <a:off x="2075413" y="3181376"/>
            <a:ext cx="1601034" cy="610417"/>
          </a:xfrm>
          <a:prstGeom prst="line">
            <a:avLst/>
          </a:prstGeom>
          <a:ln w="25400">
            <a:solidFill>
              <a:srgbClr val="000000"/>
            </a:solidFill>
          </a:ln>
        </p:spPr>
        <p:txBody>
          <a:bodyPr lIns="0" tIns="0" rIns="0" bIns="0"/>
          <a:lstStyle/>
          <a:p>
            <a:pPr/>
          </a:p>
        </p:txBody>
      </p:sp>
      <p:sp>
        <p:nvSpPr>
          <p:cNvPr id="467" name="Line"/>
          <p:cNvSpPr/>
          <p:nvPr/>
        </p:nvSpPr>
        <p:spPr>
          <a:xfrm flipH="1">
            <a:off x="2202729" y="5505208"/>
            <a:ext cx="5181559" cy="1745"/>
          </a:xfrm>
          <a:prstGeom prst="line">
            <a:avLst/>
          </a:prstGeom>
          <a:ln w="25400">
            <a:solidFill>
              <a:srgbClr val="000000"/>
            </a:solidFill>
          </a:ln>
        </p:spPr>
        <p:txBody>
          <a:bodyPr lIns="0" tIns="0" rIns="0" bIns="0"/>
          <a:lstStyle/>
          <a:p>
            <a:pPr/>
          </a:p>
        </p:txBody>
      </p:sp>
      <p:sp>
        <p:nvSpPr>
          <p:cNvPr id="468" name="Line"/>
          <p:cNvSpPr/>
          <p:nvPr/>
        </p:nvSpPr>
        <p:spPr>
          <a:xfrm flipH="1">
            <a:off x="3594100" y="2571217"/>
            <a:ext cx="3657263" cy="1746"/>
          </a:xfrm>
          <a:prstGeom prst="line">
            <a:avLst/>
          </a:prstGeom>
          <a:ln w="25400">
            <a:solidFill>
              <a:srgbClr val="000000"/>
            </a:solidFill>
          </a:ln>
        </p:spPr>
        <p:txBody>
          <a:bodyPr lIns="0" tIns="0" rIns="0" bIns="0"/>
          <a:lstStyle/>
          <a:p>
            <a:pPr/>
          </a:p>
        </p:txBody>
      </p:sp>
      <p:sp>
        <p:nvSpPr>
          <p:cNvPr id="469" name="Line"/>
          <p:cNvSpPr/>
          <p:nvPr/>
        </p:nvSpPr>
        <p:spPr>
          <a:xfrm flipH="1">
            <a:off x="3594100" y="3791534"/>
            <a:ext cx="3657263" cy="1746"/>
          </a:xfrm>
          <a:prstGeom prst="line">
            <a:avLst/>
          </a:prstGeom>
          <a:ln w="25400">
            <a:solidFill>
              <a:srgbClr val="000000"/>
            </a:solidFill>
          </a:ln>
        </p:spPr>
        <p:txBody>
          <a:bodyPr lIns="0" tIns="0" rIns="0" bIns="0"/>
          <a:lstStyle/>
          <a:p>
            <a:pPr/>
          </a:p>
        </p:txBody>
      </p:sp>
      <p:sp>
        <p:nvSpPr>
          <p:cNvPr id="470" name="Line"/>
          <p:cNvSpPr/>
          <p:nvPr/>
        </p:nvSpPr>
        <p:spPr>
          <a:xfrm flipH="1">
            <a:off x="3594100" y="3409750"/>
            <a:ext cx="3657263" cy="1745"/>
          </a:xfrm>
          <a:prstGeom prst="line">
            <a:avLst/>
          </a:prstGeom>
          <a:ln w="25400">
            <a:solidFill>
              <a:srgbClr val="000000"/>
            </a:solidFill>
          </a:ln>
        </p:spPr>
        <p:txBody>
          <a:bodyPr lIns="0" tIns="0" rIns="0" bIns="0"/>
          <a:lstStyle/>
          <a:p>
            <a:pPr/>
          </a:p>
        </p:txBody>
      </p:sp>
      <p:sp>
        <p:nvSpPr>
          <p:cNvPr id="471" name="Line"/>
          <p:cNvSpPr/>
          <p:nvPr/>
        </p:nvSpPr>
        <p:spPr>
          <a:xfrm flipH="1">
            <a:off x="3594100" y="2801334"/>
            <a:ext cx="3657263" cy="1746"/>
          </a:xfrm>
          <a:prstGeom prst="line">
            <a:avLst/>
          </a:prstGeom>
          <a:ln w="25400">
            <a:solidFill>
              <a:srgbClr val="000000"/>
            </a:solidFill>
          </a:ln>
        </p:spPr>
        <p:txBody>
          <a:bodyPr lIns="0" tIns="0" rIns="0" bIns="0"/>
          <a:lstStyle/>
          <a:p>
            <a:pPr/>
          </a:p>
        </p:txBody>
      </p:sp>
      <p:sp>
        <p:nvSpPr>
          <p:cNvPr id="472" name="Line"/>
          <p:cNvSpPr/>
          <p:nvPr/>
        </p:nvSpPr>
        <p:spPr>
          <a:xfrm flipH="1">
            <a:off x="2075413" y="2801334"/>
            <a:ext cx="1601034" cy="380203"/>
          </a:xfrm>
          <a:prstGeom prst="line">
            <a:avLst/>
          </a:prstGeom>
          <a:ln w="25400">
            <a:solidFill>
              <a:srgbClr val="000000"/>
            </a:solidFill>
          </a:ln>
        </p:spPr>
        <p:txBody>
          <a:bodyPr lIns="0" tIns="0" rIns="0" bIns="0"/>
          <a:lstStyle/>
          <a:p>
            <a:pPr/>
          </a:p>
        </p:txBody>
      </p:sp>
      <p:sp>
        <p:nvSpPr>
          <p:cNvPr id="473" name="Line"/>
          <p:cNvSpPr/>
          <p:nvPr/>
        </p:nvSpPr>
        <p:spPr>
          <a:xfrm flipH="1" flipV="1">
            <a:off x="2075413" y="3181376"/>
            <a:ext cx="1601035" cy="228471"/>
          </a:xfrm>
          <a:prstGeom prst="line">
            <a:avLst/>
          </a:prstGeom>
          <a:ln w="25400">
            <a:solidFill>
              <a:srgbClr val="000000"/>
            </a:solidFill>
          </a:ln>
        </p:spPr>
        <p:txBody>
          <a:bodyPr lIns="0" tIns="0" rIns="0" bIns="0"/>
          <a:lstStyle/>
          <a:p>
            <a:pPr/>
          </a:p>
        </p:txBody>
      </p:sp>
      <p:sp>
        <p:nvSpPr>
          <p:cNvPr id="474" name="Oval"/>
          <p:cNvSpPr/>
          <p:nvPr/>
        </p:nvSpPr>
        <p:spPr>
          <a:xfrm>
            <a:off x="3594100" y="2501900"/>
            <a:ext cx="152400" cy="1295280"/>
          </a:xfrm>
          <a:prstGeom prst="ellipse">
            <a:avLst/>
          </a:prstGeom>
          <a:solidFill>
            <a:srgbClr val="00FDFF"/>
          </a:solidFill>
          <a:ln w="25400"/>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475" name="Line"/>
          <p:cNvSpPr/>
          <p:nvPr/>
        </p:nvSpPr>
        <p:spPr>
          <a:xfrm flipH="1">
            <a:off x="2127735" y="4889500"/>
            <a:ext cx="5181559" cy="915624"/>
          </a:xfrm>
          <a:prstGeom prst="line">
            <a:avLst/>
          </a:prstGeom>
          <a:ln w="25400">
            <a:solidFill>
              <a:srgbClr val="000000"/>
            </a:solidFill>
          </a:ln>
        </p:spPr>
        <p:txBody>
          <a:bodyPr lIns="0" tIns="0" rIns="0" bIns="0"/>
          <a:lstStyle/>
          <a:p>
            <a:pPr/>
          </a:p>
        </p:txBody>
      </p:sp>
      <p:sp>
        <p:nvSpPr>
          <p:cNvPr id="476" name="Line"/>
          <p:cNvSpPr/>
          <p:nvPr/>
        </p:nvSpPr>
        <p:spPr>
          <a:xfrm flipH="1" flipV="1">
            <a:off x="2127735" y="5054600"/>
            <a:ext cx="5333291" cy="1447557"/>
          </a:xfrm>
          <a:prstGeom prst="line">
            <a:avLst/>
          </a:prstGeom>
          <a:ln w="25400">
            <a:solidFill>
              <a:srgbClr val="000000"/>
            </a:solidFill>
          </a:ln>
        </p:spPr>
        <p:txBody>
          <a:bodyPr lIns="0" tIns="0" rIns="0" bIns="0"/>
          <a:lstStyle/>
          <a:p>
            <a:pPr/>
          </a:p>
        </p:txBody>
      </p:sp>
      <p:sp>
        <p:nvSpPr>
          <p:cNvPr id="477" name="Oval"/>
          <p:cNvSpPr/>
          <p:nvPr/>
        </p:nvSpPr>
        <p:spPr>
          <a:xfrm>
            <a:off x="3727024" y="4889500"/>
            <a:ext cx="152401" cy="1295400"/>
          </a:xfrm>
          <a:prstGeom prst="ellipse">
            <a:avLst/>
          </a:prstGeom>
          <a:solidFill>
            <a:srgbClr val="00FDFF"/>
          </a:solidFill>
          <a:ln w="25400"/>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478" name="Line"/>
          <p:cNvSpPr/>
          <p:nvPr/>
        </p:nvSpPr>
        <p:spPr>
          <a:xfrm flipH="1">
            <a:off x="2095500" y="2324100"/>
            <a:ext cx="1511300" cy="1750"/>
          </a:xfrm>
          <a:prstGeom prst="line">
            <a:avLst/>
          </a:prstGeom>
          <a:ln w="25400">
            <a:solidFill>
              <a:srgbClr val="0433FF"/>
            </a:solidFill>
            <a:headEnd type="triangle"/>
            <a:tailEnd type="triangle"/>
          </a:ln>
        </p:spPr>
        <p:txBody>
          <a:bodyPr lIns="0" tIns="0" rIns="0" bIns="0"/>
          <a:lstStyle/>
          <a:p>
            <a:pPr/>
          </a:p>
        </p:txBody>
      </p:sp>
      <p:sp>
        <p:nvSpPr>
          <p:cNvPr id="479" name="f"/>
          <p:cNvSpPr txBox="1"/>
          <p:nvPr/>
        </p:nvSpPr>
        <p:spPr>
          <a:xfrm>
            <a:off x="2425700" y="2159000"/>
            <a:ext cx="319639" cy="6398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2300"/>
              </a:spcBef>
              <a:buClr>
                <a:srgbClr val="0433FF"/>
              </a:buClr>
              <a:buFont typeface="Times New Roman"/>
              <a:defRPr b="1" i="1" sz="3800">
                <a:solidFill>
                  <a:srgbClr val="0433FF"/>
                </a:solidFill>
                <a:uFill>
                  <a:solidFill>
                    <a:srgbClr val="0433FF"/>
                  </a:solidFill>
                </a:uFill>
                <a:latin typeface="Times New Roman"/>
                <a:ea typeface="Times New Roman"/>
                <a:cs typeface="Times New Roman"/>
                <a:sym typeface="Times New Roman"/>
              </a:defRPr>
            </a:lvl1pPr>
          </a:lstStyle>
          <a:p>
            <a:pPr/>
            <a:r>
              <a:t>f</a:t>
            </a:r>
          </a:p>
        </p:txBody>
      </p:sp>
      <p:sp>
        <p:nvSpPr>
          <p:cNvPr id="480" name="TODAY WE GO BEYOND THESE SIMPLIFICATIONS"/>
          <p:cNvSpPr txBox="1"/>
          <p:nvPr/>
        </p:nvSpPr>
        <p:spPr>
          <a:xfrm>
            <a:off x="647700" y="6235700"/>
            <a:ext cx="7188200" cy="1148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4628" marR="44628" defTabSz="1003300">
              <a:defRPr b="1" sz="3600">
                <a:uFill>
                  <a:solidFill>
                    <a:srgbClr val="000000"/>
                  </a:solidFill>
                </a:uFill>
                <a:latin typeface="Times New Roman"/>
                <a:ea typeface="Times New Roman"/>
                <a:cs typeface="Times New Roman"/>
                <a:sym typeface="Times New Roman"/>
              </a:defRPr>
            </a:lvl1pPr>
          </a:lstStyle>
          <a:p>
            <a:pPr/>
            <a:r>
              <a:t>TODAY WE GO BEYOND THESE SIMPLIFICATIONS</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8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84" name="Rectangle"/>
          <p:cNvSpPr/>
          <p:nvPr/>
        </p:nvSpPr>
        <p:spPr>
          <a:xfrm>
            <a:off x="250825" y="0"/>
            <a:ext cx="9794875" cy="1087438"/>
          </a:xfrm>
          <a:prstGeom prst="rect">
            <a:avLst/>
          </a:prstGeom>
          <a:solidFill>
            <a:srgbClr val="FFFFFF"/>
          </a:solidFill>
          <a:ln w="12700">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85" name="Focal length (in mm)…"/>
          <p:cNvSpPr txBox="1"/>
          <p:nvPr>
            <p:ph type="body" idx="1"/>
          </p:nvPr>
        </p:nvSpPr>
        <p:spPr>
          <a:xfrm>
            <a:off x="166687" y="166687"/>
            <a:ext cx="9544051" cy="7197726"/>
          </a:xfrm>
          <a:prstGeom prst="rect">
            <a:avLst/>
          </a:prstGeom>
        </p:spPr>
        <p:txBody>
          <a:bodyPr/>
          <a:lstStyle/>
          <a:p>
            <a:pPr marL="426568" marR="50331" indent="-376237">
              <a:lnSpc>
                <a:spcPct val="90000"/>
              </a:lnSpc>
              <a:defRPr sz="2700"/>
            </a:pPr>
            <a:r>
              <a:t>Focal length (in mm)</a:t>
            </a:r>
          </a:p>
          <a:p>
            <a:pPr lvl="1" marL="866306" marR="50331" indent="-314325">
              <a:lnSpc>
                <a:spcPct val="90000"/>
              </a:lnSpc>
            </a:pPr>
            <a:r>
              <a:t>Determines the field of view. </a:t>
            </a:r>
            <a:br/>
            <a:r>
              <a:t>wide angle (&lt;30mm) to telephoto (&gt;100mm)</a:t>
            </a:r>
          </a:p>
          <a:p>
            <a:pPr marL="426568" marR="50331" indent="-376237">
              <a:lnSpc>
                <a:spcPct val="90000"/>
              </a:lnSpc>
              <a:defRPr sz="2700"/>
            </a:pPr>
            <a:r>
              <a:t>Focusing distance</a:t>
            </a:r>
          </a:p>
          <a:p>
            <a:pPr lvl="1" marL="866306" marR="50331" indent="-314325">
              <a:lnSpc>
                <a:spcPct val="90000"/>
              </a:lnSpc>
            </a:pPr>
            <a:r>
              <a:t>Which distance in the scene is sharp</a:t>
            </a:r>
          </a:p>
          <a:p>
            <a:pPr marL="426568" marR="50331" indent="-376237">
              <a:lnSpc>
                <a:spcPct val="90000"/>
              </a:lnSpc>
              <a:defRPr sz="2700"/>
            </a:pPr>
            <a:r>
              <a:t>Depth of field</a:t>
            </a:r>
          </a:p>
          <a:p>
            <a:pPr lvl="1" marL="866306" marR="50331" indent="-314325">
              <a:lnSpc>
                <a:spcPct val="90000"/>
              </a:lnSpc>
            </a:pPr>
            <a:r>
              <a:t>Given tolerance, zone around the focus distance that is sharp</a:t>
            </a:r>
          </a:p>
          <a:p>
            <a:pPr marL="426568" marR="50331" indent="-376237">
              <a:lnSpc>
                <a:spcPct val="90000"/>
              </a:lnSpc>
              <a:defRPr sz="2700"/>
            </a:pPr>
            <a:r>
              <a:t>Aperture (in f number)</a:t>
            </a:r>
          </a:p>
          <a:p>
            <a:pPr lvl="1" marL="866306" marR="50331" indent="-314325">
              <a:lnSpc>
                <a:spcPct val="90000"/>
              </a:lnSpc>
            </a:pPr>
            <a:r>
              <a:t>Ratio of used diameter and focal length. </a:t>
            </a:r>
            <a:br/>
            <a:r>
              <a:t>Number under the divider </a:t>
            </a:r>
            <a:r>
              <a:rPr>
                <a:latin typeface="Wingdings"/>
                <a:ea typeface="Wingdings"/>
                <a:cs typeface="Wingdings"/>
                <a:sym typeface="Wingdings"/>
              </a:rPr>
              <a:t></a:t>
            </a:r>
            <a:r>
              <a:t> small number = large aperture </a:t>
            </a:r>
            <a:br/>
            <a:r>
              <a:t>(e.g. f/2.8 is a large aperture, f/16 is a small aperture)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48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489" name="Quantities"/>
          <p:cNvSpPr txBox="1"/>
          <p:nvPr>
            <p:ph type="title"/>
          </p:nvPr>
        </p:nvSpPr>
        <p:spPr>
          <a:prstGeom prst="rect">
            <a:avLst/>
          </a:prstGeom>
        </p:spPr>
        <p:txBody>
          <a:bodyPr/>
          <a:lstStyle/>
          <a:p>
            <a:pPr/>
            <a:r>
              <a:t>Quantities</a:t>
            </a:r>
          </a:p>
        </p:txBody>
      </p:sp>
      <p:sp>
        <p:nvSpPr>
          <p:cNvPr id="490" name="Line"/>
          <p:cNvSpPr/>
          <p:nvPr/>
        </p:nvSpPr>
        <p:spPr>
          <a:xfrm>
            <a:off x="3949700" y="3917950"/>
            <a:ext cx="1588" cy="1981200"/>
          </a:xfrm>
          <a:prstGeom prst="line">
            <a:avLst/>
          </a:prstGeom>
          <a:ln w="76200">
            <a:solidFill>
              <a:srgbClr val="00FDFF"/>
            </a:solidFill>
          </a:ln>
        </p:spPr>
        <p:txBody>
          <a:bodyPr lIns="0" tIns="0" rIns="0" bIns="0"/>
          <a:lstStyle/>
          <a:p>
            <a:pPr/>
          </a:p>
        </p:txBody>
      </p:sp>
      <p:sp>
        <p:nvSpPr>
          <p:cNvPr id="491" name="Circle"/>
          <p:cNvSpPr/>
          <p:nvPr/>
        </p:nvSpPr>
        <p:spPr>
          <a:xfrm>
            <a:off x="6845300" y="4756150"/>
            <a:ext cx="152400" cy="152400"/>
          </a:xfrm>
          <a:prstGeom prst="ellipse">
            <a:avLst/>
          </a:prstGeom>
          <a:solidFill>
            <a:srgbClr val="D5D5D5"/>
          </a:solidFill>
          <a:ln w="254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92" name="Line"/>
          <p:cNvSpPr/>
          <p:nvPr/>
        </p:nvSpPr>
        <p:spPr>
          <a:xfrm flipH="1" flipV="1">
            <a:off x="2349500" y="4832350"/>
            <a:ext cx="7391400" cy="1588"/>
          </a:xfrm>
          <a:prstGeom prst="line">
            <a:avLst/>
          </a:prstGeom>
          <a:ln w="25400">
            <a:solidFill>
              <a:srgbClr val="000000"/>
            </a:solidFill>
          </a:ln>
        </p:spPr>
        <p:txBody>
          <a:bodyPr lIns="0" tIns="0" rIns="0" bIns="0"/>
          <a:lstStyle/>
          <a:p>
            <a:pPr/>
          </a:p>
        </p:txBody>
      </p:sp>
      <p:sp>
        <p:nvSpPr>
          <p:cNvPr id="493" name="Line"/>
          <p:cNvSpPr/>
          <p:nvPr/>
        </p:nvSpPr>
        <p:spPr>
          <a:xfrm flipH="1" flipV="1">
            <a:off x="2349500" y="4298949"/>
            <a:ext cx="7696201" cy="2666998"/>
          </a:xfrm>
          <a:prstGeom prst="line">
            <a:avLst/>
          </a:prstGeom>
          <a:ln w="25400">
            <a:solidFill>
              <a:srgbClr val="989898"/>
            </a:solidFill>
          </a:ln>
        </p:spPr>
        <p:txBody>
          <a:bodyPr lIns="0" tIns="0" rIns="0" bIns="0"/>
          <a:lstStyle/>
          <a:p>
            <a:pPr/>
          </a:p>
        </p:txBody>
      </p:sp>
      <p:sp>
        <p:nvSpPr>
          <p:cNvPr id="494" name="Circle"/>
          <p:cNvSpPr/>
          <p:nvPr/>
        </p:nvSpPr>
        <p:spPr>
          <a:xfrm>
            <a:off x="6845300" y="5822950"/>
            <a:ext cx="152400" cy="152400"/>
          </a:xfrm>
          <a:prstGeom prst="ellipse">
            <a:avLst/>
          </a:prstGeom>
          <a:solidFill>
            <a:srgbClr val="D5D5D5"/>
          </a:solidFill>
          <a:ln w="254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95" name="Line"/>
          <p:cNvSpPr/>
          <p:nvPr/>
        </p:nvSpPr>
        <p:spPr>
          <a:xfrm flipH="1">
            <a:off x="2349500" y="2928937"/>
            <a:ext cx="7361237" cy="2436814"/>
          </a:xfrm>
          <a:prstGeom prst="line">
            <a:avLst/>
          </a:prstGeom>
          <a:ln w="25400">
            <a:solidFill>
              <a:srgbClr val="38D142"/>
            </a:solidFill>
          </a:ln>
        </p:spPr>
        <p:txBody>
          <a:bodyPr lIns="0" tIns="0" rIns="0" bIns="0"/>
          <a:lstStyle/>
          <a:p>
            <a:pPr/>
          </a:p>
        </p:txBody>
      </p:sp>
      <p:sp>
        <p:nvSpPr>
          <p:cNvPr id="496" name="Circle"/>
          <p:cNvSpPr/>
          <p:nvPr/>
        </p:nvSpPr>
        <p:spPr>
          <a:xfrm>
            <a:off x="6845300" y="3765550"/>
            <a:ext cx="152400" cy="152400"/>
          </a:xfrm>
          <a:prstGeom prst="ellipse">
            <a:avLst/>
          </a:prstGeom>
          <a:solidFill>
            <a:srgbClr val="D5D5D5"/>
          </a:solidFill>
          <a:ln w="254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97" name="Oval"/>
          <p:cNvSpPr/>
          <p:nvPr/>
        </p:nvSpPr>
        <p:spPr>
          <a:xfrm>
            <a:off x="3797300" y="3208337"/>
            <a:ext cx="228600" cy="3402014"/>
          </a:xfrm>
          <a:prstGeom prst="ellipse">
            <a:avLst/>
          </a:prstGeom>
          <a:solidFill>
            <a:srgbClr val="00FDFF"/>
          </a:solidFill>
          <a:ln w="25400"/>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98" name="Circle"/>
          <p:cNvSpPr/>
          <p:nvPr/>
        </p:nvSpPr>
        <p:spPr>
          <a:xfrm>
            <a:off x="2806700" y="4756150"/>
            <a:ext cx="152400" cy="152400"/>
          </a:xfrm>
          <a:prstGeom prst="ellipse">
            <a:avLst/>
          </a:prstGeom>
          <a:solidFill>
            <a:srgbClr val="D5D5D5"/>
          </a:solidFill>
          <a:ln w="254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499" name="Line"/>
          <p:cNvSpPr/>
          <p:nvPr/>
        </p:nvSpPr>
        <p:spPr>
          <a:xfrm flipH="1">
            <a:off x="2349500" y="3841750"/>
            <a:ext cx="1524000" cy="1524000"/>
          </a:xfrm>
          <a:prstGeom prst="line">
            <a:avLst/>
          </a:prstGeom>
          <a:ln w="25400">
            <a:solidFill>
              <a:srgbClr val="38D142"/>
            </a:solidFill>
          </a:ln>
        </p:spPr>
        <p:txBody>
          <a:bodyPr lIns="0" tIns="0" rIns="0" bIns="0"/>
          <a:lstStyle/>
          <a:p>
            <a:pPr/>
          </a:p>
        </p:txBody>
      </p:sp>
      <p:sp>
        <p:nvSpPr>
          <p:cNvPr id="500" name="Line"/>
          <p:cNvSpPr/>
          <p:nvPr/>
        </p:nvSpPr>
        <p:spPr>
          <a:xfrm flipH="1" flipV="1">
            <a:off x="2349500" y="4298950"/>
            <a:ext cx="1524000" cy="1600200"/>
          </a:xfrm>
          <a:prstGeom prst="line">
            <a:avLst/>
          </a:prstGeom>
          <a:ln w="25400">
            <a:solidFill>
              <a:srgbClr val="989898"/>
            </a:solidFill>
          </a:ln>
        </p:spPr>
        <p:txBody>
          <a:bodyPr lIns="0" tIns="0" rIns="0" bIns="0"/>
          <a:lstStyle/>
          <a:p>
            <a:pPr/>
          </a:p>
        </p:txBody>
      </p:sp>
      <p:sp>
        <p:nvSpPr>
          <p:cNvPr id="501" name="Line"/>
          <p:cNvSpPr/>
          <p:nvPr/>
        </p:nvSpPr>
        <p:spPr>
          <a:xfrm flipH="1" flipV="1">
            <a:off x="3873500" y="3841750"/>
            <a:ext cx="5867400" cy="1588"/>
          </a:xfrm>
          <a:prstGeom prst="line">
            <a:avLst/>
          </a:prstGeom>
          <a:ln w="25400">
            <a:solidFill>
              <a:srgbClr val="38D142"/>
            </a:solidFill>
          </a:ln>
        </p:spPr>
        <p:txBody>
          <a:bodyPr lIns="0" tIns="0" rIns="0" bIns="0"/>
          <a:lstStyle/>
          <a:p>
            <a:pPr/>
          </a:p>
        </p:txBody>
      </p:sp>
      <p:sp>
        <p:nvSpPr>
          <p:cNvPr id="502" name="Line"/>
          <p:cNvSpPr/>
          <p:nvPr/>
        </p:nvSpPr>
        <p:spPr>
          <a:xfrm flipH="1" flipV="1">
            <a:off x="3873500" y="5899150"/>
            <a:ext cx="5867400" cy="1588"/>
          </a:xfrm>
          <a:prstGeom prst="line">
            <a:avLst/>
          </a:prstGeom>
          <a:ln w="25400">
            <a:solidFill>
              <a:srgbClr val="989898"/>
            </a:solidFill>
          </a:ln>
        </p:spPr>
        <p:txBody>
          <a:bodyPr lIns="0" tIns="0" rIns="0" bIns="0"/>
          <a:lstStyle/>
          <a:p>
            <a:pPr/>
          </a:p>
        </p:txBody>
      </p:sp>
      <p:sp>
        <p:nvSpPr>
          <p:cNvPr id="503" name="Line"/>
          <p:cNvSpPr/>
          <p:nvPr/>
        </p:nvSpPr>
        <p:spPr>
          <a:xfrm>
            <a:off x="2349500" y="3384550"/>
            <a:ext cx="1588" cy="3124200"/>
          </a:xfrm>
          <a:prstGeom prst="line">
            <a:avLst/>
          </a:prstGeom>
          <a:ln w="25400" cap="rnd">
            <a:solidFill>
              <a:srgbClr val="000000"/>
            </a:solidFill>
            <a:prstDash val="sysDot"/>
          </a:ln>
        </p:spPr>
        <p:txBody>
          <a:bodyPr lIns="0" tIns="0" rIns="0" bIns="0"/>
          <a:lstStyle/>
          <a:p>
            <a:pPr/>
          </a:p>
        </p:txBody>
      </p:sp>
      <p:sp>
        <p:nvSpPr>
          <p:cNvPr id="504" name="Line"/>
          <p:cNvSpPr/>
          <p:nvPr/>
        </p:nvSpPr>
        <p:spPr>
          <a:xfrm>
            <a:off x="6921500" y="3384550"/>
            <a:ext cx="1588" cy="3124200"/>
          </a:xfrm>
          <a:prstGeom prst="line">
            <a:avLst/>
          </a:prstGeom>
          <a:ln w="25400" cap="rnd">
            <a:solidFill>
              <a:srgbClr val="000000"/>
            </a:solidFill>
            <a:prstDash val="sysDot"/>
          </a:ln>
        </p:spPr>
        <p:txBody>
          <a:bodyPr lIns="0" tIns="0" rIns="0" bIns="0"/>
          <a:lstStyle/>
          <a:p>
            <a:pPr/>
          </a:p>
        </p:txBody>
      </p:sp>
      <p:sp>
        <p:nvSpPr>
          <p:cNvPr id="505" name="Line"/>
          <p:cNvSpPr/>
          <p:nvPr/>
        </p:nvSpPr>
        <p:spPr>
          <a:xfrm flipH="1">
            <a:off x="2795587" y="2928937"/>
            <a:ext cx="1171576" cy="1588"/>
          </a:xfrm>
          <a:prstGeom prst="line">
            <a:avLst/>
          </a:prstGeom>
          <a:ln w="25400">
            <a:solidFill>
              <a:srgbClr val="0433FF"/>
            </a:solidFill>
            <a:headEnd type="triangle"/>
            <a:tailEnd type="triangle"/>
          </a:ln>
        </p:spPr>
        <p:txBody>
          <a:bodyPr lIns="0" tIns="0" rIns="0" bIns="0"/>
          <a:lstStyle/>
          <a:p>
            <a:pPr/>
          </a:p>
        </p:txBody>
      </p:sp>
      <p:sp>
        <p:nvSpPr>
          <p:cNvPr id="506" name="focal  length"/>
          <p:cNvSpPr txBox="1"/>
          <p:nvPr/>
        </p:nvSpPr>
        <p:spPr>
          <a:xfrm>
            <a:off x="2511425" y="1454150"/>
            <a:ext cx="1550617" cy="12738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9634" marR="49634" defTabSz="1004887">
              <a:spcBef>
                <a:spcPts val="2300"/>
              </a:spcBef>
              <a:buClr>
                <a:srgbClr val="0433FF"/>
              </a:buClr>
              <a:buFont typeface="Times New Roman"/>
              <a:defRPr b="1" i="1" sz="4000">
                <a:solidFill>
                  <a:srgbClr val="0433FF"/>
                </a:solidFill>
                <a:uFill>
                  <a:solidFill>
                    <a:srgbClr val="0433FF"/>
                  </a:solidFill>
                </a:uFill>
                <a:latin typeface="Times New Roman"/>
                <a:ea typeface="Times New Roman"/>
                <a:cs typeface="Times New Roman"/>
                <a:sym typeface="Times New Roman"/>
              </a:defRPr>
            </a:pPr>
            <a:r>
              <a:t>focal </a:t>
            </a:r>
            <a:br/>
            <a:r>
              <a:t>length</a:t>
            </a:r>
          </a:p>
        </p:txBody>
      </p:sp>
      <p:sp>
        <p:nvSpPr>
          <p:cNvPr id="507" name="Rectangle"/>
          <p:cNvSpPr/>
          <p:nvPr/>
        </p:nvSpPr>
        <p:spPr>
          <a:xfrm>
            <a:off x="2293937" y="4351337"/>
            <a:ext cx="82551" cy="1004888"/>
          </a:xfrm>
          <a:prstGeom prst="rect">
            <a:avLst/>
          </a:prstGeom>
          <a:solidFill>
            <a:srgbClr val="FFFC79"/>
          </a:solidFill>
          <a:ln w="12700">
            <a:solidFill>
              <a:srgbClr val="000000"/>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08" name="Rectangle"/>
          <p:cNvSpPr/>
          <p:nvPr/>
        </p:nvSpPr>
        <p:spPr>
          <a:xfrm>
            <a:off x="4062412" y="2905125"/>
            <a:ext cx="166689" cy="919163"/>
          </a:xfrm>
          <a:prstGeom prst="rect">
            <a:avLst/>
          </a:prstGeom>
          <a:solidFill>
            <a:srgbClr val="494949"/>
          </a:solidFill>
          <a:ln w="12700">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09" name="Rectangle"/>
          <p:cNvSpPr/>
          <p:nvPr/>
        </p:nvSpPr>
        <p:spPr>
          <a:xfrm>
            <a:off x="4051300" y="5907087"/>
            <a:ext cx="168276" cy="919163"/>
          </a:xfrm>
          <a:prstGeom prst="rect">
            <a:avLst/>
          </a:prstGeom>
          <a:solidFill>
            <a:srgbClr val="494949"/>
          </a:solidFill>
          <a:ln w="12700">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10" name="sensor size"/>
          <p:cNvSpPr txBox="1"/>
          <p:nvPr/>
        </p:nvSpPr>
        <p:spPr>
          <a:xfrm>
            <a:off x="478059" y="4100512"/>
            <a:ext cx="1734916" cy="1273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9634" marR="49634" algn="r" defTabSz="1004887">
              <a:spcBef>
                <a:spcPts val="2300"/>
              </a:spcBef>
              <a:buClr>
                <a:srgbClr val="0433FF"/>
              </a:buClr>
              <a:buFont typeface="Times New Roman"/>
              <a:defRPr b="1" i="1" sz="4000">
                <a:solidFill>
                  <a:srgbClr val="0433FF"/>
                </a:solidFill>
                <a:uFill>
                  <a:solidFill>
                    <a:srgbClr val="0433FF"/>
                  </a:solidFill>
                </a:uFill>
                <a:latin typeface="Times New Roman"/>
                <a:ea typeface="Times New Roman"/>
                <a:cs typeface="Times New Roman"/>
                <a:sym typeface="Times New Roman"/>
              </a:defRPr>
            </a:pPr>
            <a:r>
              <a:t>sensor</a:t>
            </a:r>
            <a:br/>
            <a:r>
              <a:t>size</a:t>
            </a:r>
          </a:p>
        </p:txBody>
      </p:sp>
      <p:sp>
        <p:nvSpPr>
          <p:cNvPr id="511" name="focus distance"/>
          <p:cNvSpPr txBox="1"/>
          <p:nvPr/>
        </p:nvSpPr>
        <p:spPr>
          <a:xfrm>
            <a:off x="4102100" y="2008187"/>
            <a:ext cx="3141242" cy="6769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9634" marR="49634" defTabSz="1004887">
              <a:spcBef>
                <a:spcPts val="2300"/>
              </a:spcBef>
              <a:buClr>
                <a:srgbClr val="0433FF"/>
              </a:buClr>
              <a:buFont typeface="Times New Roman"/>
              <a:defRPr b="1" i="1" sz="4000">
                <a:solidFill>
                  <a:srgbClr val="0433FF"/>
                </a:solidFill>
                <a:uFill>
                  <a:solidFill>
                    <a:srgbClr val="0433FF"/>
                  </a:solidFill>
                </a:uFill>
                <a:latin typeface="Times New Roman"/>
                <a:ea typeface="Times New Roman"/>
                <a:cs typeface="Times New Roman"/>
                <a:sym typeface="Times New Roman"/>
              </a:defRPr>
            </a:lvl1pPr>
          </a:lstStyle>
          <a:p>
            <a:pPr/>
            <a:r>
              <a:t>focus distance</a:t>
            </a:r>
          </a:p>
        </p:txBody>
      </p:sp>
      <p:sp>
        <p:nvSpPr>
          <p:cNvPr id="512" name="Line"/>
          <p:cNvSpPr/>
          <p:nvPr/>
        </p:nvSpPr>
        <p:spPr>
          <a:xfrm flipH="1">
            <a:off x="3933825" y="2760662"/>
            <a:ext cx="2930525" cy="1588"/>
          </a:xfrm>
          <a:prstGeom prst="line">
            <a:avLst/>
          </a:prstGeom>
          <a:ln w="25400">
            <a:solidFill>
              <a:srgbClr val="0433FF"/>
            </a:solidFill>
            <a:headEnd type="triangle"/>
            <a:tailEnd type="triangle"/>
          </a:ln>
        </p:spPr>
        <p:txBody>
          <a:bodyPr lIns="0" tIns="0" rIns="0" bIns="0"/>
          <a:lstStyle/>
          <a:p>
            <a:pPr/>
          </a:p>
        </p:txBody>
      </p:sp>
      <p:sp>
        <p:nvSpPr>
          <p:cNvPr id="513" name="field  of  view"/>
          <p:cNvSpPr txBox="1"/>
          <p:nvPr/>
        </p:nvSpPr>
        <p:spPr>
          <a:xfrm>
            <a:off x="8268220" y="3932237"/>
            <a:ext cx="1437755" cy="18707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9634" marR="49634" algn="r" defTabSz="1004887">
              <a:spcBef>
                <a:spcPts val="2300"/>
              </a:spcBef>
              <a:buClr>
                <a:srgbClr val="FF2600"/>
              </a:buClr>
              <a:buFont typeface="Times New Roman"/>
              <a:defRPr b="1" i="1" sz="4000">
                <a:solidFill>
                  <a:srgbClr val="FF2600"/>
                </a:solidFill>
                <a:uFill>
                  <a:solidFill>
                    <a:srgbClr val="FF2600"/>
                  </a:solidFill>
                </a:uFill>
                <a:latin typeface="Times New Roman"/>
                <a:ea typeface="Times New Roman"/>
                <a:cs typeface="Times New Roman"/>
                <a:sym typeface="Times New Roman"/>
              </a:defRPr>
            </a:pPr>
            <a:r>
              <a:t>field </a:t>
            </a:r>
            <a:br/>
            <a:r>
              <a:t>of </a:t>
            </a:r>
            <a:br/>
            <a:r>
              <a:t>view</a:t>
            </a:r>
          </a:p>
        </p:txBody>
      </p:sp>
      <p:grpSp>
        <p:nvGrpSpPr>
          <p:cNvPr id="516" name="Group"/>
          <p:cNvGrpSpPr/>
          <p:nvPr/>
        </p:nvGrpSpPr>
        <p:grpSpPr>
          <a:xfrm flipH="1" rot="10800000">
            <a:off x="3933825" y="3055943"/>
            <a:ext cx="5770563" cy="3640121"/>
            <a:chOff x="0" y="0"/>
            <a:chExt cx="5770563" cy="3640120"/>
          </a:xfrm>
        </p:grpSpPr>
        <p:sp>
          <p:nvSpPr>
            <p:cNvPr id="514" name="Line"/>
            <p:cNvSpPr/>
            <p:nvPr/>
          </p:nvSpPr>
          <p:spPr>
            <a:xfrm>
              <a:off x="5408267" y="0"/>
              <a:ext cx="362296" cy="3640121"/>
            </a:xfrm>
            <a:custGeom>
              <a:avLst/>
              <a:gdLst/>
              <a:ahLst/>
              <a:cxnLst>
                <a:cxn ang="0">
                  <a:pos x="wd2" y="hd2"/>
                </a:cxn>
                <a:cxn ang="5400000">
                  <a:pos x="wd2" y="hd2"/>
                </a:cxn>
                <a:cxn ang="10800000">
                  <a:pos x="wd2" y="hd2"/>
                </a:cxn>
                <a:cxn ang="16200000">
                  <a:pos x="wd2" y="hd2"/>
                </a:cxn>
              </a:cxnLst>
              <a:rect l="0" t="0" r="r" b="b"/>
              <a:pathLst>
                <a:path w="16223" h="21600" fill="norm" stroke="1" extrusionOk="0">
                  <a:moveTo>
                    <a:pt x="0" y="0"/>
                  </a:moveTo>
                  <a:cubicBezTo>
                    <a:pt x="20452" y="6945"/>
                    <a:pt x="21600" y="14562"/>
                    <a:pt x="3255" y="21600"/>
                  </a:cubicBezTo>
                </a:path>
              </a:pathLst>
            </a:custGeom>
            <a:noFill/>
            <a:ln w="38100" cap="flat">
              <a:solidFill>
                <a:srgbClr val="FF26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15" name="Shape"/>
            <p:cNvSpPr/>
            <p:nvPr/>
          </p:nvSpPr>
          <p:spPr>
            <a:xfrm>
              <a:off x="0" y="0"/>
              <a:ext cx="5770563" cy="3640121"/>
            </a:xfrm>
            <a:custGeom>
              <a:avLst/>
              <a:gdLst/>
              <a:ahLst/>
              <a:cxnLst>
                <a:cxn ang="0">
                  <a:pos x="wd2" y="hd2"/>
                </a:cxn>
                <a:cxn ang="5400000">
                  <a:pos x="wd2" y="hd2"/>
                </a:cxn>
                <a:cxn ang="10800000">
                  <a:pos x="wd2" y="hd2"/>
                </a:cxn>
                <a:cxn ang="16200000">
                  <a:pos x="wd2" y="hd2"/>
                </a:cxn>
              </a:cxnLst>
              <a:rect l="0" t="0" r="r" b="b"/>
              <a:pathLst>
                <a:path w="21160" h="21600" fill="norm" stroke="1" extrusionOk="0">
                  <a:moveTo>
                    <a:pt x="19831" y="0"/>
                  </a:moveTo>
                  <a:cubicBezTo>
                    <a:pt x="21506" y="6945"/>
                    <a:pt x="21600" y="14562"/>
                    <a:pt x="20098" y="21600"/>
                  </a:cubicBezTo>
                  <a:lnTo>
                    <a:pt x="0" y="11386"/>
                  </a:lnTo>
                  <a:close/>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517" name="Line"/>
          <p:cNvSpPr/>
          <p:nvPr/>
        </p:nvSpPr>
        <p:spPr>
          <a:xfrm flipH="1" flipV="1">
            <a:off x="3851275" y="3849687"/>
            <a:ext cx="5859463" cy="1924051"/>
          </a:xfrm>
          <a:prstGeom prst="line">
            <a:avLst/>
          </a:prstGeom>
          <a:ln w="25400">
            <a:solidFill>
              <a:srgbClr val="000000"/>
            </a:solidFill>
          </a:ln>
        </p:spPr>
        <p:txBody>
          <a:bodyPr lIns="0" tIns="0" rIns="0" bIns="0"/>
          <a:lstStyle/>
          <a:p>
            <a:pPr/>
          </a:p>
        </p:txBody>
      </p:sp>
      <p:sp>
        <p:nvSpPr>
          <p:cNvPr id="518" name="Line"/>
          <p:cNvSpPr/>
          <p:nvPr/>
        </p:nvSpPr>
        <p:spPr>
          <a:xfrm flipH="1">
            <a:off x="2344737" y="3849687"/>
            <a:ext cx="1589088" cy="1003301"/>
          </a:xfrm>
          <a:prstGeom prst="line">
            <a:avLst/>
          </a:prstGeom>
          <a:ln w="25400">
            <a:solidFill>
              <a:srgbClr val="000000"/>
            </a:solidFill>
          </a:ln>
        </p:spPr>
        <p:txBody>
          <a:bodyPr lIns="0" tIns="0" rIns="0" bIns="0"/>
          <a:lstStyle/>
          <a:p>
            <a:pPr/>
          </a:p>
        </p:txBody>
      </p:sp>
      <p:sp>
        <p:nvSpPr>
          <p:cNvPr id="519" name="Line"/>
          <p:cNvSpPr/>
          <p:nvPr/>
        </p:nvSpPr>
        <p:spPr>
          <a:xfrm flipH="1">
            <a:off x="3851275" y="3681412"/>
            <a:ext cx="6194425" cy="2259013"/>
          </a:xfrm>
          <a:prstGeom prst="line">
            <a:avLst/>
          </a:prstGeom>
          <a:ln w="25400">
            <a:solidFill>
              <a:srgbClr val="000000"/>
            </a:solidFill>
          </a:ln>
        </p:spPr>
        <p:txBody>
          <a:bodyPr lIns="0" tIns="0" rIns="0" bIns="0"/>
          <a:lstStyle/>
          <a:p>
            <a:pPr/>
          </a:p>
        </p:txBody>
      </p:sp>
      <p:sp>
        <p:nvSpPr>
          <p:cNvPr id="520" name="Line"/>
          <p:cNvSpPr/>
          <p:nvPr/>
        </p:nvSpPr>
        <p:spPr>
          <a:xfrm flipH="1" flipV="1">
            <a:off x="2344737" y="4852987"/>
            <a:ext cx="1506539" cy="1087438"/>
          </a:xfrm>
          <a:prstGeom prst="line">
            <a:avLst/>
          </a:prstGeom>
          <a:ln w="25400">
            <a:solidFill>
              <a:srgbClr val="000000"/>
            </a:solidFill>
          </a:ln>
        </p:spPr>
        <p:txBody>
          <a:bodyPr lIns="0" tIns="0" rIns="0" bIns="0"/>
          <a:lstStyle/>
          <a:p>
            <a:pPr/>
          </a:p>
        </p:txBody>
      </p:sp>
      <p:sp>
        <p:nvSpPr>
          <p:cNvPr id="521" name="Oval"/>
          <p:cNvSpPr/>
          <p:nvPr/>
        </p:nvSpPr>
        <p:spPr>
          <a:xfrm>
            <a:off x="6027737" y="4602162"/>
            <a:ext cx="84138" cy="501651"/>
          </a:xfrm>
          <a:prstGeom prst="ellipse">
            <a:avLst/>
          </a:prstGeom>
          <a:solidFill>
            <a:srgbClr val="FFFC79"/>
          </a:solidFill>
          <a:ln w="127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22" name="Oval"/>
          <p:cNvSpPr/>
          <p:nvPr/>
        </p:nvSpPr>
        <p:spPr>
          <a:xfrm>
            <a:off x="7534275" y="4602162"/>
            <a:ext cx="84138" cy="501651"/>
          </a:xfrm>
          <a:prstGeom prst="ellipse">
            <a:avLst/>
          </a:prstGeom>
          <a:solidFill>
            <a:srgbClr val="FFFC79"/>
          </a:solidFill>
          <a:ln w="12700">
            <a:solidFill>
              <a:srgbClr val="0000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23" name="Line"/>
          <p:cNvSpPr/>
          <p:nvPr/>
        </p:nvSpPr>
        <p:spPr>
          <a:xfrm flipH="1">
            <a:off x="6027737" y="4518025"/>
            <a:ext cx="1506538" cy="1588"/>
          </a:xfrm>
          <a:prstGeom prst="line">
            <a:avLst/>
          </a:prstGeom>
          <a:ln w="25400">
            <a:solidFill>
              <a:srgbClr val="0433FF"/>
            </a:solidFill>
            <a:headEnd type="triangle"/>
            <a:tailEnd type="triangle"/>
          </a:ln>
        </p:spPr>
        <p:txBody>
          <a:bodyPr lIns="0" tIns="0" rIns="0" bIns="0"/>
          <a:lstStyle/>
          <a:p>
            <a:pPr/>
          </a:p>
        </p:txBody>
      </p:sp>
      <p:sp>
        <p:nvSpPr>
          <p:cNvPr id="524" name="depth of field"/>
          <p:cNvSpPr txBox="1"/>
          <p:nvPr/>
        </p:nvSpPr>
        <p:spPr>
          <a:xfrm>
            <a:off x="5608637" y="3730625"/>
            <a:ext cx="2929163"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9634" marR="49634" defTabSz="1004887">
              <a:spcBef>
                <a:spcPts val="2300"/>
              </a:spcBef>
              <a:buClr>
                <a:srgbClr val="0433FF"/>
              </a:buClr>
              <a:buFont typeface="Times New Roman"/>
              <a:defRPr b="1" i="1" sz="4000">
                <a:solidFill>
                  <a:srgbClr val="0433FF"/>
                </a:solidFill>
                <a:uFill>
                  <a:solidFill>
                    <a:srgbClr val="0433FF"/>
                  </a:solidFill>
                </a:uFill>
                <a:latin typeface="Times New Roman"/>
                <a:ea typeface="Times New Roman"/>
                <a:cs typeface="Times New Roman"/>
                <a:sym typeface="Times New Roman"/>
              </a:defRPr>
            </a:lvl1pPr>
          </a:lstStyle>
          <a:p>
            <a:pPr/>
            <a:r>
              <a:t>depth of field</a:t>
            </a:r>
          </a:p>
        </p:txBody>
      </p:sp>
      <p:sp>
        <p:nvSpPr>
          <p:cNvPr id="525" name="aperture"/>
          <p:cNvSpPr txBox="1"/>
          <p:nvPr/>
        </p:nvSpPr>
        <p:spPr>
          <a:xfrm rot="16200000">
            <a:off x="3385454" y="4580197"/>
            <a:ext cx="1941936" cy="6769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9634" marR="49634" defTabSz="1004887">
              <a:spcBef>
                <a:spcPts val="2300"/>
              </a:spcBef>
              <a:buClr>
                <a:srgbClr val="000000"/>
              </a:buClr>
              <a:buFont typeface="Times New Roman"/>
              <a:defRPr b="1" i="1" sz="4000">
                <a:uFill>
                  <a:solidFill>
                    <a:srgbClr val="000000"/>
                  </a:solidFill>
                </a:uFill>
                <a:latin typeface="Times New Roman"/>
                <a:ea typeface="Times New Roman"/>
                <a:cs typeface="Times New Roman"/>
                <a:sym typeface="Times New Roman"/>
              </a:defRPr>
            </a:lvl1pPr>
          </a:lstStyle>
          <a:p>
            <a:pPr/>
            <a:r>
              <a:t>aperture</a:t>
            </a:r>
          </a:p>
        </p:txBody>
      </p:sp>
      <p:sp>
        <p:nvSpPr>
          <p:cNvPr id="526" name="Line"/>
          <p:cNvSpPr/>
          <p:nvPr/>
        </p:nvSpPr>
        <p:spPr>
          <a:xfrm>
            <a:off x="4186237" y="3932237"/>
            <a:ext cx="1588" cy="1841501"/>
          </a:xfrm>
          <a:prstGeom prst="line">
            <a:avLst/>
          </a:prstGeom>
          <a:ln w="38100">
            <a:solidFill>
              <a:srgbClr val="D834D6"/>
            </a:solidFill>
            <a:headEnd type="triangle"/>
            <a:tailEnd type="triangle"/>
          </a:ln>
        </p:spPr>
        <p:txBody>
          <a:bodyPr lIns="0" tIns="0" rIns="0" bIns="0"/>
          <a:lstStyle/>
          <a:p>
            <a:pPr/>
          </a:p>
        </p:txBody>
      </p:sp>
      <p:sp>
        <p:nvSpPr>
          <p:cNvPr id="527" name="lens"/>
          <p:cNvSpPr txBox="1"/>
          <p:nvPr/>
        </p:nvSpPr>
        <p:spPr>
          <a:xfrm>
            <a:off x="2895600" y="6108700"/>
            <a:ext cx="1010768"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9634" marR="49634" defTabSz="1004887">
              <a:spcBef>
                <a:spcPts val="2300"/>
              </a:spcBef>
              <a:buClr>
                <a:srgbClr val="3DACFF"/>
              </a:buClr>
              <a:buFont typeface="Times New Roman"/>
              <a:defRPr b="1" i="1" sz="4000">
                <a:solidFill>
                  <a:srgbClr val="3DACFF"/>
                </a:solidFill>
                <a:uFill>
                  <a:solidFill>
                    <a:srgbClr val="3DACFF"/>
                  </a:solidFill>
                </a:uFill>
                <a:latin typeface="Times New Roman"/>
                <a:ea typeface="Times New Roman"/>
                <a:cs typeface="Times New Roman"/>
                <a:sym typeface="Times New Roman"/>
              </a:defRPr>
            </a:lvl1pPr>
          </a:lstStyle>
          <a:p>
            <a:pPr/>
            <a:r>
              <a:t>lens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3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pic>
        <p:nvPicPr>
          <p:cNvPr id="531" name="image.png" descr="image.png"/>
          <p:cNvPicPr>
            <a:picLocks noChangeAspect="0"/>
          </p:cNvPicPr>
          <p:nvPr/>
        </p:nvPicPr>
        <p:blipFill>
          <a:blip r:embed="rId3">
            <a:extLst/>
          </a:blip>
          <a:stretch>
            <a:fillRect/>
          </a:stretch>
        </p:blipFill>
        <p:spPr>
          <a:xfrm>
            <a:off x="4178300" y="920750"/>
            <a:ext cx="2628900" cy="4518025"/>
          </a:xfrm>
          <a:prstGeom prst="rect">
            <a:avLst/>
          </a:prstGeom>
          <a:ln w="12700">
            <a:miter lim="400000"/>
          </a:ln>
        </p:spPr>
      </p:pic>
      <p:sp>
        <p:nvSpPr>
          <p:cNvPr id="532" name="Focal length"/>
          <p:cNvSpPr txBox="1"/>
          <p:nvPr>
            <p:ph type="title"/>
          </p:nvPr>
        </p:nvSpPr>
        <p:spPr>
          <a:prstGeom prst="rect">
            <a:avLst/>
          </a:prstGeom>
        </p:spPr>
        <p:txBody>
          <a:bodyPr/>
          <a:lstStyle/>
          <a:p>
            <a:pPr/>
            <a:r>
              <a:t>Focal length</a:t>
            </a:r>
          </a:p>
        </p:txBody>
      </p:sp>
      <p:sp>
        <p:nvSpPr>
          <p:cNvPr id="533" name="&lt;30mm: wide angle…"/>
          <p:cNvSpPr txBox="1"/>
          <p:nvPr>
            <p:ph type="body" idx="1"/>
          </p:nvPr>
        </p:nvSpPr>
        <p:spPr>
          <a:prstGeom prst="rect">
            <a:avLst/>
          </a:prstGeom>
        </p:spPr>
        <p:txBody>
          <a:bodyPr/>
          <a:lstStyle/>
          <a:p>
            <a:pPr>
              <a:buSzTx/>
              <a:buNone/>
            </a:pPr>
            <a:r>
              <a:t>&lt;30mm: wide angle</a:t>
            </a:r>
          </a:p>
          <a:p>
            <a:pPr>
              <a:buSzTx/>
              <a:buNone/>
            </a:pPr>
            <a:r>
              <a:t>50mm: standard</a:t>
            </a:r>
          </a:p>
          <a:p>
            <a:pPr>
              <a:buSzTx/>
              <a:buNone/>
            </a:pPr>
            <a:r>
              <a:t>&gt;100mm telephoto</a:t>
            </a:r>
          </a:p>
          <a:p>
            <a:pPr>
              <a:buSzTx/>
              <a:buNone/>
            </a:pPr>
            <a:r>
              <a:t>Affected by sensor size</a:t>
            </a:r>
            <a:br/>
            <a:r>
              <a:t>(crop factor)</a:t>
            </a:r>
          </a:p>
        </p:txBody>
      </p:sp>
      <p:pic>
        <p:nvPicPr>
          <p:cNvPr id="534" name="image.png" descr="image.png"/>
          <p:cNvPicPr>
            <a:picLocks noChangeAspect="0"/>
          </p:cNvPicPr>
          <p:nvPr/>
        </p:nvPicPr>
        <p:blipFill>
          <a:blip r:embed="rId4">
            <a:extLst/>
          </a:blip>
          <a:stretch>
            <a:fillRect/>
          </a:stretch>
        </p:blipFill>
        <p:spPr>
          <a:xfrm>
            <a:off x="6927850" y="717550"/>
            <a:ext cx="2830513" cy="2035175"/>
          </a:xfrm>
          <a:prstGeom prst="rect">
            <a:avLst/>
          </a:prstGeom>
          <a:ln w="12700">
            <a:miter lim="400000"/>
          </a:ln>
        </p:spPr>
      </p:pic>
      <p:pic>
        <p:nvPicPr>
          <p:cNvPr id="535" name="image.png" descr="image.png"/>
          <p:cNvPicPr>
            <a:picLocks noChangeAspect="0"/>
          </p:cNvPicPr>
          <p:nvPr/>
        </p:nvPicPr>
        <p:blipFill>
          <a:blip r:embed="rId5">
            <a:extLst/>
          </a:blip>
          <a:stretch>
            <a:fillRect/>
          </a:stretch>
        </p:blipFill>
        <p:spPr>
          <a:xfrm>
            <a:off x="6851650" y="3003550"/>
            <a:ext cx="2881313" cy="2005013"/>
          </a:xfrm>
          <a:prstGeom prst="rect">
            <a:avLst/>
          </a:prstGeom>
          <a:ln w="12700">
            <a:miter lim="400000"/>
          </a:ln>
        </p:spPr>
      </p:pic>
      <p:sp>
        <p:nvSpPr>
          <p:cNvPr id="536" name="24mm"/>
          <p:cNvSpPr txBox="1"/>
          <p:nvPr/>
        </p:nvSpPr>
        <p:spPr>
          <a:xfrm>
            <a:off x="8874125" y="752475"/>
            <a:ext cx="807799"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5" marR="38605" defTabSz="914400">
              <a:lnSpc>
                <a:spcPct val="85000"/>
              </a:lnSpc>
              <a:buClr>
                <a:srgbClr val="000000"/>
              </a:buClr>
              <a:buFont typeface="Helvetica"/>
              <a:defRPr sz="2000">
                <a:uFill>
                  <a:solidFill>
                    <a:srgbClr val="000000"/>
                  </a:solidFill>
                </a:uFill>
              </a:defRPr>
            </a:lvl1pPr>
          </a:lstStyle>
          <a:p>
            <a:pPr/>
            <a:r>
              <a:t>24mm</a:t>
            </a:r>
          </a:p>
        </p:txBody>
      </p:sp>
      <p:sp>
        <p:nvSpPr>
          <p:cNvPr id="537" name="50mm"/>
          <p:cNvSpPr txBox="1"/>
          <p:nvPr/>
        </p:nvSpPr>
        <p:spPr>
          <a:xfrm>
            <a:off x="8789987" y="3013075"/>
            <a:ext cx="807799"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5" marR="38605" defTabSz="914400">
              <a:lnSpc>
                <a:spcPct val="85000"/>
              </a:lnSpc>
              <a:buClr>
                <a:srgbClr val="000000"/>
              </a:buClr>
              <a:buFont typeface="Helvetica"/>
              <a:defRPr sz="2000">
                <a:uFill>
                  <a:solidFill>
                    <a:srgbClr val="000000"/>
                  </a:solidFill>
                </a:uFill>
              </a:defRPr>
            </a:lvl1pPr>
          </a:lstStyle>
          <a:p>
            <a:pPr/>
            <a:r>
              <a:t>50mm</a:t>
            </a:r>
          </a:p>
        </p:txBody>
      </p:sp>
      <p:pic>
        <p:nvPicPr>
          <p:cNvPr id="538" name="image.png" descr="image.png"/>
          <p:cNvPicPr>
            <a:picLocks noChangeAspect="0"/>
          </p:cNvPicPr>
          <p:nvPr/>
        </p:nvPicPr>
        <p:blipFill>
          <a:blip r:embed="rId6">
            <a:extLst/>
          </a:blip>
          <a:stretch>
            <a:fillRect/>
          </a:stretch>
        </p:blipFill>
        <p:spPr>
          <a:xfrm>
            <a:off x="6851650" y="5211762"/>
            <a:ext cx="2870200" cy="2027238"/>
          </a:xfrm>
          <a:prstGeom prst="rect">
            <a:avLst/>
          </a:prstGeom>
          <a:ln w="12700">
            <a:miter lim="400000"/>
          </a:ln>
        </p:spPr>
      </p:pic>
      <p:sp>
        <p:nvSpPr>
          <p:cNvPr id="539" name="135mm"/>
          <p:cNvSpPr txBox="1"/>
          <p:nvPr/>
        </p:nvSpPr>
        <p:spPr>
          <a:xfrm>
            <a:off x="8661400" y="5272087"/>
            <a:ext cx="94906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5" marR="38605" defTabSz="914400">
              <a:lnSpc>
                <a:spcPct val="85000"/>
              </a:lnSpc>
              <a:buClr>
                <a:srgbClr val="000000"/>
              </a:buClr>
              <a:buFont typeface="Helvetica"/>
              <a:defRPr sz="2000">
                <a:uFill>
                  <a:solidFill>
                    <a:srgbClr val="000000"/>
                  </a:solidFill>
                </a:uFill>
              </a:defRPr>
            </a:lvl1pPr>
          </a:lstStyle>
          <a:p>
            <a:pPr/>
            <a:r>
              <a:t>135mm</a:t>
            </a:r>
          </a:p>
        </p:txBody>
      </p:sp>
      <p:grpSp>
        <p:nvGrpSpPr>
          <p:cNvPr id="568" name="Group"/>
          <p:cNvGrpSpPr/>
          <p:nvPr/>
        </p:nvGrpSpPr>
        <p:grpSpPr>
          <a:xfrm>
            <a:off x="166687" y="4916487"/>
            <a:ext cx="4070351" cy="2530476"/>
            <a:chOff x="0" y="0"/>
            <a:chExt cx="4070350" cy="2530475"/>
          </a:xfrm>
        </p:grpSpPr>
        <p:sp>
          <p:nvSpPr>
            <p:cNvPr id="540" name="Line"/>
            <p:cNvSpPr/>
            <p:nvPr/>
          </p:nvSpPr>
          <p:spPr>
            <a:xfrm>
              <a:off x="1001449" y="995111"/>
              <a:ext cx="1588" cy="998597"/>
            </a:xfrm>
            <a:prstGeom prst="line">
              <a:avLst/>
            </a:prstGeom>
            <a:noFill/>
            <a:ln w="76200" cap="flat">
              <a:solidFill>
                <a:srgbClr val="00FDFF"/>
              </a:solidFill>
              <a:prstDash val="solid"/>
              <a:round/>
            </a:ln>
            <a:effectLst/>
          </p:spPr>
          <p:txBody>
            <a:bodyPr wrap="square" lIns="0" tIns="0" rIns="0" bIns="0" numCol="1" anchor="t">
              <a:noAutofit/>
            </a:bodyPr>
            <a:lstStyle/>
            <a:p>
              <a:pPr/>
            </a:p>
          </p:txBody>
        </p:sp>
        <p:sp>
          <p:nvSpPr>
            <p:cNvPr id="541" name="Circle"/>
            <p:cNvSpPr/>
            <p:nvPr/>
          </p:nvSpPr>
          <p:spPr>
            <a:xfrm>
              <a:off x="2460005" y="1418599"/>
              <a:ext cx="75023" cy="76682"/>
            </a:xfrm>
            <a:prstGeom prst="ellipse">
              <a:avLst/>
            </a:prstGeom>
            <a:solidFill>
              <a:srgbClr val="D5D5D5"/>
            </a:solidFill>
            <a:ln w="25400" cap="flat">
              <a:solidFill>
                <a:srgbClr val="0000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42" name="Line"/>
            <p:cNvSpPr/>
            <p:nvPr/>
          </p:nvSpPr>
          <p:spPr>
            <a:xfrm flipH="1" flipV="1">
              <a:off x="195404" y="1456940"/>
              <a:ext cx="3721414" cy="1589"/>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543" name="Line"/>
            <p:cNvSpPr/>
            <p:nvPr/>
          </p:nvSpPr>
          <p:spPr>
            <a:xfrm flipH="1" flipV="1">
              <a:off x="195404" y="1188556"/>
              <a:ext cx="3874946" cy="1341919"/>
            </a:xfrm>
            <a:prstGeom prst="line">
              <a:avLst/>
            </a:prstGeom>
            <a:noFill/>
            <a:ln w="25400" cap="flat">
              <a:solidFill>
                <a:srgbClr val="989898"/>
              </a:solidFill>
              <a:prstDash val="solid"/>
              <a:round/>
            </a:ln>
            <a:effectLst/>
          </p:spPr>
          <p:txBody>
            <a:bodyPr wrap="square" lIns="0" tIns="0" rIns="0" bIns="0" numCol="1" anchor="t">
              <a:noAutofit/>
            </a:bodyPr>
            <a:lstStyle/>
            <a:p>
              <a:pPr/>
            </a:p>
          </p:txBody>
        </p:sp>
        <p:sp>
          <p:nvSpPr>
            <p:cNvPr id="544" name="Circle"/>
            <p:cNvSpPr/>
            <p:nvPr/>
          </p:nvSpPr>
          <p:spPr>
            <a:xfrm>
              <a:off x="2460005" y="1955367"/>
              <a:ext cx="75023" cy="76682"/>
            </a:xfrm>
            <a:prstGeom prst="ellipse">
              <a:avLst/>
            </a:prstGeom>
            <a:solidFill>
              <a:srgbClr val="D5D5D5"/>
            </a:solidFill>
            <a:ln w="25400" cap="flat">
              <a:solidFill>
                <a:srgbClr val="0000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45" name="Line"/>
            <p:cNvSpPr/>
            <p:nvPr/>
          </p:nvSpPr>
          <p:spPr>
            <a:xfrm flipH="1">
              <a:off x="195404" y="498426"/>
              <a:ext cx="3705712" cy="1226899"/>
            </a:xfrm>
            <a:prstGeom prst="line">
              <a:avLst/>
            </a:prstGeom>
            <a:noFill/>
            <a:ln w="25400" cap="flat">
              <a:solidFill>
                <a:srgbClr val="38D142"/>
              </a:solidFill>
              <a:prstDash val="solid"/>
              <a:round/>
            </a:ln>
            <a:effectLst/>
          </p:spPr>
          <p:txBody>
            <a:bodyPr wrap="square" lIns="0" tIns="0" rIns="0" bIns="0" numCol="1" anchor="t">
              <a:noAutofit/>
            </a:bodyPr>
            <a:lstStyle/>
            <a:p>
              <a:pPr/>
            </a:p>
          </p:txBody>
        </p:sp>
        <p:sp>
          <p:nvSpPr>
            <p:cNvPr id="546" name="Circle"/>
            <p:cNvSpPr/>
            <p:nvPr/>
          </p:nvSpPr>
          <p:spPr>
            <a:xfrm>
              <a:off x="2460005" y="920172"/>
              <a:ext cx="75023" cy="74940"/>
            </a:xfrm>
            <a:prstGeom prst="ellipse">
              <a:avLst/>
            </a:prstGeom>
            <a:solidFill>
              <a:srgbClr val="D5D5D5"/>
            </a:solidFill>
            <a:ln w="25400" cap="flat">
              <a:solidFill>
                <a:srgbClr val="0000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47" name="Oval"/>
            <p:cNvSpPr/>
            <p:nvPr/>
          </p:nvSpPr>
          <p:spPr>
            <a:xfrm>
              <a:off x="924682" y="639589"/>
              <a:ext cx="115151" cy="1711383"/>
            </a:xfrm>
            <a:prstGeom prst="ellipse">
              <a:avLst/>
            </a:pr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48" name="Circle"/>
            <p:cNvSpPr/>
            <p:nvPr/>
          </p:nvSpPr>
          <p:spPr>
            <a:xfrm>
              <a:off x="425703" y="1418599"/>
              <a:ext cx="76767" cy="76682"/>
            </a:xfrm>
            <a:prstGeom prst="ellipse">
              <a:avLst/>
            </a:prstGeom>
            <a:solidFill>
              <a:srgbClr val="D5D5D5"/>
            </a:solidFill>
            <a:ln w="25400" cap="flat">
              <a:solidFill>
                <a:srgbClr val="0000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49" name="Line"/>
            <p:cNvSpPr/>
            <p:nvPr/>
          </p:nvSpPr>
          <p:spPr>
            <a:xfrm flipH="1">
              <a:off x="195404" y="958513"/>
              <a:ext cx="767662" cy="766812"/>
            </a:xfrm>
            <a:prstGeom prst="line">
              <a:avLst/>
            </a:prstGeom>
            <a:noFill/>
            <a:ln w="25400" cap="flat">
              <a:solidFill>
                <a:srgbClr val="38D142"/>
              </a:solidFill>
              <a:prstDash val="solid"/>
              <a:round/>
            </a:ln>
            <a:effectLst/>
          </p:spPr>
          <p:txBody>
            <a:bodyPr wrap="square" lIns="0" tIns="0" rIns="0" bIns="0" numCol="1" anchor="t">
              <a:noAutofit/>
            </a:bodyPr>
            <a:lstStyle/>
            <a:p>
              <a:pPr/>
            </a:p>
          </p:txBody>
        </p:sp>
        <p:sp>
          <p:nvSpPr>
            <p:cNvPr id="550" name="Line"/>
            <p:cNvSpPr/>
            <p:nvPr/>
          </p:nvSpPr>
          <p:spPr>
            <a:xfrm flipH="1" flipV="1">
              <a:off x="195404" y="1188556"/>
              <a:ext cx="767663" cy="805152"/>
            </a:xfrm>
            <a:prstGeom prst="line">
              <a:avLst/>
            </a:prstGeom>
            <a:noFill/>
            <a:ln w="25400" cap="flat">
              <a:solidFill>
                <a:srgbClr val="989898"/>
              </a:solidFill>
              <a:prstDash val="solid"/>
              <a:round/>
            </a:ln>
            <a:effectLst/>
          </p:spPr>
          <p:txBody>
            <a:bodyPr wrap="square" lIns="0" tIns="0" rIns="0" bIns="0" numCol="1" anchor="t">
              <a:noAutofit/>
            </a:bodyPr>
            <a:lstStyle/>
            <a:p>
              <a:pPr/>
            </a:p>
          </p:txBody>
        </p:sp>
        <p:sp>
          <p:nvSpPr>
            <p:cNvPr id="551" name="Line"/>
            <p:cNvSpPr/>
            <p:nvPr/>
          </p:nvSpPr>
          <p:spPr>
            <a:xfrm flipH="1" flipV="1">
              <a:off x="963066" y="958513"/>
              <a:ext cx="2953752" cy="1588"/>
            </a:xfrm>
            <a:prstGeom prst="line">
              <a:avLst/>
            </a:prstGeom>
            <a:noFill/>
            <a:ln w="25400" cap="flat">
              <a:solidFill>
                <a:srgbClr val="38D142"/>
              </a:solidFill>
              <a:prstDash val="solid"/>
              <a:round/>
            </a:ln>
            <a:effectLst/>
          </p:spPr>
          <p:txBody>
            <a:bodyPr wrap="square" lIns="0" tIns="0" rIns="0" bIns="0" numCol="1" anchor="t">
              <a:noAutofit/>
            </a:bodyPr>
            <a:lstStyle/>
            <a:p>
              <a:pPr/>
            </a:p>
          </p:txBody>
        </p:sp>
        <p:sp>
          <p:nvSpPr>
            <p:cNvPr id="552" name="Line"/>
            <p:cNvSpPr/>
            <p:nvPr/>
          </p:nvSpPr>
          <p:spPr>
            <a:xfrm flipH="1" flipV="1">
              <a:off x="963066" y="1993707"/>
              <a:ext cx="2953752" cy="1588"/>
            </a:xfrm>
            <a:prstGeom prst="line">
              <a:avLst/>
            </a:prstGeom>
            <a:noFill/>
            <a:ln w="25400" cap="flat">
              <a:solidFill>
                <a:srgbClr val="989898"/>
              </a:solidFill>
              <a:prstDash val="solid"/>
              <a:round/>
            </a:ln>
            <a:effectLst/>
          </p:spPr>
          <p:txBody>
            <a:bodyPr wrap="square" lIns="0" tIns="0" rIns="0" bIns="0" numCol="1" anchor="t">
              <a:noAutofit/>
            </a:bodyPr>
            <a:lstStyle/>
            <a:p>
              <a:pPr/>
            </a:p>
          </p:txBody>
        </p:sp>
        <p:sp>
          <p:nvSpPr>
            <p:cNvPr id="553" name="Line"/>
            <p:cNvSpPr/>
            <p:nvPr/>
          </p:nvSpPr>
          <p:spPr>
            <a:xfrm>
              <a:off x="195404" y="726727"/>
              <a:ext cx="1589" cy="1573705"/>
            </a:xfrm>
            <a:prstGeom prst="line">
              <a:avLst/>
            </a:prstGeom>
            <a:noFill/>
            <a:ln w="25400" cap="rnd">
              <a:solidFill>
                <a:srgbClr val="000000"/>
              </a:solidFill>
              <a:prstDash val="sysDot"/>
              <a:round/>
            </a:ln>
            <a:effectLst/>
          </p:spPr>
          <p:txBody>
            <a:bodyPr wrap="square" lIns="0" tIns="0" rIns="0" bIns="0" numCol="1" anchor="t">
              <a:noAutofit/>
            </a:bodyPr>
            <a:lstStyle/>
            <a:p>
              <a:pPr/>
            </a:p>
          </p:txBody>
        </p:sp>
        <p:sp>
          <p:nvSpPr>
            <p:cNvPr id="554" name="Line"/>
            <p:cNvSpPr/>
            <p:nvPr/>
          </p:nvSpPr>
          <p:spPr>
            <a:xfrm>
              <a:off x="2498388" y="726727"/>
              <a:ext cx="1589" cy="1573705"/>
            </a:xfrm>
            <a:prstGeom prst="line">
              <a:avLst/>
            </a:prstGeom>
            <a:noFill/>
            <a:ln w="25400" cap="rnd">
              <a:solidFill>
                <a:srgbClr val="000000"/>
              </a:solidFill>
              <a:prstDash val="sysDot"/>
              <a:round/>
            </a:ln>
            <a:effectLst/>
          </p:spPr>
          <p:txBody>
            <a:bodyPr wrap="square" lIns="0" tIns="0" rIns="0" bIns="0" numCol="1" anchor="t">
              <a:noAutofit/>
            </a:bodyPr>
            <a:lstStyle/>
            <a:p>
              <a:pPr/>
            </a:p>
          </p:txBody>
        </p:sp>
        <p:sp>
          <p:nvSpPr>
            <p:cNvPr id="555" name="Line"/>
            <p:cNvSpPr/>
            <p:nvPr/>
          </p:nvSpPr>
          <p:spPr>
            <a:xfrm flipH="1">
              <a:off x="420469" y="498426"/>
              <a:ext cx="589704" cy="1589"/>
            </a:xfrm>
            <a:prstGeom prst="line">
              <a:avLst/>
            </a:prstGeom>
            <a:noFill/>
            <a:ln w="25400" cap="flat">
              <a:solidFill>
                <a:srgbClr val="0433FF"/>
              </a:solidFill>
              <a:prstDash val="solid"/>
              <a:round/>
              <a:headEnd type="triangle" w="med" len="med"/>
              <a:tailEnd type="triangle" w="med" len="med"/>
            </a:ln>
            <a:effectLst/>
          </p:spPr>
          <p:txBody>
            <a:bodyPr wrap="square" lIns="0" tIns="0" rIns="0" bIns="0" numCol="1" anchor="t">
              <a:noAutofit/>
            </a:bodyPr>
            <a:lstStyle/>
            <a:p>
              <a:pPr/>
            </a:p>
          </p:txBody>
        </p:sp>
        <p:sp>
          <p:nvSpPr>
            <p:cNvPr id="556" name="focal length"/>
            <p:cNvSpPr txBox="1"/>
            <p:nvPr/>
          </p:nvSpPr>
          <p:spPr>
            <a:xfrm>
              <a:off x="0" y="0"/>
              <a:ext cx="1562100" cy="3829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49634" marR="49634" defTabSz="1004887">
                <a:spcBef>
                  <a:spcPts val="1100"/>
                </a:spcBef>
                <a:buClr>
                  <a:srgbClr val="0433FF"/>
                </a:buClr>
                <a:buFont typeface="Times New Roman"/>
                <a:defRPr b="1" i="1" sz="2000">
                  <a:solidFill>
                    <a:srgbClr val="0433FF"/>
                  </a:solidFill>
                  <a:uFill>
                    <a:solidFill>
                      <a:srgbClr val="0433FF"/>
                    </a:solidFill>
                  </a:uFill>
                  <a:latin typeface="Times New Roman"/>
                  <a:ea typeface="Times New Roman"/>
                  <a:cs typeface="Times New Roman"/>
                  <a:sym typeface="Times New Roman"/>
                </a:defRPr>
              </a:lvl1pPr>
            </a:lstStyle>
            <a:p>
              <a:pPr/>
              <a:r>
                <a:t>focal length</a:t>
              </a:r>
            </a:p>
          </p:txBody>
        </p:sp>
        <p:sp>
          <p:nvSpPr>
            <p:cNvPr id="557" name="Rectangle"/>
            <p:cNvSpPr/>
            <p:nvPr/>
          </p:nvSpPr>
          <p:spPr>
            <a:xfrm>
              <a:off x="167489" y="1214697"/>
              <a:ext cx="41874" cy="505399"/>
            </a:xfrm>
            <a:prstGeom prst="rect">
              <a:avLst/>
            </a:prstGeom>
            <a:solidFill>
              <a:srgbClr val="FFFC79"/>
            </a:solidFill>
            <a:ln w="12700" cap="flat">
              <a:solidFill>
                <a:srgbClr val="000000"/>
              </a:solidFill>
              <a:prstDash val="solid"/>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58" name="Rectangle"/>
            <p:cNvSpPr/>
            <p:nvPr/>
          </p:nvSpPr>
          <p:spPr>
            <a:xfrm>
              <a:off x="1057279" y="486227"/>
              <a:ext cx="85490" cy="463573"/>
            </a:xfrm>
            <a:prstGeom prst="rect">
              <a:avLst/>
            </a:prstGeom>
            <a:solidFill>
              <a:srgbClr val="494949"/>
            </a:solidFill>
            <a:ln w="127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59" name="Rectangle"/>
            <p:cNvSpPr/>
            <p:nvPr/>
          </p:nvSpPr>
          <p:spPr>
            <a:xfrm>
              <a:off x="1052044" y="1997192"/>
              <a:ext cx="85491" cy="463573"/>
            </a:xfrm>
            <a:prstGeom prst="rect">
              <a:avLst/>
            </a:prstGeom>
            <a:solidFill>
              <a:srgbClr val="494949"/>
            </a:solidFill>
            <a:ln w="127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60" name="field  of  view"/>
            <p:cNvSpPr txBox="1"/>
            <p:nvPr/>
          </p:nvSpPr>
          <p:spPr>
            <a:xfrm>
              <a:off x="3206476" y="1247810"/>
              <a:ext cx="692896" cy="9671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49634" marR="49634" algn="r" defTabSz="1004887">
                <a:spcBef>
                  <a:spcPts val="1100"/>
                </a:spcBef>
                <a:buClr>
                  <a:srgbClr val="FF2600"/>
                </a:buClr>
                <a:buFont typeface="Times New Roman"/>
                <a:defRPr b="1" i="1" sz="2000">
                  <a:solidFill>
                    <a:srgbClr val="FF2600"/>
                  </a:solidFill>
                  <a:uFill>
                    <a:solidFill>
                      <a:srgbClr val="FF2600"/>
                    </a:solidFill>
                  </a:uFill>
                  <a:latin typeface="Times New Roman"/>
                  <a:ea typeface="Times New Roman"/>
                  <a:cs typeface="Times New Roman"/>
                  <a:sym typeface="Times New Roman"/>
                </a:defRPr>
              </a:pPr>
              <a:r>
                <a:t>field </a:t>
              </a:r>
              <a:br/>
              <a:r>
                <a:t>of </a:t>
              </a:r>
              <a:br/>
              <a:r>
                <a:t>view</a:t>
              </a:r>
            </a:p>
          </p:txBody>
        </p:sp>
        <p:grpSp>
          <p:nvGrpSpPr>
            <p:cNvPr id="563" name="Group"/>
            <p:cNvGrpSpPr/>
            <p:nvPr/>
          </p:nvGrpSpPr>
          <p:grpSpPr>
            <a:xfrm flipH="1" rot="10800000">
              <a:off x="994470" y="562911"/>
              <a:ext cx="2903157" cy="1831624"/>
              <a:chOff x="0" y="0"/>
              <a:chExt cx="2903155" cy="1831623"/>
            </a:xfrm>
          </p:grpSpPr>
          <p:sp>
            <p:nvSpPr>
              <p:cNvPr id="561" name="Line"/>
              <p:cNvSpPr/>
              <p:nvPr/>
            </p:nvSpPr>
            <p:spPr>
              <a:xfrm>
                <a:off x="2720885" y="0"/>
                <a:ext cx="182271" cy="1831624"/>
              </a:xfrm>
              <a:custGeom>
                <a:avLst/>
                <a:gdLst/>
                <a:ahLst/>
                <a:cxnLst>
                  <a:cxn ang="0">
                    <a:pos x="wd2" y="hd2"/>
                  </a:cxn>
                  <a:cxn ang="5400000">
                    <a:pos x="wd2" y="hd2"/>
                  </a:cxn>
                  <a:cxn ang="10800000">
                    <a:pos x="wd2" y="hd2"/>
                  </a:cxn>
                  <a:cxn ang="16200000">
                    <a:pos x="wd2" y="hd2"/>
                  </a:cxn>
                </a:cxnLst>
                <a:rect l="0" t="0" r="r" b="b"/>
                <a:pathLst>
                  <a:path w="16223" h="21600" fill="norm" stroke="1" extrusionOk="0">
                    <a:moveTo>
                      <a:pt x="0" y="0"/>
                    </a:moveTo>
                    <a:cubicBezTo>
                      <a:pt x="20452" y="6945"/>
                      <a:pt x="21600" y="14562"/>
                      <a:pt x="3255" y="21600"/>
                    </a:cubicBezTo>
                  </a:path>
                </a:pathLst>
              </a:custGeom>
              <a:noFill/>
              <a:ln w="38100" cap="flat">
                <a:solidFill>
                  <a:srgbClr val="FF2600"/>
                </a:solidFill>
                <a:prstDash val="solid"/>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62" name="Shape"/>
              <p:cNvSpPr/>
              <p:nvPr/>
            </p:nvSpPr>
            <p:spPr>
              <a:xfrm>
                <a:off x="0" y="0"/>
                <a:ext cx="2903156" cy="1831624"/>
              </a:xfrm>
              <a:custGeom>
                <a:avLst/>
                <a:gdLst/>
                <a:ahLst/>
                <a:cxnLst>
                  <a:cxn ang="0">
                    <a:pos x="wd2" y="hd2"/>
                  </a:cxn>
                  <a:cxn ang="5400000">
                    <a:pos x="wd2" y="hd2"/>
                  </a:cxn>
                  <a:cxn ang="10800000">
                    <a:pos x="wd2" y="hd2"/>
                  </a:cxn>
                  <a:cxn ang="16200000">
                    <a:pos x="wd2" y="hd2"/>
                  </a:cxn>
                </a:cxnLst>
                <a:rect l="0" t="0" r="r" b="b"/>
                <a:pathLst>
                  <a:path w="21160" h="21600" fill="norm" stroke="1" extrusionOk="0">
                    <a:moveTo>
                      <a:pt x="19831" y="0"/>
                    </a:moveTo>
                    <a:cubicBezTo>
                      <a:pt x="21506" y="6945"/>
                      <a:pt x="21600" y="14562"/>
                      <a:pt x="20098" y="21600"/>
                    </a:cubicBezTo>
                    <a:lnTo>
                      <a:pt x="0" y="11386"/>
                    </a:lnTo>
                    <a:close/>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564" name="Line"/>
            <p:cNvSpPr/>
            <p:nvPr/>
          </p:nvSpPr>
          <p:spPr>
            <a:xfrm flipH="1" flipV="1">
              <a:off x="950853" y="961999"/>
              <a:ext cx="2950263" cy="968971"/>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565" name="Line"/>
            <p:cNvSpPr/>
            <p:nvPr/>
          </p:nvSpPr>
          <p:spPr>
            <a:xfrm flipH="1">
              <a:off x="193660" y="961999"/>
              <a:ext cx="800811" cy="505399"/>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566" name="Line"/>
            <p:cNvSpPr/>
            <p:nvPr/>
          </p:nvSpPr>
          <p:spPr>
            <a:xfrm flipH="1">
              <a:off x="950853" y="876604"/>
              <a:ext cx="3119497" cy="1138017"/>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567" name="Line"/>
            <p:cNvSpPr/>
            <p:nvPr/>
          </p:nvSpPr>
          <p:spPr>
            <a:xfrm flipH="1" flipV="1">
              <a:off x="193659" y="1467396"/>
              <a:ext cx="757195" cy="547225"/>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7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572" name="Geometric optics"/>
          <p:cNvSpPr txBox="1"/>
          <p:nvPr>
            <p:ph type="title"/>
          </p:nvPr>
        </p:nvSpPr>
        <p:spPr>
          <a:prstGeom prst="rect">
            <a:avLst/>
          </a:prstGeom>
        </p:spPr>
        <p:txBody>
          <a:bodyPr/>
          <a:lstStyle>
            <a:lvl1pPr>
              <a:defRPr sz="4000"/>
            </a:lvl1pPr>
          </a:lstStyle>
          <a:p>
            <a:pPr/>
            <a:r>
              <a:t>Geometric optics</a:t>
            </a:r>
          </a:p>
        </p:txBody>
      </p:sp>
      <p:sp>
        <p:nvSpPr>
          <p:cNvPr id="573" name="Snell’s law bends geometrical rays…"/>
          <p:cNvSpPr txBox="1"/>
          <p:nvPr>
            <p:ph type="body" idx="1"/>
          </p:nvPr>
        </p:nvSpPr>
        <p:spPr>
          <a:prstGeom prst="rect">
            <a:avLst/>
          </a:prstGeom>
        </p:spPr>
        <p:txBody>
          <a:bodyPr/>
          <a:lstStyle/>
          <a:p>
            <a:pPr/>
            <a:r>
              <a:t>Snell’s law bends geometrical rays</a:t>
            </a:r>
          </a:p>
          <a:p>
            <a:pPr lvl="1"/>
            <a:r>
              <a:t>I mean, Descartes’ law</a:t>
            </a:r>
          </a:p>
          <a:p>
            <a:pPr/>
            <a:r>
              <a:t>Most aberrations can be expressed in this framework</a:t>
            </a:r>
          </a:p>
        </p:txBody>
      </p:sp>
      <p:grpSp>
        <p:nvGrpSpPr>
          <p:cNvPr id="581" name="Group"/>
          <p:cNvGrpSpPr/>
          <p:nvPr/>
        </p:nvGrpSpPr>
        <p:grpSpPr>
          <a:xfrm>
            <a:off x="6208623" y="3384540"/>
            <a:ext cx="643116" cy="2667019"/>
            <a:chOff x="0" y="0"/>
            <a:chExt cx="643115" cy="2667018"/>
          </a:xfrm>
        </p:grpSpPr>
        <p:grpSp>
          <p:nvGrpSpPr>
            <p:cNvPr id="576" name="Group"/>
            <p:cNvGrpSpPr/>
            <p:nvPr/>
          </p:nvGrpSpPr>
          <p:grpSpPr>
            <a:xfrm>
              <a:off x="185826" y="0"/>
              <a:ext cx="457290" cy="2667010"/>
              <a:chOff x="0" y="0"/>
              <a:chExt cx="457289" cy="2667009"/>
            </a:xfrm>
          </p:grpSpPr>
          <p:sp>
            <p:nvSpPr>
              <p:cNvPr id="574" name="Line"/>
              <p:cNvSpPr/>
              <p:nvPr/>
            </p:nvSpPr>
            <p:spPr>
              <a:xfrm>
                <a:off x="216642" y="0"/>
                <a:ext cx="240648"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75"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grpSp>
          <p:nvGrpSpPr>
            <p:cNvPr id="579" name="Group"/>
            <p:cNvGrpSpPr/>
            <p:nvPr/>
          </p:nvGrpSpPr>
          <p:grpSpPr>
            <a:xfrm rot="10800000">
              <a:off x="0" y="8"/>
              <a:ext cx="457289" cy="2667011"/>
              <a:chOff x="0" y="0"/>
              <a:chExt cx="457288" cy="2667010"/>
            </a:xfrm>
          </p:grpSpPr>
          <p:sp>
            <p:nvSpPr>
              <p:cNvPr id="577" name="Line"/>
              <p:cNvSpPr/>
              <p:nvPr/>
            </p:nvSpPr>
            <p:spPr>
              <a:xfrm>
                <a:off x="216641" y="0"/>
                <a:ext cx="240648" cy="2667011"/>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78"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580" name="Rectangle"/>
            <p:cNvSpPr/>
            <p:nvPr/>
          </p:nvSpPr>
          <p:spPr>
            <a:xfrm>
              <a:off x="223926" y="9"/>
              <a:ext cx="190501" cy="2667001"/>
            </a:xfrm>
            <a:prstGeom prst="rect">
              <a:avLst/>
            </a:prstGeom>
            <a:solidFill>
              <a:srgbClr val="00FDFF"/>
            </a:solidFill>
            <a:ln w="254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582" name="Line"/>
          <p:cNvSpPr/>
          <p:nvPr/>
        </p:nvSpPr>
        <p:spPr>
          <a:xfrm>
            <a:off x="6775450" y="3917950"/>
            <a:ext cx="1752600" cy="228600"/>
          </a:xfrm>
          <a:prstGeom prst="line">
            <a:avLst/>
          </a:prstGeom>
          <a:ln w="25400">
            <a:solidFill>
              <a:srgbClr val="000000"/>
            </a:solidFill>
          </a:ln>
        </p:spPr>
        <p:txBody>
          <a:bodyPr lIns="0" tIns="0" rIns="0" bIns="0"/>
          <a:lstStyle/>
          <a:p>
            <a:pPr/>
          </a:p>
        </p:txBody>
      </p:sp>
      <p:sp>
        <p:nvSpPr>
          <p:cNvPr id="583" name="Line"/>
          <p:cNvSpPr/>
          <p:nvPr/>
        </p:nvSpPr>
        <p:spPr>
          <a:xfrm flipV="1">
            <a:off x="3498850" y="3917950"/>
            <a:ext cx="2819400" cy="668338"/>
          </a:xfrm>
          <a:prstGeom prst="line">
            <a:avLst/>
          </a:prstGeom>
          <a:ln w="25400">
            <a:solidFill>
              <a:srgbClr val="000000"/>
            </a:solidFill>
          </a:ln>
        </p:spPr>
        <p:txBody>
          <a:bodyPr lIns="0" tIns="0" rIns="0" bIns="0"/>
          <a:lstStyle/>
          <a:p>
            <a:pPr/>
          </a:p>
        </p:txBody>
      </p:sp>
      <p:sp>
        <p:nvSpPr>
          <p:cNvPr id="584" name="Line"/>
          <p:cNvSpPr/>
          <p:nvPr/>
        </p:nvSpPr>
        <p:spPr>
          <a:xfrm>
            <a:off x="6318250" y="3917950"/>
            <a:ext cx="457200" cy="1588"/>
          </a:xfrm>
          <a:prstGeom prst="line">
            <a:avLst/>
          </a:prstGeom>
          <a:ln w="25400">
            <a:solidFill>
              <a:srgbClr val="000000"/>
            </a:solidFill>
          </a:ln>
        </p:spPr>
        <p:txBody>
          <a:bodyPr lIns="0" tIns="0" rIns="0" bIns="0"/>
          <a:lstStyle/>
          <a:p>
            <a:pPr/>
          </a:p>
        </p:txBody>
      </p:sp>
      <p:sp>
        <p:nvSpPr>
          <p:cNvPr id="585" name="Line"/>
          <p:cNvSpPr/>
          <p:nvPr/>
        </p:nvSpPr>
        <p:spPr>
          <a:xfrm flipH="1" flipV="1">
            <a:off x="5632450" y="3841750"/>
            <a:ext cx="685800" cy="76200"/>
          </a:xfrm>
          <a:prstGeom prst="line">
            <a:avLst/>
          </a:prstGeom>
          <a:ln w="25400">
            <a:solidFill>
              <a:srgbClr val="0080FF"/>
            </a:solidFill>
            <a:tailEnd type="triangle"/>
          </a:ln>
        </p:spPr>
        <p:txBody>
          <a:bodyPr lIns="0" tIns="0" rIns="0" bIns="0"/>
          <a:lstStyle/>
          <a:p>
            <a:pPr/>
          </a:p>
        </p:txBody>
      </p:sp>
      <p:sp>
        <p:nvSpPr>
          <p:cNvPr id="586" name="Line"/>
          <p:cNvSpPr/>
          <p:nvPr/>
        </p:nvSpPr>
        <p:spPr>
          <a:xfrm flipV="1">
            <a:off x="6775450" y="3841750"/>
            <a:ext cx="609600" cy="76200"/>
          </a:xfrm>
          <a:prstGeom prst="line">
            <a:avLst/>
          </a:prstGeom>
          <a:ln w="25400">
            <a:solidFill>
              <a:srgbClr val="0080FF"/>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8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8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590" name="View #2 of lenses (Wave/Fermat)"/>
          <p:cNvSpPr txBox="1"/>
          <p:nvPr>
            <p:ph type="title"/>
          </p:nvPr>
        </p:nvSpPr>
        <p:spPr>
          <a:prstGeom prst="rect">
            <a:avLst/>
          </a:prstGeom>
        </p:spPr>
        <p:txBody>
          <a:bodyPr/>
          <a:lstStyle>
            <a:lvl1pPr>
              <a:defRPr sz="4000"/>
            </a:lvl1pPr>
          </a:lstStyle>
          <a:p>
            <a:pPr/>
            <a:r>
              <a:t>View #2 of lenses (Wave/Fermat)</a:t>
            </a:r>
          </a:p>
        </p:txBody>
      </p:sp>
      <p:sp>
        <p:nvSpPr>
          <p:cNvPr id="591" name="Light is focused because all paths have same length…"/>
          <p:cNvSpPr txBox="1"/>
          <p:nvPr>
            <p:ph type="body" idx="1"/>
          </p:nvPr>
        </p:nvSpPr>
        <p:spPr>
          <a:prstGeom prst="rect">
            <a:avLst/>
          </a:prstGeom>
        </p:spPr>
        <p:txBody>
          <a:bodyPr/>
          <a:lstStyle/>
          <a:p>
            <a:pPr/>
            <a:r>
              <a:t>Light is focused because all paths have same length</a:t>
            </a:r>
          </a:p>
          <a:p>
            <a:pPr lvl="1"/>
            <a:r>
              <a:t>Higher index of refraction (speed of light) compensates for length</a:t>
            </a:r>
          </a:p>
          <a:p>
            <a:pPr lvl="1"/>
            <a:r>
              <a:t>Constructive interference</a:t>
            </a:r>
          </a:p>
        </p:txBody>
      </p:sp>
      <p:grpSp>
        <p:nvGrpSpPr>
          <p:cNvPr id="599" name="Group"/>
          <p:cNvGrpSpPr/>
          <p:nvPr/>
        </p:nvGrpSpPr>
        <p:grpSpPr>
          <a:xfrm>
            <a:off x="6208623" y="3384540"/>
            <a:ext cx="643116" cy="2667019"/>
            <a:chOff x="0" y="0"/>
            <a:chExt cx="643115" cy="2667018"/>
          </a:xfrm>
        </p:grpSpPr>
        <p:grpSp>
          <p:nvGrpSpPr>
            <p:cNvPr id="594" name="Group"/>
            <p:cNvGrpSpPr/>
            <p:nvPr/>
          </p:nvGrpSpPr>
          <p:grpSpPr>
            <a:xfrm>
              <a:off x="185826" y="0"/>
              <a:ext cx="457290" cy="2667010"/>
              <a:chOff x="0" y="0"/>
              <a:chExt cx="457289" cy="2667009"/>
            </a:xfrm>
          </p:grpSpPr>
          <p:sp>
            <p:nvSpPr>
              <p:cNvPr id="592" name="Line"/>
              <p:cNvSpPr/>
              <p:nvPr/>
            </p:nvSpPr>
            <p:spPr>
              <a:xfrm>
                <a:off x="216642" y="0"/>
                <a:ext cx="240648"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93"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grpSp>
          <p:nvGrpSpPr>
            <p:cNvPr id="597" name="Group"/>
            <p:cNvGrpSpPr/>
            <p:nvPr/>
          </p:nvGrpSpPr>
          <p:grpSpPr>
            <a:xfrm rot="10800000">
              <a:off x="0" y="8"/>
              <a:ext cx="457289" cy="2667011"/>
              <a:chOff x="0" y="0"/>
              <a:chExt cx="457288" cy="2667010"/>
            </a:xfrm>
          </p:grpSpPr>
          <p:sp>
            <p:nvSpPr>
              <p:cNvPr id="595" name="Line"/>
              <p:cNvSpPr/>
              <p:nvPr/>
            </p:nvSpPr>
            <p:spPr>
              <a:xfrm>
                <a:off x="216641" y="0"/>
                <a:ext cx="240648" cy="2667011"/>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96"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598" name="Rectangle"/>
            <p:cNvSpPr/>
            <p:nvPr/>
          </p:nvSpPr>
          <p:spPr>
            <a:xfrm>
              <a:off x="223926" y="9"/>
              <a:ext cx="190501" cy="2667001"/>
            </a:xfrm>
            <a:prstGeom prst="rect">
              <a:avLst/>
            </a:prstGeom>
            <a:solidFill>
              <a:srgbClr val="00FDFF"/>
            </a:solidFill>
            <a:ln w="254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00" name="Line"/>
          <p:cNvSpPr/>
          <p:nvPr/>
        </p:nvSpPr>
        <p:spPr>
          <a:xfrm>
            <a:off x="6623050" y="3460750"/>
            <a:ext cx="1905000" cy="685800"/>
          </a:xfrm>
          <a:prstGeom prst="line">
            <a:avLst/>
          </a:prstGeom>
          <a:ln w="25400">
            <a:solidFill>
              <a:srgbClr val="000000"/>
            </a:solidFill>
          </a:ln>
        </p:spPr>
        <p:txBody>
          <a:bodyPr lIns="0" tIns="0" rIns="0" bIns="0"/>
          <a:lstStyle/>
          <a:p>
            <a:pPr/>
          </a:p>
        </p:txBody>
      </p:sp>
      <p:sp>
        <p:nvSpPr>
          <p:cNvPr id="601" name="Line"/>
          <p:cNvSpPr/>
          <p:nvPr/>
        </p:nvSpPr>
        <p:spPr>
          <a:xfrm>
            <a:off x="6775450" y="3917950"/>
            <a:ext cx="1752600" cy="228600"/>
          </a:xfrm>
          <a:prstGeom prst="line">
            <a:avLst/>
          </a:prstGeom>
          <a:ln w="25400">
            <a:solidFill>
              <a:srgbClr val="000000"/>
            </a:solidFill>
          </a:ln>
        </p:spPr>
        <p:txBody>
          <a:bodyPr lIns="0" tIns="0" rIns="0" bIns="0"/>
          <a:lstStyle/>
          <a:p>
            <a:pPr/>
          </a:p>
        </p:txBody>
      </p:sp>
      <p:sp>
        <p:nvSpPr>
          <p:cNvPr id="602" name="Line"/>
          <p:cNvSpPr/>
          <p:nvPr/>
        </p:nvSpPr>
        <p:spPr>
          <a:xfrm>
            <a:off x="6394450" y="3460750"/>
            <a:ext cx="228600" cy="1588"/>
          </a:xfrm>
          <a:prstGeom prst="line">
            <a:avLst/>
          </a:prstGeom>
          <a:ln w="25400">
            <a:solidFill>
              <a:srgbClr val="000000"/>
            </a:solidFill>
          </a:ln>
        </p:spPr>
        <p:txBody>
          <a:bodyPr lIns="0" tIns="0" rIns="0" bIns="0"/>
          <a:lstStyle/>
          <a:p>
            <a:pPr/>
          </a:p>
        </p:txBody>
      </p:sp>
      <p:sp>
        <p:nvSpPr>
          <p:cNvPr id="603" name="Line"/>
          <p:cNvSpPr/>
          <p:nvPr/>
        </p:nvSpPr>
        <p:spPr>
          <a:xfrm flipV="1">
            <a:off x="3422650" y="3460750"/>
            <a:ext cx="2971800" cy="685800"/>
          </a:xfrm>
          <a:prstGeom prst="line">
            <a:avLst/>
          </a:prstGeom>
          <a:ln w="25400">
            <a:solidFill>
              <a:srgbClr val="000000"/>
            </a:solidFill>
          </a:ln>
        </p:spPr>
        <p:txBody>
          <a:bodyPr lIns="0" tIns="0" rIns="0" bIns="0"/>
          <a:lstStyle/>
          <a:p>
            <a:pPr/>
          </a:p>
        </p:txBody>
      </p:sp>
      <p:sp>
        <p:nvSpPr>
          <p:cNvPr id="604" name="Line"/>
          <p:cNvSpPr/>
          <p:nvPr/>
        </p:nvSpPr>
        <p:spPr>
          <a:xfrm flipV="1">
            <a:off x="3498850" y="3917950"/>
            <a:ext cx="2819400" cy="668338"/>
          </a:xfrm>
          <a:prstGeom prst="line">
            <a:avLst/>
          </a:prstGeom>
          <a:ln w="25400">
            <a:solidFill>
              <a:srgbClr val="000000"/>
            </a:solidFill>
          </a:ln>
        </p:spPr>
        <p:txBody>
          <a:bodyPr lIns="0" tIns="0" rIns="0" bIns="0"/>
          <a:lstStyle/>
          <a:p>
            <a:pPr/>
          </a:p>
        </p:txBody>
      </p:sp>
      <p:sp>
        <p:nvSpPr>
          <p:cNvPr id="605" name="Line"/>
          <p:cNvSpPr/>
          <p:nvPr/>
        </p:nvSpPr>
        <p:spPr>
          <a:xfrm flipV="1">
            <a:off x="3651250" y="4603750"/>
            <a:ext cx="2590800" cy="608013"/>
          </a:xfrm>
          <a:prstGeom prst="line">
            <a:avLst/>
          </a:prstGeom>
          <a:ln w="25400">
            <a:solidFill>
              <a:srgbClr val="000000"/>
            </a:solidFill>
          </a:ln>
        </p:spPr>
        <p:txBody>
          <a:bodyPr lIns="0" tIns="0" rIns="0" bIns="0"/>
          <a:lstStyle/>
          <a:p>
            <a:pPr/>
          </a:p>
        </p:txBody>
      </p:sp>
      <p:sp>
        <p:nvSpPr>
          <p:cNvPr id="606" name="Line"/>
          <p:cNvSpPr/>
          <p:nvPr/>
        </p:nvSpPr>
        <p:spPr>
          <a:xfrm>
            <a:off x="6318250" y="3917950"/>
            <a:ext cx="457200" cy="1588"/>
          </a:xfrm>
          <a:prstGeom prst="line">
            <a:avLst/>
          </a:prstGeom>
          <a:ln w="25400">
            <a:solidFill>
              <a:srgbClr val="000000"/>
            </a:solidFill>
          </a:ln>
        </p:spPr>
        <p:txBody>
          <a:bodyPr lIns="0" tIns="0" rIns="0" bIns="0"/>
          <a:lstStyle/>
          <a:p>
            <a:pPr/>
          </a:p>
        </p:txBody>
      </p:sp>
      <p:sp>
        <p:nvSpPr>
          <p:cNvPr id="607" name="Line"/>
          <p:cNvSpPr/>
          <p:nvPr/>
        </p:nvSpPr>
        <p:spPr>
          <a:xfrm>
            <a:off x="6242050" y="4603750"/>
            <a:ext cx="609600" cy="1588"/>
          </a:xfrm>
          <a:prstGeom prst="line">
            <a:avLst/>
          </a:prstGeom>
          <a:ln w="25400">
            <a:solidFill>
              <a:srgbClr val="000000"/>
            </a:solidFill>
          </a:ln>
        </p:spPr>
        <p:txBody>
          <a:bodyPr lIns="0" tIns="0" rIns="0" bIns="0"/>
          <a:lstStyle/>
          <a:p>
            <a:pPr/>
          </a:p>
        </p:txBody>
      </p:sp>
      <p:sp>
        <p:nvSpPr>
          <p:cNvPr id="608" name="Line"/>
          <p:cNvSpPr/>
          <p:nvPr/>
        </p:nvSpPr>
        <p:spPr>
          <a:xfrm flipV="1">
            <a:off x="6851650" y="4146550"/>
            <a:ext cx="1676400" cy="457200"/>
          </a:xfrm>
          <a:prstGeom prst="line">
            <a:avLst/>
          </a:prstGeom>
          <a:ln w="25400">
            <a:solidFill>
              <a:srgbClr val="000000"/>
            </a:solidFill>
          </a:ln>
        </p:spPr>
        <p:txBody>
          <a:bodyPr lIns="0" tIns="0" rIns="0" bIns="0"/>
          <a:lstStyle/>
          <a:p>
            <a:pP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1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12" name="Image quality"/>
          <p:cNvSpPr txBox="1"/>
          <p:nvPr>
            <p:ph type="title"/>
          </p:nvPr>
        </p:nvSpPr>
        <p:spPr>
          <a:prstGeom prst="rect">
            <a:avLst/>
          </a:prstGeom>
        </p:spPr>
        <p:txBody>
          <a:bodyPr/>
          <a:lstStyle>
            <a:lvl1pPr>
              <a:defRPr sz="4000"/>
            </a:lvl1pPr>
          </a:lstStyle>
          <a:p>
            <a:pPr/>
            <a:r>
              <a:t>Image quality</a:t>
            </a:r>
          </a:p>
        </p:txBody>
      </p:sp>
      <p:sp>
        <p:nvSpPr>
          <p:cNvPr id="613" name="Geometrical optics: hard to focus all rays…"/>
          <p:cNvSpPr txBox="1"/>
          <p:nvPr>
            <p:ph type="body" idx="1"/>
          </p:nvPr>
        </p:nvSpPr>
        <p:spPr>
          <a:prstGeom prst="rect">
            <a:avLst/>
          </a:prstGeom>
        </p:spPr>
        <p:txBody>
          <a:bodyPr/>
          <a:lstStyle/>
          <a:p>
            <a:pPr/>
            <a:r>
              <a:t>Geometrical optics: hard to focus all rays</a:t>
            </a:r>
          </a:p>
          <a:p>
            <a:pPr/>
            <a:r>
              <a:t>Wave optics: diffraction problems</a:t>
            </a:r>
          </a:p>
        </p:txBody>
      </p:sp>
      <p:pic>
        <p:nvPicPr>
          <p:cNvPr id="614" name="image.png" descr="image.png"/>
          <p:cNvPicPr>
            <a:picLocks noChangeAspect="0"/>
          </p:cNvPicPr>
          <p:nvPr/>
        </p:nvPicPr>
        <p:blipFill>
          <a:blip r:embed="rId3">
            <a:extLst/>
          </a:blip>
          <a:stretch>
            <a:fillRect/>
          </a:stretch>
        </p:blipFill>
        <p:spPr>
          <a:xfrm>
            <a:off x="603250" y="2178050"/>
            <a:ext cx="8915400" cy="5124450"/>
          </a:xfrm>
          <a:prstGeom prst="rect">
            <a:avLst/>
          </a:prstGeom>
          <a:ln w="12700">
            <a:miter lim="400000"/>
          </a:ln>
        </p:spPr>
      </p:pic>
      <p:sp>
        <p:nvSpPr>
          <p:cNvPr id="615" name="From Optical System Design  by Fisher and Tadic"/>
          <p:cNvSpPr txBox="1"/>
          <p:nvPr/>
        </p:nvSpPr>
        <p:spPr>
          <a:xfrm>
            <a:off x="5861050" y="7118350"/>
            <a:ext cx="4002070"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Optical System Design  by Fisher and Tadic</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1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19" name="Double-click to edit"/>
          <p:cNvSpPr txBox="1"/>
          <p:nvPr>
            <p:ph type="title"/>
          </p:nvPr>
        </p:nvSpPr>
        <p:spPr>
          <a:prstGeom prst="rect">
            <a:avLst/>
          </a:prstGeom>
        </p:spPr>
        <p:txBody>
          <a:bodyPr/>
          <a:lstStyle/>
          <a:p>
            <a:pPr>
              <a:defRPr sz="4000"/>
            </a:pPr>
          </a:p>
        </p:txBody>
      </p:sp>
      <p:sp>
        <p:nvSpPr>
          <p:cNvPr id="620" name="Geometrical perspective"/>
          <p:cNvSpPr txBox="1"/>
          <p:nvPr>
            <p:ph type="body" idx="1"/>
          </p:nvPr>
        </p:nvSpPr>
        <p:spPr>
          <a:prstGeom prst="rect">
            <a:avLst/>
          </a:prstGeom>
        </p:spPr>
        <p:txBody>
          <a:bodyPr/>
          <a:lstStyle>
            <a:lvl1pPr>
              <a:buSzTx/>
              <a:buNone/>
              <a:defRPr sz="10700"/>
            </a:lvl1pPr>
          </a:lstStyle>
          <a:p>
            <a:pPr/>
            <a:r>
              <a:t>Geometrical perspective</a:t>
            </a:r>
          </a:p>
        </p:txBody>
      </p:sp>
      <p:sp>
        <p:nvSpPr>
          <p:cNvPr id="621"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22"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2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26" name="Back to thin lenses"/>
          <p:cNvSpPr txBox="1"/>
          <p:nvPr>
            <p:ph type="title"/>
          </p:nvPr>
        </p:nvSpPr>
        <p:spPr>
          <a:prstGeom prst="rect">
            <a:avLst/>
          </a:prstGeom>
        </p:spPr>
        <p:txBody>
          <a:bodyPr/>
          <a:lstStyle>
            <a:lvl1pPr>
              <a:defRPr sz="4000"/>
            </a:lvl1pPr>
          </a:lstStyle>
          <a:p>
            <a:pPr/>
            <a:r>
              <a:t>Back to thin lenses</a:t>
            </a:r>
          </a:p>
        </p:txBody>
      </p:sp>
      <p:sp>
        <p:nvSpPr>
          <p:cNvPr id="627" name="Snell’s law bends geometrical rays"/>
          <p:cNvSpPr txBox="1"/>
          <p:nvPr>
            <p:ph type="body" idx="1"/>
          </p:nvPr>
        </p:nvSpPr>
        <p:spPr>
          <a:prstGeom prst="rect">
            <a:avLst/>
          </a:prstGeom>
        </p:spPr>
        <p:txBody>
          <a:bodyPr/>
          <a:lstStyle/>
          <a:p>
            <a:pPr/>
            <a:r>
              <a:t>Snell’s law bends geometrical rays</a:t>
            </a:r>
          </a:p>
        </p:txBody>
      </p:sp>
      <p:grpSp>
        <p:nvGrpSpPr>
          <p:cNvPr id="635" name="Group"/>
          <p:cNvGrpSpPr/>
          <p:nvPr/>
        </p:nvGrpSpPr>
        <p:grpSpPr>
          <a:xfrm>
            <a:off x="6208623" y="3384540"/>
            <a:ext cx="643116" cy="2667019"/>
            <a:chOff x="0" y="0"/>
            <a:chExt cx="643115" cy="2667018"/>
          </a:xfrm>
        </p:grpSpPr>
        <p:grpSp>
          <p:nvGrpSpPr>
            <p:cNvPr id="630" name="Group"/>
            <p:cNvGrpSpPr/>
            <p:nvPr/>
          </p:nvGrpSpPr>
          <p:grpSpPr>
            <a:xfrm>
              <a:off x="185826" y="0"/>
              <a:ext cx="457290" cy="2667010"/>
              <a:chOff x="0" y="0"/>
              <a:chExt cx="457289" cy="2667009"/>
            </a:xfrm>
          </p:grpSpPr>
          <p:sp>
            <p:nvSpPr>
              <p:cNvPr id="628" name="Line"/>
              <p:cNvSpPr/>
              <p:nvPr/>
            </p:nvSpPr>
            <p:spPr>
              <a:xfrm>
                <a:off x="216642" y="0"/>
                <a:ext cx="240648"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29"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grpSp>
          <p:nvGrpSpPr>
            <p:cNvPr id="633" name="Group"/>
            <p:cNvGrpSpPr/>
            <p:nvPr/>
          </p:nvGrpSpPr>
          <p:grpSpPr>
            <a:xfrm rot="10800000">
              <a:off x="0" y="8"/>
              <a:ext cx="457289" cy="2667011"/>
              <a:chOff x="0" y="0"/>
              <a:chExt cx="457288" cy="2667010"/>
            </a:xfrm>
          </p:grpSpPr>
          <p:sp>
            <p:nvSpPr>
              <p:cNvPr id="631" name="Line"/>
              <p:cNvSpPr/>
              <p:nvPr/>
            </p:nvSpPr>
            <p:spPr>
              <a:xfrm>
                <a:off x="216641" y="0"/>
                <a:ext cx="240648" cy="2667011"/>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32"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34" name="Rectangle"/>
            <p:cNvSpPr/>
            <p:nvPr/>
          </p:nvSpPr>
          <p:spPr>
            <a:xfrm>
              <a:off x="223926" y="9"/>
              <a:ext cx="190501" cy="2667001"/>
            </a:xfrm>
            <a:prstGeom prst="rect">
              <a:avLst/>
            </a:prstGeom>
            <a:solidFill>
              <a:srgbClr val="00FDFF"/>
            </a:solidFill>
            <a:ln w="254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36" name="Line"/>
          <p:cNvSpPr/>
          <p:nvPr/>
        </p:nvSpPr>
        <p:spPr>
          <a:xfrm>
            <a:off x="6775450" y="3917950"/>
            <a:ext cx="1752600" cy="228600"/>
          </a:xfrm>
          <a:prstGeom prst="line">
            <a:avLst/>
          </a:prstGeom>
          <a:ln w="25400">
            <a:solidFill>
              <a:srgbClr val="000000"/>
            </a:solidFill>
          </a:ln>
        </p:spPr>
        <p:txBody>
          <a:bodyPr lIns="0" tIns="0" rIns="0" bIns="0"/>
          <a:lstStyle/>
          <a:p>
            <a:pPr/>
          </a:p>
        </p:txBody>
      </p:sp>
      <p:sp>
        <p:nvSpPr>
          <p:cNvPr id="637" name="Line"/>
          <p:cNvSpPr/>
          <p:nvPr/>
        </p:nvSpPr>
        <p:spPr>
          <a:xfrm flipV="1">
            <a:off x="3498850" y="3917950"/>
            <a:ext cx="2819400" cy="668338"/>
          </a:xfrm>
          <a:prstGeom prst="line">
            <a:avLst/>
          </a:prstGeom>
          <a:ln w="25400">
            <a:solidFill>
              <a:srgbClr val="000000"/>
            </a:solidFill>
          </a:ln>
        </p:spPr>
        <p:txBody>
          <a:bodyPr lIns="0" tIns="0" rIns="0" bIns="0"/>
          <a:lstStyle/>
          <a:p>
            <a:pPr/>
          </a:p>
        </p:txBody>
      </p:sp>
      <p:sp>
        <p:nvSpPr>
          <p:cNvPr id="638" name="Line"/>
          <p:cNvSpPr/>
          <p:nvPr/>
        </p:nvSpPr>
        <p:spPr>
          <a:xfrm>
            <a:off x="6318250" y="3917950"/>
            <a:ext cx="457200" cy="1588"/>
          </a:xfrm>
          <a:prstGeom prst="line">
            <a:avLst/>
          </a:prstGeom>
          <a:ln w="25400">
            <a:solidFill>
              <a:srgbClr val="000000"/>
            </a:solidFill>
          </a:ln>
        </p:spPr>
        <p:txBody>
          <a:bodyPr lIns="0" tIns="0" rIns="0" bIns="0"/>
          <a:lstStyle/>
          <a:p>
            <a:pPr/>
          </a:p>
        </p:txBody>
      </p:sp>
      <p:sp>
        <p:nvSpPr>
          <p:cNvPr id="639" name="Line"/>
          <p:cNvSpPr/>
          <p:nvPr/>
        </p:nvSpPr>
        <p:spPr>
          <a:xfrm flipH="1" flipV="1">
            <a:off x="5632450" y="3841750"/>
            <a:ext cx="685800" cy="76200"/>
          </a:xfrm>
          <a:prstGeom prst="line">
            <a:avLst/>
          </a:prstGeom>
          <a:ln w="25400">
            <a:solidFill>
              <a:srgbClr val="0080FF"/>
            </a:solidFill>
            <a:tailEnd type="triangle"/>
          </a:ln>
        </p:spPr>
        <p:txBody>
          <a:bodyPr lIns="0" tIns="0" rIns="0" bIns="0"/>
          <a:lstStyle/>
          <a:p>
            <a:pPr/>
          </a:p>
        </p:txBody>
      </p:sp>
      <p:sp>
        <p:nvSpPr>
          <p:cNvPr id="640" name="Line"/>
          <p:cNvSpPr/>
          <p:nvPr/>
        </p:nvSpPr>
        <p:spPr>
          <a:xfrm flipV="1">
            <a:off x="6775450" y="3841750"/>
            <a:ext cx="609600" cy="76200"/>
          </a:xfrm>
          <a:prstGeom prst="line">
            <a:avLst/>
          </a:prstGeom>
          <a:ln w="25400">
            <a:solidFill>
              <a:srgbClr val="0080FF"/>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4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44" name="Thin lens optics"/>
          <p:cNvSpPr txBox="1"/>
          <p:nvPr>
            <p:ph type="title"/>
          </p:nvPr>
        </p:nvSpPr>
        <p:spPr>
          <a:prstGeom prst="rect">
            <a:avLst/>
          </a:prstGeom>
        </p:spPr>
        <p:txBody>
          <a:bodyPr/>
          <a:lstStyle/>
          <a:p>
            <a:pPr/>
            <a:r>
              <a:t>Thin lens optics</a:t>
            </a:r>
          </a:p>
        </p:txBody>
      </p:sp>
      <p:sp>
        <p:nvSpPr>
          <p:cNvPr id="645" name="Simplification of geometrical optics for well-behaved lenses…"/>
          <p:cNvSpPr txBox="1"/>
          <p:nvPr>
            <p:ph type="body" idx="1"/>
          </p:nvPr>
        </p:nvSpPr>
        <p:spPr>
          <a:xfrm>
            <a:off x="379412" y="920750"/>
            <a:ext cx="9272588" cy="6469063"/>
          </a:xfrm>
          <a:prstGeom prst="rect">
            <a:avLst/>
          </a:prstGeom>
        </p:spPr>
        <p:txBody>
          <a:bodyPr/>
          <a:lstStyle/>
          <a:p>
            <a:pPr/>
            <a:r>
              <a:t>Simplification of geometrical optics for well-behaved lenses</a:t>
            </a:r>
          </a:p>
          <a:p>
            <a:pPr/>
            <a:r>
              <a:t>All parallel rays converge to one point on a plane located at the focal length </a:t>
            </a:r>
            <a:r>
              <a:rPr i="1"/>
              <a:t>f</a:t>
            </a:r>
            <a:endParaRPr i="1"/>
          </a:p>
          <a:p>
            <a:pPr/>
          </a:p>
          <a:p>
            <a:pPr/>
          </a:p>
          <a:p>
            <a:pPr/>
          </a:p>
          <a:p>
            <a:pPr/>
            <a:r>
              <a:t>All rays going through the center are not deviated</a:t>
            </a:r>
          </a:p>
          <a:p>
            <a:pPr lvl="1"/>
            <a:r>
              <a:t>Hence same perspective as pinhole</a:t>
            </a:r>
          </a:p>
        </p:txBody>
      </p:sp>
      <p:sp>
        <p:nvSpPr>
          <p:cNvPr id="646" name="Line"/>
          <p:cNvSpPr/>
          <p:nvPr/>
        </p:nvSpPr>
        <p:spPr>
          <a:xfrm>
            <a:off x="3676650" y="3422650"/>
            <a:ext cx="1588" cy="1219200"/>
          </a:xfrm>
          <a:prstGeom prst="line">
            <a:avLst/>
          </a:prstGeom>
          <a:ln w="76200">
            <a:solidFill>
              <a:srgbClr val="00FDFF"/>
            </a:solidFill>
          </a:ln>
        </p:spPr>
        <p:txBody>
          <a:bodyPr lIns="0" tIns="0" rIns="0" bIns="0"/>
          <a:lstStyle/>
          <a:p>
            <a:pPr/>
          </a:p>
        </p:txBody>
      </p:sp>
      <p:sp>
        <p:nvSpPr>
          <p:cNvPr id="647" name="Line"/>
          <p:cNvSpPr/>
          <p:nvPr/>
        </p:nvSpPr>
        <p:spPr>
          <a:xfrm flipH="1">
            <a:off x="2074862" y="3422650"/>
            <a:ext cx="1601788" cy="609600"/>
          </a:xfrm>
          <a:prstGeom prst="line">
            <a:avLst/>
          </a:prstGeom>
          <a:ln w="25400">
            <a:solidFill>
              <a:srgbClr val="000000"/>
            </a:solidFill>
          </a:ln>
        </p:spPr>
        <p:txBody>
          <a:bodyPr lIns="0" tIns="0" rIns="0" bIns="0"/>
          <a:lstStyle/>
          <a:p>
            <a:pPr/>
          </a:p>
        </p:txBody>
      </p:sp>
      <p:sp>
        <p:nvSpPr>
          <p:cNvPr id="648" name="Line"/>
          <p:cNvSpPr/>
          <p:nvPr/>
        </p:nvSpPr>
        <p:spPr>
          <a:xfrm flipH="1" flipV="1">
            <a:off x="2074862" y="4032250"/>
            <a:ext cx="1601789" cy="609600"/>
          </a:xfrm>
          <a:prstGeom prst="line">
            <a:avLst/>
          </a:prstGeom>
          <a:ln w="25400">
            <a:solidFill>
              <a:srgbClr val="000000"/>
            </a:solidFill>
          </a:ln>
        </p:spPr>
        <p:txBody>
          <a:bodyPr lIns="0" tIns="0" rIns="0" bIns="0"/>
          <a:lstStyle/>
          <a:p>
            <a:pPr/>
          </a:p>
        </p:txBody>
      </p:sp>
      <p:sp>
        <p:nvSpPr>
          <p:cNvPr id="649" name="Line"/>
          <p:cNvSpPr/>
          <p:nvPr/>
        </p:nvSpPr>
        <p:spPr>
          <a:xfrm flipH="1">
            <a:off x="2203450" y="6356350"/>
            <a:ext cx="5181600" cy="1588"/>
          </a:xfrm>
          <a:prstGeom prst="line">
            <a:avLst/>
          </a:prstGeom>
          <a:ln w="25400">
            <a:solidFill>
              <a:srgbClr val="000000"/>
            </a:solidFill>
          </a:ln>
        </p:spPr>
        <p:txBody>
          <a:bodyPr lIns="0" tIns="0" rIns="0" bIns="0"/>
          <a:lstStyle/>
          <a:p>
            <a:pPr/>
          </a:p>
        </p:txBody>
      </p:sp>
      <p:sp>
        <p:nvSpPr>
          <p:cNvPr id="650" name="Line"/>
          <p:cNvSpPr/>
          <p:nvPr/>
        </p:nvSpPr>
        <p:spPr>
          <a:xfrm flipH="1">
            <a:off x="3600450" y="3422650"/>
            <a:ext cx="3656013" cy="1588"/>
          </a:xfrm>
          <a:prstGeom prst="line">
            <a:avLst/>
          </a:prstGeom>
          <a:ln w="25400">
            <a:solidFill>
              <a:srgbClr val="000000"/>
            </a:solidFill>
          </a:ln>
        </p:spPr>
        <p:txBody>
          <a:bodyPr lIns="0" tIns="0" rIns="0" bIns="0"/>
          <a:lstStyle/>
          <a:p>
            <a:pPr/>
          </a:p>
        </p:txBody>
      </p:sp>
      <p:sp>
        <p:nvSpPr>
          <p:cNvPr id="651" name="Line"/>
          <p:cNvSpPr/>
          <p:nvPr/>
        </p:nvSpPr>
        <p:spPr>
          <a:xfrm flipH="1">
            <a:off x="3600450" y="4641850"/>
            <a:ext cx="3656013" cy="1588"/>
          </a:xfrm>
          <a:prstGeom prst="line">
            <a:avLst/>
          </a:prstGeom>
          <a:ln w="25400">
            <a:solidFill>
              <a:srgbClr val="000000"/>
            </a:solidFill>
          </a:ln>
        </p:spPr>
        <p:txBody>
          <a:bodyPr lIns="0" tIns="0" rIns="0" bIns="0"/>
          <a:lstStyle/>
          <a:p>
            <a:pPr/>
          </a:p>
        </p:txBody>
      </p:sp>
      <p:sp>
        <p:nvSpPr>
          <p:cNvPr id="652" name="Line"/>
          <p:cNvSpPr/>
          <p:nvPr/>
        </p:nvSpPr>
        <p:spPr>
          <a:xfrm flipH="1">
            <a:off x="3600450" y="4260850"/>
            <a:ext cx="3656013" cy="1588"/>
          </a:xfrm>
          <a:prstGeom prst="line">
            <a:avLst/>
          </a:prstGeom>
          <a:ln w="25400">
            <a:solidFill>
              <a:srgbClr val="000000"/>
            </a:solidFill>
          </a:ln>
        </p:spPr>
        <p:txBody>
          <a:bodyPr lIns="0" tIns="0" rIns="0" bIns="0"/>
          <a:lstStyle/>
          <a:p>
            <a:pPr/>
          </a:p>
        </p:txBody>
      </p:sp>
      <p:sp>
        <p:nvSpPr>
          <p:cNvPr id="653" name="Line"/>
          <p:cNvSpPr/>
          <p:nvPr/>
        </p:nvSpPr>
        <p:spPr>
          <a:xfrm flipH="1">
            <a:off x="3600450" y="3652837"/>
            <a:ext cx="3656013" cy="1589"/>
          </a:xfrm>
          <a:prstGeom prst="line">
            <a:avLst/>
          </a:prstGeom>
          <a:ln w="25400">
            <a:solidFill>
              <a:srgbClr val="000000"/>
            </a:solidFill>
          </a:ln>
        </p:spPr>
        <p:txBody>
          <a:bodyPr lIns="0" tIns="0" rIns="0" bIns="0"/>
          <a:lstStyle/>
          <a:p>
            <a:pPr/>
          </a:p>
        </p:txBody>
      </p:sp>
      <p:sp>
        <p:nvSpPr>
          <p:cNvPr id="654" name="Line"/>
          <p:cNvSpPr/>
          <p:nvPr/>
        </p:nvSpPr>
        <p:spPr>
          <a:xfrm flipH="1">
            <a:off x="2074862" y="3652837"/>
            <a:ext cx="1601788" cy="379414"/>
          </a:xfrm>
          <a:prstGeom prst="line">
            <a:avLst/>
          </a:prstGeom>
          <a:ln w="25400">
            <a:solidFill>
              <a:srgbClr val="000000"/>
            </a:solidFill>
          </a:ln>
        </p:spPr>
        <p:txBody>
          <a:bodyPr lIns="0" tIns="0" rIns="0" bIns="0"/>
          <a:lstStyle/>
          <a:p>
            <a:pPr/>
          </a:p>
        </p:txBody>
      </p:sp>
      <p:sp>
        <p:nvSpPr>
          <p:cNvPr id="655" name="Line"/>
          <p:cNvSpPr/>
          <p:nvPr/>
        </p:nvSpPr>
        <p:spPr>
          <a:xfrm flipH="1" flipV="1">
            <a:off x="2074862" y="4032250"/>
            <a:ext cx="1601789" cy="228600"/>
          </a:xfrm>
          <a:prstGeom prst="line">
            <a:avLst/>
          </a:prstGeom>
          <a:ln w="25400">
            <a:solidFill>
              <a:srgbClr val="000000"/>
            </a:solidFill>
          </a:ln>
        </p:spPr>
        <p:txBody>
          <a:bodyPr lIns="0" tIns="0" rIns="0" bIns="0"/>
          <a:lstStyle/>
          <a:p>
            <a:pPr/>
          </a:p>
        </p:txBody>
      </p:sp>
      <p:sp>
        <p:nvSpPr>
          <p:cNvPr id="656" name="Oval"/>
          <p:cNvSpPr/>
          <p:nvPr/>
        </p:nvSpPr>
        <p:spPr>
          <a:xfrm>
            <a:off x="3600450" y="3346450"/>
            <a:ext cx="152400" cy="1295400"/>
          </a:xfrm>
          <a:prstGeom prst="ellipse">
            <a:avLst/>
          </a:prstGeom>
          <a:solidFill>
            <a:srgbClr val="00FDFF"/>
          </a:solidFill>
          <a:ln w="25400"/>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57" name="Line"/>
          <p:cNvSpPr/>
          <p:nvPr/>
        </p:nvSpPr>
        <p:spPr>
          <a:xfrm flipH="1">
            <a:off x="2127250" y="5745162"/>
            <a:ext cx="5181600" cy="915988"/>
          </a:xfrm>
          <a:prstGeom prst="line">
            <a:avLst/>
          </a:prstGeom>
          <a:ln w="25400">
            <a:solidFill>
              <a:srgbClr val="000000"/>
            </a:solidFill>
          </a:ln>
        </p:spPr>
        <p:txBody>
          <a:bodyPr lIns="0" tIns="0" rIns="0" bIns="0"/>
          <a:lstStyle/>
          <a:p>
            <a:pPr/>
          </a:p>
        </p:txBody>
      </p:sp>
      <p:sp>
        <p:nvSpPr>
          <p:cNvPr id="658" name="Line"/>
          <p:cNvSpPr/>
          <p:nvPr/>
        </p:nvSpPr>
        <p:spPr>
          <a:xfrm flipH="1" flipV="1">
            <a:off x="2127250" y="5899149"/>
            <a:ext cx="5334001" cy="1447801"/>
          </a:xfrm>
          <a:prstGeom prst="line">
            <a:avLst/>
          </a:prstGeom>
          <a:ln w="25400">
            <a:solidFill>
              <a:srgbClr val="000000"/>
            </a:solidFill>
          </a:ln>
        </p:spPr>
        <p:txBody>
          <a:bodyPr lIns="0" tIns="0" rIns="0" bIns="0"/>
          <a:lstStyle/>
          <a:p>
            <a:pPr/>
          </a:p>
        </p:txBody>
      </p:sp>
      <p:sp>
        <p:nvSpPr>
          <p:cNvPr id="659" name="Oval"/>
          <p:cNvSpPr/>
          <p:nvPr/>
        </p:nvSpPr>
        <p:spPr>
          <a:xfrm>
            <a:off x="3727450" y="5745162"/>
            <a:ext cx="152400" cy="1298576"/>
          </a:xfrm>
          <a:prstGeom prst="ellipse">
            <a:avLst/>
          </a:prstGeom>
          <a:solidFill>
            <a:srgbClr val="00FDFF"/>
          </a:solidFill>
          <a:ln w="25400"/>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60" name="Line"/>
          <p:cNvSpPr/>
          <p:nvPr/>
        </p:nvSpPr>
        <p:spPr>
          <a:xfrm flipH="1">
            <a:off x="2092325" y="3179762"/>
            <a:ext cx="1508125" cy="1588"/>
          </a:xfrm>
          <a:prstGeom prst="line">
            <a:avLst/>
          </a:prstGeom>
          <a:ln w="25400">
            <a:solidFill>
              <a:srgbClr val="0433FF"/>
            </a:solidFill>
            <a:headEnd type="triangle"/>
            <a:tailEnd type="triangle"/>
          </a:ln>
        </p:spPr>
        <p:txBody>
          <a:bodyPr lIns="0" tIns="0" rIns="0" bIns="0"/>
          <a:lstStyle/>
          <a:p>
            <a:pPr/>
          </a:p>
        </p:txBody>
      </p:sp>
      <p:sp>
        <p:nvSpPr>
          <p:cNvPr id="661" name="f"/>
          <p:cNvSpPr txBox="1"/>
          <p:nvPr/>
        </p:nvSpPr>
        <p:spPr>
          <a:xfrm>
            <a:off x="2427287" y="3013075"/>
            <a:ext cx="333106"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9637" marR="49637" defTabSz="1004887">
              <a:spcBef>
                <a:spcPts val="2300"/>
              </a:spcBef>
              <a:buClr>
                <a:srgbClr val="0433FF"/>
              </a:buClr>
              <a:buFont typeface="Times New Roman"/>
              <a:defRPr b="1" i="1" sz="4000">
                <a:solidFill>
                  <a:srgbClr val="0433FF"/>
                </a:solidFill>
                <a:uFill>
                  <a:solidFill>
                    <a:srgbClr val="0433FF"/>
                  </a:solidFill>
                </a:uFill>
                <a:latin typeface="Times New Roman"/>
                <a:ea typeface="Times New Roman"/>
                <a:cs typeface="Times New Roman"/>
                <a:sym typeface="Times New Roman"/>
              </a:defRPr>
            </a:lvl1pPr>
          </a:lstStyle>
          <a:p>
            <a:pPr/>
            <a:r>
              <a:t>f</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6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65" name="Simplification of first-order optics"/>
          <p:cNvSpPr txBox="1"/>
          <p:nvPr>
            <p:ph type="title"/>
          </p:nvPr>
        </p:nvSpPr>
        <p:spPr>
          <a:prstGeom prst="rect">
            <a:avLst/>
          </a:prstGeom>
        </p:spPr>
        <p:txBody>
          <a:bodyPr/>
          <a:lstStyle>
            <a:lvl1pPr>
              <a:defRPr sz="4000"/>
            </a:lvl1pPr>
          </a:lstStyle>
          <a:p>
            <a:pPr/>
            <a:r>
              <a:t>Simplification of first-order optics</a:t>
            </a:r>
          </a:p>
        </p:txBody>
      </p:sp>
      <p:sp>
        <p:nvSpPr>
          <p:cNvPr id="666" name="Snell’s law: η1 sinθ1 = η2 sin θ2…"/>
          <p:cNvSpPr txBox="1"/>
          <p:nvPr>
            <p:ph type="body" idx="1"/>
          </p:nvPr>
        </p:nvSpPr>
        <p:spPr>
          <a:prstGeom prst="rect">
            <a:avLst/>
          </a:prstGeom>
        </p:spPr>
        <p:txBody>
          <a:bodyPr/>
          <a:lstStyle/>
          <a:p>
            <a:pPr/>
            <a:r>
              <a:t>Snell’s law: </a:t>
            </a:r>
            <a:r>
              <a:rPr b="0">
                <a:latin typeface="Symbol"/>
                <a:ea typeface="Symbol"/>
                <a:cs typeface="Symbol"/>
                <a:sym typeface="Symbol"/>
              </a:rPr>
              <a:t>h</a:t>
            </a:r>
            <a:r>
              <a:rPr baseline="-25000"/>
              <a:t>1</a:t>
            </a:r>
            <a:r>
              <a:t> sin</a:t>
            </a:r>
            <a:r>
              <a:rPr b="0">
                <a:latin typeface="Symbol"/>
                <a:ea typeface="Symbol"/>
                <a:cs typeface="Symbol"/>
                <a:sym typeface="Symbol"/>
              </a:rPr>
              <a:t>q</a:t>
            </a:r>
            <a:r>
              <a:rPr baseline="-25000"/>
              <a:t>1</a:t>
            </a:r>
            <a:r>
              <a:t> = </a:t>
            </a:r>
            <a:r>
              <a:rPr b="0">
                <a:latin typeface="Symbol"/>
                <a:ea typeface="Symbol"/>
                <a:cs typeface="Symbol"/>
                <a:sym typeface="Symbol"/>
              </a:rPr>
              <a:t>h</a:t>
            </a:r>
            <a:r>
              <a:rPr baseline="-25000"/>
              <a:t>2</a:t>
            </a:r>
            <a:r>
              <a:t> sin </a:t>
            </a:r>
            <a:r>
              <a:rPr b="0">
                <a:latin typeface="Symbol"/>
                <a:ea typeface="Symbol"/>
                <a:cs typeface="Symbol"/>
                <a:sym typeface="Symbol"/>
              </a:rPr>
              <a:t>q</a:t>
            </a:r>
            <a:r>
              <a:rPr baseline="-25000"/>
              <a:t>2</a:t>
            </a:r>
            <a:endParaRPr baseline="-25000"/>
          </a:p>
          <a:p>
            <a:pPr/>
            <a:r>
              <a:t>First order/thin lens optics: use sin </a:t>
            </a:r>
            <a:r>
              <a:rPr b="0">
                <a:latin typeface="Symbol"/>
                <a:ea typeface="Symbol"/>
                <a:cs typeface="Symbol"/>
                <a:sym typeface="Symbol"/>
              </a:rPr>
              <a:t>q</a:t>
            </a:r>
            <a:r>
              <a:t> = </a:t>
            </a:r>
            <a:r>
              <a:rPr b="0">
                <a:latin typeface="Symbol"/>
                <a:ea typeface="Symbol"/>
                <a:cs typeface="Symbol"/>
                <a:sym typeface="Symbol"/>
              </a:rPr>
              <a:t>q</a:t>
            </a:r>
          </a:p>
        </p:txBody>
      </p:sp>
      <p:grpSp>
        <p:nvGrpSpPr>
          <p:cNvPr id="674" name="Group"/>
          <p:cNvGrpSpPr/>
          <p:nvPr/>
        </p:nvGrpSpPr>
        <p:grpSpPr>
          <a:xfrm>
            <a:off x="6361023" y="3536940"/>
            <a:ext cx="643116" cy="2667019"/>
            <a:chOff x="0" y="0"/>
            <a:chExt cx="643115" cy="2667018"/>
          </a:xfrm>
        </p:grpSpPr>
        <p:grpSp>
          <p:nvGrpSpPr>
            <p:cNvPr id="669" name="Group"/>
            <p:cNvGrpSpPr/>
            <p:nvPr/>
          </p:nvGrpSpPr>
          <p:grpSpPr>
            <a:xfrm>
              <a:off x="185826" y="0"/>
              <a:ext cx="457290" cy="2667010"/>
              <a:chOff x="0" y="0"/>
              <a:chExt cx="457289" cy="2667009"/>
            </a:xfrm>
          </p:grpSpPr>
          <p:sp>
            <p:nvSpPr>
              <p:cNvPr id="667" name="Line"/>
              <p:cNvSpPr/>
              <p:nvPr/>
            </p:nvSpPr>
            <p:spPr>
              <a:xfrm>
                <a:off x="216642" y="0"/>
                <a:ext cx="240648"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68"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grpSp>
          <p:nvGrpSpPr>
            <p:cNvPr id="672" name="Group"/>
            <p:cNvGrpSpPr/>
            <p:nvPr/>
          </p:nvGrpSpPr>
          <p:grpSpPr>
            <a:xfrm rot="10800000">
              <a:off x="0" y="8"/>
              <a:ext cx="457289" cy="2667011"/>
              <a:chOff x="0" y="0"/>
              <a:chExt cx="457288" cy="2667010"/>
            </a:xfrm>
          </p:grpSpPr>
          <p:sp>
            <p:nvSpPr>
              <p:cNvPr id="670" name="Line"/>
              <p:cNvSpPr/>
              <p:nvPr/>
            </p:nvSpPr>
            <p:spPr>
              <a:xfrm>
                <a:off x="216641" y="0"/>
                <a:ext cx="240648" cy="2667011"/>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71"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73" name="Rectangle"/>
            <p:cNvSpPr/>
            <p:nvPr/>
          </p:nvSpPr>
          <p:spPr>
            <a:xfrm>
              <a:off x="223926" y="9"/>
              <a:ext cx="190501" cy="2667001"/>
            </a:xfrm>
            <a:prstGeom prst="rect">
              <a:avLst/>
            </a:prstGeom>
            <a:solidFill>
              <a:srgbClr val="00FDFF"/>
            </a:solidFill>
            <a:ln w="254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75" name="Line"/>
          <p:cNvSpPr/>
          <p:nvPr/>
        </p:nvSpPr>
        <p:spPr>
          <a:xfrm>
            <a:off x="6927850" y="4070350"/>
            <a:ext cx="1752600" cy="228600"/>
          </a:xfrm>
          <a:prstGeom prst="line">
            <a:avLst/>
          </a:prstGeom>
          <a:ln w="25400">
            <a:solidFill>
              <a:srgbClr val="000000"/>
            </a:solidFill>
          </a:ln>
        </p:spPr>
        <p:txBody>
          <a:bodyPr lIns="0" tIns="0" rIns="0" bIns="0"/>
          <a:lstStyle/>
          <a:p>
            <a:pPr/>
          </a:p>
        </p:txBody>
      </p:sp>
      <p:sp>
        <p:nvSpPr>
          <p:cNvPr id="676" name="Line"/>
          <p:cNvSpPr/>
          <p:nvPr/>
        </p:nvSpPr>
        <p:spPr>
          <a:xfrm flipV="1">
            <a:off x="3651250" y="4070350"/>
            <a:ext cx="2819400" cy="668338"/>
          </a:xfrm>
          <a:prstGeom prst="line">
            <a:avLst/>
          </a:prstGeom>
          <a:ln w="25400">
            <a:solidFill>
              <a:srgbClr val="000000"/>
            </a:solidFill>
          </a:ln>
        </p:spPr>
        <p:txBody>
          <a:bodyPr lIns="0" tIns="0" rIns="0" bIns="0"/>
          <a:lstStyle/>
          <a:p>
            <a:pPr/>
          </a:p>
        </p:txBody>
      </p:sp>
      <p:sp>
        <p:nvSpPr>
          <p:cNvPr id="677" name="Line"/>
          <p:cNvSpPr/>
          <p:nvPr/>
        </p:nvSpPr>
        <p:spPr>
          <a:xfrm>
            <a:off x="6470650" y="4070350"/>
            <a:ext cx="457200" cy="1588"/>
          </a:xfrm>
          <a:prstGeom prst="line">
            <a:avLst/>
          </a:prstGeom>
          <a:ln w="25400">
            <a:solidFill>
              <a:srgbClr val="000000"/>
            </a:solidFill>
          </a:ln>
        </p:spPr>
        <p:txBody>
          <a:bodyPr lIns="0" tIns="0" rIns="0" bIns="0"/>
          <a:lstStyle/>
          <a:p>
            <a:pPr/>
          </a:p>
        </p:txBody>
      </p:sp>
      <p:sp>
        <p:nvSpPr>
          <p:cNvPr id="678" name="Line"/>
          <p:cNvSpPr/>
          <p:nvPr/>
        </p:nvSpPr>
        <p:spPr>
          <a:xfrm flipH="1" flipV="1">
            <a:off x="5784850" y="3994150"/>
            <a:ext cx="685800" cy="76200"/>
          </a:xfrm>
          <a:prstGeom prst="line">
            <a:avLst/>
          </a:prstGeom>
          <a:ln w="25400">
            <a:solidFill>
              <a:srgbClr val="0080FF"/>
            </a:solidFill>
            <a:tailEnd type="triangle"/>
          </a:ln>
        </p:spPr>
        <p:txBody>
          <a:bodyPr lIns="0" tIns="0" rIns="0" bIns="0"/>
          <a:lstStyle/>
          <a:p>
            <a:pPr/>
          </a:p>
        </p:txBody>
      </p:sp>
      <p:sp>
        <p:nvSpPr>
          <p:cNvPr id="679" name="Line"/>
          <p:cNvSpPr/>
          <p:nvPr/>
        </p:nvSpPr>
        <p:spPr>
          <a:xfrm flipV="1">
            <a:off x="6927850" y="3994150"/>
            <a:ext cx="609600" cy="76200"/>
          </a:xfrm>
          <a:prstGeom prst="line">
            <a:avLst/>
          </a:prstGeom>
          <a:ln w="25400">
            <a:solidFill>
              <a:srgbClr val="0080FF"/>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8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83" name="Third-order optics"/>
          <p:cNvSpPr txBox="1"/>
          <p:nvPr>
            <p:ph type="title"/>
          </p:nvPr>
        </p:nvSpPr>
        <p:spPr>
          <a:prstGeom prst="rect">
            <a:avLst/>
          </a:prstGeom>
        </p:spPr>
        <p:txBody>
          <a:bodyPr/>
          <a:lstStyle>
            <a:lvl1pPr>
              <a:defRPr sz="4000"/>
            </a:lvl1pPr>
          </a:lstStyle>
          <a:p>
            <a:pPr/>
            <a:r>
              <a:t>Third-order optics</a:t>
            </a:r>
          </a:p>
        </p:txBody>
      </p:sp>
      <p:sp>
        <p:nvSpPr>
          <p:cNvPr id="684" name="Sin θ = θ - θ3/6…"/>
          <p:cNvSpPr txBox="1"/>
          <p:nvPr>
            <p:ph type="body" idx="1"/>
          </p:nvPr>
        </p:nvSpPr>
        <p:spPr>
          <a:prstGeom prst="rect">
            <a:avLst/>
          </a:prstGeom>
        </p:spPr>
        <p:txBody>
          <a:bodyPr/>
          <a:lstStyle/>
          <a:p>
            <a:pPr/>
            <a:r>
              <a:t>Sin </a:t>
            </a:r>
            <a:r>
              <a:rPr b="0">
                <a:latin typeface="Symbol"/>
                <a:ea typeface="Symbol"/>
                <a:cs typeface="Symbol"/>
                <a:sym typeface="Symbol"/>
              </a:rPr>
              <a:t>q</a:t>
            </a:r>
            <a:r>
              <a:t> = </a:t>
            </a:r>
            <a:r>
              <a:rPr b="0">
                <a:latin typeface="Symbol"/>
                <a:ea typeface="Symbol"/>
                <a:cs typeface="Symbol"/>
                <a:sym typeface="Symbol"/>
              </a:rPr>
              <a:t>q</a:t>
            </a:r>
            <a:r>
              <a:t> - </a:t>
            </a:r>
            <a:r>
              <a:rPr b="0">
                <a:latin typeface="Symbol"/>
                <a:ea typeface="Symbol"/>
                <a:cs typeface="Symbol"/>
                <a:sym typeface="Symbol"/>
              </a:rPr>
              <a:t>q</a:t>
            </a:r>
            <a:r>
              <a:rPr baseline="29999"/>
              <a:t>3</a:t>
            </a:r>
            <a:r>
              <a:t>/6</a:t>
            </a:r>
          </a:p>
          <a:p>
            <a:pPr/>
            <a:r>
              <a:t>The extra term leads to third-order aberrations </a:t>
            </a:r>
          </a:p>
        </p:txBody>
      </p:sp>
      <p:grpSp>
        <p:nvGrpSpPr>
          <p:cNvPr id="692" name="Group"/>
          <p:cNvGrpSpPr/>
          <p:nvPr/>
        </p:nvGrpSpPr>
        <p:grpSpPr>
          <a:xfrm>
            <a:off x="6513423" y="3689340"/>
            <a:ext cx="643117" cy="2667019"/>
            <a:chOff x="0" y="0"/>
            <a:chExt cx="643115" cy="2667018"/>
          </a:xfrm>
        </p:grpSpPr>
        <p:grpSp>
          <p:nvGrpSpPr>
            <p:cNvPr id="687" name="Group"/>
            <p:cNvGrpSpPr/>
            <p:nvPr/>
          </p:nvGrpSpPr>
          <p:grpSpPr>
            <a:xfrm>
              <a:off x="185826" y="0"/>
              <a:ext cx="457290" cy="2667010"/>
              <a:chOff x="0" y="0"/>
              <a:chExt cx="457289" cy="2667009"/>
            </a:xfrm>
          </p:grpSpPr>
          <p:sp>
            <p:nvSpPr>
              <p:cNvPr id="685" name="Line"/>
              <p:cNvSpPr/>
              <p:nvPr/>
            </p:nvSpPr>
            <p:spPr>
              <a:xfrm>
                <a:off x="216642" y="0"/>
                <a:ext cx="240648"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86"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grpSp>
          <p:nvGrpSpPr>
            <p:cNvPr id="690" name="Group"/>
            <p:cNvGrpSpPr/>
            <p:nvPr/>
          </p:nvGrpSpPr>
          <p:grpSpPr>
            <a:xfrm rot="10800000">
              <a:off x="0" y="8"/>
              <a:ext cx="457290" cy="2667011"/>
              <a:chOff x="0" y="0"/>
              <a:chExt cx="457289" cy="2667009"/>
            </a:xfrm>
          </p:grpSpPr>
          <p:sp>
            <p:nvSpPr>
              <p:cNvPr id="688" name="Line"/>
              <p:cNvSpPr/>
              <p:nvPr/>
            </p:nvSpPr>
            <p:spPr>
              <a:xfrm>
                <a:off x="216643" y="0"/>
                <a:ext cx="240647" cy="2667010"/>
              </a:xfrm>
              <a:custGeom>
                <a:avLst/>
                <a:gdLst/>
                <a:ahLst/>
                <a:cxnLst>
                  <a:cxn ang="0">
                    <a:pos x="wd2" y="hd2"/>
                  </a:cxn>
                  <a:cxn ang="5400000">
                    <a:pos x="wd2" y="hd2"/>
                  </a:cxn>
                  <a:cxn ang="10800000">
                    <a:pos x="wd2" y="hd2"/>
                  </a:cxn>
                  <a:cxn ang="16200000">
                    <a:pos x="wd2" y="hd2"/>
                  </a:cxn>
                </a:cxnLst>
                <a:rect l="0" t="0" r="r" b="b"/>
                <a:pathLst>
                  <a:path w="17008" h="21600" fill="norm" stroke="1" extrusionOk="0">
                    <a:moveTo>
                      <a:pt x="0" y="0"/>
                    </a:moveTo>
                    <a:cubicBezTo>
                      <a:pt x="15715" y="3228"/>
                      <a:pt x="21600" y="10709"/>
                      <a:pt x="13144" y="16708"/>
                    </a:cubicBezTo>
                    <a:cubicBezTo>
                      <a:pt x="10254" y="18758"/>
                      <a:pt x="5904" y="20454"/>
                      <a:pt x="597" y="21600"/>
                    </a:cubicBezTo>
                  </a:path>
                </a:pathLst>
              </a:custGeom>
              <a:noFill/>
              <a:ln w="381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89" name="Shape"/>
              <p:cNvSpPr/>
              <p:nvPr/>
            </p:nvSpPr>
            <p:spPr>
              <a:xfrm>
                <a:off x="0" y="0"/>
                <a:ext cx="457289" cy="2667010"/>
              </a:xfrm>
              <a:custGeom>
                <a:avLst/>
                <a:gdLst/>
                <a:ahLst/>
                <a:cxnLst>
                  <a:cxn ang="0">
                    <a:pos x="wd2" y="hd2"/>
                  </a:cxn>
                  <a:cxn ang="5400000">
                    <a:pos x="wd2" y="hd2"/>
                  </a:cxn>
                  <a:cxn ang="10800000">
                    <a:pos x="wd2" y="hd2"/>
                  </a:cxn>
                  <a:cxn ang="16200000">
                    <a:pos x="wd2" y="hd2"/>
                  </a:cxn>
                </a:cxnLst>
                <a:rect l="0" t="0" r="r" b="b"/>
                <a:pathLst>
                  <a:path w="18913" h="21600" fill="norm" stroke="1" extrusionOk="0">
                    <a:moveTo>
                      <a:pt x="8960" y="0"/>
                    </a:moveTo>
                    <a:cubicBezTo>
                      <a:pt x="18156" y="3228"/>
                      <a:pt x="21600" y="10709"/>
                      <a:pt x="16652" y="16708"/>
                    </a:cubicBezTo>
                    <a:cubicBezTo>
                      <a:pt x="14961" y="18758"/>
                      <a:pt x="12415" y="20454"/>
                      <a:pt x="9309" y="21600"/>
                    </a:cubicBezTo>
                    <a:lnTo>
                      <a:pt x="0" y="10863"/>
                    </a:lnTo>
                    <a:close/>
                  </a:path>
                </a:pathLst>
              </a:custGeom>
              <a:solidFill>
                <a:srgbClr val="00FDFF"/>
              </a:solidFill>
              <a:ln w="25400" cap="flat">
                <a:noFill/>
                <a:round/>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91" name="Rectangle"/>
            <p:cNvSpPr/>
            <p:nvPr/>
          </p:nvSpPr>
          <p:spPr>
            <a:xfrm>
              <a:off x="223926" y="9"/>
              <a:ext cx="190501" cy="2667001"/>
            </a:xfrm>
            <a:prstGeom prst="rect">
              <a:avLst/>
            </a:prstGeom>
            <a:solidFill>
              <a:srgbClr val="00FDFF"/>
            </a:solidFill>
            <a:ln w="25400" cap="flat">
              <a:noFill/>
              <a:miter lim="400000"/>
            </a:ln>
            <a:effectLst/>
          </p:spPr>
          <p:txBody>
            <a:bodyPr wrap="square" lIns="25400" tIns="25400" rIns="25400" bIns="25400" numCol="1" anchor="ctr">
              <a:noAutofit/>
            </a:bodyPr>
            <a:lstStyle/>
            <a:p>
              <a:pPr marL="38607" marR="38607" defTabSz="914400">
                <a:defRPr sz="2400">
                  <a:uFill>
                    <a:solidFill>
                      <a:srgbClr val="000000"/>
                    </a:solidFill>
                  </a:uFill>
                  <a:latin typeface="Times New Roman"/>
                  <a:ea typeface="Times New Roman"/>
                  <a:cs typeface="Times New Roman"/>
                  <a:sym typeface="Times New Roman"/>
                </a:defRPr>
              </a:pPr>
            </a:p>
          </p:txBody>
        </p:sp>
      </p:grpSp>
      <p:sp>
        <p:nvSpPr>
          <p:cNvPr id="693" name="Line"/>
          <p:cNvSpPr/>
          <p:nvPr/>
        </p:nvSpPr>
        <p:spPr>
          <a:xfrm>
            <a:off x="7080250" y="4222750"/>
            <a:ext cx="1752600" cy="228600"/>
          </a:xfrm>
          <a:prstGeom prst="line">
            <a:avLst/>
          </a:prstGeom>
          <a:ln w="25400">
            <a:solidFill>
              <a:srgbClr val="000000"/>
            </a:solidFill>
          </a:ln>
        </p:spPr>
        <p:txBody>
          <a:bodyPr lIns="0" tIns="0" rIns="0" bIns="0"/>
          <a:lstStyle/>
          <a:p>
            <a:pPr/>
          </a:p>
        </p:txBody>
      </p:sp>
      <p:sp>
        <p:nvSpPr>
          <p:cNvPr id="694" name="Line"/>
          <p:cNvSpPr/>
          <p:nvPr/>
        </p:nvSpPr>
        <p:spPr>
          <a:xfrm flipV="1">
            <a:off x="3803650" y="4222750"/>
            <a:ext cx="2819400" cy="668338"/>
          </a:xfrm>
          <a:prstGeom prst="line">
            <a:avLst/>
          </a:prstGeom>
          <a:ln w="25400">
            <a:solidFill>
              <a:srgbClr val="000000"/>
            </a:solidFill>
          </a:ln>
        </p:spPr>
        <p:txBody>
          <a:bodyPr lIns="0" tIns="0" rIns="0" bIns="0"/>
          <a:lstStyle/>
          <a:p>
            <a:pPr/>
          </a:p>
        </p:txBody>
      </p:sp>
      <p:sp>
        <p:nvSpPr>
          <p:cNvPr id="695" name="Line"/>
          <p:cNvSpPr/>
          <p:nvPr/>
        </p:nvSpPr>
        <p:spPr>
          <a:xfrm>
            <a:off x="6623050" y="4222750"/>
            <a:ext cx="457200" cy="1588"/>
          </a:xfrm>
          <a:prstGeom prst="line">
            <a:avLst/>
          </a:prstGeom>
          <a:ln w="25400">
            <a:solidFill>
              <a:srgbClr val="000000"/>
            </a:solidFill>
          </a:ln>
        </p:spPr>
        <p:txBody>
          <a:bodyPr lIns="0" tIns="0" rIns="0" bIns="0"/>
          <a:lstStyle/>
          <a:p>
            <a:pPr/>
          </a:p>
        </p:txBody>
      </p:sp>
      <p:sp>
        <p:nvSpPr>
          <p:cNvPr id="696" name="Line"/>
          <p:cNvSpPr/>
          <p:nvPr/>
        </p:nvSpPr>
        <p:spPr>
          <a:xfrm flipH="1" flipV="1">
            <a:off x="5937250" y="4146550"/>
            <a:ext cx="685800" cy="76200"/>
          </a:xfrm>
          <a:prstGeom prst="line">
            <a:avLst/>
          </a:prstGeom>
          <a:ln w="25400">
            <a:solidFill>
              <a:srgbClr val="0080FF"/>
            </a:solidFill>
            <a:tailEnd type="triangle"/>
          </a:ln>
        </p:spPr>
        <p:txBody>
          <a:bodyPr lIns="0" tIns="0" rIns="0" bIns="0"/>
          <a:lstStyle/>
          <a:p>
            <a:pPr/>
          </a:p>
        </p:txBody>
      </p:sp>
      <p:sp>
        <p:nvSpPr>
          <p:cNvPr id="697" name="Line"/>
          <p:cNvSpPr/>
          <p:nvPr/>
        </p:nvSpPr>
        <p:spPr>
          <a:xfrm flipV="1">
            <a:off x="7080250" y="4146550"/>
            <a:ext cx="609600" cy="76200"/>
          </a:xfrm>
          <a:prstGeom prst="line">
            <a:avLst/>
          </a:prstGeom>
          <a:ln w="25400">
            <a:solidFill>
              <a:srgbClr val="0080FF"/>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0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01" name="Double-click to edit"/>
          <p:cNvSpPr txBox="1"/>
          <p:nvPr>
            <p:ph type="title"/>
          </p:nvPr>
        </p:nvSpPr>
        <p:spPr>
          <a:prstGeom prst="rect">
            <a:avLst/>
          </a:prstGeom>
        </p:spPr>
        <p:txBody>
          <a:bodyPr/>
          <a:lstStyle/>
          <a:p>
            <a:pPr>
              <a:defRPr sz="4000"/>
            </a:pPr>
          </a:p>
        </p:txBody>
      </p:sp>
      <p:sp>
        <p:nvSpPr>
          <p:cNvPr id="702" name="Third-order aberrations"/>
          <p:cNvSpPr txBox="1"/>
          <p:nvPr>
            <p:ph type="body" idx="1"/>
          </p:nvPr>
        </p:nvSpPr>
        <p:spPr>
          <a:prstGeom prst="rect">
            <a:avLst/>
          </a:prstGeom>
        </p:spPr>
        <p:txBody>
          <a:bodyPr/>
          <a:lstStyle>
            <a:lvl1pPr>
              <a:buSzTx/>
              <a:buNone/>
              <a:defRPr sz="10700"/>
            </a:lvl1pPr>
          </a:lstStyle>
          <a:p>
            <a:pPr/>
            <a:r>
              <a:t>Third-order aberrations</a:t>
            </a:r>
          </a:p>
        </p:txBody>
      </p:sp>
      <p:sp>
        <p:nvSpPr>
          <p:cNvPr id="703"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704"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0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08" name="Spherical aberration"/>
          <p:cNvSpPr txBox="1"/>
          <p:nvPr>
            <p:ph type="title"/>
          </p:nvPr>
        </p:nvSpPr>
        <p:spPr>
          <a:prstGeom prst="rect">
            <a:avLst/>
          </a:prstGeom>
        </p:spPr>
        <p:txBody>
          <a:bodyPr/>
          <a:lstStyle/>
          <a:p>
            <a:pPr/>
            <a:r>
              <a:t>Spherical aberration</a:t>
            </a:r>
          </a:p>
        </p:txBody>
      </p:sp>
      <p:sp>
        <p:nvSpPr>
          <p:cNvPr id="709" name="Rays don’t focus at same position"/>
          <p:cNvSpPr txBox="1"/>
          <p:nvPr>
            <p:ph type="body" idx="1"/>
          </p:nvPr>
        </p:nvSpPr>
        <p:spPr>
          <a:prstGeom prst="rect">
            <a:avLst/>
          </a:prstGeom>
        </p:spPr>
        <p:txBody>
          <a:bodyPr/>
          <a:lstStyle/>
          <a:p>
            <a:pPr/>
            <a:r>
              <a:t>Rays don’t focus at same position</a:t>
            </a:r>
          </a:p>
        </p:txBody>
      </p:sp>
      <p:sp>
        <p:nvSpPr>
          <p:cNvPr id="710" name="source: Hecht Optics"/>
          <p:cNvSpPr txBox="1"/>
          <p:nvPr/>
        </p:nvSpPr>
        <p:spPr>
          <a:xfrm>
            <a:off x="0" y="6965950"/>
            <a:ext cx="1380162"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Hecht Optics</a:t>
            </a:r>
          </a:p>
        </p:txBody>
      </p:sp>
      <p:pic>
        <p:nvPicPr>
          <p:cNvPr id="711" name="image.png" descr="image.png"/>
          <p:cNvPicPr>
            <a:picLocks noChangeAspect="0"/>
          </p:cNvPicPr>
          <p:nvPr/>
        </p:nvPicPr>
        <p:blipFill>
          <a:blip r:embed="rId3">
            <a:extLst/>
          </a:blip>
          <a:stretch>
            <a:fillRect/>
          </a:stretch>
        </p:blipFill>
        <p:spPr>
          <a:xfrm>
            <a:off x="298450" y="1936750"/>
            <a:ext cx="9448800" cy="5068888"/>
          </a:xfrm>
          <a:prstGeom prst="rect">
            <a:avLst/>
          </a:prstGeom>
          <a:ln w="12700">
            <a:miter lim="400000"/>
          </a:ln>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1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15" name="Comatic aberration"/>
          <p:cNvSpPr txBox="1"/>
          <p:nvPr>
            <p:ph type="title"/>
          </p:nvPr>
        </p:nvSpPr>
        <p:spPr>
          <a:prstGeom prst="rect">
            <a:avLst/>
          </a:prstGeom>
        </p:spPr>
        <p:txBody>
          <a:bodyPr/>
          <a:lstStyle/>
          <a:p>
            <a:pPr/>
            <a:r>
              <a:t>Comatic aberration</a:t>
            </a:r>
          </a:p>
        </p:txBody>
      </p:sp>
      <p:sp>
        <p:nvSpPr>
          <p:cNvPr id="716" name="Double-click to edit"/>
          <p:cNvSpPr txBox="1"/>
          <p:nvPr>
            <p:ph type="body" idx="1"/>
          </p:nvPr>
        </p:nvSpPr>
        <p:spPr>
          <a:prstGeom prst="rect">
            <a:avLst/>
          </a:prstGeom>
        </p:spPr>
        <p:txBody>
          <a:bodyPr/>
          <a:lstStyle/>
          <a:p>
            <a:pPr/>
          </a:p>
        </p:txBody>
      </p:sp>
      <p:pic>
        <p:nvPicPr>
          <p:cNvPr id="717" name="image.png" descr="image.png"/>
          <p:cNvPicPr>
            <a:picLocks noChangeAspect="0"/>
          </p:cNvPicPr>
          <p:nvPr/>
        </p:nvPicPr>
        <p:blipFill>
          <a:blip r:embed="rId3">
            <a:extLst/>
          </a:blip>
          <a:stretch>
            <a:fillRect/>
          </a:stretch>
        </p:blipFill>
        <p:spPr>
          <a:xfrm>
            <a:off x="755650" y="1022350"/>
            <a:ext cx="7697788" cy="6264275"/>
          </a:xfrm>
          <a:prstGeom prst="rect">
            <a:avLst/>
          </a:prstGeom>
          <a:ln w="12700">
            <a:miter lim="400000"/>
          </a:ln>
        </p:spPr>
      </p:pic>
      <p:sp>
        <p:nvSpPr>
          <p:cNvPr id="718"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22" name="Comatic aberration"/>
          <p:cNvSpPr txBox="1"/>
          <p:nvPr>
            <p:ph type="title"/>
          </p:nvPr>
        </p:nvSpPr>
        <p:spPr>
          <a:prstGeom prst="rect">
            <a:avLst/>
          </a:prstGeom>
        </p:spPr>
        <p:txBody>
          <a:bodyPr/>
          <a:lstStyle>
            <a:lvl1pPr>
              <a:defRPr sz="4000"/>
            </a:lvl1pPr>
          </a:lstStyle>
          <a:p>
            <a:pPr/>
            <a:r>
              <a:t>Comatic aberration</a:t>
            </a:r>
          </a:p>
        </p:txBody>
      </p:sp>
      <p:sp>
        <p:nvSpPr>
          <p:cNvPr id="723" name="Double-click to edit"/>
          <p:cNvSpPr txBox="1"/>
          <p:nvPr>
            <p:ph type="body" idx="1"/>
          </p:nvPr>
        </p:nvSpPr>
        <p:spPr>
          <a:prstGeom prst="rect">
            <a:avLst/>
          </a:prstGeom>
        </p:spPr>
        <p:txBody>
          <a:bodyPr/>
          <a:lstStyle/>
          <a:p>
            <a:pPr/>
          </a:p>
        </p:txBody>
      </p:sp>
      <p:pic>
        <p:nvPicPr>
          <p:cNvPr id="724" name="image.png" descr="image.png"/>
          <p:cNvPicPr>
            <a:picLocks noChangeAspect="0"/>
          </p:cNvPicPr>
          <p:nvPr/>
        </p:nvPicPr>
        <p:blipFill>
          <a:blip r:embed="rId3">
            <a:extLst/>
          </a:blip>
          <a:stretch>
            <a:fillRect/>
          </a:stretch>
        </p:blipFill>
        <p:spPr>
          <a:xfrm>
            <a:off x="2449512" y="1174750"/>
            <a:ext cx="6232526" cy="6273800"/>
          </a:xfrm>
          <a:prstGeom prst="rect">
            <a:avLst/>
          </a:prstGeom>
          <a:ln w="12700">
            <a:miter lim="400000"/>
          </a:ln>
        </p:spPr>
      </p:pic>
      <p:sp>
        <p:nvSpPr>
          <p:cNvPr id="725" name="From Hecht's Optics"/>
          <p:cNvSpPr txBox="1"/>
          <p:nvPr/>
        </p:nvSpPr>
        <p:spPr>
          <a:xfrm>
            <a:off x="8191500" y="7297737"/>
            <a:ext cx="1706905" cy="2667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Hecht's Optics</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2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29" name="Astigmatism"/>
          <p:cNvSpPr txBox="1"/>
          <p:nvPr>
            <p:ph type="title"/>
          </p:nvPr>
        </p:nvSpPr>
        <p:spPr>
          <a:prstGeom prst="rect">
            <a:avLst/>
          </a:prstGeom>
        </p:spPr>
        <p:txBody>
          <a:bodyPr/>
          <a:lstStyle/>
          <a:p>
            <a:pPr/>
            <a:r>
              <a:t>Astigmatism</a:t>
            </a:r>
          </a:p>
        </p:txBody>
      </p:sp>
      <p:sp>
        <p:nvSpPr>
          <p:cNvPr id="730" name="Double-click to edit"/>
          <p:cNvSpPr txBox="1"/>
          <p:nvPr>
            <p:ph type="body" idx="1"/>
          </p:nvPr>
        </p:nvSpPr>
        <p:spPr>
          <a:prstGeom prst="rect">
            <a:avLst/>
          </a:prstGeom>
        </p:spPr>
        <p:txBody>
          <a:bodyPr/>
          <a:lstStyle/>
          <a:p>
            <a:pPr/>
          </a:p>
        </p:txBody>
      </p:sp>
      <p:pic>
        <p:nvPicPr>
          <p:cNvPr id="731" name="image.png" descr="image.png"/>
          <p:cNvPicPr>
            <a:picLocks noChangeAspect="0"/>
          </p:cNvPicPr>
          <p:nvPr/>
        </p:nvPicPr>
        <p:blipFill>
          <a:blip r:embed="rId3">
            <a:extLst/>
          </a:blip>
          <a:stretch>
            <a:fillRect/>
          </a:stretch>
        </p:blipFill>
        <p:spPr>
          <a:xfrm>
            <a:off x="1136650" y="946150"/>
            <a:ext cx="7086600" cy="6240463"/>
          </a:xfrm>
          <a:prstGeom prst="rect">
            <a:avLst/>
          </a:prstGeom>
          <a:ln w="12700">
            <a:miter lim="400000"/>
          </a:ln>
        </p:spPr>
      </p:pic>
      <p:sp>
        <p:nvSpPr>
          <p:cNvPr id="732"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3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36" name="Defects"/>
          <p:cNvSpPr txBox="1"/>
          <p:nvPr>
            <p:ph type="title"/>
          </p:nvPr>
        </p:nvSpPr>
        <p:spPr>
          <a:prstGeom prst="rect">
            <a:avLst/>
          </a:prstGeom>
        </p:spPr>
        <p:txBody>
          <a:bodyPr/>
          <a:lstStyle/>
          <a:p>
            <a:pPr/>
            <a:r>
              <a:t>Defects</a:t>
            </a:r>
          </a:p>
        </p:txBody>
      </p:sp>
      <p:sp>
        <p:nvSpPr>
          <p:cNvPr id="737" name="Double-click to edit"/>
          <p:cNvSpPr txBox="1"/>
          <p:nvPr>
            <p:ph type="body" idx="1"/>
          </p:nvPr>
        </p:nvSpPr>
        <p:spPr>
          <a:prstGeom prst="rect">
            <a:avLst/>
          </a:prstGeom>
        </p:spPr>
        <p:txBody>
          <a:bodyPr/>
          <a:lstStyle/>
          <a:p>
            <a:pPr/>
          </a:p>
        </p:txBody>
      </p:sp>
      <p:pic>
        <p:nvPicPr>
          <p:cNvPr id="738" name="image.png" descr="image.png"/>
          <p:cNvPicPr>
            <a:picLocks noChangeAspect="0"/>
          </p:cNvPicPr>
          <p:nvPr/>
        </p:nvPicPr>
        <p:blipFill>
          <a:blip r:embed="rId3">
            <a:extLst/>
          </a:blip>
          <a:stretch>
            <a:fillRect/>
          </a:stretch>
        </p:blipFill>
        <p:spPr>
          <a:xfrm>
            <a:off x="3592512" y="0"/>
            <a:ext cx="6462713" cy="7531100"/>
          </a:xfrm>
          <a:prstGeom prst="rect">
            <a:avLst/>
          </a:prstGeom>
          <a:ln w="12700">
            <a:miter lim="400000"/>
          </a:ln>
        </p:spPr>
      </p:pic>
      <p:sp>
        <p:nvSpPr>
          <p:cNvPr id="739"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4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43" name="Curvature of field"/>
          <p:cNvSpPr txBox="1"/>
          <p:nvPr>
            <p:ph type="title"/>
          </p:nvPr>
        </p:nvSpPr>
        <p:spPr>
          <a:prstGeom prst="rect">
            <a:avLst/>
          </a:prstGeom>
        </p:spPr>
        <p:txBody>
          <a:bodyPr/>
          <a:lstStyle/>
          <a:p>
            <a:pPr/>
            <a:r>
              <a:t>Curvature of field</a:t>
            </a:r>
          </a:p>
        </p:txBody>
      </p:sp>
      <p:sp>
        <p:nvSpPr>
          <p:cNvPr id="744" name="Double-click to edit"/>
          <p:cNvSpPr txBox="1"/>
          <p:nvPr>
            <p:ph type="body" idx="1"/>
          </p:nvPr>
        </p:nvSpPr>
        <p:spPr>
          <a:prstGeom prst="rect">
            <a:avLst/>
          </a:prstGeom>
        </p:spPr>
        <p:txBody>
          <a:bodyPr/>
          <a:lstStyle/>
          <a:p>
            <a:pPr/>
          </a:p>
        </p:txBody>
      </p:sp>
      <p:pic>
        <p:nvPicPr>
          <p:cNvPr id="745" name="image.png" descr="image.png"/>
          <p:cNvPicPr>
            <a:picLocks noChangeAspect="0"/>
          </p:cNvPicPr>
          <p:nvPr/>
        </p:nvPicPr>
        <p:blipFill>
          <a:blip r:embed="rId3">
            <a:extLst/>
          </a:blip>
          <a:stretch>
            <a:fillRect/>
          </a:stretch>
        </p:blipFill>
        <p:spPr>
          <a:xfrm>
            <a:off x="0" y="1860550"/>
            <a:ext cx="5937251" cy="5243513"/>
          </a:xfrm>
          <a:prstGeom prst="rect">
            <a:avLst/>
          </a:prstGeom>
          <a:ln w="12700">
            <a:miter lim="400000"/>
          </a:ln>
        </p:spPr>
      </p:pic>
      <p:pic>
        <p:nvPicPr>
          <p:cNvPr id="746" name="image.png" descr="image.png"/>
          <p:cNvPicPr>
            <a:picLocks noChangeAspect="0"/>
          </p:cNvPicPr>
          <p:nvPr/>
        </p:nvPicPr>
        <p:blipFill>
          <a:blip r:embed="rId4">
            <a:extLst/>
          </a:blip>
          <a:stretch>
            <a:fillRect/>
          </a:stretch>
        </p:blipFill>
        <p:spPr>
          <a:xfrm>
            <a:off x="5970587" y="835025"/>
            <a:ext cx="4076701" cy="6696075"/>
          </a:xfrm>
          <a:prstGeom prst="rect">
            <a:avLst/>
          </a:prstGeom>
          <a:ln w="12700">
            <a:miter lim="400000"/>
          </a:ln>
        </p:spPr>
      </p:pic>
      <p:sp>
        <p:nvSpPr>
          <p:cNvPr id="747"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5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51" name="Curvilinear/radial distortion"/>
          <p:cNvSpPr txBox="1"/>
          <p:nvPr>
            <p:ph type="title"/>
          </p:nvPr>
        </p:nvSpPr>
        <p:spPr>
          <a:prstGeom prst="rect">
            <a:avLst/>
          </a:prstGeom>
        </p:spPr>
        <p:txBody>
          <a:bodyPr/>
          <a:lstStyle>
            <a:lvl1pPr>
              <a:defRPr sz="4000"/>
            </a:lvl1pPr>
          </a:lstStyle>
          <a:p>
            <a:pPr/>
            <a:r>
              <a:t>Curvilinear/radial distortion</a:t>
            </a:r>
          </a:p>
        </p:txBody>
      </p:sp>
      <p:sp>
        <p:nvSpPr>
          <p:cNvPr id="752" name="Double-click to edit"/>
          <p:cNvSpPr txBox="1"/>
          <p:nvPr>
            <p:ph type="body" idx="1"/>
          </p:nvPr>
        </p:nvSpPr>
        <p:spPr>
          <a:prstGeom prst="rect">
            <a:avLst/>
          </a:prstGeom>
        </p:spPr>
        <p:txBody>
          <a:bodyPr/>
          <a:lstStyle/>
          <a:p>
            <a:pPr/>
          </a:p>
        </p:txBody>
      </p:sp>
      <p:pic>
        <p:nvPicPr>
          <p:cNvPr id="753" name="image.png" descr="image.png"/>
          <p:cNvPicPr>
            <a:picLocks noChangeAspect="0"/>
          </p:cNvPicPr>
          <p:nvPr/>
        </p:nvPicPr>
        <p:blipFill>
          <a:blip r:embed="rId3">
            <a:extLst/>
          </a:blip>
          <a:srcRect l="0" t="4682" r="0" b="2828"/>
          <a:stretch>
            <a:fillRect/>
          </a:stretch>
        </p:blipFill>
        <p:spPr>
          <a:xfrm>
            <a:off x="555625" y="1022350"/>
            <a:ext cx="4800600" cy="5918200"/>
          </a:xfrm>
          <a:prstGeom prst="rect">
            <a:avLst/>
          </a:prstGeom>
          <a:ln w="12700">
            <a:miter lim="400000"/>
          </a:ln>
        </p:spPr>
      </p:pic>
      <p:sp>
        <p:nvSpPr>
          <p:cNvPr id="754" name="From &quot;The Manual of Photography&quot; Jacobson et al"/>
          <p:cNvSpPr txBox="1"/>
          <p:nvPr/>
        </p:nvSpPr>
        <p:spPr>
          <a:xfrm>
            <a:off x="327025" y="72580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pic>
        <p:nvPicPr>
          <p:cNvPr id="755" name="droppedImage.tiff" descr="droppedImage.tiff"/>
          <p:cNvPicPr>
            <a:picLocks noChangeAspect="1"/>
          </p:cNvPicPr>
          <p:nvPr/>
        </p:nvPicPr>
        <p:blipFill>
          <a:blip r:embed="rId4">
            <a:extLst/>
          </a:blip>
          <a:stretch>
            <a:fillRect/>
          </a:stretch>
        </p:blipFill>
        <p:spPr>
          <a:xfrm>
            <a:off x="5384800" y="1092200"/>
            <a:ext cx="4495800" cy="3966883"/>
          </a:xfrm>
          <a:prstGeom prst="rect">
            <a:avLst/>
          </a:prstGeom>
          <a:ln w="25400"/>
        </p:spPr>
      </p:pic>
      <p:sp>
        <p:nvSpPr>
          <p:cNvPr id="756" name="http://www.dxo.com/us/photo/dxo_optics_pro/optics_geometry_corrections/distortion"/>
          <p:cNvSpPr txBox="1"/>
          <p:nvPr/>
        </p:nvSpPr>
        <p:spPr>
          <a:xfrm>
            <a:off x="5800725" y="5213350"/>
            <a:ext cx="4737100" cy="4572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spAutoFit/>
          </a:bodyPr>
          <a:lstStyle>
            <a:lvl1pPr marL="38602" marR="38602" defTabSz="914400">
              <a:lnSpc>
                <a:spcPct val="85000"/>
              </a:lnSpc>
              <a:buClr>
                <a:srgbClr val="000000"/>
              </a:buClr>
              <a:buFont typeface="Helvetica"/>
              <a:defRPr sz="1400" u="sng">
                <a:uFill>
                  <a:solidFill>
                    <a:srgbClr val="000000"/>
                  </a:solidFill>
                </a:uFill>
                <a:hlinkClick r:id="rId5" invalidUrl="" action="" tgtFrame="" tooltip="" history="1" highlightClick="0" endSnd="0"/>
              </a:defRPr>
            </a:lvl1pPr>
          </a:lstStyle>
          <a:p>
            <a:pPr>
              <a:defRPr u="none"/>
            </a:pPr>
            <a:r>
              <a:rPr u="sng">
                <a:hlinkClick r:id="rId5" invalidUrl="" action="" tgtFrame="" tooltip="" history="1" highlightClick="0" endSnd="0"/>
              </a:rPr>
              <a:t>http://www.dxo.com/us/photo/dxo_optics_pro/optics_geometry_corrections/distortion</a:t>
            </a:r>
          </a:p>
        </p:txBody>
      </p:sp>
      <p:pic>
        <p:nvPicPr>
          <p:cNvPr id="757" name="droppedImage.tiff" descr="droppedImage.tiff"/>
          <p:cNvPicPr>
            <a:picLocks noChangeAspect="1"/>
          </p:cNvPicPr>
          <p:nvPr/>
        </p:nvPicPr>
        <p:blipFill>
          <a:blip r:embed="rId6">
            <a:extLst/>
          </a:blip>
          <a:stretch>
            <a:fillRect/>
          </a:stretch>
        </p:blipFill>
        <p:spPr>
          <a:xfrm>
            <a:off x="5384800" y="5680075"/>
            <a:ext cx="1409700" cy="1762125"/>
          </a:xfrm>
          <a:prstGeom prst="rect">
            <a:avLst/>
          </a:prstGeom>
          <a:ln w="25400"/>
        </p:spPr>
      </p:pic>
      <p:pic>
        <p:nvPicPr>
          <p:cNvPr id="758" name="droppedImage.tiff" descr="droppedImage.tiff"/>
          <p:cNvPicPr>
            <a:picLocks noChangeAspect="1"/>
          </p:cNvPicPr>
          <p:nvPr/>
        </p:nvPicPr>
        <p:blipFill>
          <a:blip r:embed="rId7">
            <a:extLst/>
          </a:blip>
          <a:stretch>
            <a:fillRect/>
          </a:stretch>
        </p:blipFill>
        <p:spPr>
          <a:xfrm>
            <a:off x="7353300" y="5765800"/>
            <a:ext cx="1326262" cy="1498600"/>
          </a:xfrm>
          <a:prstGeom prst="rect">
            <a:avLst/>
          </a:prstGeom>
          <a:ln w="25400"/>
        </p:spPr>
      </p:pic>
      <p:sp>
        <p:nvSpPr>
          <p:cNvPr id="759" name="http://en.wikipedia.org/wiki/Distortion_(optics)"/>
          <p:cNvSpPr txBox="1"/>
          <p:nvPr/>
        </p:nvSpPr>
        <p:spPr>
          <a:xfrm>
            <a:off x="5635625" y="7258050"/>
            <a:ext cx="4737100" cy="2667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spAutoFit/>
          </a:bodyPr>
          <a:lstStyle>
            <a:lvl1pPr marL="38602" marR="38602" defTabSz="914400">
              <a:lnSpc>
                <a:spcPct val="85000"/>
              </a:lnSpc>
              <a:buClr>
                <a:srgbClr val="000000"/>
              </a:buClr>
              <a:buFont typeface="Helvetica"/>
              <a:defRPr sz="1400" u="sng">
                <a:uFill>
                  <a:solidFill>
                    <a:srgbClr val="000000"/>
                  </a:solidFill>
                </a:uFill>
                <a:hlinkClick r:id="rId5" invalidUrl="" action="" tgtFrame="" tooltip="" history="1" highlightClick="0" endSnd="0"/>
              </a:defRPr>
            </a:lvl1pPr>
          </a:lstStyle>
          <a:p>
            <a:pPr>
              <a:defRPr u="none"/>
            </a:pPr>
            <a:r>
              <a:rPr u="sng">
                <a:hlinkClick r:id="rId5" invalidUrl="" action="" tgtFrame="" tooltip="" history="1" highlightClick="0" endSnd="0"/>
              </a:rPr>
              <a:t>http://en.wikipedia.org/wiki/Distortion_(optics)</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6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63" name="Radial distortion"/>
          <p:cNvSpPr txBox="1"/>
          <p:nvPr>
            <p:ph type="title"/>
          </p:nvPr>
        </p:nvSpPr>
        <p:spPr>
          <a:prstGeom prst="rect">
            <a:avLst/>
          </a:prstGeom>
        </p:spPr>
        <p:txBody>
          <a:bodyPr/>
          <a:lstStyle/>
          <a:p>
            <a:pPr/>
            <a:r>
              <a:t>Radial distortion</a:t>
            </a:r>
          </a:p>
        </p:txBody>
      </p:sp>
      <p:sp>
        <p:nvSpPr>
          <p:cNvPr id="764" name="Double-click to edit"/>
          <p:cNvSpPr txBox="1"/>
          <p:nvPr>
            <p:ph type="body" idx="1"/>
          </p:nvPr>
        </p:nvSpPr>
        <p:spPr>
          <a:prstGeom prst="rect">
            <a:avLst/>
          </a:prstGeom>
        </p:spPr>
        <p:txBody>
          <a:bodyPr/>
          <a:lstStyle/>
          <a:p>
            <a:pPr/>
          </a:p>
        </p:txBody>
      </p:sp>
      <p:pic>
        <p:nvPicPr>
          <p:cNvPr id="765" name="image.png" descr="image.png"/>
          <p:cNvPicPr>
            <a:picLocks noChangeAspect="0"/>
          </p:cNvPicPr>
          <p:nvPr/>
        </p:nvPicPr>
        <p:blipFill>
          <a:blip r:embed="rId3">
            <a:extLst/>
          </a:blip>
          <a:stretch>
            <a:fillRect/>
          </a:stretch>
        </p:blipFill>
        <p:spPr>
          <a:xfrm>
            <a:off x="5099050" y="0"/>
            <a:ext cx="4857750" cy="7531100"/>
          </a:xfrm>
          <a:prstGeom prst="rect">
            <a:avLst/>
          </a:prstGeom>
          <a:ln w="12700">
            <a:miter lim="400000"/>
          </a:ln>
        </p:spPr>
      </p:pic>
      <p:sp>
        <p:nvSpPr>
          <p:cNvPr id="766" name="source digital outback"/>
          <p:cNvSpPr txBox="1"/>
          <p:nvPr/>
        </p:nvSpPr>
        <p:spPr>
          <a:xfrm>
            <a:off x="527050" y="7043737"/>
            <a:ext cx="1538738" cy="234827"/>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b="1">
                <a:uFill>
                  <a:solidFill>
                    <a:srgbClr val="000000"/>
                  </a:solidFill>
                </a:uFill>
                <a:latin typeface="Times New Roman"/>
                <a:ea typeface="Times New Roman"/>
                <a:cs typeface="Times New Roman"/>
                <a:sym typeface="Times New Roman"/>
              </a:defRPr>
            </a:lvl1pPr>
          </a:lstStyle>
          <a:p>
            <a:pPr/>
            <a:r>
              <a:t>source digital outback</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6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70" name="Radial distortion"/>
          <p:cNvSpPr txBox="1"/>
          <p:nvPr>
            <p:ph type="title"/>
          </p:nvPr>
        </p:nvSpPr>
        <p:spPr>
          <a:prstGeom prst="rect">
            <a:avLst/>
          </a:prstGeom>
        </p:spPr>
        <p:txBody>
          <a:bodyPr/>
          <a:lstStyle/>
          <a:p>
            <a:pPr/>
            <a:r>
              <a:t>Radial distortion</a:t>
            </a:r>
          </a:p>
        </p:txBody>
      </p:sp>
      <p:sp>
        <p:nvSpPr>
          <p:cNvPr id="771" name="Correct for “bending” in wide field of view lenses"/>
          <p:cNvSpPr txBox="1"/>
          <p:nvPr>
            <p:ph type="body" idx="1"/>
          </p:nvPr>
        </p:nvSpPr>
        <p:spPr>
          <a:prstGeom prst="rect">
            <a:avLst/>
          </a:prstGeom>
        </p:spPr>
        <p:txBody>
          <a:bodyPr/>
          <a:lstStyle/>
          <a:p>
            <a:pPr/>
            <a:r>
              <a:t>Correct for “bending” in wide field of view lenses</a:t>
            </a:r>
          </a:p>
        </p:txBody>
      </p:sp>
      <p:grpSp>
        <p:nvGrpSpPr>
          <p:cNvPr id="774" name="Group"/>
          <p:cNvGrpSpPr/>
          <p:nvPr/>
        </p:nvGrpSpPr>
        <p:grpSpPr>
          <a:xfrm>
            <a:off x="296191" y="1641736"/>
            <a:ext cx="3848101" cy="5892801"/>
            <a:chOff x="0" y="0"/>
            <a:chExt cx="3848100" cy="5892799"/>
          </a:xfrm>
        </p:grpSpPr>
        <p:pic>
          <p:nvPicPr>
            <p:cNvPr id="772" name="RRHHIMG_2739.jpg" descr="RRHHIMG_2739.jpg"/>
            <p:cNvPicPr>
              <a:picLocks noChangeAspect="0"/>
            </p:cNvPicPr>
            <p:nvPr/>
          </p:nvPicPr>
          <p:blipFill>
            <a:blip r:embed="rId3">
              <a:extLst/>
            </a:blip>
            <a:stretch>
              <a:fillRect/>
            </a:stretch>
          </p:blipFill>
          <p:spPr>
            <a:xfrm>
              <a:off x="0" y="0"/>
              <a:ext cx="3848100" cy="2885067"/>
            </a:xfrm>
            <a:prstGeom prst="rect">
              <a:avLst/>
            </a:prstGeom>
            <a:ln w="12700" cap="flat">
              <a:noFill/>
              <a:miter lim="400000"/>
            </a:ln>
            <a:effectLst/>
          </p:spPr>
        </p:pic>
        <p:pic>
          <p:nvPicPr>
            <p:cNvPr id="773" name="RRHHIMG_2739RD.jpg" descr="RRHHIMG_2739RD.jpg"/>
            <p:cNvPicPr>
              <a:picLocks noChangeAspect="0"/>
            </p:cNvPicPr>
            <p:nvPr/>
          </p:nvPicPr>
          <p:blipFill>
            <a:blip r:embed="rId4">
              <a:extLst/>
            </a:blip>
            <a:stretch>
              <a:fillRect/>
            </a:stretch>
          </p:blipFill>
          <p:spPr>
            <a:xfrm>
              <a:off x="0" y="3007733"/>
              <a:ext cx="3848100" cy="2885067"/>
            </a:xfrm>
            <a:prstGeom prst="rect">
              <a:avLst/>
            </a:prstGeom>
            <a:ln w="12700" cap="flat">
              <a:noFill/>
              <a:miter lim="400000"/>
            </a:ln>
            <a:effectLst/>
          </p:spPr>
        </p:pic>
      </p:grpSp>
      <p:pic>
        <p:nvPicPr>
          <p:cNvPr id="775" name="Edittex.png" descr="Edittex.png"/>
          <p:cNvPicPr>
            <a:picLocks noChangeAspect="0"/>
          </p:cNvPicPr>
          <p:nvPr/>
        </p:nvPicPr>
        <p:blipFill>
          <a:blip r:embed="rId5">
            <a:extLst/>
          </a:blip>
          <a:stretch>
            <a:fillRect/>
          </a:stretch>
        </p:blipFill>
        <p:spPr>
          <a:xfrm>
            <a:off x="4415804" y="3894222"/>
            <a:ext cx="5402519" cy="2975832"/>
          </a:xfrm>
          <a:prstGeom prst="rect">
            <a:avLst/>
          </a:prstGeom>
          <a:ln w="12700">
            <a:miter lim="400000"/>
          </a:ln>
        </p:spPr>
      </p:pic>
      <p:sp>
        <p:nvSpPr>
          <p:cNvPr id="776" name="e.g. parametric warp,  specified by two lens-dependent parameters k1 and k2"/>
          <p:cNvSpPr txBox="1"/>
          <p:nvPr/>
        </p:nvSpPr>
        <p:spPr>
          <a:xfrm>
            <a:off x="4419600" y="1765300"/>
            <a:ext cx="6184900" cy="1271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4628" marR="44628" defTabSz="1003300">
              <a:buClr>
                <a:srgbClr val="000000"/>
              </a:buClr>
              <a:buFont typeface="Arial"/>
              <a:defRPr sz="2600">
                <a:uFill>
                  <a:solidFill>
                    <a:srgbClr val="000000"/>
                  </a:solidFill>
                </a:uFill>
                <a:latin typeface="+mn-lt"/>
                <a:ea typeface="+mn-ea"/>
                <a:cs typeface="+mn-cs"/>
                <a:sym typeface="Arial"/>
              </a:defRPr>
            </a:pPr>
            <a:r>
              <a:t>e.g. parametric warp, </a:t>
            </a:r>
            <a:br/>
            <a:r>
              <a:t>specified by two lens-dependent parameters k</a:t>
            </a:r>
            <a:r>
              <a:rPr baseline="-5999"/>
              <a:t>1</a:t>
            </a:r>
            <a:r>
              <a:t> and k</a:t>
            </a:r>
            <a:r>
              <a:rPr baseline="-5999"/>
              <a:t>2</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7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80" name="Why spherical lenses?"/>
          <p:cNvSpPr txBox="1"/>
          <p:nvPr>
            <p:ph type="title"/>
          </p:nvPr>
        </p:nvSpPr>
        <p:spPr>
          <a:prstGeom prst="rect">
            <a:avLst/>
          </a:prstGeom>
        </p:spPr>
        <p:txBody>
          <a:bodyPr/>
          <a:lstStyle>
            <a:lvl1pPr>
              <a:defRPr sz="4000"/>
            </a:lvl1pPr>
          </a:lstStyle>
          <a:p>
            <a:pPr/>
            <a:r>
              <a:t>Why spherical lenses? </a:t>
            </a:r>
          </a:p>
        </p:txBody>
      </p:sp>
      <p:sp>
        <p:nvSpPr>
          <p:cNvPr id="781" name="Because they are easy to manufacture…"/>
          <p:cNvSpPr txBox="1"/>
          <p:nvPr>
            <p:ph type="body" idx="1"/>
          </p:nvPr>
        </p:nvSpPr>
        <p:spPr>
          <a:prstGeom prst="rect">
            <a:avLst/>
          </a:prstGeom>
        </p:spPr>
        <p:txBody>
          <a:bodyPr/>
          <a:lstStyle/>
          <a:p>
            <a:pPr/>
            <a:r>
              <a:t>Because they are easy to manufacture</a:t>
            </a:r>
          </a:p>
          <a:p>
            <a:pPr/>
            <a:r>
              <a:t>(Start from whatever shape, if you grind enough, it will become spherical)</a:t>
            </a:r>
          </a:p>
        </p:txBody>
      </p:sp>
      <p:pic>
        <p:nvPicPr>
          <p:cNvPr id="782" name="image.png" descr="image.png"/>
          <p:cNvPicPr>
            <a:picLocks noChangeAspect="0"/>
          </p:cNvPicPr>
          <p:nvPr/>
        </p:nvPicPr>
        <p:blipFill>
          <a:blip r:embed="rId3">
            <a:extLst/>
          </a:blip>
          <a:stretch>
            <a:fillRect/>
          </a:stretch>
        </p:blipFill>
        <p:spPr>
          <a:xfrm>
            <a:off x="982662" y="2622550"/>
            <a:ext cx="8915401" cy="4381500"/>
          </a:xfrm>
          <a:prstGeom prst="rect">
            <a:avLst/>
          </a:prstGeom>
          <a:ln w="12700">
            <a:miter lim="400000"/>
          </a:ln>
        </p:spPr>
      </p:pic>
      <p:sp>
        <p:nvSpPr>
          <p:cNvPr id="783" name="From Optical System Design  by Fisher and Tadic"/>
          <p:cNvSpPr txBox="1"/>
          <p:nvPr/>
        </p:nvSpPr>
        <p:spPr>
          <a:xfrm>
            <a:off x="5861050" y="7118350"/>
            <a:ext cx="4002070"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Optical System Design  by Fisher and Tadic</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8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87" name="Aspherical lenses"/>
          <p:cNvSpPr txBox="1"/>
          <p:nvPr>
            <p:ph type="title"/>
          </p:nvPr>
        </p:nvSpPr>
        <p:spPr>
          <a:prstGeom prst="rect">
            <a:avLst/>
          </a:prstGeom>
        </p:spPr>
        <p:txBody>
          <a:bodyPr/>
          <a:lstStyle/>
          <a:p>
            <a:pPr/>
            <a:r>
              <a:t>Aspherical lenses</a:t>
            </a:r>
          </a:p>
        </p:txBody>
      </p:sp>
      <p:sp>
        <p:nvSpPr>
          <p:cNvPr id="788" name="Double-click to edit"/>
          <p:cNvSpPr txBox="1"/>
          <p:nvPr>
            <p:ph type="body" idx="1"/>
          </p:nvPr>
        </p:nvSpPr>
        <p:spPr>
          <a:prstGeom prst="rect">
            <a:avLst/>
          </a:prstGeom>
        </p:spPr>
        <p:txBody>
          <a:bodyPr/>
          <a:lstStyle/>
          <a:p>
            <a:pPr/>
          </a:p>
        </p:txBody>
      </p:sp>
      <p:pic>
        <p:nvPicPr>
          <p:cNvPr id="789" name="image.png" descr="image.png"/>
          <p:cNvPicPr>
            <a:picLocks noChangeAspect="0"/>
          </p:cNvPicPr>
          <p:nvPr/>
        </p:nvPicPr>
        <p:blipFill>
          <a:blip r:embed="rId3">
            <a:extLst/>
          </a:blip>
          <a:stretch>
            <a:fillRect/>
          </a:stretch>
        </p:blipFill>
        <p:spPr>
          <a:xfrm>
            <a:off x="5324475" y="336550"/>
            <a:ext cx="4724400" cy="6953250"/>
          </a:xfrm>
          <a:prstGeom prst="rect">
            <a:avLst/>
          </a:prstGeom>
          <a:ln w="12700">
            <a:miter lim="400000"/>
          </a:ln>
        </p:spPr>
      </p:pic>
      <p:pic>
        <p:nvPicPr>
          <p:cNvPr id="790" name="image.png" descr="image.png"/>
          <p:cNvPicPr>
            <a:picLocks noChangeAspect="0"/>
          </p:cNvPicPr>
          <p:nvPr/>
        </p:nvPicPr>
        <p:blipFill>
          <a:blip r:embed="rId4">
            <a:extLst/>
          </a:blip>
          <a:stretch>
            <a:fillRect/>
          </a:stretch>
        </p:blipFill>
        <p:spPr>
          <a:xfrm>
            <a:off x="0" y="1130300"/>
            <a:ext cx="5457825" cy="6400800"/>
          </a:xfrm>
          <a:prstGeom prst="rect">
            <a:avLst/>
          </a:prstGeom>
          <a:ln w="12700">
            <a:miter lim="400000"/>
          </a:ln>
        </p:spPr>
      </p:pic>
      <p:sp>
        <p:nvSpPr>
          <p:cNvPr id="791" name="source: canon red book"/>
          <p:cNvSpPr txBox="1"/>
          <p:nvPr/>
        </p:nvSpPr>
        <p:spPr>
          <a:xfrm>
            <a:off x="0" y="713740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9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95" name="Aspherical lenses"/>
          <p:cNvSpPr txBox="1"/>
          <p:nvPr>
            <p:ph type="title"/>
          </p:nvPr>
        </p:nvSpPr>
        <p:spPr>
          <a:prstGeom prst="rect">
            <a:avLst/>
          </a:prstGeom>
        </p:spPr>
        <p:txBody>
          <a:bodyPr/>
          <a:lstStyle/>
          <a:p>
            <a:pPr/>
            <a:r>
              <a:t>Aspherical lenses</a:t>
            </a:r>
          </a:p>
        </p:txBody>
      </p:sp>
      <p:sp>
        <p:nvSpPr>
          <p:cNvPr id="796" name="Harder to manufacture  used with parsimony"/>
          <p:cNvSpPr txBox="1"/>
          <p:nvPr>
            <p:ph type="body" idx="1"/>
          </p:nvPr>
        </p:nvSpPr>
        <p:spPr>
          <a:prstGeom prst="rect">
            <a:avLst/>
          </a:prstGeom>
        </p:spPr>
        <p:txBody>
          <a:bodyPr/>
          <a:lstStyle/>
          <a:p>
            <a:pPr/>
            <a:r>
              <a:t>Harder to manufacture </a:t>
            </a:r>
            <a:r>
              <a:rPr b="0">
                <a:latin typeface="Wingdings"/>
                <a:ea typeface="Wingdings"/>
                <a:cs typeface="Wingdings"/>
                <a:sym typeface="Wingdings"/>
              </a:rPr>
              <a:t></a:t>
            </a:r>
            <a:r>
              <a:t> used with parsimony </a:t>
            </a:r>
          </a:p>
        </p:txBody>
      </p:sp>
      <p:pic>
        <p:nvPicPr>
          <p:cNvPr id="797" name="image.png" descr="image.png"/>
          <p:cNvPicPr>
            <a:picLocks noChangeAspect="0"/>
          </p:cNvPicPr>
          <p:nvPr/>
        </p:nvPicPr>
        <p:blipFill>
          <a:blip r:embed="rId3">
            <a:extLst/>
          </a:blip>
          <a:stretch>
            <a:fillRect/>
          </a:stretch>
        </p:blipFill>
        <p:spPr>
          <a:xfrm>
            <a:off x="146050" y="1793875"/>
            <a:ext cx="4962525" cy="5095875"/>
          </a:xfrm>
          <a:prstGeom prst="rect">
            <a:avLst/>
          </a:prstGeom>
          <a:ln w="12700">
            <a:miter lim="400000"/>
          </a:ln>
        </p:spPr>
      </p:pic>
      <p:sp>
        <p:nvSpPr>
          <p:cNvPr id="798"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0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02" name="Double-click to edit"/>
          <p:cNvSpPr txBox="1"/>
          <p:nvPr>
            <p:ph type="title"/>
          </p:nvPr>
        </p:nvSpPr>
        <p:spPr>
          <a:prstGeom prst="rect">
            <a:avLst/>
          </a:prstGeom>
        </p:spPr>
        <p:txBody>
          <a:bodyPr/>
          <a:lstStyle/>
          <a:p>
            <a:pPr>
              <a:defRPr sz="4000"/>
            </a:pPr>
          </a:p>
        </p:txBody>
      </p:sp>
      <p:sp>
        <p:nvSpPr>
          <p:cNvPr id="803" name="Chromatic aberrations"/>
          <p:cNvSpPr txBox="1"/>
          <p:nvPr>
            <p:ph type="body" idx="1"/>
          </p:nvPr>
        </p:nvSpPr>
        <p:spPr>
          <a:prstGeom prst="rect">
            <a:avLst/>
          </a:prstGeom>
        </p:spPr>
        <p:txBody>
          <a:bodyPr/>
          <a:lstStyle>
            <a:lvl1pPr>
              <a:buSzTx/>
              <a:buNone/>
              <a:defRPr sz="10700"/>
            </a:lvl1pPr>
          </a:lstStyle>
          <a:p>
            <a:pPr/>
            <a:r>
              <a:t>Chromatic aberrations</a:t>
            </a:r>
          </a:p>
        </p:txBody>
      </p:sp>
      <p:sp>
        <p:nvSpPr>
          <p:cNvPr id="804"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805"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0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09" name="Chromatic aberration"/>
          <p:cNvSpPr txBox="1"/>
          <p:nvPr>
            <p:ph type="title"/>
          </p:nvPr>
        </p:nvSpPr>
        <p:spPr>
          <a:prstGeom prst="rect">
            <a:avLst/>
          </a:prstGeom>
        </p:spPr>
        <p:txBody>
          <a:bodyPr/>
          <a:lstStyle/>
          <a:p>
            <a:pPr/>
            <a:r>
              <a:t>Chromatic aberration</a:t>
            </a:r>
          </a:p>
        </p:txBody>
      </p:sp>
      <p:sp>
        <p:nvSpPr>
          <p:cNvPr id="810" name="The previous aberrations depend on wavelength (because of varying index of refraction)"/>
          <p:cNvSpPr txBox="1"/>
          <p:nvPr>
            <p:ph type="body" idx="1"/>
          </p:nvPr>
        </p:nvSpPr>
        <p:spPr>
          <a:prstGeom prst="rect">
            <a:avLst/>
          </a:prstGeom>
        </p:spPr>
        <p:txBody>
          <a:bodyPr/>
          <a:lstStyle/>
          <a:p>
            <a:pPr/>
            <a:r>
              <a:t>The previous aberrations depend on wavelength (because of varying index of refraction)</a:t>
            </a:r>
          </a:p>
        </p:txBody>
      </p:sp>
      <p:pic>
        <p:nvPicPr>
          <p:cNvPr id="811" name="image.png" descr="image.png"/>
          <p:cNvPicPr>
            <a:picLocks noChangeAspect="0"/>
          </p:cNvPicPr>
          <p:nvPr/>
        </p:nvPicPr>
        <p:blipFill>
          <a:blip r:embed="rId3">
            <a:extLst/>
          </a:blip>
          <a:stretch>
            <a:fillRect/>
          </a:stretch>
        </p:blipFill>
        <p:spPr>
          <a:xfrm>
            <a:off x="0" y="2317750"/>
            <a:ext cx="5715000" cy="5092700"/>
          </a:xfrm>
          <a:prstGeom prst="rect">
            <a:avLst/>
          </a:prstGeom>
          <a:ln w="12700">
            <a:miter lim="400000"/>
          </a:ln>
        </p:spPr>
      </p:pic>
      <p:pic>
        <p:nvPicPr>
          <p:cNvPr id="812" name="image.png" descr="image.png"/>
          <p:cNvPicPr>
            <a:picLocks noChangeAspect="0"/>
          </p:cNvPicPr>
          <p:nvPr/>
        </p:nvPicPr>
        <p:blipFill>
          <a:blip r:embed="rId4">
            <a:extLst/>
          </a:blip>
          <a:stretch>
            <a:fillRect/>
          </a:stretch>
        </p:blipFill>
        <p:spPr>
          <a:xfrm>
            <a:off x="5949950" y="2089150"/>
            <a:ext cx="3571875" cy="5441950"/>
          </a:xfrm>
          <a:prstGeom prst="rect">
            <a:avLst/>
          </a:prstGeom>
          <a:ln w="12700">
            <a:miter lim="400000"/>
          </a:ln>
        </p:spPr>
      </p:pic>
      <p:sp>
        <p:nvSpPr>
          <p:cNvPr id="813"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1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17" name="In images"/>
          <p:cNvSpPr txBox="1"/>
          <p:nvPr>
            <p:ph type="title"/>
          </p:nvPr>
        </p:nvSpPr>
        <p:spPr>
          <a:prstGeom prst="rect">
            <a:avLst/>
          </a:prstGeom>
        </p:spPr>
        <p:txBody>
          <a:bodyPr/>
          <a:lstStyle/>
          <a:p>
            <a:pPr/>
            <a:r>
              <a:t>In images</a:t>
            </a:r>
          </a:p>
        </p:txBody>
      </p:sp>
      <p:sp>
        <p:nvSpPr>
          <p:cNvPr id="818" name="Double-click to edit"/>
          <p:cNvSpPr txBox="1"/>
          <p:nvPr>
            <p:ph type="body" idx="1"/>
          </p:nvPr>
        </p:nvSpPr>
        <p:spPr>
          <a:prstGeom prst="rect">
            <a:avLst/>
          </a:prstGeom>
        </p:spPr>
        <p:txBody>
          <a:bodyPr/>
          <a:lstStyle/>
          <a:p>
            <a:pPr/>
          </a:p>
        </p:txBody>
      </p:sp>
      <p:pic>
        <p:nvPicPr>
          <p:cNvPr id="819" name="droppedImage.tiff" descr="droppedImage.tiff"/>
          <p:cNvPicPr>
            <a:picLocks noChangeAspect="1"/>
          </p:cNvPicPr>
          <p:nvPr/>
        </p:nvPicPr>
        <p:blipFill>
          <a:blip r:embed="rId3">
            <a:extLst/>
          </a:blip>
          <a:stretch>
            <a:fillRect/>
          </a:stretch>
        </p:blipFill>
        <p:spPr>
          <a:xfrm>
            <a:off x="330200" y="1092200"/>
            <a:ext cx="4302880" cy="2870200"/>
          </a:xfrm>
          <a:prstGeom prst="rect">
            <a:avLst/>
          </a:prstGeom>
          <a:ln w="25400"/>
        </p:spPr>
      </p:pic>
      <p:pic>
        <p:nvPicPr>
          <p:cNvPr id="820" name="droppedImage.tiff" descr="droppedImage.tiff"/>
          <p:cNvPicPr>
            <a:picLocks noChangeAspect="1"/>
          </p:cNvPicPr>
          <p:nvPr/>
        </p:nvPicPr>
        <p:blipFill>
          <a:blip r:embed="rId4">
            <a:extLst/>
          </a:blip>
          <a:stretch>
            <a:fillRect/>
          </a:stretch>
        </p:blipFill>
        <p:spPr>
          <a:xfrm>
            <a:off x="5632715" y="1092200"/>
            <a:ext cx="4247885" cy="6261100"/>
          </a:xfrm>
          <a:prstGeom prst="rect">
            <a:avLst/>
          </a:prstGeom>
          <a:ln w="25400"/>
        </p:spPr>
      </p:pic>
      <p:sp>
        <p:nvSpPr>
          <p:cNvPr id="821" name="Rectangle"/>
          <p:cNvSpPr/>
          <p:nvPr/>
        </p:nvSpPr>
        <p:spPr>
          <a:xfrm>
            <a:off x="457200" y="1104900"/>
            <a:ext cx="368300" cy="457200"/>
          </a:xfrm>
          <a:prstGeom prst="rect">
            <a:avLst/>
          </a:prstGeom>
          <a:ln w="25400">
            <a:solidFill>
              <a:srgbClr val="E324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2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25" name="Double-click to edit"/>
          <p:cNvSpPr txBox="1"/>
          <p:nvPr>
            <p:ph type="title"/>
          </p:nvPr>
        </p:nvSpPr>
        <p:spPr>
          <a:prstGeom prst="rect">
            <a:avLst/>
          </a:prstGeom>
        </p:spPr>
        <p:txBody>
          <a:bodyPr/>
          <a:lstStyle/>
          <a:p>
            <a:pPr/>
          </a:p>
        </p:txBody>
      </p:sp>
      <p:sp>
        <p:nvSpPr>
          <p:cNvPr id="826" name="Double-click to edit"/>
          <p:cNvSpPr txBox="1"/>
          <p:nvPr>
            <p:ph type="body" idx="1"/>
          </p:nvPr>
        </p:nvSpPr>
        <p:spPr>
          <a:prstGeom prst="rect">
            <a:avLst/>
          </a:prstGeom>
        </p:spPr>
        <p:txBody>
          <a:bodyPr/>
          <a:lstStyle/>
          <a:p>
            <a:pPr/>
          </a:p>
        </p:txBody>
      </p:sp>
      <p:pic>
        <p:nvPicPr>
          <p:cNvPr id="827" name="droppedImage.tiff" descr="droppedImage.tiff"/>
          <p:cNvPicPr>
            <a:picLocks noChangeAspect="1"/>
          </p:cNvPicPr>
          <p:nvPr/>
        </p:nvPicPr>
        <p:blipFill>
          <a:blip r:embed="rId3">
            <a:extLst/>
          </a:blip>
          <a:stretch>
            <a:fillRect/>
          </a:stretch>
        </p:blipFill>
        <p:spPr>
          <a:xfrm>
            <a:off x="0" y="1091171"/>
            <a:ext cx="4305300" cy="2871815"/>
          </a:xfrm>
          <a:prstGeom prst="rect">
            <a:avLst/>
          </a:prstGeom>
          <a:ln w="25400"/>
        </p:spPr>
      </p:pic>
      <p:pic>
        <p:nvPicPr>
          <p:cNvPr id="828" name="droppedImage.tiff" descr="droppedImage.tiff"/>
          <p:cNvPicPr>
            <a:picLocks noChangeAspect="1"/>
          </p:cNvPicPr>
          <p:nvPr/>
        </p:nvPicPr>
        <p:blipFill>
          <a:blip r:embed="rId4">
            <a:extLst/>
          </a:blip>
          <a:stretch>
            <a:fillRect/>
          </a:stretch>
        </p:blipFill>
        <p:spPr>
          <a:xfrm>
            <a:off x="4870793" y="1091227"/>
            <a:ext cx="5013723" cy="6455528"/>
          </a:xfrm>
          <a:prstGeom prst="rect">
            <a:avLst/>
          </a:prstGeom>
          <a:ln w="25400"/>
        </p:spPr>
      </p:pic>
      <p:sp>
        <p:nvSpPr>
          <p:cNvPr id="829" name="Rectangle"/>
          <p:cNvSpPr/>
          <p:nvPr/>
        </p:nvSpPr>
        <p:spPr>
          <a:xfrm>
            <a:off x="3848100" y="2565400"/>
            <a:ext cx="304800" cy="368300"/>
          </a:xfrm>
          <a:prstGeom prst="rect">
            <a:avLst/>
          </a:prstGeom>
          <a:ln w="25400">
            <a:solidFill>
              <a:srgbClr val="E324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3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33" name="Achromatic doublet"/>
          <p:cNvSpPr txBox="1"/>
          <p:nvPr>
            <p:ph type="title"/>
          </p:nvPr>
        </p:nvSpPr>
        <p:spPr>
          <a:prstGeom prst="rect">
            <a:avLst/>
          </a:prstGeom>
        </p:spPr>
        <p:txBody>
          <a:bodyPr/>
          <a:lstStyle>
            <a:lvl1pPr>
              <a:defRPr sz="4000"/>
            </a:lvl1pPr>
          </a:lstStyle>
          <a:p>
            <a:pPr/>
            <a:r>
              <a:t>Achromatic doublet</a:t>
            </a:r>
          </a:p>
        </p:txBody>
      </p:sp>
      <p:sp>
        <p:nvSpPr>
          <p:cNvPr id="834" name="Double-click to edit"/>
          <p:cNvSpPr txBox="1"/>
          <p:nvPr>
            <p:ph type="body" idx="1"/>
          </p:nvPr>
        </p:nvSpPr>
        <p:spPr>
          <a:prstGeom prst="rect">
            <a:avLst/>
          </a:prstGeom>
        </p:spPr>
        <p:txBody>
          <a:bodyPr/>
          <a:lstStyle/>
          <a:p>
            <a:pPr/>
          </a:p>
        </p:txBody>
      </p:sp>
      <p:sp>
        <p:nvSpPr>
          <p:cNvPr id="835" name="From Hecht's Optics"/>
          <p:cNvSpPr txBox="1"/>
          <p:nvPr/>
        </p:nvSpPr>
        <p:spPr>
          <a:xfrm>
            <a:off x="8191500" y="7297737"/>
            <a:ext cx="1706905" cy="2667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Hecht's Optics</a:t>
            </a:r>
          </a:p>
        </p:txBody>
      </p:sp>
      <p:pic>
        <p:nvPicPr>
          <p:cNvPr id="836" name="image.png" descr="image.png"/>
          <p:cNvPicPr>
            <a:picLocks noChangeAspect="0"/>
          </p:cNvPicPr>
          <p:nvPr/>
        </p:nvPicPr>
        <p:blipFill>
          <a:blip r:embed="rId3">
            <a:extLst/>
          </a:blip>
          <a:stretch>
            <a:fillRect/>
          </a:stretch>
        </p:blipFill>
        <p:spPr>
          <a:xfrm>
            <a:off x="603250" y="2932112"/>
            <a:ext cx="9220200" cy="4071938"/>
          </a:xfrm>
          <a:prstGeom prst="rect">
            <a:avLst/>
          </a:prstGeom>
          <a:ln w="12700">
            <a:miter lim="400000"/>
          </a:ln>
        </p:spPr>
      </p:pic>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3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40" name="Apochromatic &amp; others"/>
          <p:cNvSpPr txBox="1"/>
          <p:nvPr>
            <p:ph type="title"/>
          </p:nvPr>
        </p:nvSpPr>
        <p:spPr>
          <a:prstGeom prst="rect">
            <a:avLst/>
          </a:prstGeom>
        </p:spPr>
        <p:txBody>
          <a:bodyPr/>
          <a:lstStyle/>
          <a:p>
            <a:pPr/>
            <a:r>
              <a:t>Apochromatic &amp; others</a:t>
            </a:r>
          </a:p>
        </p:txBody>
      </p:sp>
      <p:sp>
        <p:nvSpPr>
          <p:cNvPr id="841" name="Optimize for multipel wavelengths…"/>
          <p:cNvSpPr txBox="1"/>
          <p:nvPr>
            <p:ph type="body" idx="1"/>
          </p:nvPr>
        </p:nvSpPr>
        <p:spPr>
          <a:prstGeom prst="rect">
            <a:avLst/>
          </a:prstGeom>
        </p:spPr>
        <p:txBody>
          <a:bodyPr/>
          <a:lstStyle/>
          <a:p>
            <a:pPr/>
            <a:r>
              <a:t>Optimize for multipel wavelengths</a:t>
            </a:r>
          </a:p>
          <a:p>
            <a:pPr marL="268783" indent="-218460">
              <a:defRPr sz="1800"/>
            </a:pPr>
            <a:r>
              <a:t>http://www.vanwalree.com/optics/chromatic.html</a:t>
            </a:r>
          </a:p>
        </p:txBody>
      </p:sp>
      <p:pic>
        <p:nvPicPr>
          <p:cNvPr id="842" name="image.png" descr="image.png"/>
          <p:cNvPicPr>
            <a:picLocks noChangeAspect="0"/>
          </p:cNvPicPr>
          <p:nvPr/>
        </p:nvPicPr>
        <p:blipFill>
          <a:blip r:embed="rId3">
            <a:extLst/>
          </a:blip>
          <a:stretch>
            <a:fillRect/>
          </a:stretch>
        </p:blipFill>
        <p:spPr>
          <a:xfrm>
            <a:off x="1822450" y="2012950"/>
            <a:ext cx="4814888" cy="5270500"/>
          </a:xfrm>
          <a:prstGeom prst="rect">
            <a:avLst/>
          </a:prstGeom>
          <a:ln w="12700">
            <a:miter lim="400000"/>
          </a:ln>
        </p:spPr>
      </p:pic>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4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4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46" name="Apochromatic glass"/>
          <p:cNvSpPr txBox="1"/>
          <p:nvPr>
            <p:ph type="title"/>
          </p:nvPr>
        </p:nvSpPr>
        <p:spPr>
          <a:prstGeom prst="rect">
            <a:avLst/>
          </a:prstGeom>
        </p:spPr>
        <p:txBody>
          <a:bodyPr/>
          <a:lstStyle/>
          <a:p>
            <a:pPr/>
            <a:r>
              <a:t>Apochromatic glass</a:t>
            </a:r>
          </a:p>
        </p:txBody>
      </p:sp>
      <p:sp>
        <p:nvSpPr>
          <p:cNvPr id="847" name="APO&quot; elements (UD, SUD, CaF2, LD, SLD, ED etc.) improve contrast and sharpness by reducing chromatic aberration (color defects) that usually occur in tele lenses. These elements are able to focus different wave lengths of one light ray in one point (see "/>
          <p:cNvSpPr txBox="1"/>
          <p:nvPr>
            <p:ph type="body" idx="1"/>
          </p:nvPr>
        </p:nvSpPr>
        <p:spPr>
          <a:xfrm>
            <a:off x="-6350" y="1098550"/>
            <a:ext cx="5486400" cy="6432550"/>
          </a:xfrm>
          <a:prstGeom prst="rect">
            <a:avLst/>
          </a:prstGeom>
        </p:spPr>
        <p:txBody>
          <a:bodyPr/>
          <a:lstStyle/>
          <a:p>
            <a:pPr>
              <a:lnSpc>
                <a:spcPct val="80000"/>
              </a:lnSpc>
              <a:buSzTx/>
              <a:buNone/>
              <a:defRPr sz="2000"/>
            </a:pPr>
            <a:r>
              <a:t>	APO" elements (UD, SUD, CaF2, LD, SLD, ED etc.) improve contrast and sharpness by reducing chromatic aberration (color defects) that usually occur in tele lenses. These elements are able to focus different wave lengths of one light ray in one point (see picture below). These elements are quite expensive and usually not used for cheaper lenses. The problem is however that the quality of these special elements varies heavily so the effect is often downgraded to a marketing gag - this is especially true for some third-party manufacturers! </a:t>
            </a:r>
            <a:br/>
            <a:r>
              <a:t>As a rule-of-thumbs a good long tele lens will always feature two or more of these special elements. Recently the first ultra-wide and wide-angle lenses emerged using APO elements besides aspericals in order to reduce problems with lateral color shifts. </a:t>
            </a:r>
          </a:p>
          <a:p>
            <a:pPr>
              <a:lnSpc>
                <a:spcPct val="80000"/>
              </a:lnSpc>
              <a:buSzTx/>
              <a:buNone/>
            </a:pPr>
            <a:r>
              <a:rPr sz="2000" u="sng">
                <a:solidFill>
                  <a:srgbClr val="606060"/>
                </a:solidFill>
                <a:uFill>
                  <a:solidFill>
                    <a:srgbClr val="606060"/>
                  </a:solidFill>
                </a:uFill>
                <a:hlinkClick r:id="rId3" invalidUrl="" action="" tgtFrame="" tooltip="" history="1" highlightClick="0" endSnd="0"/>
              </a:rPr>
              <a:t>http://www.photozone.de/3Technology/lenstec8.htm</a:t>
            </a:r>
            <a:r>
              <a:rPr sz="2000"/>
              <a:t> </a:t>
            </a:r>
          </a:p>
        </p:txBody>
      </p:sp>
      <p:pic>
        <p:nvPicPr>
          <p:cNvPr id="848" name="image.png" descr="image.png"/>
          <p:cNvPicPr>
            <a:picLocks noChangeAspect="0"/>
          </p:cNvPicPr>
          <p:nvPr/>
        </p:nvPicPr>
        <p:blipFill>
          <a:blip r:embed="rId4">
            <a:extLst/>
          </a:blip>
          <a:srcRect l="0" t="0" r="5012" b="0"/>
          <a:stretch>
            <a:fillRect/>
          </a:stretch>
        </p:blipFill>
        <p:spPr>
          <a:xfrm>
            <a:off x="5327650" y="3079750"/>
            <a:ext cx="4572000" cy="3657600"/>
          </a:xfrm>
          <a:prstGeom prst="rect">
            <a:avLst/>
          </a:prstGeom>
          <a:ln w="12700">
            <a:miter lim="400000"/>
          </a:ln>
        </p:spPr>
      </p:pic>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5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52" name="Fluorite"/>
          <p:cNvSpPr txBox="1"/>
          <p:nvPr>
            <p:ph type="title"/>
          </p:nvPr>
        </p:nvSpPr>
        <p:spPr>
          <a:prstGeom prst="rect">
            <a:avLst/>
          </a:prstGeom>
        </p:spPr>
        <p:txBody>
          <a:bodyPr/>
          <a:lstStyle/>
          <a:p>
            <a:pPr/>
            <a:r>
              <a:t>Fluorite</a:t>
            </a:r>
          </a:p>
        </p:txBody>
      </p:sp>
      <p:sp>
        <p:nvSpPr>
          <p:cNvPr id="853" name="Low dispersion"/>
          <p:cNvSpPr txBox="1"/>
          <p:nvPr>
            <p:ph type="body" idx="1"/>
          </p:nvPr>
        </p:nvSpPr>
        <p:spPr>
          <a:prstGeom prst="rect">
            <a:avLst/>
          </a:prstGeom>
        </p:spPr>
        <p:txBody>
          <a:bodyPr/>
          <a:lstStyle/>
          <a:p>
            <a:pPr/>
            <a:r>
              <a:t>Low dispersion</a:t>
            </a:r>
          </a:p>
        </p:txBody>
      </p:sp>
      <p:pic>
        <p:nvPicPr>
          <p:cNvPr id="854" name="image.png" descr="image.png"/>
          <p:cNvPicPr>
            <a:picLocks noChangeAspect="0"/>
          </p:cNvPicPr>
          <p:nvPr/>
        </p:nvPicPr>
        <p:blipFill>
          <a:blip r:embed="rId3">
            <a:extLst/>
          </a:blip>
          <a:stretch>
            <a:fillRect/>
          </a:stretch>
        </p:blipFill>
        <p:spPr>
          <a:xfrm>
            <a:off x="1587" y="2089150"/>
            <a:ext cx="5249863" cy="4337050"/>
          </a:xfrm>
          <a:prstGeom prst="rect">
            <a:avLst/>
          </a:prstGeom>
          <a:ln w="12700">
            <a:miter lim="400000"/>
          </a:ln>
        </p:spPr>
      </p:pic>
      <p:pic>
        <p:nvPicPr>
          <p:cNvPr id="855" name="image.png" descr="image.png"/>
          <p:cNvPicPr>
            <a:picLocks noChangeAspect="0"/>
          </p:cNvPicPr>
          <p:nvPr/>
        </p:nvPicPr>
        <p:blipFill>
          <a:blip r:embed="rId4">
            <a:extLst/>
          </a:blip>
          <a:stretch>
            <a:fillRect/>
          </a:stretch>
        </p:blipFill>
        <p:spPr>
          <a:xfrm>
            <a:off x="5024437" y="1403350"/>
            <a:ext cx="5229226" cy="3219450"/>
          </a:xfrm>
          <a:prstGeom prst="rect">
            <a:avLst/>
          </a:prstGeom>
          <a:ln w="12700">
            <a:miter lim="400000"/>
          </a:ln>
        </p:spPr>
      </p:pic>
      <p:sp>
        <p:nvSpPr>
          <p:cNvPr id="856"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pic>
        <p:nvPicPr>
          <p:cNvPr id="857" name="image.png" descr="image.png"/>
          <p:cNvPicPr>
            <a:picLocks noChangeAspect="0"/>
          </p:cNvPicPr>
          <p:nvPr/>
        </p:nvPicPr>
        <p:blipFill>
          <a:blip r:embed="rId5">
            <a:extLst/>
          </a:blip>
          <a:stretch>
            <a:fillRect/>
          </a:stretch>
        </p:blipFill>
        <p:spPr>
          <a:xfrm>
            <a:off x="5861050" y="4670425"/>
            <a:ext cx="3886200" cy="2860676"/>
          </a:xfrm>
          <a:prstGeom prst="rect">
            <a:avLst/>
          </a:prstGeom>
          <a:ln w="12700">
            <a:miter lim="400000"/>
          </a:ln>
        </p:spPr>
      </p:pic>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6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61" name="Bottomline"/>
          <p:cNvSpPr txBox="1"/>
          <p:nvPr>
            <p:ph type="title"/>
          </p:nvPr>
        </p:nvSpPr>
        <p:spPr>
          <a:prstGeom prst="rect">
            <a:avLst/>
          </a:prstGeom>
        </p:spPr>
        <p:txBody>
          <a:bodyPr/>
          <a:lstStyle/>
          <a:p>
            <a:pPr/>
            <a:r>
              <a:t>Bottomline</a:t>
            </a:r>
          </a:p>
        </p:txBody>
      </p:sp>
      <p:sp>
        <p:nvSpPr>
          <p:cNvPr id="862" name="Fighting chromatic aberrations is the main cause of lens complexity"/>
          <p:cNvSpPr txBox="1"/>
          <p:nvPr>
            <p:ph type="body" idx="1"/>
          </p:nvPr>
        </p:nvSpPr>
        <p:spPr>
          <a:prstGeom prst="rect">
            <a:avLst/>
          </a:prstGeom>
        </p:spPr>
        <p:txBody>
          <a:bodyPr/>
          <a:lstStyle/>
          <a:p>
            <a:pPr/>
            <a:r>
              <a:t>Fighting chromatic aberrations is the main cause of lens complexity</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6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65" name="CSAIL.png" descr="CSAIL.png"/>
          <p:cNvPicPr>
            <a:picLocks noChangeAspect="0"/>
          </p:cNvPicPr>
          <p:nvPr/>
        </p:nvPicPr>
        <p:blipFill>
          <a:blip r:embed="rId3">
            <a:extLst/>
          </a:blip>
          <a:stretch>
            <a:fillRect/>
          </a:stretch>
        </p:blipFill>
        <p:spPr>
          <a:xfrm>
            <a:off x="9040812" y="0"/>
            <a:ext cx="1004888" cy="733425"/>
          </a:xfrm>
          <a:prstGeom prst="rect">
            <a:avLst/>
          </a:prstGeom>
          <a:ln w="12700">
            <a:miter lim="400000"/>
          </a:ln>
        </p:spPr>
      </p:pic>
      <p:sp>
        <p:nvSpPr>
          <p:cNvPr id="866" name="Double-click to edit"/>
          <p:cNvSpPr txBox="1"/>
          <p:nvPr>
            <p:ph type="title"/>
          </p:nvPr>
        </p:nvSpPr>
        <p:spPr>
          <a:prstGeom prst="rect">
            <a:avLst/>
          </a:prstGeom>
        </p:spPr>
        <p:txBody>
          <a:bodyPr/>
          <a:lstStyle/>
          <a:p>
            <a:pPr/>
          </a:p>
        </p:txBody>
      </p:sp>
      <p:sp>
        <p:nvSpPr>
          <p:cNvPr id="86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7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71" name="Double-click to edit"/>
          <p:cNvSpPr txBox="1"/>
          <p:nvPr>
            <p:ph type="title"/>
          </p:nvPr>
        </p:nvSpPr>
        <p:spPr>
          <a:prstGeom prst="rect">
            <a:avLst/>
          </a:prstGeom>
        </p:spPr>
        <p:txBody>
          <a:bodyPr/>
          <a:lstStyle/>
          <a:p>
            <a:pPr>
              <a:defRPr sz="4000"/>
            </a:pPr>
          </a:p>
        </p:txBody>
      </p:sp>
      <p:sp>
        <p:nvSpPr>
          <p:cNvPr id="872" name="Chromatic aberration correction"/>
          <p:cNvSpPr txBox="1"/>
          <p:nvPr>
            <p:ph type="body" idx="1"/>
          </p:nvPr>
        </p:nvSpPr>
        <p:spPr>
          <a:prstGeom prst="rect">
            <a:avLst/>
          </a:prstGeom>
        </p:spPr>
        <p:txBody>
          <a:bodyPr/>
          <a:lstStyle>
            <a:lvl1pPr>
              <a:buSzTx/>
              <a:buNone/>
              <a:defRPr sz="10700"/>
            </a:lvl1pPr>
          </a:lstStyle>
          <a:p>
            <a:pPr/>
            <a:r>
              <a:t>Chromatic aberration correction</a:t>
            </a:r>
          </a:p>
        </p:txBody>
      </p:sp>
      <p:sp>
        <p:nvSpPr>
          <p:cNvPr id="873"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874"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7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78" name="Observation: radial structure"/>
          <p:cNvSpPr txBox="1"/>
          <p:nvPr>
            <p:ph type="title"/>
          </p:nvPr>
        </p:nvSpPr>
        <p:spPr>
          <a:prstGeom prst="rect">
            <a:avLst/>
          </a:prstGeom>
        </p:spPr>
        <p:txBody>
          <a:bodyPr/>
          <a:lstStyle/>
          <a:p>
            <a:pPr/>
            <a:r>
              <a:t>Observation: radial structure</a:t>
            </a:r>
          </a:p>
        </p:txBody>
      </p:sp>
      <p:sp>
        <p:nvSpPr>
          <p:cNvPr id="879" name="Here:  red towards center,  blue towards periphery"/>
          <p:cNvSpPr txBox="1"/>
          <p:nvPr>
            <p:ph type="body" idx="1"/>
          </p:nvPr>
        </p:nvSpPr>
        <p:spPr>
          <a:prstGeom prst="rect">
            <a:avLst/>
          </a:prstGeom>
        </p:spPr>
        <p:txBody>
          <a:bodyPr/>
          <a:lstStyle/>
          <a:p>
            <a:pPr/>
            <a:r>
              <a:t>Here: </a:t>
            </a:r>
            <a:br/>
            <a:r>
              <a:t>red towards center, </a:t>
            </a:r>
            <a:br/>
            <a:r>
              <a:t>blue towards periphery</a:t>
            </a:r>
          </a:p>
        </p:txBody>
      </p:sp>
      <p:pic>
        <p:nvPicPr>
          <p:cNvPr id="880" name="droppedImage.tiff" descr="droppedImage.tiff"/>
          <p:cNvPicPr>
            <a:picLocks noChangeAspect="1"/>
          </p:cNvPicPr>
          <p:nvPr/>
        </p:nvPicPr>
        <p:blipFill>
          <a:blip r:embed="rId3">
            <a:extLst/>
          </a:blip>
          <a:stretch>
            <a:fillRect/>
          </a:stretch>
        </p:blipFill>
        <p:spPr>
          <a:xfrm>
            <a:off x="330200" y="3596259"/>
            <a:ext cx="4302880" cy="2870201"/>
          </a:xfrm>
          <a:prstGeom prst="rect">
            <a:avLst/>
          </a:prstGeom>
          <a:ln w="25400"/>
        </p:spPr>
      </p:pic>
      <p:pic>
        <p:nvPicPr>
          <p:cNvPr id="881" name="droppedImage.tiff" descr="droppedImage.tiff"/>
          <p:cNvPicPr>
            <a:picLocks noChangeAspect="1"/>
          </p:cNvPicPr>
          <p:nvPr/>
        </p:nvPicPr>
        <p:blipFill>
          <a:blip r:embed="rId4">
            <a:extLst/>
          </a:blip>
          <a:stretch>
            <a:fillRect/>
          </a:stretch>
        </p:blipFill>
        <p:spPr>
          <a:xfrm>
            <a:off x="5632715" y="1092200"/>
            <a:ext cx="4247885" cy="6261100"/>
          </a:xfrm>
          <a:prstGeom prst="rect">
            <a:avLst/>
          </a:prstGeom>
          <a:ln w="25400"/>
        </p:spPr>
      </p:pic>
      <p:sp>
        <p:nvSpPr>
          <p:cNvPr id="882" name="Rectangle"/>
          <p:cNvSpPr/>
          <p:nvPr/>
        </p:nvSpPr>
        <p:spPr>
          <a:xfrm>
            <a:off x="457200" y="3608959"/>
            <a:ext cx="368300" cy="457201"/>
          </a:xfrm>
          <a:prstGeom prst="rect">
            <a:avLst/>
          </a:prstGeom>
          <a:ln w="25400">
            <a:solidFill>
              <a:srgbClr val="E324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8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86" name="Observation: radial structure"/>
          <p:cNvSpPr txBox="1"/>
          <p:nvPr>
            <p:ph type="title"/>
          </p:nvPr>
        </p:nvSpPr>
        <p:spPr>
          <a:prstGeom prst="rect">
            <a:avLst/>
          </a:prstGeom>
        </p:spPr>
        <p:txBody>
          <a:bodyPr/>
          <a:lstStyle/>
          <a:p>
            <a:pPr/>
            <a:r>
              <a:t>Observation: radial structure</a:t>
            </a:r>
          </a:p>
        </p:txBody>
      </p:sp>
      <p:sp>
        <p:nvSpPr>
          <p:cNvPr id="887" name="Here:  red towards center,  blue towards periphery"/>
          <p:cNvSpPr txBox="1"/>
          <p:nvPr>
            <p:ph type="body" idx="1"/>
          </p:nvPr>
        </p:nvSpPr>
        <p:spPr>
          <a:prstGeom prst="rect">
            <a:avLst/>
          </a:prstGeom>
        </p:spPr>
        <p:txBody>
          <a:bodyPr/>
          <a:lstStyle/>
          <a:p>
            <a:pPr/>
            <a:r>
              <a:t>Here: </a:t>
            </a:r>
            <a:br/>
            <a:r>
              <a:t>red towards center, </a:t>
            </a:r>
            <a:br/>
            <a:r>
              <a:t>blue towards periphery</a:t>
            </a:r>
          </a:p>
        </p:txBody>
      </p:sp>
      <p:pic>
        <p:nvPicPr>
          <p:cNvPr id="888" name="droppedImage.tiff" descr="droppedImage.tiff"/>
          <p:cNvPicPr>
            <a:picLocks noChangeAspect="1"/>
          </p:cNvPicPr>
          <p:nvPr/>
        </p:nvPicPr>
        <p:blipFill>
          <a:blip r:embed="rId3">
            <a:extLst/>
          </a:blip>
          <a:stretch>
            <a:fillRect/>
          </a:stretch>
        </p:blipFill>
        <p:spPr>
          <a:xfrm>
            <a:off x="0" y="4518296"/>
            <a:ext cx="4305300" cy="2871816"/>
          </a:xfrm>
          <a:prstGeom prst="rect">
            <a:avLst/>
          </a:prstGeom>
          <a:ln w="25400"/>
        </p:spPr>
      </p:pic>
      <p:pic>
        <p:nvPicPr>
          <p:cNvPr id="889" name="droppedImage.tiff" descr="droppedImage.tiff"/>
          <p:cNvPicPr>
            <a:picLocks noChangeAspect="1"/>
          </p:cNvPicPr>
          <p:nvPr/>
        </p:nvPicPr>
        <p:blipFill>
          <a:blip r:embed="rId4">
            <a:extLst/>
          </a:blip>
          <a:stretch>
            <a:fillRect/>
          </a:stretch>
        </p:blipFill>
        <p:spPr>
          <a:xfrm>
            <a:off x="4870793" y="1091227"/>
            <a:ext cx="5013723" cy="6455528"/>
          </a:xfrm>
          <a:prstGeom prst="rect">
            <a:avLst/>
          </a:prstGeom>
          <a:ln w="25400"/>
        </p:spPr>
      </p:pic>
      <p:sp>
        <p:nvSpPr>
          <p:cNvPr id="890" name="Rectangle"/>
          <p:cNvSpPr/>
          <p:nvPr/>
        </p:nvSpPr>
        <p:spPr>
          <a:xfrm>
            <a:off x="3848100" y="5992525"/>
            <a:ext cx="304800" cy="368301"/>
          </a:xfrm>
          <a:prstGeom prst="rect">
            <a:avLst/>
          </a:prstGeom>
          <a:ln w="25400">
            <a:solidFill>
              <a:srgbClr val="E32400"/>
            </a:solidFill>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9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94" name="Observation: radial structure"/>
          <p:cNvSpPr txBox="1"/>
          <p:nvPr>
            <p:ph type="title"/>
          </p:nvPr>
        </p:nvSpPr>
        <p:spPr>
          <a:prstGeom prst="rect">
            <a:avLst/>
          </a:prstGeom>
        </p:spPr>
        <p:txBody>
          <a:bodyPr/>
          <a:lstStyle/>
          <a:p>
            <a:pPr/>
            <a:r>
              <a:t>Observation: radial structure</a:t>
            </a:r>
          </a:p>
        </p:txBody>
      </p:sp>
      <p:sp>
        <p:nvSpPr>
          <p:cNvPr id="895" name="Some wavelength are more deviated away from center"/>
          <p:cNvSpPr txBox="1"/>
          <p:nvPr>
            <p:ph type="body" idx="1"/>
          </p:nvPr>
        </p:nvSpPr>
        <p:spPr>
          <a:prstGeom prst="rect">
            <a:avLst/>
          </a:prstGeom>
        </p:spPr>
        <p:txBody>
          <a:bodyPr/>
          <a:lstStyle/>
          <a:p>
            <a:pPr/>
            <a:r>
              <a:t>Some wavelength are more deviated away from center</a:t>
            </a:r>
          </a:p>
        </p:txBody>
      </p:sp>
      <p:pic>
        <p:nvPicPr>
          <p:cNvPr id="896" name="image.png" descr="image.png"/>
          <p:cNvPicPr>
            <a:picLocks noChangeAspect="0"/>
          </p:cNvPicPr>
          <p:nvPr/>
        </p:nvPicPr>
        <p:blipFill>
          <a:blip r:embed="rId3">
            <a:extLst/>
          </a:blip>
          <a:stretch>
            <a:fillRect/>
          </a:stretch>
        </p:blipFill>
        <p:spPr>
          <a:xfrm>
            <a:off x="0" y="2317750"/>
            <a:ext cx="5715000" cy="5092700"/>
          </a:xfrm>
          <a:prstGeom prst="rect">
            <a:avLst/>
          </a:prstGeom>
          <a:ln w="12700">
            <a:miter lim="400000"/>
          </a:ln>
        </p:spPr>
      </p:pic>
      <p:pic>
        <p:nvPicPr>
          <p:cNvPr id="897" name="image.png" descr="image.png"/>
          <p:cNvPicPr>
            <a:picLocks noChangeAspect="0"/>
          </p:cNvPicPr>
          <p:nvPr/>
        </p:nvPicPr>
        <p:blipFill>
          <a:blip r:embed="rId4">
            <a:extLst/>
          </a:blip>
          <a:stretch>
            <a:fillRect/>
          </a:stretch>
        </p:blipFill>
        <p:spPr>
          <a:xfrm>
            <a:off x="5949950" y="2089150"/>
            <a:ext cx="3571875" cy="5441950"/>
          </a:xfrm>
          <a:prstGeom prst="rect">
            <a:avLst/>
          </a:prstGeom>
          <a:ln w="12700">
            <a:miter lim="400000"/>
          </a:ln>
        </p:spPr>
      </p:pic>
      <p:sp>
        <p:nvSpPr>
          <p:cNvPr id="898"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0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02" name="Idea"/>
          <p:cNvSpPr txBox="1"/>
          <p:nvPr>
            <p:ph type="title"/>
          </p:nvPr>
        </p:nvSpPr>
        <p:spPr>
          <a:prstGeom prst="rect">
            <a:avLst/>
          </a:prstGeom>
        </p:spPr>
        <p:txBody>
          <a:bodyPr/>
          <a:lstStyle/>
          <a:p>
            <a:pPr/>
            <a:r>
              <a:t>Idea</a:t>
            </a:r>
          </a:p>
        </p:txBody>
      </p:sp>
      <p:sp>
        <p:nvSpPr>
          <p:cNvPr id="903" name="Calibrate using black-and-white target…"/>
          <p:cNvSpPr txBox="1"/>
          <p:nvPr>
            <p:ph type="body" idx="1"/>
          </p:nvPr>
        </p:nvSpPr>
        <p:spPr>
          <a:prstGeom prst="rect">
            <a:avLst/>
          </a:prstGeom>
        </p:spPr>
        <p:txBody>
          <a:bodyPr/>
          <a:lstStyle/>
          <a:p>
            <a:pPr/>
            <a:r>
              <a:t>Calibrate using black-and-white target </a:t>
            </a:r>
          </a:p>
          <a:p>
            <a:pPr/>
            <a:r>
              <a:t>Scale the channels by a slightly different scale factor</a:t>
            </a:r>
          </a:p>
          <a:p>
            <a:pPr lvl="1"/>
            <a:r>
              <a:t>Try to align R, G &amp; B</a:t>
            </a:r>
          </a:p>
        </p:txBody>
      </p:sp>
      <p:grpSp>
        <p:nvGrpSpPr>
          <p:cNvPr id="906" name="Group"/>
          <p:cNvGrpSpPr/>
          <p:nvPr/>
        </p:nvGrpSpPr>
        <p:grpSpPr>
          <a:xfrm>
            <a:off x="118176" y="3945921"/>
            <a:ext cx="9766306" cy="3191484"/>
            <a:chOff x="0" y="0"/>
            <a:chExt cx="9766305" cy="3191483"/>
          </a:xfrm>
        </p:grpSpPr>
        <p:pic>
          <p:nvPicPr>
            <p:cNvPr id="904" name="droppedImage.png" descr="droppedImage.png"/>
            <p:cNvPicPr>
              <a:picLocks noChangeAspect="1"/>
            </p:cNvPicPr>
            <p:nvPr/>
          </p:nvPicPr>
          <p:blipFill>
            <a:blip r:embed="rId3">
              <a:extLst/>
            </a:blip>
            <a:stretch>
              <a:fillRect/>
            </a:stretch>
          </p:blipFill>
          <p:spPr>
            <a:xfrm>
              <a:off x="0" y="0"/>
              <a:ext cx="4784531" cy="3191481"/>
            </a:xfrm>
            <a:prstGeom prst="rect">
              <a:avLst/>
            </a:prstGeom>
            <a:ln w="25400" cap="flat">
              <a:noFill/>
              <a:round/>
            </a:ln>
            <a:effectLst/>
          </p:spPr>
        </p:pic>
        <p:pic>
          <p:nvPicPr>
            <p:cNvPr id="905" name="droppedImage.png" descr="droppedImage.png"/>
            <p:cNvPicPr>
              <a:picLocks noChangeAspect="1"/>
            </p:cNvPicPr>
            <p:nvPr/>
          </p:nvPicPr>
          <p:blipFill>
            <a:blip r:embed="rId4">
              <a:extLst/>
            </a:blip>
            <a:stretch>
              <a:fillRect/>
            </a:stretch>
          </p:blipFill>
          <p:spPr>
            <a:xfrm>
              <a:off x="4991350" y="6390"/>
              <a:ext cx="4774956" cy="3185094"/>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0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10" name="Procedure"/>
          <p:cNvSpPr txBox="1"/>
          <p:nvPr>
            <p:ph type="title"/>
          </p:nvPr>
        </p:nvSpPr>
        <p:spPr>
          <a:prstGeom prst="rect">
            <a:avLst/>
          </a:prstGeom>
        </p:spPr>
        <p:txBody>
          <a:bodyPr/>
          <a:lstStyle/>
          <a:p>
            <a:pPr/>
            <a:r>
              <a:t>Procedure</a:t>
            </a:r>
          </a:p>
        </p:txBody>
      </p:sp>
      <p:sp>
        <p:nvSpPr>
          <p:cNvPr id="911" name="Optimize error between Green channel and scaled other channel"/>
          <p:cNvSpPr txBox="1"/>
          <p:nvPr>
            <p:ph type="body" idx="1"/>
          </p:nvPr>
        </p:nvSpPr>
        <p:spPr>
          <a:prstGeom prst="rect">
            <a:avLst/>
          </a:prstGeom>
        </p:spPr>
        <p:txBody>
          <a:bodyPr/>
          <a:lstStyle/>
          <a:p>
            <a:pPr/>
            <a:r>
              <a:t>Optimize error between Green channel and scaled other channel</a:t>
            </a:r>
          </a:p>
        </p:txBody>
      </p:sp>
      <p:pic>
        <p:nvPicPr>
          <p:cNvPr id="912" name="droppedImage.png" descr="droppedImage.png"/>
          <p:cNvPicPr>
            <a:picLocks noChangeAspect="1"/>
          </p:cNvPicPr>
          <p:nvPr/>
        </p:nvPicPr>
        <p:blipFill>
          <a:blip r:embed="rId3">
            <a:extLst/>
          </a:blip>
          <a:stretch>
            <a:fillRect/>
          </a:stretch>
        </p:blipFill>
        <p:spPr>
          <a:xfrm>
            <a:off x="1193800" y="2117856"/>
            <a:ext cx="8115300" cy="5413244"/>
          </a:xfrm>
          <a:prstGeom prst="rect">
            <a:avLst/>
          </a:prstGeom>
          <a:ln w="25400"/>
        </p:spPr>
      </p:pic>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1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16" name="Procedure"/>
          <p:cNvSpPr txBox="1"/>
          <p:nvPr>
            <p:ph type="title"/>
          </p:nvPr>
        </p:nvSpPr>
        <p:spPr>
          <a:prstGeom prst="rect">
            <a:avLst/>
          </a:prstGeom>
        </p:spPr>
        <p:txBody>
          <a:bodyPr/>
          <a:lstStyle/>
          <a:p>
            <a:pPr/>
            <a:r>
              <a:t>Procedure</a:t>
            </a:r>
          </a:p>
        </p:txBody>
      </p:sp>
      <p:sp>
        <p:nvSpPr>
          <p:cNvPr id="917" name="Optimize error between Green channel and scaled other channel…"/>
          <p:cNvSpPr txBox="1"/>
          <p:nvPr>
            <p:ph type="body" idx="1"/>
          </p:nvPr>
        </p:nvSpPr>
        <p:spPr>
          <a:prstGeom prst="rect">
            <a:avLst/>
          </a:prstGeom>
        </p:spPr>
        <p:txBody>
          <a:bodyPr/>
          <a:lstStyle/>
          <a:p>
            <a:pPr/>
            <a:r>
              <a:t>Optimize error between Green channel and scaled other channel</a:t>
            </a:r>
          </a:p>
          <a:p>
            <a:pPr/>
          </a:p>
          <a:p>
            <a:pPr/>
          </a:p>
          <a:p>
            <a:pPr/>
          </a:p>
          <a:p>
            <a:pPr/>
          </a:p>
          <a:p>
            <a:pPr/>
          </a:p>
          <a:p>
            <a:pPr/>
          </a:p>
          <a:p>
            <a:pPr/>
            <a:r>
              <a:t>Make sure we normalize pixel values by a global factor average(G)/average(otherChannel)</a:t>
            </a:r>
          </a:p>
          <a:p>
            <a:pPr lvl="1"/>
            <a:r>
              <a:t>to avoid white balance issue</a:t>
            </a:r>
          </a:p>
        </p:txBody>
      </p:sp>
      <p:pic>
        <p:nvPicPr>
          <p:cNvPr id="918" name="droppedImage.png" descr="droppedImage.png"/>
          <p:cNvPicPr>
            <a:picLocks noChangeAspect="1"/>
          </p:cNvPicPr>
          <p:nvPr/>
        </p:nvPicPr>
        <p:blipFill>
          <a:blip r:embed="rId3">
            <a:extLst/>
          </a:blip>
          <a:stretch>
            <a:fillRect/>
          </a:stretch>
        </p:blipFill>
        <p:spPr>
          <a:xfrm>
            <a:off x="762000" y="2143256"/>
            <a:ext cx="4855020" cy="3238501"/>
          </a:xfrm>
          <a:prstGeom prst="rect">
            <a:avLst/>
          </a:prstGeom>
          <a:ln w="25400"/>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22" name="At the end of the day"/>
          <p:cNvSpPr txBox="1"/>
          <p:nvPr>
            <p:ph type="title"/>
          </p:nvPr>
        </p:nvSpPr>
        <p:spPr>
          <a:prstGeom prst="rect">
            <a:avLst/>
          </a:prstGeom>
        </p:spPr>
        <p:txBody>
          <a:bodyPr/>
          <a:lstStyle/>
          <a:p>
            <a:pPr/>
            <a:r>
              <a:t>At the end of the day</a:t>
            </a:r>
          </a:p>
        </p:txBody>
      </p:sp>
      <p:sp>
        <p:nvSpPr>
          <p:cNvPr id="923" name="Red gets scaled by a factor kr…"/>
          <p:cNvSpPr txBox="1"/>
          <p:nvPr>
            <p:ph type="body" idx="1"/>
          </p:nvPr>
        </p:nvSpPr>
        <p:spPr>
          <a:prstGeom prst="rect">
            <a:avLst/>
          </a:prstGeom>
        </p:spPr>
        <p:txBody>
          <a:bodyPr/>
          <a:lstStyle/>
          <a:p>
            <a:pPr/>
            <a:r>
              <a:t>Red gets scaled by a factor kr</a:t>
            </a:r>
          </a:p>
          <a:p>
            <a:pPr/>
            <a:r>
              <a:t>Blue gets scaled by a factor kb</a:t>
            </a:r>
          </a:p>
          <a:p>
            <a:pPr lvl="1"/>
            <a:r>
              <a:t>Both factors are very close to 1</a:t>
            </a:r>
          </a:p>
          <a:p>
            <a:pPr lvl="1"/>
            <a:r>
              <a:t>e.g. for my 24-105 at 24mm: </a:t>
            </a:r>
          </a:p>
          <a:p>
            <a:pPr lvl="1"/>
            <a:r>
              <a:t>kr=1.0003125</a:t>
            </a:r>
          </a:p>
          <a:p>
            <a:pPr lvl="1"/>
            <a:r>
              <a:t>kb=1.0006875</a:t>
            </a:r>
          </a:p>
          <a:p>
            <a:pPr lvl="1"/>
            <a:r>
              <a:t>Not necessarily bigger than 1</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2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2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27" name="In action"/>
          <p:cNvSpPr txBox="1"/>
          <p:nvPr>
            <p:ph type="title"/>
          </p:nvPr>
        </p:nvSpPr>
        <p:spPr>
          <a:prstGeom prst="rect">
            <a:avLst/>
          </a:prstGeom>
        </p:spPr>
        <p:txBody>
          <a:bodyPr/>
          <a:lstStyle/>
          <a:p>
            <a:pPr/>
            <a:r>
              <a:t>In action</a:t>
            </a:r>
          </a:p>
        </p:txBody>
      </p:sp>
      <p:sp>
        <p:nvSpPr>
          <p:cNvPr id="92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3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32" name="At the end of the day"/>
          <p:cNvSpPr txBox="1"/>
          <p:nvPr>
            <p:ph type="title"/>
          </p:nvPr>
        </p:nvSpPr>
        <p:spPr>
          <a:prstGeom prst="rect">
            <a:avLst/>
          </a:prstGeom>
        </p:spPr>
        <p:txBody>
          <a:bodyPr/>
          <a:lstStyle/>
          <a:p>
            <a:pPr/>
            <a:r>
              <a:t>At the end of the day</a:t>
            </a:r>
          </a:p>
        </p:txBody>
      </p:sp>
      <p:sp>
        <p:nvSpPr>
          <p:cNvPr id="933" name="Calibrate once, then  use for all images of that lens in that configuration…"/>
          <p:cNvSpPr txBox="1"/>
          <p:nvPr>
            <p:ph type="body" idx="1"/>
          </p:nvPr>
        </p:nvSpPr>
        <p:spPr>
          <a:prstGeom prst="rect">
            <a:avLst/>
          </a:prstGeom>
        </p:spPr>
        <p:txBody>
          <a:bodyPr/>
          <a:lstStyle/>
          <a:p>
            <a:pPr/>
            <a:r>
              <a:t>Calibrate once, then </a:t>
            </a:r>
            <a:br/>
            <a:r>
              <a:t>use for all images of that lens in that configuration</a:t>
            </a:r>
          </a:p>
          <a:p>
            <a:pPr/>
            <a:r>
              <a:t>Ideally, calibrate for each </a:t>
            </a:r>
          </a:p>
          <a:p>
            <a:pPr lvl="1"/>
            <a:r>
              <a:t>focal length</a:t>
            </a:r>
          </a:p>
          <a:p>
            <a:pPr lvl="1"/>
            <a:r>
              <a:t>focusing distance</a:t>
            </a:r>
          </a:p>
          <a:p>
            <a:pPr/>
            <a:r>
              <a:t>e.g. on my 24-105</a:t>
            </a:r>
          </a:p>
          <a:p>
            <a:pPr lvl="1"/>
            <a:r>
              <a:t>At 24mm: </a:t>
            </a:r>
          </a:p>
          <a:p>
            <a:pPr lvl="2"/>
            <a:r>
              <a:t>    kr=1/1.0003125</a:t>
            </a:r>
          </a:p>
          <a:p>
            <a:pPr lvl="2"/>
            <a:r>
              <a:t>    kb=1/1.0006875</a:t>
            </a:r>
          </a:p>
          <a:p>
            <a:pPr lvl="1"/>
            <a:r>
              <a:t>At 105mm</a:t>
            </a:r>
          </a:p>
          <a:p>
            <a:pPr lvl="2"/>
            <a:r>
              <a:t>kr= 1/0.99953125</a:t>
            </a:r>
          </a:p>
          <a:p>
            <a:pPr lvl="2"/>
            <a:r>
              <a:t>kb=1/1.0001875</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3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37" name="Results"/>
          <p:cNvSpPr txBox="1"/>
          <p:nvPr>
            <p:ph type="title"/>
          </p:nvPr>
        </p:nvSpPr>
        <p:spPr>
          <a:prstGeom prst="rect">
            <a:avLst/>
          </a:prstGeom>
        </p:spPr>
        <p:txBody>
          <a:bodyPr/>
          <a:lstStyle/>
          <a:p>
            <a:pPr/>
            <a:r>
              <a:t>Results</a:t>
            </a:r>
          </a:p>
        </p:txBody>
      </p:sp>
      <p:sp>
        <p:nvSpPr>
          <p:cNvPr id="938" name="Double-click to edit"/>
          <p:cNvSpPr txBox="1"/>
          <p:nvPr>
            <p:ph type="body" idx="1"/>
          </p:nvPr>
        </p:nvSpPr>
        <p:spPr>
          <a:prstGeom prst="rect">
            <a:avLst/>
          </a:prstGeom>
        </p:spPr>
        <p:txBody>
          <a:bodyPr/>
          <a:lstStyle/>
          <a:p>
            <a:pPr/>
          </a:p>
        </p:txBody>
      </p:sp>
      <p:pic>
        <p:nvPicPr>
          <p:cNvPr id="939" name="droppedImage.tiff" descr="droppedImage.tiff"/>
          <p:cNvPicPr>
            <a:picLocks noChangeAspect="1"/>
          </p:cNvPicPr>
          <p:nvPr/>
        </p:nvPicPr>
        <p:blipFill>
          <a:blip r:embed="rId3">
            <a:extLst/>
          </a:blip>
          <a:stretch>
            <a:fillRect/>
          </a:stretch>
        </p:blipFill>
        <p:spPr>
          <a:xfrm>
            <a:off x="330200" y="1092200"/>
            <a:ext cx="4302880" cy="2870200"/>
          </a:xfrm>
          <a:prstGeom prst="rect">
            <a:avLst/>
          </a:prstGeom>
          <a:ln w="25400"/>
        </p:spPr>
      </p:pic>
      <p:pic>
        <p:nvPicPr>
          <p:cNvPr id="940" name="droppedImage.tiff" descr="droppedImage.tiff"/>
          <p:cNvPicPr>
            <a:picLocks noChangeAspect="1"/>
          </p:cNvPicPr>
          <p:nvPr/>
        </p:nvPicPr>
        <p:blipFill>
          <a:blip r:embed="rId4">
            <a:extLst/>
          </a:blip>
          <a:stretch>
            <a:fillRect/>
          </a:stretch>
        </p:blipFill>
        <p:spPr>
          <a:xfrm>
            <a:off x="2159000" y="1662736"/>
            <a:ext cx="3860800" cy="5690564"/>
          </a:xfrm>
          <a:prstGeom prst="rect">
            <a:avLst/>
          </a:prstGeom>
          <a:ln w="25400"/>
        </p:spPr>
      </p:pic>
      <p:pic>
        <p:nvPicPr>
          <p:cNvPr id="941" name="droppedImage.tiff" descr="droppedImage.tiff"/>
          <p:cNvPicPr>
            <a:picLocks noChangeAspect="1"/>
          </p:cNvPicPr>
          <p:nvPr/>
        </p:nvPicPr>
        <p:blipFill>
          <a:blip r:embed="rId5">
            <a:extLst/>
          </a:blip>
          <a:stretch>
            <a:fillRect/>
          </a:stretch>
        </p:blipFill>
        <p:spPr>
          <a:xfrm>
            <a:off x="6019800" y="1662737"/>
            <a:ext cx="3860800" cy="5690564"/>
          </a:xfrm>
          <a:prstGeom prst="rect">
            <a:avLst/>
          </a:prstGeom>
          <a:ln w="25400"/>
        </p:spPr>
      </p:pic>
      <p:sp>
        <p:nvSpPr>
          <p:cNvPr id="942" name="Before"/>
          <p:cNvSpPr txBox="1"/>
          <p:nvPr/>
        </p:nvSpPr>
        <p:spPr>
          <a:xfrm>
            <a:off x="2171700" y="1663700"/>
            <a:ext cx="931379" cy="3810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Before</a:t>
            </a:r>
          </a:p>
        </p:txBody>
      </p:sp>
      <p:sp>
        <p:nvSpPr>
          <p:cNvPr id="943" name="After"/>
          <p:cNvSpPr txBox="1"/>
          <p:nvPr/>
        </p:nvSpPr>
        <p:spPr>
          <a:xfrm>
            <a:off x="6197600" y="1663700"/>
            <a:ext cx="745195" cy="3810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After</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4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47" name="Results"/>
          <p:cNvSpPr txBox="1"/>
          <p:nvPr>
            <p:ph type="title"/>
          </p:nvPr>
        </p:nvSpPr>
        <p:spPr>
          <a:prstGeom prst="rect">
            <a:avLst/>
          </a:prstGeom>
        </p:spPr>
        <p:txBody>
          <a:bodyPr/>
          <a:lstStyle/>
          <a:p>
            <a:pPr/>
            <a:r>
              <a:t>Results</a:t>
            </a:r>
          </a:p>
        </p:txBody>
      </p:sp>
      <p:sp>
        <p:nvSpPr>
          <p:cNvPr id="948" name="Double-click to edit"/>
          <p:cNvSpPr txBox="1"/>
          <p:nvPr>
            <p:ph type="body" idx="1"/>
          </p:nvPr>
        </p:nvSpPr>
        <p:spPr>
          <a:prstGeom prst="rect">
            <a:avLst/>
          </a:prstGeom>
        </p:spPr>
        <p:txBody>
          <a:bodyPr/>
          <a:lstStyle/>
          <a:p>
            <a:pPr/>
          </a:p>
        </p:txBody>
      </p:sp>
      <p:pic>
        <p:nvPicPr>
          <p:cNvPr id="949" name="droppedImage.tiff" descr="droppedImage.tiff"/>
          <p:cNvPicPr>
            <a:picLocks noChangeAspect="1"/>
          </p:cNvPicPr>
          <p:nvPr/>
        </p:nvPicPr>
        <p:blipFill>
          <a:blip r:embed="rId3">
            <a:extLst/>
          </a:blip>
          <a:stretch>
            <a:fillRect/>
          </a:stretch>
        </p:blipFill>
        <p:spPr>
          <a:xfrm>
            <a:off x="349593" y="1091227"/>
            <a:ext cx="5013723" cy="6455528"/>
          </a:xfrm>
          <a:prstGeom prst="rect">
            <a:avLst/>
          </a:prstGeom>
          <a:ln w="25400"/>
        </p:spPr>
      </p:pic>
      <p:pic>
        <p:nvPicPr>
          <p:cNvPr id="950" name="droppedImage.tiff" descr="droppedImage.tiff"/>
          <p:cNvPicPr>
            <a:picLocks noChangeAspect="1"/>
          </p:cNvPicPr>
          <p:nvPr/>
        </p:nvPicPr>
        <p:blipFill>
          <a:blip r:embed="rId4">
            <a:extLst/>
          </a:blip>
          <a:stretch>
            <a:fillRect/>
          </a:stretch>
        </p:blipFill>
        <p:spPr>
          <a:xfrm>
            <a:off x="5473700" y="1100014"/>
            <a:ext cx="5013722" cy="6455528"/>
          </a:xfrm>
          <a:prstGeom prst="rect">
            <a:avLst/>
          </a:prstGeom>
          <a:ln w="25400"/>
        </p:spPr>
      </p:pic>
      <p:sp>
        <p:nvSpPr>
          <p:cNvPr id="951" name="Before"/>
          <p:cNvSpPr txBox="1"/>
          <p:nvPr/>
        </p:nvSpPr>
        <p:spPr>
          <a:xfrm>
            <a:off x="1930400" y="1117600"/>
            <a:ext cx="931379" cy="381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Before</a:t>
            </a:r>
          </a:p>
        </p:txBody>
      </p:sp>
      <p:sp>
        <p:nvSpPr>
          <p:cNvPr id="952" name="After"/>
          <p:cNvSpPr txBox="1"/>
          <p:nvPr/>
        </p:nvSpPr>
        <p:spPr>
          <a:xfrm>
            <a:off x="5575300" y="1117600"/>
            <a:ext cx="745195" cy="38100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After</a:t>
            </a:r>
          </a:p>
        </p:txBody>
      </p:sp>
      <p:pic>
        <p:nvPicPr>
          <p:cNvPr id="953" name="droppedImage.tiff" descr="droppedImage.tiff"/>
          <p:cNvPicPr>
            <a:picLocks noChangeAspect="1"/>
          </p:cNvPicPr>
          <p:nvPr/>
        </p:nvPicPr>
        <p:blipFill>
          <a:blip r:embed="rId5">
            <a:extLst/>
          </a:blip>
          <a:stretch>
            <a:fillRect/>
          </a:stretch>
        </p:blipFill>
        <p:spPr>
          <a:xfrm>
            <a:off x="114300" y="6032243"/>
            <a:ext cx="2247900" cy="1499444"/>
          </a:xfrm>
          <a:prstGeom prst="rect">
            <a:avLst/>
          </a:prstGeom>
          <a:ln w="25400"/>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5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57" name="Double-click to edit"/>
          <p:cNvSpPr txBox="1"/>
          <p:nvPr>
            <p:ph type="title"/>
          </p:nvPr>
        </p:nvSpPr>
        <p:spPr>
          <a:prstGeom prst="rect">
            <a:avLst/>
          </a:prstGeom>
        </p:spPr>
        <p:txBody>
          <a:bodyPr/>
          <a:lstStyle/>
          <a:p>
            <a:pPr>
              <a:defRPr sz="4000"/>
            </a:pPr>
          </a:p>
        </p:txBody>
      </p:sp>
      <p:sp>
        <p:nvSpPr>
          <p:cNvPr id="958" name="Flare"/>
          <p:cNvSpPr txBox="1"/>
          <p:nvPr>
            <p:ph type="body" idx="1"/>
          </p:nvPr>
        </p:nvSpPr>
        <p:spPr>
          <a:prstGeom prst="rect">
            <a:avLst/>
          </a:prstGeom>
        </p:spPr>
        <p:txBody>
          <a:bodyPr/>
          <a:lstStyle>
            <a:lvl1pPr>
              <a:buSzTx/>
              <a:buNone/>
              <a:defRPr sz="10700"/>
            </a:lvl1pPr>
          </a:lstStyle>
          <a:p>
            <a:pPr/>
            <a:r>
              <a:t>Flare</a:t>
            </a:r>
          </a:p>
        </p:txBody>
      </p:sp>
      <p:sp>
        <p:nvSpPr>
          <p:cNvPr id="959"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960"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6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64" name="Flare"/>
          <p:cNvSpPr txBox="1"/>
          <p:nvPr>
            <p:ph type="title"/>
          </p:nvPr>
        </p:nvSpPr>
        <p:spPr>
          <a:prstGeom prst="rect">
            <a:avLst/>
          </a:prstGeom>
        </p:spPr>
        <p:txBody>
          <a:bodyPr/>
          <a:lstStyle>
            <a:lvl1pPr>
              <a:defRPr sz="4000"/>
            </a:lvl1pPr>
          </a:lstStyle>
          <a:p>
            <a:pPr/>
            <a:r>
              <a:t>Flare</a:t>
            </a:r>
          </a:p>
        </p:txBody>
      </p:sp>
      <p:sp>
        <p:nvSpPr>
          <p:cNvPr id="965" name="Double-click to edit"/>
          <p:cNvSpPr txBox="1"/>
          <p:nvPr>
            <p:ph type="body" idx="1"/>
          </p:nvPr>
        </p:nvSpPr>
        <p:spPr>
          <a:prstGeom prst="rect">
            <a:avLst/>
          </a:prstGeom>
        </p:spPr>
        <p:txBody>
          <a:bodyPr/>
          <a:lstStyle/>
          <a:p>
            <a:pPr/>
          </a:p>
        </p:txBody>
      </p:sp>
      <p:pic>
        <p:nvPicPr>
          <p:cNvPr id="966" name="image.png" descr="image.png"/>
          <p:cNvPicPr>
            <a:picLocks noChangeAspect="0"/>
          </p:cNvPicPr>
          <p:nvPr/>
        </p:nvPicPr>
        <p:blipFill>
          <a:blip r:embed="rId3">
            <a:extLst/>
          </a:blip>
          <a:stretch>
            <a:fillRect/>
          </a:stretch>
        </p:blipFill>
        <p:spPr>
          <a:xfrm>
            <a:off x="4846637" y="946150"/>
            <a:ext cx="4751388" cy="6584950"/>
          </a:xfrm>
          <a:prstGeom prst="rect">
            <a:avLst/>
          </a:prstGeom>
          <a:ln w="12700">
            <a:miter lim="400000"/>
          </a:ln>
        </p:spPr>
      </p:pic>
      <p:sp>
        <p:nvSpPr>
          <p:cNvPr id="967" name="From &quot;The Manual of Photography&quot; Jacobson et al"/>
          <p:cNvSpPr txBox="1"/>
          <p:nvPr/>
        </p:nvSpPr>
        <p:spPr>
          <a:xfrm>
            <a:off x="5902325" y="72961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7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71" name="Example of flare &quot;bug&quot;"/>
          <p:cNvSpPr txBox="1"/>
          <p:nvPr>
            <p:ph type="title"/>
          </p:nvPr>
        </p:nvSpPr>
        <p:spPr>
          <a:prstGeom prst="rect">
            <a:avLst/>
          </a:prstGeom>
        </p:spPr>
        <p:txBody>
          <a:bodyPr/>
          <a:lstStyle>
            <a:lvl1pPr>
              <a:defRPr sz="4000"/>
            </a:lvl1pPr>
          </a:lstStyle>
          <a:p>
            <a:pPr/>
            <a:r>
              <a:t>Example of flare "bug"</a:t>
            </a:r>
          </a:p>
        </p:txBody>
      </p:sp>
      <p:sp>
        <p:nvSpPr>
          <p:cNvPr id="972" name="Some of the first copies of the Canon 24-105 L had big flare problems…"/>
          <p:cNvSpPr txBox="1"/>
          <p:nvPr>
            <p:ph type="body" idx="1"/>
          </p:nvPr>
        </p:nvSpPr>
        <p:spPr>
          <a:prstGeom prst="rect">
            <a:avLst/>
          </a:prstGeom>
        </p:spPr>
        <p:txBody>
          <a:bodyPr/>
          <a:lstStyle/>
          <a:p>
            <a:pPr/>
            <a:r>
              <a:t>Some of the first copies of the Canon 24-105 L had big flare problems</a:t>
            </a:r>
          </a:p>
          <a:p>
            <a:pPr/>
            <a:r>
              <a:rPr u="sng">
                <a:solidFill>
                  <a:srgbClr val="606060"/>
                </a:solidFill>
                <a:uFill>
                  <a:solidFill>
                    <a:srgbClr val="606060"/>
                  </a:solidFill>
                </a:uFill>
                <a:hlinkClick r:id="rId3" invalidUrl="" action="" tgtFrame="" tooltip="" history="1" highlightClick="0" endSnd="0"/>
              </a:rPr>
              <a:t>http://www.the-digital-picture.com/Reviews/Canon-EF-24-105mm-f-4-L-IS-USM-Lens-Review.aspx</a:t>
            </a:r>
          </a:p>
          <a:p>
            <a:pPr/>
            <a:r>
              <a:t> </a:t>
            </a:r>
          </a:p>
        </p:txBody>
      </p:sp>
      <p:pic>
        <p:nvPicPr>
          <p:cNvPr id="973" name="image.png" descr="image.png"/>
          <p:cNvPicPr>
            <a:picLocks noChangeAspect="0"/>
          </p:cNvPicPr>
          <p:nvPr/>
        </p:nvPicPr>
        <p:blipFill>
          <a:blip r:embed="rId4">
            <a:extLst/>
          </a:blip>
          <a:stretch>
            <a:fillRect/>
          </a:stretch>
        </p:blipFill>
        <p:spPr>
          <a:xfrm>
            <a:off x="146050" y="4133850"/>
            <a:ext cx="7086600" cy="3289300"/>
          </a:xfrm>
          <a:prstGeom prst="rect">
            <a:avLst/>
          </a:prstGeom>
          <a:ln w="12700">
            <a:miter lim="400000"/>
          </a:ln>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7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77" name="Use a hood! (and a good one)"/>
          <p:cNvSpPr txBox="1"/>
          <p:nvPr>
            <p:ph type="title"/>
          </p:nvPr>
        </p:nvSpPr>
        <p:spPr>
          <a:prstGeom prst="rect">
            <a:avLst/>
          </a:prstGeom>
        </p:spPr>
        <p:txBody>
          <a:bodyPr/>
          <a:lstStyle>
            <a:lvl1pPr>
              <a:defRPr sz="4000"/>
            </a:lvl1pPr>
          </a:lstStyle>
          <a:p>
            <a:pPr/>
            <a:r>
              <a:t>Use a hood! (and a good one) </a:t>
            </a:r>
          </a:p>
        </p:txBody>
      </p:sp>
      <p:sp>
        <p:nvSpPr>
          <p:cNvPr id="978" name="Double-click to edit"/>
          <p:cNvSpPr txBox="1"/>
          <p:nvPr>
            <p:ph type="body" idx="1"/>
          </p:nvPr>
        </p:nvSpPr>
        <p:spPr>
          <a:prstGeom prst="rect">
            <a:avLst/>
          </a:prstGeom>
        </p:spPr>
        <p:txBody>
          <a:bodyPr/>
          <a:lstStyle/>
          <a:p>
            <a:pPr/>
          </a:p>
        </p:txBody>
      </p:sp>
      <p:pic>
        <p:nvPicPr>
          <p:cNvPr id="979" name="image.png" descr="image.png"/>
          <p:cNvPicPr>
            <a:picLocks noChangeAspect="0"/>
          </p:cNvPicPr>
          <p:nvPr/>
        </p:nvPicPr>
        <p:blipFill>
          <a:blip r:embed="rId3">
            <a:extLst/>
          </a:blip>
          <a:srcRect l="0" t="56738" r="32499" b="0"/>
          <a:stretch>
            <a:fillRect/>
          </a:stretch>
        </p:blipFill>
        <p:spPr>
          <a:xfrm>
            <a:off x="527050" y="1555750"/>
            <a:ext cx="6096000" cy="2582863"/>
          </a:xfrm>
          <a:prstGeom prst="rect">
            <a:avLst/>
          </a:prstGeom>
          <a:ln w="12700">
            <a:miter lim="400000"/>
          </a:ln>
        </p:spPr>
      </p:pic>
      <p:pic>
        <p:nvPicPr>
          <p:cNvPr id="980" name="image.png" descr="image.png"/>
          <p:cNvPicPr>
            <a:picLocks noChangeAspect="0"/>
          </p:cNvPicPr>
          <p:nvPr/>
        </p:nvPicPr>
        <p:blipFill>
          <a:blip r:embed="rId3">
            <a:extLst/>
          </a:blip>
          <a:srcRect l="0" t="56738" r="33749" b="0"/>
          <a:stretch>
            <a:fillRect/>
          </a:stretch>
        </p:blipFill>
        <p:spPr>
          <a:xfrm>
            <a:off x="527050" y="4449762"/>
            <a:ext cx="5984875" cy="2582863"/>
          </a:xfrm>
          <a:prstGeom prst="rect">
            <a:avLst/>
          </a:prstGeom>
          <a:ln w="12700">
            <a:miter lim="400000"/>
          </a:ln>
        </p:spPr>
      </p:pic>
      <p:sp>
        <p:nvSpPr>
          <p:cNvPr id="981" name="Adapted from Ray's Applied Photographic Optics"/>
          <p:cNvSpPr txBox="1"/>
          <p:nvPr/>
        </p:nvSpPr>
        <p:spPr>
          <a:xfrm>
            <a:off x="6013450" y="7118350"/>
            <a:ext cx="3941217"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sz="1400">
                <a:uFill>
                  <a:solidFill>
                    <a:srgbClr val="000000"/>
                  </a:solidFill>
                </a:uFill>
              </a:defRPr>
            </a:lvl1pPr>
          </a:lstStyle>
          <a:p>
            <a:pPr/>
            <a:r>
              <a:t>Adapted from Ray's Applied Photographic Optics</a:t>
            </a:r>
          </a:p>
        </p:txBody>
      </p:sp>
      <p:sp>
        <p:nvSpPr>
          <p:cNvPr id="982" name="Line"/>
          <p:cNvSpPr/>
          <p:nvPr/>
        </p:nvSpPr>
        <p:spPr>
          <a:xfrm flipH="1">
            <a:off x="984250" y="4679950"/>
            <a:ext cx="1143000" cy="1588"/>
          </a:xfrm>
          <a:prstGeom prst="line">
            <a:avLst/>
          </a:prstGeom>
          <a:ln w="76200">
            <a:solidFill>
              <a:srgbClr val="0080FF"/>
            </a:solidFill>
          </a:ln>
        </p:spPr>
        <p:txBody>
          <a:bodyPr lIns="0" tIns="0" rIns="0" bIns="0"/>
          <a:lstStyle/>
          <a:p>
            <a:pPr/>
          </a:p>
        </p:txBody>
      </p:sp>
      <p:sp>
        <p:nvSpPr>
          <p:cNvPr id="983" name="Line"/>
          <p:cNvSpPr/>
          <p:nvPr/>
        </p:nvSpPr>
        <p:spPr>
          <a:xfrm flipH="1">
            <a:off x="984250" y="6356350"/>
            <a:ext cx="1143000" cy="1588"/>
          </a:xfrm>
          <a:prstGeom prst="line">
            <a:avLst/>
          </a:prstGeom>
          <a:ln w="76200">
            <a:solidFill>
              <a:srgbClr val="0080FF"/>
            </a:solidFill>
          </a:ln>
        </p:spPr>
        <p:txBody>
          <a:bodyPr lIns="0" tIns="0" rIns="0" bIns="0"/>
          <a:lstStyle/>
          <a:p>
            <a:pPr/>
          </a:p>
        </p:txBody>
      </p:sp>
      <p:sp>
        <p:nvSpPr>
          <p:cNvPr id="984" name="Hood is to short"/>
          <p:cNvSpPr txBox="1"/>
          <p:nvPr/>
        </p:nvSpPr>
        <p:spPr>
          <a:xfrm>
            <a:off x="1441450" y="1555750"/>
            <a:ext cx="2049276"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80FF"/>
              </a:buClr>
              <a:buFont typeface="Helvetica"/>
              <a:defRPr b="1" sz="2000">
                <a:solidFill>
                  <a:srgbClr val="0080FF"/>
                </a:solidFill>
                <a:uFill>
                  <a:solidFill>
                    <a:srgbClr val="0080FF"/>
                  </a:solidFill>
                </a:uFill>
              </a:defRPr>
            </a:lvl1pPr>
          </a:lstStyle>
          <a:p>
            <a:pPr/>
            <a:r>
              <a:t>Hood is to short</a:t>
            </a:r>
          </a:p>
        </p:txBody>
      </p:sp>
      <p:sp>
        <p:nvSpPr>
          <p:cNvPr id="985" name="Flare ray"/>
          <p:cNvSpPr txBox="1"/>
          <p:nvPr/>
        </p:nvSpPr>
        <p:spPr>
          <a:xfrm>
            <a:off x="374649" y="1403350"/>
            <a:ext cx="1161146"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Flare ray</a:t>
            </a:r>
          </a:p>
        </p:txBody>
      </p:sp>
      <p:sp>
        <p:nvSpPr>
          <p:cNvPr id="986" name="Good hood"/>
          <p:cNvSpPr txBox="1"/>
          <p:nvPr/>
        </p:nvSpPr>
        <p:spPr>
          <a:xfrm>
            <a:off x="679450" y="4298950"/>
            <a:ext cx="1456320"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80FF"/>
              </a:buClr>
              <a:buFont typeface="Helvetica"/>
              <a:defRPr b="1" sz="2000">
                <a:solidFill>
                  <a:srgbClr val="0080FF"/>
                </a:solidFill>
                <a:uFill>
                  <a:solidFill>
                    <a:srgbClr val="0080FF"/>
                  </a:solidFill>
                </a:uFill>
              </a:defRPr>
            </a:lvl1pPr>
          </a:lstStyle>
          <a:p>
            <a:pPr/>
            <a:r>
              <a:t>Good hood</a:t>
            </a:r>
          </a:p>
        </p:txBody>
      </p:sp>
      <p:sp>
        <p:nvSpPr>
          <p:cNvPr id="987" name="Line"/>
          <p:cNvSpPr/>
          <p:nvPr/>
        </p:nvSpPr>
        <p:spPr>
          <a:xfrm flipH="1">
            <a:off x="1441450" y="1833562"/>
            <a:ext cx="685800" cy="1588"/>
          </a:xfrm>
          <a:prstGeom prst="line">
            <a:avLst/>
          </a:prstGeom>
          <a:ln w="76200">
            <a:solidFill>
              <a:srgbClr val="0080FF"/>
            </a:solidFill>
          </a:ln>
        </p:spPr>
        <p:txBody>
          <a:bodyPr lIns="0" tIns="0" rIns="0" bIns="0"/>
          <a:lstStyle/>
          <a:p>
            <a:pPr/>
          </a:p>
        </p:txBody>
      </p:sp>
      <p:sp>
        <p:nvSpPr>
          <p:cNvPr id="988" name="Line"/>
          <p:cNvSpPr/>
          <p:nvPr/>
        </p:nvSpPr>
        <p:spPr>
          <a:xfrm flipH="1">
            <a:off x="1441450" y="3509962"/>
            <a:ext cx="685800" cy="1588"/>
          </a:xfrm>
          <a:prstGeom prst="line">
            <a:avLst/>
          </a:prstGeom>
          <a:ln w="76200">
            <a:solidFill>
              <a:srgbClr val="0080FF"/>
            </a:solidFill>
          </a:ln>
        </p:spPr>
        <p:txBody>
          <a:bodyPr lIns="0" tIns="0" rIns="0" bIns="0"/>
          <a:lstStyle/>
          <a:p>
            <a:pPr/>
          </a:p>
        </p:txBody>
      </p:sp>
      <p:sp>
        <p:nvSpPr>
          <p:cNvPr id="989" name="Flare"/>
          <p:cNvSpPr txBox="1"/>
          <p:nvPr/>
        </p:nvSpPr>
        <p:spPr>
          <a:xfrm>
            <a:off x="5480050" y="1936750"/>
            <a:ext cx="709203"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Flare</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9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93" name="Coating"/>
          <p:cNvSpPr txBox="1"/>
          <p:nvPr>
            <p:ph type="title"/>
          </p:nvPr>
        </p:nvSpPr>
        <p:spPr>
          <a:prstGeom prst="rect">
            <a:avLst/>
          </a:prstGeom>
        </p:spPr>
        <p:txBody>
          <a:bodyPr/>
          <a:lstStyle>
            <a:lvl1pPr>
              <a:defRPr sz="4000"/>
            </a:lvl1pPr>
          </a:lstStyle>
          <a:p>
            <a:pPr/>
            <a:r>
              <a:t>Coating</a:t>
            </a:r>
          </a:p>
        </p:txBody>
      </p:sp>
      <p:sp>
        <p:nvSpPr>
          <p:cNvPr id="994" name="Apply thin layer with different index of refraction…"/>
          <p:cNvSpPr txBox="1"/>
          <p:nvPr>
            <p:ph type="body" idx="1"/>
          </p:nvPr>
        </p:nvSpPr>
        <p:spPr>
          <a:prstGeom prst="rect">
            <a:avLst/>
          </a:prstGeom>
        </p:spPr>
        <p:txBody>
          <a:bodyPr/>
          <a:lstStyle/>
          <a:p>
            <a:pPr/>
            <a:r>
              <a:t>Apply thin layer with different index of refraction</a:t>
            </a:r>
          </a:p>
          <a:p>
            <a:pPr/>
            <a:r>
              <a:t>Use destructive interferences</a:t>
            </a:r>
          </a:p>
          <a:p>
            <a:pPr/>
            <a:r>
              <a:t>One of the most important advances in optics</a:t>
            </a:r>
          </a:p>
        </p:txBody>
      </p:sp>
      <p:pic>
        <p:nvPicPr>
          <p:cNvPr id="995" name="image.png" descr="image.png"/>
          <p:cNvPicPr>
            <a:picLocks noChangeAspect="0"/>
          </p:cNvPicPr>
          <p:nvPr/>
        </p:nvPicPr>
        <p:blipFill>
          <a:blip r:embed="rId3">
            <a:extLst/>
          </a:blip>
          <a:stretch>
            <a:fillRect/>
          </a:stretch>
        </p:blipFill>
        <p:spPr>
          <a:xfrm>
            <a:off x="679450" y="2784475"/>
            <a:ext cx="4419600" cy="4356100"/>
          </a:xfrm>
          <a:prstGeom prst="rect">
            <a:avLst/>
          </a:prstGeom>
          <a:ln w="12700">
            <a:miter lim="400000"/>
          </a:ln>
        </p:spPr>
      </p:pic>
      <p:sp>
        <p:nvSpPr>
          <p:cNvPr id="996" name="From &quot;The Manual of Photography&quot; Jacobson et al"/>
          <p:cNvSpPr txBox="1"/>
          <p:nvPr/>
        </p:nvSpPr>
        <p:spPr>
          <a:xfrm>
            <a:off x="1254125" y="72961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pic>
        <p:nvPicPr>
          <p:cNvPr id="997" name="droppedImage.tiff" descr="droppedImage.tiff"/>
          <p:cNvPicPr>
            <a:picLocks noChangeAspect="1"/>
          </p:cNvPicPr>
          <p:nvPr/>
        </p:nvPicPr>
        <p:blipFill>
          <a:blip r:embed="rId4">
            <a:extLst/>
          </a:blip>
          <a:stretch>
            <a:fillRect/>
          </a:stretch>
        </p:blipFill>
        <p:spPr>
          <a:xfrm>
            <a:off x="5905500" y="2997200"/>
            <a:ext cx="3810000" cy="3797300"/>
          </a:xfrm>
          <a:prstGeom prst="rect">
            <a:avLst/>
          </a:prstGeom>
          <a:ln w="25400"/>
        </p:spPr>
      </p:pic>
      <p:sp>
        <p:nvSpPr>
          <p:cNvPr id="998" name="http://en.wikipedia.org/wiki/Optical_coating"/>
          <p:cNvSpPr txBox="1"/>
          <p:nvPr/>
        </p:nvSpPr>
        <p:spPr>
          <a:xfrm>
            <a:off x="5584825" y="7296150"/>
            <a:ext cx="3452436"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u="sng">
                <a:uFill>
                  <a:solidFill>
                    <a:srgbClr val="000000"/>
                  </a:solidFill>
                </a:uFill>
                <a:hlinkClick r:id="rId5" invalidUrl="" action="" tgtFrame="" tooltip="" history="1" highlightClick="0" endSnd="0"/>
              </a:defRPr>
            </a:lvl1pPr>
          </a:lstStyle>
          <a:p>
            <a:pPr>
              <a:defRPr u="none"/>
            </a:pPr>
            <a:r>
              <a:rPr u="sng">
                <a:hlinkClick r:id="rId5" invalidUrl="" action="" tgtFrame="" tooltip="" history="1" highlightClick="0" endSnd="0"/>
              </a:rPr>
              <a:t>http://en.wikipedia.org/wiki/Optical_coating</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0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02" name="Coating"/>
          <p:cNvSpPr txBox="1"/>
          <p:nvPr>
            <p:ph type="title"/>
          </p:nvPr>
        </p:nvSpPr>
        <p:spPr>
          <a:prstGeom prst="rect">
            <a:avLst/>
          </a:prstGeom>
        </p:spPr>
        <p:txBody>
          <a:bodyPr/>
          <a:lstStyle>
            <a:lvl1pPr>
              <a:defRPr sz="4000"/>
            </a:lvl1pPr>
          </a:lstStyle>
          <a:p>
            <a:pPr/>
            <a:r>
              <a:t>Coating</a:t>
            </a:r>
          </a:p>
        </p:txBody>
      </p:sp>
      <p:sp>
        <p:nvSpPr>
          <p:cNvPr id="1003" name="Optimized for one wavelength"/>
          <p:cNvSpPr txBox="1"/>
          <p:nvPr>
            <p:ph type="body" idx="1"/>
          </p:nvPr>
        </p:nvSpPr>
        <p:spPr>
          <a:prstGeom prst="rect">
            <a:avLst/>
          </a:prstGeom>
        </p:spPr>
        <p:txBody>
          <a:bodyPr/>
          <a:lstStyle/>
          <a:p>
            <a:pPr/>
            <a:r>
              <a:t>Optimized for one wavelength</a:t>
            </a:r>
          </a:p>
        </p:txBody>
      </p:sp>
      <p:pic>
        <p:nvPicPr>
          <p:cNvPr id="1004" name="image.png" descr="image.png"/>
          <p:cNvPicPr>
            <a:picLocks noChangeAspect="0"/>
          </p:cNvPicPr>
          <p:nvPr/>
        </p:nvPicPr>
        <p:blipFill>
          <a:blip r:embed="rId3">
            <a:extLst/>
          </a:blip>
          <a:stretch>
            <a:fillRect/>
          </a:stretch>
        </p:blipFill>
        <p:spPr>
          <a:xfrm>
            <a:off x="323850" y="1606550"/>
            <a:ext cx="4673600" cy="5081588"/>
          </a:xfrm>
          <a:prstGeom prst="rect">
            <a:avLst/>
          </a:prstGeom>
          <a:ln w="12700">
            <a:miter lim="400000"/>
          </a:ln>
        </p:spPr>
      </p:pic>
      <p:sp>
        <p:nvSpPr>
          <p:cNvPr id="1005" name="From &quot;The Manual of Photography&quot; Jacobson et al"/>
          <p:cNvSpPr txBox="1"/>
          <p:nvPr/>
        </p:nvSpPr>
        <p:spPr>
          <a:xfrm>
            <a:off x="1343025" y="67373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0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09" name="Coating"/>
          <p:cNvSpPr txBox="1"/>
          <p:nvPr>
            <p:ph type="title"/>
          </p:nvPr>
        </p:nvSpPr>
        <p:spPr>
          <a:prstGeom prst="rect">
            <a:avLst/>
          </a:prstGeom>
        </p:spPr>
        <p:txBody>
          <a:bodyPr/>
          <a:lstStyle>
            <a:lvl1pPr>
              <a:defRPr sz="4000"/>
            </a:lvl1pPr>
          </a:lstStyle>
          <a:p>
            <a:pPr/>
            <a:r>
              <a:t>Coating</a:t>
            </a:r>
          </a:p>
        </p:txBody>
      </p:sp>
      <p:sp>
        <p:nvSpPr>
          <p:cNvPr id="1010" name="Double-click to edit"/>
          <p:cNvSpPr txBox="1"/>
          <p:nvPr>
            <p:ph type="body" idx="1"/>
          </p:nvPr>
        </p:nvSpPr>
        <p:spPr>
          <a:prstGeom prst="rect">
            <a:avLst/>
          </a:prstGeom>
        </p:spPr>
        <p:txBody>
          <a:bodyPr/>
          <a:lstStyle/>
          <a:p>
            <a:pPr/>
          </a:p>
        </p:txBody>
      </p:sp>
      <p:pic>
        <p:nvPicPr>
          <p:cNvPr id="1011" name="image.png" descr="image.png"/>
          <p:cNvPicPr>
            <a:picLocks noChangeAspect="0"/>
          </p:cNvPicPr>
          <p:nvPr/>
        </p:nvPicPr>
        <p:blipFill>
          <a:blip r:embed="rId3">
            <a:extLst/>
          </a:blip>
          <a:srcRect l="6828" t="0" r="14651" b="0"/>
          <a:stretch>
            <a:fillRect/>
          </a:stretch>
        </p:blipFill>
        <p:spPr>
          <a:xfrm>
            <a:off x="146050" y="2165350"/>
            <a:ext cx="9671050" cy="4859338"/>
          </a:xfrm>
          <a:prstGeom prst="rect">
            <a:avLst/>
          </a:prstGeom>
          <a:ln w="12700">
            <a:miter lim="400000"/>
          </a:ln>
        </p:spPr>
      </p:pic>
      <p:sp>
        <p:nvSpPr>
          <p:cNvPr id="1012" name="From Ray's Applied Photographic Optics"/>
          <p:cNvSpPr txBox="1"/>
          <p:nvPr/>
        </p:nvSpPr>
        <p:spPr>
          <a:xfrm>
            <a:off x="6586537" y="7118350"/>
            <a:ext cx="328861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sz="1400">
                <a:uFill>
                  <a:solidFill>
                    <a:srgbClr val="000000"/>
                  </a:solidFill>
                </a:uFill>
              </a:defRPr>
            </a:lvl1pPr>
          </a:lstStyle>
          <a:p>
            <a:pPr/>
            <a:r>
              <a:t>From Ray's Applied Photographic Optics</a:t>
            </a: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1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16" name="Coating"/>
          <p:cNvSpPr txBox="1"/>
          <p:nvPr>
            <p:ph type="title"/>
          </p:nvPr>
        </p:nvSpPr>
        <p:spPr>
          <a:prstGeom prst="rect">
            <a:avLst/>
          </a:prstGeom>
        </p:spPr>
        <p:txBody>
          <a:bodyPr/>
          <a:lstStyle/>
          <a:p>
            <a:pPr/>
            <a:r>
              <a:t>Coating</a:t>
            </a:r>
          </a:p>
        </p:txBody>
      </p:sp>
      <p:sp>
        <p:nvSpPr>
          <p:cNvPr id="1017" name="Image taken with an uncoated lens…"/>
          <p:cNvSpPr txBox="1"/>
          <p:nvPr>
            <p:ph type="body" idx="1"/>
          </p:nvPr>
        </p:nvSpPr>
        <p:spPr>
          <a:prstGeom prst="rect">
            <a:avLst/>
          </a:prstGeom>
        </p:spPr>
        <p:txBody>
          <a:bodyPr/>
          <a:lstStyle/>
          <a:p>
            <a:pPr/>
            <a:r>
              <a:t>Image taken with an uncoated lens</a:t>
            </a:r>
          </a:p>
          <a:p>
            <a:pPr/>
            <a:r>
              <a:t>Note the muted color</a:t>
            </a:r>
          </a:p>
        </p:txBody>
      </p:sp>
      <p:sp>
        <p:nvSpPr>
          <p:cNvPr id="1018" name="http://www.alliedforum.net/viewtopic.php?f=106&amp;t=2093"/>
          <p:cNvSpPr txBox="1"/>
          <p:nvPr/>
        </p:nvSpPr>
        <p:spPr>
          <a:xfrm>
            <a:off x="4445000" y="7224805"/>
            <a:ext cx="5430565" cy="30779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1800" u="sng">
                <a:uFill>
                  <a:solidFill>
                    <a:srgbClr val="000000"/>
                  </a:solidFill>
                </a:uFill>
                <a:latin typeface="Times New Roman"/>
                <a:ea typeface="Times New Roman"/>
                <a:cs typeface="Times New Roman"/>
                <a:sym typeface="Times New Roman"/>
                <a:hlinkClick r:id="rId3" invalidUrl="" action="" tgtFrame="" tooltip="" history="1" highlightClick="0" endSnd="0"/>
              </a:defRPr>
            </a:lvl1pPr>
          </a:lstStyle>
          <a:p>
            <a:pPr>
              <a:defRPr u="none"/>
            </a:pPr>
            <a:r>
              <a:rPr u="sng">
                <a:hlinkClick r:id="rId3" invalidUrl="" action="" tgtFrame="" tooltip="" history="1" highlightClick="0" endSnd="0"/>
              </a:rPr>
              <a:t>http://www.alliedforum.net/viewtopic.php?f=106&amp;t=2093</a:t>
            </a:r>
          </a:p>
        </p:txBody>
      </p:sp>
      <p:pic>
        <p:nvPicPr>
          <p:cNvPr id="1019" name="droppedImage.tiff" descr="droppedImage.tiff"/>
          <p:cNvPicPr>
            <a:picLocks noChangeAspect="1"/>
          </p:cNvPicPr>
          <p:nvPr/>
        </p:nvPicPr>
        <p:blipFill>
          <a:blip r:embed="rId4">
            <a:extLst/>
          </a:blip>
          <a:stretch>
            <a:fillRect/>
          </a:stretch>
        </p:blipFill>
        <p:spPr>
          <a:xfrm>
            <a:off x="685800" y="2247900"/>
            <a:ext cx="7510114" cy="4813300"/>
          </a:xfrm>
          <a:prstGeom prst="rect">
            <a:avLst/>
          </a:prstGeom>
          <a:ln w="25400"/>
        </p:spPr>
      </p:pic>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2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23" name="Double-click to edit"/>
          <p:cNvSpPr txBox="1"/>
          <p:nvPr>
            <p:ph type="title"/>
          </p:nvPr>
        </p:nvSpPr>
        <p:spPr>
          <a:prstGeom prst="rect">
            <a:avLst/>
          </a:prstGeom>
        </p:spPr>
        <p:txBody>
          <a:bodyPr/>
          <a:lstStyle/>
          <a:p>
            <a:pPr>
              <a:defRPr sz="4000"/>
            </a:pPr>
          </a:p>
        </p:txBody>
      </p:sp>
      <p:sp>
        <p:nvSpPr>
          <p:cNvPr id="1024" name="Radial distortion"/>
          <p:cNvSpPr txBox="1"/>
          <p:nvPr>
            <p:ph type="body" idx="1"/>
          </p:nvPr>
        </p:nvSpPr>
        <p:spPr>
          <a:prstGeom prst="rect">
            <a:avLst/>
          </a:prstGeom>
        </p:spPr>
        <p:txBody>
          <a:bodyPr/>
          <a:lstStyle>
            <a:lvl1pPr>
              <a:buSzTx/>
              <a:buNone/>
              <a:defRPr sz="10700"/>
            </a:lvl1pPr>
          </a:lstStyle>
          <a:p>
            <a:pPr/>
            <a:r>
              <a:t>Radial distortion</a:t>
            </a:r>
          </a:p>
        </p:txBody>
      </p:sp>
      <p:sp>
        <p:nvSpPr>
          <p:cNvPr id="1025"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026"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2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30" name="Curvilinear/radial distortion"/>
          <p:cNvSpPr txBox="1"/>
          <p:nvPr>
            <p:ph type="title"/>
          </p:nvPr>
        </p:nvSpPr>
        <p:spPr>
          <a:prstGeom prst="rect">
            <a:avLst/>
          </a:prstGeom>
        </p:spPr>
        <p:txBody>
          <a:bodyPr/>
          <a:lstStyle>
            <a:lvl1pPr>
              <a:defRPr sz="4000"/>
            </a:lvl1pPr>
          </a:lstStyle>
          <a:p>
            <a:pPr/>
            <a:r>
              <a:t>Curvilinear/radial distortion</a:t>
            </a:r>
          </a:p>
        </p:txBody>
      </p:sp>
      <p:sp>
        <p:nvSpPr>
          <p:cNvPr id="1031" name="Double-click to edit"/>
          <p:cNvSpPr txBox="1"/>
          <p:nvPr>
            <p:ph type="body" idx="1"/>
          </p:nvPr>
        </p:nvSpPr>
        <p:spPr>
          <a:prstGeom prst="rect">
            <a:avLst/>
          </a:prstGeom>
        </p:spPr>
        <p:txBody>
          <a:bodyPr/>
          <a:lstStyle/>
          <a:p>
            <a:pPr/>
          </a:p>
        </p:txBody>
      </p:sp>
      <p:pic>
        <p:nvPicPr>
          <p:cNvPr id="1032" name="image.png" descr="image.png"/>
          <p:cNvPicPr>
            <a:picLocks noChangeAspect="0"/>
          </p:cNvPicPr>
          <p:nvPr/>
        </p:nvPicPr>
        <p:blipFill>
          <a:blip r:embed="rId3">
            <a:extLst/>
          </a:blip>
          <a:srcRect l="0" t="4682" r="0" b="2828"/>
          <a:stretch>
            <a:fillRect/>
          </a:stretch>
        </p:blipFill>
        <p:spPr>
          <a:xfrm>
            <a:off x="555625" y="1022350"/>
            <a:ext cx="4800600" cy="5918200"/>
          </a:xfrm>
          <a:prstGeom prst="rect">
            <a:avLst/>
          </a:prstGeom>
          <a:ln w="12700">
            <a:miter lim="400000"/>
          </a:ln>
        </p:spPr>
      </p:pic>
      <p:sp>
        <p:nvSpPr>
          <p:cNvPr id="1033" name="From &quot;The Manual of Photography&quot; Jacobson et al"/>
          <p:cNvSpPr txBox="1"/>
          <p:nvPr/>
        </p:nvSpPr>
        <p:spPr>
          <a:xfrm>
            <a:off x="327025" y="72580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pic>
        <p:nvPicPr>
          <p:cNvPr id="1034" name="droppedImage.tiff" descr="droppedImage.tiff"/>
          <p:cNvPicPr>
            <a:picLocks noChangeAspect="1"/>
          </p:cNvPicPr>
          <p:nvPr/>
        </p:nvPicPr>
        <p:blipFill>
          <a:blip r:embed="rId4">
            <a:extLst/>
          </a:blip>
          <a:stretch>
            <a:fillRect/>
          </a:stretch>
        </p:blipFill>
        <p:spPr>
          <a:xfrm>
            <a:off x="5384800" y="1092200"/>
            <a:ext cx="4495800" cy="3966883"/>
          </a:xfrm>
          <a:prstGeom prst="rect">
            <a:avLst/>
          </a:prstGeom>
          <a:ln w="25400"/>
        </p:spPr>
      </p:pic>
      <p:sp>
        <p:nvSpPr>
          <p:cNvPr id="1035" name="http://www.dxo.com/us/photo/dxo_optics_pro/optics_geometry_corrections/distortion"/>
          <p:cNvSpPr txBox="1"/>
          <p:nvPr/>
        </p:nvSpPr>
        <p:spPr>
          <a:xfrm>
            <a:off x="5800725" y="5213350"/>
            <a:ext cx="4737100" cy="4572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spAutoFit/>
          </a:bodyPr>
          <a:lstStyle>
            <a:lvl1pPr marL="38602" marR="38602" defTabSz="914400">
              <a:lnSpc>
                <a:spcPct val="85000"/>
              </a:lnSpc>
              <a:buClr>
                <a:srgbClr val="000000"/>
              </a:buClr>
              <a:buFont typeface="Helvetica"/>
              <a:defRPr sz="1400" u="sng">
                <a:uFill>
                  <a:solidFill>
                    <a:srgbClr val="000000"/>
                  </a:solidFill>
                </a:uFill>
                <a:hlinkClick r:id="rId5" invalidUrl="" action="" tgtFrame="" tooltip="" history="1" highlightClick="0" endSnd="0"/>
              </a:defRPr>
            </a:lvl1pPr>
          </a:lstStyle>
          <a:p>
            <a:pPr>
              <a:defRPr u="none"/>
            </a:pPr>
            <a:r>
              <a:rPr u="sng">
                <a:hlinkClick r:id="rId5" invalidUrl="" action="" tgtFrame="" tooltip="" history="1" highlightClick="0" endSnd="0"/>
              </a:rPr>
              <a:t>http://www.dxo.com/us/photo/dxo_optics_pro/optics_geometry_corrections/distortion</a:t>
            </a:r>
          </a:p>
        </p:txBody>
      </p:sp>
      <p:pic>
        <p:nvPicPr>
          <p:cNvPr id="1036" name="droppedImage.tiff" descr="droppedImage.tiff"/>
          <p:cNvPicPr>
            <a:picLocks noChangeAspect="1"/>
          </p:cNvPicPr>
          <p:nvPr/>
        </p:nvPicPr>
        <p:blipFill>
          <a:blip r:embed="rId6">
            <a:extLst/>
          </a:blip>
          <a:stretch>
            <a:fillRect/>
          </a:stretch>
        </p:blipFill>
        <p:spPr>
          <a:xfrm>
            <a:off x="5384800" y="5680075"/>
            <a:ext cx="1409700" cy="1762125"/>
          </a:xfrm>
          <a:prstGeom prst="rect">
            <a:avLst/>
          </a:prstGeom>
          <a:ln w="25400"/>
        </p:spPr>
      </p:pic>
      <p:pic>
        <p:nvPicPr>
          <p:cNvPr id="1037" name="droppedImage.tiff" descr="droppedImage.tiff"/>
          <p:cNvPicPr>
            <a:picLocks noChangeAspect="1"/>
          </p:cNvPicPr>
          <p:nvPr/>
        </p:nvPicPr>
        <p:blipFill>
          <a:blip r:embed="rId7">
            <a:extLst/>
          </a:blip>
          <a:stretch>
            <a:fillRect/>
          </a:stretch>
        </p:blipFill>
        <p:spPr>
          <a:xfrm>
            <a:off x="7353300" y="5765800"/>
            <a:ext cx="1326262" cy="1498600"/>
          </a:xfrm>
          <a:prstGeom prst="rect">
            <a:avLst/>
          </a:prstGeom>
          <a:ln w="25400"/>
        </p:spPr>
      </p:pic>
      <p:sp>
        <p:nvSpPr>
          <p:cNvPr id="1038" name="http://en.wikipedia.org/wiki/Distortion_(optics)"/>
          <p:cNvSpPr txBox="1"/>
          <p:nvPr/>
        </p:nvSpPr>
        <p:spPr>
          <a:xfrm>
            <a:off x="5635625" y="7258050"/>
            <a:ext cx="4737100" cy="266700"/>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spAutoFit/>
          </a:bodyPr>
          <a:lstStyle>
            <a:lvl1pPr marL="38602" marR="38602" defTabSz="914400">
              <a:lnSpc>
                <a:spcPct val="85000"/>
              </a:lnSpc>
              <a:buClr>
                <a:srgbClr val="000000"/>
              </a:buClr>
              <a:buFont typeface="Helvetica"/>
              <a:defRPr sz="1400" u="sng">
                <a:uFill>
                  <a:solidFill>
                    <a:srgbClr val="000000"/>
                  </a:solidFill>
                </a:uFill>
                <a:hlinkClick r:id="rId5" invalidUrl="" action="" tgtFrame="" tooltip="" history="1" highlightClick="0" endSnd="0"/>
              </a:defRPr>
            </a:lvl1pPr>
          </a:lstStyle>
          <a:p>
            <a:pPr>
              <a:defRPr u="none"/>
            </a:pPr>
            <a:r>
              <a:rPr u="sng">
                <a:hlinkClick r:id="rId5" invalidUrl="" action="" tgtFrame="" tooltip="" history="1" highlightClick="0" endSnd="0"/>
              </a:rPr>
              <a:t>http://en.wikipedia.org/wiki/Distortion_(optics)</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42" name="24-105"/>
          <p:cNvSpPr txBox="1"/>
          <p:nvPr>
            <p:ph type="title"/>
          </p:nvPr>
        </p:nvSpPr>
        <p:spPr>
          <a:prstGeom prst="rect">
            <a:avLst/>
          </a:prstGeom>
        </p:spPr>
        <p:txBody>
          <a:bodyPr/>
          <a:lstStyle/>
          <a:p>
            <a:pPr/>
            <a:r>
              <a:t>24-105</a:t>
            </a:r>
          </a:p>
        </p:txBody>
      </p:sp>
      <p:sp>
        <p:nvSpPr>
          <p:cNvPr id="1043" name="Double-click to edit"/>
          <p:cNvSpPr txBox="1"/>
          <p:nvPr>
            <p:ph type="body" idx="1"/>
          </p:nvPr>
        </p:nvSpPr>
        <p:spPr>
          <a:prstGeom prst="rect">
            <a:avLst/>
          </a:prstGeom>
        </p:spPr>
        <p:txBody>
          <a:bodyPr/>
          <a:lstStyle/>
          <a:p>
            <a:pPr/>
          </a:p>
        </p:txBody>
      </p:sp>
      <p:pic>
        <p:nvPicPr>
          <p:cNvPr id="1044" name="droppedImage.png" descr="droppedImage.png"/>
          <p:cNvPicPr>
            <a:picLocks noChangeAspect="1"/>
          </p:cNvPicPr>
          <p:nvPr/>
        </p:nvPicPr>
        <p:blipFill>
          <a:blip r:embed="rId3">
            <a:extLst/>
          </a:blip>
          <a:stretch>
            <a:fillRect/>
          </a:stretch>
        </p:blipFill>
        <p:spPr>
          <a:xfrm>
            <a:off x="334076" y="1584273"/>
            <a:ext cx="8610601" cy="5743629"/>
          </a:xfrm>
          <a:prstGeom prst="rect">
            <a:avLst/>
          </a:prstGeom>
          <a:ln w="25400"/>
        </p:spPr>
      </p:pic>
      <p:sp>
        <p:nvSpPr>
          <p:cNvPr id="1045" name="Line"/>
          <p:cNvSpPr/>
          <p:nvPr/>
        </p:nvSpPr>
        <p:spPr>
          <a:xfrm>
            <a:off x="1954918" y="2593687"/>
            <a:ext cx="5097049" cy="12970"/>
          </a:xfrm>
          <a:prstGeom prst="line">
            <a:avLst/>
          </a:prstGeom>
          <a:ln w="25400">
            <a:solidFill>
              <a:srgbClr val="E32400"/>
            </a:solidFill>
          </a:ln>
        </p:spPr>
        <p:txBody>
          <a:bodyPr lIns="0" tIns="0" rIns="0" bIns="0"/>
          <a:lstStyle/>
          <a:p>
            <a:pPr/>
          </a:p>
        </p:txBody>
      </p:sp>
      <p:sp>
        <p:nvSpPr>
          <p:cNvPr id="1046" name="Line"/>
          <p:cNvSpPr/>
          <p:nvPr/>
        </p:nvSpPr>
        <p:spPr>
          <a:xfrm flipV="1">
            <a:off x="1739018" y="6174537"/>
            <a:ext cx="5564575" cy="102151"/>
          </a:xfrm>
          <a:prstGeom prst="line">
            <a:avLst/>
          </a:prstGeom>
          <a:ln w="25400">
            <a:solidFill>
              <a:srgbClr val="E32400"/>
            </a:solidFill>
          </a:ln>
        </p:spPr>
        <p:txBody>
          <a:bodyPr lIns="0" tIns="0" rIns="0" bIns="0"/>
          <a:lstStyle/>
          <a:p>
            <a:pPr/>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4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50" name="Correcting radial distortion"/>
          <p:cNvSpPr txBox="1"/>
          <p:nvPr>
            <p:ph type="title"/>
          </p:nvPr>
        </p:nvSpPr>
        <p:spPr>
          <a:prstGeom prst="rect">
            <a:avLst/>
          </a:prstGeom>
        </p:spPr>
        <p:txBody>
          <a:bodyPr/>
          <a:lstStyle/>
          <a:p>
            <a:pPr/>
            <a:r>
              <a:t>Correcting radial distortion</a:t>
            </a:r>
          </a:p>
        </p:txBody>
      </p:sp>
      <p:sp>
        <p:nvSpPr>
          <p:cNvPr id="1051" name="Warp!…"/>
          <p:cNvSpPr txBox="1"/>
          <p:nvPr>
            <p:ph type="body" idx="1"/>
          </p:nvPr>
        </p:nvSpPr>
        <p:spPr>
          <a:prstGeom prst="rect">
            <a:avLst/>
          </a:prstGeom>
        </p:spPr>
        <p:txBody>
          <a:bodyPr/>
          <a:lstStyle/>
          <a:p>
            <a:pPr/>
            <a:r>
              <a:t>Warp!</a:t>
            </a:r>
          </a:p>
          <a:p>
            <a:pPr/>
            <a:r>
              <a:t>People have come up with parametric equations, e.g.</a:t>
            </a:r>
          </a:p>
          <a:p>
            <a:pPr lvl="1"/>
            <a:r>
              <a:t>e.g.</a:t>
            </a:r>
          </a:p>
        </p:txBody>
      </p:sp>
      <p:pic>
        <p:nvPicPr>
          <p:cNvPr id="1052" name="Edittex.png" descr="Edittex.png"/>
          <p:cNvPicPr>
            <a:picLocks noChangeAspect="0"/>
          </p:cNvPicPr>
          <p:nvPr/>
        </p:nvPicPr>
        <p:blipFill>
          <a:blip r:embed="rId3">
            <a:extLst/>
          </a:blip>
          <a:stretch>
            <a:fillRect/>
          </a:stretch>
        </p:blipFill>
        <p:spPr>
          <a:xfrm>
            <a:off x="2141537" y="2414587"/>
            <a:ext cx="4919663" cy="2709863"/>
          </a:xfrm>
          <a:prstGeom prst="rect">
            <a:avLst/>
          </a:prstGeom>
          <a:ln w="12700">
            <a:miter lim="400000"/>
          </a:ln>
        </p:spPr>
      </p:pic>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5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56" name="Warp"/>
          <p:cNvSpPr txBox="1"/>
          <p:nvPr>
            <p:ph type="title"/>
          </p:nvPr>
        </p:nvSpPr>
        <p:spPr>
          <a:prstGeom prst="rect">
            <a:avLst/>
          </a:prstGeom>
        </p:spPr>
        <p:txBody>
          <a:bodyPr/>
          <a:lstStyle/>
          <a:p>
            <a:pPr/>
            <a:r>
              <a:t>Warp</a:t>
            </a:r>
          </a:p>
        </p:txBody>
      </p:sp>
      <p:pic>
        <p:nvPicPr>
          <p:cNvPr id="1057" name="droppedImage.png" descr="droppedImage.png"/>
          <p:cNvPicPr>
            <a:picLocks noChangeAspect="1"/>
          </p:cNvPicPr>
          <p:nvPr/>
        </p:nvPicPr>
        <p:blipFill>
          <a:blip r:embed="rId3">
            <a:extLst/>
          </a:blip>
          <a:stretch>
            <a:fillRect/>
          </a:stretch>
        </p:blipFill>
        <p:spPr>
          <a:xfrm>
            <a:off x="330200" y="1092200"/>
            <a:ext cx="3099037" cy="2067187"/>
          </a:xfrm>
          <a:prstGeom prst="rect">
            <a:avLst/>
          </a:prstGeom>
          <a:ln w="25400"/>
        </p:spPr>
      </p:pic>
      <p:sp>
        <p:nvSpPr>
          <p:cNvPr id="1058" name="k1=-0.5"/>
          <p:cNvSpPr txBox="1"/>
          <p:nvPr/>
        </p:nvSpPr>
        <p:spPr>
          <a:xfrm>
            <a:off x="1129511" y="3335709"/>
            <a:ext cx="1206501" cy="4191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k1=-0.5</a:t>
            </a:r>
          </a:p>
        </p:txBody>
      </p:sp>
      <p:pic>
        <p:nvPicPr>
          <p:cNvPr id="1059" name="droppedImage.png" descr="droppedImage.png"/>
          <p:cNvPicPr>
            <a:picLocks noChangeAspect="1"/>
          </p:cNvPicPr>
          <p:nvPr/>
        </p:nvPicPr>
        <p:blipFill>
          <a:blip r:embed="rId4">
            <a:extLst/>
          </a:blip>
          <a:stretch>
            <a:fillRect/>
          </a:stretch>
        </p:blipFill>
        <p:spPr>
          <a:xfrm>
            <a:off x="3555008" y="1092200"/>
            <a:ext cx="3100783" cy="2068351"/>
          </a:xfrm>
          <a:prstGeom prst="rect">
            <a:avLst/>
          </a:prstGeom>
          <a:ln w="25400"/>
        </p:spPr>
      </p:pic>
      <p:pic>
        <p:nvPicPr>
          <p:cNvPr id="1060" name="droppedImage.png" descr="droppedImage.png"/>
          <p:cNvPicPr>
            <a:picLocks noChangeAspect="1"/>
          </p:cNvPicPr>
          <p:nvPr/>
        </p:nvPicPr>
        <p:blipFill>
          <a:blip r:embed="rId5">
            <a:extLst/>
          </a:blip>
          <a:stretch>
            <a:fillRect/>
          </a:stretch>
        </p:blipFill>
        <p:spPr>
          <a:xfrm>
            <a:off x="6779817" y="1092200"/>
            <a:ext cx="3100783" cy="2068351"/>
          </a:xfrm>
          <a:prstGeom prst="rect">
            <a:avLst/>
          </a:prstGeom>
          <a:ln w="25400"/>
        </p:spPr>
      </p:pic>
      <p:sp>
        <p:nvSpPr>
          <p:cNvPr id="1061" name="k1=-0.25"/>
          <p:cNvSpPr txBox="1"/>
          <p:nvPr/>
        </p:nvSpPr>
        <p:spPr>
          <a:xfrm>
            <a:off x="4850446" y="3335709"/>
            <a:ext cx="1320801" cy="419101"/>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k1=-0.25</a:t>
            </a:r>
          </a:p>
        </p:txBody>
      </p:sp>
      <p:sp>
        <p:nvSpPr>
          <p:cNvPr id="1062" name="k1=0.0 (input)"/>
          <p:cNvSpPr txBox="1"/>
          <p:nvPr/>
        </p:nvSpPr>
        <p:spPr>
          <a:xfrm>
            <a:off x="7730727" y="3338541"/>
            <a:ext cx="2024403" cy="41343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k1=0.0 (input)</a:t>
            </a:r>
          </a:p>
        </p:txBody>
      </p:sp>
      <p:pic>
        <p:nvPicPr>
          <p:cNvPr id="1063" name="droppedImage.png" descr="droppedImage.png"/>
          <p:cNvPicPr>
            <a:picLocks noChangeAspect="1"/>
          </p:cNvPicPr>
          <p:nvPr/>
        </p:nvPicPr>
        <p:blipFill>
          <a:blip r:embed="rId6">
            <a:extLst/>
          </a:blip>
          <a:stretch>
            <a:fillRect/>
          </a:stretch>
        </p:blipFill>
        <p:spPr>
          <a:xfrm>
            <a:off x="330200" y="4114800"/>
            <a:ext cx="3103405" cy="2070100"/>
          </a:xfrm>
          <a:prstGeom prst="rect">
            <a:avLst/>
          </a:prstGeom>
          <a:ln w="25400"/>
        </p:spPr>
      </p:pic>
      <p:pic>
        <p:nvPicPr>
          <p:cNvPr id="1064" name="droppedImage.png" descr="droppedImage.png"/>
          <p:cNvPicPr>
            <a:picLocks noChangeAspect="1"/>
          </p:cNvPicPr>
          <p:nvPr/>
        </p:nvPicPr>
        <p:blipFill>
          <a:blip r:embed="rId7">
            <a:extLst/>
          </a:blip>
          <a:stretch>
            <a:fillRect/>
          </a:stretch>
        </p:blipFill>
        <p:spPr>
          <a:xfrm>
            <a:off x="3581400" y="4114800"/>
            <a:ext cx="3103405" cy="2070100"/>
          </a:xfrm>
          <a:prstGeom prst="rect">
            <a:avLst/>
          </a:prstGeom>
          <a:ln w="25400"/>
        </p:spPr>
      </p:pic>
      <p:sp>
        <p:nvSpPr>
          <p:cNvPr id="1065" name="k1=0.25"/>
          <p:cNvSpPr txBox="1"/>
          <p:nvPr/>
        </p:nvSpPr>
        <p:spPr>
          <a:xfrm>
            <a:off x="1129346" y="6183341"/>
            <a:ext cx="1206896" cy="41343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k1=0.25</a:t>
            </a:r>
          </a:p>
        </p:txBody>
      </p:sp>
      <p:sp>
        <p:nvSpPr>
          <p:cNvPr id="1066" name="k1=0.5"/>
          <p:cNvSpPr txBox="1"/>
          <p:nvPr/>
        </p:nvSpPr>
        <p:spPr>
          <a:xfrm>
            <a:off x="4494846" y="6183341"/>
            <a:ext cx="1206896" cy="413438"/>
          </a:xfrm>
          <a:prstGeom prst="rect">
            <a:avLst/>
          </a:prstGeom>
          <a:ln w="12700">
            <a:miter lim="400000"/>
          </a:ln>
          <a:extLst>
            <a:ext uri="{C572A759-6A51-4108-AA02-DFA0A04FC94B}">
              <ma14:wrappingTextBoxFlag xmlns:ma14="http://schemas.microsoft.com/office/mac/drawingml/2011/main" val="1"/>
            </a:ext>
          </a:extLst>
        </p:spPr>
        <p:txBody>
          <a:bodyPr lIns="25400" tIns="25400" rIns="25400" bIns="25400" anchor="ct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k1=0.5</a:t>
            </a: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6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70" name="Calibration"/>
          <p:cNvSpPr txBox="1"/>
          <p:nvPr>
            <p:ph type="title"/>
          </p:nvPr>
        </p:nvSpPr>
        <p:spPr>
          <a:prstGeom prst="rect">
            <a:avLst/>
          </a:prstGeom>
        </p:spPr>
        <p:txBody>
          <a:bodyPr/>
          <a:lstStyle/>
          <a:p>
            <a:pPr/>
            <a:r>
              <a:t>Calibration</a:t>
            </a:r>
          </a:p>
        </p:txBody>
      </p:sp>
      <p:sp>
        <p:nvSpPr>
          <p:cNvPr id="1071" name="Harris, + measure of colinearity…"/>
          <p:cNvSpPr txBox="1"/>
          <p:nvPr>
            <p:ph type="body" idx="1"/>
          </p:nvPr>
        </p:nvSpPr>
        <p:spPr>
          <a:prstGeom prst="rect">
            <a:avLst/>
          </a:prstGeom>
        </p:spPr>
        <p:txBody>
          <a:bodyPr/>
          <a:lstStyle/>
          <a:p>
            <a:pPr/>
            <a:r>
              <a:t>Harris, + measure of colinearity</a:t>
            </a:r>
          </a:p>
          <a:p>
            <a:pPr/>
            <a:r>
              <a:t>Only apply warp to corners</a:t>
            </a:r>
          </a:p>
          <a:p>
            <a:pPr/>
            <a:r>
              <a:t>Careful with forward/inverse warp</a:t>
            </a:r>
          </a:p>
        </p:txBody>
      </p:sp>
      <p:pic>
        <p:nvPicPr>
          <p:cNvPr id="1072" name="droppedImage.png" descr="droppedImage.png"/>
          <p:cNvPicPr>
            <a:picLocks noChangeAspect="1"/>
          </p:cNvPicPr>
          <p:nvPr/>
        </p:nvPicPr>
        <p:blipFill>
          <a:blip r:embed="rId3">
            <a:extLst/>
          </a:blip>
          <a:stretch>
            <a:fillRect/>
          </a:stretch>
        </p:blipFill>
        <p:spPr>
          <a:xfrm>
            <a:off x="330200" y="2761757"/>
            <a:ext cx="6959600" cy="4642343"/>
          </a:xfrm>
          <a:prstGeom prst="rect">
            <a:avLst/>
          </a:prstGeom>
          <a:ln w="25400"/>
        </p:spPr>
      </p:pic>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7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76" name="Before"/>
          <p:cNvSpPr txBox="1"/>
          <p:nvPr>
            <p:ph type="title"/>
          </p:nvPr>
        </p:nvSpPr>
        <p:spPr>
          <a:prstGeom prst="rect">
            <a:avLst/>
          </a:prstGeom>
        </p:spPr>
        <p:txBody>
          <a:bodyPr/>
          <a:lstStyle/>
          <a:p>
            <a:pPr/>
            <a:r>
              <a:t>Before</a:t>
            </a:r>
          </a:p>
        </p:txBody>
      </p:sp>
      <p:pic>
        <p:nvPicPr>
          <p:cNvPr id="1077" name="droppedImage.png" descr="droppedImage.png"/>
          <p:cNvPicPr>
            <a:picLocks noChangeAspect="1"/>
          </p:cNvPicPr>
          <p:nvPr/>
        </p:nvPicPr>
        <p:blipFill>
          <a:blip r:embed="rId3">
            <a:extLst/>
          </a:blip>
          <a:stretch>
            <a:fillRect/>
          </a:stretch>
        </p:blipFill>
        <p:spPr>
          <a:xfrm>
            <a:off x="335786" y="1092200"/>
            <a:ext cx="9521927" cy="6351522"/>
          </a:xfrm>
          <a:prstGeom prst="rect">
            <a:avLst/>
          </a:prstGeom>
          <a:ln w="25400"/>
        </p:spPr>
      </p:pic>
      <p:pic>
        <p:nvPicPr>
          <p:cNvPr id="1078" name="droppedImage.png" descr="droppedImage.png"/>
          <p:cNvPicPr>
            <a:picLocks noChangeAspect="1"/>
          </p:cNvPicPr>
          <p:nvPr/>
        </p:nvPicPr>
        <p:blipFill>
          <a:blip r:embed="rId4">
            <a:extLst/>
          </a:blip>
          <a:stretch>
            <a:fillRect/>
          </a:stretch>
        </p:blipFill>
        <p:spPr>
          <a:xfrm>
            <a:off x="332705" y="1092200"/>
            <a:ext cx="9503540" cy="6339257"/>
          </a:xfrm>
          <a:prstGeom prst="rect">
            <a:avLst/>
          </a:prstGeom>
          <a:ln w="25400"/>
        </p:spPr>
      </p:pic>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8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82" name="After (k1=0.33, k2=0)"/>
          <p:cNvSpPr txBox="1"/>
          <p:nvPr>
            <p:ph type="title"/>
          </p:nvPr>
        </p:nvSpPr>
        <p:spPr>
          <a:prstGeom prst="rect">
            <a:avLst/>
          </a:prstGeom>
        </p:spPr>
        <p:txBody>
          <a:bodyPr/>
          <a:lstStyle/>
          <a:p>
            <a:pPr/>
            <a:r>
              <a:t>After (k1=0.33, k2=0)</a:t>
            </a:r>
          </a:p>
        </p:txBody>
      </p:sp>
      <p:pic>
        <p:nvPicPr>
          <p:cNvPr id="1083" name="droppedImage.png" descr="droppedImage.png"/>
          <p:cNvPicPr>
            <a:picLocks noChangeAspect="1"/>
          </p:cNvPicPr>
          <p:nvPr/>
        </p:nvPicPr>
        <p:blipFill>
          <a:blip r:embed="rId3">
            <a:extLst/>
          </a:blip>
          <a:stretch>
            <a:fillRect/>
          </a:stretch>
        </p:blipFill>
        <p:spPr>
          <a:xfrm>
            <a:off x="335786" y="1092200"/>
            <a:ext cx="9521927" cy="6351522"/>
          </a:xfrm>
          <a:prstGeom prst="rect">
            <a:avLst/>
          </a:prstGeom>
          <a:ln w="25400"/>
        </p:spPr>
      </p:pic>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8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87" name="Double-click to edit"/>
          <p:cNvSpPr txBox="1"/>
          <p:nvPr>
            <p:ph type="title"/>
          </p:nvPr>
        </p:nvSpPr>
        <p:spPr>
          <a:prstGeom prst="rect">
            <a:avLst/>
          </a:prstGeom>
        </p:spPr>
        <p:txBody>
          <a:bodyPr/>
          <a:lstStyle/>
          <a:p>
            <a:pPr>
              <a:defRPr sz="4000"/>
            </a:pPr>
          </a:p>
        </p:txBody>
      </p:sp>
      <p:sp>
        <p:nvSpPr>
          <p:cNvPr id="1088" name="Vignetting"/>
          <p:cNvSpPr txBox="1"/>
          <p:nvPr>
            <p:ph type="body" idx="1"/>
          </p:nvPr>
        </p:nvSpPr>
        <p:spPr>
          <a:prstGeom prst="rect">
            <a:avLst/>
          </a:prstGeom>
        </p:spPr>
        <p:txBody>
          <a:bodyPr/>
          <a:lstStyle>
            <a:lvl1pPr>
              <a:buSzTx/>
              <a:buNone/>
              <a:defRPr sz="10700"/>
            </a:lvl1pPr>
          </a:lstStyle>
          <a:p>
            <a:pPr/>
            <a:r>
              <a:t>Vignetting</a:t>
            </a:r>
          </a:p>
        </p:txBody>
      </p:sp>
      <p:sp>
        <p:nvSpPr>
          <p:cNvPr id="1089"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090"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9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94" name="Vignetting"/>
          <p:cNvSpPr txBox="1"/>
          <p:nvPr>
            <p:ph type="title"/>
          </p:nvPr>
        </p:nvSpPr>
        <p:spPr>
          <a:prstGeom prst="rect">
            <a:avLst/>
          </a:prstGeom>
        </p:spPr>
        <p:txBody>
          <a:bodyPr/>
          <a:lstStyle/>
          <a:p>
            <a:pPr/>
            <a:r>
              <a:t>Vignetting</a:t>
            </a:r>
          </a:p>
        </p:txBody>
      </p:sp>
      <p:sp>
        <p:nvSpPr>
          <p:cNvPr id="1095" name="Corners look darker…"/>
          <p:cNvSpPr txBox="1"/>
          <p:nvPr>
            <p:ph type="body" idx="1"/>
          </p:nvPr>
        </p:nvSpPr>
        <p:spPr>
          <a:xfrm>
            <a:off x="334962" y="1087437"/>
            <a:ext cx="9544051" cy="3206751"/>
          </a:xfrm>
          <a:prstGeom prst="rect">
            <a:avLst/>
          </a:prstGeom>
        </p:spPr>
        <p:txBody>
          <a:bodyPr/>
          <a:lstStyle/>
          <a:p>
            <a:pPr/>
            <a:r>
              <a:t>Corners look darker</a:t>
            </a:r>
          </a:p>
          <a:p>
            <a:pPr/>
            <a:r>
              <a:t>http://www.photozone.de/3Technology/lenstec3.htm</a:t>
            </a:r>
          </a:p>
        </p:txBody>
      </p:sp>
      <p:pic>
        <p:nvPicPr>
          <p:cNvPr id="1096" name="image.png" descr="image.png"/>
          <p:cNvPicPr>
            <a:picLocks noChangeAspect="0"/>
          </p:cNvPicPr>
          <p:nvPr/>
        </p:nvPicPr>
        <p:blipFill>
          <a:blip r:embed="rId3">
            <a:extLst/>
          </a:blip>
          <a:stretch>
            <a:fillRect/>
          </a:stretch>
        </p:blipFill>
        <p:spPr>
          <a:xfrm>
            <a:off x="-1588" y="2266950"/>
            <a:ext cx="10048876" cy="3729038"/>
          </a:xfrm>
          <a:prstGeom prst="rect">
            <a:avLst/>
          </a:prstGeom>
          <a:ln w="12700">
            <a:miter lim="400000"/>
          </a:ln>
        </p:spPr>
      </p:pic>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9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00" name="Why vignetting"/>
          <p:cNvSpPr txBox="1"/>
          <p:nvPr>
            <p:ph type="title"/>
          </p:nvPr>
        </p:nvSpPr>
        <p:spPr>
          <a:prstGeom prst="rect">
            <a:avLst/>
          </a:prstGeom>
        </p:spPr>
        <p:txBody>
          <a:bodyPr/>
          <a:lstStyle/>
          <a:p>
            <a:pPr/>
            <a:r>
              <a:t>Why vignetting</a:t>
            </a:r>
          </a:p>
        </p:txBody>
      </p:sp>
      <p:sp>
        <p:nvSpPr>
          <p:cNvPr id="1101" name="Many factors!…"/>
          <p:cNvSpPr txBox="1"/>
          <p:nvPr>
            <p:ph type="body" idx="1"/>
          </p:nvPr>
        </p:nvSpPr>
        <p:spPr>
          <a:prstGeom prst="rect">
            <a:avLst/>
          </a:prstGeom>
        </p:spPr>
        <p:txBody>
          <a:bodyPr/>
          <a:lstStyle/>
          <a:p>
            <a:pPr/>
            <a:r>
              <a:t>Many factors!</a:t>
            </a:r>
          </a:p>
          <a:p>
            <a:pPr lvl="1"/>
            <a:r>
              <a:t>Angle of incidence</a:t>
            </a:r>
          </a:p>
          <a:p>
            <a:pPr lvl="1"/>
            <a:r>
              <a:t>Occlusion by lens elements</a:t>
            </a:r>
          </a:p>
          <a:p>
            <a:pPr lvl="1"/>
            <a:r>
              <a:t>Occlusion at the photosite</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0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05" name="Vignetting"/>
          <p:cNvSpPr txBox="1"/>
          <p:nvPr>
            <p:ph type="title"/>
          </p:nvPr>
        </p:nvSpPr>
        <p:spPr>
          <a:prstGeom prst="rect">
            <a:avLst/>
          </a:prstGeom>
        </p:spPr>
        <p:txBody>
          <a:bodyPr/>
          <a:lstStyle/>
          <a:p>
            <a:pPr/>
            <a:r>
              <a:t>Vignetting</a:t>
            </a:r>
          </a:p>
        </p:txBody>
      </p:sp>
      <p:sp>
        <p:nvSpPr>
          <p:cNvPr id="1106" name="Occlusion by lens elements…"/>
          <p:cNvSpPr txBox="1"/>
          <p:nvPr>
            <p:ph type="body" idx="1"/>
          </p:nvPr>
        </p:nvSpPr>
        <p:spPr>
          <a:prstGeom prst="rect">
            <a:avLst/>
          </a:prstGeom>
        </p:spPr>
        <p:txBody>
          <a:bodyPr/>
          <a:lstStyle/>
          <a:p>
            <a:pPr/>
            <a:r>
              <a:t>Occlusion by lens elements</a:t>
            </a:r>
          </a:p>
          <a:p>
            <a:pPr/>
            <a:r>
              <a:t>The periphery does not get as much light</a:t>
            </a:r>
          </a:p>
        </p:txBody>
      </p:sp>
      <p:pic>
        <p:nvPicPr>
          <p:cNvPr id="1107" name="image.png" descr="image.png"/>
          <p:cNvPicPr>
            <a:picLocks noChangeAspect="0"/>
          </p:cNvPicPr>
          <p:nvPr/>
        </p:nvPicPr>
        <p:blipFill>
          <a:blip r:embed="rId3">
            <a:extLst/>
          </a:blip>
          <a:stretch>
            <a:fillRect/>
          </a:stretch>
        </p:blipFill>
        <p:spPr>
          <a:xfrm>
            <a:off x="220662" y="2089150"/>
            <a:ext cx="8154988" cy="4841875"/>
          </a:xfrm>
          <a:prstGeom prst="rect">
            <a:avLst/>
          </a:prstGeom>
          <a:ln w="12700">
            <a:miter lim="400000"/>
          </a:ln>
        </p:spPr>
      </p:pic>
      <p:sp>
        <p:nvSpPr>
          <p:cNvPr id="1108"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1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12" name="Occlusion"/>
          <p:cNvSpPr txBox="1"/>
          <p:nvPr>
            <p:ph type="title"/>
          </p:nvPr>
        </p:nvSpPr>
        <p:spPr>
          <a:prstGeom prst="rect">
            <a:avLst/>
          </a:prstGeom>
        </p:spPr>
        <p:txBody>
          <a:bodyPr/>
          <a:lstStyle/>
          <a:p>
            <a:pPr/>
            <a:r>
              <a:t>Occlusion</a:t>
            </a:r>
          </a:p>
        </p:txBody>
      </p:sp>
      <p:sp>
        <p:nvSpPr>
          <p:cNvPr id="1113" name="Double-click to edit"/>
          <p:cNvSpPr txBox="1"/>
          <p:nvPr>
            <p:ph type="body" idx="1"/>
          </p:nvPr>
        </p:nvSpPr>
        <p:spPr>
          <a:prstGeom prst="rect">
            <a:avLst/>
          </a:prstGeom>
        </p:spPr>
        <p:txBody>
          <a:bodyPr/>
          <a:lstStyle/>
          <a:p>
            <a:pPr/>
          </a:p>
        </p:txBody>
      </p:sp>
      <p:pic>
        <p:nvPicPr>
          <p:cNvPr id="1114" name="droppedImage.png" descr="droppedImage.png"/>
          <p:cNvPicPr>
            <a:picLocks noChangeAspect="1"/>
          </p:cNvPicPr>
          <p:nvPr/>
        </p:nvPicPr>
        <p:blipFill>
          <a:blip r:embed="rId3">
            <a:extLst/>
          </a:blip>
          <a:stretch>
            <a:fillRect/>
          </a:stretch>
        </p:blipFill>
        <p:spPr>
          <a:xfrm>
            <a:off x="2832100" y="1062544"/>
            <a:ext cx="4381500" cy="6608256"/>
          </a:xfrm>
          <a:prstGeom prst="rect">
            <a:avLst/>
          </a:prstGeom>
          <a:ln w="25400"/>
        </p:spPr>
      </p:pic>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1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18" name="Vignetting correction"/>
          <p:cNvSpPr txBox="1"/>
          <p:nvPr>
            <p:ph type="title"/>
          </p:nvPr>
        </p:nvSpPr>
        <p:spPr>
          <a:prstGeom prst="rect">
            <a:avLst/>
          </a:prstGeom>
        </p:spPr>
        <p:txBody>
          <a:bodyPr/>
          <a:lstStyle/>
          <a:p>
            <a:pPr/>
            <a:r>
              <a:t>Vignetting correction</a:t>
            </a:r>
          </a:p>
        </p:txBody>
      </p:sp>
      <p:sp>
        <p:nvSpPr>
          <p:cNvPr id="1119" name="Brighten periphery pixels…"/>
          <p:cNvSpPr txBox="1"/>
          <p:nvPr>
            <p:ph type="body" idx="1"/>
          </p:nvPr>
        </p:nvSpPr>
        <p:spPr>
          <a:prstGeom prst="rect">
            <a:avLst/>
          </a:prstGeom>
        </p:spPr>
        <p:txBody>
          <a:bodyPr/>
          <a:lstStyle/>
          <a:p>
            <a:pPr/>
            <a:r>
              <a:t>Brighten periphery pixels</a:t>
            </a:r>
          </a:p>
          <a:p>
            <a:pPr lvl="1"/>
            <a:r>
              <a:t>Often using parametric curve f(r)</a:t>
            </a:r>
          </a:p>
          <a:p>
            <a:pPr lvl="1"/>
            <a:r>
              <a:t>e.g. polynomial</a:t>
            </a:r>
          </a:p>
          <a:p>
            <a:pPr lvl="1"/>
            <a:r>
              <a:t>Can be messy</a:t>
            </a:r>
          </a:p>
          <a:p>
            <a:pPr/>
            <a:r>
              <a:t>Calibrate</a:t>
            </a:r>
          </a:p>
          <a:p>
            <a:pPr lvl="1"/>
            <a:r>
              <a:t>Multiple images of same subject at different locations</a:t>
            </a:r>
          </a:p>
        </p:txBody>
      </p:sp>
      <p:grpSp>
        <p:nvGrpSpPr>
          <p:cNvPr id="1126" name="Group"/>
          <p:cNvGrpSpPr/>
          <p:nvPr/>
        </p:nvGrpSpPr>
        <p:grpSpPr>
          <a:xfrm>
            <a:off x="939800" y="4424792"/>
            <a:ext cx="6689639" cy="2977969"/>
            <a:chOff x="0" y="0"/>
            <a:chExt cx="6689638" cy="2977968"/>
          </a:xfrm>
        </p:grpSpPr>
        <p:pic>
          <p:nvPicPr>
            <p:cNvPr id="1120" name="droppedImage.tiff" descr="droppedImage.tiff"/>
            <p:cNvPicPr>
              <a:picLocks noChangeAspect="1"/>
            </p:cNvPicPr>
            <p:nvPr/>
          </p:nvPicPr>
          <p:blipFill>
            <a:blip r:embed="rId3">
              <a:extLst/>
            </a:blip>
            <a:stretch>
              <a:fillRect/>
            </a:stretch>
          </p:blipFill>
          <p:spPr>
            <a:xfrm>
              <a:off x="0" y="0"/>
              <a:ext cx="2227220" cy="1485649"/>
            </a:xfrm>
            <a:prstGeom prst="rect">
              <a:avLst/>
            </a:prstGeom>
            <a:ln w="25400" cap="flat">
              <a:noFill/>
              <a:round/>
            </a:ln>
            <a:effectLst/>
          </p:spPr>
        </p:pic>
        <p:pic>
          <p:nvPicPr>
            <p:cNvPr id="1121" name="droppedImage.tiff" descr="droppedImage.tiff"/>
            <p:cNvPicPr>
              <a:picLocks noChangeAspect="1"/>
            </p:cNvPicPr>
            <p:nvPr/>
          </p:nvPicPr>
          <p:blipFill>
            <a:blip r:embed="rId4">
              <a:extLst/>
            </a:blip>
            <a:stretch>
              <a:fillRect/>
            </a:stretch>
          </p:blipFill>
          <p:spPr>
            <a:xfrm>
              <a:off x="2227217" y="0"/>
              <a:ext cx="2227220" cy="1485649"/>
            </a:xfrm>
            <a:prstGeom prst="rect">
              <a:avLst/>
            </a:prstGeom>
            <a:ln w="25400" cap="flat">
              <a:noFill/>
              <a:round/>
            </a:ln>
            <a:effectLst/>
          </p:spPr>
        </p:pic>
        <p:pic>
          <p:nvPicPr>
            <p:cNvPr id="1122" name="droppedImage.tiff" descr="droppedImage.tiff"/>
            <p:cNvPicPr>
              <a:picLocks noChangeAspect="1"/>
            </p:cNvPicPr>
            <p:nvPr/>
          </p:nvPicPr>
          <p:blipFill>
            <a:blip r:embed="rId5">
              <a:extLst/>
            </a:blip>
            <a:stretch>
              <a:fillRect/>
            </a:stretch>
          </p:blipFill>
          <p:spPr>
            <a:xfrm>
              <a:off x="4462419" y="0"/>
              <a:ext cx="2227220" cy="1485648"/>
            </a:xfrm>
            <a:prstGeom prst="rect">
              <a:avLst/>
            </a:prstGeom>
            <a:ln w="25400" cap="flat">
              <a:noFill/>
              <a:round/>
            </a:ln>
            <a:effectLst/>
          </p:spPr>
        </p:pic>
        <p:pic>
          <p:nvPicPr>
            <p:cNvPr id="1123" name="droppedImage.tiff" descr="droppedImage.tiff"/>
            <p:cNvPicPr>
              <a:picLocks noChangeAspect="1"/>
            </p:cNvPicPr>
            <p:nvPr/>
          </p:nvPicPr>
          <p:blipFill>
            <a:blip r:embed="rId6">
              <a:extLst/>
            </a:blip>
            <a:stretch>
              <a:fillRect/>
            </a:stretch>
          </p:blipFill>
          <p:spPr>
            <a:xfrm>
              <a:off x="0" y="1491500"/>
              <a:ext cx="2227220" cy="1485649"/>
            </a:xfrm>
            <a:prstGeom prst="rect">
              <a:avLst/>
            </a:prstGeom>
            <a:ln w="25400" cap="flat">
              <a:noFill/>
              <a:round/>
            </a:ln>
            <a:effectLst/>
          </p:spPr>
        </p:pic>
        <p:pic>
          <p:nvPicPr>
            <p:cNvPr id="1124" name="droppedImage.tiff" descr="droppedImage.tiff"/>
            <p:cNvPicPr>
              <a:picLocks noChangeAspect="1"/>
            </p:cNvPicPr>
            <p:nvPr/>
          </p:nvPicPr>
          <p:blipFill>
            <a:blip r:embed="rId7">
              <a:extLst/>
            </a:blip>
            <a:stretch>
              <a:fillRect/>
            </a:stretch>
          </p:blipFill>
          <p:spPr>
            <a:xfrm>
              <a:off x="2227217" y="1491500"/>
              <a:ext cx="2227220" cy="1485649"/>
            </a:xfrm>
            <a:prstGeom prst="rect">
              <a:avLst/>
            </a:prstGeom>
            <a:ln w="25400" cap="flat">
              <a:noFill/>
              <a:round/>
            </a:ln>
            <a:effectLst/>
          </p:spPr>
        </p:pic>
        <p:pic>
          <p:nvPicPr>
            <p:cNvPr id="1125" name="droppedImage.tiff" descr="droppedImage.tiff"/>
            <p:cNvPicPr>
              <a:picLocks noChangeAspect="1"/>
            </p:cNvPicPr>
            <p:nvPr/>
          </p:nvPicPr>
          <p:blipFill>
            <a:blip r:embed="rId8">
              <a:extLst/>
            </a:blip>
            <a:stretch>
              <a:fillRect/>
            </a:stretch>
          </p:blipFill>
          <p:spPr>
            <a:xfrm>
              <a:off x="4461123" y="1492320"/>
              <a:ext cx="2227220" cy="1485649"/>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2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30" name="Vignetting correction (ACR)"/>
          <p:cNvSpPr txBox="1"/>
          <p:nvPr>
            <p:ph type="title"/>
          </p:nvPr>
        </p:nvSpPr>
        <p:spPr>
          <a:prstGeom prst="rect">
            <a:avLst/>
          </a:prstGeom>
        </p:spPr>
        <p:txBody>
          <a:bodyPr/>
          <a:lstStyle/>
          <a:p>
            <a:pPr/>
            <a:r>
              <a:t>Vignetting correction (ACR)</a:t>
            </a:r>
          </a:p>
        </p:txBody>
      </p:sp>
      <p:sp>
        <p:nvSpPr>
          <p:cNvPr id="1131" name="Double-click to edit"/>
          <p:cNvSpPr txBox="1"/>
          <p:nvPr>
            <p:ph type="body" idx="1"/>
          </p:nvPr>
        </p:nvSpPr>
        <p:spPr>
          <a:prstGeom prst="rect">
            <a:avLst/>
          </a:prstGeom>
        </p:spPr>
        <p:txBody>
          <a:bodyPr/>
          <a:lstStyle/>
          <a:p>
            <a:pPr/>
          </a:p>
        </p:txBody>
      </p:sp>
      <p:grpSp>
        <p:nvGrpSpPr>
          <p:cNvPr id="1134" name="Group"/>
          <p:cNvGrpSpPr/>
          <p:nvPr/>
        </p:nvGrpSpPr>
        <p:grpSpPr>
          <a:xfrm>
            <a:off x="330199" y="2488743"/>
            <a:ext cx="9362545" cy="3111506"/>
            <a:chOff x="0" y="0"/>
            <a:chExt cx="9362542" cy="3111505"/>
          </a:xfrm>
        </p:grpSpPr>
        <p:pic>
          <p:nvPicPr>
            <p:cNvPr id="1132" name="droppedImage.tiff" descr="droppedImage.tiff"/>
            <p:cNvPicPr>
              <a:picLocks noChangeAspect="1"/>
            </p:cNvPicPr>
            <p:nvPr/>
          </p:nvPicPr>
          <p:blipFill>
            <a:blip r:embed="rId3">
              <a:extLst/>
            </a:blip>
            <a:stretch>
              <a:fillRect/>
            </a:stretch>
          </p:blipFill>
          <p:spPr>
            <a:xfrm>
              <a:off x="0" y="0"/>
              <a:ext cx="4671932" cy="3111506"/>
            </a:xfrm>
            <a:prstGeom prst="rect">
              <a:avLst/>
            </a:prstGeom>
            <a:ln w="25400" cap="flat">
              <a:noFill/>
              <a:round/>
            </a:ln>
            <a:effectLst/>
          </p:spPr>
        </p:pic>
        <p:pic>
          <p:nvPicPr>
            <p:cNvPr id="1133" name="droppedImage.tiff" descr="droppedImage.tiff"/>
            <p:cNvPicPr>
              <a:picLocks noChangeAspect="1"/>
            </p:cNvPicPr>
            <p:nvPr/>
          </p:nvPicPr>
          <p:blipFill>
            <a:blip r:embed="rId4">
              <a:extLst/>
            </a:blip>
            <a:stretch>
              <a:fillRect/>
            </a:stretch>
          </p:blipFill>
          <p:spPr>
            <a:xfrm>
              <a:off x="4690611" y="0"/>
              <a:ext cx="4671932" cy="3111506"/>
            </a:xfrm>
            <a:prstGeom prst="rect">
              <a:avLst/>
            </a:prstGeom>
            <a:ln w="25400" cap="flat">
              <a:noFill/>
              <a:round/>
            </a:ln>
            <a:effectLst/>
          </p:spPr>
        </p:pic>
      </p:grpSp>
      <p:sp>
        <p:nvSpPr>
          <p:cNvPr id="1135" name="Before"/>
          <p:cNvSpPr txBox="1"/>
          <p:nvPr/>
        </p:nvSpPr>
        <p:spPr>
          <a:xfrm>
            <a:off x="2082800" y="5765800"/>
            <a:ext cx="931379" cy="3810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Before</a:t>
            </a:r>
          </a:p>
        </p:txBody>
      </p:sp>
      <p:sp>
        <p:nvSpPr>
          <p:cNvPr id="1136" name="After"/>
          <p:cNvSpPr txBox="1"/>
          <p:nvPr/>
        </p:nvSpPr>
        <p:spPr>
          <a:xfrm>
            <a:off x="7378700" y="5765800"/>
            <a:ext cx="745195" cy="3810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marL="38607" marR="38607" defTabSz="914400">
              <a:defRPr sz="2400">
                <a:uFill>
                  <a:solidFill>
                    <a:srgbClr val="000000"/>
                  </a:solidFill>
                </a:uFill>
                <a:latin typeface="Times New Roman"/>
                <a:ea typeface="Times New Roman"/>
                <a:cs typeface="Times New Roman"/>
                <a:sym typeface="Times New Roman"/>
              </a:defRPr>
            </a:lvl1pPr>
          </a:lstStyle>
          <a:p>
            <a:pPr/>
            <a:r>
              <a:t>After</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3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40" name="Special case: panorama"/>
          <p:cNvSpPr txBox="1"/>
          <p:nvPr>
            <p:ph type="title"/>
          </p:nvPr>
        </p:nvSpPr>
        <p:spPr>
          <a:prstGeom prst="rect">
            <a:avLst/>
          </a:prstGeom>
        </p:spPr>
        <p:txBody>
          <a:bodyPr/>
          <a:lstStyle/>
          <a:p>
            <a:pPr/>
            <a:r>
              <a:t>Special case: panorama</a:t>
            </a:r>
          </a:p>
        </p:txBody>
      </p:sp>
      <p:sp>
        <p:nvSpPr>
          <p:cNvPr id="1141" name="We have multiple observations of the same point in overlapping regions…"/>
          <p:cNvSpPr txBox="1"/>
          <p:nvPr>
            <p:ph type="body" idx="1"/>
          </p:nvPr>
        </p:nvSpPr>
        <p:spPr>
          <a:prstGeom prst="rect">
            <a:avLst/>
          </a:prstGeom>
        </p:spPr>
        <p:txBody>
          <a:bodyPr/>
          <a:lstStyle/>
          <a:p>
            <a:pPr/>
            <a:r>
              <a:t>We have multiple observations of the same point in overlapping regions</a:t>
            </a:r>
          </a:p>
          <a:p>
            <a:pPr lvl="1"/>
            <a:r>
              <a:t>Can be used to calibrate vignetting</a:t>
            </a:r>
          </a:p>
          <a:p>
            <a:pPr/>
            <a:r>
              <a:t>Discrepancy from homography reprojection can be used to correct for radial distortion</a:t>
            </a:r>
          </a:p>
          <a:p>
            <a:pPr/>
            <a:r>
              <a:t>e.g. </a:t>
            </a:r>
            <a:r>
              <a:rPr u="sng">
                <a:hlinkClick r:id="rId3" invalidUrl="" action="" tgtFrame="" tooltip="" history="1" highlightClick="0" endSnd="0"/>
              </a:rPr>
              <a:t>http://www.cs.jhu.edu/~misha/ReadingSeminar/Papers/Triggs00.pdf</a:t>
            </a:r>
            <a:r>
              <a:t> </a:t>
            </a:r>
          </a:p>
        </p:txBody>
      </p:sp>
      <p:pic>
        <p:nvPicPr>
          <p:cNvPr id="1142" name="droppedImage.png" descr="droppedImage.png"/>
          <p:cNvPicPr>
            <a:picLocks noChangeAspect="1"/>
          </p:cNvPicPr>
          <p:nvPr/>
        </p:nvPicPr>
        <p:blipFill>
          <a:blip r:embed="rId4">
            <a:extLst/>
          </a:blip>
          <a:stretch>
            <a:fillRect/>
          </a:stretch>
        </p:blipFill>
        <p:spPr>
          <a:xfrm>
            <a:off x="330200" y="5370517"/>
            <a:ext cx="9550400" cy="1970083"/>
          </a:xfrm>
          <a:prstGeom prst="rect">
            <a:avLst/>
          </a:prstGeom>
          <a:ln w="25400"/>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4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46" name="Software"/>
          <p:cNvSpPr txBox="1"/>
          <p:nvPr>
            <p:ph type="title"/>
          </p:nvPr>
        </p:nvSpPr>
        <p:spPr>
          <a:prstGeom prst="rect">
            <a:avLst/>
          </a:prstGeom>
        </p:spPr>
        <p:txBody>
          <a:bodyPr/>
          <a:lstStyle/>
          <a:p>
            <a:pPr/>
            <a:r>
              <a:t>Software</a:t>
            </a:r>
          </a:p>
        </p:txBody>
      </p:sp>
      <p:sp>
        <p:nvSpPr>
          <p:cNvPr id="1147" name="Panorama software…"/>
          <p:cNvSpPr txBox="1"/>
          <p:nvPr>
            <p:ph type="body" idx="1"/>
          </p:nvPr>
        </p:nvSpPr>
        <p:spPr>
          <a:prstGeom prst="rect">
            <a:avLst/>
          </a:prstGeom>
        </p:spPr>
        <p:txBody>
          <a:bodyPr/>
          <a:lstStyle/>
          <a:p>
            <a:pPr/>
            <a:r>
              <a:t>Panorama software</a:t>
            </a:r>
          </a:p>
          <a:p>
            <a:pPr/>
            <a:r>
              <a:t>DXO</a:t>
            </a:r>
          </a:p>
          <a:p>
            <a:pPr lvl="1"/>
            <a:r>
              <a:t>Also removes blur</a:t>
            </a:r>
          </a:p>
          <a:p>
            <a:pPr lvl="1"/>
            <a:r>
              <a:rPr u="sng">
                <a:hlinkClick r:id="rId3" invalidUrl="" action="" tgtFrame="" tooltip="" history="1" highlightClick="0" endSnd="0"/>
              </a:rPr>
              <a:t>http://www.dxo.com/us/photo</a:t>
            </a:r>
          </a:p>
          <a:p>
            <a:pPr/>
            <a:r>
              <a:t>Adobe Camera Raw (Lightroom, Photoshop)</a:t>
            </a:r>
          </a:p>
          <a:p>
            <a:pPr lvl="1"/>
            <a:r>
              <a:rPr u="sng">
                <a:hlinkClick r:id="rId4" invalidUrl="" action="" tgtFrame="" tooltip="" history="1" highlightClick="0" endSnd="0"/>
              </a:rPr>
              <a:t>http://labs.adobe.com/technologies/lensprofile_creator/</a:t>
            </a:r>
          </a:p>
        </p:txBody>
      </p:sp>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4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5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51" name="Double-click to edit"/>
          <p:cNvSpPr txBox="1"/>
          <p:nvPr>
            <p:ph type="title"/>
          </p:nvPr>
        </p:nvSpPr>
        <p:spPr>
          <a:prstGeom prst="rect">
            <a:avLst/>
          </a:prstGeom>
        </p:spPr>
        <p:txBody>
          <a:bodyPr/>
          <a:lstStyle/>
          <a:p>
            <a:pPr>
              <a:defRPr sz="4000"/>
            </a:pPr>
          </a:p>
        </p:txBody>
      </p:sp>
      <p:sp>
        <p:nvSpPr>
          <p:cNvPr id="1152" name="Quality evaluation"/>
          <p:cNvSpPr txBox="1"/>
          <p:nvPr>
            <p:ph type="body" idx="1"/>
          </p:nvPr>
        </p:nvSpPr>
        <p:spPr>
          <a:prstGeom prst="rect">
            <a:avLst/>
          </a:prstGeom>
        </p:spPr>
        <p:txBody>
          <a:bodyPr/>
          <a:lstStyle>
            <a:lvl1pPr>
              <a:buSzTx/>
              <a:buNone/>
              <a:defRPr sz="10700"/>
            </a:lvl1pPr>
          </a:lstStyle>
          <a:p>
            <a:pPr/>
            <a:r>
              <a:t>Quality evaluation</a:t>
            </a:r>
          </a:p>
        </p:txBody>
      </p:sp>
      <p:sp>
        <p:nvSpPr>
          <p:cNvPr id="1153"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154"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5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5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58" name="LPIs"/>
          <p:cNvSpPr txBox="1"/>
          <p:nvPr>
            <p:ph type="title"/>
          </p:nvPr>
        </p:nvSpPr>
        <p:spPr>
          <a:prstGeom prst="rect">
            <a:avLst/>
          </a:prstGeom>
        </p:spPr>
        <p:txBody>
          <a:bodyPr/>
          <a:lstStyle>
            <a:lvl1pPr>
              <a:defRPr sz="4000"/>
            </a:lvl1pPr>
          </a:lstStyle>
          <a:p>
            <a:pPr/>
            <a:r>
              <a:t>LPIs</a:t>
            </a:r>
          </a:p>
        </p:txBody>
      </p:sp>
      <p:sp>
        <p:nvSpPr>
          <p:cNvPr id="1159" name="Line pair per inch…"/>
          <p:cNvSpPr txBox="1"/>
          <p:nvPr>
            <p:ph type="body" idx="1"/>
          </p:nvPr>
        </p:nvSpPr>
        <p:spPr>
          <a:prstGeom prst="rect">
            <a:avLst/>
          </a:prstGeom>
        </p:spPr>
        <p:txBody>
          <a:bodyPr/>
          <a:lstStyle/>
          <a:p>
            <a:pPr marL="378013" indent="-327690">
              <a:defRPr sz="2700"/>
            </a:pPr>
            <a:r>
              <a:t>Line pair per inch</a:t>
            </a: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r>
              <a:rPr sz="2700" u="sng">
                <a:solidFill>
                  <a:srgbClr val="606060"/>
                </a:solidFill>
                <a:uFill>
                  <a:solidFill>
                    <a:srgbClr val="606060"/>
                  </a:solidFill>
                </a:uFill>
                <a:hlinkClick r:id="rId3" invalidUrl="" action="" tgtFrame="" tooltip="" history="1" highlightClick="0" endSnd="0"/>
              </a:rPr>
              <a:t>http://www.optikos.com/Pdf_files/how_to_measure_mtf.pdf</a:t>
            </a:r>
          </a:p>
          <a:p>
            <a:pPr marL="378013" indent="-327690"/>
            <a:r>
              <a:rPr sz="2700" u="sng">
                <a:solidFill>
                  <a:srgbClr val="606060"/>
                </a:solidFill>
                <a:uFill>
                  <a:solidFill>
                    <a:srgbClr val="606060"/>
                  </a:solidFill>
                </a:uFill>
                <a:hlinkClick r:id="rId4" invalidUrl="" action="" tgtFrame="" tooltip="" history="1" highlightClick="0" endSnd="0"/>
              </a:rPr>
              <a:t>http://www.imatest.com/docs/tour.html</a:t>
            </a:r>
          </a:p>
        </p:txBody>
      </p:sp>
      <p:pic>
        <p:nvPicPr>
          <p:cNvPr id="1160" name="Sharpness_sinepattern.png" descr="Sharpness_sinepattern.png"/>
          <p:cNvPicPr>
            <a:picLocks noChangeAspect="0"/>
          </p:cNvPicPr>
          <p:nvPr/>
        </p:nvPicPr>
        <p:blipFill>
          <a:blip r:embed="rId5">
            <a:extLst/>
          </a:blip>
          <a:stretch>
            <a:fillRect/>
          </a:stretch>
        </p:blipFill>
        <p:spPr>
          <a:xfrm>
            <a:off x="374650" y="3232150"/>
            <a:ext cx="9442450" cy="1357313"/>
          </a:xfrm>
          <a:prstGeom prst="rect">
            <a:avLst/>
          </a:prstGeom>
          <a:ln w="12700">
            <a:miter lim="400000"/>
          </a:ln>
        </p:spPr>
      </p:pic>
      <p:sp>
        <p:nvSpPr>
          <p:cNvPr id="1161" name="Input"/>
          <p:cNvSpPr txBox="1"/>
          <p:nvPr/>
        </p:nvSpPr>
        <p:spPr>
          <a:xfrm>
            <a:off x="920750" y="2919412"/>
            <a:ext cx="72272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Input</a:t>
            </a:r>
          </a:p>
        </p:txBody>
      </p:sp>
      <p:sp>
        <p:nvSpPr>
          <p:cNvPr id="1162" name="After lens"/>
          <p:cNvSpPr txBox="1"/>
          <p:nvPr/>
        </p:nvSpPr>
        <p:spPr>
          <a:xfrm>
            <a:off x="920750" y="4679950"/>
            <a:ext cx="1273634"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After lens</a:t>
            </a:r>
          </a:p>
        </p:txBody>
      </p:sp>
      <p:sp>
        <p:nvSpPr>
          <p:cNvPr id="1163" name="http://www.imatest.com/docs/sharpness.html"/>
          <p:cNvSpPr txBox="1"/>
          <p:nvPr/>
        </p:nvSpPr>
        <p:spPr>
          <a:xfrm>
            <a:off x="4184650" y="4679950"/>
            <a:ext cx="5554799"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http://www.imatest.com/docs/sharpness.html</a:t>
            </a: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6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6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67" name="Sharpness"/>
          <p:cNvSpPr txBox="1"/>
          <p:nvPr>
            <p:ph type="title"/>
          </p:nvPr>
        </p:nvSpPr>
        <p:spPr>
          <a:prstGeom prst="rect">
            <a:avLst/>
          </a:prstGeom>
        </p:spPr>
        <p:txBody>
          <a:bodyPr/>
          <a:lstStyle>
            <a:lvl1pPr>
              <a:defRPr sz="4000"/>
            </a:lvl1pPr>
          </a:lstStyle>
          <a:p>
            <a:pPr/>
            <a:r>
              <a:t>Sharpness</a:t>
            </a:r>
          </a:p>
        </p:txBody>
      </p:sp>
      <p:sp>
        <p:nvSpPr>
          <p:cNvPr id="1168" name="Double-click to edit"/>
          <p:cNvSpPr txBox="1"/>
          <p:nvPr>
            <p:ph type="body" idx="1"/>
          </p:nvPr>
        </p:nvSpPr>
        <p:spPr>
          <a:prstGeom prst="rect">
            <a:avLst/>
          </a:prstGeom>
        </p:spPr>
        <p:txBody>
          <a:bodyPr/>
          <a:lstStyle/>
          <a:p>
            <a:pPr/>
          </a:p>
        </p:txBody>
      </p:sp>
      <p:pic>
        <p:nvPicPr>
          <p:cNvPr id="1169" name="Sharpness_MTFcurve_small.png" descr="Sharpness_MTFcurve_small.png"/>
          <p:cNvPicPr>
            <a:picLocks noChangeAspect="0"/>
          </p:cNvPicPr>
          <p:nvPr/>
        </p:nvPicPr>
        <p:blipFill>
          <a:blip r:embed="rId3">
            <a:extLst/>
          </a:blip>
          <a:stretch>
            <a:fillRect/>
          </a:stretch>
        </p:blipFill>
        <p:spPr>
          <a:xfrm>
            <a:off x="4160837" y="1022350"/>
            <a:ext cx="5586413" cy="6508750"/>
          </a:xfrm>
          <a:prstGeom prst="rect">
            <a:avLst/>
          </a:prstGeom>
          <a:ln w="12700">
            <a:miter lim="400000"/>
          </a:ln>
        </p:spPr>
      </p:pic>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7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7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73" name="MTF"/>
          <p:cNvSpPr txBox="1"/>
          <p:nvPr>
            <p:ph type="title"/>
          </p:nvPr>
        </p:nvSpPr>
        <p:spPr>
          <a:prstGeom prst="rect">
            <a:avLst/>
          </a:prstGeom>
        </p:spPr>
        <p:txBody>
          <a:bodyPr/>
          <a:lstStyle/>
          <a:p>
            <a:pPr/>
            <a:r>
              <a:t>MTF</a:t>
            </a:r>
          </a:p>
        </p:txBody>
      </p:sp>
      <p:sp>
        <p:nvSpPr>
          <p:cNvPr id="1174" name="Modulation  Transfer  Function…"/>
          <p:cNvSpPr txBox="1"/>
          <p:nvPr>
            <p:ph type="body" sz="half" idx="1"/>
          </p:nvPr>
        </p:nvSpPr>
        <p:spPr>
          <a:xfrm>
            <a:off x="334962" y="1087437"/>
            <a:ext cx="2554288" cy="6443663"/>
          </a:xfrm>
          <a:prstGeom prst="rect">
            <a:avLst/>
          </a:prstGeom>
        </p:spPr>
        <p:txBody>
          <a:bodyPr/>
          <a:lstStyle/>
          <a:p>
            <a:pPr marL="378013" indent="-327690">
              <a:defRPr sz="2700"/>
            </a:pPr>
            <a:r>
              <a:t>Modulation </a:t>
            </a:r>
            <a:br/>
            <a:r>
              <a:t>Transfer </a:t>
            </a:r>
            <a:br/>
            <a:r>
              <a:t>Function</a:t>
            </a:r>
          </a:p>
          <a:p>
            <a:pPr marL="378013" indent="-327690">
              <a:defRPr sz="2700"/>
            </a:pPr>
            <a:r>
              <a:t>Pretty much Fourier transform of lens response</a:t>
            </a:r>
          </a:p>
          <a:p>
            <a:pPr marL="378013" indent="-327690">
              <a:defRPr sz="2700"/>
            </a:pPr>
            <a:r>
              <a:t>Complex because needs to be measured at multiple location</a:t>
            </a:r>
          </a:p>
        </p:txBody>
      </p:sp>
      <p:pic>
        <p:nvPicPr>
          <p:cNvPr id="1175" name="image.png" descr="image.png"/>
          <p:cNvPicPr>
            <a:picLocks noChangeAspect="0"/>
          </p:cNvPicPr>
          <p:nvPr/>
        </p:nvPicPr>
        <p:blipFill>
          <a:blip r:embed="rId3">
            <a:extLst/>
          </a:blip>
          <a:srcRect l="0" t="2052" r="0" b="0"/>
          <a:stretch>
            <a:fillRect/>
          </a:stretch>
        </p:blipFill>
        <p:spPr>
          <a:xfrm>
            <a:off x="2813050" y="946150"/>
            <a:ext cx="3003550" cy="6584950"/>
          </a:xfrm>
          <a:prstGeom prst="rect">
            <a:avLst/>
          </a:prstGeom>
          <a:ln w="12700">
            <a:miter lim="400000"/>
          </a:ln>
        </p:spPr>
      </p:pic>
      <p:pic>
        <p:nvPicPr>
          <p:cNvPr id="1176" name="image.png" descr="image.png"/>
          <p:cNvPicPr>
            <a:picLocks noChangeAspect="0"/>
          </p:cNvPicPr>
          <p:nvPr/>
        </p:nvPicPr>
        <p:blipFill>
          <a:blip r:embed="rId4">
            <a:extLst/>
          </a:blip>
          <a:stretch>
            <a:fillRect/>
          </a:stretch>
        </p:blipFill>
        <p:spPr>
          <a:xfrm>
            <a:off x="5741987" y="912812"/>
            <a:ext cx="4305301" cy="6357938"/>
          </a:xfrm>
          <a:prstGeom prst="rect">
            <a:avLst/>
          </a:prstGeom>
          <a:ln w="12700">
            <a:miter lim="400000"/>
          </a:ln>
        </p:spPr>
      </p:pic>
      <p:sp>
        <p:nvSpPr>
          <p:cNvPr id="1177"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
        <p:nvSpPr>
          <p:cNvPr id="1178" name="Here the x axis is image location"/>
          <p:cNvSpPr txBox="1"/>
          <p:nvPr/>
        </p:nvSpPr>
        <p:spPr>
          <a:xfrm>
            <a:off x="6000750" y="7034212"/>
            <a:ext cx="402658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Here the x axis is image location</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8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8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82" name="Blur index based on Photoshop!"/>
          <p:cNvSpPr txBox="1"/>
          <p:nvPr>
            <p:ph type="title"/>
          </p:nvPr>
        </p:nvSpPr>
        <p:spPr>
          <a:prstGeom prst="rect">
            <a:avLst/>
          </a:prstGeom>
        </p:spPr>
        <p:txBody>
          <a:bodyPr/>
          <a:lstStyle/>
          <a:p>
            <a:pPr/>
            <a:r>
              <a:t>Blur index based on Photoshop!</a:t>
            </a:r>
          </a:p>
        </p:txBody>
      </p:sp>
      <p:sp>
        <p:nvSpPr>
          <p:cNvPr id="1183" name="Lens sharpness (or lack thereof) expressed as the amount of Photoshop blur that would blur the image similarly…"/>
          <p:cNvSpPr txBox="1"/>
          <p:nvPr>
            <p:ph type="body" idx="1"/>
          </p:nvPr>
        </p:nvSpPr>
        <p:spPr>
          <a:xfrm>
            <a:off x="379412" y="1266825"/>
            <a:ext cx="9272588" cy="6264275"/>
          </a:xfrm>
          <a:prstGeom prst="rect">
            <a:avLst/>
          </a:prstGeom>
        </p:spPr>
        <p:txBody>
          <a:bodyPr/>
          <a:lstStyle/>
          <a:p>
            <a:pPr marL="402287" indent="-351964">
              <a:lnSpc>
                <a:spcPct val="70000"/>
              </a:lnSpc>
              <a:defRPr sz="2900"/>
            </a:pPr>
            <a:r>
              <a:t>Lens sharpness (or lack thereof) expressed as the amount of Photoshop blur that would blur the image similarly</a:t>
            </a:r>
          </a:p>
          <a:p>
            <a:pPr marL="341603" indent="-291280">
              <a:lnSpc>
                <a:spcPct val="80000"/>
              </a:lnSpc>
            </a:pPr>
            <a:r>
              <a:rPr sz="2400" u="sng">
                <a:solidFill>
                  <a:srgbClr val="606060"/>
                </a:solidFill>
                <a:uFill>
                  <a:solidFill>
                    <a:srgbClr val="606060"/>
                  </a:solidFill>
                </a:uFill>
                <a:hlinkClick r:id="rId3" invalidUrl="" action="" tgtFrame="" tooltip="" history="1" highlightClick="0" endSnd="0"/>
              </a:rPr>
              <a:t>http://www.imatest.com/</a:t>
            </a:r>
          </a:p>
          <a:p>
            <a:pPr marL="341603" indent="-291280">
              <a:lnSpc>
                <a:spcPct val="80000"/>
              </a:lnSpc>
            </a:pPr>
            <a:r>
              <a:rPr sz="2400" u="sng">
                <a:solidFill>
                  <a:srgbClr val="606060"/>
                </a:solidFill>
                <a:uFill>
                  <a:solidFill>
                    <a:srgbClr val="606060"/>
                  </a:solidFill>
                </a:uFill>
                <a:hlinkClick r:id="rId4" invalidUrl="" action="" tgtFrame="" tooltip="" history="1" highlightClick="0" endSnd="0"/>
              </a:rPr>
              <a:t>http://www.dxo.com/en/measure/dxo_analyser/default.php</a:t>
            </a:r>
          </a:p>
          <a:p>
            <a:pPr marL="341603" indent="-291280">
              <a:lnSpc>
                <a:spcPct val="80000"/>
              </a:lnSpc>
            </a:pPr>
            <a:r>
              <a:rPr sz="2400"/>
              <a:t>Cool vis at </a:t>
            </a:r>
            <a:r>
              <a:rPr sz="2400" u="sng">
                <a:solidFill>
                  <a:srgbClr val="606060"/>
                </a:solidFill>
                <a:uFill>
                  <a:solidFill>
                    <a:srgbClr val="606060"/>
                  </a:solidFill>
                </a:uFill>
                <a:hlinkClick r:id="rId5" invalidUrl="" action="" tgtFrame="" tooltip="" history="1" highlightClick="0" endSnd="0"/>
              </a:rPr>
              <a:t>http://www.slrgear.com/reviews/index.php</a:t>
            </a:r>
          </a:p>
          <a:p>
            <a:pPr marL="341603" indent="-291280">
              <a:lnSpc>
                <a:spcPct val="80000"/>
              </a:lnSpc>
              <a:defRPr sz="2400"/>
            </a:pPr>
          </a:p>
          <a:p>
            <a:pPr marL="341603" indent="-291280">
              <a:lnSpc>
                <a:spcPct val="70000"/>
              </a:lnSpc>
              <a:defRPr sz="2400"/>
            </a:pPr>
          </a:p>
          <a:p>
            <a:pPr marL="268783" indent="-218460">
              <a:lnSpc>
                <a:spcPct val="70000"/>
              </a:lnSpc>
            </a:pPr>
            <a:r>
              <a:rPr sz="1800"/>
              <a:t>100 macro: </a:t>
            </a:r>
            <a:r>
              <a:rPr sz="1800" u="sng">
                <a:solidFill>
                  <a:srgbClr val="606060"/>
                </a:solidFill>
                <a:uFill>
                  <a:solidFill>
                    <a:srgbClr val="606060"/>
                  </a:solidFill>
                </a:uFill>
                <a:hlinkClick r:id="rId6" invalidUrl="" action="" tgtFrame="" tooltip="" history="1" highlightClick="0" endSnd="0"/>
              </a:rPr>
              <a:t>http://www.slrgear.com/reviews/showproduct.php/product/157/sort/2/cat/10/page/1</a:t>
            </a:r>
          </a:p>
          <a:p>
            <a:pPr marL="268783" indent="-218460">
              <a:lnSpc>
                <a:spcPct val="70000"/>
              </a:lnSpc>
            </a:pPr>
            <a:r>
              <a:rPr sz="1800"/>
              <a:t>50mm f/1.4 </a:t>
            </a:r>
            <a:r>
              <a:rPr sz="1800" u="sng">
                <a:solidFill>
                  <a:srgbClr val="606060"/>
                </a:solidFill>
                <a:uFill>
                  <a:solidFill>
                    <a:srgbClr val="606060"/>
                  </a:solidFill>
                </a:uFill>
                <a:hlinkClick r:id="rId7" invalidUrl="" action="" tgtFrame="" tooltip="" history="1" highlightClick="0" endSnd="0"/>
              </a:rPr>
              <a:t>http://www.slrgear.com/reviews/showproduct.php/product/140/sort/2/cat/10/page/2</a:t>
            </a:r>
          </a:p>
          <a:p>
            <a:pPr marL="268783" indent="-218460">
              <a:lnSpc>
                <a:spcPct val="70000"/>
              </a:lnSpc>
            </a:pPr>
            <a:r>
              <a:rPr sz="1800"/>
              <a:t>16-35mm </a:t>
            </a:r>
            <a:r>
              <a:rPr sz="1800" u="sng">
                <a:solidFill>
                  <a:srgbClr val="606060"/>
                </a:solidFill>
                <a:uFill>
                  <a:solidFill>
                    <a:srgbClr val="606060"/>
                  </a:solidFill>
                </a:uFill>
                <a:hlinkClick r:id="rId8" invalidUrl="" action="" tgtFrame="" tooltip="" history="1" highlightClick="0" endSnd="0"/>
              </a:rPr>
              <a:t>http://www.slrgear.com/reviews/showproduct.php/product/142/sort/2/cat/11/page/1</a:t>
            </a:r>
          </a:p>
          <a:p>
            <a:pPr marL="268783" indent="-218460">
              <a:lnSpc>
                <a:spcPct val="70000"/>
              </a:lnSpc>
            </a:pPr>
            <a:r>
              <a:rPr sz="1800"/>
              <a:t>55-200 </a:t>
            </a:r>
            <a:r>
              <a:rPr sz="1800" u="sng">
                <a:solidFill>
                  <a:srgbClr val="606060"/>
                </a:solidFill>
                <a:uFill>
                  <a:solidFill>
                    <a:srgbClr val="606060"/>
                  </a:solidFill>
                </a:uFill>
                <a:hlinkClick r:id="rId9" invalidUrl="" action="" tgtFrame="" tooltip="" history="1" highlightClick="0" endSnd="0"/>
              </a:rPr>
              <a:t>http://www.slrgear.com/reviews/showproduct.php/product/141/sort/2/cat/11/page/1</a:t>
            </a:r>
          </a:p>
          <a:p>
            <a:pPr marL="268783" indent="-218460">
              <a:lnSpc>
                <a:spcPct val="70000"/>
              </a:lnSpc>
            </a:pPr>
            <a:r>
              <a:rPr sz="1800"/>
              <a:t>28-135 </a:t>
            </a:r>
            <a:r>
              <a:rPr sz="1800" u="sng">
                <a:solidFill>
                  <a:srgbClr val="606060"/>
                </a:solidFill>
                <a:uFill>
                  <a:solidFill>
                    <a:srgbClr val="606060"/>
                  </a:solidFill>
                </a:uFill>
                <a:hlinkClick r:id="rId10" invalidUrl="" action="" tgtFrame="" tooltip="" history="1" highlightClick="0" endSnd="0"/>
              </a:rPr>
              <a:t>http://www.slrgear.com/reviews/showproduct.php/product/139/sort/2/cat/11/page/1</a:t>
            </a:r>
          </a:p>
          <a:p>
            <a:pPr marL="268783" indent="-218460">
              <a:lnSpc>
                <a:spcPct val="70000"/>
              </a:lnSpc>
            </a:pPr>
            <a:r>
              <a:rPr sz="1800"/>
              <a:t>18-55 </a:t>
            </a:r>
            <a:r>
              <a:rPr sz="1800" u="sng">
                <a:solidFill>
                  <a:srgbClr val="606060"/>
                </a:solidFill>
                <a:uFill>
                  <a:solidFill>
                    <a:srgbClr val="606060"/>
                  </a:solidFill>
                </a:uFill>
                <a:hlinkClick r:id="rId11" invalidUrl="" action="" tgtFrame="" tooltip="" history="1" highlightClick="0" endSnd="0"/>
              </a:rPr>
              <a:t>http://www.slrgear.com/reviews/showproduct.php/product/137/sort/2/cat/11/page/1</a:t>
            </a:r>
          </a:p>
          <a:p>
            <a:pPr marL="268783" indent="-218460">
              <a:lnSpc>
                <a:spcPct val="70000"/>
              </a:lnSpc>
            </a:pPr>
            <a:r>
              <a:rPr sz="1800"/>
              <a:t>17-85 </a:t>
            </a:r>
            <a:r>
              <a:rPr sz="1800" u="sng">
                <a:solidFill>
                  <a:srgbClr val="606060"/>
                </a:solidFill>
                <a:uFill>
                  <a:solidFill>
                    <a:srgbClr val="606060"/>
                  </a:solidFill>
                </a:uFill>
                <a:hlinkClick r:id="rId12" invalidUrl="" action="" tgtFrame="" tooltip="" history="1" highlightClick="0" endSnd="0"/>
              </a:rPr>
              <a:t>http://www.slrgear.com/reviews/showproduct.php/product/136/sort/2/cat/11/page/1</a:t>
            </a:r>
          </a:p>
          <a:p>
            <a:pPr marL="268783" indent="-218460">
              <a:lnSpc>
                <a:spcPct val="70000"/>
              </a:lnSpc>
            </a:pPr>
            <a:r>
              <a:rPr sz="1800"/>
              <a:t>10-22 </a:t>
            </a:r>
            <a:r>
              <a:rPr sz="1800" u="sng">
                <a:solidFill>
                  <a:srgbClr val="606060"/>
                </a:solidFill>
                <a:uFill>
                  <a:solidFill>
                    <a:srgbClr val="606060"/>
                  </a:solidFill>
                </a:uFill>
                <a:hlinkClick r:id="rId13" invalidUrl="" action="" tgtFrame="" tooltip="" history="1" highlightClick="0" endSnd="0"/>
              </a:rPr>
              <a:t>http://www.slrgear.com/reviews/showproduct.php/product/135/sort/2/cat/11/page/1</a:t>
            </a: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8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87" name="Double-click to edit"/>
          <p:cNvSpPr txBox="1"/>
          <p:nvPr>
            <p:ph type="title"/>
          </p:nvPr>
        </p:nvSpPr>
        <p:spPr>
          <a:prstGeom prst="rect">
            <a:avLst/>
          </a:prstGeom>
        </p:spPr>
        <p:txBody>
          <a:bodyPr/>
          <a:lstStyle/>
          <a:p>
            <a:pPr>
              <a:defRPr sz="4000"/>
            </a:pPr>
          </a:p>
        </p:txBody>
      </p:sp>
      <p:sp>
        <p:nvSpPr>
          <p:cNvPr id="1188" name="Lens design"/>
          <p:cNvSpPr txBox="1"/>
          <p:nvPr>
            <p:ph type="body" idx="1"/>
          </p:nvPr>
        </p:nvSpPr>
        <p:spPr>
          <a:prstGeom prst="rect">
            <a:avLst/>
          </a:prstGeom>
        </p:spPr>
        <p:txBody>
          <a:bodyPr/>
          <a:lstStyle>
            <a:lvl1pPr>
              <a:buSzTx/>
              <a:buNone/>
              <a:defRPr sz="10700"/>
            </a:lvl1pPr>
          </a:lstStyle>
          <a:p>
            <a:pPr/>
            <a:r>
              <a:t>Lens design</a:t>
            </a:r>
          </a:p>
        </p:txBody>
      </p:sp>
      <p:sp>
        <p:nvSpPr>
          <p:cNvPr id="1189"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190"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19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194" name="Optimization software"/>
          <p:cNvSpPr txBox="1"/>
          <p:nvPr>
            <p:ph type="title"/>
          </p:nvPr>
        </p:nvSpPr>
        <p:spPr>
          <a:prstGeom prst="rect">
            <a:avLst/>
          </a:prstGeom>
        </p:spPr>
        <p:txBody>
          <a:bodyPr/>
          <a:lstStyle>
            <a:lvl1pPr>
              <a:defRPr sz="4000"/>
            </a:lvl1pPr>
          </a:lstStyle>
          <a:p>
            <a:pPr/>
            <a:r>
              <a:t>Optimization software</a:t>
            </a:r>
          </a:p>
        </p:txBody>
      </p:sp>
      <p:sp>
        <p:nvSpPr>
          <p:cNvPr id="1195" name="Has revolutionized lens design…"/>
          <p:cNvSpPr txBox="1"/>
          <p:nvPr>
            <p:ph type="body" idx="1"/>
          </p:nvPr>
        </p:nvSpPr>
        <p:spPr>
          <a:prstGeom prst="rect">
            <a:avLst/>
          </a:prstGeom>
        </p:spPr>
        <p:txBody>
          <a:bodyPr/>
          <a:lstStyle/>
          <a:p>
            <a:pPr/>
            <a:r>
              <a:t>Has revolutionized lens design</a:t>
            </a:r>
          </a:p>
          <a:p>
            <a:pPr/>
            <a:r>
              <a:t>E.g. zooms are good now</a:t>
            </a:r>
          </a:p>
        </p:txBody>
      </p:sp>
      <p:pic>
        <p:nvPicPr>
          <p:cNvPr id="1196" name="image.png" descr="image.png"/>
          <p:cNvPicPr>
            <a:picLocks noChangeAspect="0"/>
          </p:cNvPicPr>
          <p:nvPr/>
        </p:nvPicPr>
        <p:blipFill>
          <a:blip r:embed="rId3">
            <a:extLst/>
          </a:blip>
          <a:stretch>
            <a:fillRect/>
          </a:stretch>
        </p:blipFill>
        <p:spPr>
          <a:xfrm>
            <a:off x="0" y="2249487"/>
            <a:ext cx="9061450" cy="5019676"/>
          </a:xfrm>
          <a:prstGeom prst="rect">
            <a:avLst/>
          </a:prstGeom>
          <a:ln w="12700">
            <a:miter lim="400000"/>
          </a:ln>
        </p:spPr>
      </p:pic>
      <p:sp>
        <p:nvSpPr>
          <p:cNvPr id="1197" name="From Hecht's Optics"/>
          <p:cNvSpPr txBox="1"/>
          <p:nvPr/>
        </p:nvSpPr>
        <p:spPr>
          <a:xfrm>
            <a:off x="8299450" y="7194550"/>
            <a:ext cx="1566259" cy="246447"/>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Hecht's Optics</a:t>
            </a:r>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20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201" name="Lens design, ray tracing"/>
          <p:cNvSpPr txBox="1"/>
          <p:nvPr>
            <p:ph type="title"/>
          </p:nvPr>
        </p:nvSpPr>
        <p:spPr>
          <a:xfrm>
            <a:off x="298450" y="0"/>
            <a:ext cx="9601200" cy="869950"/>
          </a:xfrm>
          <a:prstGeom prst="rect">
            <a:avLst/>
          </a:prstGeom>
        </p:spPr>
        <p:txBody>
          <a:bodyPr/>
          <a:lstStyle/>
          <a:p>
            <a:pPr/>
            <a:r>
              <a:t>Lens design, ray tracing</a:t>
            </a:r>
          </a:p>
        </p:txBody>
      </p:sp>
      <p:sp>
        <p:nvSpPr>
          <p:cNvPr id="1202" name="Double-click to edit"/>
          <p:cNvSpPr txBox="1"/>
          <p:nvPr>
            <p:ph type="body" idx="1"/>
          </p:nvPr>
        </p:nvSpPr>
        <p:spPr>
          <a:prstGeom prst="rect">
            <a:avLst/>
          </a:prstGeom>
        </p:spPr>
        <p:txBody>
          <a:bodyPr/>
          <a:lstStyle/>
          <a:p>
            <a:pPr/>
          </a:p>
        </p:txBody>
      </p:sp>
      <p:pic>
        <p:nvPicPr>
          <p:cNvPr id="1203" name="image.png" descr="image.png"/>
          <p:cNvPicPr>
            <a:picLocks noChangeAspect="0"/>
          </p:cNvPicPr>
          <p:nvPr/>
        </p:nvPicPr>
        <p:blipFill>
          <a:blip r:embed="rId3">
            <a:extLst/>
          </a:blip>
          <a:stretch>
            <a:fillRect/>
          </a:stretch>
        </p:blipFill>
        <p:spPr>
          <a:xfrm>
            <a:off x="5156200" y="793750"/>
            <a:ext cx="4891088" cy="6858000"/>
          </a:xfrm>
          <a:prstGeom prst="rect">
            <a:avLst/>
          </a:prstGeom>
          <a:ln w="12700">
            <a:miter lim="400000"/>
          </a:ln>
        </p:spPr>
      </p:pic>
      <p:sp>
        <p:nvSpPr>
          <p:cNvPr id="1204"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20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208" name="Optimization"/>
          <p:cNvSpPr txBox="1"/>
          <p:nvPr>
            <p:ph type="title"/>
          </p:nvPr>
        </p:nvSpPr>
        <p:spPr>
          <a:prstGeom prst="rect">
            <a:avLst/>
          </a:prstGeom>
        </p:spPr>
        <p:txBody>
          <a:bodyPr/>
          <a:lstStyle>
            <a:lvl1pPr>
              <a:defRPr sz="4000"/>
            </a:lvl1pPr>
          </a:lstStyle>
          <a:p>
            <a:pPr/>
            <a:r>
              <a:t>Optimization</a:t>
            </a:r>
          </a:p>
        </p:txBody>
      </p:sp>
      <p:sp>
        <p:nvSpPr>
          <p:cNvPr id="1209" name="Free parameters…"/>
          <p:cNvSpPr txBox="1"/>
          <p:nvPr>
            <p:ph type="body" idx="1"/>
          </p:nvPr>
        </p:nvSpPr>
        <p:spPr>
          <a:prstGeom prst="rect">
            <a:avLst/>
          </a:prstGeom>
        </p:spPr>
        <p:txBody>
          <a:bodyPr/>
          <a:lstStyle/>
          <a:p>
            <a:pPr marL="329466" indent="-279143">
              <a:lnSpc>
                <a:spcPct val="80000"/>
              </a:lnSpc>
              <a:defRPr sz="2300"/>
            </a:pPr>
            <a:r>
              <a:t>Free parameters</a:t>
            </a:r>
          </a:p>
          <a:p>
            <a:pPr lvl="1">
              <a:lnSpc>
                <a:spcPct val="80000"/>
              </a:lnSpc>
            </a:pPr>
            <a:r>
              <a:t>Lens curvature, width, position, type of glass</a:t>
            </a:r>
          </a:p>
          <a:p>
            <a:pPr lvl="1">
              <a:lnSpc>
                <a:spcPct val="80000"/>
              </a:lnSpc>
            </a:pPr>
            <a:r>
              <a:t>Some can be fixed, other vary with focal length, focus (e.g. floating elements)</a:t>
            </a:r>
          </a:p>
          <a:p>
            <a:pPr lvl="1">
              <a:lnSpc>
                <a:spcPct val="80000"/>
              </a:lnSpc>
            </a:pPr>
            <a:r>
              <a:t>Multiplied by number of lens elements</a:t>
            </a:r>
          </a:p>
          <a:p>
            <a:pPr marL="329466" indent="-279143">
              <a:lnSpc>
                <a:spcPct val="80000"/>
              </a:lnSpc>
              <a:defRPr sz="2300"/>
            </a:pPr>
            <a:r>
              <a:t>Energy/merit function</a:t>
            </a:r>
          </a:p>
          <a:p>
            <a:pPr lvl="1">
              <a:lnSpc>
                <a:spcPct val="80000"/>
              </a:lnSpc>
            </a:pPr>
            <a:r>
              <a:t>MTF, etc.</a:t>
            </a:r>
          </a:p>
          <a:p>
            <a:pPr lvl="1">
              <a:lnSpc>
                <a:spcPct val="80000"/>
              </a:lnSpc>
            </a:pPr>
            <a:r>
              <a:t>Black art of massaging the merit function</a:t>
            </a:r>
          </a:p>
          <a:p>
            <a:pPr marL="329466" indent="-279143">
              <a:lnSpc>
                <a:spcPct val="80000"/>
              </a:lnSpc>
              <a:defRPr sz="2300"/>
            </a:pPr>
            <a:r>
              <a:t>Optimize for</a:t>
            </a:r>
          </a:p>
          <a:p>
            <a:pPr lvl="1">
              <a:lnSpc>
                <a:spcPct val="80000"/>
              </a:lnSpc>
            </a:pPr>
            <a:r>
              <a:t>All image locations</a:t>
            </a:r>
          </a:p>
          <a:p>
            <a:pPr lvl="1">
              <a:lnSpc>
                <a:spcPct val="80000"/>
              </a:lnSpc>
            </a:pPr>
            <a:r>
              <a:t>All wavelengths</a:t>
            </a:r>
          </a:p>
          <a:p>
            <a:pPr lvl="1">
              <a:lnSpc>
                <a:spcPct val="80000"/>
              </a:lnSpc>
            </a:pPr>
            <a:r>
              <a:t>All apertures</a:t>
            </a:r>
          </a:p>
          <a:p>
            <a:pPr lvl="1">
              <a:lnSpc>
                <a:spcPct val="80000"/>
              </a:lnSpc>
            </a:pPr>
            <a:r>
              <a:t>All focusing distances</a:t>
            </a:r>
          </a:p>
          <a:p>
            <a:pPr lvl="1">
              <a:lnSpc>
                <a:spcPct val="80000"/>
              </a:lnSpc>
            </a:pPr>
            <a:r>
              <a:t>All focal lengths (zoom only)</a:t>
            </a:r>
          </a:p>
          <a:p>
            <a:pPr marL="329466" indent="-279143">
              <a:lnSpc>
                <a:spcPct val="80000"/>
              </a:lnSpc>
              <a:defRPr sz="2300"/>
            </a:pPr>
            <a:r>
              <a:t>Usually uses simulated annealing</a:t>
            </a:r>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1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13" name="Double-click to edit"/>
          <p:cNvSpPr txBox="1"/>
          <p:nvPr>
            <p:ph type="title"/>
          </p:nvPr>
        </p:nvSpPr>
        <p:spPr>
          <a:prstGeom prst="rect">
            <a:avLst/>
          </a:prstGeom>
        </p:spPr>
        <p:txBody>
          <a:bodyPr/>
          <a:lstStyle/>
          <a:p>
            <a:pPr>
              <a:defRPr sz="3800"/>
            </a:pPr>
          </a:p>
        </p:txBody>
      </p:sp>
      <p:sp>
        <p:nvSpPr>
          <p:cNvPr id="1214" name="Autofocus"/>
          <p:cNvSpPr txBox="1"/>
          <p:nvPr>
            <p:ph type="body" idx="1"/>
          </p:nvPr>
        </p:nvSpPr>
        <p:spPr>
          <a:prstGeom prst="rect">
            <a:avLst/>
          </a:prstGeom>
        </p:spPr>
        <p:txBody>
          <a:bodyPr/>
          <a:lstStyle>
            <a:lvl1pPr marL="421878" indent="-376555">
              <a:buSzTx/>
              <a:buNone/>
              <a:defRPr sz="10600"/>
            </a:lvl1pPr>
          </a:lstStyle>
          <a:p>
            <a:pPr/>
            <a:r>
              <a:t>Autofocus</a:t>
            </a:r>
          </a:p>
        </p:txBody>
      </p:sp>
      <p:sp>
        <p:nvSpPr>
          <p:cNvPr id="1215" name="Rectangle"/>
          <p:cNvSpPr/>
          <p:nvPr/>
        </p:nvSpPr>
        <p:spPr>
          <a:xfrm>
            <a:off x="330200" y="165100"/>
            <a:ext cx="9537700" cy="749300"/>
          </a:xfrm>
          <a:prstGeom prst="rect">
            <a:avLst/>
          </a:prstGeom>
          <a:solidFill>
            <a:srgbClr val="0433FF"/>
          </a:solidFill>
          <a:ln w="12700">
            <a:solidFill>
              <a:srgbClr val="011279"/>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216" name="Rectangle"/>
          <p:cNvSpPr/>
          <p:nvPr/>
        </p:nvSpPr>
        <p:spPr>
          <a:xfrm>
            <a:off x="330200" y="6616700"/>
            <a:ext cx="9537700" cy="749300"/>
          </a:xfrm>
          <a:prstGeom prst="rect">
            <a:avLst/>
          </a:prstGeom>
          <a:solidFill>
            <a:srgbClr val="0433FF"/>
          </a:solidFill>
          <a:ln w="12700">
            <a:solidFill>
              <a:srgbClr val="011279"/>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1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20" name="How would you build an Auto Focus?"/>
          <p:cNvSpPr txBox="1"/>
          <p:nvPr>
            <p:ph type="title"/>
          </p:nvPr>
        </p:nvSpPr>
        <p:spPr>
          <a:prstGeom prst="rect">
            <a:avLst/>
          </a:prstGeom>
        </p:spPr>
        <p:txBody>
          <a:bodyPr/>
          <a:lstStyle>
            <a:lvl1pPr>
              <a:defRPr sz="3800"/>
            </a:lvl1pPr>
          </a:lstStyle>
          <a:p>
            <a:pPr/>
            <a:r>
              <a:t>How would you build an Auto Focus?</a:t>
            </a:r>
          </a:p>
        </p:txBody>
      </p:sp>
      <p:sp>
        <p:nvSpPr>
          <p:cNvPr id="122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2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2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25" name="Double-click to edit"/>
          <p:cNvSpPr txBox="1"/>
          <p:nvPr>
            <p:ph type="title"/>
          </p:nvPr>
        </p:nvSpPr>
        <p:spPr>
          <a:prstGeom prst="rect">
            <a:avLst/>
          </a:prstGeom>
        </p:spPr>
        <p:txBody>
          <a:bodyPr/>
          <a:lstStyle/>
          <a:p>
            <a:pPr/>
          </a:p>
        </p:txBody>
      </p:sp>
      <p:sp>
        <p:nvSpPr>
          <p:cNvPr id="122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2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2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30" name="Triangulation"/>
          <p:cNvSpPr txBox="1"/>
          <p:nvPr>
            <p:ph type="title"/>
          </p:nvPr>
        </p:nvSpPr>
        <p:spPr>
          <a:prstGeom prst="rect">
            <a:avLst/>
          </a:prstGeom>
        </p:spPr>
        <p:txBody>
          <a:bodyPr/>
          <a:lstStyle>
            <a:lvl1pPr>
              <a:defRPr sz="3800"/>
            </a:lvl1pPr>
          </a:lstStyle>
          <a:p>
            <a:pPr/>
            <a:r>
              <a:t>Triangulation</a:t>
            </a:r>
          </a:p>
        </p:txBody>
      </p:sp>
      <p:sp>
        <p:nvSpPr>
          <p:cNvPr id="1231" name="Rotating mirror sweeps the scene until the image is aligned with fixed image from mirror M…"/>
          <p:cNvSpPr txBox="1"/>
          <p:nvPr>
            <p:ph type="body" idx="1"/>
          </p:nvPr>
        </p:nvSpPr>
        <p:spPr>
          <a:xfrm>
            <a:off x="330200" y="1092200"/>
            <a:ext cx="6032500" cy="6438900"/>
          </a:xfrm>
          <a:prstGeom prst="rect">
            <a:avLst/>
          </a:prstGeom>
        </p:spPr>
        <p:txBody>
          <a:bodyPr/>
          <a:lstStyle/>
          <a:p>
            <a:pPr/>
            <a:r>
              <a:t>Rotating mirror sweeps the scene until the image is aligned with fixed image from mirror M</a:t>
            </a:r>
          </a:p>
          <a:p>
            <a:pPr lvl="1"/>
            <a:r>
              <a:t>pretty much stereovision and window correlation)</a:t>
            </a:r>
          </a:p>
        </p:txBody>
      </p:sp>
      <p:pic>
        <p:nvPicPr>
          <p:cNvPr id="1232" name="image.png" descr="image.png"/>
          <p:cNvPicPr>
            <a:picLocks noChangeAspect="0"/>
          </p:cNvPicPr>
          <p:nvPr/>
        </p:nvPicPr>
        <p:blipFill>
          <a:blip r:embed="rId3">
            <a:extLst/>
          </a:blip>
          <a:srcRect l="76915" t="939" r="0" b="27811"/>
          <a:stretch>
            <a:fillRect/>
          </a:stretch>
        </p:blipFill>
        <p:spPr>
          <a:xfrm>
            <a:off x="6858000" y="1587500"/>
            <a:ext cx="3094977" cy="5778500"/>
          </a:xfrm>
          <a:prstGeom prst="rect">
            <a:avLst/>
          </a:prstGeom>
          <a:ln w="12700">
            <a:miter lim="400000"/>
          </a:ln>
        </p:spPr>
      </p:pic>
      <p:sp>
        <p:nvSpPr>
          <p:cNvPr id="1233"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3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3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37" name="Different types of autofocus"/>
          <p:cNvSpPr txBox="1"/>
          <p:nvPr>
            <p:ph type="title"/>
          </p:nvPr>
        </p:nvSpPr>
        <p:spPr>
          <a:prstGeom prst="rect">
            <a:avLst/>
          </a:prstGeom>
        </p:spPr>
        <p:txBody>
          <a:bodyPr/>
          <a:lstStyle/>
          <a:p>
            <a:pPr/>
            <a:r>
              <a:t>Different types of autofocus</a:t>
            </a:r>
          </a:p>
        </p:txBody>
      </p:sp>
      <p:sp>
        <p:nvSpPr>
          <p:cNvPr id="1238" name="Double-click to edit"/>
          <p:cNvSpPr txBox="1"/>
          <p:nvPr>
            <p:ph type="body" idx="1"/>
          </p:nvPr>
        </p:nvSpPr>
        <p:spPr>
          <a:prstGeom prst="rect">
            <a:avLst/>
          </a:prstGeom>
        </p:spPr>
        <p:txBody>
          <a:bodyPr/>
          <a:lstStyle/>
          <a:p>
            <a:pPr/>
          </a:p>
        </p:txBody>
      </p:sp>
      <p:pic>
        <p:nvPicPr>
          <p:cNvPr id="1239" name="image.png" descr="image.png"/>
          <p:cNvPicPr>
            <a:picLocks noChangeAspect="0"/>
          </p:cNvPicPr>
          <p:nvPr/>
        </p:nvPicPr>
        <p:blipFill>
          <a:blip r:embed="rId3">
            <a:extLst/>
          </a:blip>
          <a:stretch>
            <a:fillRect/>
          </a:stretch>
        </p:blipFill>
        <p:spPr>
          <a:xfrm>
            <a:off x="0" y="1511300"/>
            <a:ext cx="9956800" cy="6019800"/>
          </a:xfrm>
          <a:prstGeom prst="rect">
            <a:avLst/>
          </a:prstGeom>
          <a:ln w="12700">
            <a:miter lim="400000"/>
          </a:ln>
        </p:spPr>
      </p:pic>
      <p:sp>
        <p:nvSpPr>
          <p:cNvPr id="1240"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4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44" name="Contrast"/>
          <p:cNvSpPr txBox="1"/>
          <p:nvPr>
            <p:ph type="title"/>
          </p:nvPr>
        </p:nvSpPr>
        <p:spPr>
          <a:prstGeom prst="rect">
            <a:avLst/>
          </a:prstGeom>
        </p:spPr>
        <p:txBody>
          <a:bodyPr/>
          <a:lstStyle/>
          <a:p>
            <a:pPr/>
            <a:r>
              <a:t>Contrast </a:t>
            </a:r>
          </a:p>
        </p:txBody>
      </p:sp>
      <p:sp>
        <p:nvSpPr>
          <p:cNvPr id="1245" name="Focus = highest contrast"/>
          <p:cNvSpPr txBox="1"/>
          <p:nvPr>
            <p:ph type="body" idx="1"/>
          </p:nvPr>
        </p:nvSpPr>
        <p:spPr>
          <a:xfrm>
            <a:off x="330200" y="1092200"/>
            <a:ext cx="9537700" cy="4584906"/>
          </a:xfrm>
          <a:prstGeom prst="rect">
            <a:avLst/>
          </a:prstGeom>
        </p:spPr>
        <p:txBody>
          <a:bodyPr/>
          <a:lstStyle/>
          <a:p>
            <a:pPr/>
            <a:r>
              <a:t>Focus = highest contrast</a:t>
            </a:r>
          </a:p>
        </p:txBody>
      </p:sp>
      <p:pic>
        <p:nvPicPr>
          <p:cNvPr id="1246" name="image.png" descr="image.png"/>
          <p:cNvPicPr>
            <a:picLocks noChangeAspect="0"/>
          </p:cNvPicPr>
          <p:nvPr/>
        </p:nvPicPr>
        <p:blipFill>
          <a:blip r:embed="rId3">
            <a:extLst/>
          </a:blip>
          <a:stretch>
            <a:fillRect/>
          </a:stretch>
        </p:blipFill>
        <p:spPr>
          <a:xfrm>
            <a:off x="5111385" y="184790"/>
            <a:ext cx="4931825" cy="7180696"/>
          </a:xfrm>
          <a:prstGeom prst="rect">
            <a:avLst/>
          </a:prstGeom>
          <a:ln w="12700">
            <a:miter lim="400000"/>
          </a:ln>
        </p:spPr>
      </p:pic>
      <p:sp>
        <p:nvSpPr>
          <p:cNvPr id="1247" name="http://electronics.howstuffworks.com/autofocus3.htm"/>
          <p:cNvSpPr txBox="1"/>
          <p:nvPr/>
        </p:nvSpPr>
        <p:spPr>
          <a:xfrm>
            <a:off x="254000" y="6946900"/>
            <a:ext cx="4766350" cy="3215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300"/>
              </a:spcBef>
              <a:buClr>
                <a:srgbClr val="000000"/>
              </a:buClr>
              <a:buFont typeface="Times New Roman"/>
              <a:defRPr b="1" sz="1600" u="sng">
                <a:solidFill>
                  <a:srgbClr val="606060"/>
                </a:solidFill>
                <a:uFill>
                  <a:solidFill>
                    <a:srgbClr val="606060"/>
                  </a:solidFill>
                </a:uFill>
                <a:latin typeface="Times New Roman"/>
                <a:ea typeface="Times New Roman"/>
                <a:cs typeface="Times New Roman"/>
                <a:sym typeface="Times New Roman"/>
                <a:hlinkClick r:id="rId4" invalidUrl="" action="" tgtFrame="" tooltip="" history="1" highlightClick="0" endSnd="0"/>
              </a:defRPr>
            </a:lvl1pPr>
          </a:lstStyle>
          <a:p>
            <a:pPr>
              <a:defRPr b="0" sz="2600" u="none">
                <a:solidFill>
                  <a:srgbClr val="000000"/>
                </a:solidFill>
                <a:uFill>
                  <a:solidFill>
                    <a:srgbClr val="000000"/>
                  </a:solidFill>
                </a:uFill>
              </a:defRPr>
            </a:pPr>
            <a:r>
              <a:rPr b="1" sz="1600" u="sng">
                <a:solidFill>
                  <a:srgbClr val="606060"/>
                </a:solidFill>
                <a:uFill>
                  <a:solidFill>
                    <a:srgbClr val="606060"/>
                  </a:solidFill>
                </a:uFill>
                <a:hlinkClick r:id="rId4" invalidUrl="" action="" tgtFrame="" tooltip="" history="1" highlightClick="0" endSnd="0"/>
              </a:rPr>
              <a:t>http://electronics.howstuffworks.com/autofocus3.htm</a:t>
            </a: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5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51" name="Double-click to edit"/>
          <p:cNvSpPr txBox="1"/>
          <p:nvPr>
            <p:ph type="title"/>
          </p:nvPr>
        </p:nvSpPr>
        <p:spPr>
          <a:prstGeom prst="rect">
            <a:avLst/>
          </a:prstGeom>
        </p:spPr>
        <p:txBody>
          <a:bodyPr/>
          <a:lstStyle/>
          <a:p>
            <a:pPr/>
          </a:p>
        </p:txBody>
      </p:sp>
      <p:sp>
        <p:nvSpPr>
          <p:cNvPr id="1252" name="Double-click to edit"/>
          <p:cNvSpPr txBox="1"/>
          <p:nvPr>
            <p:ph type="body" idx="1"/>
          </p:nvPr>
        </p:nvSpPr>
        <p:spPr>
          <a:prstGeom prst="rect">
            <a:avLst/>
          </a:prstGeom>
        </p:spPr>
        <p:txBody>
          <a:bodyPr/>
          <a:lstStyle/>
          <a:p>
            <a:pPr/>
          </a:p>
        </p:txBody>
      </p:sp>
      <p:pic>
        <p:nvPicPr>
          <p:cNvPr id="1253" name="image.png" descr="image.png"/>
          <p:cNvPicPr>
            <a:picLocks noChangeAspect="0"/>
          </p:cNvPicPr>
          <p:nvPr/>
        </p:nvPicPr>
        <p:blipFill>
          <a:blip r:embed="rId3">
            <a:extLst/>
          </a:blip>
          <a:stretch>
            <a:fillRect/>
          </a:stretch>
        </p:blipFill>
        <p:spPr>
          <a:xfrm>
            <a:off x="3429000" y="165100"/>
            <a:ext cx="6514750" cy="7112000"/>
          </a:xfrm>
          <a:prstGeom prst="rect">
            <a:avLst/>
          </a:prstGeom>
          <a:ln w="12700">
            <a:miter lim="400000"/>
          </a:ln>
        </p:spPr>
      </p:pic>
      <p:sp>
        <p:nvSpPr>
          <p:cNvPr id="1254"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5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58" name="Double-click to edit"/>
          <p:cNvSpPr txBox="1"/>
          <p:nvPr>
            <p:ph type="title"/>
          </p:nvPr>
        </p:nvSpPr>
        <p:spPr>
          <a:prstGeom prst="rect">
            <a:avLst/>
          </a:prstGeom>
        </p:spPr>
        <p:txBody>
          <a:bodyPr/>
          <a:lstStyle/>
          <a:p>
            <a:pPr/>
          </a:p>
        </p:txBody>
      </p:sp>
      <p:sp>
        <p:nvSpPr>
          <p:cNvPr id="1259" name="Double-click to edit"/>
          <p:cNvSpPr txBox="1"/>
          <p:nvPr>
            <p:ph type="body" idx="1"/>
          </p:nvPr>
        </p:nvSpPr>
        <p:spPr>
          <a:prstGeom prst="rect">
            <a:avLst/>
          </a:prstGeom>
        </p:spPr>
        <p:txBody>
          <a:bodyPr/>
          <a:lstStyle/>
          <a:p>
            <a:pPr/>
          </a:p>
        </p:txBody>
      </p:sp>
      <p:pic>
        <p:nvPicPr>
          <p:cNvPr id="1260" name="image.png" descr="image.png"/>
          <p:cNvPicPr>
            <a:picLocks noChangeAspect="0"/>
          </p:cNvPicPr>
          <p:nvPr/>
        </p:nvPicPr>
        <p:blipFill>
          <a:blip r:embed="rId3">
            <a:extLst/>
          </a:blip>
          <a:stretch>
            <a:fillRect/>
          </a:stretch>
        </p:blipFill>
        <p:spPr>
          <a:xfrm>
            <a:off x="3301829" y="1003300"/>
            <a:ext cx="6322987" cy="6362700"/>
          </a:xfrm>
          <a:prstGeom prst="rect">
            <a:avLst/>
          </a:prstGeom>
          <a:ln w="12700">
            <a:miter lim="400000"/>
          </a:ln>
        </p:spPr>
      </p:pic>
      <p:sp>
        <p:nvSpPr>
          <p:cNvPr id="1261"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6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65" name="Double-click to edit"/>
          <p:cNvSpPr txBox="1"/>
          <p:nvPr>
            <p:ph type="title"/>
          </p:nvPr>
        </p:nvSpPr>
        <p:spPr>
          <a:prstGeom prst="rect">
            <a:avLst/>
          </a:prstGeom>
        </p:spPr>
        <p:txBody>
          <a:bodyPr/>
          <a:lstStyle/>
          <a:p>
            <a:pPr/>
          </a:p>
        </p:txBody>
      </p:sp>
      <p:sp>
        <p:nvSpPr>
          <p:cNvPr id="1266" name="http://graphics.stanford.edu/courses/cs178/applets/autofocusCD.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http://graphics.stanford.edu/courses/cs178/applets/autofocusCD.html</a:t>
            </a:r>
          </a:p>
        </p:txBody>
      </p:sp>
      <p:pic>
        <p:nvPicPr>
          <p:cNvPr id="1267" name="droppedImage.png" descr="droppedImage.png"/>
          <p:cNvPicPr>
            <a:picLocks noChangeAspect="1"/>
          </p:cNvPicPr>
          <p:nvPr/>
        </p:nvPicPr>
        <p:blipFill>
          <a:blip r:embed="rId4">
            <a:extLst/>
          </a:blip>
          <a:stretch>
            <a:fillRect/>
          </a:stretch>
        </p:blipFill>
        <p:spPr>
          <a:xfrm>
            <a:off x="685800" y="2159000"/>
            <a:ext cx="7797800" cy="5133226"/>
          </a:xfrm>
          <a:prstGeom prst="rect">
            <a:avLst/>
          </a:prstGeom>
          <a:ln w="25400"/>
        </p:spPr>
      </p:pic>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7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71" name="Phase detection focusing"/>
          <p:cNvSpPr txBox="1"/>
          <p:nvPr>
            <p:ph type="title"/>
          </p:nvPr>
        </p:nvSpPr>
        <p:spPr>
          <a:prstGeom prst="rect">
            <a:avLst/>
          </a:prstGeom>
        </p:spPr>
        <p:txBody>
          <a:bodyPr/>
          <a:lstStyle/>
          <a:p>
            <a:pPr/>
            <a:r>
              <a:t>Phase detection focusing </a:t>
            </a:r>
          </a:p>
        </p:txBody>
      </p:sp>
      <p:sp>
        <p:nvSpPr>
          <p:cNvPr id="1272" name="Used e.g. in SLRs"/>
          <p:cNvSpPr txBox="1"/>
          <p:nvPr>
            <p:ph type="body" idx="1"/>
          </p:nvPr>
        </p:nvSpPr>
        <p:spPr>
          <a:prstGeom prst="rect">
            <a:avLst/>
          </a:prstGeom>
        </p:spPr>
        <p:txBody>
          <a:bodyPr/>
          <a:lstStyle/>
          <a:p>
            <a:pPr/>
            <a:r>
              <a:t>Used e.g. in SLRs</a:t>
            </a:r>
          </a:p>
        </p:txBody>
      </p:sp>
      <p:pic>
        <p:nvPicPr>
          <p:cNvPr id="1273" name="image.png" descr="image.png"/>
          <p:cNvPicPr>
            <a:picLocks noChangeAspect="0"/>
          </p:cNvPicPr>
          <p:nvPr/>
        </p:nvPicPr>
        <p:blipFill>
          <a:blip r:embed="rId3">
            <a:extLst/>
          </a:blip>
          <a:stretch>
            <a:fillRect/>
          </a:stretch>
        </p:blipFill>
        <p:spPr>
          <a:xfrm>
            <a:off x="0" y="2171700"/>
            <a:ext cx="5054600" cy="5105400"/>
          </a:xfrm>
          <a:prstGeom prst="rect">
            <a:avLst/>
          </a:prstGeom>
          <a:ln w="12700">
            <a:miter lim="400000"/>
          </a:ln>
        </p:spPr>
      </p:pic>
      <p:sp>
        <p:nvSpPr>
          <p:cNvPr id="1274" name="From The Manual of Photography"/>
          <p:cNvSpPr txBox="1"/>
          <p:nvPr/>
        </p:nvSpPr>
        <p:spPr>
          <a:xfrm>
            <a:off x="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pic>
        <p:nvPicPr>
          <p:cNvPr id="1275" name="image.png" descr="image.png"/>
          <p:cNvPicPr>
            <a:picLocks noChangeAspect="0"/>
          </p:cNvPicPr>
          <p:nvPr/>
        </p:nvPicPr>
        <p:blipFill>
          <a:blip r:embed="rId4">
            <a:extLst/>
          </a:blip>
          <a:stretch>
            <a:fillRect/>
          </a:stretch>
        </p:blipFill>
        <p:spPr>
          <a:xfrm>
            <a:off x="5318839" y="1003300"/>
            <a:ext cx="4722628" cy="6273800"/>
          </a:xfrm>
          <a:prstGeom prst="rect">
            <a:avLst/>
          </a:prstGeom>
          <a:ln w="12700">
            <a:miter lim="400000"/>
          </a:ln>
        </p:spPr>
      </p:pic>
      <p:sp>
        <p:nvSpPr>
          <p:cNvPr id="1276" name="From the Canon red book"/>
          <p:cNvSpPr txBox="1"/>
          <p:nvPr/>
        </p:nvSpPr>
        <p:spPr>
          <a:xfrm>
            <a:off x="6273800" y="7200900"/>
            <a:ext cx="1986067"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Canon red book</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7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1280" name="image.png" descr="image.png"/>
          <p:cNvPicPr>
            <a:picLocks noChangeAspect="0"/>
          </p:cNvPicPr>
          <p:nvPr/>
        </p:nvPicPr>
        <p:blipFill>
          <a:blip r:embed="rId3">
            <a:extLst/>
          </a:blip>
          <a:srcRect l="3838" t="0" r="3838" b="9793"/>
          <a:stretch>
            <a:fillRect/>
          </a:stretch>
        </p:blipFill>
        <p:spPr>
          <a:xfrm>
            <a:off x="3937000" y="1930400"/>
            <a:ext cx="6108700" cy="4851400"/>
          </a:xfrm>
          <a:prstGeom prst="rect">
            <a:avLst/>
          </a:prstGeom>
          <a:ln w="12700">
            <a:miter lim="400000"/>
          </a:ln>
        </p:spPr>
      </p:pic>
      <p:sp>
        <p:nvSpPr>
          <p:cNvPr id="1281" name="Phase detection focusing"/>
          <p:cNvSpPr txBox="1"/>
          <p:nvPr>
            <p:ph type="title"/>
          </p:nvPr>
        </p:nvSpPr>
        <p:spPr>
          <a:prstGeom prst="rect">
            <a:avLst/>
          </a:prstGeom>
        </p:spPr>
        <p:txBody>
          <a:bodyPr/>
          <a:lstStyle/>
          <a:p>
            <a:pPr/>
            <a:r>
              <a:t>Phase detection focusing </a:t>
            </a:r>
          </a:p>
        </p:txBody>
      </p:sp>
      <p:sp>
        <p:nvSpPr>
          <p:cNvPr id="1282" name="Stereo vision from two portions of the lens on the periphery…"/>
          <p:cNvSpPr txBox="1"/>
          <p:nvPr>
            <p:ph type="body" idx="1"/>
          </p:nvPr>
        </p:nvSpPr>
        <p:spPr>
          <a:xfrm>
            <a:off x="330200" y="1092200"/>
            <a:ext cx="9715500" cy="6438900"/>
          </a:xfrm>
          <a:prstGeom prst="rect">
            <a:avLst/>
          </a:prstGeom>
        </p:spPr>
        <p:txBody>
          <a:bodyPr/>
          <a:lstStyle/>
          <a:p>
            <a:pPr/>
            <a:r>
              <a:t>Stereo vision from two portions of the lens on the periphery</a:t>
            </a:r>
          </a:p>
          <a:p>
            <a:pPr/>
            <a:r>
              <a:t>Not at the equivalent </a:t>
            </a:r>
            <a:br/>
            <a:r>
              <a:t>film plane but farther</a:t>
            </a:r>
            <a:br/>
            <a:r>
              <a:rPr b="0">
                <a:latin typeface="Wingdings"/>
                <a:ea typeface="Wingdings"/>
                <a:cs typeface="Wingdings"/>
                <a:sym typeface="Wingdings"/>
              </a:rPr>
              <a:t></a:t>
            </a:r>
            <a:r>
              <a:t> can distinguish </a:t>
            </a:r>
            <a:br/>
            <a:r>
              <a:t>too far and too close</a:t>
            </a:r>
          </a:p>
          <a:p>
            <a:pPr/>
            <a:r>
              <a:t>Look at the phase </a:t>
            </a:r>
            <a:br/>
            <a:r>
              <a:t>difference between </a:t>
            </a:r>
            <a:br/>
            <a:r>
              <a:t>the two images</a:t>
            </a:r>
          </a:p>
        </p:txBody>
      </p:sp>
      <p:pic>
        <p:nvPicPr>
          <p:cNvPr id="1283" name="image.png" descr="image.png"/>
          <p:cNvPicPr>
            <a:picLocks noChangeAspect="0"/>
          </p:cNvPicPr>
          <p:nvPr/>
        </p:nvPicPr>
        <p:blipFill>
          <a:blip r:embed="rId4">
            <a:extLst/>
          </a:blip>
          <a:srcRect l="913" t="90230" r="5246" b="1394"/>
          <a:stretch>
            <a:fillRect/>
          </a:stretch>
        </p:blipFill>
        <p:spPr>
          <a:xfrm>
            <a:off x="254000" y="6692900"/>
            <a:ext cx="9626600" cy="699068"/>
          </a:xfrm>
          <a:prstGeom prst="rect">
            <a:avLst/>
          </a:prstGeom>
          <a:ln w="12700">
            <a:miter lim="400000"/>
          </a:ln>
        </p:spPr>
      </p:pic>
      <p:sp>
        <p:nvSpPr>
          <p:cNvPr id="1284"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
        <p:nvSpPr>
          <p:cNvPr id="1285" name="Oval"/>
          <p:cNvSpPr/>
          <p:nvPr/>
        </p:nvSpPr>
        <p:spPr>
          <a:xfrm>
            <a:off x="6742478" y="2069309"/>
            <a:ext cx="330201" cy="419101"/>
          </a:xfrm>
          <a:prstGeom prst="ellipse">
            <a:avLst/>
          </a:prstGeom>
          <a:ln w="25400">
            <a:solidFill>
              <a:srgbClr val="FF2600"/>
            </a:solidFill>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286" name="Oval"/>
          <p:cNvSpPr/>
          <p:nvPr/>
        </p:nvSpPr>
        <p:spPr>
          <a:xfrm>
            <a:off x="6742478" y="3029873"/>
            <a:ext cx="330201" cy="419101"/>
          </a:xfrm>
          <a:prstGeom prst="ellipse">
            <a:avLst/>
          </a:prstGeom>
          <a:ln w="25400">
            <a:solidFill>
              <a:srgbClr val="FF2600"/>
            </a:solidFill>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287" name="In focus"/>
          <p:cNvSpPr txBox="1"/>
          <p:nvPr/>
        </p:nvSpPr>
        <p:spPr>
          <a:xfrm>
            <a:off x="4851400" y="1752600"/>
            <a:ext cx="123175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In focus</a:t>
            </a:r>
          </a:p>
        </p:txBody>
      </p:sp>
      <p:sp>
        <p:nvSpPr>
          <p:cNvPr id="1288" name="Too close"/>
          <p:cNvSpPr txBox="1"/>
          <p:nvPr/>
        </p:nvSpPr>
        <p:spPr>
          <a:xfrm>
            <a:off x="4521200" y="3594100"/>
            <a:ext cx="1428780"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Too close</a:t>
            </a:r>
          </a:p>
        </p:txBody>
      </p:sp>
      <p:sp>
        <p:nvSpPr>
          <p:cNvPr id="1289" name="Too far"/>
          <p:cNvSpPr txBox="1"/>
          <p:nvPr/>
        </p:nvSpPr>
        <p:spPr>
          <a:xfrm>
            <a:off x="4521200" y="5105400"/>
            <a:ext cx="1116799"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Too far</a:t>
            </a:r>
          </a:p>
        </p:txBody>
      </p:sp>
      <p:sp>
        <p:nvSpPr>
          <p:cNvPr id="1290" name="Detector"/>
          <p:cNvSpPr txBox="1"/>
          <p:nvPr/>
        </p:nvSpPr>
        <p:spPr>
          <a:xfrm>
            <a:off x="8369300" y="1587500"/>
            <a:ext cx="1295604"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Detector</a:t>
            </a:r>
          </a:p>
        </p:txBody>
      </p:sp>
      <p:sp>
        <p:nvSpPr>
          <p:cNvPr id="1291" name="phase"/>
          <p:cNvSpPr txBox="1"/>
          <p:nvPr/>
        </p:nvSpPr>
        <p:spPr>
          <a:xfrm>
            <a:off x="9118600" y="2514600"/>
            <a:ext cx="91074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phase</a:t>
            </a: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29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295" name="Applet"/>
          <p:cNvSpPr txBox="1"/>
          <p:nvPr>
            <p:ph type="title"/>
          </p:nvPr>
        </p:nvSpPr>
        <p:spPr>
          <a:prstGeom prst="rect">
            <a:avLst/>
          </a:prstGeom>
        </p:spPr>
        <p:txBody>
          <a:bodyPr/>
          <a:lstStyle/>
          <a:p>
            <a:pPr/>
            <a:r>
              <a:t>Applet</a:t>
            </a:r>
          </a:p>
        </p:txBody>
      </p:sp>
      <p:sp>
        <p:nvSpPr>
          <p:cNvPr id="1296" name="http://graphics.stanford.edu/courses/cs178/applets/autofocusPD.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http://graphics.stanford.edu/courses/cs178/applets/autofocusPD.html</a:t>
            </a:r>
          </a:p>
        </p:txBody>
      </p:sp>
      <p:pic>
        <p:nvPicPr>
          <p:cNvPr id="1297" name="droppedImage.png" descr="droppedImage.png"/>
          <p:cNvPicPr>
            <a:picLocks noChangeAspect="1"/>
          </p:cNvPicPr>
          <p:nvPr/>
        </p:nvPicPr>
        <p:blipFill>
          <a:blip r:embed="rId4">
            <a:extLst/>
          </a:blip>
          <a:stretch>
            <a:fillRect/>
          </a:stretch>
        </p:blipFill>
        <p:spPr>
          <a:xfrm>
            <a:off x="812800" y="2197100"/>
            <a:ext cx="5579354" cy="4521200"/>
          </a:xfrm>
          <a:prstGeom prst="rect">
            <a:avLst/>
          </a:prstGeom>
          <a:ln w="25400"/>
        </p:spPr>
      </p:pic>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9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0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301" name="Autofocus"/>
          <p:cNvSpPr txBox="1"/>
          <p:nvPr>
            <p:ph type="title"/>
          </p:nvPr>
        </p:nvSpPr>
        <p:spPr>
          <a:prstGeom prst="rect">
            <a:avLst/>
          </a:prstGeom>
        </p:spPr>
        <p:txBody>
          <a:bodyPr/>
          <a:lstStyle/>
          <a:p>
            <a:pPr/>
            <a:r>
              <a:t>Autofocus</a:t>
            </a:r>
          </a:p>
        </p:txBody>
      </p:sp>
      <p:sp>
        <p:nvSpPr>
          <p:cNvPr id="1302" name="http://www.fredmiranda.com/forum/topic/241524…"/>
          <p:cNvSpPr txBox="1"/>
          <p:nvPr>
            <p:ph type="body" idx="1"/>
          </p:nvPr>
        </p:nvSpPr>
        <p:spPr>
          <a:xfrm>
            <a:off x="380201" y="946617"/>
            <a:ext cx="9271346" cy="6584483"/>
          </a:xfrm>
          <a:prstGeom prst="rect">
            <a:avLst/>
          </a:prstGeom>
        </p:spPr>
        <p:txBody>
          <a:bodyPr/>
          <a:lstStyle/>
          <a:p>
            <a:pPr marL="247012" indent="-205739"/>
            <a:r>
              <a:rPr sz="1800" u="sng">
                <a:solidFill>
                  <a:srgbClr val="606060"/>
                </a:solidFill>
                <a:uFill>
                  <a:solidFill>
                    <a:srgbClr val="606060"/>
                  </a:solidFill>
                </a:uFill>
                <a:hlinkClick r:id="rId3" invalidUrl="" action="" tgtFrame="" tooltip="" history="1" highlightClick="0" endSnd="0"/>
              </a:rPr>
              <a:t>http://www.fredmiranda.com/forum/topic/241524</a:t>
            </a:r>
          </a:p>
          <a:p>
            <a:pPr marL="247012" indent="-205739">
              <a:defRPr sz="1800"/>
            </a:pPr>
            <a:r>
              <a:t>When you half-press the shutter release, the activated AF sensor "looks" at the image projected by the lens from two different directions (each line of pixels in the array looks from the opposite direction of the other) and identifies the phase difference of the light from each direction. In one "look," it calculates the distance and direction the lens must be moved to cancel the phase differences. It then commands the lens to move the appropriate distance and direction and stops. It does not "hunt" for a best focus, nor does it take a second look after the lens has moved (it is an "open loop" system).</a:t>
            </a:r>
            <a:br/>
            <a:r>
              <a:t>If the starting point is so far out of focus that the sensor can't identify a phase difference, the camera racks the lens once forward and once backward to find a detectable difference. If it can't find a detectable difference during that motion, it stops.</a:t>
            </a:r>
            <a:br/>
            <a:br/>
            <a:r>
              <a:t>Although the camera does not take a "second look" to see if the intended focus has been achieved, the lens does take a "second look" to ensure it has moved the direction and distance commanded by the camera (it is a "closed loop" system). This second look corrects for any slippage or backlash in the lens mechanism, and can often be detected as a small "correction" movement at the end of the longer initial movements. </a:t>
            </a: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0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0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306" name="Double-click to edit"/>
          <p:cNvSpPr txBox="1"/>
          <p:nvPr>
            <p:ph type="title"/>
          </p:nvPr>
        </p:nvSpPr>
        <p:spPr>
          <a:prstGeom prst="rect">
            <a:avLst/>
          </a:prstGeom>
        </p:spPr>
        <p:txBody>
          <a:bodyPr/>
          <a:lstStyle/>
          <a:p>
            <a:pPr/>
          </a:p>
        </p:txBody>
      </p:sp>
      <p:sp>
        <p:nvSpPr>
          <p:cNvPr id="1307" name="Double-click to edit"/>
          <p:cNvSpPr txBox="1"/>
          <p:nvPr>
            <p:ph type="body" idx="1"/>
          </p:nvPr>
        </p:nvSpPr>
        <p:spPr>
          <a:prstGeom prst="rect">
            <a:avLst/>
          </a:prstGeom>
        </p:spPr>
        <p:txBody>
          <a:bodyPr/>
          <a:lstStyle/>
          <a:p>
            <a:pPr/>
          </a:p>
        </p:txBody>
      </p:sp>
      <p:pic>
        <p:nvPicPr>
          <p:cNvPr id="1308" name="image.png" descr="image.png"/>
          <p:cNvPicPr>
            <a:picLocks noChangeAspect="0"/>
          </p:cNvPicPr>
          <p:nvPr/>
        </p:nvPicPr>
        <p:blipFill>
          <a:blip r:embed="rId3">
            <a:extLst/>
          </a:blip>
          <a:srcRect l="0" t="46975" r="0" b="0"/>
          <a:stretch>
            <a:fillRect/>
          </a:stretch>
        </p:blipFill>
        <p:spPr>
          <a:xfrm>
            <a:off x="298231" y="76705"/>
            <a:ext cx="9747470" cy="6867351"/>
          </a:xfrm>
          <a:prstGeom prst="rect">
            <a:avLst/>
          </a:prstGeom>
          <a:ln w="12700">
            <a:miter lim="400000"/>
          </a:ln>
        </p:spPr>
      </p:pic>
      <p:sp>
        <p:nvSpPr>
          <p:cNvPr id="1309" name="Line"/>
          <p:cNvSpPr/>
          <p:nvPr/>
        </p:nvSpPr>
        <p:spPr>
          <a:xfrm>
            <a:off x="221493" y="1936817"/>
            <a:ext cx="6243683" cy="1068650"/>
          </a:xfrm>
          <a:prstGeom prst="line">
            <a:avLst/>
          </a:prstGeom>
          <a:ln w="25400">
            <a:solidFill>
              <a:srgbClr val="989898"/>
            </a:solidFill>
          </a:ln>
        </p:spPr>
        <p:txBody>
          <a:bodyPr lIns="0" tIns="0" rIns="0" bIns="0"/>
          <a:lstStyle/>
          <a:p>
            <a:pPr/>
          </a:p>
        </p:txBody>
      </p:sp>
      <p:sp>
        <p:nvSpPr>
          <p:cNvPr id="1310" name="Line"/>
          <p:cNvSpPr/>
          <p:nvPr/>
        </p:nvSpPr>
        <p:spPr>
          <a:xfrm flipV="1">
            <a:off x="451707" y="3244300"/>
            <a:ext cx="6205314" cy="672918"/>
          </a:xfrm>
          <a:prstGeom prst="line">
            <a:avLst/>
          </a:prstGeom>
          <a:ln w="25400">
            <a:solidFill>
              <a:srgbClr val="000000"/>
            </a:solidFill>
          </a:ln>
        </p:spPr>
        <p:txBody>
          <a:bodyPr lIns="0" tIns="0" rIns="0" bIns="0"/>
          <a:lstStyle/>
          <a:p>
            <a:pPr/>
          </a:p>
        </p:txBody>
      </p:sp>
      <p:sp>
        <p:nvSpPr>
          <p:cNvPr id="1311" name="Line"/>
          <p:cNvSpPr/>
          <p:nvPr/>
        </p:nvSpPr>
        <p:spPr>
          <a:xfrm flipV="1">
            <a:off x="6470407" y="3232096"/>
            <a:ext cx="152401" cy="1143001"/>
          </a:xfrm>
          <a:prstGeom prst="line">
            <a:avLst/>
          </a:prstGeom>
          <a:ln w="25400">
            <a:solidFill>
              <a:srgbClr val="000000"/>
            </a:solidFill>
          </a:ln>
        </p:spPr>
        <p:txBody>
          <a:bodyPr lIns="0" tIns="0" rIns="0" bIns="0"/>
          <a:lstStyle/>
          <a:p>
            <a:pPr/>
          </a:p>
        </p:txBody>
      </p:sp>
      <p:sp>
        <p:nvSpPr>
          <p:cNvPr id="1312" name="Line"/>
          <p:cNvSpPr/>
          <p:nvPr/>
        </p:nvSpPr>
        <p:spPr>
          <a:xfrm>
            <a:off x="6090205" y="4222296"/>
            <a:ext cx="380203" cy="152401"/>
          </a:xfrm>
          <a:prstGeom prst="line">
            <a:avLst/>
          </a:prstGeom>
          <a:ln w="25400">
            <a:solidFill>
              <a:srgbClr val="000000"/>
            </a:solidFill>
          </a:ln>
        </p:spPr>
        <p:txBody>
          <a:bodyPr lIns="0" tIns="0" rIns="0" bIns="0"/>
          <a:lstStyle/>
          <a:p>
            <a:pPr/>
          </a:p>
        </p:txBody>
      </p:sp>
      <p:sp>
        <p:nvSpPr>
          <p:cNvPr id="1313" name="Line"/>
          <p:cNvSpPr/>
          <p:nvPr/>
        </p:nvSpPr>
        <p:spPr>
          <a:xfrm flipH="1">
            <a:off x="6393669" y="3003723"/>
            <a:ext cx="76739" cy="1371986"/>
          </a:xfrm>
          <a:prstGeom prst="line">
            <a:avLst/>
          </a:prstGeom>
          <a:ln w="25400">
            <a:solidFill>
              <a:srgbClr val="989898"/>
            </a:solidFill>
          </a:ln>
        </p:spPr>
        <p:txBody>
          <a:bodyPr lIns="0" tIns="0" rIns="0" bIns="0"/>
          <a:lstStyle/>
          <a:p>
            <a:pPr/>
          </a:p>
        </p:txBody>
      </p:sp>
      <p:sp>
        <p:nvSpPr>
          <p:cNvPr id="1314" name="Line"/>
          <p:cNvSpPr/>
          <p:nvPr/>
        </p:nvSpPr>
        <p:spPr>
          <a:xfrm flipH="1" flipV="1">
            <a:off x="6090205" y="4299002"/>
            <a:ext cx="303465" cy="76707"/>
          </a:xfrm>
          <a:prstGeom prst="line">
            <a:avLst/>
          </a:prstGeom>
          <a:ln w="25400">
            <a:solidFill>
              <a:srgbClr val="989898"/>
            </a:solidFill>
          </a:ln>
        </p:spPr>
        <p:txBody>
          <a:bodyPr lIns="0" tIns="0" rIns="0" bIns="0"/>
          <a:lstStyle/>
          <a:p>
            <a:pPr/>
          </a:p>
        </p:txBody>
      </p:sp>
      <p:sp>
        <p:nvSpPr>
          <p:cNvPr id="1315" name="Line"/>
          <p:cNvSpPr/>
          <p:nvPr/>
        </p:nvSpPr>
        <p:spPr>
          <a:xfrm>
            <a:off x="6465175" y="3022600"/>
            <a:ext cx="762001" cy="129005"/>
          </a:xfrm>
          <a:prstGeom prst="line">
            <a:avLst/>
          </a:prstGeom>
          <a:ln w="25400" cap="rnd">
            <a:solidFill>
              <a:srgbClr val="989898"/>
            </a:solidFill>
            <a:prstDash val="sysDot"/>
          </a:ln>
        </p:spPr>
        <p:txBody>
          <a:bodyPr lIns="0" tIns="0" rIns="0" bIns="0"/>
          <a:lstStyle/>
          <a:p>
            <a:pPr/>
          </a:p>
        </p:txBody>
      </p:sp>
      <p:sp>
        <p:nvSpPr>
          <p:cNvPr id="1316" name="Line"/>
          <p:cNvSpPr/>
          <p:nvPr/>
        </p:nvSpPr>
        <p:spPr>
          <a:xfrm flipV="1">
            <a:off x="6651788" y="3155391"/>
            <a:ext cx="580768" cy="67990"/>
          </a:xfrm>
          <a:prstGeom prst="line">
            <a:avLst/>
          </a:prstGeom>
          <a:ln w="25400" cap="rnd">
            <a:solidFill>
              <a:srgbClr val="000000"/>
            </a:solidFill>
            <a:prstDash val="sysDot"/>
          </a:ln>
        </p:spPr>
        <p:txBody>
          <a:bodyPr lIns="0" tIns="0" rIns="0" bIns="0"/>
          <a:lstStyle/>
          <a:p>
            <a:pPr/>
          </a:p>
        </p:txBody>
      </p:sp>
      <p:sp>
        <p:nvSpPr>
          <p:cNvPr id="1317" name="Line"/>
          <p:cNvSpPr/>
          <p:nvPr/>
        </p:nvSpPr>
        <p:spPr>
          <a:xfrm flipH="1">
            <a:off x="2889882" y="4299002"/>
            <a:ext cx="3046848" cy="1828734"/>
          </a:xfrm>
          <a:prstGeom prst="line">
            <a:avLst/>
          </a:prstGeom>
          <a:ln w="76200">
            <a:solidFill>
              <a:srgbClr val="000000"/>
            </a:solidFill>
            <a:tailEnd type="triangle"/>
          </a:ln>
        </p:spPr>
        <p:txBody>
          <a:bodyPr lIns="0" tIns="0" rIns="0" bIns="0"/>
          <a:lstStyle/>
          <a:p>
            <a:pPr/>
          </a:p>
        </p:txBody>
      </p:sp>
      <p:sp>
        <p:nvSpPr>
          <p:cNvPr id="1318" name="Rectangle"/>
          <p:cNvSpPr/>
          <p:nvPr/>
        </p:nvSpPr>
        <p:spPr>
          <a:xfrm>
            <a:off x="-76200" y="6432814"/>
            <a:ext cx="2209706" cy="228374"/>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19" name="Rectangle"/>
          <p:cNvSpPr/>
          <p:nvPr/>
        </p:nvSpPr>
        <p:spPr>
          <a:xfrm rot="10800000">
            <a:off x="2127735" y="6432814"/>
            <a:ext cx="2209706" cy="228374"/>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0" name="Rectangle"/>
          <p:cNvSpPr/>
          <p:nvPr/>
        </p:nvSpPr>
        <p:spPr>
          <a:xfrm rot="10800000">
            <a:off x="1517319" y="6812856"/>
            <a:ext cx="2209706" cy="230118"/>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1" name="Rectangle"/>
          <p:cNvSpPr/>
          <p:nvPr/>
        </p:nvSpPr>
        <p:spPr>
          <a:xfrm>
            <a:off x="2889882" y="6279403"/>
            <a:ext cx="1676029" cy="838533"/>
          </a:xfrm>
          <a:prstGeom prst="rect">
            <a:avLst/>
          </a:prstGeom>
          <a:solidFill>
            <a:srgbClr val="FFFFFF"/>
          </a:solidFill>
          <a:ln w="254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2" name="Rectangle"/>
          <p:cNvSpPr/>
          <p:nvPr/>
        </p:nvSpPr>
        <p:spPr>
          <a:xfrm>
            <a:off x="-698500" y="6812856"/>
            <a:ext cx="2209706" cy="230118"/>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3" name="Rectangle"/>
          <p:cNvSpPr/>
          <p:nvPr/>
        </p:nvSpPr>
        <p:spPr>
          <a:xfrm>
            <a:off x="-1231900" y="6279403"/>
            <a:ext cx="1677772" cy="838533"/>
          </a:xfrm>
          <a:prstGeom prst="rect">
            <a:avLst/>
          </a:prstGeom>
          <a:solidFill>
            <a:srgbClr val="FFFFFF"/>
          </a:solidFill>
          <a:ln w="254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4" name="Rectangle"/>
          <p:cNvSpPr/>
          <p:nvPr/>
        </p:nvSpPr>
        <p:spPr>
          <a:xfrm>
            <a:off x="451707" y="6812856"/>
            <a:ext cx="2438177" cy="230118"/>
          </a:xfrm>
          <a:prstGeom prst="rect">
            <a:avLst/>
          </a:prstGeom>
          <a:ln w="38100">
            <a:solidFill>
              <a:srgbClr val="989898"/>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5" name="Rectangle"/>
          <p:cNvSpPr/>
          <p:nvPr/>
        </p:nvSpPr>
        <p:spPr>
          <a:xfrm>
            <a:off x="451707" y="6432814"/>
            <a:ext cx="2438177" cy="228374"/>
          </a:xfrm>
          <a:prstGeom prst="rect">
            <a:avLst/>
          </a:prstGeom>
          <a:ln w="38100">
            <a:solidFill>
              <a:srgbClr val="000000"/>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326" name="compute phase difference,  deduce distance"/>
          <p:cNvSpPr txBox="1"/>
          <p:nvPr/>
        </p:nvSpPr>
        <p:spPr>
          <a:xfrm>
            <a:off x="2964876" y="6776246"/>
            <a:ext cx="3148350" cy="5715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p>
            <a:pPr marL="36091" marR="36091" defTabSz="913494">
              <a:lnSpc>
                <a:spcPct val="85000"/>
              </a:lnSpc>
              <a:buClr>
                <a:srgbClr val="000000"/>
              </a:buClr>
              <a:buFont typeface="Helvetica"/>
              <a:defRPr b="1" sz="1800">
                <a:uFill>
                  <a:solidFill>
                    <a:srgbClr val="000000"/>
                  </a:solidFill>
                </a:uFill>
              </a:defRPr>
            </a:pPr>
            <a:r>
              <a:t>compute phase difference, </a:t>
            </a:r>
            <a:br/>
            <a:r>
              <a:t>deduce distance</a:t>
            </a: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2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330" name="Multiple focus sensors"/>
          <p:cNvSpPr txBox="1"/>
          <p:nvPr>
            <p:ph type="title"/>
          </p:nvPr>
        </p:nvSpPr>
        <p:spPr>
          <a:prstGeom prst="rect">
            <a:avLst/>
          </a:prstGeom>
        </p:spPr>
        <p:txBody>
          <a:bodyPr/>
          <a:lstStyle/>
          <a:p>
            <a:pPr/>
            <a:r>
              <a:t>Multiple focus sensors</a:t>
            </a:r>
          </a:p>
        </p:txBody>
      </p:sp>
      <p:sp>
        <p:nvSpPr>
          <p:cNvPr id="1331" name="Double-click to edit"/>
          <p:cNvSpPr txBox="1"/>
          <p:nvPr>
            <p:ph type="body" idx="1"/>
          </p:nvPr>
        </p:nvSpPr>
        <p:spPr>
          <a:prstGeom prst="rect">
            <a:avLst/>
          </a:prstGeom>
        </p:spPr>
        <p:txBody>
          <a:bodyPr/>
          <a:lstStyle/>
          <a:p>
            <a:pPr/>
          </a:p>
        </p:txBody>
      </p:sp>
      <p:pic>
        <p:nvPicPr>
          <p:cNvPr id="1332" name="image.png" descr="image.png"/>
          <p:cNvPicPr>
            <a:picLocks noChangeAspect="0"/>
          </p:cNvPicPr>
          <p:nvPr/>
        </p:nvPicPr>
        <p:blipFill>
          <a:blip r:embed="rId3">
            <a:extLst/>
          </a:blip>
          <a:stretch>
            <a:fillRect/>
          </a:stretch>
        </p:blipFill>
        <p:spPr>
          <a:xfrm>
            <a:off x="756596" y="1251696"/>
            <a:ext cx="8720039" cy="5789534"/>
          </a:xfrm>
          <a:prstGeom prst="rect">
            <a:avLst/>
          </a:prstGeom>
          <a:ln w="12700">
            <a:miter lim="400000"/>
          </a:ln>
        </p:spPr>
      </p:pic>
      <p:sp>
        <p:nvSpPr>
          <p:cNvPr id="1333" name="source arthur morris"/>
          <p:cNvSpPr txBox="1"/>
          <p:nvPr/>
        </p:nvSpPr>
        <p:spPr>
          <a:xfrm>
            <a:off x="526701" y="7048500"/>
            <a:ext cx="1465314"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6091" marR="36091" defTabSz="913494">
              <a:lnSpc>
                <a:spcPct val="85000"/>
              </a:lnSpc>
              <a:buClr>
                <a:srgbClr val="000000"/>
              </a:buClr>
              <a:buFont typeface="Times New Roman"/>
              <a:defRPr b="1">
                <a:uFill>
                  <a:solidFill>
                    <a:srgbClr val="000000"/>
                  </a:solidFill>
                </a:uFill>
                <a:latin typeface="Times New Roman"/>
                <a:ea typeface="Times New Roman"/>
                <a:cs typeface="Times New Roman"/>
                <a:sym typeface="Times New Roman"/>
              </a:defRPr>
            </a:lvl1pPr>
          </a:lstStyle>
          <a:p>
            <a:pPr/>
            <a:r>
              <a:t>source arthur morris</a:t>
            </a: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3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1337" name="image.png" descr="image.png"/>
          <p:cNvPicPr>
            <a:picLocks noChangeAspect="0"/>
          </p:cNvPicPr>
          <p:nvPr/>
        </p:nvPicPr>
        <p:blipFill>
          <a:blip r:embed="rId3">
            <a:extLst/>
          </a:blip>
          <a:stretch>
            <a:fillRect/>
          </a:stretch>
        </p:blipFill>
        <p:spPr>
          <a:xfrm>
            <a:off x="3517900" y="3263900"/>
            <a:ext cx="6438901" cy="3941625"/>
          </a:xfrm>
          <a:prstGeom prst="rect">
            <a:avLst/>
          </a:prstGeom>
          <a:ln w="12700">
            <a:miter lim="400000"/>
          </a:ln>
        </p:spPr>
      </p:pic>
      <p:sp>
        <p:nvSpPr>
          <p:cNvPr id="1338" name="Polaroid Ultrasound (Active AF)"/>
          <p:cNvSpPr txBox="1"/>
          <p:nvPr>
            <p:ph type="title"/>
          </p:nvPr>
        </p:nvSpPr>
        <p:spPr>
          <a:prstGeom prst="rect">
            <a:avLst/>
          </a:prstGeom>
        </p:spPr>
        <p:txBody>
          <a:bodyPr/>
          <a:lstStyle>
            <a:lvl1pPr>
              <a:defRPr sz="3800"/>
            </a:lvl1pPr>
          </a:lstStyle>
          <a:p>
            <a:pPr/>
            <a:r>
              <a:t>Polaroid Ultrasound (Active AF)</a:t>
            </a:r>
          </a:p>
        </p:txBody>
      </p:sp>
      <p:sp>
        <p:nvSpPr>
          <p:cNvPr id="1339" name="Time of flight (sonar principle)…"/>
          <p:cNvSpPr txBox="1"/>
          <p:nvPr>
            <p:ph type="body" idx="1"/>
          </p:nvPr>
        </p:nvSpPr>
        <p:spPr>
          <a:prstGeom prst="rect">
            <a:avLst/>
          </a:prstGeom>
        </p:spPr>
        <p:txBody>
          <a:bodyPr/>
          <a:lstStyle/>
          <a:p>
            <a:pPr/>
            <a:r>
              <a:t>Time of flight (sonar principle)</a:t>
            </a:r>
          </a:p>
          <a:p>
            <a:pPr/>
            <a:r>
              <a:t>Limited range, stopped by glass</a:t>
            </a:r>
          </a:p>
          <a:p>
            <a:pPr/>
            <a:r>
              <a:t>Paved the way for use in robotics</a:t>
            </a:r>
          </a:p>
          <a:p>
            <a:pPr marL="201292" indent="-160019"/>
            <a:r>
              <a:rPr sz="1400" u="sng">
                <a:solidFill>
                  <a:srgbClr val="606060"/>
                </a:solidFill>
                <a:uFill>
                  <a:solidFill>
                    <a:srgbClr val="606060"/>
                  </a:solidFill>
                </a:uFill>
                <a:hlinkClick r:id="rId4" invalidUrl="" action="" tgtFrame="" tooltip="" history="1" highlightClick="0" endSnd="0"/>
              </a:rPr>
              <a:t>http://www.acroname.com/robotics/info/articles/sonar/sonar.html</a:t>
            </a:r>
          </a:p>
          <a:p>
            <a:pPr marL="201292" indent="-160019"/>
            <a:r>
              <a:rPr sz="1400" u="sng">
                <a:solidFill>
                  <a:srgbClr val="606060"/>
                </a:solidFill>
                <a:uFill>
                  <a:solidFill>
                    <a:srgbClr val="606060"/>
                  </a:solidFill>
                </a:uFill>
                <a:hlinkClick r:id="rId5" invalidUrl="" action="" tgtFrame="" tooltip="" history="1" highlightClick="0" endSnd="0"/>
              </a:rPr>
              <a:t>http://www.uoxray.uoregon.edu/polamod/</a:t>
            </a:r>
          </a:p>
          <a:p>
            <a:pPr marL="201292" indent="-160019"/>
            <a:r>
              <a:rPr sz="1400" u="sng">
                <a:solidFill>
                  <a:srgbClr val="606060"/>
                </a:solidFill>
                <a:uFill>
                  <a:solidFill>
                    <a:srgbClr val="606060"/>
                  </a:solidFill>
                </a:uFill>
                <a:hlinkClick r:id="rId6" invalidUrl="" action="" tgtFrame="" tooltip="" history="1" highlightClick="0" endSnd="0"/>
              </a:rPr>
              <a:t>http://electronics.howstuffworks.com/autofocus2.htm</a:t>
            </a:r>
            <a:r>
              <a:rPr sz="1400"/>
              <a:t> </a:t>
            </a:r>
          </a:p>
        </p:txBody>
      </p:sp>
      <p:pic>
        <p:nvPicPr>
          <p:cNvPr id="1340" name="fig1lo.jpg" descr="fig1lo.jpg"/>
          <p:cNvPicPr>
            <a:picLocks noChangeAspect="0"/>
          </p:cNvPicPr>
          <p:nvPr/>
        </p:nvPicPr>
        <p:blipFill>
          <a:blip r:embed="rId7">
            <a:extLst/>
          </a:blip>
          <a:stretch>
            <a:fillRect/>
          </a:stretch>
        </p:blipFill>
        <p:spPr>
          <a:xfrm>
            <a:off x="165100" y="4851400"/>
            <a:ext cx="3136900" cy="1684038"/>
          </a:xfrm>
          <a:prstGeom prst="rect">
            <a:avLst/>
          </a:prstGeom>
          <a:ln w="12700">
            <a:miter lim="400000"/>
          </a:ln>
        </p:spPr>
      </p:pic>
      <p:sp>
        <p:nvSpPr>
          <p:cNvPr id="1341" name="http://www.uoxray.uoregon.edu/polamod/"/>
          <p:cNvSpPr txBox="1"/>
          <p:nvPr/>
        </p:nvSpPr>
        <p:spPr>
          <a:xfrm>
            <a:off x="0" y="6616700"/>
            <a:ext cx="3133259"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http://www.uoxray.uoregon.edu/polamod/</a:t>
            </a:r>
          </a:p>
        </p:txBody>
      </p:sp>
      <p:sp>
        <p:nvSpPr>
          <p:cNvPr id="1342"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34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346" name="Infrared (Active AF)"/>
          <p:cNvSpPr txBox="1"/>
          <p:nvPr>
            <p:ph type="title"/>
          </p:nvPr>
        </p:nvSpPr>
        <p:spPr>
          <a:prstGeom prst="rect">
            <a:avLst/>
          </a:prstGeom>
        </p:spPr>
        <p:txBody>
          <a:bodyPr/>
          <a:lstStyle>
            <a:lvl1pPr>
              <a:defRPr sz="3800"/>
            </a:lvl1pPr>
          </a:lstStyle>
          <a:p>
            <a:pPr/>
            <a:r>
              <a:t>Infrared (Active AF)</a:t>
            </a:r>
          </a:p>
        </p:txBody>
      </p:sp>
      <p:sp>
        <p:nvSpPr>
          <p:cNvPr id="1347" name="Intensity of reflected IR is assumed to be proportional to distance…"/>
          <p:cNvSpPr txBox="1"/>
          <p:nvPr>
            <p:ph type="body" idx="1"/>
          </p:nvPr>
        </p:nvSpPr>
        <p:spPr>
          <a:prstGeom prst="rect">
            <a:avLst/>
          </a:prstGeom>
        </p:spPr>
        <p:txBody>
          <a:bodyPr/>
          <a:lstStyle/>
          <a:p>
            <a:pPr/>
            <a:r>
              <a:t>Intensity of reflected IR is assumed to be proportional to distance</a:t>
            </a:r>
          </a:p>
          <a:p>
            <a:pPr/>
            <a:r>
              <a:t>There are a number of obvious limitations</a:t>
            </a:r>
          </a:p>
          <a:p>
            <a:pPr/>
            <a:r>
              <a:t>Advantage: works in the dark</a:t>
            </a:r>
          </a:p>
          <a:p>
            <a:pPr/>
            <a:r>
              <a:t>This is different from Flash assistant for AF where the IR only provides enough contrast so that standard passive AF can operate</a:t>
            </a:r>
          </a:p>
        </p:txBody>
      </p:sp>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5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51" name="Double-click to edit"/>
          <p:cNvSpPr txBox="1"/>
          <p:nvPr>
            <p:ph type="title"/>
          </p:nvPr>
        </p:nvSpPr>
        <p:spPr>
          <a:prstGeom prst="rect">
            <a:avLst/>
          </a:prstGeom>
        </p:spPr>
        <p:txBody>
          <a:bodyPr/>
          <a:lstStyle/>
          <a:p>
            <a:pPr>
              <a:defRPr sz="4000"/>
            </a:pPr>
          </a:p>
        </p:txBody>
      </p:sp>
      <p:sp>
        <p:nvSpPr>
          <p:cNvPr id="1352" name="Special lenses"/>
          <p:cNvSpPr txBox="1"/>
          <p:nvPr>
            <p:ph type="body" idx="1"/>
          </p:nvPr>
        </p:nvSpPr>
        <p:spPr>
          <a:prstGeom prst="rect">
            <a:avLst/>
          </a:prstGeom>
        </p:spPr>
        <p:txBody>
          <a:bodyPr/>
          <a:lstStyle>
            <a:lvl1pPr>
              <a:buSzTx/>
              <a:buNone/>
              <a:defRPr sz="10700"/>
            </a:lvl1pPr>
          </a:lstStyle>
          <a:p>
            <a:pPr/>
            <a:r>
              <a:t>Special lenses</a:t>
            </a:r>
          </a:p>
        </p:txBody>
      </p:sp>
      <p:sp>
        <p:nvSpPr>
          <p:cNvPr id="1353"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354"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5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5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58" name="Some special lenses"/>
          <p:cNvSpPr txBox="1"/>
          <p:nvPr>
            <p:ph type="title"/>
          </p:nvPr>
        </p:nvSpPr>
        <p:spPr>
          <a:prstGeom prst="rect">
            <a:avLst/>
          </a:prstGeom>
        </p:spPr>
        <p:txBody>
          <a:bodyPr/>
          <a:lstStyle>
            <a:lvl1pPr>
              <a:defRPr sz="4000"/>
            </a:lvl1pPr>
          </a:lstStyle>
          <a:p>
            <a:pPr/>
            <a:r>
              <a:t>Some special lenses</a:t>
            </a:r>
          </a:p>
        </p:txBody>
      </p:sp>
      <p:sp>
        <p:nvSpPr>
          <p:cNvPr id="1359" name="Mirror lenses…"/>
          <p:cNvSpPr txBox="1"/>
          <p:nvPr>
            <p:ph type="body" idx="1"/>
          </p:nvPr>
        </p:nvSpPr>
        <p:spPr>
          <a:prstGeom prst="rect">
            <a:avLst/>
          </a:prstGeom>
        </p:spPr>
        <p:txBody>
          <a:bodyPr/>
          <a:lstStyle/>
          <a:p>
            <a:pPr/>
            <a:r>
              <a:t>Mirror lenses</a:t>
            </a:r>
          </a:p>
          <a:p>
            <a:pPr/>
            <a:r>
              <a:t>Tilt-shift lenses</a:t>
            </a:r>
          </a:p>
          <a:p>
            <a:pPr/>
            <a:r>
              <a:t>Macro lenses</a:t>
            </a:r>
          </a:p>
          <a:p>
            <a:pPr lvl="1"/>
            <a:r>
              <a:t>Why sharpness is always great (thanks Gauss)</a:t>
            </a:r>
          </a:p>
          <a:p>
            <a:pPr lvl="1"/>
            <a:r>
              <a:t>Why you lose light</a:t>
            </a:r>
          </a:p>
        </p:txBody>
      </p:sp>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6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6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63" name="Double-click to edit"/>
          <p:cNvSpPr txBox="1"/>
          <p:nvPr>
            <p:ph type="title"/>
          </p:nvPr>
        </p:nvSpPr>
        <p:spPr>
          <a:prstGeom prst="rect">
            <a:avLst/>
          </a:prstGeom>
        </p:spPr>
        <p:txBody>
          <a:bodyPr/>
          <a:lstStyle/>
          <a:p>
            <a:pPr>
              <a:defRPr sz="4000"/>
            </a:pPr>
          </a:p>
        </p:txBody>
      </p:sp>
      <p:sp>
        <p:nvSpPr>
          <p:cNvPr id="1364" name="Double-click to edit"/>
          <p:cNvSpPr txBox="1"/>
          <p:nvPr>
            <p:ph type="body" idx="1"/>
          </p:nvPr>
        </p:nvSpPr>
        <p:spPr>
          <a:prstGeom prst="rect">
            <a:avLst/>
          </a:prstGeom>
        </p:spPr>
        <p:txBody>
          <a:bodyPr/>
          <a:lstStyle/>
          <a:p>
            <a:pPr/>
          </a:p>
        </p:txBody>
      </p:sp>
      <p:pic>
        <p:nvPicPr>
          <p:cNvPr id="1365" name="image.png" descr="image.png"/>
          <p:cNvPicPr>
            <a:picLocks noChangeAspect="0"/>
          </p:cNvPicPr>
          <p:nvPr/>
        </p:nvPicPr>
        <p:blipFill>
          <a:blip r:embed="rId3">
            <a:extLst/>
          </a:blip>
          <a:stretch>
            <a:fillRect/>
          </a:stretch>
        </p:blipFill>
        <p:spPr>
          <a:xfrm>
            <a:off x="2247900" y="2108200"/>
            <a:ext cx="5549900" cy="3314700"/>
          </a:xfrm>
          <a:prstGeom prst="rect">
            <a:avLst/>
          </a:prstGeom>
          <a:ln w="12700">
            <a:miter lim="400000"/>
          </a:ln>
        </p:spPr>
      </p:pic>
      <p:sp>
        <p:nvSpPr>
          <p:cNvPr id="1366" name="From &quot;The Manual of Photography&quot; Jacobson et al"/>
          <p:cNvSpPr txBox="1"/>
          <p:nvPr/>
        </p:nvSpPr>
        <p:spPr>
          <a:xfrm>
            <a:off x="5902325" y="72961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6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6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70" name="catadioptric (mirror)"/>
          <p:cNvSpPr txBox="1"/>
          <p:nvPr>
            <p:ph type="title"/>
          </p:nvPr>
        </p:nvSpPr>
        <p:spPr>
          <a:prstGeom prst="rect">
            <a:avLst/>
          </a:prstGeom>
        </p:spPr>
        <p:txBody>
          <a:bodyPr/>
          <a:lstStyle/>
          <a:p>
            <a:pPr/>
            <a:r>
              <a:t>catadioptric (mirror)</a:t>
            </a:r>
          </a:p>
        </p:txBody>
      </p:sp>
      <p:sp>
        <p:nvSpPr>
          <p:cNvPr id="1371" name="http://www.digit-life.com/articles2/rubinar/…"/>
          <p:cNvSpPr txBox="1"/>
          <p:nvPr>
            <p:ph type="body" idx="1"/>
          </p:nvPr>
        </p:nvSpPr>
        <p:spPr>
          <a:xfrm>
            <a:off x="379412" y="1266825"/>
            <a:ext cx="9272588" cy="6264275"/>
          </a:xfrm>
          <a:prstGeom prst="rect">
            <a:avLst/>
          </a:prstGeom>
        </p:spPr>
        <p:txBody>
          <a:bodyPr/>
          <a:lstStyle/>
          <a:p>
            <a:pPr/>
            <a:r>
              <a:rPr u="sng">
                <a:solidFill>
                  <a:srgbClr val="606060"/>
                </a:solidFill>
                <a:uFill>
                  <a:solidFill>
                    <a:srgbClr val="606060"/>
                  </a:solidFill>
                </a:uFill>
                <a:hlinkClick r:id="rId3" invalidUrl="" action="" tgtFrame="" tooltip="" history="1" highlightClick="0" endSnd="0"/>
              </a:rPr>
              <a:t>http://www.digit-life.com/articles2/rubinar/</a:t>
            </a:r>
          </a:p>
          <a:p>
            <a:pPr/>
          </a:p>
          <a:p>
            <a:pPr/>
          </a:p>
          <a:p>
            <a:pPr/>
          </a:p>
          <a:p>
            <a:pPr/>
          </a:p>
          <a:p>
            <a:pPr/>
          </a:p>
          <a:p>
            <a:pPr/>
          </a:p>
          <a:p>
            <a:pPr/>
          </a:p>
          <a:p>
            <a:pPr/>
          </a:p>
          <a:p>
            <a:pPr/>
          </a:p>
          <a:p>
            <a:pPr/>
          </a:p>
          <a:p>
            <a:pPr/>
          </a:p>
          <a:p>
            <a:pPr/>
            <a:r>
              <a:t>http://www.telescopes.net/HOW_TO_-_Cat_Animation.gif</a:t>
            </a:r>
          </a:p>
        </p:txBody>
      </p:sp>
      <p:pic>
        <p:nvPicPr>
          <p:cNvPr id="1372" name="image.png" descr="image.png"/>
          <p:cNvPicPr>
            <a:picLocks noChangeAspect="0"/>
          </p:cNvPicPr>
          <p:nvPr/>
        </p:nvPicPr>
        <p:blipFill>
          <a:blip r:embed="rId4">
            <a:extLst/>
          </a:blip>
          <a:stretch>
            <a:fillRect/>
          </a:stretch>
        </p:blipFill>
        <p:spPr>
          <a:xfrm>
            <a:off x="374650" y="1785937"/>
            <a:ext cx="9372600" cy="4387851"/>
          </a:xfrm>
          <a:prstGeom prst="rect">
            <a:avLst/>
          </a:prstGeom>
          <a:ln w="12700">
            <a:miter lim="400000"/>
          </a:ln>
        </p:spPr>
      </p:pic>
    </p:spTree>
  </p:cSld>
  <p:clrMapOvr>
    <a:masterClrMapping/>
  </p:clrMapOvr>
  <p:transition xmlns:p14="http://schemas.microsoft.com/office/powerpoint/2010/main" spd="med" advClick="0" advTm="28000"/>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7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7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76" name="500mm vivitar ($100)"/>
          <p:cNvSpPr txBox="1"/>
          <p:nvPr>
            <p:ph type="title"/>
          </p:nvPr>
        </p:nvSpPr>
        <p:spPr>
          <a:prstGeom prst="rect">
            <a:avLst/>
          </a:prstGeom>
        </p:spPr>
        <p:txBody>
          <a:bodyPr/>
          <a:lstStyle/>
          <a:p>
            <a:pPr/>
            <a:r>
              <a:t>500mm vivitar ($100)</a:t>
            </a:r>
          </a:p>
        </p:txBody>
      </p:sp>
      <p:sp>
        <p:nvSpPr>
          <p:cNvPr id="1377" name="Double-click to edit"/>
          <p:cNvSpPr txBox="1"/>
          <p:nvPr>
            <p:ph type="body" idx="1"/>
          </p:nvPr>
        </p:nvSpPr>
        <p:spPr>
          <a:prstGeom prst="rect">
            <a:avLst/>
          </a:prstGeom>
        </p:spPr>
        <p:txBody>
          <a:bodyPr/>
          <a:lstStyle/>
          <a:p>
            <a:pPr/>
          </a:p>
        </p:txBody>
      </p:sp>
      <p:pic>
        <p:nvPicPr>
          <p:cNvPr id="1378" name="image.png" descr="image.png"/>
          <p:cNvPicPr>
            <a:picLocks noChangeAspect="0"/>
          </p:cNvPicPr>
          <p:nvPr/>
        </p:nvPicPr>
        <p:blipFill>
          <a:blip r:embed="rId3">
            <a:extLst/>
          </a:blip>
          <a:stretch>
            <a:fillRect/>
          </a:stretch>
        </p:blipFill>
        <p:spPr>
          <a:xfrm>
            <a:off x="146050" y="841375"/>
            <a:ext cx="9753600" cy="6505575"/>
          </a:xfrm>
          <a:prstGeom prst="rect">
            <a:avLst/>
          </a:prstGeom>
          <a:ln w="12700">
            <a:miter lim="400000"/>
          </a:ln>
        </p:spPr>
      </p:pic>
    </p:spTree>
  </p:cSld>
  <p:clrMapOvr>
    <a:masterClrMapping/>
  </p:clrMapOvr>
  <p:transition xmlns:p14="http://schemas.microsoft.com/office/powerpoint/2010/main" spd="med" advClick="0" advTm="28000"/>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8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8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82" name="500mm Canon (5k)"/>
          <p:cNvSpPr txBox="1"/>
          <p:nvPr>
            <p:ph type="title"/>
          </p:nvPr>
        </p:nvSpPr>
        <p:spPr>
          <a:prstGeom prst="rect">
            <a:avLst/>
          </a:prstGeom>
        </p:spPr>
        <p:txBody>
          <a:bodyPr/>
          <a:lstStyle/>
          <a:p>
            <a:pPr/>
            <a:r>
              <a:t>500mm Canon (5k)</a:t>
            </a:r>
          </a:p>
        </p:txBody>
      </p:sp>
      <p:sp>
        <p:nvSpPr>
          <p:cNvPr id="1383" name="Double-click to edit"/>
          <p:cNvSpPr txBox="1"/>
          <p:nvPr>
            <p:ph type="body" idx="1"/>
          </p:nvPr>
        </p:nvSpPr>
        <p:spPr>
          <a:prstGeom prst="rect">
            <a:avLst/>
          </a:prstGeom>
        </p:spPr>
        <p:txBody>
          <a:bodyPr/>
          <a:lstStyle/>
          <a:p>
            <a:pPr/>
          </a:p>
        </p:txBody>
      </p:sp>
      <p:pic>
        <p:nvPicPr>
          <p:cNvPr id="1384" name="image.png" descr="image.png"/>
          <p:cNvPicPr>
            <a:picLocks noChangeAspect="0"/>
          </p:cNvPicPr>
          <p:nvPr/>
        </p:nvPicPr>
        <p:blipFill>
          <a:blip r:embed="rId3">
            <a:extLst/>
          </a:blip>
          <a:stretch>
            <a:fillRect/>
          </a:stretch>
        </p:blipFill>
        <p:spPr>
          <a:xfrm>
            <a:off x="146050" y="841375"/>
            <a:ext cx="9753600" cy="6505575"/>
          </a:xfrm>
          <a:prstGeom prst="rect">
            <a:avLst/>
          </a:prstGeom>
          <a:ln w="12700">
            <a:miter lim="400000"/>
          </a:ln>
        </p:spPr>
      </p:pic>
    </p:spTree>
  </p:cSld>
  <p:clrMapOvr>
    <a:masterClrMapping/>
  </p:clrMapOvr>
  <p:transition xmlns:p14="http://schemas.microsoft.com/office/powerpoint/2010/main" spd="med" advClick="0" advTm="28000"/>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8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8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88" name="Double-click to edit"/>
          <p:cNvSpPr txBox="1"/>
          <p:nvPr>
            <p:ph type="title"/>
          </p:nvPr>
        </p:nvSpPr>
        <p:spPr>
          <a:prstGeom prst="rect">
            <a:avLst/>
          </a:prstGeom>
        </p:spPr>
        <p:txBody>
          <a:bodyPr/>
          <a:lstStyle/>
          <a:p>
            <a:pPr/>
          </a:p>
        </p:txBody>
      </p:sp>
      <p:sp>
        <p:nvSpPr>
          <p:cNvPr id="1389" name="Double-click to edit"/>
          <p:cNvSpPr txBox="1"/>
          <p:nvPr>
            <p:ph type="body" idx="1"/>
          </p:nvPr>
        </p:nvSpPr>
        <p:spPr>
          <a:prstGeom prst="rect">
            <a:avLst/>
          </a:prstGeom>
        </p:spPr>
        <p:txBody>
          <a:bodyPr/>
          <a:lstStyle/>
          <a:p>
            <a:pPr/>
          </a:p>
        </p:txBody>
      </p:sp>
      <p:pic>
        <p:nvPicPr>
          <p:cNvPr id="1390" name="image.png" descr="image.png"/>
          <p:cNvPicPr>
            <a:picLocks noChangeAspect="0"/>
          </p:cNvPicPr>
          <p:nvPr/>
        </p:nvPicPr>
        <p:blipFill>
          <a:blip r:embed="rId3">
            <a:extLst/>
          </a:blip>
          <a:stretch>
            <a:fillRect/>
          </a:stretch>
        </p:blipFill>
        <p:spPr>
          <a:xfrm>
            <a:off x="4786312" y="793750"/>
            <a:ext cx="5259388" cy="6400800"/>
          </a:xfrm>
          <a:prstGeom prst="rect">
            <a:avLst/>
          </a:prstGeom>
          <a:ln w="12700">
            <a:miter lim="400000"/>
          </a:ln>
        </p:spPr>
      </p:pic>
      <p:pic>
        <p:nvPicPr>
          <p:cNvPr id="1391" name="image.png" descr="image.png"/>
          <p:cNvPicPr>
            <a:picLocks noChangeAspect="0"/>
          </p:cNvPicPr>
          <p:nvPr/>
        </p:nvPicPr>
        <p:blipFill>
          <a:blip r:embed="rId4">
            <a:extLst/>
          </a:blip>
          <a:stretch>
            <a:fillRect/>
          </a:stretch>
        </p:blipFill>
        <p:spPr>
          <a:xfrm>
            <a:off x="-6350" y="793750"/>
            <a:ext cx="4835525" cy="6400801"/>
          </a:xfrm>
          <a:prstGeom prst="rect">
            <a:avLst/>
          </a:prstGeom>
          <a:ln w="12700">
            <a:miter lim="400000"/>
          </a:ln>
        </p:spPr>
      </p:pic>
    </p:spTree>
  </p:cSld>
  <p:clrMapOvr>
    <a:masterClrMapping/>
  </p:clrMapOvr>
  <p:transition xmlns:p14="http://schemas.microsoft.com/office/powerpoint/2010/main" spd="med" advClick="0" advTm="28000"/>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9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39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395" name="Mirror lens"/>
          <p:cNvSpPr txBox="1"/>
          <p:nvPr>
            <p:ph type="title"/>
          </p:nvPr>
        </p:nvSpPr>
        <p:spPr>
          <a:prstGeom prst="rect">
            <a:avLst/>
          </a:prstGeom>
        </p:spPr>
        <p:txBody>
          <a:bodyPr/>
          <a:lstStyle/>
          <a:p>
            <a:pPr/>
            <a:r>
              <a:t>Mirror lens</a:t>
            </a:r>
          </a:p>
        </p:txBody>
      </p:sp>
      <p:sp>
        <p:nvSpPr>
          <p:cNvPr id="1396" name="Double-click to edit"/>
          <p:cNvSpPr txBox="1"/>
          <p:nvPr>
            <p:ph type="body" idx="1"/>
          </p:nvPr>
        </p:nvSpPr>
        <p:spPr>
          <a:prstGeom prst="rect">
            <a:avLst/>
          </a:prstGeom>
        </p:spPr>
        <p:txBody>
          <a:bodyPr/>
          <a:lstStyle/>
          <a:p>
            <a:pPr/>
          </a:p>
        </p:txBody>
      </p:sp>
      <p:pic>
        <p:nvPicPr>
          <p:cNvPr id="1397" name="image.png" descr="image.png"/>
          <p:cNvPicPr>
            <a:picLocks noChangeAspect="0"/>
          </p:cNvPicPr>
          <p:nvPr/>
        </p:nvPicPr>
        <p:blipFill>
          <a:blip r:embed="rId3">
            <a:extLst/>
          </a:blip>
          <a:stretch>
            <a:fillRect/>
          </a:stretch>
        </p:blipFill>
        <p:spPr>
          <a:xfrm>
            <a:off x="222250" y="1174750"/>
            <a:ext cx="9144000" cy="6097588"/>
          </a:xfrm>
          <a:prstGeom prst="rect">
            <a:avLst/>
          </a:prstGeom>
          <a:ln w="12700">
            <a:miter lim="400000"/>
          </a:ln>
        </p:spPr>
      </p:pic>
    </p:spTree>
  </p:cSld>
  <p:clrMapOvr>
    <a:masterClrMapping/>
  </p:clrMapOvr>
  <p:transition xmlns:p14="http://schemas.microsoft.com/office/powerpoint/2010/main" spd="med" advClick="0" advTm="28000"/>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9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40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401" name="Double-click to edit"/>
          <p:cNvSpPr txBox="1"/>
          <p:nvPr>
            <p:ph type="title"/>
          </p:nvPr>
        </p:nvSpPr>
        <p:spPr>
          <a:prstGeom prst="rect">
            <a:avLst/>
          </a:prstGeom>
        </p:spPr>
        <p:txBody>
          <a:bodyPr/>
          <a:lstStyle/>
          <a:p>
            <a:pPr/>
          </a:p>
        </p:txBody>
      </p:sp>
      <p:sp>
        <p:nvSpPr>
          <p:cNvPr id="1402" name="Double-click to edit"/>
          <p:cNvSpPr txBox="1"/>
          <p:nvPr>
            <p:ph type="body" idx="1"/>
          </p:nvPr>
        </p:nvSpPr>
        <p:spPr>
          <a:prstGeom prst="rect">
            <a:avLst/>
          </a:prstGeom>
        </p:spPr>
        <p:txBody>
          <a:bodyPr/>
          <a:lstStyle/>
          <a:p>
            <a:pPr/>
          </a:p>
        </p:txBody>
      </p:sp>
      <p:pic>
        <p:nvPicPr>
          <p:cNvPr id="1403" name="image.png" descr="image.png"/>
          <p:cNvPicPr>
            <a:picLocks noChangeAspect="0"/>
          </p:cNvPicPr>
          <p:nvPr/>
        </p:nvPicPr>
        <p:blipFill>
          <a:blip r:embed="rId3">
            <a:extLst/>
          </a:blip>
          <a:stretch>
            <a:fillRect/>
          </a:stretch>
        </p:blipFill>
        <p:spPr>
          <a:xfrm>
            <a:off x="0" y="1098550"/>
            <a:ext cx="9671050" cy="6448425"/>
          </a:xfrm>
          <a:prstGeom prst="rect">
            <a:avLst/>
          </a:prstGeom>
          <a:ln w="12700">
            <a:miter lim="400000"/>
          </a:ln>
        </p:spPr>
      </p:pic>
    </p:spTree>
  </p:cSld>
  <p:clrMapOvr>
    <a:masterClrMapping/>
  </p:clrMapOvr>
  <p:transition xmlns:p14="http://schemas.microsoft.com/office/powerpoint/2010/main" spd="med" advClick="0" advTm="28000"/>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0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40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407" name="Double-click to edit"/>
          <p:cNvSpPr txBox="1"/>
          <p:nvPr>
            <p:ph type="title"/>
          </p:nvPr>
        </p:nvSpPr>
        <p:spPr>
          <a:prstGeom prst="rect">
            <a:avLst/>
          </a:prstGeom>
        </p:spPr>
        <p:txBody>
          <a:bodyPr/>
          <a:lstStyle/>
          <a:p>
            <a:pPr/>
          </a:p>
        </p:txBody>
      </p:sp>
      <p:sp>
        <p:nvSpPr>
          <p:cNvPr id="1408" name="Double-click to edit"/>
          <p:cNvSpPr txBox="1"/>
          <p:nvPr>
            <p:ph type="body" idx="1"/>
          </p:nvPr>
        </p:nvSpPr>
        <p:spPr>
          <a:prstGeom prst="rect">
            <a:avLst/>
          </a:prstGeom>
        </p:spPr>
        <p:txBody>
          <a:bodyPr/>
          <a:lstStyle/>
          <a:p>
            <a:pPr/>
          </a:p>
        </p:txBody>
      </p:sp>
      <p:pic>
        <p:nvPicPr>
          <p:cNvPr id="1409" name="image.png" descr="image.png"/>
          <p:cNvPicPr>
            <a:picLocks noChangeAspect="0"/>
          </p:cNvPicPr>
          <p:nvPr/>
        </p:nvPicPr>
        <p:blipFill>
          <a:blip r:embed="rId3">
            <a:extLst/>
          </a:blip>
          <a:stretch>
            <a:fillRect/>
          </a:stretch>
        </p:blipFill>
        <p:spPr>
          <a:xfrm>
            <a:off x="146050" y="512762"/>
            <a:ext cx="9755188" cy="6505576"/>
          </a:xfrm>
          <a:prstGeom prst="rect">
            <a:avLst/>
          </a:prstGeom>
          <a:ln w="12700">
            <a:miter lim="400000"/>
          </a:ln>
        </p:spPr>
      </p:pic>
    </p:spTree>
  </p:cSld>
  <p:clrMapOvr>
    <a:masterClrMapping/>
  </p:clrMapOvr>
  <p:transition xmlns:p14="http://schemas.microsoft.com/office/powerpoint/2010/main" spd="med" advClick="0" advTm="28000"/>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1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41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413" name="Double-click to edit"/>
          <p:cNvSpPr txBox="1"/>
          <p:nvPr>
            <p:ph type="title"/>
          </p:nvPr>
        </p:nvSpPr>
        <p:spPr>
          <a:prstGeom prst="rect">
            <a:avLst/>
          </a:prstGeom>
        </p:spPr>
        <p:txBody>
          <a:bodyPr/>
          <a:lstStyle/>
          <a:p>
            <a:pPr/>
          </a:p>
        </p:txBody>
      </p:sp>
      <p:sp>
        <p:nvSpPr>
          <p:cNvPr id="1414" name="Double-click to edit"/>
          <p:cNvSpPr txBox="1"/>
          <p:nvPr>
            <p:ph type="body" idx="1"/>
          </p:nvPr>
        </p:nvSpPr>
        <p:spPr>
          <a:prstGeom prst="rect">
            <a:avLst/>
          </a:prstGeom>
        </p:spPr>
        <p:txBody>
          <a:bodyPr/>
          <a:lstStyle/>
          <a:p>
            <a:pPr/>
          </a:p>
        </p:txBody>
      </p:sp>
      <p:pic>
        <p:nvPicPr>
          <p:cNvPr id="1415" name="image.png" descr="image.png"/>
          <p:cNvPicPr>
            <a:picLocks noChangeAspect="0"/>
          </p:cNvPicPr>
          <p:nvPr/>
        </p:nvPicPr>
        <p:blipFill>
          <a:blip r:embed="rId3">
            <a:extLst/>
          </a:blip>
          <a:stretch>
            <a:fillRect/>
          </a:stretch>
        </p:blipFill>
        <p:spPr>
          <a:xfrm>
            <a:off x="146050" y="536575"/>
            <a:ext cx="9755188" cy="6507163"/>
          </a:xfrm>
          <a:prstGeom prst="rect">
            <a:avLst/>
          </a:prstGeom>
          <a:ln w="12700">
            <a:miter lim="400000"/>
          </a:ln>
        </p:spPr>
      </p:pic>
    </p:spTree>
  </p:cSld>
  <p:clrMapOvr>
    <a:masterClrMapping/>
  </p:clrMapOvr>
  <p:transition xmlns:p14="http://schemas.microsoft.com/office/powerpoint/2010/main" spd="med" advClick="0" advTm="28000"/>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1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41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419" name="http://www.digit-life.com/articles2/rubinar/"/>
          <p:cNvSpPr txBox="1"/>
          <p:nvPr>
            <p:ph type="title"/>
          </p:nvPr>
        </p:nvSpPr>
        <p:spPr>
          <a:prstGeom prst="rect">
            <a:avLst/>
          </a:prstGeom>
        </p:spPr>
        <p:txBody>
          <a:bodyPr/>
          <a:lstStyle>
            <a:lvl1pPr>
              <a:defRPr sz="2800"/>
            </a:lvl1pPr>
          </a:lstStyle>
          <a:p>
            <a:pPr/>
            <a:r>
              <a:t>http://www.digit-life.com/articles2/rubinar/</a:t>
            </a:r>
          </a:p>
        </p:txBody>
      </p:sp>
      <p:sp>
        <p:nvSpPr>
          <p:cNvPr id="1420" name="Double-click to edit"/>
          <p:cNvSpPr txBox="1"/>
          <p:nvPr>
            <p:ph type="body" idx="1"/>
          </p:nvPr>
        </p:nvSpPr>
        <p:spPr>
          <a:prstGeom prst="rect">
            <a:avLst/>
          </a:prstGeom>
        </p:spPr>
        <p:txBody>
          <a:bodyPr/>
          <a:lstStyle/>
          <a:p>
            <a:pPr/>
          </a:p>
        </p:txBody>
      </p:sp>
      <p:pic>
        <p:nvPicPr>
          <p:cNvPr id="1421" name="image.png" descr="image.png"/>
          <p:cNvPicPr>
            <a:picLocks noChangeAspect="0"/>
          </p:cNvPicPr>
          <p:nvPr/>
        </p:nvPicPr>
        <p:blipFill>
          <a:blip r:embed="rId3">
            <a:extLst/>
          </a:blip>
          <a:stretch>
            <a:fillRect/>
          </a:stretch>
        </p:blipFill>
        <p:spPr>
          <a:xfrm>
            <a:off x="1136650" y="1403350"/>
            <a:ext cx="7605713" cy="5842000"/>
          </a:xfrm>
          <a:prstGeom prst="rect">
            <a:avLst/>
          </a:prstGeom>
          <a:ln w="12700">
            <a:miter lim="400000"/>
          </a:ln>
        </p:spPr>
      </p:pic>
    </p:spTree>
  </p:cSld>
  <p:clrMapOvr>
    <a:masterClrMapping/>
  </p:clrMapOvr>
  <p:transition xmlns:p14="http://schemas.microsoft.com/office/powerpoint/2010/main" spd="med" advClick="0" advTm="28000"/>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2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42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425" name="Double-click to edit"/>
          <p:cNvSpPr txBox="1"/>
          <p:nvPr>
            <p:ph type="title"/>
          </p:nvPr>
        </p:nvSpPr>
        <p:spPr>
          <a:prstGeom prst="rect">
            <a:avLst/>
          </a:prstGeom>
        </p:spPr>
        <p:txBody>
          <a:bodyPr/>
          <a:lstStyle/>
          <a:p>
            <a:pPr>
              <a:defRPr sz="4000"/>
            </a:pPr>
          </a:p>
        </p:txBody>
      </p:sp>
      <p:sp>
        <p:nvSpPr>
          <p:cNvPr id="1426" name="Perspective correction"/>
          <p:cNvSpPr txBox="1"/>
          <p:nvPr>
            <p:ph type="body" idx="1"/>
          </p:nvPr>
        </p:nvSpPr>
        <p:spPr>
          <a:prstGeom prst="rect">
            <a:avLst/>
          </a:prstGeom>
        </p:spPr>
        <p:txBody>
          <a:bodyPr/>
          <a:lstStyle>
            <a:lvl1pPr>
              <a:buSzTx/>
              <a:buNone/>
              <a:defRPr sz="10700"/>
            </a:lvl1pPr>
          </a:lstStyle>
          <a:p>
            <a:pPr/>
            <a:r>
              <a:t>Perspective correction</a:t>
            </a:r>
          </a:p>
        </p:txBody>
      </p:sp>
      <p:sp>
        <p:nvSpPr>
          <p:cNvPr id="1427"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428"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3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3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32" name="Perspective correction"/>
          <p:cNvSpPr txBox="1"/>
          <p:nvPr>
            <p:ph type="title"/>
          </p:nvPr>
        </p:nvSpPr>
        <p:spPr>
          <a:prstGeom prst="rect">
            <a:avLst/>
          </a:prstGeom>
        </p:spPr>
        <p:txBody>
          <a:bodyPr/>
          <a:lstStyle/>
          <a:p>
            <a:pPr/>
            <a:r>
              <a:t>Perspective correction</a:t>
            </a:r>
          </a:p>
        </p:txBody>
      </p:sp>
      <p:sp>
        <p:nvSpPr>
          <p:cNvPr id="1433" name="Perspective makes  parallel lines converge…"/>
          <p:cNvSpPr txBox="1"/>
          <p:nvPr>
            <p:ph type="body" idx="1"/>
          </p:nvPr>
        </p:nvSpPr>
        <p:spPr>
          <a:prstGeom prst="rect">
            <a:avLst/>
          </a:prstGeom>
        </p:spPr>
        <p:txBody>
          <a:bodyPr/>
          <a:lstStyle/>
          <a:p>
            <a:pPr/>
            <a:r>
              <a:t>Perspective makes </a:t>
            </a:r>
            <a:br/>
            <a:r>
              <a:t>parallel lines converge</a:t>
            </a:r>
          </a:p>
          <a:p>
            <a:pPr/>
            <a:r>
              <a:t>Sometimes objectionable </a:t>
            </a:r>
          </a:p>
          <a:p>
            <a:pPr/>
            <a:r>
              <a:t>In particular, architecture </a:t>
            </a:r>
            <a:br/>
            <a:r>
              <a:t>photography</a:t>
            </a:r>
          </a:p>
          <a:p>
            <a:pPr lvl="1"/>
            <a:r>
              <a:t>photo looks more formal </a:t>
            </a:r>
            <a:br/>
            <a:r>
              <a:t>if verticals stay vertical</a:t>
            </a:r>
          </a:p>
          <a:p>
            <a:pPr lvl="1"/>
          </a:p>
          <a:p>
            <a:pPr lvl="1"/>
          </a:p>
          <a:p>
            <a:pPr/>
            <a:r>
              <a:t>But if lines are parallel </a:t>
            </a:r>
            <a:br/>
            <a:r>
              <a:t>to the image plane, </a:t>
            </a:r>
            <a:br/>
            <a:r>
              <a:t>parallel lines don’t converge</a:t>
            </a:r>
          </a:p>
        </p:txBody>
      </p:sp>
      <p:pic>
        <p:nvPicPr>
          <p:cNvPr id="1434" name="droppedImage.tiff" descr="droppedImage.tiff"/>
          <p:cNvPicPr>
            <a:picLocks noChangeAspect="1"/>
          </p:cNvPicPr>
          <p:nvPr/>
        </p:nvPicPr>
        <p:blipFill>
          <a:blip r:embed="rId3">
            <a:extLst/>
          </a:blip>
          <a:stretch>
            <a:fillRect/>
          </a:stretch>
        </p:blipFill>
        <p:spPr>
          <a:xfrm>
            <a:off x="6438652" y="1092200"/>
            <a:ext cx="3431331" cy="6443275"/>
          </a:xfrm>
          <a:prstGeom prst="rect">
            <a:avLst/>
          </a:prstGeom>
          <a:ln w="25400"/>
        </p:spPr>
      </p:pic>
    </p:spTree>
  </p:cSld>
  <p:clrMapOvr>
    <a:masterClrMapping/>
  </p:clrMapOvr>
  <p:transition xmlns:p14="http://schemas.microsoft.com/office/powerpoint/2010/main" spd="med" advClick="1"/>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3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3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38" name="Perspective correction"/>
          <p:cNvSpPr txBox="1"/>
          <p:nvPr>
            <p:ph type="title"/>
          </p:nvPr>
        </p:nvSpPr>
        <p:spPr>
          <a:prstGeom prst="rect">
            <a:avLst/>
          </a:prstGeom>
        </p:spPr>
        <p:txBody>
          <a:bodyPr/>
          <a:lstStyle/>
          <a:p>
            <a:pPr/>
            <a:r>
              <a:t>			 Perspective correction</a:t>
            </a:r>
          </a:p>
        </p:txBody>
      </p:sp>
      <p:sp>
        <p:nvSpPr>
          <p:cNvPr id="1439" name="Double-click to edit"/>
          <p:cNvSpPr txBox="1"/>
          <p:nvPr>
            <p:ph type="body" idx="1"/>
          </p:nvPr>
        </p:nvSpPr>
        <p:spPr>
          <a:prstGeom prst="rect">
            <a:avLst/>
          </a:prstGeom>
        </p:spPr>
        <p:txBody>
          <a:bodyPr/>
          <a:lstStyle/>
          <a:p>
            <a:pPr/>
          </a:p>
        </p:txBody>
      </p:sp>
      <p:pic>
        <p:nvPicPr>
          <p:cNvPr id="1440" name="image.png" descr="image.png"/>
          <p:cNvPicPr>
            <a:picLocks noChangeAspect="0"/>
          </p:cNvPicPr>
          <p:nvPr/>
        </p:nvPicPr>
        <p:blipFill>
          <a:blip r:embed="rId3">
            <a:extLst/>
          </a:blip>
          <a:srcRect l="0" t="0" r="50697" b="0"/>
          <a:stretch>
            <a:fillRect/>
          </a:stretch>
        </p:blipFill>
        <p:spPr>
          <a:xfrm>
            <a:off x="330200" y="0"/>
            <a:ext cx="3175000" cy="7531100"/>
          </a:xfrm>
          <a:prstGeom prst="rect">
            <a:avLst/>
          </a:prstGeom>
          <a:ln w="12700">
            <a:miter lim="400000"/>
          </a:ln>
        </p:spPr>
      </p:pic>
      <p:sp>
        <p:nvSpPr>
          <p:cNvPr id="1441"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4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4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45" name="Double-click to edit"/>
          <p:cNvSpPr txBox="1"/>
          <p:nvPr>
            <p:ph type="title"/>
          </p:nvPr>
        </p:nvSpPr>
        <p:spPr>
          <a:prstGeom prst="rect">
            <a:avLst/>
          </a:prstGeom>
        </p:spPr>
        <p:txBody>
          <a:bodyPr/>
          <a:lstStyle/>
          <a:p>
            <a:pPr/>
          </a:p>
        </p:txBody>
      </p:sp>
      <p:sp>
        <p:nvSpPr>
          <p:cNvPr id="1446" name="Double-click to edit"/>
          <p:cNvSpPr txBox="1"/>
          <p:nvPr>
            <p:ph type="body" idx="1"/>
          </p:nvPr>
        </p:nvSpPr>
        <p:spPr>
          <a:prstGeom prst="rect">
            <a:avLst/>
          </a:prstGeom>
        </p:spPr>
        <p:txBody>
          <a:bodyPr/>
          <a:lstStyle/>
          <a:p>
            <a:pPr/>
          </a:p>
        </p:txBody>
      </p:sp>
      <p:pic>
        <p:nvPicPr>
          <p:cNvPr id="1447"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sp>
        <p:nvSpPr>
          <p:cNvPr id="1448"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5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52" name="Double-click to edit"/>
          <p:cNvSpPr txBox="1"/>
          <p:nvPr>
            <p:ph type="title"/>
          </p:nvPr>
        </p:nvSpPr>
        <p:spPr>
          <a:prstGeom prst="rect">
            <a:avLst/>
          </a:prstGeom>
        </p:spPr>
        <p:txBody>
          <a:bodyPr/>
          <a:lstStyle/>
          <a:p>
            <a:pPr/>
          </a:p>
        </p:txBody>
      </p:sp>
      <p:sp>
        <p:nvSpPr>
          <p:cNvPr id="1453" name="Double-click to edit"/>
          <p:cNvSpPr txBox="1"/>
          <p:nvPr>
            <p:ph type="body" idx="1"/>
          </p:nvPr>
        </p:nvSpPr>
        <p:spPr>
          <a:prstGeom prst="rect">
            <a:avLst/>
          </a:prstGeom>
        </p:spPr>
        <p:txBody>
          <a:bodyPr/>
          <a:lstStyle/>
          <a:p>
            <a:pPr/>
          </a:p>
        </p:txBody>
      </p:sp>
      <p:pic>
        <p:nvPicPr>
          <p:cNvPr id="1454"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pic>
        <p:nvPicPr>
          <p:cNvPr id="1455"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1456"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5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60" name="Tilt"/>
          <p:cNvSpPr txBox="1"/>
          <p:nvPr>
            <p:ph type="title"/>
          </p:nvPr>
        </p:nvSpPr>
        <p:spPr>
          <a:prstGeom prst="rect">
            <a:avLst/>
          </a:prstGeom>
        </p:spPr>
        <p:txBody>
          <a:bodyPr/>
          <a:lstStyle/>
          <a:p>
            <a:pPr/>
            <a:r>
              <a:t>Tilt</a:t>
            </a:r>
          </a:p>
        </p:txBody>
      </p:sp>
      <p:sp>
        <p:nvSpPr>
          <p:cNvPr id="1461" name="Equivalent to using a  wider-angle view  and cropping"/>
          <p:cNvSpPr txBox="1"/>
          <p:nvPr>
            <p:ph type="body" idx="1"/>
          </p:nvPr>
        </p:nvSpPr>
        <p:spPr>
          <a:prstGeom prst="rect">
            <a:avLst/>
          </a:prstGeom>
        </p:spPr>
        <p:txBody>
          <a:bodyPr/>
          <a:lstStyle/>
          <a:p>
            <a:pPr/>
            <a:r>
              <a:t>Equivalent to using a </a:t>
            </a:r>
            <a:br/>
            <a:r>
              <a:t>wider-angle view </a:t>
            </a:r>
            <a:br/>
            <a:r>
              <a:t>and cropping</a:t>
            </a:r>
          </a:p>
        </p:txBody>
      </p:sp>
      <p:pic>
        <p:nvPicPr>
          <p:cNvPr id="1462" name="image.png" descr="image.png"/>
          <p:cNvPicPr>
            <a:picLocks noChangeAspect="0"/>
          </p:cNvPicPr>
          <p:nvPr/>
        </p:nvPicPr>
        <p:blipFill>
          <a:blip r:embed="rId3">
            <a:alphaModFix amt="44000"/>
            <a:extLst/>
          </a:blip>
          <a:stretch>
            <a:fillRect/>
          </a:stretch>
        </p:blipFill>
        <p:spPr>
          <a:xfrm>
            <a:off x="6905251" y="0"/>
            <a:ext cx="3136216" cy="7531100"/>
          </a:xfrm>
          <a:prstGeom prst="rect">
            <a:avLst/>
          </a:prstGeom>
          <a:ln w="12700">
            <a:miter lim="400000"/>
          </a:ln>
        </p:spPr>
      </p:pic>
      <p:sp>
        <p:nvSpPr>
          <p:cNvPr id="1463"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
        <p:nvSpPr>
          <p:cNvPr id="1464" name="Rectangle"/>
          <p:cNvSpPr/>
          <p:nvPr/>
        </p:nvSpPr>
        <p:spPr>
          <a:xfrm>
            <a:off x="8102600" y="2692400"/>
            <a:ext cx="50800" cy="1905000"/>
          </a:xfrm>
          <a:prstGeom prst="rect">
            <a:avLst/>
          </a:prstGeom>
          <a:solidFill>
            <a:srgbClr val="002E7A"/>
          </a:solidFill>
          <a:ln w="12700"/>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1465" name="{"/>
          <p:cNvSpPr txBox="1"/>
          <p:nvPr/>
        </p:nvSpPr>
        <p:spPr>
          <a:xfrm>
            <a:off x="6032500" y="2260600"/>
            <a:ext cx="1122058" cy="23277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15800">
                <a:solidFill>
                  <a:srgbClr val="002E7A"/>
                </a:solidFill>
                <a:uFill>
                  <a:solidFill>
                    <a:srgbClr val="002E7A"/>
                  </a:solidFill>
                </a:uFill>
                <a:latin typeface="Times New Roman"/>
                <a:ea typeface="Times New Roman"/>
                <a:cs typeface="Times New Roman"/>
                <a:sym typeface="Times New Roman"/>
              </a:defRPr>
            </a:lvl1pPr>
          </a:lstStyle>
          <a:p>
            <a:pPr/>
            <a:r>
              <a:t>{</a:t>
            </a:r>
          </a:p>
        </p:txBody>
      </p:sp>
      <p:sp>
        <p:nvSpPr>
          <p:cNvPr id="1466" name="virtual  centered sensor"/>
          <p:cNvSpPr txBox="1"/>
          <p:nvPr/>
        </p:nvSpPr>
        <p:spPr>
          <a:xfrm>
            <a:off x="5067300" y="3035300"/>
            <a:ext cx="1171432" cy="9671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4628" marR="44628" defTabSz="1003300">
              <a:defRPr sz="2000">
                <a:solidFill>
                  <a:srgbClr val="002E7A"/>
                </a:solidFill>
                <a:uFill>
                  <a:solidFill>
                    <a:srgbClr val="002E7A"/>
                  </a:solidFill>
                </a:uFill>
                <a:latin typeface="Times New Roman"/>
                <a:ea typeface="Times New Roman"/>
                <a:cs typeface="Times New Roman"/>
                <a:sym typeface="Times New Roman"/>
              </a:defRPr>
            </a:pPr>
            <a:r>
              <a:t>virtual </a:t>
            </a:r>
            <a:br/>
            <a:r>
              <a:t>centered</a:t>
            </a:r>
            <a:br/>
            <a:r>
              <a:t>sensor</a:t>
            </a:r>
          </a:p>
        </p:txBody>
      </p:sp>
      <p:sp>
        <p:nvSpPr>
          <p:cNvPr id="1467" name="{"/>
          <p:cNvSpPr txBox="1"/>
          <p:nvPr/>
        </p:nvSpPr>
        <p:spPr>
          <a:xfrm>
            <a:off x="7480300" y="3225800"/>
            <a:ext cx="756313" cy="1473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9800">
                <a:uFill>
                  <a:solidFill>
                    <a:srgbClr val="000000"/>
                  </a:solidFill>
                </a:uFill>
                <a:latin typeface="Times New Roman"/>
                <a:ea typeface="Times New Roman"/>
                <a:cs typeface="Times New Roman"/>
                <a:sym typeface="Times New Roman"/>
              </a:defRPr>
            </a:lvl1pPr>
          </a:lstStyle>
          <a:p>
            <a:pPr/>
            <a:r>
              <a:t>{</a:t>
            </a:r>
          </a:p>
        </p:txBody>
      </p:sp>
      <p:sp>
        <p:nvSpPr>
          <p:cNvPr id="1468" name="physical  sensor =crop"/>
          <p:cNvSpPr txBox="1"/>
          <p:nvPr/>
        </p:nvSpPr>
        <p:spPr>
          <a:xfrm>
            <a:off x="6819900" y="3441700"/>
            <a:ext cx="1221289" cy="9671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4628" marR="44628" defTabSz="1003300">
              <a:defRPr sz="2000">
                <a:uFill>
                  <a:solidFill>
                    <a:srgbClr val="000000"/>
                  </a:solidFill>
                </a:uFill>
                <a:latin typeface="Times New Roman"/>
                <a:ea typeface="Times New Roman"/>
                <a:cs typeface="Times New Roman"/>
                <a:sym typeface="Times New Roman"/>
              </a:defRPr>
            </a:pPr>
            <a:r>
              <a:t>physical </a:t>
            </a:r>
            <a:br/>
            <a:r>
              <a:t>sensor</a:t>
            </a:r>
            <a:br/>
            <a:r>
              <a:t>=crop</a:t>
            </a:r>
          </a:p>
        </p:txBody>
      </p:sp>
    </p:spTree>
  </p:cSld>
  <p:clrMapOvr>
    <a:masterClrMapping/>
  </p:clrMapOvr>
  <p:transition xmlns:p14="http://schemas.microsoft.com/office/powerpoint/2010/main" spd="med" advClick="1"/>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7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7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72" name="Perspective correction"/>
          <p:cNvSpPr txBox="1"/>
          <p:nvPr>
            <p:ph type="title"/>
          </p:nvPr>
        </p:nvSpPr>
        <p:spPr>
          <a:prstGeom prst="rect">
            <a:avLst/>
          </a:prstGeom>
        </p:spPr>
        <p:txBody>
          <a:bodyPr/>
          <a:lstStyle/>
          <a:p>
            <a:pPr/>
            <a:r>
              <a:t>Perspective correction</a:t>
            </a:r>
          </a:p>
        </p:txBody>
      </p:sp>
      <p:sp>
        <p:nvSpPr>
          <p:cNvPr id="1473" name="The lens creates an image bigger than the sensor…"/>
          <p:cNvSpPr txBox="1"/>
          <p:nvPr>
            <p:ph type="body" sz="half" idx="1"/>
          </p:nvPr>
        </p:nvSpPr>
        <p:spPr>
          <a:xfrm>
            <a:off x="457200" y="1244600"/>
            <a:ext cx="3848100" cy="6438900"/>
          </a:xfrm>
          <a:prstGeom prst="rect">
            <a:avLst/>
          </a:prstGeom>
        </p:spPr>
        <p:txBody>
          <a:bodyPr/>
          <a:lstStyle/>
          <a:p>
            <a:pPr/>
            <a:r>
              <a:t>The lens creates an image bigger than the sensor</a:t>
            </a:r>
          </a:p>
          <a:p>
            <a:pPr/>
            <a:r>
              <a:t>Tilting and shifting aligns the sensor with the part we want</a:t>
            </a:r>
          </a:p>
        </p:txBody>
      </p:sp>
      <p:pic>
        <p:nvPicPr>
          <p:cNvPr id="1474" name="image.png" descr="image.png"/>
          <p:cNvPicPr>
            <a:picLocks noChangeAspect="0"/>
          </p:cNvPicPr>
          <p:nvPr/>
        </p:nvPicPr>
        <p:blipFill>
          <a:blip r:embed="rId3">
            <a:extLst/>
          </a:blip>
          <a:stretch>
            <a:fillRect/>
          </a:stretch>
        </p:blipFill>
        <p:spPr>
          <a:xfrm>
            <a:off x="4178300" y="2871231"/>
            <a:ext cx="5778500" cy="4659869"/>
          </a:xfrm>
          <a:prstGeom prst="rect">
            <a:avLst/>
          </a:prstGeom>
          <a:ln w="12700">
            <a:miter lim="400000"/>
          </a:ln>
        </p:spPr>
      </p:pic>
      <p:pic>
        <p:nvPicPr>
          <p:cNvPr id="1475" name="image.png" descr="image.png"/>
          <p:cNvPicPr>
            <a:picLocks noChangeAspect="0"/>
          </p:cNvPicPr>
          <p:nvPr/>
        </p:nvPicPr>
        <p:blipFill>
          <a:blip r:embed="rId4">
            <a:extLst/>
          </a:blip>
          <a:stretch>
            <a:fillRect/>
          </a:stretch>
        </p:blipFill>
        <p:spPr>
          <a:xfrm>
            <a:off x="4178300" y="914400"/>
            <a:ext cx="5778500" cy="1714500"/>
          </a:xfrm>
          <a:prstGeom prst="rect">
            <a:avLst/>
          </a:prstGeom>
          <a:ln w="12700">
            <a:miter lim="400000"/>
          </a:ln>
        </p:spPr>
      </p:pic>
      <p:sp>
        <p:nvSpPr>
          <p:cNvPr id="1476"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7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7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80" name="Double-click to edit"/>
          <p:cNvSpPr txBox="1"/>
          <p:nvPr>
            <p:ph type="title"/>
          </p:nvPr>
        </p:nvSpPr>
        <p:spPr>
          <a:prstGeom prst="rect">
            <a:avLst/>
          </a:prstGeom>
        </p:spPr>
        <p:txBody>
          <a:bodyPr/>
          <a:lstStyle/>
          <a:p>
            <a:pPr/>
          </a:p>
        </p:txBody>
      </p:sp>
      <p:sp>
        <p:nvSpPr>
          <p:cNvPr id="1481" name="The two images are related by a homography"/>
          <p:cNvSpPr txBox="1"/>
          <p:nvPr>
            <p:ph type="body" sz="half" idx="1"/>
          </p:nvPr>
        </p:nvSpPr>
        <p:spPr>
          <a:xfrm>
            <a:off x="330200" y="1092200"/>
            <a:ext cx="3352800" cy="6438900"/>
          </a:xfrm>
          <a:prstGeom prst="rect">
            <a:avLst/>
          </a:prstGeom>
        </p:spPr>
        <p:txBody>
          <a:bodyPr/>
          <a:lstStyle/>
          <a:p>
            <a:pPr/>
            <a:r>
              <a:t>The two images are related by a homography</a:t>
            </a:r>
          </a:p>
        </p:txBody>
      </p:sp>
      <p:pic>
        <p:nvPicPr>
          <p:cNvPr id="1482" name="image.png" descr="image.png"/>
          <p:cNvPicPr>
            <a:picLocks noChangeAspect="0"/>
          </p:cNvPicPr>
          <p:nvPr/>
        </p:nvPicPr>
        <p:blipFill>
          <a:blip r:embed="rId3">
            <a:extLst/>
          </a:blip>
          <a:srcRect l="50288" t="4215" r="0" b="168"/>
          <a:stretch>
            <a:fillRect/>
          </a:stretch>
        </p:blipFill>
        <p:spPr>
          <a:xfrm>
            <a:off x="3568700" y="317500"/>
            <a:ext cx="3201288" cy="7200900"/>
          </a:xfrm>
          <a:prstGeom prst="rect">
            <a:avLst/>
          </a:prstGeom>
          <a:ln w="12700">
            <a:miter lim="400000"/>
          </a:ln>
        </p:spPr>
      </p:pic>
      <p:pic>
        <p:nvPicPr>
          <p:cNvPr id="1483"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1484"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8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8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88" name="Tilt-shift lens"/>
          <p:cNvSpPr txBox="1"/>
          <p:nvPr>
            <p:ph type="title"/>
          </p:nvPr>
        </p:nvSpPr>
        <p:spPr>
          <a:prstGeom prst="rect">
            <a:avLst/>
          </a:prstGeom>
        </p:spPr>
        <p:txBody>
          <a:bodyPr/>
          <a:lstStyle/>
          <a:p>
            <a:pPr/>
            <a:r>
              <a:t>Tilt-shift lens</a:t>
            </a:r>
          </a:p>
        </p:txBody>
      </p:sp>
      <p:sp>
        <p:nvSpPr>
          <p:cNvPr id="1489" name="35mm SLR version"/>
          <p:cNvSpPr txBox="1"/>
          <p:nvPr>
            <p:ph type="body" idx="1"/>
          </p:nvPr>
        </p:nvSpPr>
        <p:spPr>
          <a:xfrm>
            <a:off x="333112" y="1092200"/>
            <a:ext cx="9545160" cy="6438900"/>
          </a:xfrm>
          <a:prstGeom prst="rect">
            <a:avLst/>
          </a:prstGeom>
        </p:spPr>
        <p:txBody>
          <a:bodyPr/>
          <a:lstStyle/>
          <a:p>
            <a:pPr/>
            <a:r>
              <a:t>35mm SLR version</a:t>
            </a:r>
          </a:p>
        </p:txBody>
      </p:sp>
      <p:pic>
        <p:nvPicPr>
          <p:cNvPr id="1490" name="image.png" descr="image.png"/>
          <p:cNvPicPr>
            <a:picLocks noChangeAspect="0"/>
          </p:cNvPicPr>
          <p:nvPr/>
        </p:nvPicPr>
        <p:blipFill>
          <a:blip r:embed="rId3">
            <a:extLst/>
          </a:blip>
          <a:stretch>
            <a:fillRect/>
          </a:stretch>
        </p:blipFill>
        <p:spPr>
          <a:xfrm>
            <a:off x="5473993" y="2707360"/>
            <a:ext cx="4340843" cy="4405346"/>
          </a:xfrm>
          <a:prstGeom prst="rect">
            <a:avLst/>
          </a:prstGeom>
          <a:ln w="12700">
            <a:miter lim="400000"/>
          </a:ln>
        </p:spPr>
      </p:pic>
      <p:pic>
        <p:nvPicPr>
          <p:cNvPr id="1491" name="image.png" descr="image.png"/>
          <p:cNvPicPr>
            <a:picLocks noChangeAspect="0"/>
          </p:cNvPicPr>
          <p:nvPr/>
        </p:nvPicPr>
        <p:blipFill>
          <a:blip r:embed="rId4">
            <a:extLst/>
          </a:blip>
          <a:stretch>
            <a:fillRect/>
          </a:stretch>
        </p:blipFill>
        <p:spPr>
          <a:xfrm>
            <a:off x="330200" y="2714333"/>
            <a:ext cx="4940300" cy="4396630"/>
          </a:xfrm>
          <a:prstGeom prst="rect">
            <a:avLst/>
          </a:prstGeom>
          <a:ln w="12700">
            <a:miter lim="400000"/>
          </a:ln>
        </p:spPr>
      </p:pic>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9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49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495" name="Photoshop version (perspective crop)"/>
          <p:cNvSpPr txBox="1"/>
          <p:nvPr>
            <p:ph type="title"/>
          </p:nvPr>
        </p:nvSpPr>
        <p:spPr>
          <a:prstGeom prst="rect">
            <a:avLst/>
          </a:prstGeom>
        </p:spPr>
        <p:txBody>
          <a:bodyPr/>
          <a:lstStyle>
            <a:lvl1pPr>
              <a:defRPr sz="3800"/>
            </a:lvl1pPr>
          </a:lstStyle>
          <a:p>
            <a:pPr/>
            <a:r>
              <a:t>Photoshop version (perspective crop)</a:t>
            </a:r>
          </a:p>
        </p:txBody>
      </p:sp>
      <p:sp>
        <p:nvSpPr>
          <p:cNvPr id="1496" name="Just a homography!"/>
          <p:cNvSpPr txBox="1"/>
          <p:nvPr>
            <p:ph type="body" idx="1"/>
          </p:nvPr>
        </p:nvSpPr>
        <p:spPr>
          <a:prstGeom prst="rect">
            <a:avLst/>
          </a:prstGeom>
        </p:spPr>
        <p:txBody>
          <a:bodyPr/>
          <a:lstStyle>
            <a:lvl1pPr marL="421881" indent="-376554">
              <a:buSzTx/>
              <a:buNone/>
            </a:lvl1pPr>
          </a:lstStyle>
          <a:p>
            <a:pPr/>
            <a:r>
              <a:t>Just a homography!</a:t>
            </a:r>
          </a:p>
        </p:txBody>
      </p:sp>
      <p:grpSp>
        <p:nvGrpSpPr>
          <p:cNvPr id="1499" name="Group"/>
          <p:cNvGrpSpPr/>
          <p:nvPr/>
        </p:nvGrpSpPr>
        <p:grpSpPr>
          <a:xfrm>
            <a:off x="647699" y="1752600"/>
            <a:ext cx="8042703" cy="5778500"/>
            <a:chOff x="0" y="0"/>
            <a:chExt cx="8042700" cy="5778500"/>
          </a:xfrm>
        </p:grpSpPr>
        <p:pic>
          <p:nvPicPr>
            <p:cNvPr id="1497" name="image.png" descr="image.png"/>
            <p:cNvPicPr>
              <a:picLocks noChangeAspect="0"/>
            </p:cNvPicPr>
            <p:nvPr/>
          </p:nvPicPr>
          <p:blipFill>
            <a:blip r:embed="rId3">
              <a:extLst/>
            </a:blip>
            <a:stretch>
              <a:fillRect/>
            </a:stretch>
          </p:blipFill>
          <p:spPr>
            <a:xfrm>
              <a:off x="4308530" y="0"/>
              <a:ext cx="3734171" cy="5778500"/>
            </a:xfrm>
            <a:prstGeom prst="rect">
              <a:avLst/>
            </a:prstGeom>
            <a:ln w="12700" cap="flat">
              <a:noFill/>
              <a:miter lim="400000"/>
            </a:ln>
            <a:effectLst/>
          </p:spPr>
        </p:pic>
        <p:pic>
          <p:nvPicPr>
            <p:cNvPr id="1498" name="image.png" descr="image.png"/>
            <p:cNvPicPr>
              <a:picLocks noChangeAspect="0"/>
            </p:cNvPicPr>
            <p:nvPr/>
          </p:nvPicPr>
          <p:blipFill>
            <a:blip r:embed="rId4">
              <a:extLst/>
            </a:blip>
            <a:stretch>
              <a:fillRect/>
            </a:stretch>
          </p:blipFill>
          <p:spPr>
            <a:xfrm>
              <a:off x="0" y="0"/>
              <a:ext cx="3852716" cy="577850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0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0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03" name="Photoshop version (perspective crop)"/>
          <p:cNvSpPr txBox="1"/>
          <p:nvPr>
            <p:ph type="title"/>
          </p:nvPr>
        </p:nvSpPr>
        <p:spPr>
          <a:prstGeom prst="rect">
            <a:avLst/>
          </a:prstGeom>
        </p:spPr>
        <p:txBody>
          <a:bodyPr/>
          <a:lstStyle>
            <a:lvl1pPr>
              <a:defRPr sz="3800"/>
            </a:lvl1pPr>
          </a:lstStyle>
          <a:p>
            <a:pPr/>
            <a:r>
              <a:t>Photoshop version (perspective crop)</a:t>
            </a:r>
          </a:p>
        </p:txBody>
      </p:sp>
      <p:sp>
        <p:nvSpPr>
          <p:cNvPr id="1504" name="+ you control reflection and perspective independently"/>
          <p:cNvSpPr txBox="1"/>
          <p:nvPr>
            <p:ph type="body" idx="1"/>
          </p:nvPr>
        </p:nvSpPr>
        <p:spPr>
          <a:prstGeom prst="rect">
            <a:avLst/>
          </a:prstGeom>
        </p:spPr>
        <p:txBody>
          <a:bodyPr/>
          <a:lstStyle>
            <a:lvl1pPr marL="421881" indent="-376554">
              <a:buSzTx/>
              <a:buNone/>
            </a:lvl1pPr>
          </a:lstStyle>
          <a:p>
            <a:pPr/>
            <a:r>
              <a:t>+ you control reflection and perspective independently</a:t>
            </a:r>
          </a:p>
        </p:txBody>
      </p:sp>
      <p:pic>
        <p:nvPicPr>
          <p:cNvPr id="1505" name="image.png" descr="image.png"/>
          <p:cNvPicPr>
            <a:picLocks noChangeAspect="0"/>
          </p:cNvPicPr>
          <p:nvPr/>
        </p:nvPicPr>
        <p:blipFill>
          <a:blip r:embed="rId3">
            <a:extLst/>
          </a:blip>
          <a:stretch>
            <a:fillRect/>
          </a:stretch>
        </p:blipFill>
        <p:spPr>
          <a:xfrm>
            <a:off x="4956230" y="1752600"/>
            <a:ext cx="3734171" cy="5778500"/>
          </a:xfrm>
          <a:prstGeom prst="rect">
            <a:avLst/>
          </a:prstGeom>
          <a:ln w="12700">
            <a:miter lim="400000"/>
          </a:ln>
        </p:spPr>
      </p:pic>
      <p:pic>
        <p:nvPicPr>
          <p:cNvPr id="1506" name="image.png" descr="image.png"/>
          <p:cNvPicPr>
            <a:picLocks noChangeAspect="0"/>
          </p:cNvPicPr>
          <p:nvPr/>
        </p:nvPicPr>
        <p:blipFill>
          <a:blip r:embed="rId4">
            <a:extLst/>
          </a:blip>
          <a:stretch>
            <a:fillRect/>
          </a:stretch>
        </p:blipFill>
        <p:spPr>
          <a:xfrm>
            <a:off x="647700" y="1752600"/>
            <a:ext cx="3852716" cy="5778500"/>
          </a:xfrm>
          <a:prstGeom prst="rect">
            <a:avLst/>
          </a:prstGeom>
          <a:ln w="12700">
            <a:miter lim="400000"/>
          </a:ln>
        </p:spPr>
      </p:pic>
    </p:spTree>
  </p:cSld>
  <p:clrMapOvr>
    <a:masterClrMapping/>
  </p:clrMapOvr>
  <p:transition xmlns:p14="http://schemas.microsoft.com/office/powerpoint/2010/main" spd="med" advClick="1"/>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0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0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10" name="Lightroom demo"/>
          <p:cNvSpPr txBox="1"/>
          <p:nvPr>
            <p:ph type="title"/>
          </p:nvPr>
        </p:nvSpPr>
        <p:spPr>
          <a:prstGeom prst="rect">
            <a:avLst/>
          </a:prstGeom>
        </p:spPr>
        <p:txBody>
          <a:bodyPr/>
          <a:lstStyle/>
          <a:p>
            <a:pPr/>
            <a:r>
              <a:t>Lightroom demo</a:t>
            </a:r>
          </a:p>
        </p:txBody>
      </p:sp>
      <p:sp>
        <p:nvSpPr>
          <p:cNvPr id="151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1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1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15" name="Question?"/>
          <p:cNvSpPr txBox="1"/>
          <p:nvPr>
            <p:ph type="title"/>
          </p:nvPr>
        </p:nvSpPr>
        <p:spPr>
          <a:prstGeom prst="rect">
            <a:avLst/>
          </a:prstGeom>
        </p:spPr>
        <p:txBody>
          <a:bodyPr/>
          <a:lstStyle/>
          <a:p>
            <a:pPr/>
            <a:r>
              <a:t>Question?</a:t>
            </a:r>
          </a:p>
        </p:txBody>
      </p:sp>
      <p:sp>
        <p:nvSpPr>
          <p:cNvPr id="1516" name="The Ambassadors, Hans Holbein the Younger, 1533"/>
          <p:cNvSpPr txBox="1"/>
          <p:nvPr>
            <p:ph type="body" idx="1"/>
          </p:nvPr>
        </p:nvSpPr>
        <p:spPr>
          <a:prstGeom prst="rect">
            <a:avLst/>
          </a:prstGeom>
        </p:spPr>
        <p:txBody>
          <a:bodyPr/>
          <a:lstStyle/>
          <a:p>
            <a:pPr/>
            <a:r>
              <a:t>The Ambassadors, Hans Holbein the Younger, 1533</a:t>
            </a:r>
          </a:p>
        </p:txBody>
      </p:sp>
      <p:pic>
        <p:nvPicPr>
          <p:cNvPr id="1517" name="droppedImage.pdf" descr="droppedImage.pdf"/>
          <p:cNvPicPr>
            <a:picLocks noChangeAspect="1"/>
          </p:cNvPicPr>
          <p:nvPr/>
        </p:nvPicPr>
        <p:blipFill>
          <a:blip r:embed="rId3">
            <a:extLst/>
          </a:blip>
          <a:stretch>
            <a:fillRect/>
          </a:stretch>
        </p:blipFill>
        <p:spPr>
          <a:xfrm>
            <a:off x="774700" y="1917060"/>
            <a:ext cx="5486400" cy="5410201"/>
          </a:xfrm>
          <a:prstGeom prst="rect">
            <a:avLst/>
          </a:prstGeom>
          <a:ln w="25400"/>
        </p:spPr>
      </p:pic>
    </p:spTree>
  </p:cSld>
  <p:clrMapOvr>
    <a:masterClrMapping/>
  </p:clrMapOvr>
  <p:transition xmlns:p14="http://schemas.microsoft.com/office/powerpoint/2010/main" spd="med" advClick="1"/>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1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2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21" name="Question?"/>
          <p:cNvSpPr txBox="1"/>
          <p:nvPr>
            <p:ph type="title"/>
          </p:nvPr>
        </p:nvSpPr>
        <p:spPr>
          <a:prstGeom prst="rect">
            <a:avLst/>
          </a:prstGeom>
        </p:spPr>
        <p:txBody>
          <a:bodyPr/>
          <a:lstStyle/>
          <a:p>
            <a:pPr/>
            <a:r>
              <a:t>Question?</a:t>
            </a:r>
          </a:p>
        </p:txBody>
      </p:sp>
      <p:sp>
        <p:nvSpPr>
          <p:cNvPr id="1522" name="The Ambassadors, Hans Holbein the Younger, 1533"/>
          <p:cNvSpPr txBox="1"/>
          <p:nvPr>
            <p:ph type="body" idx="1"/>
          </p:nvPr>
        </p:nvSpPr>
        <p:spPr>
          <a:prstGeom prst="rect">
            <a:avLst/>
          </a:prstGeom>
        </p:spPr>
        <p:txBody>
          <a:bodyPr/>
          <a:lstStyle/>
          <a:p>
            <a:pPr/>
            <a:r>
              <a:t>The Ambassadors, Hans Holbein the Younger, 1533</a:t>
            </a:r>
          </a:p>
        </p:txBody>
      </p:sp>
      <p:pic>
        <p:nvPicPr>
          <p:cNvPr id="1523" name="droppedImage.pdf" descr="droppedImage.pdf"/>
          <p:cNvPicPr>
            <a:picLocks noChangeAspect="1"/>
          </p:cNvPicPr>
          <p:nvPr/>
        </p:nvPicPr>
        <p:blipFill>
          <a:blip r:embed="rId3">
            <a:extLst/>
          </a:blip>
          <a:stretch>
            <a:fillRect/>
          </a:stretch>
        </p:blipFill>
        <p:spPr>
          <a:xfrm>
            <a:off x="774700" y="1917060"/>
            <a:ext cx="5486400" cy="5410201"/>
          </a:xfrm>
          <a:prstGeom prst="rect">
            <a:avLst/>
          </a:prstGeom>
          <a:ln w="25400"/>
        </p:spPr>
      </p:pic>
      <p:pic>
        <p:nvPicPr>
          <p:cNvPr id="1524" name="droppedImage.pdf" descr="droppedImage.pdf"/>
          <p:cNvPicPr>
            <a:picLocks noChangeAspect="1"/>
          </p:cNvPicPr>
          <p:nvPr/>
        </p:nvPicPr>
        <p:blipFill>
          <a:blip r:embed="rId4">
            <a:extLst/>
          </a:blip>
          <a:stretch>
            <a:fillRect/>
          </a:stretch>
        </p:blipFill>
        <p:spPr>
          <a:xfrm>
            <a:off x="7289800" y="4851400"/>
            <a:ext cx="2298700" cy="2326564"/>
          </a:xfrm>
          <a:prstGeom prst="rect">
            <a:avLst/>
          </a:prstGeom>
          <a:ln w="25400"/>
        </p:spPr>
      </p:pic>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2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152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1528" name="Questions?"/>
          <p:cNvSpPr txBox="1"/>
          <p:nvPr>
            <p:ph type="title"/>
          </p:nvPr>
        </p:nvSpPr>
        <p:spPr>
          <a:prstGeom prst="rect">
            <a:avLst/>
          </a:prstGeom>
        </p:spPr>
        <p:txBody>
          <a:bodyPr/>
          <a:lstStyle>
            <a:lvl1pPr>
              <a:defRPr sz="3800"/>
            </a:lvl1pPr>
          </a:lstStyle>
          <a:p>
            <a:pPr/>
            <a:r>
              <a:t>Questions?</a:t>
            </a:r>
          </a:p>
        </p:txBody>
      </p:sp>
      <p:sp>
        <p:nvSpPr>
          <p:cNvPr id="1529" name="Julian Beever…"/>
          <p:cNvSpPr txBox="1"/>
          <p:nvPr>
            <p:ph type="body" idx="1"/>
          </p:nvPr>
        </p:nvSpPr>
        <p:spPr>
          <a:prstGeom prst="rect">
            <a:avLst/>
          </a:prstGeom>
        </p:spPr>
        <p:txBody>
          <a:bodyPr/>
          <a:lstStyle/>
          <a:p>
            <a:pPr/>
            <a:r>
              <a:t>Julian Beever</a:t>
            </a:r>
          </a:p>
          <a:p>
            <a:pPr/>
            <a:r>
              <a:t>e.g. </a:t>
            </a:r>
            <a:r>
              <a:rPr u="sng">
                <a:hlinkClick r:id="rId3" invalidUrl="" action="" tgtFrame="" tooltip="" history="1" highlightClick="0" endSnd="0"/>
              </a:rPr>
              <a:t>http://users.skynet.be/J.Beever/</a:t>
            </a:r>
            <a:r>
              <a:t> </a:t>
            </a:r>
            <a:br/>
            <a:r>
              <a:rPr u="sng">
                <a:hlinkClick r:id="rId4" invalidUrl="" action="" tgtFrame="" tooltip="" history="1" highlightClick="0" endSnd="0"/>
              </a:rPr>
              <a:t>http://www.crystalinks.com/julian_beever.html</a:t>
            </a:r>
          </a:p>
        </p:txBody>
      </p:sp>
      <p:pic>
        <p:nvPicPr>
          <p:cNvPr id="1530" name="droppedImage.pdf" descr="droppedImage.pdf"/>
          <p:cNvPicPr>
            <a:picLocks noChangeAspect="1"/>
          </p:cNvPicPr>
          <p:nvPr/>
        </p:nvPicPr>
        <p:blipFill>
          <a:blip r:embed="rId5">
            <a:extLst/>
          </a:blip>
          <a:stretch>
            <a:fillRect/>
          </a:stretch>
        </p:blipFill>
        <p:spPr>
          <a:xfrm>
            <a:off x="457200" y="3594100"/>
            <a:ext cx="4400550" cy="2933700"/>
          </a:xfrm>
          <a:prstGeom prst="rect">
            <a:avLst/>
          </a:prstGeom>
          <a:ln w="25400"/>
        </p:spPr>
      </p:pic>
      <p:pic>
        <p:nvPicPr>
          <p:cNvPr id="1531" name="droppedImage.pdf" descr="droppedImage.pdf"/>
          <p:cNvPicPr>
            <a:picLocks noChangeAspect="1"/>
          </p:cNvPicPr>
          <p:nvPr/>
        </p:nvPicPr>
        <p:blipFill>
          <a:blip r:embed="rId6">
            <a:extLst/>
          </a:blip>
          <a:stretch>
            <a:fillRect/>
          </a:stretch>
        </p:blipFill>
        <p:spPr>
          <a:xfrm>
            <a:off x="4931475" y="3594100"/>
            <a:ext cx="4400551" cy="2933700"/>
          </a:xfrm>
          <a:prstGeom prst="rect">
            <a:avLst/>
          </a:prstGeom>
          <a:ln w="25400"/>
        </p:spPr>
      </p:pic>
    </p:spTree>
  </p:cSld>
  <p:clrMapOvr>
    <a:masterClrMapping/>
  </p:clrMapOvr>
  <p:transition xmlns:p14="http://schemas.microsoft.com/office/powerpoint/2010/main" spd="med" advClick="1"/>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3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35" name="Double-click to edit"/>
          <p:cNvSpPr txBox="1"/>
          <p:nvPr>
            <p:ph type="title"/>
          </p:nvPr>
        </p:nvSpPr>
        <p:spPr>
          <a:prstGeom prst="rect">
            <a:avLst/>
          </a:prstGeom>
        </p:spPr>
        <p:txBody>
          <a:bodyPr/>
          <a:lstStyle/>
          <a:p>
            <a:pPr>
              <a:defRPr sz="4000"/>
            </a:pPr>
          </a:p>
        </p:txBody>
      </p:sp>
      <p:sp>
        <p:nvSpPr>
          <p:cNvPr id="1536" name="Image stabilization"/>
          <p:cNvSpPr txBox="1"/>
          <p:nvPr>
            <p:ph type="body" idx="1"/>
          </p:nvPr>
        </p:nvSpPr>
        <p:spPr>
          <a:prstGeom prst="rect">
            <a:avLst/>
          </a:prstGeom>
        </p:spPr>
        <p:txBody>
          <a:bodyPr/>
          <a:lstStyle>
            <a:lvl1pPr>
              <a:buSzTx/>
              <a:buNone/>
              <a:defRPr sz="10700"/>
            </a:lvl1pPr>
          </a:lstStyle>
          <a:p>
            <a:pPr/>
            <a:r>
              <a:t>Image stabilization</a:t>
            </a:r>
          </a:p>
        </p:txBody>
      </p:sp>
      <p:sp>
        <p:nvSpPr>
          <p:cNvPr id="1537"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538"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42" name="Image stabilization"/>
          <p:cNvSpPr txBox="1"/>
          <p:nvPr>
            <p:ph type="title"/>
          </p:nvPr>
        </p:nvSpPr>
        <p:spPr>
          <a:prstGeom prst="rect">
            <a:avLst/>
          </a:prstGeom>
        </p:spPr>
        <p:txBody>
          <a:bodyPr/>
          <a:lstStyle/>
          <a:p>
            <a:pPr/>
            <a:r>
              <a:t>Image stabilization</a:t>
            </a:r>
          </a:p>
        </p:txBody>
      </p:sp>
      <p:sp>
        <p:nvSpPr>
          <p:cNvPr id="1543" name="Double-click to edit"/>
          <p:cNvSpPr txBox="1"/>
          <p:nvPr>
            <p:ph type="body" idx="1"/>
          </p:nvPr>
        </p:nvSpPr>
        <p:spPr>
          <a:prstGeom prst="rect">
            <a:avLst/>
          </a:prstGeom>
        </p:spPr>
        <p:txBody>
          <a:bodyPr/>
          <a:lstStyle/>
          <a:p>
            <a:pPr/>
          </a:p>
        </p:txBody>
      </p:sp>
      <p:pic>
        <p:nvPicPr>
          <p:cNvPr id="1544" name="image.png" descr="image.png"/>
          <p:cNvPicPr>
            <a:picLocks noChangeAspect="0"/>
          </p:cNvPicPr>
          <p:nvPr/>
        </p:nvPicPr>
        <p:blipFill>
          <a:blip r:embed="rId3">
            <a:extLst/>
          </a:blip>
          <a:stretch>
            <a:fillRect/>
          </a:stretch>
        </p:blipFill>
        <p:spPr>
          <a:xfrm>
            <a:off x="69850" y="946150"/>
            <a:ext cx="6254750" cy="6584950"/>
          </a:xfrm>
          <a:prstGeom prst="rect">
            <a:avLst/>
          </a:prstGeom>
          <a:ln w="12700">
            <a:miter lim="400000"/>
          </a:ln>
        </p:spPr>
      </p:pic>
      <p:pic>
        <p:nvPicPr>
          <p:cNvPr id="1545" name="image.png" descr="image.png"/>
          <p:cNvPicPr>
            <a:picLocks noChangeAspect="0"/>
          </p:cNvPicPr>
          <p:nvPr/>
        </p:nvPicPr>
        <p:blipFill>
          <a:blip r:embed="rId4">
            <a:extLst/>
          </a:blip>
          <a:stretch>
            <a:fillRect/>
          </a:stretch>
        </p:blipFill>
        <p:spPr>
          <a:xfrm>
            <a:off x="6288087" y="4881562"/>
            <a:ext cx="3617913" cy="2274888"/>
          </a:xfrm>
          <a:prstGeom prst="rect">
            <a:avLst/>
          </a:prstGeom>
          <a:ln w="12700">
            <a:miter lim="400000"/>
          </a:ln>
        </p:spPr>
      </p:pic>
      <p:sp>
        <p:nvSpPr>
          <p:cNvPr id="1546"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4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50" name="Image stabilization"/>
          <p:cNvSpPr txBox="1"/>
          <p:nvPr>
            <p:ph type="title"/>
          </p:nvPr>
        </p:nvSpPr>
        <p:spPr>
          <a:prstGeom prst="rect">
            <a:avLst/>
          </a:prstGeom>
        </p:spPr>
        <p:txBody>
          <a:bodyPr/>
          <a:lstStyle/>
          <a:p>
            <a:pPr/>
            <a:r>
              <a:t>Image stabilization</a:t>
            </a:r>
          </a:p>
        </p:txBody>
      </p:sp>
      <p:sp>
        <p:nvSpPr>
          <p:cNvPr id="1551" name="Double-click to edit"/>
          <p:cNvSpPr txBox="1"/>
          <p:nvPr>
            <p:ph type="body" idx="1"/>
          </p:nvPr>
        </p:nvSpPr>
        <p:spPr>
          <a:prstGeom prst="rect">
            <a:avLst/>
          </a:prstGeom>
        </p:spPr>
        <p:txBody>
          <a:bodyPr/>
          <a:lstStyle/>
          <a:p>
            <a:pPr/>
          </a:p>
        </p:txBody>
      </p:sp>
      <p:pic>
        <p:nvPicPr>
          <p:cNvPr id="1552" name="image.png" descr="image.png"/>
          <p:cNvPicPr>
            <a:picLocks noChangeAspect="0"/>
          </p:cNvPicPr>
          <p:nvPr/>
        </p:nvPicPr>
        <p:blipFill>
          <a:blip r:embed="rId3">
            <a:extLst/>
          </a:blip>
          <a:srcRect l="1475" t="0" r="3079" b="0"/>
          <a:stretch>
            <a:fillRect/>
          </a:stretch>
        </p:blipFill>
        <p:spPr>
          <a:xfrm>
            <a:off x="0" y="1339850"/>
            <a:ext cx="10045700" cy="5830888"/>
          </a:xfrm>
          <a:prstGeom prst="rect">
            <a:avLst/>
          </a:prstGeom>
          <a:ln w="12700">
            <a:miter lim="400000"/>
          </a:ln>
        </p:spPr>
      </p:pic>
      <p:sp>
        <p:nvSpPr>
          <p:cNvPr id="1553"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5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57" name="Image stabilization"/>
          <p:cNvSpPr txBox="1"/>
          <p:nvPr>
            <p:ph type="title"/>
          </p:nvPr>
        </p:nvSpPr>
        <p:spPr>
          <a:prstGeom prst="rect">
            <a:avLst/>
          </a:prstGeom>
        </p:spPr>
        <p:txBody>
          <a:bodyPr/>
          <a:lstStyle/>
          <a:p>
            <a:pPr/>
            <a:r>
              <a:t>Image stabilization</a:t>
            </a:r>
          </a:p>
        </p:txBody>
      </p:sp>
      <p:sp>
        <p:nvSpPr>
          <p:cNvPr id="1558" name="Double-click to edit"/>
          <p:cNvSpPr txBox="1"/>
          <p:nvPr>
            <p:ph type="body" idx="1"/>
          </p:nvPr>
        </p:nvSpPr>
        <p:spPr>
          <a:prstGeom prst="rect">
            <a:avLst/>
          </a:prstGeom>
        </p:spPr>
        <p:txBody>
          <a:bodyPr/>
          <a:lstStyle/>
          <a:p>
            <a:pPr/>
          </a:p>
        </p:txBody>
      </p:sp>
      <p:pic>
        <p:nvPicPr>
          <p:cNvPr id="1559" name="image.png" descr="image.png"/>
          <p:cNvPicPr>
            <a:picLocks noChangeAspect="0"/>
          </p:cNvPicPr>
          <p:nvPr/>
        </p:nvPicPr>
        <p:blipFill>
          <a:blip r:embed="rId3">
            <a:extLst/>
          </a:blip>
          <a:stretch>
            <a:fillRect/>
          </a:stretch>
        </p:blipFill>
        <p:spPr>
          <a:xfrm>
            <a:off x="-6350" y="3308350"/>
            <a:ext cx="10058400" cy="3563938"/>
          </a:xfrm>
          <a:prstGeom prst="rect">
            <a:avLst/>
          </a:prstGeom>
          <a:ln w="12700">
            <a:miter lim="400000"/>
          </a:ln>
        </p:spPr>
      </p:pic>
      <p:sp>
        <p:nvSpPr>
          <p:cNvPr id="1560"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6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64" name="1000mm, 1/100s, monopod, IS"/>
          <p:cNvSpPr txBox="1"/>
          <p:nvPr>
            <p:ph type="title"/>
          </p:nvPr>
        </p:nvSpPr>
        <p:spPr>
          <a:prstGeom prst="rect">
            <a:avLst/>
          </a:prstGeom>
        </p:spPr>
        <p:txBody>
          <a:bodyPr/>
          <a:lstStyle/>
          <a:p>
            <a:pPr/>
            <a:r>
              <a:t>1000mm, 1/100s, monopod, IS</a:t>
            </a:r>
          </a:p>
        </p:txBody>
      </p:sp>
      <p:sp>
        <p:nvSpPr>
          <p:cNvPr id="1565" name="Double-click to edit"/>
          <p:cNvSpPr txBox="1"/>
          <p:nvPr>
            <p:ph type="body" idx="1"/>
          </p:nvPr>
        </p:nvSpPr>
        <p:spPr>
          <a:prstGeom prst="rect">
            <a:avLst/>
          </a:prstGeom>
        </p:spPr>
        <p:txBody>
          <a:bodyPr/>
          <a:lstStyle/>
          <a:p>
            <a:pPr/>
          </a:p>
        </p:txBody>
      </p:sp>
      <p:pic>
        <p:nvPicPr>
          <p:cNvPr id="1566" name="image.png" descr="image.png"/>
          <p:cNvPicPr>
            <a:picLocks noChangeAspect="0"/>
          </p:cNvPicPr>
          <p:nvPr/>
        </p:nvPicPr>
        <p:blipFill>
          <a:blip r:embed="rId3">
            <a:extLst/>
          </a:blip>
          <a:stretch>
            <a:fillRect/>
          </a:stretch>
        </p:blipFill>
        <p:spPr>
          <a:xfrm>
            <a:off x="0" y="1022350"/>
            <a:ext cx="9671050" cy="6448425"/>
          </a:xfrm>
          <a:prstGeom prst="rect">
            <a:avLst/>
          </a:prstGeom>
          <a:ln w="12700">
            <a:miter lim="400000"/>
          </a:ln>
        </p:spPr>
      </p:pic>
    </p:spTree>
  </p:cSld>
  <p:clrMapOvr>
    <a:masterClrMapping/>
  </p:clrMapOvr>
  <p:transition xmlns:p14="http://schemas.microsoft.com/office/powerpoint/2010/main" spd="med" advClick="0" advTm="28000"/>
</p:sld>
</file>

<file path=ppt/slides/slide1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6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70" name="Image stabilization hacking"/>
          <p:cNvSpPr txBox="1"/>
          <p:nvPr>
            <p:ph type="title"/>
          </p:nvPr>
        </p:nvSpPr>
        <p:spPr>
          <a:prstGeom prst="rect">
            <a:avLst/>
          </a:prstGeom>
        </p:spPr>
        <p:txBody>
          <a:bodyPr/>
          <a:lstStyle/>
          <a:p>
            <a:pPr/>
            <a:r>
              <a:t>Image stabilization hacking</a:t>
            </a:r>
          </a:p>
        </p:txBody>
      </p:sp>
      <p:sp>
        <p:nvSpPr>
          <p:cNvPr id="1571" name="http://www.cim.mcgill.ca/~scott/papers/ICCP_2011.pdf…"/>
          <p:cNvSpPr txBox="1"/>
          <p:nvPr>
            <p:ph type="body" idx="1"/>
          </p:nvPr>
        </p:nvSpPr>
        <p:spPr>
          <a:xfrm>
            <a:off x="334962" y="1089818"/>
            <a:ext cx="5499101" cy="6438901"/>
          </a:xfrm>
          <a:prstGeom prst="rect">
            <a:avLst/>
          </a:prstGeom>
        </p:spPr>
        <p:txBody>
          <a:bodyPr/>
          <a:lstStyle/>
          <a:p>
            <a:pPr/>
            <a:r>
              <a:rPr u="sng">
                <a:hlinkClick r:id="rId3" invalidUrl="" action="" tgtFrame="" tooltip="" history="1" highlightClick="0" endSnd="0"/>
              </a:rPr>
              <a:t>http://www.cim.mcgill.ca/~scott/papers/ICCP_2011.pdf</a:t>
            </a:r>
          </a:p>
          <a:p>
            <a:pPr/>
            <a:r>
              <a:t>Enables custom blur</a:t>
            </a:r>
          </a:p>
        </p:txBody>
      </p:sp>
      <p:pic>
        <p:nvPicPr>
          <p:cNvPr id="1572" name="droppedImage.png" descr="droppedImage.png"/>
          <p:cNvPicPr>
            <a:picLocks noChangeAspect="1"/>
          </p:cNvPicPr>
          <p:nvPr/>
        </p:nvPicPr>
        <p:blipFill>
          <a:blip r:embed="rId4">
            <a:extLst/>
          </a:blip>
          <a:stretch>
            <a:fillRect/>
          </a:stretch>
        </p:blipFill>
        <p:spPr>
          <a:xfrm>
            <a:off x="5829300" y="1092200"/>
            <a:ext cx="4051300" cy="2944738"/>
          </a:xfrm>
          <a:prstGeom prst="rect">
            <a:avLst/>
          </a:prstGeom>
          <a:ln w="25400"/>
        </p:spPr>
      </p:pic>
      <p:pic>
        <p:nvPicPr>
          <p:cNvPr id="1573" name="droppedImage.png" descr="droppedImage.png"/>
          <p:cNvPicPr>
            <a:picLocks noChangeAspect="1"/>
          </p:cNvPicPr>
          <p:nvPr/>
        </p:nvPicPr>
        <p:blipFill>
          <a:blip r:embed="rId5">
            <a:extLst/>
          </a:blip>
          <a:stretch>
            <a:fillRect/>
          </a:stretch>
        </p:blipFill>
        <p:spPr>
          <a:xfrm>
            <a:off x="139700" y="4203700"/>
            <a:ext cx="9552214" cy="3429000"/>
          </a:xfrm>
          <a:prstGeom prst="rect">
            <a:avLst/>
          </a:prstGeom>
          <a:ln w="25400"/>
        </p:spPr>
      </p:pic>
    </p:spTree>
  </p:cSld>
  <p:clrMapOvr>
    <a:masterClrMapping/>
  </p:clrMapOvr>
  <p:transition xmlns:p14="http://schemas.microsoft.com/office/powerpoint/2010/main" spd="med" advClick="1"/>
</p:sld>
</file>

<file path=ppt/slides/slide1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7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77" name="Different versions"/>
          <p:cNvSpPr txBox="1"/>
          <p:nvPr>
            <p:ph type="title"/>
          </p:nvPr>
        </p:nvSpPr>
        <p:spPr>
          <a:prstGeom prst="rect">
            <a:avLst/>
          </a:prstGeom>
        </p:spPr>
        <p:txBody>
          <a:bodyPr/>
          <a:lstStyle>
            <a:lvl1pPr>
              <a:defRPr sz="4000"/>
            </a:lvl1pPr>
          </a:lstStyle>
          <a:p>
            <a:pPr/>
            <a:r>
              <a:t>Different versions</a:t>
            </a:r>
          </a:p>
        </p:txBody>
      </p:sp>
      <p:sp>
        <p:nvSpPr>
          <p:cNvPr id="1578" name="Canon, Nikon: in the lens…"/>
          <p:cNvSpPr txBox="1"/>
          <p:nvPr>
            <p:ph type="body" idx="1"/>
          </p:nvPr>
        </p:nvSpPr>
        <p:spPr>
          <a:prstGeom prst="rect">
            <a:avLst/>
          </a:prstGeom>
        </p:spPr>
        <p:txBody>
          <a:bodyPr/>
          <a:lstStyle/>
          <a:p>
            <a:pPr/>
            <a:r>
              <a:t>Canon, Nikon: in the lens</a:t>
            </a:r>
          </a:p>
          <a:p>
            <a:pPr/>
            <a:r>
              <a:t>Panasonic, Konica/Minolta: move sensor</a:t>
            </a:r>
          </a:p>
        </p:txBody>
      </p:sp>
    </p:spTree>
  </p:cSld>
  <p:clrMapOvr>
    <a:masterClrMapping/>
  </p:clrMapOvr>
  <p:transition xmlns:p14="http://schemas.microsoft.com/office/powerpoint/2010/main" spd="med" advClick="1"/>
</p:sld>
</file>

<file path=ppt/slides/slide1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8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82" name="References"/>
          <p:cNvSpPr txBox="1"/>
          <p:nvPr>
            <p:ph type="title"/>
          </p:nvPr>
        </p:nvSpPr>
        <p:spPr>
          <a:prstGeom prst="rect">
            <a:avLst/>
          </a:prstGeom>
        </p:spPr>
        <p:txBody>
          <a:bodyPr/>
          <a:lstStyle>
            <a:lvl1pPr>
              <a:defRPr sz="4000"/>
            </a:lvl1pPr>
          </a:lstStyle>
          <a:p>
            <a:pPr/>
            <a:r>
              <a:t>References</a:t>
            </a:r>
          </a:p>
        </p:txBody>
      </p:sp>
      <p:sp>
        <p:nvSpPr>
          <p:cNvPr id="1583" name="Double-click to edit"/>
          <p:cNvSpPr txBox="1"/>
          <p:nvPr>
            <p:ph type="body" idx="1"/>
          </p:nvPr>
        </p:nvSpPr>
        <p:spPr>
          <a:prstGeom prst="rect">
            <a:avLst/>
          </a:prstGeom>
        </p:spPr>
        <p:txBody>
          <a:bodyPr/>
          <a:lstStyle/>
          <a:p>
            <a:pPr/>
          </a:p>
        </p:txBody>
      </p:sp>
      <p:pic>
        <p:nvPicPr>
          <p:cNvPr id="1584" name="image.png" descr="image.png"/>
          <p:cNvPicPr>
            <a:picLocks noChangeAspect="0"/>
          </p:cNvPicPr>
          <p:nvPr/>
        </p:nvPicPr>
        <p:blipFill>
          <a:blip r:embed="rId3">
            <a:extLst/>
          </a:blip>
          <a:stretch>
            <a:fillRect/>
          </a:stretch>
        </p:blipFill>
        <p:spPr>
          <a:xfrm>
            <a:off x="2890837" y="1098550"/>
            <a:ext cx="2562226" cy="3335338"/>
          </a:xfrm>
          <a:prstGeom prst="rect">
            <a:avLst/>
          </a:prstGeom>
          <a:ln w="12700">
            <a:miter lim="400000"/>
          </a:ln>
        </p:spPr>
      </p:pic>
      <p:pic>
        <p:nvPicPr>
          <p:cNvPr id="1585" name="image.png" descr="image.png"/>
          <p:cNvPicPr>
            <a:picLocks noChangeAspect="0"/>
          </p:cNvPicPr>
          <p:nvPr/>
        </p:nvPicPr>
        <p:blipFill>
          <a:blip r:embed="rId4">
            <a:extLst/>
          </a:blip>
          <a:stretch>
            <a:fillRect/>
          </a:stretch>
        </p:blipFill>
        <p:spPr>
          <a:xfrm>
            <a:off x="173037" y="1081087"/>
            <a:ext cx="2668588" cy="3270251"/>
          </a:xfrm>
          <a:prstGeom prst="rect">
            <a:avLst/>
          </a:prstGeom>
          <a:ln w="12700">
            <a:miter lim="400000"/>
          </a:ln>
        </p:spPr>
      </p:pic>
      <p:pic>
        <p:nvPicPr>
          <p:cNvPr id="1586" name="image.png" descr="image.png"/>
          <p:cNvPicPr>
            <a:picLocks noChangeAspect="0"/>
          </p:cNvPicPr>
          <p:nvPr/>
        </p:nvPicPr>
        <p:blipFill>
          <a:blip r:embed="rId5">
            <a:extLst/>
          </a:blip>
          <a:stretch>
            <a:fillRect/>
          </a:stretch>
        </p:blipFill>
        <p:spPr>
          <a:xfrm>
            <a:off x="5556250" y="1098550"/>
            <a:ext cx="2495550" cy="3335338"/>
          </a:xfrm>
          <a:prstGeom prst="rect">
            <a:avLst/>
          </a:prstGeom>
          <a:ln w="12700">
            <a:miter lim="400000"/>
          </a:ln>
        </p:spPr>
      </p:pic>
      <p:pic>
        <p:nvPicPr>
          <p:cNvPr id="1587" name="image.png" descr="image.png"/>
          <p:cNvPicPr>
            <a:picLocks noChangeAspect="0"/>
          </p:cNvPicPr>
          <p:nvPr/>
        </p:nvPicPr>
        <p:blipFill>
          <a:blip r:embed="rId6">
            <a:extLst/>
          </a:blip>
          <a:stretch>
            <a:fillRect/>
          </a:stretch>
        </p:blipFill>
        <p:spPr>
          <a:xfrm>
            <a:off x="458787" y="4375150"/>
            <a:ext cx="2276476" cy="3124201"/>
          </a:xfrm>
          <a:prstGeom prst="rect">
            <a:avLst/>
          </a:prstGeom>
          <a:ln w="12700">
            <a:miter lim="400000"/>
          </a:ln>
        </p:spPr>
      </p:pic>
      <p:pic>
        <p:nvPicPr>
          <p:cNvPr id="1588" name="image.png" descr="image.png"/>
          <p:cNvPicPr>
            <a:picLocks noChangeAspect="0"/>
          </p:cNvPicPr>
          <p:nvPr/>
        </p:nvPicPr>
        <p:blipFill>
          <a:blip r:embed="rId7">
            <a:extLst/>
          </a:blip>
          <a:stretch>
            <a:fillRect/>
          </a:stretch>
        </p:blipFill>
        <p:spPr>
          <a:xfrm>
            <a:off x="2736850" y="4375150"/>
            <a:ext cx="2419350" cy="3124200"/>
          </a:xfrm>
          <a:prstGeom prst="rect">
            <a:avLst/>
          </a:prstGeom>
          <a:ln w="12700">
            <a:miter lim="400000"/>
          </a:ln>
        </p:spPr>
      </p:pic>
      <p:pic>
        <p:nvPicPr>
          <p:cNvPr id="1589" name="img1021541170.jpg" descr="img1021541170.jpg"/>
          <p:cNvPicPr>
            <a:picLocks noChangeAspect="0"/>
          </p:cNvPicPr>
          <p:nvPr/>
        </p:nvPicPr>
        <p:blipFill>
          <a:blip r:embed="rId8">
            <a:extLst/>
          </a:blip>
          <a:stretch>
            <a:fillRect/>
          </a:stretch>
        </p:blipFill>
        <p:spPr>
          <a:xfrm>
            <a:off x="5175250" y="4375150"/>
            <a:ext cx="2376488" cy="3155950"/>
          </a:xfrm>
          <a:prstGeom prst="rect">
            <a:avLst/>
          </a:prstGeom>
          <a:ln w="12700">
            <a:miter lim="400000"/>
          </a:ln>
        </p:spPr>
      </p:pic>
    </p:spTree>
  </p:cSld>
  <p:clrMapOvr>
    <a:masterClrMapping/>
  </p:clrMapOvr>
  <p:transition xmlns:p14="http://schemas.microsoft.com/office/powerpoint/2010/main" spd="med" advClick="1"/>
</p:sld>
</file>

<file path=ppt/slides/slide1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9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93" name="Links"/>
          <p:cNvSpPr txBox="1"/>
          <p:nvPr>
            <p:ph type="title"/>
          </p:nvPr>
        </p:nvSpPr>
        <p:spPr>
          <a:prstGeom prst="rect">
            <a:avLst/>
          </a:prstGeom>
        </p:spPr>
        <p:txBody>
          <a:bodyPr/>
          <a:lstStyle>
            <a:lvl1pPr>
              <a:defRPr sz="4000"/>
            </a:lvl1pPr>
          </a:lstStyle>
          <a:p>
            <a:pPr/>
            <a:r>
              <a:t>Links</a:t>
            </a:r>
          </a:p>
        </p:txBody>
      </p:sp>
      <p:sp>
        <p:nvSpPr>
          <p:cNvPr id="1594" name="http://en.wikipedia.org/wiki/Chromatic_aberration…"/>
          <p:cNvSpPr txBox="1"/>
          <p:nvPr>
            <p:ph type="body" idx="1"/>
          </p:nvPr>
        </p:nvSpPr>
        <p:spPr>
          <a:prstGeom prst="rect">
            <a:avLst/>
          </a:prstGeom>
        </p:spPr>
        <p:txBody>
          <a:bodyPr/>
          <a:lstStyle/>
          <a:p>
            <a:pPr marL="341603" indent="-291280">
              <a:lnSpc>
                <a:spcPct val="90000"/>
              </a:lnSpc>
            </a:pPr>
            <a:r>
              <a:rPr sz="2400" u="sng">
                <a:solidFill>
                  <a:srgbClr val="606060"/>
                </a:solidFill>
                <a:uFill>
                  <a:solidFill>
                    <a:srgbClr val="606060"/>
                  </a:solidFill>
                </a:uFill>
                <a:hlinkClick r:id="rId3" invalidUrl="" action="" tgtFrame="" tooltip="" history="1" highlightClick="0" endSnd="0"/>
              </a:rPr>
              <a:t>http://en.wikipedia.org/wiki/Chromatic_aberration</a:t>
            </a:r>
          </a:p>
          <a:p>
            <a:pPr marL="341603" indent="-291280">
              <a:lnSpc>
                <a:spcPct val="90000"/>
              </a:lnSpc>
            </a:pPr>
            <a:r>
              <a:rPr sz="2400" u="sng">
                <a:solidFill>
                  <a:srgbClr val="606060"/>
                </a:solidFill>
                <a:uFill>
                  <a:solidFill>
                    <a:srgbClr val="606060"/>
                  </a:solidFill>
                </a:uFill>
                <a:hlinkClick r:id="rId4" invalidUrl="" action="" tgtFrame="" tooltip="" history="1" highlightClick="0" endSnd="0"/>
              </a:rPr>
              <a:t>http://www.dpreview.com/learn/?/key=chromatic+aberration</a:t>
            </a:r>
          </a:p>
          <a:p>
            <a:pPr marL="341603" indent="-291280">
              <a:lnSpc>
                <a:spcPct val="90000"/>
              </a:lnSpc>
            </a:pPr>
            <a:r>
              <a:rPr sz="2400" u="sng">
                <a:solidFill>
                  <a:srgbClr val="606060"/>
                </a:solidFill>
                <a:uFill>
                  <a:solidFill>
                    <a:srgbClr val="606060"/>
                  </a:solidFill>
                </a:uFill>
                <a:hlinkClick r:id="rId5" invalidUrl="" action="" tgtFrame="" tooltip="" history="1" highlightClick="0" endSnd="0"/>
              </a:rPr>
              <a:t>http://hyperphysics.phy-astr.gsu.edu/hbase/geoopt/aberrcon.html#c1</a:t>
            </a:r>
          </a:p>
          <a:p>
            <a:pPr marL="341603" indent="-291280">
              <a:lnSpc>
                <a:spcPct val="90000"/>
              </a:lnSpc>
            </a:pPr>
            <a:r>
              <a:rPr sz="2400" u="sng">
                <a:solidFill>
                  <a:srgbClr val="606060"/>
                </a:solidFill>
                <a:uFill>
                  <a:solidFill>
                    <a:srgbClr val="606060"/>
                  </a:solidFill>
                </a:uFill>
                <a:hlinkClick r:id="rId6" invalidUrl="" action="" tgtFrame="" tooltip="" history="1" highlightClick="0" endSnd="0"/>
              </a:rPr>
              <a:t>http://en.wikipedia.org/wiki/Spherical_aberration</a:t>
            </a:r>
          </a:p>
          <a:p>
            <a:pPr marL="341603" indent="-291280">
              <a:lnSpc>
                <a:spcPct val="90000"/>
              </a:lnSpc>
            </a:pPr>
            <a:r>
              <a:rPr sz="2400" u="sng">
                <a:solidFill>
                  <a:srgbClr val="606060"/>
                </a:solidFill>
                <a:uFill>
                  <a:solidFill>
                    <a:srgbClr val="606060"/>
                  </a:solidFill>
                </a:uFill>
                <a:hlinkClick r:id="rId7" invalidUrl="" action="" tgtFrame="" tooltip="" history="1" highlightClick="0" endSnd="0"/>
              </a:rPr>
              <a:t>http://en.wikipedia.org/wiki/Lens_(optics)</a:t>
            </a:r>
          </a:p>
          <a:p>
            <a:pPr marL="341603" indent="-291280">
              <a:lnSpc>
                <a:spcPct val="90000"/>
              </a:lnSpc>
            </a:pPr>
            <a:r>
              <a:rPr sz="2400" u="sng">
                <a:solidFill>
                  <a:srgbClr val="606060"/>
                </a:solidFill>
                <a:uFill>
                  <a:solidFill>
                    <a:srgbClr val="606060"/>
                  </a:solidFill>
                </a:uFill>
                <a:hlinkClick r:id="rId8" invalidUrl="" action="" tgtFrame="" tooltip="" history="1" highlightClick="0" endSnd="0"/>
              </a:rPr>
              <a:t>http://en.wikipedia.org/wiki/Optical_coating</a:t>
            </a:r>
          </a:p>
          <a:p>
            <a:pPr marL="341603" indent="-291280">
              <a:lnSpc>
                <a:spcPct val="90000"/>
              </a:lnSpc>
            </a:pPr>
            <a:r>
              <a:rPr sz="2400" u="sng">
                <a:solidFill>
                  <a:srgbClr val="606060"/>
                </a:solidFill>
                <a:uFill>
                  <a:solidFill>
                    <a:srgbClr val="606060"/>
                  </a:solidFill>
                </a:uFill>
                <a:hlinkClick r:id="rId9" invalidUrl="" action="" tgtFrame="" tooltip="" history="1" highlightClick="0" endSnd="0"/>
              </a:rPr>
              <a:t>http://www.vanwalree.com/optics.html</a:t>
            </a:r>
          </a:p>
          <a:p>
            <a:pPr marL="341603" indent="-291280">
              <a:lnSpc>
                <a:spcPct val="90000"/>
              </a:lnSpc>
            </a:pPr>
            <a:r>
              <a:rPr sz="2400" u="sng">
                <a:solidFill>
                  <a:srgbClr val="606060"/>
                </a:solidFill>
                <a:uFill>
                  <a:solidFill>
                    <a:srgbClr val="606060"/>
                  </a:solidFill>
                </a:uFill>
                <a:hlinkClick r:id="rId10" invalidUrl="" action="" tgtFrame="" tooltip="" history="1" highlightClick="0" endSnd="0"/>
              </a:rPr>
              <a:t>http://en.wikipedia.org/wiki/Aberration_in_optical_systems</a:t>
            </a:r>
          </a:p>
          <a:p>
            <a:pPr marL="341603" indent="-291280">
              <a:lnSpc>
                <a:spcPct val="90000"/>
              </a:lnSpc>
            </a:pPr>
            <a:r>
              <a:rPr sz="2400" u="sng">
                <a:solidFill>
                  <a:srgbClr val="606060"/>
                </a:solidFill>
                <a:uFill>
                  <a:solidFill>
                    <a:srgbClr val="606060"/>
                  </a:solidFill>
                </a:uFill>
                <a:hlinkClick r:id="rId11" invalidUrl="" action="" tgtFrame="" tooltip="" history="1" highlightClick="0" endSnd="0"/>
              </a:rPr>
              <a:t>http://www.imatest.com/docs/iqf.html</a:t>
            </a:r>
          </a:p>
          <a:p>
            <a:pPr marL="341603" indent="-291280">
              <a:lnSpc>
                <a:spcPct val="90000"/>
              </a:lnSpc>
            </a:pPr>
            <a:r>
              <a:rPr sz="2400" u="sng">
                <a:solidFill>
                  <a:srgbClr val="606060"/>
                </a:solidFill>
                <a:uFill>
                  <a:solidFill>
                    <a:srgbClr val="606060"/>
                  </a:solidFill>
                </a:uFill>
                <a:hlinkClick r:id="rId12" invalidUrl="" action="" tgtFrame="" tooltip="" history="1" highlightClick="0" endSnd="0"/>
              </a:rPr>
              <a:t>http://www.luminous-landscape.com/tutorials/understanding-series/understanding-mtf.shtml</a:t>
            </a:r>
            <a:r>
              <a:rPr sz="2400"/>
              <a:t> </a:t>
            </a:r>
            <a:endParaRPr sz="2400"/>
          </a:p>
          <a:p>
            <a:pPr marL="341603" indent="-291280">
              <a:lnSpc>
                <a:spcPct val="90000"/>
              </a:lnSpc>
            </a:pPr>
            <a:r>
              <a:rPr sz="2400" u="sng">
                <a:hlinkClick r:id="rId13" invalidUrl="" action="" tgtFrame="" tooltip="" history="1" highlightClick="0" endSnd="0"/>
              </a:rPr>
              <a:t>http://mansurovs.com/what-is-chromatic-aberration</a:t>
            </a:r>
          </a:p>
          <a:p>
            <a:pPr>
              <a:lnSpc>
                <a:spcPct val="90000"/>
              </a:lnSpc>
            </a:pPr>
            <a:r>
              <a:rPr u="sng">
                <a:hlinkClick r:id="rId14" invalidUrl="" action="" tgtFrame="" tooltip="" history="1" highlightClick="0" endSnd="0"/>
              </a:rPr>
              <a:t>http://www.dvinfo.net/articles/optics/lensdefects.php</a:t>
            </a:r>
          </a:p>
        </p:txBody>
      </p:sp>
    </p:spTree>
  </p:cSld>
  <p:clrMapOvr>
    <a:masterClrMapping/>
  </p:clrMapOvr>
  <p:transition xmlns:p14="http://schemas.microsoft.com/office/powerpoint/2010/main" spd="med" advClick="1"/>
</p:sld>
</file>

<file path=ppt/slides/slide1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59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598" name="Double-click to edit"/>
          <p:cNvSpPr txBox="1"/>
          <p:nvPr>
            <p:ph type="title"/>
          </p:nvPr>
        </p:nvSpPr>
        <p:spPr>
          <a:prstGeom prst="rect">
            <a:avLst/>
          </a:prstGeom>
        </p:spPr>
        <p:txBody>
          <a:bodyPr/>
          <a:lstStyle/>
          <a:p>
            <a:pPr>
              <a:defRPr sz="4000"/>
            </a:pPr>
          </a:p>
        </p:txBody>
      </p:sp>
      <p:sp>
        <p:nvSpPr>
          <p:cNvPr id="1599" name="Quality evaluation"/>
          <p:cNvSpPr txBox="1"/>
          <p:nvPr>
            <p:ph type="body" idx="1"/>
          </p:nvPr>
        </p:nvSpPr>
        <p:spPr>
          <a:prstGeom prst="rect">
            <a:avLst/>
          </a:prstGeom>
        </p:spPr>
        <p:txBody>
          <a:bodyPr/>
          <a:lstStyle>
            <a:lvl1pPr>
              <a:buSzTx/>
              <a:buNone/>
              <a:defRPr sz="10700"/>
            </a:lvl1pPr>
          </a:lstStyle>
          <a:p>
            <a:pPr/>
            <a:r>
              <a:t>Quality evaluation</a:t>
            </a:r>
          </a:p>
        </p:txBody>
      </p:sp>
      <p:sp>
        <p:nvSpPr>
          <p:cNvPr id="1600"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1601"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60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605" name="LPIs"/>
          <p:cNvSpPr txBox="1"/>
          <p:nvPr>
            <p:ph type="title"/>
          </p:nvPr>
        </p:nvSpPr>
        <p:spPr>
          <a:prstGeom prst="rect">
            <a:avLst/>
          </a:prstGeom>
        </p:spPr>
        <p:txBody>
          <a:bodyPr/>
          <a:lstStyle>
            <a:lvl1pPr>
              <a:defRPr sz="4000"/>
            </a:lvl1pPr>
          </a:lstStyle>
          <a:p>
            <a:pPr/>
            <a:r>
              <a:t>LPIs</a:t>
            </a:r>
          </a:p>
        </p:txBody>
      </p:sp>
      <p:sp>
        <p:nvSpPr>
          <p:cNvPr id="1606" name="Line pair per inch…"/>
          <p:cNvSpPr txBox="1"/>
          <p:nvPr>
            <p:ph type="body" idx="1"/>
          </p:nvPr>
        </p:nvSpPr>
        <p:spPr>
          <a:prstGeom prst="rect">
            <a:avLst/>
          </a:prstGeom>
        </p:spPr>
        <p:txBody>
          <a:bodyPr/>
          <a:lstStyle/>
          <a:p>
            <a:pPr marL="378013" indent="-327690">
              <a:defRPr sz="2700"/>
            </a:pPr>
            <a:r>
              <a:t>Line pair per inch</a:t>
            </a: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r>
              <a:rPr sz="2700" u="sng">
                <a:solidFill>
                  <a:srgbClr val="606060"/>
                </a:solidFill>
                <a:uFill>
                  <a:solidFill>
                    <a:srgbClr val="606060"/>
                  </a:solidFill>
                </a:uFill>
                <a:hlinkClick r:id="rId3" invalidUrl="" action="" tgtFrame="" tooltip="" history="1" highlightClick="0" endSnd="0"/>
              </a:rPr>
              <a:t>http://www.optikos.com/Pdf_files/how_to_measure_mtf.pdf</a:t>
            </a:r>
          </a:p>
          <a:p>
            <a:pPr marL="378013" indent="-327690"/>
            <a:r>
              <a:rPr sz="2700" u="sng">
                <a:solidFill>
                  <a:srgbClr val="606060"/>
                </a:solidFill>
                <a:uFill>
                  <a:solidFill>
                    <a:srgbClr val="606060"/>
                  </a:solidFill>
                </a:uFill>
                <a:hlinkClick r:id="rId4" invalidUrl="" action="" tgtFrame="" tooltip="" history="1" highlightClick="0" endSnd="0"/>
              </a:rPr>
              <a:t>http://www.imatest.com/docs/tour.html</a:t>
            </a:r>
          </a:p>
        </p:txBody>
      </p:sp>
      <p:pic>
        <p:nvPicPr>
          <p:cNvPr id="1607" name="Sharpness_sinepattern.png" descr="Sharpness_sinepattern.png"/>
          <p:cNvPicPr>
            <a:picLocks noChangeAspect="0"/>
          </p:cNvPicPr>
          <p:nvPr/>
        </p:nvPicPr>
        <p:blipFill>
          <a:blip r:embed="rId5">
            <a:extLst/>
          </a:blip>
          <a:stretch>
            <a:fillRect/>
          </a:stretch>
        </p:blipFill>
        <p:spPr>
          <a:xfrm>
            <a:off x="374650" y="3232150"/>
            <a:ext cx="9442450" cy="1357313"/>
          </a:xfrm>
          <a:prstGeom prst="rect">
            <a:avLst/>
          </a:prstGeom>
          <a:ln w="12700">
            <a:miter lim="400000"/>
          </a:ln>
        </p:spPr>
      </p:pic>
      <p:sp>
        <p:nvSpPr>
          <p:cNvPr id="1608" name="Input"/>
          <p:cNvSpPr txBox="1"/>
          <p:nvPr/>
        </p:nvSpPr>
        <p:spPr>
          <a:xfrm>
            <a:off x="920750" y="2919412"/>
            <a:ext cx="72272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Input</a:t>
            </a:r>
          </a:p>
        </p:txBody>
      </p:sp>
      <p:sp>
        <p:nvSpPr>
          <p:cNvPr id="1609" name="After lens"/>
          <p:cNvSpPr txBox="1"/>
          <p:nvPr/>
        </p:nvSpPr>
        <p:spPr>
          <a:xfrm>
            <a:off x="920750" y="4679950"/>
            <a:ext cx="1273634"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After lens</a:t>
            </a:r>
          </a:p>
        </p:txBody>
      </p:sp>
      <p:sp>
        <p:nvSpPr>
          <p:cNvPr id="1610" name="http://www.imatest.com/docs/sharpness.html"/>
          <p:cNvSpPr txBox="1"/>
          <p:nvPr/>
        </p:nvSpPr>
        <p:spPr>
          <a:xfrm>
            <a:off x="4184650" y="4679950"/>
            <a:ext cx="5554799"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http://www.imatest.com/docs/sharpness.html</a:t>
            </a:r>
          </a:p>
        </p:txBody>
      </p:sp>
    </p:spTree>
  </p:cSld>
  <p:clrMapOvr>
    <a:masterClrMapping/>
  </p:clrMapOvr>
  <p:transition xmlns:p14="http://schemas.microsoft.com/office/powerpoint/2010/main" spd="med" advClick="1"/>
</p:sld>
</file>

<file path=ppt/slides/slide1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61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614" name="Sharpness"/>
          <p:cNvSpPr txBox="1"/>
          <p:nvPr>
            <p:ph type="title"/>
          </p:nvPr>
        </p:nvSpPr>
        <p:spPr>
          <a:prstGeom prst="rect">
            <a:avLst/>
          </a:prstGeom>
        </p:spPr>
        <p:txBody>
          <a:bodyPr/>
          <a:lstStyle>
            <a:lvl1pPr>
              <a:defRPr sz="4000"/>
            </a:lvl1pPr>
          </a:lstStyle>
          <a:p>
            <a:pPr/>
            <a:r>
              <a:t>Sharpness</a:t>
            </a:r>
          </a:p>
        </p:txBody>
      </p:sp>
      <p:sp>
        <p:nvSpPr>
          <p:cNvPr id="1615" name="Double-click to edit"/>
          <p:cNvSpPr txBox="1"/>
          <p:nvPr>
            <p:ph type="body" idx="1"/>
          </p:nvPr>
        </p:nvSpPr>
        <p:spPr>
          <a:prstGeom prst="rect">
            <a:avLst/>
          </a:prstGeom>
        </p:spPr>
        <p:txBody>
          <a:bodyPr/>
          <a:lstStyle/>
          <a:p>
            <a:pPr/>
          </a:p>
        </p:txBody>
      </p:sp>
      <p:pic>
        <p:nvPicPr>
          <p:cNvPr id="1616" name="Sharpness_MTFcurve_small.png" descr="Sharpness_MTFcurve_small.png"/>
          <p:cNvPicPr>
            <a:picLocks noChangeAspect="0"/>
          </p:cNvPicPr>
          <p:nvPr/>
        </p:nvPicPr>
        <p:blipFill>
          <a:blip r:embed="rId3">
            <a:extLst/>
          </a:blip>
          <a:stretch>
            <a:fillRect/>
          </a:stretch>
        </p:blipFill>
        <p:spPr>
          <a:xfrm>
            <a:off x="4160837" y="1022350"/>
            <a:ext cx="5586413" cy="6508750"/>
          </a:xfrm>
          <a:prstGeom prst="rect">
            <a:avLst/>
          </a:prstGeom>
          <a:ln w="12700">
            <a:miter lim="400000"/>
          </a:ln>
        </p:spPr>
      </p:pic>
    </p:spTree>
  </p:cSld>
  <p:clrMapOvr>
    <a:masterClrMapping/>
  </p:clrMapOvr>
  <p:transition xmlns:p14="http://schemas.microsoft.com/office/powerpoint/2010/main" spd="med" advClick="1"/>
</p:sld>
</file>

<file path=ppt/slides/slide1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61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620" name="MTF"/>
          <p:cNvSpPr txBox="1"/>
          <p:nvPr>
            <p:ph type="title"/>
          </p:nvPr>
        </p:nvSpPr>
        <p:spPr>
          <a:prstGeom prst="rect">
            <a:avLst/>
          </a:prstGeom>
        </p:spPr>
        <p:txBody>
          <a:bodyPr/>
          <a:lstStyle/>
          <a:p>
            <a:pPr/>
            <a:r>
              <a:t>MTF</a:t>
            </a:r>
          </a:p>
        </p:txBody>
      </p:sp>
      <p:sp>
        <p:nvSpPr>
          <p:cNvPr id="1621" name="Modulation  Transfer  Function…"/>
          <p:cNvSpPr txBox="1"/>
          <p:nvPr>
            <p:ph type="body" sz="half" idx="1"/>
          </p:nvPr>
        </p:nvSpPr>
        <p:spPr>
          <a:xfrm>
            <a:off x="334962" y="1087437"/>
            <a:ext cx="2554288" cy="6443663"/>
          </a:xfrm>
          <a:prstGeom prst="rect">
            <a:avLst/>
          </a:prstGeom>
        </p:spPr>
        <p:txBody>
          <a:bodyPr/>
          <a:lstStyle/>
          <a:p>
            <a:pPr marL="378013" indent="-327690">
              <a:defRPr sz="2700"/>
            </a:pPr>
            <a:r>
              <a:t>Modulation </a:t>
            </a:r>
            <a:br/>
            <a:r>
              <a:t>Transfer </a:t>
            </a:r>
            <a:br/>
            <a:r>
              <a:t>Function</a:t>
            </a:r>
          </a:p>
          <a:p>
            <a:pPr marL="378013" indent="-327690">
              <a:defRPr sz="2700"/>
            </a:pPr>
            <a:r>
              <a:t>Preety much Fourier transform of lens response</a:t>
            </a:r>
          </a:p>
          <a:p>
            <a:pPr marL="378013" indent="-327690">
              <a:defRPr sz="2700"/>
            </a:pPr>
            <a:r>
              <a:t>Complex because needs to be measured at multiple location</a:t>
            </a:r>
          </a:p>
        </p:txBody>
      </p:sp>
      <p:pic>
        <p:nvPicPr>
          <p:cNvPr id="1622" name="image.png" descr="image.png"/>
          <p:cNvPicPr>
            <a:picLocks noChangeAspect="0"/>
          </p:cNvPicPr>
          <p:nvPr/>
        </p:nvPicPr>
        <p:blipFill>
          <a:blip r:embed="rId3">
            <a:extLst/>
          </a:blip>
          <a:srcRect l="0" t="2052" r="0" b="0"/>
          <a:stretch>
            <a:fillRect/>
          </a:stretch>
        </p:blipFill>
        <p:spPr>
          <a:xfrm>
            <a:off x="2813050" y="946150"/>
            <a:ext cx="3003550" cy="6584950"/>
          </a:xfrm>
          <a:prstGeom prst="rect">
            <a:avLst/>
          </a:prstGeom>
          <a:ln w="12700">
            <a:miter lim="400000"/>
          </a:ln>
        </p:spPr>
      </p:pic>
      <p:pic>
        <p:nvPicPr>
          <p:cNvPr id="1623" name="image.png" descr="image.png"/>
          <p:cNvPicPr>
            <a:picLocks noChangeAspect="0"/>
          </p:cNvPicPr>
          <p:nvPr/>
        </p:nvPicPr>
        <p:blipFill>
          <a:blip r:embed="rId4">
            <a:extLst/>
          </a:blip>
          <a:stretch>
            <a:fillRect/>
          </a:stretch>
        </p:blipFill>
        <p:spPr>
          <a:xfrm>
            <a:off x="5741987" y="912812"/>
            <a:ext cx="4305301" cy="6357938"/>
          </a:xfrm>
          <a:prstGeom prst="rect">
            <a:avLst/>
          </a:prstGeom>
          <a:ln w="12700">
            <a:miter lim="400000"/>
          </a:ln>
        </p:spPr>
      </p:pic>
      <p:sp>
        <p:nvSpPr>
          <p:cNvPr id="1624"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
        <p:nvSpPr>
          <p:cNvPr id="1625" name="Here the x axis is image location"/>
          <p:cNvSpPr txBox="1"/>
          <p:nvPr/>
        </p:nvSpPr>
        <p:spPr>
          <a:xfrm>
            <a:off x="6000750" y="7034212"/>
            <a:ext cx="402658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Here the x axis is image location</a:t>
            </a:r>
          </a:p>
        </p:txBody>
      </p:sp>
    </p:spTree>
  </p:cSld>
  <p:clrMapOvr>
    <a:masterClrMapping/>
  </p:clrMapOvr>
  <p:transition xmlns:p14="http://schemas.microsoft.com/office/powerpoint/2010/main" spd="med" advClick="1"/>
</p:sld>
</file>

<file path=ppt/slides/slide1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62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629" name="Blur index based on Photoshop!"/>
          <p:cNvSpPr txBox="1"/>
          <p:nvPr>
            <p:ph type="title"/>
          </p:nvPr>
        </p:nvSpPr>
        <p:spPr>
          <a:prstGeom prst="rect">
            <a:avLst/>
          </a:prstGeom>
        </p:spPr>
        <p:txBody>
          <a:bodyPr/>
          <a:lstStyle/>
          <a:p>
            <a:pPr/>
            <a:r>
              <a:t>Blur index based on Photoshop!</a:t>
            </a:r>
          </a:p>
        </p:txBody>
      </p:sp>
      <p:sp>
        <p:nvSpPr>
          <p:cNvPr id="1630" name="Lens sharpness (or lack thereof) expressed as the amount of Photoshop blur that would blur the image similarly…"/>
          <p:cNvSpPr txBox="1"/>
          <p:nvPr>
            <p:ph type="body" idx="1"/>
          </p:nvPr>
        </p:nvSpPr>
        <p:spPr>
          <a:xfrm>
            <a:off x="379412" y="1266825"/>
            <a:ext cx="9272588" cy="6264275"/>
          </a:xfrm>
          <a:prstGeom prst="rect">
            <a:avLst/>
          </a:prstGeom>
        </p:spPr>
        <p:txBody>
          <a:bodyPr/>
          <a:lstStyle/>
          <a:p>
            <a:pPr marL="402287" indent="-351964">
              <a:lnSpc>
                <a:spcPct val="70000"/>
              </a:lnSpc>
              <a:defRPr sz="2900"/>
            </a:pPr>
            <a:r>
              <a:t>Lens sharpness (or lack thereof) expressed as the amount of Photoshop blur that would blur the image similarly</a:t>
            </a:r>
          </a:p>
          <a:p>
            <a:pPr marL="341603" indent="-291280">
              <a:lnSpc>
                <a:spcPct val="80000"/>
              </a:lnSpc>
            </a:pPr>
            <a:r>
              <a:rPr sz="2400" u="sng">
                <a:solidFill>
                  <a:srgbClr val="606060"/>
                </a:solidFill>
                <a:uFill>
                  <a:solidFill>
                    <a:srgbClr val="606060"/>
                  </a:solidFill>
                </a:uFill>
                <a:hlinkClick r:id="rId3" invalidUrl="" action="" tgtFrame="" tooltip="" history="1" highlightClick="0" endSnd="0"/>
              </a:rPr>
              <a:t>http://www.imatest.com/</a:t>
            </a:r>
          </a:p>
          <a:p>
            <a:pPr marL="341603" indent="-291280">
              <a:lnSpc>
                <a:spcPct val="80000"/>
              </a:lnSpc>
            </a:pPr>
            <a:r>
              <a:rPr sz="2400" u="sng">
                <a:solidFill>
                  <a:srgbClr val="606060"/>
                </a:solidFill>
                <a:uFill>
                  <a:solidFill>
                    <a:srgbClr val="606060"/>
                  </a:solidFill>
                </a:uFill>
                <a:hlinkClick r:id="rId4" invalidUrl="" action="" tgtFrame="" tooltip="" history="1" highlightClick="0" endSnd="0"/>
              </a:rPr>
              <a:t>http://www.dxo.com/en/measure/dxo_analyser/default.php</a:t>
            </a:r>
          </a:p>
          <a:p>
            <a:pPr marL="341603" indent="-291280">
              <a:lnSpc>
                <a:spcPct val="80000"/>
              </a:lnSpc>
            </a:pPr>
            <a:r>
              <a:rPr sz="2400"/>
              <a:t>Cool vis at </a:t>
            </a:r>
            <a:r>
              <a:rPr sz="2400" u="sng">
                <a:solidFill>
                  <a:srgbClr val="606060"/>
                </a:solidFill>
                <a:uFill>
                  <a:solidFill>
                    <a:srgbClr val="606060"/>
                  </a:solidFill>
                </a:uFill>
                <a:hlinkClick r:id="rId5" invalidUrl="" action="" tgtFrame="" tooltip="" history="1" highlightClick="0" endSnd="0"/>
              </a:rPr>
              <a:t>http://www.slrgear.com/reviews/index.php</a:t>
            </a:r>
          </a:p>
          <a:p>
            <a:pPr marL="341603" indent="-291280">
              <a:lnSpc>
                <a:spcPct val="80000"/>
              </a:lnSpc>
              <a:defRPr sz="2400"/>
            </a:pPr>
          </a:p>
          <a:p>
            <a:pPr marL="341603" indent="-291280">
              <a:lnSpc>
                <a:spcPct val="70000"/>
              </a:lnSpc>
              <a:defRPr sz="2400"/>
            </a:pPr>
          </a:p>
          <a:p>
            <a:pPr marL="268783" indent="-218460">
              <a:lnSpc>
                <a:spcPct val="70000"/>
              </a:lnSpc>
            </a:pPr>
            <a:r>
              <a:rPr sz="1800"/>
              <a:t>100 macro: </a:t>
            </a:r>
            <a:r>
              <a:rPr sz="1800" u="sng">
                <a:solidFill>
                  <a:srgbClr val="606060"/>
                </a:solidFill>
                <a:uFill>
                  <a:solidFill>
                    <a:srgbClr val="606060"/>
                  </a:solidFill>
                </a:uFill>
                <a:hlinkClick r:id="rId6" invalidUrl="" action="" tgtFrame="" tooltip="" history="1" highlightClick="0" endSnd="0"/>
              </a:rPr>
              <a:t>http://www.slrgear.com/reviews/showproduct.php/product/157/sort/2/cat/10/page/1</a:t>
            </a:r>
          </a:p>
          <a:p>
            <a:pPr marL="268783" indent="-218460">
              <a:lnSpc>
                <a:spcPct val="70000"/>
              </a:lnSpc>
            </a:pPr>
            <a:r>
              <a:rPr sz="1800"/>
              <a:t>50mm f/1.4 </a:t>
            </a:r>
            <a:r>
              <a:rPr sz="1800" u="sng">
                <a:solidFill>
                  <a:srgbClr val="606060"/>
                </a:solidFill>
                <a:uFill>
                  <a:solidFill>
                    <a:srgbClr val="606060"/>
                  </a:solidFill>
                </a:uFill>
                <a:hlinkClick r:id="rId7" invalidUrl="" action="" tgtFrame="" tooltip="" history="1" highlightClick="0" endSnd="0"/>
              </a:rPr>
              <a:t>http://www.slrgear.com/reviews/showproduct.php/product/140/sort/2/cat/10/page/2</a:t>
            </a:r>
          </a:p>
          <a:p>
            <a:pPr marL="268783" indent="-218460">
              <a:lnSpc>
                <a:spcPct val="70000"/>
              </a:lnSpc>
            </a:pPr>
            <a:r>
              <a:rPr sz="1800"/>
              <a:t>16-35mm </a:t>
            </a:r>
            <a:r>
              <a:rPr sz="1800" u="sng">
                <a:solidFill>
                  <a:srgbClr val="606060"/>
                </a:solidFill>
                <a:uFill>
                  <a:solidFill>
                    <a:srgbClr val="606060"/>
                  </a:solidFill>
                </a:uFill>
                <a:hlinkClick r:id="rId8" invalidUrl="" action="" tgtFrame="" tooltip="" history="1" highlightClick="0" endSnd="0"/>
              </a:rPr>
              <a:t>http://www.slrgear.com/reviews/showproduct.php/product/142/sort/2/cat/11/page/1</a:t>
            </a:r>
          </a:p>
          <a:p>
            <a:pPr marL="268783" indent="-218460">
              <a:lnSpc>
                <a:spcPct val="70000"/>
              </a:lnSpc>
            </a:pPr>
            <a:r>
              <a:rPr sz="1800"/>
              <a:t>55-200 </a:t>
            </a:r>
            <a:r>
              <a:rPr sz="1800" u="sng">
                <a:solidFill>
                  <a:srgbClr val="606060"/>
                </a:solidFill>
                <a:uFill>
                  <a:solidFill>
                    <a:srgbClr val="606060"/>
                  </a:solidFill>
                </a:uFill>
                <a:hlinkClick r:id="rId9" invalidUrl="" action="" tgtFrame="" tooltip="" history="1" highlightClick="0" endSnd="0"/>
              </a:rPr>
              <a:t>http://www.slrgear.com/reviews/showproduct.php/product/141/sort/2/cat/11/page/1</a:t>
            </a:r>
          </a:p>
          <a:p>
            <a:pPr marL="268783" indent="-218460">
              <a:lnSpc>
                <a:spcPct val="70000"/>
              </a:lnSpc>
            </a:pPr>
            <a:r>
              <a:rPr sz="1800"/>
              <a:t>28-135 </a:t>
            </a:r>
            <a:r>
              <a:rPr sz="1800" u="sng">
                <a:solidFill>
                  <a:srgbClr val="606060"/>
                </a:solidFill>
                <a:uFill>
                  <a:solidFill>
                    <a:srgbClr val="606060"/>
                  </a:solidFill>
                </a:uFill>
                <a:hlinkClick r:id="rId10" invalidUrl="" action="" tgtFrame="" tooltip="" history="1" highlightClick="0" endSnd="0"/>
              </a:rPr>
              <a:t>http://www.slrgear.com/reviews/showproduct.php/product/139/sort/2/cat/11/page/1</a:t>
            </a:r>
          </a:p>
          <a:p>
            <a:pPr marL="268783" indent="-218460">
              <a:lnSpc>
                <a:spcPct val="70000"/>
              </a:lnSpc>
            </a:pPr>
            <a:r>
              <a:rPr sz="1800"/>
              <a:t>18-55 </a:t>
            </a:r>
            <a:r>
              <a:rPr sz="1800" u="sng">
                <a:solidFill>
                  <a:srgbClr val="606060"/>
                </a:solidFill>
                <a:uFill>
                  <a:solidFill>
                    <a:srgbClr val="606060"/>
                  </a:solidFill>
                </a:uFill>
                <a:hlinkClick r:id="rId11" invalidUrl="" action="" tgtFrame="" tooltip="" history="1" highlightClick="0" endSnd="0"/>
              </a:rPr>
              <a:t>http://www.slrgear.com/reviews/showproduct.php/product/137/sort/2/cat/11/page/1</a:t>
            </a:r>
          </a:p>
          <a:p>
            <a:pPr marL="268783" indent="-218460">
              <a:lnSpc>
                <a:spcPct val="70000"/>
              </a:lnSpc>
            </a:pPr>
            <a:r>
              <a:rPr sz="1800"/>
              <a:t>17-85 </a:t>
            </a:r>
            <a:r>
              <a:rPr sz="1800" u="sng">
                <a:solidFill>
                  <a:srgbClr val="606060"/>
                </a:solidFill>
                <a:uFill>
                  <a:solidFill>
                    <a:srgbClr val="606060"/>
                  </a:solidFill>
                </a:uFill>
                <a:hlinkClick r:id="rId12" invalidUrl="" action="" tgtFrame="" tooltip="" history="1" highlightClick="0" endSnd="0"/>
              </a:rPr>
              <a:t>http://www.slrgear.com/reviews/showproduct.php/product/136/sort/2/cat/11/page/1</a:t>
            </a:r>
          </a:p>
          <a:p>
            <a:pPr marL="268783" indent="-218460">
              <a:lnSpc>
                <a:spcPct val="70000"/>
              </a:lnSpc>
            </a:pPr>
            <a:r>
              <a:rPr sz="1800"/>
              <a:t>10-22 </a:t>
            </a:r>
            <a:r>
              <a:rPr sz="1800" u="sng">
                <a:solidFill>
                  <a:srgbClr val="606060"/>
                </a:solidFill>
                <a:uFill>
                  <a:solidFill>
                    <a:srgbClr val="606060"/>
                  </a:solidFill>
                </a:uFill>
                <a:hlinkClick r:id="rId13" invalidUrl="" action="" tgtFrame="" tooltip="" history="1" highlightClick="0" endSnd="0"/>
              </a:rPr>
              <a:t>http://www.slrgear.com/reviews/showproduct.php/product/135/sort/2/cat/11/page/1</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