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media/image1.jpeg" ContentType="image/jpeg"/>
  <Override PartName="/ppt/media/image2.jpeg" ContentType="image/jpeg"/>
  <Override PartName="/ppt/theme/theme2.xml" ContentType="application/vnd.openxmlformats-officedocument.theme+xml"/>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 id="382" r:id="rId134"/>
    <p:sldId id="383" r:id="rId135"/>
    <p:sldId id="384" r:id="rId136"/>
    <p:sldId id="385" r:id="rId137"/>
    <p:sldId id="386" r:id="rId138"/>
    <p:sldId id="387" r:id="rId139"/>
    <p:sldId id="388" r:id="rId140"/>
    <p:sldId id="389" r:id="rId141"/>
    <p:sldId id="390" r:id="rId142"/>
    <p:sldId id="391" r:id="rId143"/>
    <p:sldId id="392" r:id="rId144"/>
    <p:sldId id="393" r:id="rId145"/>
    <p:sldId id="394" r:id="rId146"/>
    <p:sldId id="395" r:id="rId147"/>
    <p:sldId id="396" r:id="rId148"/>
    <p:sldId id="397" r:id="rId149"/>
    <p:sldId id="398" r:id="rId150"/>
    <p:sldId id="399" r:id="rId151"/>
    <p:sldId id="400" r:id="rId152"/>
    <p:sldId id="401" r:id="rId153"/>
    <p:sldId id="402" r:id="rId154"/>
    <p:sldId id="403" r:id="rId155"/>
    <p:sldId id="404" r:id="rId156"/>
    <p:sldId id="405" r:id="rId157"/>
    <p:sldId id="406" r:id="rId158"/>
    <p:sldId id="407" r:id="rId159"/>
    <p:sldId id="408" r:id="rId160"/>
    <p:sldId id="409" r:id="rId161"/>
    <p:sldId id="410" r:id="rId162"/>
    <p:sldId id="411" r:id="rId163"/>
    <p:sldId id="412" r:id="rId164"/>
    <p:sldId id="413" r:id="rId165"/>
    <p:sldId id="414" r:id="rId166"/>
    <p:sldId id="415" r:id="rId167"/>
    <p:sldId id="416" r:id="rId168"/>
    <p:sldId id="417" r:id="rId169"/>
    <p:sldId id="418" r:id="rId170"/>
    <p:sldId id="419" r:id="rId171"/>
    <p:sldId id="420" r:id="rId172"/>
    <p:sldId id="421" r:id="rId173"/>
    <p:sldId id="422" r:id="rId174"/>
    <p:sldId id="423" r:id="rId175"/>
    <p:sldId id="424" r:id="rId176"/>
    <p:sldId id="425" r:id="rId177"/>
    <p:sldId id="426" r:id="rId178"/>
    <p:sldId id="427" r:id="rId179"/>
    <p:sldId id="428" r:id="rId180"/>
    <p:sldId id="429" r:id="rId181"/>
    <p:sldId id="430" r:id="rId182"/>
    <p:sldId id="431" r:id="rId183"/>
    <p:sldId id="432" r:id="rId184"/>
    <p:sldId id="433" r:id="rId185"/>
    <p:sldId id="434" r:id="rId186"/>
    <p:sldId id="435" r:id="rId187"/>
    <p:sldId id="436" r:id="rId188"/>
    <p:sldId id="437" r:id="rId189"/>
    <p:sldId id="438" r:id="rId190"/>
    <p:sldId id="439" r:id="rId191"/>
    <p:sldId id="440" r:id="rId192"/>
    <p:sldId id="441" r:id="rId193"/>
    <p:sldId id="442" r:id="rId194"/>
    <p:sldId id="443" r:id="rId195"/>
    <p:sldId id="444" r:id="rId196"/>
    <p:sldId id="445" r:id="rId197"/>
    <p:sldId id="446" r:id="rId198"/>
    <p:sldId id="447" r:id="rId199"/>
    <p:sldId id="448" r:id="rId200"/>
    <p:sldId id="449" r:id="rId201"/>
    <p:sldId id="450" r:id="rId202"/>
    <p:sldId id="451" r:id="rId203"/>
    <p:sldId id="452" r:id="rId204"/>
    <p:sldId id="453" r:id="rId205"/>
    <p:sldId id="454" r:id="rId206"/>
    <p:sldId id="455" r:id="rId207"/>
    <p:sldId id="456" r:id="rId208"/>
    <p:sldId id="457" r:id="rId209"/>
    <p:sldId id="458" r:id="rId210"/>
    <p:sldId id="459" r:id="rId211"/>
    <p:sldId id="460" r:id="rId212"/>
    <p:sldId id="461" r:id="rId213"/>
    <p:sldId id="462" r:id="rId214"/>
    <p:sldId id="463" r:id="rId215"/>
    <p:sldId id="464" r:id="rId216"/>
    <p:sldId id="465" r:id="rId217"/>
    <p:sldId id="466" r:id="rId218"/>
    <p:sldId id="467" r:id="rId219"/>
    <p:sldId id="468" r:id="rId220"/>
    <p:sldId id="469" r:id="rId221"/>
    <p:sldId id="470" r:id="rId222"/>
    <p:sldId id="471" r:id="rId223"/>
    <p:sldId id="472" r:id="rId224"/>
    <p:sldId id="473" r:id="rId225"/>
    <p:sldId id="474" r:id="rId226"/>
    <p:sldId id="475" r:id="rId227"/>
    <p:sldId id="476" r:id="rId228"/>
    <p:sldId id="477" r:id="rId229"/>
    <p:sldId id="478" r:id="rId230"/>
    <p:sldId id="479" r:id="rId231"/>
    <p:sldId id="480" r:id="rId232"/>
    <p:sldId id="481" r:id="rId233"/>
    <p:sldId id="482" r:id="rId234"/>
    <p:sldId id="483" r:id="rId235"/>
    <p:sldId id="484" r:id="rId236"/>
    <p:sldId id="485" r:id="rId237"/>
    <p:sldId id="486" r:id="rId238"/>
    <p:sldId id="487" r:id="rId239"/>
    <p:sldId id="488" r:id="rId240"/>
    <p:sldId id="489" r:id="rId241"/>
    <p:sldId id="490" r:id="rId242"/>
    <p:sldId id="491" r:id="rId243"/>
    <p:sldId id="492" r:id="rId244"/>
    <p:sldId id="493" r:id="rId245"/>
    <p:sldId id="494" r:id="rId246"/>
  </p:sldIdLst>
  <p:sldSz cx="10045700" cy="75311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1pPr>
    <a:lvl2pPr marL="0" marR="0" indent="2286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2pPr>
    <a:lvl3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3pPr>
    <a:lvl4pPr marL="0" marR="0" indent="6858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4pPr>
    <a:lvl5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5pPr>
    <a:lvl6pPr marL="0" marR="0" indent="11430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6pPr>
    <a:lvl7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7pPr>
    <a:lvl8pPr marL="0" marR="0" indent="16002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8pPr>
    <a:lvl9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D51ADE6A-740E-44AE-83CC-AE7238B6C88D}" styleName="">
    <a:tblBg/>
    <a:wholeTbl>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n" i="off">
        <a:font>
          <a:latin typeface="Times New Roman"/>
          <a:ea typeface="Times New Roman"/>
          <a:cs typeface="Times New Roman"/>
        </a:font>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4A9BC294-FFE2-49D5-8D69-9E1BD2C41BD5}" styleName="">
    <a:tblBg/>
    <a:wholeTbl>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n" i="off">
        <a:font>
          <a:latin typeface="Times New Roman"/>
          <a:ea typeface="Times New Roman"/>
          <a:cs typeface="Times New Roman"/>
        </a:font>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BBFC77FB-9ED0-4EC9-95AA-A1379042E648}" styleName="">
    <a:tblBg/>
    <a:wholeTbl>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n" i="off">
        <a:font>
          <a:latin typeface="Times New Roman"/>
          <a:ea typeface="Times New Roman"/>
          <a:cs typeface="Times New Roman"/>
        </a:font>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3DC5C2F9-1CAC-4260-A1DD-9FCDBB877499}" styleName="">
    <a:tblBg/>
    <a:wholeTbl>
      <a:tcTxStyle b="off" i="off">
        <a:font>
          <a:latin typeface="Cochin"/>
          <a:ea typeface="Cochin"/>
          <a:cs typeface="Cochin"/>
        </a:font>
        <a:srgbClr val="3D3E3F">
          <a:alpha val="90000"/>
        </a:srgbClr>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ff" i="off">
        <a:font>
          <a:latin typeface="Cochin"/>
          <a:ea typeface="Cochin"/>
          <a:cs typeface="Cochin"/>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Cochin"/>
          <a:ea typeface="Cochin"/>
          <a:cs typeface="Cochin"/>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Cochin"/>
          <a:ea typeface="Cochin"/>
          <a:cs typeface="Cochin"/>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 Id="rId114" Type="http://schemas.openxmlformats.org/officeDocument/2006/relationships/slide" Target="slides/slide107.xml"/><Relationship Id="rId115" Type="http://schemas.openxmlformats.org/officeDocument/2006/relationships/slide" Target="slides/slide108.xml"/><Relationship Id="rId116" Type="http://schemas.openxmlformats.org/officeDocument/2006/relationships/slide" Target="slides/slide109.xml"/><Relationship Id="rId117" Type="http://schemas.openxmlformats.org/officeDocument/2006/relationships/slide" Target="slides/slide110.xml"/><Relationship Id="rId118" Type="http://schemas.openxmlformats.org/officeDocument/2006/relationships/slide" Target="slides/slide111.xml"/><Relationship Id="rId119" Type="http://schemas.openxmlformats.org/officeDocument/2006/relationships/slide" Target="slides/slide112.xml"/><Relationship Id="rId120" Type="http://schemas.openxmlformats.org/officeDocument/2006/relationships/slide" Target="slides/slide113.xml"/><Relationship Id="rId121" Type="http://schemas.openxmlformats.org/officeDocument/2006/relationships/slide" Target="slides/slide114.xml"/><Relationship Id="rId122" Type="http://schemas.openxmlformats.org/officeDocument/2006/relationships/slide" Target="slides/slide115.xml"/><Relationship Id="rId123" Type="http://schemas.openxmlformats.org/officeDocument/2006/relationships/slide" Target="slides/slide116.xml"/><Relationship Id="rId124" Type="http://schemas.openxmlformats.org/officeDocument/2006/relationships/slide" Target="slides/slide117.xml"/><Relationship Id="rId125" Type="http://schemas.openxmlformats.org/officeDocument/2006/relationships/slide" Target="slides/slide118.xml"/><Relationship Id="rId126" Type="http://schemas.openxmlformats.org/officeDocument/2006/relationships/slide" Target="slides/slide119.xml"/><Relationship Id="rId127" Type="http://schemas.openxmlformats.org/officeDocument/2006/relationships/slide" Target="slides/slide120.xml"/><Relationship Id="rId128" Type="http://schemas.openxmlformats.org/officeDocument/2006/relationships/slide" Target="slides/slide121.xml"/><Relationship Id="rId129" Type="http://schemas.openxmlformats.org/officeDocument/2006/relationships/slide" Target="slides/slide122.xml"/><Relationship Id="rId130" Type="http://schemas.openxmlformats.org/officeDocument/2006/relationships/slide" Target="slides/slide123.xml"/><Relationship Id="rId131" Type="http://schemas.openxmlformats.org/officeDocument/2006/relationships/slide" Target="slides/slide124.xml"/><Relationship Id="rId132" Type="http://schemas.openxmlformats.org/officeDocument/2006/relationships/slide" Target="slides/slide125.xml"/><Relationship Id="rId133" Type="http://schemas.openxmlformats.org/officeDocument/2006/relationships/slide" Target="slides/slide126.xml"/><Relationship Id="rId134" Type="http://schemas.openxmlformats.org/officeDocument/2006/relationships/slide" Target="slides/slide127.xml"/><Relationship Id="rId135" Type="http://schemas.openxmlformats.org/officeDocument/2006/relationships/slide" Target="slides/slide128.xml"/><Relationship Id="rId136" Type="http://schemas.openxmlformats.org/officeDocument/2006/relationships/slide" Target="slides/slide129.xml"/><Relationship Id="rId137" Type="http://schemas.openxmlformats.org/officeDocument/2006/relationships/slide" Target="slides/slide130.xml"/><Relationship Id="rId138" Type="http://schemas.openxmlformats.org/officeDocument/2006/relationships/slide" Target="slides/slide131.xml"/><Relationship Id="rId139" Type="http://schemas.openxmlformats.org/officeDocument/2006/relationships/slide" Target="slides/slide132.xml"/><Relationship Id="rId140" Type="http://schemas.openxmlformats.org/officeDocument/2006/relationships/slide" Target="slides/slide133.xml"/><Relationship Id="rId141" Type="http://schemas.openxmlformats.org/officeDocument/2006/relationships/slide" Target="slides/slide134.xml"/><Relationship Id="rId142" Type="http://schemas.openxmlformats.org/officeDocument/2006/relationships/slide" Target="slides/slide135.xml"/><Relationship Id="rId143" Type="http://schemas.openxmlformats.org/officeDocument/2006/relationships/slide" Target="slides/slide136.xml"/><Relationship Id="rId144" Type="http://schemas.openxmlformats.org/officeDocument/2006/relationships/slide" Target="slides/slide137.xml"/><Relationship Id="rId145" Type="http://schemas.openxmlformats.org/officeDocument/2006/relationships/slide" Target="slides/slide138.xml"/><Relationship Id="rId146" Type="http://schemas.openxmlformats.org/officeDocument/2006/relationships/slide" Target="slides/slide139.xml"/><Relationship Id="rId147" Type="http://schemas.openxmlformats.org/officeDocument/2006/relationships/slide" Target="slides/slide140.xml"/><Relationship Id="rId148" Type="http://schemas.openxmlformats.org/officeDocument/2006/relationships/slide" Target="slides/slide141.xml"/><Relationship Id="rId149" Type="http://schemas.openxmlformats.org/officeDocument/2006/relationships/slide" Target="slides/slide142.xml"/><Relationship Id="rId150" Type="http://schemas.openxmlformats.org/officeDocument/2006/relationships/slide" Target="slides/slide143.xml"/><Relationship Id="rId151" Type="http://schemas.openxmlformats.org/officeDocument/2006/relationships/slide" Target="slides/slide144.xml"/><Relationship Id="rId152" Type="http://schemas.openxmlformats.org/officeDocument/2006/relationships/slide" Target="slides/slide145.xml"/><Relationship Id="rId153" Type="http://schemas.openxmlformats.org/officeDocument/2006/relationships/slide" Target="slides/slide146.xml"/><Relationship Id="rId154" Type="http://schemas.openxmlformats.org/officeDocument/2006/relationships/slide" Target="slides/slide147.xml"/><Relationship Id="rId155" Type="http://schemas.openxmlformats.org/officeDocument/2006/relationships/slide" Target="slides/slide148.xml"/><Relationship Id="rId156" Type="http://schemas.openxmlformats.org/officeDocument/2006/relationships/slide" Target="slides/slide149.xml"/><Relationship Id="rId157" Type="http://schemas.openxmlformats.org/officeDocument/2006/relationships/slide" Target="slides/slide150.xml"/><Relationship Id="rId158" Type="http://schemas.openxmlformats.org/officeDocument/2006/relationships/slide" Target="slides/slide151.xml"/><Relationship Id="rId159" Type="http://schemas.openxmlformats.org/officeDocument/2006/relationships/slide" Target="slides/slide152.xml"/><Relationship Id="rId160" Type="http://schemas.openxmlformats.org/officeDocument/2006/relationships/slide" Target="slides/slide153.xml"/><Relationship Id="rId161" Type="http://schemas.openxmlformats.org/officeDocument/2006/relationships/slide" Target="slides/slide154.xml"/><Relationship Id="rId162" Type="http://schemas.openxmlformats.org/officeDocument/2006/relationships/slide" Target="slides/slide155.xml"/><Relationship Id="rId163" Type="http://schemas.openxmlformats.org/officeDocument/2006/relationships/slide" Target="slides/slide156.xml"/><Relationship Id="rId164" Type="http://schemas.openxmlformats.org/officeDocument/2006/relationships/slide" Target="slides/slide157.xml"/><Relationship Id="rId165" Type="http://schemas.openxmlformats.org/officeDocument/2006/relationships/slide" Target="slides/slide158.xml"/><Relationship Id="rId166" Type="http://schemas.openxmlformats.org/officeDocument/2006/relationships/slide" Target="slides/slide159.xml"/><Relationship Id="rId167" Type="http://schemas.openxmlformats.org/officeDocument/2006/relationships/slide" Target="slides/slide160.xml"/><Relationship Id="rId168" Type="http://schemas.openxmlformats.org/officeDocument/2006/relationships/slide" Target="slides/slide161.xml"/><Relationship Id="rId169" Type="http://schemas.openxmlformats.org/officeDocument/2006/relationships/slide" Target="slides/slide162.xml"/><Relationship Id="rId170" Type="http://schemas.openxmlformats.org/officeDocument/2006/relationships/slide" Target="slides/slide163.xml"/><Relationship Id="rId171" Type="http://schemas.openxmlformats.org/officeDocument/2006/relationships/slide" Target="slides/slide164.xml"/><Relationship Id="rId172" Type="http://schemas.openxmlformats.org/officeDocument/2006/relationships/slide" Target="slides/slide165.xml"/><Relationship Id="rId173" Type="http://schemas.openxmlformats.org/officeDocument/2006/relationships/slide" Target="slides/slide166.xml"/><Relationship Id="rId174" Type="http://schemas.openxmlformats.org/officeDocument/2006/relationships/slide" Target="slides/slide167.xml"/><Relationship Id="rId175" Type="http://schemas.openxmlformats.org/officeDocument/2006/relationships/slide" Target="slides/slide168.xml"/><Relationship Id="rId176" Type="http://schemas.openxmlformats.org/officeDocument/2006/relationships/slide" Target="slides/slide169.xml"/><Relationship Id="rId177" Type="http://schemas.openxmlformats.org/officeDocument/2006/relationships/slide" Target="slides/slide170.xml"/><Relationship Id="rId178" Type="http://schemas.openxmlformats.org/officeDocument/2006/relationships/slide" Target="slides/slide171.xml"/><Relationship Id="rId179" Type="http://schemas.openxmlformats.org/officeDocument/2006/relationships/slide" Target="slides/slide172.xml"/><Relationship Id="rId180" Type="http://schemas.openxmlformats.org/officeDocument/2006/relationships/slide" Target="slides/slide173.xml"/><Relationship Id="rId181" Type="http://schemas.openxmlformats.org/officeDocument/2006/relationships/slide" Target="slides/slide174.xml"/><Relationship Id="rId182" Type="http://schemas.openxmlformats.org/officeDocument/2006/relationships/slide" Target="slides/slide175.xml"/><Relationship Id="rId183" Type="http://schemas.openxmlformats.org/officeDocument/2006/relationships/slide" Target="slides/slide176.xml"/><Relationship Id="rId184" Type="http://schemas.openxmlformats.org/officeDocument/2006/relationships/slide" Target="slides/slide177.xml"/><Relationship Id="rId185" Type="http://schemas.openxmlformats.org/officeDocument/2006/relationships/slide" Target="slides/slide178.xml"/><Relationship Id="rId186" Type="http://schemas.openxmlformats.org/officeDocument/2006/relationships/slide" Target="slides/slide179.xml"/><Relationship Id="rId187" Type="http://schemas.openxmlformats.org/officeDocument/2006/relationships/slide" Target="slides/slide180.xml"/><Relationship Id="rId188" Type="http://schemas.openxmlformats.org/officeDocument/2006/relationships/slide" Target="slides/slide181.xml"/><Relationship Id="rId189" Type="http://schemas.openxmlformats.org/officeDocument/2006/relationships/slide" Target="slides/slide182.xml"/><Relationship Id="rId190" Type="http://schemas.openxmlformats.org/officeDocument/2006/relationships/slide" Target="slides/slide183.xml"/><Relationship Id="rId191" Type="http://schemas.openxmlformats.org/officeDocument/2006/relationships/slide" Target="slides/slide184.xml"/><Relationship Id="rId192" Type="http://schemas.openxmlformats.org/officeDocument/2006/relationships/slide" Target="slides/slide185.xml"/><Relationship Id="rId193" Type="http://schemas.openxmlformats.org/officeDocument/2006/relationships/slide" Target="slides/slide186.xml"/><Relationship Id="rId194" Type="http://schemas.openxmlformats.org/officeDocument/2006/relationships/slide" Target="slides/slide187.xml"/><Relationship Id="rId195" Type="http://schemas.openxmlformats.org/officeDocument/2006/relationships/slide" Target="slides/slide188.xml"/><Relationship Id="rId196" Type="http://schemas.openxmlformats.org/officeDocument/2006/relationships/slide" Target="slides/slide189.xml"/><Relationship Id="rId197" Type="http://schemas.openxmlformats.org/officeDocument/2006/relationships/slide" Target="slides/slide190.xml"/><Relationship Id="rId198" Type="http://schemas.openxmlformats.org/officeDocument/2006/relationships/slide" Target="slides/slide191.xml"/><Relationship Id="rId199" Type="http://schemas.openxmlformats.org/officeDocument/2006/relationships/slide" Target="slides/slide192.xml"/><Relationship Id="rId200" Type="http://schemas.openxmlformats.org/officeDocument/2006/relationships/slide" Target="slides/slide193.xml"/><Relationship Id="rId201" Type="http://schemas.openxmlformats.org/officeDocument/2006/relationships/slide" Target="slides/slide194.xml"/><Relationship Id="rId202" Type="http://schemas.openxmlformats.org/officeDocument/2006/relationships/slide" Target="slides/slide195.xml"/><Relationship Id="rId203" Type="http://schemas.openxmlformats.org/officeDocument/2006/relationships/slide" Target="slides/slide196.xml"/><Relationship Id="rId204" Type="http://schemas.openxmlformats.org/officeDocument/2006/relationships/slide" Target="slides/slide197.xml"/><Relationship Id="rId205" Type="http://schemas.openxmlformats.org/officeDocument/2006/relationships/slide" Target="slides/slide198.xml"/><Relationship Id="rId206" Type="http://schemas.openxmlformats.org/officeDocument/2006/relationships/slide" Target="slides/slide199.xml"/><Relationship Id="rId207" Type="http://schemas.openxmlformats.org/officeDocument/2006/relationships/slide" Target="slides/slide200.xml"/><Relationship Id="rId208" Type="http://schemas.openxmlformats.org/officeDocument/2006/relationships/slide" Target="slides/slide201.xml"/><Relationship Id="rId209" Type="http://schemas.openxmlformats.org/officeDocument/2006/relationships/slide" Target="slides/slide202.xml"/><Relationship Id="rId210" Type="http://schemas.openxmlformats.org/officeDocument/2006/relationships/slide" Target="slides/slide203.xml"/><Relationship Id="rId211" Type="http://schemas.openxmlformats.org/officeDocument/2006/relationships/slide" Target="slides/slide204.xml"/><Relationship Id="rId212" Type="http://schemas.openxmlformats.org/officeDocument/2006/relationships/slide" Target="slides/slide205.xml"/><Relationship Id="rId213" Type="http://schemas.openxmlformats.org/officeDocument/2006/relationships/slide" Target="slides/slide206.xml"/><Relationship Id="rId214" Type="http://schemas.openxmlformats.org/officeDocument/2006/relationships/slide" Target="slides/slide207.xml"/><Relationship Id="rId215" Type="http://schemas.openxmlformats.org/officeDocument/2006/relationships/slide" Target="slides/slide208.xml"/><Relationship Id="rId216" Type="http://schemas.openxmlformats.org/officeDocument/2006/relationships/slide" Target="slides/slide209.xml"/><Relationship Id="rId217" Type="http://schemas.openxmlformats.org/officeDocument/2006/relationships/slide" Target="slides/slide210.xml"/><Relationship Id="rId218" Type="http://schemas.openxmlformats.org/officeDocument/2006/relationships/slide" Target="slides/slide211.xml"/><Relationship Id="rId219" Type="http://schemas.openxmlformats.org/officeDocument/2006/relationships/slide" Target="slides/slide212.xml"/><Relationship Id="rId220" Type="http://schemas.openxmlformats.org/officeDocument/2006/relationships/slide" Target="slides/slide213.xml"/><Relationship Id="rId221" Type="http://schemas.openxmlformats.org/officeDocument/2006/relationships/slide" Target="slides/slide214.xml"/><Relationship Id="rId222" Type="http://schemas.openxmlformats.org/officeDocument/2006/relationships/slide" Target="slides/slide215.xml"/><Relationship Id="rId223" Type="http://schemas.openxmlformats.org/officeDocument/2006/relationships/slide" Target="slides/slide216.xml"/><Relationship Id="rId224" Type="http://schemas.openxmlformats.org/officeDocument/2006/relationships/slide" Target="slides/slide217.xml"/><Relationship Id="rId225" Type="http://schemas.openxmlformats.org/officeDocument/2006/relationships/slide" Target="slides/slide218.xml"/><Relationship Id="rId226" Type="http://schemas.openxmlformats.org/officeDocument/2006/relationships/slide" Target="slides/slide219.xml"/><Relationship Id="rId227" Type="http://schemas.openxmlformats.org/officeDocument/2006/relationships/slide" Target="slides/slide220.xml"/><Relationship Id="rId228" Type="http://schemas.openxmlformats.org/officeDocument/2006/relationships/slide" Target="slides/slide221.xml"/><Relationship Id="rId229" Type="http://schemas.openxmlformats.org/officeDocument/2006/relationships/slide" Target="slides/slide222.xml"/><Relationship Id="rId230" Type="http://schemas.openxmlformats.org/officeDocument/2006/relationships/slide" Target="slides/slide223.xml"/><Relationship Id="rId231" Type="http://schemas.openxmlformats.org/officeDocument/2006/relationships/slide" Target="slides/slide224.xml"/><Relationship Id="rId232" Type="http://schemas.openxmlformats.org/officeDocument/2006/relationships/slide" Target="slides/slide225.xml"/><Relationship Id="rId233" Type="http://schemas.openxmlformats.org/officeDocument/2006/relationships/slide" Target="slides/slide226.xml"/><Relationship Id="rId234" Type="http://schemas.openxmlformats.org/officeDocument/2006/relationships/slide" Target="slides/slide227.xml"/><Relationship Id="rId235" Type="http://schemas.openxmlformats.org/officeDocument/2006/relationships/slide" Target="slides/slide228.xml"/><Relationship Id="rId236" Type="http://schemas.openxmlformats.org/officeDocument/2006/relationships/slide" Target="slides/slide229.xml"/><Relationship Id="rId237" Type="http://schemas.openxmlformats.org/officeDocument/2006/relationships/slide" Target="slides/slide230.xml"/><Relationship Id="rId238" Type="http://schemas.openxmlformats.org/officeDocument/2006/relationships/slide" Target="slides/slide231.xml"/><Relationship Id="rId239" Type="http://schemas.openxmlformats.org/officeDocument/2006/relationships/slide" Target="slides/slide232.xml"/><Relationship Id="rId240" Type="http://schemas.openxmlformats.org/officeDocument/2006/relationships/slide" Target="slides/slide233.xml"/><Relationship Id="rId241" Type="http://schemas.openxmlformats.org/officeDocument/2006/relationships/slide" Target="slides/slide234.xml"/><Relationship Id="rId242" Type="http://schemas.openxmlformats.org/officeDocument/2006/relationships/slide" Target="slides/slide235.xml"/><Relationship Id="rId243" Type="http://schemas.openxmlformats.org/officeDocument/2006/relationships/slide" Target="slides/slide236.xml"/><Relationship Id="rId244" Type="http://schemas.openxmlformats.org/officeDocument/2006/relationships/slide" Target="slides/slide237.xml"/><Relationship Id="rId245" Type="http://schemas.openxmlformats.org/officeDocument/2006/relationships/slide" Target="slides/slide238.xml"/><Relationship Id="rId246" Type="http://schemas.openxmlformats.org/officeDocument/2006/relationships/slide" Target="slides/slide23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10" name="Shape 210"/>
          <p:cNvSpPr/>
          <p:nvPr>
            <p:ph type="sldImg"/>
          </p:nvPr>
        </p:nvSpPr>
        <p:spPr>
          <a:xfrm>
            <a:off x="1143000" y="685800"/>
            <a:ext cx="4572000" cy="3429000"/>
          </a:xfrm>
          <a:prstGeom prst="rect">
            <a:avLst/>
          </a:prstGeom>
        </p:spPr>
        <p:txBody>
          <a:bodyPr/>
          <a:lstStyle/>
          <a:p>
            <a:pPr/>
          </a:p>
        </p:txBody>
      </p:sp>
      <p:sp>
        <p:nvSpPr>
          <p:cNvPr id="211" name="Shape 21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1600">
        <a:latin typeface="Lucida Grande"/>
        <a:ea typeface="Lucida Grande"/>
        <a:cs typeface="Lucida Grande"/>
        <a:sym typeface="Lucida Grande"/>
      </a:defRPr>
    </a:lvl1pPr>
    <a:lvl2pPr indent="228600" defTabSz="457200" latinLnBrk="0">
      <a:defRPr sz="1600">
        <a:latin typeface="Lucida Grande"/>
        <a:ea typeface="Lucida Grande"/>
        <a:cs typeface="Lucida Grande"/>
        <a:sym typeface="Lucida Grande"/>
      </a:defRPr>
    </a:lvl2pPr>
    <a:lvl3pPr indent="457200" defTabSz="457200" latinLnBrk="0">
      <a:defRPr sz="1600">
        <a:latin typeface="Lucida Grande"/>
        <a:ea typeface="Lucida Grande"/>
        <a:cs typeface="Lucida Grande"/>
        <a:sym typeface="Lucida Grande"/>
      </a:defRPr>
    </a:lvl3pPr>
    <a:lvl4pPr indent="685800" defTabSz="457200" latinLnBrk="0">
      <a:defRPr sz="1600">
        <a:latin typeface="Lucida Grande"/>
        <a:ea typeface="Lucida Grande"/>
        <a:cs typeface="Lucida Grande"/>
        <a:sym typeface="Lucida Grande"/>
      </a:defRPr>
    </a:lvl4pPr>
    <a:lvl5pPr indent="914400" defTabSz="457200" latinLnBrk="0">
      <a:defRPr sz="1600">
        <a:latin typeface="Lucida Grande"/>
        <a:ea typeface="Lucida Grande"/>
        <a:cs typeface="Lucida Grande"/>
        <a:sym typeface="Lucida Grande"/>
      </a:defRPr>
    </a:lvl5pPr>
    <a:lvl6pPr indent="1143000" defTabSz="457200" latinLnBrk="0">
      <a:defRPr sz="1600">
        <a:latin typeface="Lucida Grande"/>
        <a:ea typeface="Lucida Grande"/>
        <a:cs typeface="Lucida Grande"/>
        <a:sym typeface="Lucida Grande"/>
      </a:defRPr>
    </a:lvl6pPr>
    <a:lvl7pPr indent="1371600" defTabSz="457200" latinLnBrk="0">
      <a:defRPr sz="1600">
        <a:latin typeface="Lucida Grande"/>
        <a:ea typeface="Lucida Grande"/>
        <a:cs typeface="Lucida Grande"/>
        <a:sym typeface="Lucida Grande"/>
      </a:defRPr>
    </a:lvl7pPr>
    <a:lvl8pPr indent="1600200" defTabSz="457200" latinLnBrk="0">
      <a:defRPr sz="1600">
        <a:latin typeface="Lucida Grande"/>
        <a:ea typeface="Lucida Grande"/>
        <a:cs typeface="Lucida Grande"/>
        <a:sym typeface="Lucida Grande"/>
      </a:defRPr>
    </a:lvl8pPr>
    <a:lvl9pPr indent="1828800" defTabSz="457200" latinLnBrk="0">
      <a:defRPr sz="1600">
        <a:latin typeface="Lucida Grande"/>
        <a:ea typeface="Lucida Grande"/>
        <a:cs typeface="Lucida Grande"/>
        <a:sym typeface="Lucida Grand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 Design">
    <p:spTree>
      <p:nvGrpSpPr>
        <p:cNvPr id="1" name=""/>
        <p:cNvGrpSpPr/>
        <p:nvPr/>
      </p:nvGrpSpPr>
      <p:grpSpPr>
        <a:xfrm>
          <a:off x="0" y="0"/>
          <a:ext cx="0" cy="0"/>
          <a:chOff x="0" y="0"/>
          <a:chExt cx="0" cy="0"/>
        </a:xfrm>
      </p:grpSpPr>
      <p:sp>
        <p:nvSpPr>
          <p:cNvPr id="11" name="Title Text"/>
          <p:cNvSpPr txBox="1"/>
          <p:nvPr>
            <p:ph type="title"/>
          </p:nvPr>
        </p:nvSpPr>
        <p:spPr>
          <a:prstGeom prst="rect">
            <a:avLst/>
          </a:prstGeom>
        </p:spPr>
        <p:txBody>
          <a:bodyPr/>
          <a:lstStyle/>
          <a:p>
            <a:pPr/>
            <a:r>
              <a:t>Title Text</a:t>
            </a:r>
          </a:p>
        </p:txBody>
      </p:sp>
      <p:sp>
        <p:nvSpPr>
          <p:cNvPr id="1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0" advTm="28000"/>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p:spTree>
      <p:nvGrpSpPr>
        <p:cNvPr id="1" name=""/>
        <p:cNvGrpSpPr/>
        <p:nvPr/>
      </p:nvGrpSpPr>
      <p:grpSpPr>
        <a:xfrm>
          <a:off x="0" y="0"/>
          <a:ext cx="0" cy="0"/>
          <a:chOff x="0" y="0"/>
          <a:chExt cx="0" cy="0"/>
        </a:xfrm>
      </p:grpSpPr>
      <p:sp>
        <p:nvSpPr>
          <p:cNvPr id="2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2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22" name="Title Text"/>
          <p:cNvSpPr txBox="1"/>
          <p:nvPr>
            <p:ph type="title"/>
          </p:nvPr>
        </p:nvSpPr>
        <p:spPr>
          <a:xfrm>
            <a:off x="334962" y="0"/>
            <a:ext cx="9544051" cy="920750"/>
          </a:xfrm>
          <a:prstGeom prst="rect">
            <a:avLst/>
          </a:prstGeom>
        </p:spPr>
        <p:txBody>
          <a:bodyPr anchor="b"/>
          <a:lstStyle>
            <a:lvl1pPr marL="50323" marR="50323" algn="l" defTabSz="1004887">
              <a:defRPr b="1">
                <a:solidFill>
                  <a:srgbClr val="D77A00"/>
                </a:solidFill>
                <a:uFill>
                  <a:solidFill>
                    <a:srgbClr val="D77A00"/>
                  </a:solidFill>
                </a:uFill>
              </a:defRPr>
            </a:lvl1pPr>
          </a:lstStyle>
          <a:p>
            <a:pPr/>
            <a:r>
              <a:t>Title Text</a:t>
            </a:r>
          </a:p>
        </p:txBody>
      </p:sp>
      <p:sp>
        <p:nvSpPr>
          <p:cNvPr id="23" name="Body Level One…"/>
          <p:cNvSpPr txBox="1"/>
          <p:nvPr>
            <p:ph type="body" idx="1"/>
          </p:nvPr>
        </p:nvSpPr>
        <p:spPr>
          <a:xfrm>
            <a:off x="334962" y="1087437"/>
            <a:ext cx="9544051" cy="6443663"/>
          </a:xfrm>
          <a:prstGeom prst="rect">
            <a:avLst/>
          </a:prstGeom>
        </p:spPr>
        <p:txBody>
          <a:bodyPr/>
          <a:lstStyle>
            <a:lvl1pPr marL="426560" marR="50323" indent="-376237" defTabSz="1004887">
              <a:buClr>
                <a:srgbClr val="000000"/>
              </a:buClr>
              <a:buFont typeface="Times New Roman"/>
              <a:defRPr b="1" sz="3100">
                <a:latin typeface="Times New Roman"/>
                <a:ea typeface="Times New Roman"/>
                <a:cs typeface="Times New Roman"/>
                <a:sym typeface="Times New Roman"/>
              </a:defRPr>
            </a:lvl1pPr>
            <a:lvl2pPr marL="866297" marR="50323" indent="-314325" defTabSz="1004887">
              <a:spcBef>
                <a:spcPts val="700"/>
              </a:spcBef>
              <a:buClr>
                <a:srgbClr val="000000"/>
              </a:buClr>
              <a:buFont typeface="Times New Roman"/>
              <a:defRPr sz="3100">
                <a:latin typeface="Times New Roman"/>
                <a:ea typeface="Times New Roman"/>
                <a:cs typeface="Times New Roman"/>
                <a:sym typeface="Times New Roman"/>
              </a:defRPr>
            </a:lvl2pPr>
            <a:lvl3pPr marL="1306035" marR="50323" indent="-250825" defTabSz="1004887">
              <a:spcBef>
                <a:spcPts val="600"/>
              </a:spcBef>
              <a:buClr>
                <a:srgbClr val="000000"/>
              </a:buClr>
              <a:buFont typeface="Times New Roman"/>
              <a:defRPr sz="2600">
                <a:latin typeface="Times New Roman"/>
                <a:ea typeface="Times New Roman"/>
                <a:cs typeface="Times New Roman"/>
                <a:sym typeface="Times New Roman"/>
              </a:defRPr>
            </a:lvl3pPr>
            <a:lvl4pPr marL="1807685" marR="50323" indent="-250825" defTabSz="1004887">
              <a:spcBef>
                <a:spcPts val="500"/>
              </a:spcBef>
              <a:buClr>
                <a:srgbClr val="000000"/>
              </a:buClr>
              <a:buFont typeface="Times New Roman"/>
              <a:defRPr sz="2200">
                <a:latin typeface="Times New Roman"/>
                <a:ea typeface="Times New Roman"/>
                <a:cs typeface="Times New Roman"/>
                <a:sym typeface="Times New Roman"/>
              </a:defRPr>
            </a:lvl4pPr>
            <a:lvl5pPr marL="2310922" marR="50323" indent="-252412" defTabSz="1004887">
              <a:spcBef>
                <a:spcPts val="500"/>
              </a:spcBef>
              <a:buClr>
                <a:srgbClr val="000000"/>
              </a:buClr>
              <a:buFont typeface="Times New Roman"/>
              <a:buChar char="•"/>
              <a:defRPr sz="2200">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4" name="Slide Number"/>
          <p:cNvSpPr txBox="1"/>
          <p:nvPr>
            <p:ph type="sldNum" sz="quarter" idx="2"/>
          </p:nvPr>
        </p:nvSpPr>
        <p:spPr>
          <a:xfrm>
            <a:off x="4813300" y="7150100"/>
            <a:ext cx="419100" cy="431552"/>
          </a:xfrm>
          <a:prstGeom prst="rect">
            <a:avLst/>
          </a:prstGeom>
        </p:spPr>
        <p:txBody>
          <a:bodyPr/>
          <a:lstStyle>
            <a:lvl1pPr>
              <a:defRPr sz="2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pic>
        <p:nvPicPr>
          <p:cNvPr id="31" name="CSAIL.png" descr="CSAIL.png"/>
          <p:cNvPicPr>
            <a:picLocks noChangeAspect="0"/>
          </p:cNvPicPr>
          <p:nvPr/>
        </p:nvPicPr>
        <p:blipFill>
          <a:blip r:embed="rId2">
            <a:extLst/>
          </a:blip>
          <a:stretch>
            <a:fillRect/>
          </a:stretch>
        </p:blipFill>
        <p:spPr>
          <a:xfrm>
            <a:off x="298450" y="260350"/>
            <a:ext cx="2590800" cy="1892300"/>
          </a:xfrm>
          <a:prstGeom prst="rect">
            <a:avLst/>
          </a:prstGeom>
          <a:ln w="12700">
            <a:miter lim="400000"/>
          </a:ln>
        </p:spPr>
      </p:pic>
      <p:sp>
        <p:nvSpPr>
          <p:cNvPr id="32" name="Title Text"/>
          <p:cNvSpPr txBox="1"/>
          <p:nvPr>
            <p:ph type="title"/>
          </p:nvPr>
        </p:nvSpPr>
        <p:spPr>
          <a:xfrm>
            <a:off x="754062" y="2174875"/>
            <a:ext cx="8537576" cy="2846388"/>
          </a:xfrm>
          <a:prstGeom prst="rect">
            <a:avLst/>
          </a:prstGeom>
        </p:spPr>
        <p:txBody>
          <a:bodyPr anchor="t"/>
          <a:lstStyle>
            <a:lvl1pPr marL="50323" marR="50323" defTabSz="1004887">
              <a:defRPr b="1" sz="5300">
                <a:solidFill>
                  <a:srgbClr val="D77A00"/>
                </a:solidFill>
                <a:uFill>
                  <a:solidFill>
                    <a:srgbClr val="D77A00"/>
                  </a:solidFill>
                </a:uFill>
              </a:defRPr>
            </a:lvl1pPr>
          </a:lstStyle>
          <a:p>
            <a:pPr/>
            <a:r>
              <a:t>Title Text</a:t>
            </a:r>
          </a:p>
        </p:txBody>
      </p:sp>
      <p:sp>
        <p:nvSpPr>
          <p:cNvPr id="33" name="Slide Number"/>
          <p:cNvSpPr txBox="1"/>
          <p:nvPr>
            <p:ph type="sldNum" sz="quarter" idx="2"/>
          </p:nvPr>
        </p:nvSpPr>
        <p:spPr>
          <a:xfrm>
            <a:off x="4813300" y="7150100"/>
            <a:ext cx="419100" cy="431552"/>
          </a:xfrm>
          <a:prstGeom prst="rect">
            <a:avLst/>
          </a:prstGeom>
        </p:spPr>
        <p:txBody>
          <a:bodyPr/>
          <a:lstStyle>
            <a:lvl1pPr>
              <a:defRPr sz="2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p:spTree>
      <p:nvGrpSpPr>
        <p:cNvPr id="1" name=""/>
        <p:cNvGrpSpPr/>
        <p:nvPr/>
      </p:nvGrpSpPr>
      <p:grpSpPr>
        <a:xfrm>
          <a:off x="0" y="0"/>
          <a:ext cx="0" cy="0"/>
          <a:chOff x="0" y="0"/>
          <a:chExt cx="0" cy="0"/>
        </a:xfrm>
      </p:grpSpPr>
      <p:sp>
        <p:nvSpPr>
          <p:cNvPr id="40"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41"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42" name="Title Text"/>
          <p:cNvSpPr txBox="1"/>
          <p:nvPr>
            <p:ph type="title"/>
          </p:nvPr>
        </p:nvSpPr>
        <p:spPr>
          <a:xfrm>
            <a:off x="330200" y="0"/>
            <a:ext cx="9537700" cy="914400"/>
          </a:xfrm>
          <a:prstGeom prst="rect">
            <a:avLst/>
          </a:prstGeom>
        </p:spPr>
        <p:txBody>
          <a:bodyPr anchor="b"/>
          <a:lstStyle>
            <a:lvl1pPr marL="45326" marR="45326" algn="l" defTabSz="1003300">
              <a:defRPr b="1" sz="4200">
                <a:solidFill>
                  <a:srgbClr val="D77A00"/>
                </a:solidFill>
                <a:uFill>
                  <a:solidFill>
                    <a:srgbClr val="D77A00"/>
                  </a:solidFill>
                </a:uFill>
              </a:defRPr>
            </a:lvl1pPr>
          </a:lstStyle>
          <a:p>
            <a:pPr/>
            <a:r>
              <a:t>Title Text</a:t>
            </a:r>
          </a:p>
        </p:txBody>
      </p:sp>
      <p:sp>
        <p:nvSpPr>
          <p:cNvPr id="43" name="Body Level One…"/>
          <p:cNvSpPr txBox="1"/>
          <p:nvPr>
            <p:ph type="body" idx="1"/>
          </p:nvPr>
        </p:nvSpPr>
        <p:spPr>
          <a:xfrm>
            <a:off x="330200" y="1092200"/>
            <a:ext cx="9537700" cy="6438900"/>
          </a:xfrm>
          <a:prstGeom prst="rect">
            <a:avLst/>
          </a:prstGeom>
        </p:spPr>
        <p:txBody>
          <a:bodyPr/>
          <a:lstStyle>
            <a:lvl1pPr marL="384175" marR="45326" defTabSz="1003300">
              <a:buClr>
                <a:srgbClr val="000000"/>
              </a:buClr>
              <a:buFont typeface="Times New Roman"/>
              <a:defRPr b="1" sz="3000">
                <a:latin typeface="Times New Roman"/>
                <a:ea typeface="Times New Roman"/>
                <a:cs typeface="Times New Roman"/>
                <a:sym typeface="Times New Roman"/>
              </a:defRPr>
            </a:lvl1pPr>
            <a:lvl2pPr marL="784225" marR="45326" defTabSz="1003300">
              <a:spcBef>
                <a:spcPts val="700"/>
              </a:spcBef>
              <a:buClr>
                <a:srgbClr val="000000"/>
              </a:buClr>
              <a:buFont typeface="Times New Roman"/>
              <a:defRPr sz="3000">
                <a:latin typeface="Times New Roman"/>
                <a:ea typeface="Times New Roman"/>
                <a:cs typeface="Times New Roman"/>
                <a:sym typeface="Times New Roman"/>
              </a:defRPr>
            </a:lvl2pPr>
            <a:lvl3pPr marL="1184275" marR="45326" indent="-228600" defTabSz="1003300">
              <a:buClr>
                <a:srgbClr val="000000"/>
              </a:buClr>
              <a:buFont typeface="Times New Roman"/>
              <a:defRPr sz="2600">
                <a:latin typeface="Times New Roman"/>
                <a:ea typeface="Times New Roman"/>
                <a:cs typeface="Times New Roman"/>
                <a:sym typeface="Times New Roman"/>
              </a:defRPr>
            </a:lvl3pPr>
            <a:lvl4pPr marL="1641475" marR="45326" indent="-228600" defTabSz="1003300">
              <a:spcBef>
                <a:spcPts val="500"/>
              </a:spcBef>
              <a:buClr>
                <a:srgbClr val="000000"/>
              </a:buClr>
              <a:buFont typeface="Times New Roman"/>
              <a:defRPr>
                <a:latin typeface="Times New Roman"/>
                <a:ea typeface="Times New Roman"/>
                <a:cs typeface="Times New Roman"/>
                <a:sym typeface="Times New Roman"/>
              </a:defRPr>
            </a:lvl4pPr>
            <a:lvl5pPr marL="2098675" marR="45326" defTabSz="1003300">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44" name="Slide Number"/>
          <p:cNvSpPr txBox="1"/>
          <p:nvPr>
            <p:ph type="sldNum" sz="quarter" idx="2"/>
          </p:nvPr>
        </p:nvSpPr>
        <p:spPr>
          <a:xfrm>
            <a:off x="4798986" y="7112000"/>
            <a:ext cx="444501" cy="468573"/>
          </a:xfrm>
          <a:prstGeom prst="rect">
            <a:avLst/>
          </a:prstGeom>
        </p:spPr>
        <p:txBody>
          <a:bodyPr/>
          <a:lstStyle>
            <a:lvl1pPr defTabSz="508000">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1" name="Line"/>
          <p:cNvSpPr/>
          <p:nvPr/>
        </p:nvSpPr>
        <p:spPr>
          <a:xfrm>
            <a:off x="560252" y="1371600"/>
            <a:ext cx="9151305" cy="1"/>
          </a:xfrm>
          <a:prstGeom prst="line">
            <a:avLst/>
          </a:prstGeom>
          <a:ln w="25400">
            <a:solidFill>
              <a:srgbClr val="737577"/>
            </a:solidFill>
            <a:miter lim="400000"/>
          </a:ln>
        </p:spPr>
        <p:txBody>
          <a:bodyPr lIns="0" tIns="0" rIns="0" bIns="0"/>
          <a:lstStyle/>
          <a:p>
            <a:pPr/>
          </a:p>
        </p:txBody>
      </p:sp>
      <p:sp>
        <p:nvSpPr>
          <p:cNvPr id="52" name="Title Text"/>
          <p:cNvSpPr txBox="1"/>
          <p:nvPr>
            <p:ph type="title"/>
          </p:nvPr>
        </p:nvSpPr>
        <p:spPr>
          <a:xfrm>
            <a:off x="558800" y="132382"/>
            <a:ext cx="9156700" cy="1320801"/>
          </a:xfrm>
          <a:prstGeom prst="rect">
            <a:avLst/>
          </a:prstGeom>
          <a:effectLst>
            <a:outerShdw sx="100000" sy="100000" kx="0" ky="0" algn="b" rotWithShape="0" blurRad="38100" dist="50800" dir="3000000">
              <a:srgbClr val="FFFFFF">
                <a:alpha val="80000"/>
              </a:srgbClr>
            </a:outerShdw>
          </a:effectLst>
        </p:spPr>
        <p:txBody>
          <a:bodyPr/>
          <a:lstStyle>
            <a:lvl1pPr marL="0" marR="0" algn="l" defTabSz="457200">
              <a:defRPr sz="4800">
                <a:solidFill>
                  <a:srgbClr val="515151"/>
                </a:solidFill>
                <a:uFillTx/>
                <a:latin typeface="Cochin"/>
                <a:ea typeface="Cochin"/>
                <a:cs typeface="Cochin"/>
                <a:sym typeface="Cochin"/>
              </a:defRPr>
            </a:lvl1pPr>
          </a:lstStyle>
          <a:p>
            <a:pPr/>
            <a:r>
              <a:t>Title Text</a:t>
            </a:r>
          </a:p>
        </p:txBody>
      </p:sp>
      <p:sp>
        <p:nvSpPr>
          <p:cNvPr id="53" name="Body Level One…"/>
          <p:cNvSpPr txBox="1"/>
          <p:nvPr>
            <p:ph type="body" idx="1"/>
          </p:nvPr>
        </p:nvSpPr>
        <p:spPr>
          <a:xfrm>
            <a:off x="571500" y="1524000"/>
            <a:ext cx="9131300" cy="5803900"/>
          </a:xfrm>
          <a:prstGeom prst="rect">
            <a:avLst/>
          </a:prstGeom>
        </p:spPr>
        <p:txBody>
          <a:bodyPr/>
          <a:lstStyle>
            <a:lvl1pPr marL="508000" marR="0" indent="-508000" defTabSz="457200">
              <a:lnSpc>
                <a:spcPct val="90000"/>
              </a:lnSpc>
              <a:spcBef>
                <a:spcPts val="1600"/>
              </a:spcBef>
              <a:buSzPct val="65000"/>
              <a:buFont typeface="Zapf Dingbats"/>
              <a:buChar char="✦"/>
              <a:defRPr>
                <a:solidFill>
                  <a:srgbClr val="515151"/>
                </a:solidFill>
                <a:uFillTx/>
                <a:latin typeface="Cochin"/>
                <a:ea typeface="Cochin"/>
                <a:cs typeface="Cochin"/>
                <a:sym typeface="Cochin"/>
              </a:defRPr>
            </a:lvl1pPr>
            <a:lvl2pPr marL="1066800" marR="0" indent="-304800" defTabSz="457200">
              <a:lnSpc>
                <a:spcPct val="90000"/>
              </a:lnSpc>
              <a:spcBef>
                <a:spcPts val="700"/>
              </a:spcBef>
              <a:buSzPct val="83000"/>
              <a:buChar char="•"/>
              <a:defRPr sz="2600">
                <a:solidFill>
                  <a:srgbClr val="515151"/>
                </a:solidFill>
                <a:uFillTx/>
                <a:latin typeface="Cochin"/>
                <a:ea typeface="Cochin"/>
                <a:cs typeface="Cochin"/>
                <a:sym typeface="Cochin"/>
              </a:defRPr>
            </a:lvl2pPr>
            <a:lvl3pPr marL="1460500" marR="0" indent="-254000" defTabSz="457200">
              <a:lnSpc>
                <a:spcPct val="90000"/>
              </a:lnSpc>
              <a:spcBef>
                <a:spcPts val="700"/>
              </a:spcBef>
              <a:buSzPct val="87000"/>
              <a:buChar char="-"/>
              <a:defRPr sz="2600">
                <a:solidFill>
                  <a:srgbClr val="515151"/>
                </a:solidFill>
                <a:uFillTx/>
                <a:latin typeface="Cochin"/>
                <a:ea typeface="Cochin"/>
                <a:cs typeface="Cochin"/>
                <a:sym typeface="Cochin"/>
              </a:defRPr>
            </a:lvl3pPr>
            <a:lvl4pPr marL="2286000" marR="0" indent="-635000" defTabSz="457200">
              <a:lnSpc>
                <a:spcPct val="90000"/>
              </a:lnSpc>
              <a:spcBef>
                <a:spcPts val="700"/>
              </a:spcBef>
              <a:buSzPct val="65000"/>
              <a:buFont typeface="Type Embellishments One LET Embellishments One LET Plain:1.0"/>
              <a:buChar char="n"/>
              <a:defRPr sz="2600">
                <a:solidFill>
                  <a:srgbClr val="515151"/>
                </a:solidFill>
                <a:uFillTx/>
                <a:latin typeface="Cochin"/>
                <a:ea typeface="Cochin"/>
                <a:cs typeface="Cochin"/>
                <a:sym typeface="Cochin"/>
              </a:defRPr>
            </a:lvl4pPr>
            <a:lvl5pPr marL="2730500" marR="0" indent="-635000" defTabSz="457200">
              <a:lnSpc>
                <a:spcPct val="90000"/>
              </a:lnSpc>
              <a:spcBef>
                <a:spcPts val="700"/>
              </a:spcBef>
              <a:buSzPct val="65000"/>
              <a:buFont typeface="Type Embellishments One LET Embellishments One LET Plain:1.0"/>
              <a:buChar char="n"/>
              <a:defRPr sz="2600">
                <a:solidFill>
                  <a:srgbClr val="515151"/>
                </a:solidFill>
                <a:uFillTx/>
                <a:latin typeface="Cochin"/>
                <a:ea typeface="Cochin"/>
                <a:cs typeface="Cochin"/>
                <a:sym typeface="Cochin"/>
              </a:defRPr>
            </a:lvl5pPr>
          </a:lstStyle>
          <a:p>
            <a:pPr/>
            <a:r>
              <a:t>Body Level One</a:t>
            </a:r>
          </a:p>
          <a:p>
            <a:pPr lvl="1"/>
            <a:r>
              <a:t>Body Level Two</a:t>
            </a:r>
          </a:p>
          <a:p>
            <a:pPr lvl="2"/>
            <a:r>
              <a:t>Body Level Three</a:t>
            </a:r>
          </a:p>
          <a:p>
            <a:pPr lvl="3"/>
            <a:r>
              <a:t>Body Level Four</a:t>
            </a:r>
          </a:p>
          <a:p>
            <a:pPr lvl="4"/>
            <a:r>
              <a:t>Body Level Five</a:t>
            </a:r>
          </a:p>
        </p:txBody>
      </p:sp>
      <p:sp>
        <p:nvSpPr>
          <p:cNvPr id="54" name="Slide Number"/>
          <p:cNvSpPr txBox="1"/>
          <p:nvPr>
            <p:ph type="sldNum" sz="quarter" idx="2"/>
          </p:nvPr>
        </p:nvSpPr>
        <p:spPr>
          <a:xfrm>
            <a:off x="4889500" y="7150100"/>
            <a:ext cx="266700" cy="279400"/>
          </a:xfrm>
          <a:prstGeom prst="rect">
            <a:avLst/>
          </a:prstGeom>
          <a:effectLst>
            <a:outerShdw sx="100000" sy="100000" kx="0" ky="0" algn="b" rotWithShape="0" blurRad="38100" dist="50800" dir="3000000">
              <a:srgbClr val="FFFFFF">
                <a:alpha val="60000"/>
              </a:srgbClr>
            </a:outerShdw>
          </a:effectLst>
        </p:spPr>
        <p:txBody>
          <a:bodyPr/>
          <a:lstStyle>
            <a:lvl1pPr>
              <a:defRPr sz="1200">
                <a:solidFill>
                  <a:srgbClr val="515151"/>
                </a:solidFill>
                <a:uFillTx/>
                <a:latin typeface="Cochin"/>
                <a:ea typeface="Cochin"/>
                <a:cs typeface="Cochin"/>
                <a:sym typeface="Coc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p:spTree>
      <p:nvGrpSpPr>
        <p:cNvPr id="1" name=""/>
        <p:cNvGrpSpPr/>
        <p:nvPr/>
      </p:nvGrpSpPr>
      <p:grpSpPr>
        <a:xfrm>
          <a:off x="0" y="0"/>
          <a:ext cx="0" cy="0"/>
          <a:chOff x="0" y="0"/>
          <a:chExt cx="0" cy="0"/>
        </a:xfrm>
      </p:grpSpPr>
      <p:sp>
        <p:nvSpPr>
          <p:cNvPr id="61"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62"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63" name="Title Text"/>
          <p:cNvSpPr txBox="1"/>
          <p:nvPr>
            <p:ph type="title"/>
          </p:nvPr>
        </p:nvSpPr>
        <p:spPr>
          <a:xfrm>
            <a:off x="330200" y="0"/>
            <a:ext cx="9537700" cy="914400"/>
          </a:xfrm>
          <a:prstGeom prst="rect">
            <a:avLst/>
          </a:prstGeom>
        </p:spPr>
        <p:txBody>
          <a:bodyPr anchor="b"/>
          <a:lstStyle>
            <a:lvl1pPr marL="45326" marR="45326" algn="l" defTabSz="1003300">
              <a:defRPr b="1" sz="4200">
                <a:solidFill>
                  <a:srgbClr val="D77A00"/>
                </a:solidFill>
                <a:uFill>
                  <a:solidFill>
                    <a:srgbClr val="D77A00"/>
                  </a:solidFill>
                </a:uFill>
              </a:defRPr>
            </a:lvl1pPr>
          </a:lstStyle>
          <a:p>
            <a:pPr/>
            <a:r>
              <a:t>Title Text</a:t>
            </a:r>
          </a:p>
        </p:txBody>
      </p:sp>
      <p:sp>
        <p:nvSpPr>
          <p:cNvPr id="64" name="Body Level One…"/>
          <p:cNvSpPr txBox="1"/>
          <p:nvPr>
            <p:ph type="body" idx="1"/>
          </p:nvPr>
        </p:nvSpPr>
        <p:spPr>
          <a:xfrm>
            <a:off x="330200" y="1092200"/>
            <a:ext cx="9537700" cy="6438900"/>
          </a:xfrm>
          <a:prstGeom prst="rect">
            <a:avLst/>
          </a:prstGeom>
        </p:spPr>
        <p:txBody>
          <a:bodyPr/>
          <a:lstStyle>
            <a:lvl1pPr marL="384175" marR="45326" defTabSz="1003300">
              <a:buClr>
                <a:srgbClr val="000000"/>
              </a:buClr>
              <a:buFont typeface="Times New Roman"/>
              <a:defRPr b="1" sz="3000">
                <a:latin typeface="Times New Roman"/>
                <a:ea typeface="Times New Roman"/>
                <a:cs typeface="Times New Roman"/>
                <a:sym typeface="Times New Roman"/>
              </a:defRPr>
            </a:lvl1pPr>
            <a:lvl2pPr marL="784225" marR="45326" defTabSz="1003300">
              <a:spcBef>
                <a:spcPts val="700"/>
              </a:spcBef>
              <a:buClr>
                <a:srgbClr val="000000"/>
              </a:buClr>
              <a:buFont typeface="Times New Roman"/>
              <a:defRPr sz="3000">
                <a:latin typeface="Times New Roman"/>
                <a:ea typeface="Times New Roman"/>
                <a:cs typeface="Times New Roman"/>
                <a:sym typeface="Times New Roman"/>
              </a:defRPr>
            </a:lvl2pPr>
            <a:lvl3pPr marL="1184275" marR="45326" indent="-228600" defTabSz="1003300">
              <a:buClr>
                <a:srgbClr val="000000"/>
              </a:buClr>
              <a:buFont typeface="Times New Roman"/>
              <a:defRPr sz="2600">
                <a:latin typeface="Times New Roman"/>
                <a:ea typeface="Times New Roman"/>
                <a:cs typeface="Times New Roman"/>
                <a:sym typeface="Times New Roman"/>
              </a:defRPr>
            </a:lvl3pPr>
            <a:lvl4pPr marL="1641475" marR="45326" indent="-228600" defTabSz="1003300">
              <a:spcBef>
                <a:spcPts val="500"/>
              </a:spcBef>
              <a:buClr>
                <a:srgbClr val="000000"/>
              </a:buClr>
              <a:buFont typeface="Times New Roman"/>
              <a:defRPr>
                <a:latin typeface="Times New Roman"/>
                <a:ea typeface="Times New Roman"/>
                <a:cs typeface="Times New Roman"/>
                <a:sym typeface="Times New Roman"/>
              </a:defRPr>
            </a:lvl4pPr>
            <a:lvl5pPr marL="2098675" marR="45326" defTabSz="1003300">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65" name="Slide Number"/>
          <p:cNvSpPr txBox="1"/>
          <p:nvPr>
            <p:ph type="sldNum" sz="quarter" idx="2"/>
          </p:nvPr>
        </p:nvSpPr>
        <p:spPr>
          <a:xfrm>
            <a:off x="4798986" y="7112000"/>
            <a:ext cx="444501" cy="468573"/>
          </a:xfrm>
          <a:prstGeom prst="rect">
            <a:avLst/>
          </a:prstGeom>
        </p:spPr>
        <p:txBody>
          <a:bodyPr/>
          <a:lstStyle>
            <a:lvl1pPr defTabSz="508000">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
    <p:spTree>
      <p:nvGrpSpPr>
        <p:cNvPr id="1" name=""/>
        <p:cNvGrpSpPr/>
        <p:nvPr/>
      </p:nvGrpSpPr>
      <p:grpSpPr>
        <a:xfrm>
          <a:off x="0" y="0"/>
          <a:ext cx="0" cy="0"/>
          <a:chOff x="0" y="0"/>
          <a:chExt cx="0" cy="0"/>
        </a:xfrm>
      </p:grpSpPr>
      <p:sp>
        <p:nvSpPr>
          <p:cNvPr id="72"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73"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74" name="Title Text"/>
          <p:cNvSpPr txBox="1"/>
          <p:nvPr>
            <p:ph type="title"/>
          </p:nvPr>
        </p:nvSpPr>
        <p:spPr>
          <a:xfrm>
            <a:off x="330200" y="0"/>
            <a:ext cx="9537700" cy="914400"/>
          </a:xfrm>
          <a:prstGeom prst="rect">
            <a:avLst/>
          </a:prstGeom>
        </p:spPr>
        <p:txBody>
          <a:bodyPr anchor="b"/>
          <a:lstStyle>
            <a:lvl1pPr marL="45326" marR="45326" algn="l" defTabSz="1003300">
              <a:defRPr b="1" sz="4200">
                <a:solidFill>
                  <a:srgbClr val="D77A00"/>
                </a:solidFill>
                <a:uFill>
                  <a:solidFill>
                    <a:srgbClr val="D77A00"/>
                  </a:solidFill>
                </a:uFill>
              </a:defRPr>
            </a:lvl1pPr>
          </a:lstStyle>
          <a:p>
            <a:pPr/>
            <a:r>
              <a:t>Title Text</a:t>
            </a:r>
          </a:p>
        </p:txBody>
      </p:sp>
      <p:sp>
        <p:nvSpPr>
          <p:cNvPr id="75" name="Body Level One…"/>
          <p:cNvSpPr txBox="1"/>
          <p:nvPr>
            <p:ph type="body" idx="1"/>
          </p:nvPr>
        </p:nvSpPr>
        <p:spPr>
          <a:xfrm>
            <a:off x="330200" y="1092200"/>
            <a:ext cx="9537700" cy="6438900"/>
          </a:xfrm>
          <a:prstGeom prst="rect">
            <a:avLst/>
          </a:prstGeom>
        </p:spPr>
        <p:txBody>
          <a:bodyPr/>
          <a:lstStyle>
            <a:lvl1pPr marL="384175" marR="45326" defTabSz="1003300">
              <a:buClr>
                <a:srgbClr val="000000"/>
              </a:buClr>
              <a:buFont typeface="Times New Roman"/>
              <a:defRPr b="1" sz="3000">
                <a:latin typeface="Times New Roman"/>
                <a:ea typeface="Times New Roman"/>
                <a:cs typeface="Times New Roman"/>
                <a:sym typeface="Times New Roman"/>
              </a:defRPr>
            </a:lvl1pPr>
            <a:lvl2pPr marL="784225" marR="45326" defTabSz="1003300">
              <a:spcBef>
                <a:spcPts val="700"/>
              </a:spcBef>
              <a:buClr>
                <a:srgbClr val="000000"/>
              </a:buClr>
              <a:buFont typeface="Times New Roman"/>
              <a:defRPr sz="3000">
                <a:latin typeface="Times New Roman"/>
                <a:ea typeface="Times New Roman"/>
                <a:cs typeface="Times New Roman"/>
                <a:sym typeface="Times New Roman"/>
              </a:defRPr>
            </a:lvl2pPr>
            <a:lvl3pPr marL="1184275" marR="45326" indent="-228600" defTabSz="1003300">
              <a:buClr>
                <a:srgbClr val="000000"/>
              </a:buClr>
              <a:buFont typeface="Times New Roman"/>
              <a:defRPr sz="2600">
                <a:latin typeface="Times New Roman"/>
                <a:ea typeface="Times New Roman"/>
                <a:cs typeface="Times New Roman"/>
                <a:sym typeface="Times New Roman"/>
              </a:defRPr>
            </a:lvl3pPr>
            <a:lvl4pPr marL="1641475" marR="45326" indent="-228600" defTabSz="1003300">
              <a:spcBef>
                <a:spcPts val="500"/>
              </a:spcBef>
              <a:buClr>
                <a:srgbClr val="000000"/>
              </a:buClr>
              <a:buFont typeface="Times New Roman"/>
              <a:defRPr>
                <a:latin typeface="Times New Roman"/>
                <a:ea typeface="Times New Roman"/>
                <a:cs typeface="Times New Roman"/>
                <a:sym typeface="Times New Roman"/>
              </a:defRPr>
            </a:lvl4pPr>
            <a:lvl5pPr marL="2098675" marR="45326" defTabSz="1003300">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xfrm>
            <a:off x="4798986" y="7112000"/>
            <a:ext cx="444501" cy="468573"/>
          </a:xfrm>
          <a:prstGeom prst="rect">
            <a:avLst/>
          </a:prstGeom>
        </p:spPr>
        <p:txBody>
          <a:bodyPr/>
          <a:lstStyle>
            <a:lvl1pPr defTabSz="508000">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p:spTree>
      <p:nvGrpSpPr>
        <p:cNvPr id="1" name=""/>
        <p:cNvGrpSpPr/>
        <p:nvPr/>
      </p:nvGrpSpPr>
      <p:grpSpPr>
        <a:xfrm>
          <a:off x="0" y="0"/>
          <a:ext cx="0" cy="0"/>
          <a:chOff x="0" y="0"/>
          <a:chExt cx="0" cy="0"/>
        </a:xfrm>
      </p:grpSpPr>
      <p:sp>
        <p:nvSpPr>
          <p:cNvPr id="83"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84"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85" name="Title Text"/>
          <p:cNvSpPr txBox="1"/>
          <p:nvPr>
            <p:ph type="title"/>
          </p:nvPr>
        </p:nvSpPr>
        <p:spPr>
          <a:xfrm>
            <a:off x="330200" y="0"/>
            <a:ext cx="9537700" cy="914400"/>
          </a:xfrm>
          <a:prstGeom prst="rect">
            <a:avLst/>
          </a:prstGeom>
        </p:spPr>
        <p:txBody>
          <a:bodyPr anchor="b"/>
          <a:lstStyle>
            <a:lvl1pPr marL="45323" marR="45323" algn="l" defTabSz="1003300">
              <a:defRPr b="1" sz="4200">
                <a:solidFill>
                  <a:srgbClr val="D77A00"/>
                </a:solidFill>
                <a:uFill>
                  <a:solidFill>
                    <a:srgbClr val="D77A00"/>
                  </a:solidFill>
                </a:uFill>
              </a:defRPr>
            </a:lvl1pPr>
          </a:lstStyle>
          <a:p>
            <a:pPr/>
            <a:r>
              <a:t>Title Text</a:t>
            </a:r>
          </a:p>
        </p:txBody>
      </p:sp>
      <p:sp>
        <p:nvSpPr>
          <p:cNvPr id="86" name="Body Level One…"/>
          <p:cNvSpPr txBox="1"/>
          <p:nvPr>
            <p:ph type="body" idx="1"/>
          </p:nvPr>
        </p:nvSpPr>
        <p:spPr>
          <a:xfrm>
            <a:off x="330200" y="1092200"/>
            <a:ext cx="9537700" cy="6438900"/>
          </a:xfrm>
          <a:prstGeom prst="rect">
            <a:avLst/>
          </a:prstGeom>
        </p:spPr>
        <p:txBody>
          <a:bodyPr/>
          <a:lstStyle>
            <a:lvl1pPr marL="384173" marR="45323" defTabSz="1003300">
              <a:buClr>
                <a:srgbClr val="000000"/>
              </a:buClr>
              <a:buFont typeface="Times New Roman"/>
              <a:defRPr b="1" sz="3000">
                <a:latin typeface="Times New Roman"/>
                <a:ea typeface="Times New Roman"/>
                <a:cs typeface="Times New Roman"/>
                <a:sym typeface="Times New Roman"/>
              </a:defRPr>
            </a:lvl1pPr>
            <a:lvl2pPr marL="784222" marR="45323" defTabSz="1003300">
              <a:spcBef>
                <a:spcPts val="700"/>
              </a:spcBef>
              <a:buClr>
                <a:srgbClr val="000000"/>
              </a:buClr>
              <a:buFont typeface="Times New Roman"/>
              <a:defRPr sz="3000">
                <a:latin typeface="Times New Roman"/>
                <a:ea typeface="Times New Roman"/>
                <a:cs typeface="Times New Roman"/>
                <a:sym typeface="Times New Roman"/>
              </a:defRPr>
            </a:lvl2pPr>
            <a:lvl3pPr marL="1184272" marR="45323" indent="-228600" defTabSz="1003300">
              <a:buClr>
                <a:srgbClr val="000000"/>
              </a:buClr>
              <a:buFont typeface="Times New Roman"/>
              <a:defRPr sz="2600">
                <a:latin typeface="Times New Roman"/>
                <a:ea typeface="Times New Roman"/>
                <a:cs typeface="Times New Roman"/>
                <a:sym typeface="Times New Roman"/>
              </a:defRPr>
            </a:lvl3pPr>
            <a:lvl4pPr marL="1641472" marR="45323" defTabSz="1003300">
              <a:spcBef>
                <a:spcPts val="500"/>
              </a:spcBef>
              <a:buClr>
                <a:srgbClr val="000000"/>
              </a:buClr>
              <a:buFont typeface="Times New Roman"/>
              <a:defRPr>
                <a:latin typeface="Times New Roman"/>
                <a:ea typeface="Times New Roman"/>
                <a:cs typeface="Times New Roman"/>
                <a:sym typeface="Times New Roman"/>
              </a:defRPr>
            </a:lvl4pPr>
            <a:lvl5pPr marL="2098672" marR="45323" defTabSz="1003300">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87" name="Slide Number"/>
          <p:cNvSpPr txBox="1"/>
          <p:nvPr>
            <p:ph type="sldNum" sz="quarter" idx="2"/>
          </p:nvPr>
        </p:nvSpPr>
        <p:spPr>
          <a:xfrm>
            <a:off x="4798986" y="7112000"/>
            <a:ext cx="444501" cy="468573"/>
          </a:xfrm>
          <a:prstGeom prst="rect">
            <a:avLst/>
          </a:prstGeom>
        </p:spPr>
        <p:txBody>
          <a:bodyPr/>
          <a:lstStyle>
            <a:lvl1pPr defTabSz="508000">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
    <p:spTree>
      <p:nvGrpSpPr>
        <p:cNvPr id="1" name=""/>
        <p:cNvGrpSpPr/>
        <p:nvPr/>
      </p:nvGrpSpPr>
      <p:grpSpPr>
        <a:xfrm>
          <a:off x="0" y="0"/>
          <a:ext cx="0" cy="0"/>
          <a:chOff x="0" y="0"/>
          <a:chExt cx="0" cy="0"/>
        </a:xfrm>
      </p:grpSpPr>
      <p:sp>
        <p:nvSpPr>
          <p:cNvPr id="94"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95"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96" name="Title Text"/>
          <p:cNvSpPr txBox="1"/>
          <p:nvPr>
            <p:ph type="title"/>
          </p:nvPr>
        </p:nvSpPr>
        <p:spPr>
          <a:xfrm>
            <a:off x="335524" y="-1"/>
            <a:ext cx="9541356" cy="921777"/>
          </a:xfrm>
          <a:prstGeom prst="rect">
            <a:avLst/>
          </a:prstGeom>
        </p:spPr>
        <p:txBody>
          <a:bodyPr lIns="39224" tIns="39224" rIns="39224" bIns="39224" anchor="b"/>
          <a:lstStyle>
            <a:lvl1pPr marL="45323" marR="45323" algn="l" defTabSz="1000224">
              <a:defRPr b="1" sz="4200">
                <a:solidFill>
                  <a:srgbClr val="D77A00"/>
                </a:solidFill>
                <a:uFill>
                  <a:solidFill>
                    <a:srgbClr val="D77A00"/>
                  </a:solidFill>
                </a:uFill>
              </a:defRPr>
            </a:lvl1pPr>
          </a:lstStyle>
          <a:p>
            <a:pPr/>
            <a:r>
              <a:t>Title Text</a:t>
            </a:r>
          </a:p>
        </p:txBody>
      </p:sp>
      <p:sp>
        <p:nvSpPr>
          <p:cNvPr id="97" name="Body Level One…"/>
          <p:cNvSpPr txBox="1"/>
          <p:nvPr>
            <p:ph type="body" idx="1"/>
          </p:nvPr>
        </p:nvSpPr>
        <p:spPr>
          <a:xfrm>
            <a:off x="335524" y="1088479"/>
            <a:ext cx="9541356" cy="6442621"/>
          </a:xfrm>
          <a:prstGeom prst="rect">
            <a:avLst/>
          </a:prstGeom>
        </p:spPr>
        <p:txBody>
          <a:bodyPr lIns="39224" tIns="39224" rIns="39224" bIns="39224"/>
          <a:lstStyle>
            <a:lvl1pPr marL="293936" marR="45323" indent="-252663" defTabSz="1000224">
              <a:buClr>
                <a:srgbClr val="000000"/>
              </a:buClr>
              <a:buFont typeface="Times New Roman"/>
              <a:defRPr b="1" sz="2800">
                <a:latin typeface="Times New Roman"/>
                <a:ea typeface="Times New Roman"/>
                <a:cs typeface="Times New Roman"/>
                <a:sym typeface="Times New Roman"/>
              </a:defRPr>
            </a:lvl1pPr>
            <a:lvl2pPr marL="709025" marR="45323" indent="-210552" defTabSz="1000224">
              <a:spcBef>
                <a:spcPts val="700"/>
              </a:spcBef>
              <a:buClr>
                <a:srgbClr val="000000"/>
              </a:buClr>
              <a:buFont typeface="Times New Roman"/>
              <a:defRPr sz="2800">
                <a:latin typeface="Times New Roman"/>
                <a:ea typeface="Times New Roman"/>
                <a:cs typeface="Times New Roman"/>
                <a:sym typeface="Times New Roman"/>
              </a:defRPr>
            </a:lvl2pPr>
            <a:lvl3pPr marL="1130484" marR="45323" indent="-174811" defTabSz="1000224">
              <a:buClr>
                <a:srgbClr val="000000"/>
              </a:buClr>
              <a:buFont typeface="Times New Roman"/>
              <a:defRPr sz="2600">
                <a:latin typeface="Times New Roman"/>
                <a:ea typeface="Times New Roman"/>
                <a:cs typeface="Times New Roman"/>
                <a:sym typeface="Times New Roman"/>
              </a:defRPr>
            </a:lvl3pPr>
            <a:lvl4pPr marL="1576158" marR="45323" indent="-163285" defTabSz="1000224">
              <a:spcBef>
                <a:spcPts val="500"/>
              </a:spcBef>
              <a:buClr>
                <a:srgbClr val="000000"/>
              </a:buClr>
              <a:buFont typeface="Times New Roman"/>
              <a:defRPr>
                <a:latin typeface="Times New Roman"/>
                <a:ea typeface="Times New Roman"/>
                <a:cs typeface="Times New Roman"/>
                <a:sym typeface="Times New Roman"/>
              </a:defRPr>
            </a:lvl4pPr>
            <a:lvl5pPr marL="2033358" marR="45323" indent="-163285" defTabSz="1000224">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98"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6">
    <p:spTree>
      <p:nvGrpSpPr>
        <p:cNvPr id="1" name=""/>
        <p:cNvGrpSpPr/>
        <p:nvPr/>
      </p:nvGrpSpPr>
      <p:grpSpPr>
        <a:xfrm>
          <a:off x="0" y="0"/>
          <a:ext cx="0" cy="0"/>
          <a:chOff x="0" y="0"/>
          <a:chExt cx="0" cy="0"/>
        </a:xfrm>
      </p:grpSpPr>
      <p:sp>
        <p:nvSpPr>
          <p:cNvPr id="105"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06"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07" name="Title Text"/>
          <p:cNvSpPr txBox="1"/>
          <p:nvPr>
            <p:ph type="title"/>
          </p:nvPr>
        </p:nvSpPr>
        <p:spPr>
          <a:xfrm>
            <a:off x="335524" y="-1"/>
            <a:ext cx="9541356" cy="921777"/>
          </a:xfrm>
          <a:prstGeom prst="rect">
            <a:avLst/>
          </a:prstGeom>
        </p:spPr>
        <p:txBody>
          <a:bodyPr lIns="39224" tIns="39224" rIns="39224" bIns="39224" anchor="b">
            <a:normAutofit fontScale="100000" lnSpcReduction="0"/>
          </a:bodyPr>
          <a:lstStyle>
            <a:lvl1pPr marL="45323" marR="45323" algn="l" defTabSz="1000224">
              <a:defRPr b="1" sz="4200">
                <a:solidFill>
                  <a:srgbClr val="D77A00"/>
                </a:solidFill>
                <a:uFill>
                  <a:solidFill>
                    <a:srgbClr val="D77A00"/>
                  </a:solidFill>
                </a:uFill>
              </a:defRPr>
            </a:lvl1pPr>
          </a:lstStyle>
          <a:p>
            <a:pPr/>
            <a:r>
              <a:t>Title Text</a:t>
            </a:r>
          </a:p>
        </p:txBody>
      </p:sp>
      <p:sp>
        <p:nvSpPr>
          <p:cNvPr id="108" name="Body Level One…"/>
          <p:cNvSpPr txBox="1"/>
          <p:nvPr>
            <p:ph type="body" idx="1"/>
          </p:nvPr>
        </p:nvSpPr>
        <p:spPr>
          <a:xfrm>
            <a:off x="335524" y="1088479"/>
            <a:ext cx="9541356" cy="6442621"/>
          </a:xfrm>
          <a:prstGeom prst="rect">
            <a:avLst/>
          </a:prstGeom>
        </p:spPr>
        <p:txBody>
          <a:bodyPr lIns="39224" tIns="39224" rIns="39224" bIns="39224">
            <a:normAutofit fontScale="100000" lnSpcReduction="0"/>
          </a:bodyPr>
          <a:lstStyle>
            <a:lvl1pPr marL="293936" marR="45323" indent="-252663" defTabSz="1000224">
              <a:defRPr b="1" sz="2800">
                <a:latin typeface="Times New Roman"/>
                <a:ea typeface="Times New Roman"/>
                <a:cs typeface="Times New Roman"/>
                <a:sym typeface="Times New Roman"/>
              </a:defRPr>
            </a:lvl1pPr>
            <a:lvl2pPr marL="709025" marR="45323" indent="-210552" defTabSz="1000224">
              <a:spcBef>
                <a:spcPts val="700"/>
              </a:spcBef>
              <a:defRPr sz="2800">
                <a:latin typeface="Times New Roman"/>
                <a:ea typeface="Times New Roman"/>
                <a:cs typeface="Times New Roman"/>
                <a:sym typeface="Times New Roman"/>
              </a:defRPr>
            </a:lvl2pPr>
            <a:lvl3pPr marL="1130484" marR="45323" indent="-174811" defTabSz="1000224">
              <a:defRPr sz="2600">
                <a:latin typeface="Times New Roman"/>
                <a:ea typeface="Times New Roman"/>
                <a:cs typeface="Times New Roman"/>
                <a:sym typeface="Times New Roman"/>
              </a:defRPr>
            </a:lvl3pPr>
            <a:lvl4pPr marL="1576158" marR="45323" indent="-163285" defTabSz="1000224">
              <a:spcBef>
                <a:spcPts val="500"/>
              </a:spcBef>
              <a:defRPr>
                <a:latin typeface="Times New Roman"/>
                <a:ea typeface="Times New Roman"/>
                <a:cs typeface="Times New Roman"/>
                <a:sym typeface="Times New Roman"/>
              </a:defRPr>
            </a:lvl4pPr>
            <a:lvl5pPr marL="2033358" marR="45323" indent="-163285" defTabSz="1000224">
              <a:spcBef>
                <a:spcPts val="500"/>
              </a:spcBef>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09"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17">
    <p:spTree>
      <p:nvGrpSpPr>
        <p:cNvPr id="1" name=""/>
        <p:cNvGrpSpPr/>
        <p:nvPr/>
      </p:nvGrpSpPr>
      <p:grpSpPr>
        <a:xfrm>
          <a:off x="0" y="0"/>
          <a:ext cx="0" cy="0"/>
          <a:chOff x="0" y="0"/>
          <a:chExt cx="0" cy="0"/>
        </a:xfrm>
      </p:grpSpPr>
      <p:sp>
        <p:nvSpPr>
          <p:cNvPr id="116"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17"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18" name="Title Text"/>
          <p:cNvSpPr txBox="1"/>
          <p:nvPr>
            <p:ph type="title"/>
          </p:nvPr>
        </p:nvSpPr>
        <p:spPr>
          <a:xfrm>
            <a:off x="335524" y="-1"/>
            <a:ext cx="9541356" cy="921777"/>
          </a:xfrm>
          <a:prstGeom prst="rect">
            <a:avLst/>
          </a:prstGeom>
        </p:spPr>
        <p:txBody>
          <a:bodyPr lIns="39224" tIns="39224" rIns="39224" bIns="39224" anchor="b">
            <a:normAutofit fontScale="100000" lnSpcReduction="0"/>
          </a:bodyPr>
          <a:lstStyle>
            <a:lvl1pPr marL="45323" marR="45323" algn="l" defTabSz="1000224">
              <a:defRPr b="1" sz="4200">
                <a:solidFill>
                  <a:srgbClr val="D77A00"/>
                </a:solidFill>
                <a:uFill>
                  <a:solidFill>
                    <a:srgbClr val="D77A00"/>
                  </a:solidFill>
                </a:uFill>
              </a:defRPr>
            </a:lvl1pPr>
          </a:lstStyle>
          <a:p>
            <a:pPr/>
            <a:r>
              <a:t>Title Text</a:t>
            </a:r>
          </a:p>
        </p:txBody>
      </p:sp>
      <p:sp>
        <p:nvSpPr>
          <p:cNvPr id="119" name="Body Level One…"/>
          <p:cNvSpPr txBox="1"/>
          <p:nvPr>
            <p:ph type="body" idx="1"/>
          </p:nvPr>
        </p:nvSpPr>
        <p:spPr>
          <a:xfrm>
            <a:off x="335524" y="1088479"/>
            <a:ext cx="9541356" cy="6442621"/>
          </a:xfrm>
          <a:prstGeom prst="rect">
            <a:avLst/>
          </a:prstGeom>
        </p:spPr>
        <p:txBody>
          <a:bodyPr lIns="39224" tIns="39224" rIns="39224" bIns="39224">
            <a:normAutofit fontScale="100000" lnSpcReduction="0"/>
          </a:bodyPr>
          <a:lstStyle>
            <a:lvl1pPr marL="293936" marR="45323" indent="-252663" defTabSz="1000224">
              <a:defRPr b="1" sz="2800">
                <a:latin typeface="Times New Roman"/>
                <a:ea typeface="Times New Roman"/>
                <a:cs typeface="Times New Roman"/>
                <a:sym typeface="Times New Roman"/>
              </a:defRPr>
            </a:lvl1pPr>
            <a:lvl2pPr marL="709025" marR="45323" indent="-210552" defTabSz="1000224">
              <a:spcBef>
                <a:spcPts val="700"/>
              </a:spcBef>
              <a:defRPr sz="2800">
                <a:latin typeface="Times New Roman"/>
                <a:ea typeface="Times New Roman"/>
                <a:cs typeface="Times New Roman"/>
                <a:sym typeface="Times New Roman"/>
              </a:defRPr>
            </a:lvl2pPr>
            <a:lvl3pPr marL="1130484" marR="45323" indent="-174811" defTabSz="1000224">
              <a:defRPr sz="2600">
                <a:latin typeface="Times New Roman"/>
                <a:ea typeface="Times New Roman"/>
                <a:cs typeface="Times New Roman"/>
                <a:sym typeface="Times New Roman"/>
              </a:defRPr>
            </a:lvl3pPr>
            <a:lvl4pPr marL="1576158" marR="45323" indent="-163285" defTabSz="1000224">
              <a:spcBef>
                <a:spcPts val="500"/>
              </a:spcBef>
              <a:defRPr>
                <a:latin typeface="Times New Roman"/>
                <a:ea typeface="Times New Roman"/>
                <a:cs typeface="Times New Roman"/>
                <a:sym typeface="Times New Roman"/>
              </a:defRPr>
            </a:lvl4pPr>
            <a:lvl5pPr marL="2033358" marR="45323" indent="-163285" defTabSz="1000224">
              <a:spcBef>
                <a:spcPts val="500"/>
              </a:spcBef>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20"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27" name="Line"/>
          <p:cNvSpPr/>
          <p:nvPr/>
        </p:nvSpPr>
        <p:spPr>
          <a:xfrm>
            <a:off x="247269" y="1147315"/>
            <a:ext cx="9629575" cy="82"/>
          </a:xfrm>
          <a:prstGeom prst="line">
            <a:avLst/>
          </a:prstGeom>
          <a:ln w="25400">
            <a:solidFill>
              <a:srgbClr val="000000"/>
            </a:solidFill>
            <a:miter lim="400000"/>
          </a:ln>
        </p:spPr>
        <p:txBody>
          <a:bodyPr lIns="0" tIns="0" rIns="0" bIns="0"/>
          <a:lstStyle/>
          <a:p>
            <a:pPr defTabSz="353020">
              <a:defRPr sz="900"/>
            </a:pPr>
          </a:p>
        </p:txBody>
      </p:sp>
      <p:sp>
        <p:nvSpPr>
          <p:cNvPr id="128" name="Title Text"/>
          <p:cNvSpPr txBox="1"/>
          <p:nvPr>
            <p:ph type="title"/>
          </p:nvPr>
        </p:nvSpPr>
        <p:spPr>
          <a:xfrm>
            <a:off x="237463" y="196122"/>
            <a:ext cx="9639417" cy="941388"/>
          </a:xfrm>
          <a:prstGeom prst="rect">
            <a:avLst/>
          </a:prstGeom>
        </p:spPr>
        <p:txBody>
          <a:bodyPr lIns="39224" tIns="39224" rIns="39224" bIns="39224">
            <a:normAutofit fontScale="100000" lnSpcReduction="0"/>
          </a:bodyPr>
          <a:lstStyle>
            <a:lvl1pPr marL="0" marR="0" algn="l" defTabSz="451081">
              <a:defRPr b="1" sz="4800">
                <a:uFillTx/>
                <a:latin typeface="Helvetica Neue"/>
                <a:ea typeface="Helvetica Neue"/>
                <a:cs typeface="Helvetica Neue"/>
                <a:sym typeface="Helvetica Neue"/>
              </a:defRPr>
            </a:lvl1pPr>
          </a:lstStyle>
          <a:p>
            <a:pPr/>
            <a:r>
              <a:t>Title Text</a:t>
            </a:r>
          </a:p>
        </p:txBody>
      </p:sp>
      <p:sp>
        <p:nvSpPr>
          <p:cNvPr id="129" name="Body Level One…"/>
          <p:cNvSpPr txBox="1"/>
          <p:nvPr>
            <p:ph type="body" idx="1"/>
          </p:nvPr>
        </p:nvSpPr>
        <p:spPr>
          <a:xfrm>
            <a:off x="237463" y="1274795"/>
            <a:ext cx="9639417" cy="6236693"/>
          </a:xfrm>
          <a:prstGeom prst="rect">
            <a:avLst/>
          </a:prstGeom>
        </p:spPr>
        <p:txBody>
          <a:bodyPr lIns="39224" tIns="39224" rIns="39224" bIns="39224">
            <a:normAutofit fontScale="100000" lnSpcReduction="0"/>
          </a:bodyPr>
          <a:lstStyle>
            <a:lvl1pPr marL="627138" marR="0" indent="-309638" defTabSz="451081">
              <a:buSzPct val="75000"/>
              <a:defRPr>
                <a:uFillTx/>
                <a:latin typeface="Helvetica Neue Medium"/>
                <a:ea typeface="Helvetica Neue Medium"/>
                <a:cs typeface="Helvetica Neue Medium"/>
                <a:sym typeface="Helvetica Neue Medium"/>
              </a:defRPr>
            </a:lvl1pPr>
            <a:lvl2pPr marL="1071638" marR="0" indent="-309638" defTabSz="451081">
              <a:spcBef>
                <a:spcPts val="0"/>
              </a:spcBef>
              <a:buChar char="-"/>
              <a:defRPr sz="3200">
                <a:uFillTx/>
                <a:latin typeface="Helvetica"/>
                <a:ea typeface="Helvetica"/>
                <a:cs typeface="Helvetica"/>
                <a:sym typeface="Helvetica"/>
              </a:defRPr>
            </a:lvl2pPr>
            <a:lvl3pPr marL="1516138" marR="0" indent="-309638" defTabSz="451081">
              <a:spcBef>
                <a:spcPts val="1100"/>
              </a:spcBef>
              <a:buChar char="-"/>
              <a:defRPr sz="3200">
                <a:uFillTx/>
                <a:latin typeface="Helvetica"/>
                <a:ea typeface="Helvetica"/>
                <a:cs typeface="Helvetica"/>
                <a:sym typeface="Helvetica"/>
              </a:defRPr>
            </a:lvl3pPr>
            <a:lvl4pPr marL="1960638" marR="0" indent="-309638" defTabSz="451081">
              <a:spcBef>
                <a:spcPts val="1100"/>
              </a:spcBef>
              <a:buChar char="-"/>
              <a:defRPr sz="3200">
                <a:uFillTx/>
                <a:latin typeface="Helvetica"/>
                <a:ea typeface="Helvetica"/>
                <a:cs typeface="Helvetica"/>
                <a:sym typeface="Helvetica"/>
              </a:defRPr>
            </a:lvl4pPr>
            <a:lvl5pPr marL="2405138" marR="0" indent="-309638" defTabSz="451081">
              <a:spcBef>
                <a:spcPts val="1100"/>
              </a:spcBef>
              <a:buChar char="-"/>
              <a:defRPr sz="3200">
                <a:uFillTx/>
                <a:latin typeface="Helvetica"/>
                <a:ea typeface="Helvetica"/>
                <a:cs typeface="Helvetica"/>
                <a:sym typeface="Helvetica"/>
              </a:defRPr>
            </a:lvl5pPr>
          </a:lstStyle>
          <a:p>
            <a:pPr/>
            <a:r>
              <a:t>Body Level One</a:t>
            </a:r>
          </a:p>
          <a:p>
            <a:pPr lvl="1"/>
            <a:r>
              <a:t>Body Level Two</a:t>
            </a:r>
          </a:p>
          <a:p>
            <a:pPr lvl="2"/>
            <a:r>
              <a:t>Body Level Three</a:t>
            </a:r>
          </a:p>
          <a:p>
            <a:pPr lvl="3"/>
            <a:r>
              <a:t>Body Level Four</a:t>
            </a:r>
          </a:p>
          <a:p>
            <a:pPr lvl="4"/>
            <a:r>
              <a:t>Body Level Five</a:t>
            </a:r>
          </a:p>
        </p:txBody>
      </p:sp>
      <p:sp>
        <p:nvSpPr>
          <p:cNvPr id="130" name="Slide Number"/>
          <p:cNvSpPr txBox="1"/>
          <p:nvPr>
            <p:ph type="sldNum" sz="quarter" idx="2"/>
          </p:nvPr>
        </p:nvSpPr>
        <p:spPr>
          <a:xfrm>
            <a:off x="4896172" y="7148661"/>
            <a:ext cx="243550" cy="256250"/>
          </a:xfrm>
          <a:prstGeom prst="rect">
            <a:avLst/>
          </a:prstGeom>
        </p:spPr>
        <p:txBody>
          <a:bodyPr lIns="39224" tIns="39224" rIns="39224" bIns="39224"/>
          <a:lstStyle>
            <a:lvl1pPr defTabSz="451081">
              <a:defRPr sz="1200">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p:spTree>
      <p:nvGrpSpPr>
        <p:cNvPr id="1" name=""/>
        <p:cNvGrpSpPr/>
        <p:nvPr/>
      </p:nvGrpSpPr>
      <p:grpSpPr>
        <a:xfrm>
          <a:off x="0" y="0"/>
          <a:ext cx="0" cy="0"/>
          <a:chOff x="0" y="0"/>
          <a:chExt cx="0" cy="0"/>
        </a:xfrm>
      </p:grpSpPr>
      <p:sp>
        <p:nvSpPr>
          <p:cNvPr id="137"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38"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39" name="Title Text"/>
          <p:cNvSpPr txBox="1"/>
          <p:nvPr>
            <p:ph type="title"/>
          </p:nvPr>
        </p:nvSpPr>
        <p:spPr>
          <a:xfrm>
            <a:off x="335524" y="-1"/>
            <a:ext cx="9541356" cy="921777"/>
          </a:xfrm>
          <a:prstGeom prst="rect">
            <a:avLst/>
          </a:prstGeom>
        </p:spPr>
        <p:txBody>
          <a:bodyPr lIns="39224" tIns="39224" rIns="39224" bIns="39224" anchor="b"/>
          <a:lstStyle>
            <a:lvl1pPr marL="45323" marR="45323" algn="l" defTabSz="1000224">
              <a:defRPr b="1" sz="4200">
                <a:solidFill>
                  <a:srgbClr val="D77A00"/>
                </a:solidFill>
                <a:uFill>
                  <a:solidFill>
                    <a:srgbClr val="D77A00"/>
                  </a:solidFill>
                </a:uFill>
              </a:defRPr>
            </a:lvl1pPr>
          </a:lstStyle>
          <a:p>
            <a:pPr/>
            <a:r>
              <a:t>Title Text</a:t>
            </a:r>
          </a:p>
        </p:txBody>
      </p:sp>
      <p:sp>
        <p:nvSpPr>
          <p:cNvPr id="140" name="Body Level One…"/>
          <p:cNvSpPr txBox="1"/>
          <p:nvPr>
            <p:ph type="body" idx="1"/>
          </p:nvPr>
        </p:nvSpPr>
        <p:spPr>
          <a:xfrm>
            <a:off x="335524" y="1088479"/>
            <a:ext cx="9541356" cy="6442621"/>
          </a:xfrm>
          <a:prstGeom prst="rect">
            <a:avLst/>
          </a:prstGeom>
        </p:spPr>
        <p:txBody>
          <a:bodyPr lIns="39224" tIns="39224" rIns="39224" bIns="39224"/>
          <a:lstStyle>
            <a:lvl1pPr marL="293936" marR="45323" indent="-252663" defTabSz="1000224">
              <a:buClr>
                <a:srgbClr val="000000"/>
              </a:buClr>
              <a:buFont typeface="Times New Roman"/>
              <a:defRPr b="1" sz="2800">
                <a:latin typeface="Times New Roman"/>
                <a:ea typeface="Times New Roman"/>
                <a:cs typeface="Times New Roman"/>
                <a:sym typeface="Times New Roman"/>
              </a:defRPr>
            </a:lvl1pPr>
            <a:lvl2pPr marL="709025" marR="45323" indent="-210552" defTabSz="1000224">
              <a:spcBef>
                <a:spcPts val="700"/>
              </a:spcBef>
              <a:buClr>
                <a:srgbClr val="000000"/>
              </a:buClr>
              <a:buFont typeface="Times New Roman"/>
              <a:defRPr sz="2800">
                <a:latin typeface="Times New Roman"/>
                <a:ea typeface="Times New Roman"/>
                <a:cs typeface="Times New Roman"/>
                <a:sym typeface="Times New Roman"/>
              </a:defRPr>
            </a:lvl2pPr>
            <a:lvl3pPr marL="1130484" marR="45323" indent="-174811" defTabSz="1000224">
              <a:buClr>
                <a:srgbClr val="000000"/>
              </a:buClr>
              <a:buFont typeface="Times New Roman"/>
              <a:defRPr sz="2600">
                <a:latin typeface="Times New Roman"/>
                <a:ea typeface="Times New Roman"/>
                <a:cs typeface="Times New Roman"/>
                <a:sym typeface="Times New Roman"/>
              </a:defRPr>
            </a:lvl3pPr>
            <a:lvl4pPr marL="1576158" marR="45323" indent="-163285" defTabSz="1000224">
              <a:spcBef>
                <a:spcPts val="500"/>
              </a:spcBef>
              <a:buClr>
                <a:srgbClr val="000000"/>
              </a:buClr>
              <a:buFont typeface="Times New Roman"/>
              <a:defRPr>
                <a:latin typeface="Times New Roman"/>
                <a:ea typeface="Times New Roman"/>
                <a:cs typeface="Times New Roman"/>
                <a:sym typeface="Times New Roman"/>
              </a:defRPr>
            </a:lvl4pPr>
            <a:lvl5pPr marL="2033358" marR="45323" indent="-163285" defTabSz="1000224">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41"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p:spTree>
      <p:nvGrpSpPr>
        <p:cNvPr id="1" name=""/>
        <p:cNvGrpSpPr/>
        <p:nvPr/>
      </p:nvGrpSpPr>
      <p:grpSpPr>
        <a:xfrm>
          <a:off x="0" y="0"/>
          <a:ext cx="0" cy="0"/>
          <a:chOff x="0" y="0"/>
          <a:chExt cx="0" cy="0"/>
        </a:xfrm>
      </p:grpSpPr>
      <p:sp>
        <p:nvSpPr>
          <p:cNvPr id="148"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49"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50" name="Title Text"/>
          <p:cNvSpPr txBox="1"/>
          <p:nvPr>
            <p:ph type="title"/>
          </p:nvPr>
        </p:nvSpPr>
        <p:spPr>
          <a:xfrm>
            <a:off x="335524" y="-1"/>
            <a:ext cx="9541356" cy="921777"/>
          </a:xfrm>
          <a:prstGeom prst="rect">
            <a:avLst/>
          </a:prstGeom>
        </p:spPr>
        <p:txBody>
          <a:bodyPr lIns="39224" tIns="39224" rIns="39224" bIns="39224" anchor="b"/>
          <a:lstStyle>
            <a:lvl1pPr marL="45323" marR="45323" algn="l" defTabSz="1000224">
              <a:defRPr b="1" sz="4200">
                <a:solidFill>
                  <a:srgbClr val="D77A00"/>
                </a:solidFill>
                <a:uFill>
                  <a:solidFill>
                    <a:srgbClr val="D77A00"/>
                  </a:solidFill>
                </a:uFill>
              </a:defRPr>
            </a:lvl1pPr>
          </a:lstStyle>
          <a:p>
            <a:pPr/>
            <a:r>
              <a:t>Title Text</a:t>
            </a:r>
          </a:p>
        </p:txBody>
      </p:sp>
      <p:sp>
        <p:nvSpPr>
          <p:cNvPr id="151" name="Body Level One…"/>
          <p:cNvSpPr txBox="1"/>
          <p:nvPr>
            <p:ph type="body" idx="1"/>
          </p:nvPr>
        </p:nvSpPr>
        <p:spPr>
          <a:xfrm>
            <a:off x="335524" y="1088479"/>
            <a:ext cx="9541356" cy="6442621"/>
          </a:xfrm>
          <a:prstGeom prst="rect">
            <a:avLst/>
          </a:prstGeom>
        </p:spPr>
        <p:txBody>
          <a:bodyPr lIns="39224" tIns="39224" rIns="39224" bIns="39224"/>
          <a:lstStyle>
            <a:lvl1pPr marL="293936" marR="45323" indent="-252663" defTabSz="1000224">
              <a:buClr>
                <a:srgbClr val="000000"/>
              </a:buClr>
              <a:buFont typeface="Times New Roman"/>
              <a:defRPr b="1" sz="2800">
                <a:latin typeface="Times New Roman"/>
                <a:ea typeface="Times New Roman"/>
                <a:cs typeface="Times New Roman"/>
                <a:sym typeface="Times New Roman"/>
              </a:defRPr>
            </a:lvl1pPr>
            <a:lvl2pPr marL="709025" marR="45323" indent="-210552" defTabSz="1000224">
              <a:spcBef>
                <a:spcPts val="700"/>
              </a:spcBef>
              <a:buClr>
                <a:srgbClr val="000000"/>
              </a:buClr>
              <a:buFont typeface="Times New Roman"/>
              <a:defRPr sz="2800">
                <a:latin typeface="Times New Roman"/>
                <a:ea typeface="Times New Roman"/>
                <a:cs typeface="Times New Roman"/>
                <a:sym typeface="Times New Roman"/>
              </a:defRPr>
            </a:lvl2pPr>
            <a:lvl3pPr marL="1130484" marR="45323" indent="-174811" defTabSz="1000224">
              <a:buClr>
                <a:srgbClr val="000000"/>
              </a:buClr>
              <a:buFont typeface="Times New Roman"/>
              <a:defRPr sz="2600">
                <a:latin typeface="Times New Roman"/>
                <a:ea typeface="Times New Roman"/>
                <a:cs typeface="Times New Roman"/>
                <a:sym typeface="Times New Roman"/>
              </a:defRPr>
            </a:lvl3pPr>
            <a:lvl4pPr marL="1576158" marR="45323" indent="-163285" defTabSz="1000224">
              <a:spcBef>
                <a:spcPts val="500"/>
              </a:spcBef>
              <a:buClr>
                <a:srgbClr val="000000"/>
              </a:buClr>
              <a:buFont typeface="Times New Roman"/>
              <a:defRPr>
                <a:latin typeface="Times New Roman"/>
                <a:ea typeface="Times New Roman"/>
                <a:cs typeface="Times New Roman"/>
                <a:sym typeface="Times New Roman"/>
              </a:defRPr>
            </a:lvl4pPr>
            <a:lvl5pPr marL="2033358" marR="45323" indent="-163285" defTabSz="1000224">
              <a:spcBef>
                <a:spcPts val="500"/>
              </a:spcBef>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52"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p:spTree>
      <p:nvGrpSpPr>
        <p:cNvPr id="1" name=""/>
        <p:cNvGrpSpPr/>
        <p:nvPr/>
      </p:nvGrpSpPr>
      <p:grpSpPr>
        <a:xfrm>
          <a:off x="0" y="0"/>
          <a:ext cx="0" cy="0"/>
          <a:chOff x="0" y="0"/>
          <a:chExt cx="0" cy="0"/>
        </a:xfrm>
      </p:grpSpPr>
      <p:sp>
        <p:nvSpPr>
          <p:cNvPr id="159"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60"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61" name="Title Text"/>
          <p:cNvSpPr txBox="1"/>
          <p:nvPr>
            <p:ph type="title"/>
          </p:nvPr>
        </p:nvSpPr>
        <p:spPr>
          <a:xfrm>
            <a:off x="335524" y="-1"/>
            <a:ext cx="9541356" cy="921777"/>
          </a:xfrm>
          <a:prstGeom prst="rect">
            <a:avLst/>
          </a:prstGeom>
        </p:spPr>
        <p:txBody>
          <a:bodyPr lIns="39224" tIns="39224" rIns="39224" bIns="39224" anchor="b">
            <a:normAutofit fontScale="100000" lnSpcReduction="0"/>
          </a:bodyPr>
          <a:lstStyle>
            <a:lvl1pPr marL="45323" marR="45323" algn="l" defTabSz="1000224">
              <a:defRPr b="1" sz="4200">
                <a:solidFill>
                  <a:srgbClr val="D77A00"/>
                </a:solidFill>
                <a:uFill>
                  <a:solidFill>
                    <a:srgbClr val="D77A00"/>
                  </a:solidFill>
                </a:uFill>
              </a:defRPr>
            </a:lvl1pPr>
          </a:lstStyle>
          <a:p>
            <a:pPr/>
            <a:r>
              <a:t>Title Text</a:t>
            </a:r>
          </a:p>
        </p:txBody>
      </p:sp>
      <p:sp>
        <p:nvSpPr>
          <p:cNvPr id="162" name="Body Level One…"/>
          <p:cNvSpPr txBox="1"/>
          <p:nvPr>
            <p:ph type="body" idx="1"/>
          </p:nvPr>
        </p:nvSpPr>
        <p:spPr>
          <a:xfrm>
            <a:off x="335524" y="1088479"/>
            <a:ext cx="9541356" cy="6442621"/>
          </a:xfrm>
          <a:prstGeom prst="rect">
            <a:avLst/>
          </a:prstGeom>
        </p:spPr>
        <p:txBody>
          <a:bodyPr lIns="39224" tIns="39224" rIns="39224" bIns="39224">
            <a:normAutofit fontScale="100000" lnSpcReduction="0"/>
          </a:bodyPr>
          <a:lstStyle>
            <a:lvl1pPr marL="293936" marR="45323" indent="-252663" defTabSz="1000224">
              <a:defRPr b="1" sz="2800">
                <a:latin typeface="Times New Roman"/>
                <a:ea typeface="Times New Roman"/>
                <a:cs typeface="Times New Roman"/>
                <a:sym typeface="Times New Roman"/>
              </a:defRPr>
            </a:lvl1pPr>
            <a:lvl2pPr marL="709025" marR="45323" indent="-210552" defTabSz="1000224">
              <a:spcBef>
                <a:spcPts val="700"/>
              </a:spcBef>
              <a:defRPr sz="2800">
                <a:latin typeface="Times New Roman"/>
                <a:ea typeface="Times New Roman"/>
                <a:cs typeface="Times New Roman"/>
                <a:sym typeface="Times New Roman"/>
              </a:defRPr>
            </a:lvl2pPr>
            <a:lvl3pPr marL="1130484" marR="45323" indent="-174811" defTabSz="1000224">
              <a:defRPr sz="2600">
                <a:latin typeface="Times New Roman"/>
                <a:ea typeface="Times New Roman"/>
                <a:cs typeface="Times New Roman"/>
                <a:sym typeface="Times New Roman"/>
              </a:defRPr>
            </a:lvl3pPr>
            <a:lvl4pPr marL="1576158" marR="45323" indent="-163285" defTabSz="1000224">
              <a:spcBef>
                <a:spcPts val="500"/>
              </a:spcBef>
              <a:defRPr>
                <a:latin typeface="Times New Roman"/>
                <a:ea typeface="Times New Roman"/>
                <a:cs typeface="Times New Roman"/>
                <a:sym typeface="Times New Roman"/>
              </a:defRPr>
            </a:lvl4pPr>
            <a:lvl5pPr marL="2033358" marR="45323" indent="-163285" defTabSz="1000224">
              <a:spcBef>
                <a:spcPts val="500"/>
              </a:spcBef>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63"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p:spTree>
      <p:nvGrpSpPr>
        <p:cNvPr id="1" name=""/>
        <p:cNvGrpSpPr/>
        <p:nvPr/>
      </p:nvGrpSpPr>
      <p:grpSpPr>
        <a:xfrm>
          <a:off x="0" y="0"/>
          <a:ext cx="0" cy="0"/>
          <a:chOff x="0" y="0"/>
          <a:chExt cx="0" cy="0"/>
        </a:xfrm>
      </p:grpSpPr>
      <p:sp>
        <p:nvSpPr>
          <p:cNvPr id="170"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71"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72" name="Title Text"/>
          <p:cNvSpPr txBox="1"/>
          <p:nvPr>
            <p:ph type="title"/>
          </p:nvPr>
        </p:nvSpPr>
        <p:spPr>
          <a:xfrm>
            <a:off x="335524" y="-1"/>
            <a:ext cx="9541356" cy="921777"/>
          </a:xfrm>
          <a:prstGeom prst="rect">
            <a:avLst/>
          </a:prstGeom>
        </p:spPr>
        <p:txBody>
          <a:bodyPr lIns="39224" tIns="39224" rIns="39224" bIns="39224" anchor="b">
            <a:normAutofit fontScale="100000" lnSpcReduction="0"/>
          </a:bodyPr>
          <a:lstStyle>
            <a:lvl1pPr marL="45323" marR="45323" algn="l" defTabSz="1000224">
              <a:defRPr b="1" sz="4200">
                <a:solidFill>
                  <a:srgbClr val="D77A00"/>
                </a:solidFill>
                <a:uFill>
                  <a:solidFill>
                    <a:srgbClr val="D77A00"/>
                  </a:solidFill>
                </a:uFill>
              </a:defRPr>
            </a:lvl1pPr>
          </a:lstStyle>
          <a:p>
            <a:pPr/>
            <a:r>
              <a:t>Title Text</a:t>
            </a:r>
          </a:p>
        </p:txBody>
      </p:sp>
      <p:sp>
        <p:nvSpPr>
          <p:cNvPr id="173" name="Body Level One…"/>
          <p:cNvSpPr txBox="1"/>
          <p:nvPr>
            <p:ph type="body" idx="1"/>
          </p:nvPr>
        </p:nvSpPr>
        <p:spPr>
          <a:xfrm>
            <a:off x="335524" y="1088479"/>
            <a:ext cx="9541356" cy="6442621"/>
          </a:xfrm>
          <a:prstGeom prst="rect">
            <a:avLst/>
          </a:prstGeom>
        </p:spPr>
        <p:txBody>
          <a:bodyPr lIns="39224" tIns="39224" rIns="39224" bIns="39224">
            <a:normAutofit fontScale="100000" lnSpcReduction="0"/>
          </a:bodyPr>
          <a:lstStyle>
            <a:lvl1pPr marL="293936" marR="45323" indent="-252663" defTabSz="1000224">
              <a:defRPr b="1" sz="2800">
                <a:latin typeface="Times New Roman"/>
                <a:ea typeface="Times New Roman"/>
                <a:cs typeface="Times New Roman"/>
                <a:sym typeface="Times New Roman"/>
              </a:defRPr>
            </a:lvl1pPr>
            <a:lvl2pPr marL="709025" marR="45323" indent="-210552" defTabSz="1000224">
              <a:spcBef>
                <a:spcPts val="700"/>
              </a:spcBef>
              <a:defRPr sz="2800">
                <a:latin typeface="Times New Roman"/>
                <a:ea typeface="Times New Roman"/>
                <a:cs typeface="Times New Roman"/>
                <a:sym typeface="Times New Roman"/>
              </a:defRPr>
            </a:lvl2pPr>
            <a:lvl3pPr marL="1130484" marR="45323" indent="-174811" defTabSz="1000224">
              <a:defRPr sz="2600">
                <a:latin typeface="Times New Roman"/>
                <a:ea typeface="Times New Roman"/>
                <a:cs typeface="Times New Roman"/>
                <a:sym typeface="Times New Roman"/>
              </a:defRPr>
            </a:lvl3pPr>
            <a:lvl4pPr marL="1576158" marR="45323" indent="-163285" defTabSz="1000224">
              <a:spcBef>
                <a:spcPts val="500"/>
              </a:spcBef>
              <a:defRPr>
                <a:latin typeface="Times New Roman"/>
                <a:ea typeface="Times New Roman"/>
                <a:cs typeface="Times New Roman"/>
                <a:sym typeface="Times New Roman"/>
              </a:defRPr>
            </a:lvl4pPr>
            <a:lvl5pPr marL="2033358" marR="45323" indent="-163285" defTabSz="1000224">
              <a:spcBef>
                <a:spcPts val="500"/>
              </a:spcBef>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74" name="Slide Number"/>
          <p:cNvSpPr txBox="1"/>
          <p:nvPr>
            <p:ph type="sldNum" sz="quarter" idx="2"/>
          </p:nvPr>
        </p:nvSpPr>
        <p:spPr>
          <a:xfrm>
            <a:off x="4812502" y="7109436"/>
            <a:ext cx="421350" cy="445423"/>
          </a:xfrm>
          <a:prstGeom prst="rect">
            <a:avLst/>
          </a:prstGeom>
        </p:spPr>
        <p:txBody>
          <a:bodyPr lIns="39224" tIns="39224" rIns="39224" bIns="39224"/>
          <a:lstStyle>
            <a:lvl1pPr defTabSz="500112">
              <a:defRPr sz="2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p:spTree>
      <p:nvGrpSpPr>
        <p:cNvPr id="1" name=""/>
        <p:cNvGrpSpPr/>
        <p:nvPr/>
      </p:nvGrpSpPr>
      <p:grpSpPr>
        <a:xfrm>
          <a:off x="0" y="0"/>
          <a:ext cx="0" cy="0"/>
          <a:chOff x="0" y="0"/>
          <a:chExt cx="0" cy="0"/>
        </a:xfrm>
      </p:grpSpPr>
      <p:sp>
        <p:nvSpPr>
          <p:cNvPr id="181" name="Rectangle"/>
          <p:cNvSpPr/>
          <p:nvPr/>
        </p:nvSpPr>
        <p:spPr>
          <a:xfrm>
            <a:off x="11922" y="-88256"/>
            <a:ext cx="10267009" cy="1372858"/>
          </a:xfrm>
          <a:prstGeom prst="rect">
            <a:avLst/>
          </a:prstGeom>
          <a:blipFill>
            <a:blip r:embed="rId2"/>
          </a:blipFill>
          <a:ln w="12700">
            <a:solidFill>
              <a:srgbClr val="000000"/>
            </a:solidFill>
            <a:miter lim="400000"/>
          </a:ln>
        </p:spPr>
        <p:txBody>
          <a:bodyPr lIns="39224" tIns="39224" rIns="39224" bIns="39224" anchor="ct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82" name="Rectangle"/>
          <p:cNvSpPr/>
          <p:nvPr/>
        </p:nvSpPr>
        <p:spPr>
          <a:xfrm>
            <a:off x="11922" y="6403396"/>
            <a:ext cx="10267009" cy="1274796"/>
          </a:xfrm>
          <a:prstGeom prst="rect">
            <a:avLst/>
          </a:prstGeom>
          <a:blipFill>
            <a:blip r:embed="rId2"/>
          </a:blipFill>
          <a:ln w="12700">
            <a:solidFill>
              <a:srgbClr val="000000"/>
            </a:solidFill>
            <a:miter lim="400000"/>
          </a:ln>
        </p:spPr>
        <p:txBody>
          <a:bodyPr lIns="39224" tIns="39224" rIns="39224" bIns="39224" anchor="ct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83" name="Title Text"/>
          <p:cNvSpPr txBox="1"/>
          <p:nvPr>
            <p:ph type="title"/>
          </p:nvPr>
        </p:nvSpPr>
        <p:spPr>
          <a:xfrm>
            <a:off x="198238" y="1294407"/>
            <a:ext cx="9639418" cy="5099184"/>
          </a:xfrm>
          <a:prstGeom prst="rect">
            <a:avLst/>
          </a:prstGeom>
        </p:spPr>
        <p:txBody>
          <a:bodyPr lIns="39224" tIns="39224" rIns="39224" bIns="39224">
            <a:normAutofit fontScale="100000" lnSpcReduction="0"/>
          </a:bodyPr>
          <a:lstStyle>
            <a:lvl1pPr marL="0" marR="0" algn="l" defTabSz="451081">
              <a:defRPr b="1" sz="11000">
                <a:uFillTx/>
                <a:latin typeface="Helvetica Neue"/>
                <a:ea typeface="Helvetica Neue"/>
                <a:cs typeface="Helvetica Neue"/>
                <a:sym typeface="Helvetica Neue"/>
              </a:defRPr>
            </a:lvl1pPr>
          </a:lstStyle>
          <a:p>
            <a:pPr/>
            <a:r>
              <a:t>Title Text</a:t>
            </a:r>
          </a:p>
        </p:txBody>
      </p:sp>
      <p:sp>
        <p:nvSpPr>
          <p:cNvPr id="184" name="Slide Number"/>
          <p:cNvSpPr txBox="1"/>
          <p:nvPr>
            <p:ph type="sldNum" sz="quarter" idx="2"/>
          </p:nvPr>
        </p:nvSpPr>
        <p:spPr>
          <a:xfrm>
            <a:off x="4896172" y="7148661"/>
            <a:ext cx="243550" cy="256250"/>
          </a:xfrm>
          <a:prstGeom prst="rect">
            <a:avLst/>
          </a:prstGeom>
        </p:spPr>
        <p:txBody>
          <a:bodyPr lIns="39224" tIns="39224" rIns="39224" bIns="39224"/>
          <a:lstStyle>
            <a:lvl1pPr defTabSz="451081">
              <a:defRPr sz="1200">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spTree>
      <p:nvGrpSpPr>
        <p:cNvPr id="1" name=""/>
        <p:cNvGrpSpPr/>
        <p:nvPr/>
      </p:nvGrpSpPr>
      <p:grpSpPr>
        <a:xfrm>
          <a:off x="0" y="0"/>
          <a:ext cx="0" cy="0"/>
          <a:chOff x="0" y="0"/>
          <a:chExt cx="0" cy="0"/>
        </a:xfrm>
      </p:grpSpPr>
      <p:sp>
        <p:nvSpPr>
          <p:cNvPr id="191" name="Title Text"/>
          <p:cNvSpPr txBox="1"/>
          <p:nvPr>
            <p:ph type="title"/>
          </p:nvPr>
        </p:nvSpPr>
        <p:spPr>
          <a:xfrm>
            <a:off x="982728" y="1264989"/>
            <a:ext cx="8080244" cy="2549592"/>
          </a:xfrm>
          <a:prstGeom prst="rect">
            <a:avLst/>
          </a:prstGeom>
        </p:spPr>
        <p:txBody>
          <a:bodyPr lIns="39224" tIns="39224" rIns="39224" bIns="39224" anchor="b">
            <a:normAutofit fontScale="100000" lnSpcReduction="0"/>
          </a:bodyPr>
          <a:lstStyle>
            <a:lvl1pPr marL="0" marR="0" defTabSz="451081">
              <a:defRPr sz="6400">
                <a:uFillTx/>
                <a:latin typeface="Helvetica Neue Medium"/>
                <a:ea typeface="Helvetica Neue Medium"/>
                <a:cs typeface="Helvetica Neue Medium"/>
                <a:sym typeface="Helvetica Neue Medium"/>
              </a:defRPr>
            </a:lvl1pPr>
          </a:lstStyle>
          <a:p>
            <a:pPr/>
            <a:r>
              <a:t>Title Text</a:t>
            </a:r>
          </a:p>
        </p:txBody>
      </p:sp>
      <p:sp>
        <p:nvSpPr>
          <p:cNvPr id="192" name="Body Level One…"/>
          <p:cNvSpPr txBox="1"/>
          <p:nvPr>
            <p:ph type="body" sz="quarter" idx="1"/>
          </p:nvPr>
        </p:nvSpPr>
        <p:spPr>
          <a:xfrm>
            <a:off x="982728" y="4834416"/>
            <a:ext cx="8080244" cy="1108093"/>
          </a:xfrm>
          <a:prstGeom prst="rect">
            <a:avLst/>
          </a:prstGeom>
        </p:spPr>
        <p:txBody>
          <a:bodyPr lIns="39224" tIns="39224" rIns="39224" bIns="39224">
            <a:normAutofit fontScale="100000" lnSpcReduction="0"/>
          </a:bodyPr>
          <a:lstStyle>
            <a:lvl1pPr marL="0" marR="0" indent="0" algn="ctr" defTabSz="451081">
              <a:spcBef>
                <a:spcPts val="0"/>
              </a:spcBef>
              <a:buSzTx/>
              <a:buNone/>
              <a:defRPr sz="2600">
                <a:uFillTx/>
                <a:latin typeface="Helvetica Neue"/>
                <a:ea typeface="Helvetica Neue"/>
                <a:cs typeface="Helvetica Neue"/>
                <a:sym typeface="Helvetica Neue"/>
              </a:defRPr>
            </a:lvl1pPr>
            <a:lvl2pPr marL="0" marR="0" indent="0" algn="ctr" defTabSz="451081">
              <a:spcBef>
                <a:spcPts val="0"/>
              </a:spcBef>
              <a:buSzTx/>
              <a:buNone/>
              <a:defRPr sz="2600">
                <a:uFillTx/>
                <a:latin typeface="Helvetica Neue"/>
                <a:ea typeface="Helvetica Neue"/>
                <a:cs typeface="Helvetica Neue"/>
                <a:sym typeface="Helvetica Neue"/>
              </a:defRPr>
            </a:lvl2pPr>
            <a:lvl3pPr marL="0" marR="0" indent="0" algn="ctr" defTabSz="451081">
              <a:spcBef>
                <a:spcPts val="0"/>
              </a:spcBef>
              <a:buSzTx/>
              <a:buNone/>
              <a:defRPr sz="2600">
                <a:uFillTx/>
                <a:latin typeface="Helvetica Neue"/>
                <a:ea typeface="Helvetica Neue"/>
                <a:cs typeface="Helvetica Neue"/>
                <a:sym typeface="Helvetica Neue"/>
              </a:defRPr>
            </a:lvl3pPr>
            <a:lvl4pPr marL="0" marR="0" indent="0" algn="ctr" defTabSz="451081">
              <a:spcBef>
                <a:spcPts val="0"/>
              </a:spcBef>
              <a:buSzTx/>
              <a:buNone/>
              <a:defRPr sz="2600">
                <a:uFillTx/>
                <a:latin typeface="Helvetica Neue"/>
                <a:ea typeface="Helvetica Neue"/>
                <a:cs typeface="Helvetica Neue"/>
                <a:sym typeface="Helvetica Neue"/>
              </a:defRPr>
            </a:lvl4pPr>
            <a:lvl5pPr marL="0" marR="0" indent="0" algn="ctr" defTabSz="451081">
              <a:spcBef>
                <a:spcPts val="0"/>
              </a:spcBef>
              <a:buSzTx/>
              <a:buNone/>
              <a:defRPr sz="2600">
                <a:uFillTx/>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93" name="Slide Number"/>
          <p:cNvSpPr txBox="1"/>
          <p:nvPr>
            <p:ph type="sldNum" sz="quarter" idx="2"/>
          </p:nvPr>
        </p:nvSpPr>
        <p:spPr>
          <a:xfrm>
            <a:off x="4896172" y="7148661"/>
            <a:ext cx="243550" cy="256250"/>
          </a:xfrm>
          <a:prstGeom prst="rect">
            <a:avLst/>
          </a:prstGeom>
        </p:spPr>
        <p:txBody>
          <a:bodyPr lIns="39224" tIns="39224" rIns="39224" bIns="39224"/>
          <a:lstStyle>
            <a:lvl1pPr defTabSz="451081">
              <a:defRPr sz="1200">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copy">
    <p:spTree>
      <p:nvGrpSpPr>
        <p:cNvPr id="1" name=""/>
        <p:cNvGrpSpPr/>
        <p:nvPr/>
      </p:nvGrpSpPr>
      <p:grpSpPr>
        <a:xfrm>
          <a:off x="0" y="0"/>
          <a:ext cx="0" cy="0"/>
          <a:chOff x="0" y="0"/>
          <a:chExt cx="0" cy="0"/>
        </a:xfrm>
      </p:grpSpPr>
      <p:sp>
        <p:nvSpPr>
          <p:cNvPr id="200" name="Line"/>
          <p:cNvSpPr/>
          <p:nvPr/>
        </p:nvSpPr>
        <p:spPr>
          <a:xfrm>
            <a:off x="332177" y="915601"/>
            <a:ext cx="9533681" cy="1743"/>
          </a:xfrm>
          <a:prstGeom prst="line">
            <a:avLst/>
          </a:prstGeom>
          <a:ln w="25400">
            <a:solidFill>
              <a:srgbClr val="D77A00"/>
            </a:solidFill>
          </a:ln>
        </p:spPr>
        <p:txBody>
          <a:bodyPr lIns="0" tIns="0" rIns="0" bIns="0"/>
          <a:lstStyle/>
          <a:p>
            <a:pPr>
              <a:defRPr sz="1000"/>
            </a:pPr>
          </a:p>
        </p:txBody>
      </p:sp>
      <p:pic>
        <p:nvPicPr>
          <p:cNvPr id="201" name="CSAIL.png" descr="CSAIL.png"/>
          <p:cNvPicPr>
            <a:picLocks noChangeAspect="0"/>
          </p:cNvPicPr>
          <p:nvPr/>
        </p:nvPicPr>
        <p:blipFill>
          <a:blip r:embed="rId2">
            <a:extLst/>
          </a:blip>
          <a:stretch>
            <a:fillRect/>
          </a:stretch>
        </p:blipFill>
        <p:spPr>
          <a:xfrm>
            <a:off x="9040706" y="1586"/>
            <a:ext cx="1002878" cy="733625"/>
          </a:xfrm>
          <a:prstGeom prst="rect">
            <a:avLst/>
          </a:prstGeom>
          <a:ln w="12700">
            <a:miter lim="400000"/>
          </a:ln>
        </p:spPr>
      </p:pic>
      <p:sp>
        <p:nvSpPr>
          <p:cNvPr id="202" name="Title Text"/>
          <p:cNvSpPr txBox="1"/>
          <p:nvPr>
            <p:ph type="title"/>
          </p:nvPr>
        </p:nvSpPr>
        <p:spPr>
          <a:xfrm>
            <a:off x="332177" y="1586"/>
            <a:ext cx="9533682" cy="914016"/>
          </a:xfrm>
          <a:prstGeom prst="rect">
            <a:avLst/>
          </a:prstGeom>
        </p:spPr>
        <p:txBody>
          <a:bodyPr lIns="50778" tIns="50778" rIns="50778" bIns="50778" anchor="b"/>
          <a:lstStyle>
            <a:lvl1pPr marL="45323" marR="45323" algn="l" defTabSz="1003300">
              <a:defRPr b="1" sz="4000">
                <a:solidFill>
                  <a:srgbClr val="D77A00"/>
                </a:solidFill>
                <a:uFill>
                  <a:solidFill>
                    <a:srgbClr val="D77A00"/>
                  </a:solidFill>
                </a:uFill>
              </a:defRPr>
            </a:lvl1pPr>
          </a:lstStyle>
          <a:p>
            <a:pPr/>
            <a:r>
              <a:t>Title Text</a:t>
            </a:r>
          </a:p>
        </p:txBody>
      </p:sp>
      <p:sp>
        <p:nvSpPr>
          <p:cNvPr id="203" name="Body Level One…"/>
          <p:cNvSpPr txBox="1"/>
          <p:nvPr>
            <p:ph type="body" idx="1"/>
          </p:nvPr>
        </p:nvSpPr>
        <p:spPr>
          <a:xfrm>
            <a:off x="332177" y="1093326"/>
            <a:ext cx="9533682" cy="6436188"/>
          </a:xfrm>
          <a:prstGeom prst="rect">
            <a:avLst/>
          </a:prstGeom>
        </p:spPr>
        <p:txBody>
          <a:bodyPr lIns="50778" tIns="50778" rIns="50778" bIns="50778"/>
          <a:lstStyle>
            <a:lvl1pPr marL="361312" marR="45323" indent="-320039" defTabSz="1003300">
              <a:buClr>
                <a:srgbClr val="000000"/>
              </a:buClr>
              <a:buFont typeface="Times New Roman"/>
              <a:defRPr b="1" sz="2800">
                <a:latin typeface="Times New Roman"/>
                <a:ea typeface="Times New Roman"/>
                <a:cs typeface="Times New Roman"/>
                <a:sym typeface="Times New Roman"/>
              </a:defRPr>
            </a:lvl1pPr>
            <a:lvl2pPr marL="765172" marR="45323" indent="-266700" defTabSz="1003300">
              <a:spcBef>
                <a:spcPts val="700"/>
              </a:spcBef>
              <a:buClr>
                <a:srgbClr val="000000"/>
              </a:buClr>
              <a:buFont typeface="Times New Roman"/>
              <a:defRPr sz="2800">
                <a:latin typeface="Times New Roman"/>
                <a:ea typeface="Times New Roman"/>
                <a:cs typeface="Times New Roman"/>
                <a:sym typeface="Times New Roman"/>
              </a:defRPr>
            </a:lvl2pPr>
            <a:lvl3pPr marL="1166688" marR="45323" indent="-211015" defTabSz="1003300">
              <a:buClr>
                <a:srgbClr val="000000"/>
              </a:buClr>
              <a:buFont typeface="Times New Roman"/>
              <a:defRPr>
                <a:latin typeface="Times New Roman"/>
                <a:ea typeface="Times New Roman"/>
                <a:cs typeface="Times New Roman"/>
                <a:sym typeface="Times New Roman"/>
              </a:defRPr>
            </a:lvl3pPr>
            <a:lvl4pPr marL="1618612" marR="45323" indent="-205740" defTabSz="1003300">
              <a:spcBef>
                <a:spcPts val="500"/>
              </a:spcBef>
              <a:buClr>
                <a:srgbClr val="000000"/>
              </a:buClr>
              <a:buFont typeface="Times New Roman"/>
              <a:defRPr sz="1800">
                <a:latin typeface="Times New Roman"/>
                <a:ea typeface="Times New Roman"/>
                <a:cs typeface="Times New Roman"/>
                <a:sym typeface="Times New Roman"/>
              </a:defRPr>
            </a:lvl4pPr>
            <a:lvl5pPr marL="2075812" marR="45323" indent="-205739" defTabSz="1003300">
              <a:spcBef>
                <a:spcPts val="500"/>
              </a:spcBef>
              <a:buClr>
                <a:srgbClr val="000000"/>
              </a:buClr>
              <a:buFont typeface="Times New Roman"/>
              <a:buChar char="•"/>
              <a:defRPr sz="1800">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04" name="Slide Number"/>
          <p:cNvSpPr txBox="1"/>
          <p:nvPr>
            <p:ph type="sldNum" sz="quarter" idx="2"/>
          </p:nvPr>
        </p:nvSpPr>
        <p:spPr>
          <a:xfrm>
            <a:off x="4811707" y="7110590"/>
            <a:ext cx="419059" cy="431510"/>
          </a:xfrm>
          <a:prstGeom prst="rect">
            <a:avLst/>
          </a:prstGeom>
        </p:spPr>
        <p:txBody>
          <a:bodyPr lIns="50778" tIns="50778" rIns="50778" bIns="50778"/>
          <a:lstStyle>
            <a:lvl1pPr defTabSz="508000">
              <a:defRPr sz="2400"/>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501650" y="101600"/>
            <a:ext cx="9042400" cy="16557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a:r>
              <a:t>Title Text</a:t>
            </a:r>
          </a:p>
        </p:txBody>
      </p:sp>
      <p:sp>
        <p:nvSpPr>
          <p:cNvPr id="3" name="Body Level One…"/>
          <p:cNvSpPr txBox="1"/>
          <p:nvPr>
            <p:ph type="body" idx="1"/>
          </p:nvPr>
        </p:nvSpPr>
        <p:spPr>
          <a:xfrm>
            <a:off x="501650" y="1757362"/>
            <a:ext cx="9042400" cy="577373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2pPr marL="783579" indent="-285750">
              <a:spcBef>
                <a:spcPts val="600"/>
              </a:spcBef>
              <a:buChar char="–"/>
              <a:defRPr sz="2700"/>
            </a:lvl2pPr>
            <a:lvl3pPr marL="1182042" indent="-227012">
              <a:spcBef>
                <a:spcPts val="500"/>
              </a:spcBef>
              <a:defRPr sz="2400"/>
            </a:lvl3pPr>
            <a:lvl4pPr marL="1640830" indent="-228600">
              <a:spcBef>
                <a:spcPts val="400"/>
              </a:spcBef>
              <a:buChar char="–"/>
              <a:defRPr sz="2000"/>
            </a:lvl4pPr>
            <a:lvl5pPr marL="2098029" indent="-228600">
              <a:spcBef>
                <a:spcPts val="400"/>
              </a:spcBef>
              <a:buChar char="»"/>
              <a:defRPr sz="2000"/>
            </a:lvl5p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225631" y="6858000"/>
            <a:ext cx="292101" cy="297247"/>
          </a:xfrm>
          <a:prstGeom prst="rect">
            <a:avLst/>
          </a:prstGeom>
          <a:ln w="12700">
            <a:miter lim="400000"/>
          </a:ln>
        </p:spPr>
        <p:txBody>
          <a:bodyPr wrap="none" lIns="50800" tIns="50800" rIns="50800" bIns="50800">
            <a:spAutoFit/>
          </a:bodyPr>
          <a:lstStyle>
            <a:lvl1pPr algn="ctr">
              <a:defRPr sz="1400">
                <a:uFill>
                  <a:solidFill>
                    <a:srgbClr val="000000"/>
                  </a:solidFill>
                </a:uFill>
                <a:latin typeface="Times New Roman"/>
                <a:ea typeface="Times New Roman"/>
                <a:cs typeface="Times New Roman"/>
                <a:sym typeface="Times New Roman"/>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transition xmlns:p14="http://schemas.microsoft.com/office/powerpoint/2010/main" spd="med" advClick="0" advTm="28000"/>
  <p:txStyles>
    <p:titleStyle>
      <a:lvl1pPr marL="40629" marR="40629"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1pPr>
      <a:lvl2pPr marL="40629" marR="40629" indent="2286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2pPr>
      <a:lvl3pPr marL="40629" marR="40629" indent="4572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3pPr>
      <a:lvl4pPr marL="40629" marR="40629" indent="6858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4pPr>
      <a:lvl5pPr marL="40629" marR="40629" indent="9144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5pPr>
      <a:lvl6pPr marL="40629" marR="40629" indent="11430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6pPr>
      <a:lvl7pPr marL="40629" marR="40629" indent="13716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7pPr>
      <a:lvl8pPr marL="40629" marR="40629" indent="16002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8pPr>
      <a:lvl9pPr marL="40629" marR="40629" indent="18288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Arial"/>
        </a:defRPr>
      </a:lvl9pPr>
    </p:titleStyle>
    <p:bodyStyle>
      <a:lvl1pPr marL="383530" marR="40629" indent="-34290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1pPr>
      <a:lvl2pPr marL="836496" marR="40629" indent="-338666"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2pPr>
      <a:lvl3pPr marL="1257713" marR="40629" indent="-302683"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3pPr>
      <a:lvl4pPr marL="1777990" marR="4062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4pPr>
      <a:lvl5pPr marL="2235189" marR="4062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5pPr>
      <a:lvl6pPr marL="2235189" marR="4062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6pPr>
      <a:lvl7pPr marL="2235189" marR="4062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7pPr>
      <a:lvl8pPr marL="2235189" marR="4062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8pPr>
      <a:lvl9pPr marL="2235189" marR="4062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Arial"/>
        </a:defRPr>
      </a:lvl9pPr>
    </p:bodyStyle>
    <p:otherStyle>
      <a:lvl1pPr marL="0" marR="0" indent="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1pPr>
      <a:lvl2pPr marL="0" marR="0" indent="2286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2pPr>
      <a:lvl3pPr marL="0" marR="0" indent="4572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3pPr>
      <a:lvl4pPr marL="0" marR="0" indent="6858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4pPr>
      <a:lvl5pPr marL="0" marR="0" indent="9144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5pPr>
      <a:lvl6pPr marL="0" marR="0" indent="11430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6pPr>
      <a:lvl7pPr marL="0" marR="0" indent="13716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7pPr>
      <a:lvl8pPr marL="0" marR="0" indent="16002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8pPr>
      <a:lvl9pPr marL="0" marR="0" indent="1828800" algn="ctr" defTabSz="457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3.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s://youtu.be/24GfgNtnjXc?si=DVnO3iqndkuxf1mH" TargetMode="External"/><Relationship Id="rId4"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tif"/></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s://www.youtube.com/shorts/Ko02mUWhItA" TargetMode="External"/></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3.tif"/><Relationship Id="rId4" Type="http://schemas.openxmlformats.org/officeDocument/2006/relationships/image" Target="../media/image4.tif"/><Relationship Id="rId5" Type="http://schemas.openxmlformats.org/officeDocument/2006/relationships/image" Target="../media/image5.tif"/><Relationship Id="rId6" Type="http://schemas.openxmlformats.org/officeDocument/2006/relationships/image" Target="../media/image6.tif"/></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4.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3.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s://phys.libretexts.org/Bookshelves/Optics/Geometric_Optics_(Tatum)/01:_Reflection_and_Refraction/1.07:_The_Rainbow" TargetMode="External"/><Relationship Id="rId4" Type="http://schemas.openxmlformats.org/officeDocument/2006/relationships/image" Target="../media/image4.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s://people.uncw.edu/hermanr/Documents/Talks/Rainbow_History.pdf" TargetMode="External"/><Relationship Id="rId4" Type="http://schemas.openxmlformats.org/officeDocument/2006/relationships/image" Target="../media/image5.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www.jgiesen.de/rainbow/index.html" TargetMode="External"/><Relationship Id="rId4" Type="http://schemas.openxmlformats.org/officeDocument/2006/relationships/image" Target="../media/image6.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hyperphysics.phy-astr.gsu.edu/hbase/atmos/rbowpath.html" TargetMode="External"/><Relationship Id="rId4" Type="http://schemas.openxmlformats.org/officeDocument/2006/relationships/image" Target="../media/image7.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7.tif"/></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s://people.uncw.edu/hermanr/Documents/Talks/Rainbow_History.pdf" TargetMode="External"/><Relationship Id="rId4" Type="http://schemas.openxmlformats.org/officeDocument/2006/relationships/image" Target="../media/image8.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s://youtu.be/24GfgNtnjXc?si=DVnO3iqndkuxf1mH" TargetMode="External"/><Relationship Id="rId4" Type="http://schemas.openxmlformats.org/officeDocument/2006/relationships/image" Target="../media/image2.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1.tif"/></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8.tif"/></Relationships>

</file>

<file path=ppt/slides/_rels/slide2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9.tif"/><Relationship Id="rId4" Type="http://schemas.openxmlformats.org/officeDocument/2006/relationships/image" Target="../media/image10.tif"/></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s://www.youtube.com/shorts/Ko02mUWhItA" TargetMode="External"/></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s://youtu.be/24GfgNtnjXc?si=2PaDRwjYgFZbhwLg" TargetMode="External"/><Relationship Id="rId4" Type="http://schemas.openxmlformats.org/officeDocument/2006/relationships/hyperlink" Target="http://www.jgiesen.de/rainbow/index.html" TargetMode="External"/><Relationship Id="rId5" Type="http://schemas.openxmlformats.org/officeDocument/2006/relationships/hyperlink" Target="https://people.uncw.edu/hermanr/Documents/Talks/Rainbow_History.pdf" TargetMode="External"/><Relationship Id="rId6" Type="http://schemas.openxmlformats.org/officeDocument/2006/relationships/hyperlink" Target="https://photonicsdesign.jimdofree.com/physics-at-home/" TargetMode="External"/><Relationship Id="rId7" Type="http://schemas.openxmlformats.org/officeDocument/2006/relationships/hyperlink" Target="https://pubs.aip.org/aapt/ajp/article/86/4/316/1057639/The-rainbow-in-the-box" TargetMode="External"/><Relationship Id="rId8" Type="http://schemas.openxmlformats.org/officeDocument/2006/relationships/hyperlink" Target="https://www.youtube.com/watch?v=HKsLh1yZVtE" TargetMode="External"/><Relationship Id="rId9" Type="http://schemas.openxmlformats.org/officeDocument/2006/relationships/hyperlink" Target="https://isaacscience.org/pages/maths_ch7_8_text" TargetMode="External"/><Relationship Id="rId10" Type="http://schemas.openxmlformats.org/officeDocument/2006/relationships/hyperlink" Target="http://graphics.ucsd.edu/~henrik/papers/physically_based_simulation_of_rainbows.pdf" TargetMode="External"/><Relationship Id="rId11" Type="http://schemas.openxmlformats.org/officeDocument/2006/relationships/hyperlink" Target="http://hyperphysics.phy-astr.gsu.edu/hbase/atmos/rbowpath.html" TargetMode="External"/><Relationship Id="rId12" Type="http://schemas.openxmlformats.org/officeDocument/2006/relationships/hyperlink" Target="https://phys.libretexts.org/Bookshelves/Optics/Geometric_Optics_(Tatum)/01:_Reflection_and_Refraction/1.07:_The_Rainbow" TargetMode="External"/><Relationship Id="rId13" Type="http://schemas.openxmlformats.org/officeDocument/2006/relationships/hyperlink" Target="https://youtu.be/cTqRE4F6qJ4?si=FCevp3XwvjPRwu5G" TargetMode="External"/><Relationship Id="rId14" Type="http://schemas.openxmlformats.org/officeDocument/2006/relationships/hyperlink" Target="https://www.youtube.com/watch?v=gVZwdYZqCUI" TargetMode="External"/><Relationship Id="rId15" Type="http://schemas.openxmlformats.org/officeDocument/2006/relationships/hyperlink" Target="https://www.youtube.com/watch?v=HZogKL4zzko" TargetMode="External"/><Relationship Id="rId16" Type="http://schemas.openxmlformats.org/officeDocument/2006/relationships/hyperlink" Target="https://earthsky.org/earth/what-gives-rainbows-their-curved-shape/" TargetMode="External"/><Relationship Id="rId17" Type="http://schemas.openxmlformats.org/officeDocument/2006/relationships/hyperlink" Target="https://link.springer.com/book/10.1007/978-1-4612-2722-9" TargetMode="External"/></Relationships>

</file>

<file path=ppt/slides/_rels/slide2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10.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1.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1.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1.png"/><Relationship Id="rId4" Type="http://schemas.openxmlformats.org/officeDocument/2006/relationships/image" Target="../media/image12.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3.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4.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5.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6.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7.png"/><Relationship Id="rId4" Type="http://schemas.openxmlformats.org/officeDocument/2006/relationships/image" Target="../media/image18.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9.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8.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8.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20.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21.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9.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22.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1.tif"/></Relationships>

</file>

<file path=ppt/slides/_rels/slide5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23.png"/></Relationships>

</file>

<file path=ppt/slides/_rels/slide5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24.png"/><Relationship Id="rId4" Type="http://schemas.openxmlformats.org/officeDocument/2006/relationships/image" Target="../media/image22.png"/><Relationship Id="rId5" Type="http://schemas.openxmlformats.org/officeDocument/2006/relationships/image" Target="../media/image25.png"/><Relationship Id="rId6" Type="http://schemas.openxmlformats.org/officeDocument/2006/relationships/image" Target="../media/image12.tif"/><Relationship Id="rId7" Type="http://schemas.openxmlformats.org/officeDocument/2006/relationships/hyperlink" Target="http://www.mir.com.my/rb/photography/hardwares/classics/eos/EOS-1n/metering/index.htm" TargetMode="External"/></Relationships>

</file>

<file path=ppt/slides/_rels/slide5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26.png"/><Relationship Id="rId4" Type="http://schemas.openxmlformats.org/officeDocument/2006/relationships/image" Target="../media/image27.png"/></Relationships>

</file>

<file path=ppt/slides/_rels/slide5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3.tif"/><Relationship Id="rId4" Type="http://schemas.openxmlformats.org/officeDocument/2006/relationships/hyperlink" Target="http://www.karbosguide.com/books/photobook/chapter22.htm" TargetMode="External"/></Relationships>

</file>

<file path=ppt/slides/_rels/slide5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14.tif"/><Relationship Id="rId4" Type="http://schemas.openxmlformats.org/officeDocument/2006/relationships/hyperlink" Target="http://www.zazzle.com/canon_camera_mode_dial_tshirt-235252453011181628" TargetMode="External"/></Relationships>

</file>

<file path=ppt/slides/_rels/slide5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5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5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hyperlink" Target="http://courses.csail.mit.edu/6.869/lectnotes/lect1" TargetMode="External"/><Relationship Id="rId4" Type="http://schemas.openxmlformats.org/officeDocument/2006/relationships/hyperlink" Target="http://en.wikipedia.org/wiki/Lens_(optics)" TargetMode="External"/><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0.png"/></Relationships>

</file>

<file path=ppt/slides/_rels/slide5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png"/></Relationships>

</file>

<file path=ppt/slides/_rels/slide6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png"/></Relationships>

</file>

<file path=ppt/slides/_rels/slide6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www.optikos.com/Pdf_files/how_to_measure_mtf.pdf" TargetMode="External"/><Relationship Id="rId4" Type="http://schemas.openxmlformats.org/officeDocument/2006/relationships/hyperlink" Target="http://www.imatest.com/docs/tour.html" TargetMode="External"/><Relationship Id="rId5" Type="http://schemas.openxmlformats.org/officeDocument/2006/relationships/image" Target="../media/image37.png"/></Relationships>

</file>

<file path=ppt/slides/_rels/slide6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38.png"/></Relationships>

</file>

<file path=ppt/slides/_rels/slide6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39.png"/><Relationship Id="rId4" Type="http://schemas.openxmlformats.org/officeDocument/2006/relationships/image" Target="../media/image40.png"/></Relationships>

</file>

<file path=ppt/slides/_rels/slide6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www.imatest.com/" TargetMode="External"/><Relationship Id="rId4" Type="http://schemas.openxmlformats.org/officeDocument/2006/relationships/hyperlink" Target="http://www.dxo.com/en/measure/dxo_analyser/default.php" TargetMode="External"/><Relationship Id="rId5" Type="http://schemas.openxmlformats.org/officeDocument/2006/relationships/hyperlink" Target="http://www.slrgear.com/reviews/index.php" TargetMode="External"/><Relationship Id="rId6" Type="http://schemas.openxmlformats.org/officeDocument/2006/relationships/hyperlink" Target="http://www.slrgear.com/reviews/showproduct.php/product/157/sort/2/cat/10/page/1" TargetMode="External"/><Relationship Id="rId7" Type="http://schemas.openxmlformats.org/officeDocument/2006/relationships/hyperlink" Target="http://www.slrgear.com/reviews/showproduct.php/product/140/sort/2/cat/10/page/2" TargetMode="External"/><Relationship Id="rId8" Type="http://schemas.openxmlformats.org/officeDocument/2006/relationships/hyperlink" Target="http://www.slrgear.com/reviews/showproduct.php/product/142/sort/2/cat/11/page/1" TargetMode="External"/><Relationship Id="rId9" Type="http://schemas.openxmlformats.org/officeDocument/2006/relationships/hyperlink" Target="http://www.slrgear.com/reviews/showproduct.php/product/141/sort/2/cat/11/page/1" TargetMode="External"/><Relationship Id="rId10" Type="http://schemas.openxmlformats.org/officeDocument/2006/relationships/hyperlink" Target="http://www.slrgear.com/reviews/showproduct.php/product/139/sort/2/cat/11/page/1" TargetMode="External"/><Relationship Id="rId11" Type="http://schemas.openxmlformats.org/officeDocument/2006/relationships/hyperlink" Target="http://www.slrgear.com/reviews/showproduct.php/product/137/sort/2/cat/11/page/1" TargetMode="External"/><Relationship Id="rId12" Type="http://schemas.openxmlformats.org/officeDocument/2006/relationships/hyperlink" Target="http://www.slrgear.com/reviews/showproduct.php/product/136/sort/2/cat/11/page/1" TargetMode="External"/><Relationship Id="rId13" Type="http://schemas.openxmlformats.org/officeDocument/2006/relationships/hyperlink" Target="http://www.slrgear.com/reviews/showproduct.php/product/135/sort/2/cat/11/page/1" TargetMode="External"/></Relationships>

</file>

<file path=ppt/slides/_rels/slide6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41.png"/></Relationships>

</file>

<file path=ppt/slides/_rels/slide6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42.png"/></Relationships>

</file>

<file path=ppt/slides/_rels/slide6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70.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s>

</file>

<file path=ppt/slides/_rels/slide71.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s>

</file>

<file path=ppt/slides/_rels/slide72.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s>

</file>

<file path=ppt/slides/_rels/slide73.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image" Target="../media/image43.png"/></Relationships>

</file>

<file path=ppt/slides/_rels/slide74.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image" Target="../media/image43.png"/></Relationships>

</file>

<file path=ppt/slides/_rels/slide75.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image" Target="../media/image44.png"/><Relationship Id="rId4" Type="http://schemas.openxmlformats.org/officeDocument/2006/relationships/hyperlink" Target="http://electronics.howstuffworks.com/autofocus3.htm" TargetMode="External"/></Relationships>

</file>

<file path=ppt/slides/_rels/slide76.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image" Target="../media/image45.png"/></Relationships>

</file>

<file path=ppt/slides/_rels/slide77.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image" Target="../media/image46.png"/></Relationships>

</file>

<file path=ppt/slides/_rels/slide78.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hyperlink" Target="http://graphics.stanford.edu/courses/cs178/applets/autofocusCD.html" TargetMode="External"/><Relationship Id="rId4" Type="http://schemas.openxmlformats.org/officeDocument/2006/relationships/image" Target="../media/image47.png"/></Relationships>

</file>

<file path=ppt/slides/_rels/slide79.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image" Target="../media/image48.png"/><Relationship Id="rId4" Type="http://schemas.openxmlformats.org/officeDocument/2006/relationships/image" Target="../media/image49.png"/></Relationships>

</file>

<file path=ppt/slides/_rels/slide80.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image" Target="../media/image50.png"/><Relationship Id="rId4" Type="http://schemas.openxmlformats.org/officeDocument/2006/relationships/image" Target="../media/image51.png"/></Relationships>

</file>

<file path=ppt/slides/_rels/slide81.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hyperlink" Target="http://graphics.stanford.edu/courses/cs178/applets/autofocusPD.html" TargetMode="External"/><Relationship Id="rId4" Type="http://schemas.openxmlformats.org/officeDocument/2006/relationships/image" Target="../media/image52.png"/></Relationships>

</file>

<file path=ppt/slides/_rels/slide82.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hyperlink" Target="http://www.fredmiranda.com/forum/topic/241524" TargetMode="External"/></Relationships>

</file>

<file path=ppt/slides/_rels/slide83.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image" Target="../media/image49.png"/></Relationships>

</file>

<file path=ppt/slides/_rels/slide84.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image" Target="../media/image53.png"/></Relationships>

</file>

<file path=ppt/slides/_rels/slide8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png"/><Relationship Id="rId3" Type="http://schemas.openxmlformats.org/officeDocument/2006/relationships/image" Target="../media/image54.png"/></Relationships>

</file>

<file path=ppt/slides/_rels/slide86.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 Id="rId3" Type="http://schemas.openxmlformats.org/officeDocument/2006/relationships/image" Target="../media/image55.png"/><Relationship Id="rId4" Type="http://schemas.openxmlformats.org/officeDocument/2006/relationships/hyperlink" Target="http://www.acroname.com/robotics/info/articles/sonar/sonar.html" TargetMode="External"/><Relationship Id="rId5" Type="http://schemas.openxmlformats.org/officeDocument/2006/relationships/hyperlink" Target="http://www.uoxray.uoregon.edu/polamod/" TargetMode="External"/><Relationship Id="rId6" Type="http://schemas.openxmlformats.org/officeDocument/2006/relationships/hyperlink" Target="http://electronics.howstuffworks.com/autofocus2.htm" TargetMode="External"/><Relationship Id="rId7" Type="http://schemas.openxmlformats.org/officeDocument/2006/relationships/image" Target="../media/image5.jpeg"/></Relationships>

</file>

<file path=ppt/slides/_rels/slide87.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s>

</file>

<file path=ppt/slides/_rels/slide8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8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9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56.png"/></Relationships>

</file>

<file path=ppt/slides/_rels/slide9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www.digit-life.com/articles2/rubinar/" TargetMode="External"/><Relationship Id="rId4" Type="http://schemas.openxmlformats.org/officeDocument/2006/relationships/image" Target="../media/image57.png"/></Relationships>

</file>

<file path=ppt/slides/_rels/slide9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58.png"/></Relationships>

</file>

<file path=ppt/slides/_rels/slide9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59.png"/></Relationships>

</file>

<file path=ppt/slides/_rels/slide9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60.png"/><Relationship Id="rId4" Type="http://schemas.openxmlformats.org/officeDocument/2006/relationships/image" Target="../media/image61.png"/></Relationships>

</file>

<file path=ppt/slides/_rels/slide9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62.png"/></Relationships>

</file>

<file path=ppt/slides/_rels/slide9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63.png"/></Relationships>

</file>

<file path=ppt/slides/_rels/slide9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64.png"/></Relationships>

</file>

<file path=ppt/slides/_rels/slide9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65.png"/></Relationships>

</file>

<file path=ppt/slides/_rels/slide9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66.png"/></Relationships>

</file>

<file path=ppt/slides/_rels/slide10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0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5.tif"/></Relationships>

</file>

<file path=ppt/slides/_rels/slide10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1.png"/></Relationships>

</file>

<file path=ppt/slides/_rels/slide10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1.png"/></Relationships>

</file>

<file path=ppt/slides/_rels/slide10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1.png"/><Relationship Id="rId4" Type="http://schemas.openxmlformats.org/officeDocument/2006/relationships/image" Target="../media/image12.png"/></Relationships>

</file>

<file path=ppt/slides/_rels/slide10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2.png"/></Relationships>

</file>

<file path=ppt/slides/_rels/slide10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10.png"/></Relationships>

</file>

<file path=ppt/slides/_rels/slide10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1.png"/><Relationship Id="rId4" Type="http://schemas.openxmlformats.org/officeDocument/2006/relationships/image" Target="../media/image12.png"/></Relationships>

</file>

<file path=ppt/slides/_rels/slide10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7.png"/><Relationship Id="rId4" Type="http://schemas.openxmlformats.org/officeDocument/2006/relationships/image" Target="../media/image67.png"/></Relationships>

</file>

<file path=ppt/slides/_rels/slide10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68.png"/><Relationship Id="rId4" Type="http://schemas.openxmlformats.org/officeDocument/2006/relationships/image" Target="../media/image69.png"/></Relationships>

</file>

<file path=ppt/slides/_rels/slide11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68.png"/><Relationship Id="rId4" Type="http://schemas.openxmlformats.org/officeDocument/2006/relationships/image" Target="../media/image69.png"/></Relationships>

</file>

<file path=ppt/slides/_rels/slide11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70.png"/></Relationships>

</file>

<file path=ppt/slides/_rels/slide11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70.png"/><Relationship Id="rId4" Type="http://schemas.openxmlformats.org/officeDocument/2006/relationships/image" Target="../media/image71.png"/></Relationships>

</file>

<file path=ppt/slides/_rels/slide11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users.skynet.be/J.Beever/" TargetMode="External"/><Relationship Id="rId4" Type="http://schemas.openxmlformats.org/officeDocument/2006/relationships/hyperlink" Target="http://www.crystalinks.com/julian_beever.html" TargetMode="External"/><Relationship Id="rId5" Type="http://schemas.openxmlformats.org/officeDocument/2006/relationships/image" Target="../media/image72.png"/><Relationship Id="rId6" Type="http://schemas.openxmlformats.org/officeDocument/2006/relationships/image" Target="../media/image73.png"/></Relationships>

</file>

<file path=ppt/slides/_rels/slide1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74.png"/><Relationship Id="rId4" Type="http://schemas.openxmlformats.org/officeDocument/2006/relationships/image" Target="../media/image75.png"/></Relationships>

</file>

<file path=ppt/slides/_rels/slide1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76.png"/></Relationships>

</file>

<file path=ppt/slides/_rels/slide11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77.png"/></Relationships>

</file>

<file path=ppt/slides/_rels/slide1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78.png"/></Relationships>

</file>

<file path=ppt/slides/_rels/slide12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www.cim.mcgill.ca/~scott/papers/ICCP_2011.pdf" TargetMode="External"/><Relationship Id="rId4" Type="http://schemas.openxmlformats.org/officeDocument/2006/relationships/image" Target="../media/image79.png"/><Relationship Id="rId5" Type="http://schemas.openxmlformats.org/officeDocument/2006/relationships/image" Target="../media/image80.png"/></Relationships>

</file>

<file path=ppt/slides/_rels/slide12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2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81.png"/><Relationship Id="rId4" Type="http://schemas.openxmlformats.org/officeDocument/2006/relationships/image" Target="../media/image82.png"/><Relationship Id="rId5" Type="http://schemas.openxmlformats.org/officeDocument/2006/relationships/image" Target="../media/image83.png"/><Relationship Id="rId6" Type="http://schemas.openxmlformats.org/officeDocument/2006/relationships/image" Target="../media/image84.png"/><Relationship Id="rId7" Type="http://schemas.openxmlformats.org/officeDocument/2006/relationships/image" Target="../media/image28.png"/><Relationship Id="rId8" Type="http://schemas.openxmlformats.org/officeDocument/2006/relationships/image" Target="../media/image6.jpeg"/></Relationships>

</file>

<file path=ppt/slides/_rels/slide12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en.wikipedia.org/wiki/Chromatic_aberration" TargetMode="External"/><Relationship Id="rId4" Type="http://schemas.openxmlformats.org/officeDocument/2006/relationships/hyperlink" Target="http://www.dpreview.com/learn/?/key=chromatic+aberration" TargetMode="External"/><Relationship Id="rId5" Type="http://schemas.openxmlformats.org/officeDocument/2006/relationships/hyperlink" Target="http://hyperphysics.phy-astr.gsu.edu/hbase/geoopt/aberrcon.html" TargetMode="External"/><Relationship Id="rId6" Type="http://schemas.openxmlformats.org/officeDocument/2006/relationships/hyperlink" Target="http://en.wikipedia.org/wiki/Spherical_aberration" TargetMode="External"/><Relationship Id="rId7" Type="http://schemas.openxmlformats.org/officeDocument/2006/relationships/hyperlink" Target="http://en.wikipedia.org/wiki/Lens_(optics)" TargetMode="External"/><Relationship Id="rId8" Type="http://schemas.openxmlformats.org/officeDocument/2006/relationships/hyperlink" Target="http://en.wikipedia.org/wiki/Optical_coating" TargetMode="External"/><Relationship Id="rId9" Type="http://schemas.openxmlformats.org/officeDocument/2006/relationships/hyperlink" Target="http://www.vanwalree.com/optics.html" TargetMode="External"/><Relationship Id="rId10" Type="http://schemas.openxmlformats.org/officeDocument/2006/relationships/hyperlink" Target="http://en.wikipedia.org/wiki/Aberration_in_optical_systems" TargetMode="External"/><Relationship Id="rId11" Type="http://schemas.openxmlformats.org/officeDocument/2006/relationships/hyperlink" Target="http://www.imatest.com/docs/iqf.html" TargetMode="External"/><Relationship Id="rId12" Type="http://schemas.openxmlformats.org/officeDocument/2006/relationships/hyperlink" Target="http://www.luminous-landscape.com/tutorials/understanding-series/understanding-mtf.shtml" TargetMode="External"/><Relationship Id="rId13" Type="http://schemas.openxmlformats.org/officeDocument/2006/relationships/hyperlink" Target="http://mansurovs.com/what-is-chromatic-aberration" TargetMode="External"/><Relationship Id="rId14" Type="http://schemas.openxmlformats.org/officeDocument/2006/relationships/hyperlink" Target="http://www.dvinfo.net/articles/optics/lensdefects.php" TargetMode="External"/></Relationships>

</file>

<file path=ppt/slides/_rels/slide124.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25.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126.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85.png"/><Relationship Id="rId3" Type="http://schemas.openxmlformats.org/officeDocument/2006/relationships/image" Target="../media/image86.png"/></Relationships>

</file>

<file path=ppt/slides/_rels/slide127.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87.png"/></Relationships>

</file>

<file path=ppt/slides/_rels/slide12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88.png"/></Relationships>

</file>

<file path=ppt/slides/_rels/slide129.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30.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31.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32.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89.png"/></Relationships>

</file>

<file path=ppt/slides/_rels/slide133.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89.png"/></Relationships>

</file>

<file path=ppt/slides/_rels/slide134.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35.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36.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37.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38.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39.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40.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hyperlink" Target="http://graphics.stanford.edu/courses/cs178/applets/dof.html" TargetMode="External"/><Relationship Id="rId3" Type="http://schemas.openxmlformats.org/officeDocument/2006/relationships/image" Target="../media/image90.png"/></Relationships>

</file>

<file path=ppt/slides/_rels/slide141.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42.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14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s>

</file>

<file path=ppt/slides/_rels/slide14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s>

</file>

<file path=ppt/slides/_rels/slide14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s>

</file>

<file path=ppt/slides/_rels/slide14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s>

</file>

<file path=ppt/slides/_rels/slide14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s>

</file>

<file path=ppt/slides/_rels/slide14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91.png"/><Relationship Id="rId4" Type="http://schemas.openxmlformats.org/officeDocument/2006/relationships/image" Target="../media/image92.png"/></Relationships>

</file>

<file path=ppt/slides/_rels/slide149.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91.png"/><Relationship Id="rId4" Type="http://schemas.openxmlformats.org/officeDocument/2006/relationships/image" Target="../media/image92.png"/><Relationship Id="rId5" Type="http://schemas.openxmlformats.org/officeDocument/2006/relationships/image" Target="../media/image93.png"/><Relationship Id="rId6" Type="http://schemas.openxmlformats.org/officeDocument/2006/relationships/image" Target="../media/image94.png"/></Relationships>

</file>

<file path=ppt/slides/_rels/slide150.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s>

</file>

<file path=ppt/slides/_rels/slide15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s>

</file>

<file path=ppt/slides/_rels/slide15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s>

</file>

<file path=ppt/slides/_rels/slide15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s>

</file>

<file path=ppt/slides/_rels/slide15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91.png"/><Relationship Id="rId4" Type="http://schemas.openxmlformats.org/officeDocument/2006/relationships/image" Target="../media/image92.png"/><Relationship Id="rId5" Type="http://schemas.openxmlformats.org/officeDocument/2006/relationships/image" Target="../media/image93.png"/><Relationship Id="rId6" Type="http://schemas.openxmlformats.org/officeDocument/2006/relationships/image" Target="../media/image94.png"/></Relationships>

</file>

<file path=ppt/slides/_rels/slide15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95.png"/><Relationship Id="rId4" Type="http://schemas.openxmlformats.org/officeDocument/2006/relationships/image" Target="../media/image96.png"/><Relationship Id="rId5" Type="http://schemas.openxmlformats.org/officeDocument/2006/relationships/image" Target="../media/image97.png"/></Relationships>

</file>

<file path=ppt/slides/_rels/slide15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98.png"/><Relationship Id="rId4" Type="http://schemas.openxmlformats.org/officeDocument/2006/relationships/image" Target="../media/image99.png"/></Relationships>

</file>

<file path=ppt/slides/_rels/slide15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98.png"/></Relationships>

</file>

<file path=ppt/slides/_rels/slide15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98.png"/></Relationships>

</file>

<file path=ppt/slides/_rels/slide159.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7.jpeg"/><Relationship Id="rId4" Type="http://schemas.openxmlformats.org/officeDocument/2006/relationships/image" Target="../media/image8.jpeg"/></Relationships>

</file>

<file path=ppt/slides/_rels/slide160.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s>

</file>

<file path=ppt/slides/_rels/slide16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98.png"/></Relationships>

</file>

<file path=ppt/slides/_rels/slide16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s>

</file>

<file path=ppt/slides/_rels/slide16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100.png"/></Relationships>

</file>

<file path=ppt/slides/_rels/slide16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101.png"/></Relationships>

</file>

<file path=ppt/slides/_rels/slide16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99.png"/></Relationships>

</file>

<file path=ppt/slides/_rels/slide16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99.png"/></Relationships>

</file>

<file path=ppt/slides/_rels/slide16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98.png"/></Relationships>

</file>

<file path=ppt/slides/_rels/slide16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102.png"/></Relationships>

</file>

<file path=ppt/slides/_rels/slide169.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102.png"/><Relationship Id="rId4" Type="http://schemas.openxmlformats.org/officeDocument/2006/relationships/image" Target="../media/image98.png"/></Relationships>

</file>

<file path=ppt/slides/_rels/slide170.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hyperlink" Target="http://www.juzaphoto.com/eng/articles/depth_of_field.htm" TargetMode="External"/><Relationship Id="rId4" Type="http://schemas.openxmlformats.org/officeDocument/2006/relationships/image" Target="../media/image9.jpeg"/><Relationship Id="rId5" Type="http://schemas.openxmlformats.org/officeDocument/2006/relationships/image" Target="../media/image10.jpeg"/></Relationships>

</file>

<file path=ppt/slides/_rels/slide17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s>

</file>

<file path=ppt/slides/_rels/slide17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11.jpeg"/></Relationships>

</file>

<file path=ppt/slides/_rels/slide17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hyperlink" Target="http://toothwalker.org/optics/dof.html" TargetMode="External"/><Relationship Id="rId4" Type="http://schemas.openxmlformats.org/officeDocument/2006/relationships/image" Target="../media/image16.tif"/></Relationships>

</file>

<file path=ppt/slides/_rels/slide17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17.tif"/><Relationship Id="rId4" Type="http://schemas.openxmlformats.org/officeDocument/2006/relationships/image" Target="../media/image18.tif"/></Relationships>

</file>

<file path=ppt/slides/_rels/slide17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19.tif"/><Relationship Id="rId4" Type="http://schemas.openxmlformats.org/officeDocument/2006/relationships/image" Target="../media/image20.tif"/><Relationship Id="rId5" Type="http://schemas.openxmlformats.org/officeDocument/2006/relationships/image" Target="../media/image17.tif"/><Relationship Id="rId6" Type="http://schemas.openxmlformats.org/officeDocument/2006/relationships/image" Target="../media/image18.tif"/></Relationships>

</file>

<file path=ppt/slides/_rels/slide17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hyperlink" Target="http://petapixel.com/2011/05/10/a-detailed-explanation-of-depth-of-field-and-the-factors-that-affect-it/" TargetMode="External"/><Relationship Id="rId4" Type="http://schemas.openxmlformats.org/officeDocument/2006/relationships/hyperlink" Target="http://snodart.com/tutorials.php" TargetMode="External"/></Relationships>

</file>

<file path=ppt/slides/_rels/slide17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s>

</file>

<file path=ppt/slides/_rels/slide17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103.png"/></Relationships>

</file>

<file path=ppt/slides/_rels/slide179.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104.png"/></Relationships>

</file>

<file path=ppt/slides/_rels/slide180.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105.png"/><Relationship Id="rId4" Type="http://schemas.openxmlformats.org/officeDocument/2006/relationships/image" Target="../media/image106.png"/></Relationships>

</file>

<file path=ppt/slides/_rels/slide18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107.png"/><Relationship Id="rId4" Type="http://schemas.openxmlformats.org/officeDocument/2006/relationships/image" Target="../media/image108.png"/></Relationships>

</file>

<file path=ppt/slides/_rels/slide18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109.png"/></Relationships>

</file>

<file path=ppt/slides/_rels/slide18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s>

</file>

<file path=ppt/slides/_rels/slide18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s>

</file>

<file path=ppt/slides/_rels/slide18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98.png"/></Relationships>

</file>

<file path=ppt/slides/_rels/slide18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hyperlink" Target="http://www.mediachance.com/dvdlab/dof/index.htm" TargetMode="External"/><Relationship Id="rId4" Type="http://schemas.openxmlformats.org/officeDocument/2006/relationships/image" Target="../media/image110.png"/><Relationship Id="rId5" Type="http://schemas.openxmlformats.org/officeDocument/2006/relationships/image" Target="../media/image111.png"/><Relationship Id="rId6" Type="http://schemas.openxmlformats.org/officeDocument/2006/relationships/image" Target="../media/image112.png"/></Relationships>

</file>

<file path=ppt/slides/_rels/slide18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hyperlink" Target="http://www.mediachance.com/dvdlab/dof/index.htm" TargetMode="External"/></Relationships>

</file>

<file path=ppt/slides/_rels/slide18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hyperlink" Target="http://www.mediachance.com/dvdlab/dof/index.htm" TargetMode="External"/><Relationship Id="rId4" Type="http://schemas.openxmlformats.org/officeDocument/2006/relationships/image" Target="../media/image113.png"/><Relationship Id="rId5" Type="http://schemas.openxmlformats.org/officeDocument/2006/relationships/image" Target="../media/image114.png"/><Relationship Id="rId6" Type="http://schemas.openxmlformats.org/officeDocument/2006/relationships/image" Target="../media/image115.png"/></Relationships>

</file>

<file path=ppt/slides/_rels/slide189.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hyperlink" Target="http://photo.stackexchange.com/questions/11124/how-can-a-frazier-lens-achieve-that-massive-dof" TargetMode="External"/><Relationship Id="rId4" Type="http://schemas.openxmlformats.org/officeDocument/2006/relationships/image" Target="../media/image21.tif"/></Relationships>

</file>

<file path=ppt/slides/_rels/slide190.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hyperlink" Target="http://www.amazon.com/gp/redirect.html/ref=cm_plog_item_link?ie=UTF8&amp;location=http%3A%2F%2Fwww.flickr.com%2Fphotos%2Ftags%2Fbrenizermethod&amp;token=9D35A2CE802B09748580460E55E839C06D54FAFB" TargetMode="External"/><Relationship Id="rId4" Type="http://schemas.openxmlformats.org/officeDocument/2006/relationships/hyperlink" Target="http://www.amazon.com/gp/blog/post/PLNK1UFLDXXBLDMN3" TargetMode="External"/><Relationship Id="rId5" Type="http://schemas.openxmlformats.org/officeDocument/2006/relationships/image" Target="../media/image116.png"/></Relationships>

</file>

<file path=ppt/slides/_rels/slide19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s>

</file>

<file path=ppt/slides/_rels/slide19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image" Target="../media/image117.png"/></Relationships>

</file>

<file path=ppt/slides/_rels/slide19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png"/><Relationship Id="rId3" Type="http://schemas.openxmlformats.org/officeDocument/2006/relationships/hyperlink" Target="http://graphics.stanford.edu/papers/CameraArray/" TargetMode="External"/><Relationship Id="rId4" Type="http://schemas.openxmlformats.org/officeDocument/2006/relationships/image" Target="../media/image118.png"/><Relationship Id="rId5" Type="http://schemas.openxmlformats.org/officeDocument/2006/relationships/image" Target="../media/image119.png"/></Relationships>

</file>

<file path=ppt/slides/_rels/slide19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s>

</file>

<file path=ppt/slides/_rels/slide19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 Id="rId3" Type="http://schemas.openxmlformats.org/officeDocument/2006/relationships/hyperlink" Target="http://www.slrgear.com/reviews/showproduct.php/product/140/sort/2/cat/10/page/3" TargetMode="External"/></Relationships>

</file>

<file path=ppt/slides/_rels/slide196.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9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petapixel.com/2013/05/17/focus-stacked-macro-photos-of-bugs-by-photographer-nicolas-reusens/" TargetMode="External"/><Relationship Id="rId3" Type="http://schemas.openxmlformats.org/officeDocument/2006/relationships/image" Target="../media/image120.png"/><Relationship Id="rId4" Type="http://schemas.openxmlformats.org/officeDocument/2006/relationships/image" Target="../media/image121.png"/><Relationship Id="rId5" Type="http://schemas.openxmlformats.org/officeDocument/2006/relationships/image" Target="../media/image122.png"/></Relationships>

</file>

<file path=ppt/slides/_rels/slide198.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19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3.png"/></Relationships>

</file>

<file path=ppt/slides/_rels/slide20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3.png"/><Relationship Id="rId3" Type="http://schemas.openxmlformats.org/officeDocument/2006/relationships/image" Target="../media/image124.png"/><Relationship Id="rId4" Type="http://schemas.openxmlformats.org/officeDocument/2006/relationships/image" Target="../media/image125.png"/><Relationship Id="rId5" Type="http://schemas.openxmlformats.org/officeDocument/2006/relationships/image" Target="../media/image126.png"/><Relationship Id="rId6" Type="http://schemas.openxmlformats.org/officeDocument/2006/relationships/image" Target="../media/image2.jpeg"/></Relationships>

</file>

<file path=ppt/slides/_rels/slide20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7.png"/></Relationships>

</file>

<file path=ppt/slides/_rels/slide20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8.png"/><Relationship Id="rId3" Type="http://schemas.openxmlformats.org/officeDocument/2006/relationships/image" Target="../media/image127.png"/></Relationships>

</file>

<file path=ppt/slides/_rels/slide20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8.png"/><Relationship Id="rId3" Type="http://schemas.openxmlformats.org/officeDocument/2006/relationships/image" Target="../media/image127.png"/></Relationships>

</file>

<file path=ppt/slides/_rels/slide20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9.png"/></Relationships>

</file>

<file path=ppt/slides/_rels/slide20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0.png"/></Relationships>

</file>

<file path=ppt/slides/_rels/slide20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1.png"/><Relationship Id="rId3" Type="http://schemas.openxmlformats.org/officeDocument/2006/relationships/image" Target="../media/image132.png"/><Relationship Id="rId4" Type="http://schemas.openxmlformats.org/officeDocument/2006/relationships/image" Target="../media/image130.png"/><Relationship Id="rId5" Type="http://schemas.openxmlformats.org/officeDocument/2006/relationships/image" Target="../media/image123.png"/><Relationship Id="rId6" Type="http://schemas.openxmlformats.org/officeDocument/2006/relationships/image" Target="../media/image124.png"/><Relationship Id="rId7" Type="http://schemas.openxmlformats.org/officeDocument/2006/relationships/image" Target="../media/image125.png"/><Relationship Id="rId8" Type="http://schemas.openxmlformats.org/officeDocument/2006/relationships/image" Target="../media/image126.png"/><Relationship Id="rId9" Type="http://schemas.openxmlformats.org/officeDocument/2006/relationships/image" Target="../media/image2.jpeg"/></Relationships>

</file>

<file path=ppt/slides/_rels/slide20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6.png"/></Relationships>

</file>

<file path=ppt/slides/_rels/slide20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4.png"/><Relationship Id="rId3" Type="http://schemas.openxmlformats.org/officeDocument/2006/relationships/image" Target="../media/image123.png"/></Relationships>

</file>

<file path=ppt/slides/_rels/slide20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0.png"/><Relationship Id="rId3" Type="http://schemas.openxmlformats.org/officeDocument/2006/relationships/image" Target="../media/image133.png"/><Relationship Id="rId4" Type="http://schemas.openxmlformats.org/officeDocument/2006/relationships/image" Target="../media/image2.jpeg"/></Relationships>

</file>

<file path=ppt/slides/_rels/slide21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6.png"/></Relationships>

</file>

<file path=ppt/slides/_rels/slide21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6.png"/><Relationship Id="rId3" Type="http://schemas.openxmlformats.org/officeDocument/2006/relationships/image" Target="../media/image134.png"/></Relationships>

</file>

<file path=ppt/slides/_rels/slide21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5.png"/></Relationships>

</file>

<file path=ppt/slides/_rels/slide21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6.png"/></Relationships>

</file>

<file path=ppt/slides/_rels/slide21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7.png"/></Relationships>

</file>

<file path=ppt/slides/_rels/slide21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7.png"/><Relationship Id="rId3" Type="http://schemas.openxmlformats.org/officeDocument/2006/relationships/image" Target="../media/image138.png"/></Relationships>

</file>

<file path=ppt/slides/_rels/slide21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7.png"/><Relationship Id="rId3" Type="http://schemas.openxmlformats.org/officeDocument/2006/relationships/image" Target="../media/image138.png"/><Relationship Id="rId4" Type="http://schemas.openxmlformats.org/officeDocument/2006/relationships/image" Target="../media/image139.png"/></Relationships>

</file>

<file path=ppt/slides/_rels/slide21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7.png"/><Relationship Id="rId3" Type="http://schemas.openxmlformats.org/officeDocument/2006/relationships/image" Target="../media/image138.png"/><Relationship Id="rId4" Type="http://schemas.openxmlformats.org/officeDocument/2006/relationships/image" Target="../media/image139.png"/><Relationship Id="rId5" Type="http://schemas.openxmlformats.org/officeDocument/2006/relationships/image" Target="../media/image140.png"/></Relationships>

</file>

<file path=ppt/slides/_rels/slide21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7.png"/><Relationship Id="rId3" Type="http://schemas.openxmlformats.org/officeDocument/2006/relationships/image" Target="../media/image138.png"/><Relationship Id="rId4" Type="http://schemas.openxmlformats.org/officeDocument/2006/relationships/image" Target="../media/image139.png"/><Relationship Id="rId5" Type="http://schemas.openxmlformats.org/officeDocument/2006/relationships/image" Target="../media/image140.png"/><Relationship Id="rId6" Type="http://schemas.openxmlformats.org/officeDocument/2006/relationships/image" Target="../media/image141.png"/></Relationships>

</file>

<file path=ppt/slides/_rels/slide21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7.png"/><Relationship Id="rId3" Type="http://schemas.openxmlformats.org/officeDocument/2006/relationships/image" Target="../media/image138.png"/><Relationship Id="rId4" Type="http://schemas.openxmlformats.org/officeDocument/2006/relationships/image" Target="../media/image139.png"/><Relationship Id="rId5" Type="http://schemas.openxmlformats.org/officeDocument/2006/relationships/image" Target="../media/image140.png"/><Relationship Id="rId6" Type="http://schemas.openxmlformats.org/officeDocument/2006/relationships/image" Target="../media/image141.png"/><Relationship Id="rId7" Type="http://schemas.openxmlformats.org/officeDocument/2006/relationships/image" Target="../media/image142.png"/></Relationships>

</file>

<file path=ppt/slides/_rels/slide22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7.png"/><Relationship Id="rId3" Type="http://schemas.openxmlformats.org/officeDocument/2006/relationships/image" Target="../media/image138.png"/><Relationship Id="rId4" Type="http://schemas.openxmlformats.org/officeDocument/2006/relationships/image" Target="../media/image139.png"/><Relationship Id="rId5" Type="http://schemas.openxmlformats.org/officeDocument/2006/relationships/image" Target="../media/image140.png"/><Relationship Id="rId6" Type="http://schemas.openxmlformats.org/officeDocument/2006/relationships/image" Target="../media/image141.png"/><Relationship Id="rId7" Type="http://schemas.openxmlformats.org/officeDocument/2006/relationships/image" Target="../media/image142.png"/><Relationship Id="rId8" Type="http://schemas.openxmlformats.org/officeDocument/2006/relationships/image" Target="../media/image143.png"/></Relationships>

</file>

<file path=ppt/slides/_rels/slide22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7.png"/><Relationship Id="rId3" Type="http://schemas.openxmlformats.org/officeDocument/2006/relationships/image" Target="../media/image138.png"/><Relationship Id="rId4" Type="http://schemas.openxmlformats.org/officeDocument/2006/relationships/image" Target="../media/image139.png"/><Relationship Id="rId5" Type="http://schemas.openxmlformats.org/officeDocument/2006/relationships/image" Target="../media/image140.png"/><Relationship Id="rId6" Type="http://schemas.openxmlformats.org/officeDocument/2006/relationships/image" Target="../media/image141.png"/><Relationship Id="rId7" Type="http://schemas.openxmlformats.org/officeDocument/2006/relationships/image" Target="../media/image142.png"/><Relationship Id="rId8" Type="http://schemas.openxmlformats.org/officeDocument/2006/relationships/image" Target="../media/image143.png"/><Relationship Id="rId9" Type="http://schemas.openxmlformats.org/officeDocument/2006/relationships/image" Target="../media/image144.png"/></Relationships>

</file>

<file path=ppt/slides/_rels/slide22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7.png"/><Relationship Id="rId3" Type="http://schemas.openxmlformats.org/officeDocument/2006/relationships/image" Target="../media/image138.png"/><Relationship Id="rId4" Type="http://schemas.openxmlformats.org/officeDocument/2006/relationships/image" Target="../media/image139.png"/><Relationship Id="rId5" Type="http://schemas.openxmlformats.org/officeDocument/2006/relationships/image" Target="../media/image140.png"/><Relationship Id="rId6" Type="http://schemas.openxmlformats.org/officeDocument/2006/relationships/image" Target="../media/image141.png"/><Relationship Id="rId7" Type="http://schemas.openxmlformats.org/officeDocument/2006/relationships/image" Target="../media/image142.png"/><Relationship Id="rId8" Type="http://schemas.openxmlformats.org/officeDocument/2006/relationships/image" Target="../media/image143.png"/><Relationship Id="rId9" Type="http://schemas.openxmlformats.org/officeDocument/2006/relationships/image" Target="../media/image144.png"/><Relationship Id="rId10" Type="http://schemas.openxmlformats.org/officeDocument/2006/relationships/image" Target="../media/image145.png"/></Relationships>

</file>

<file path=ppt/slides/_rels/slide22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7.png"/><Relationship Id="rId3" Type="http://schemas.openxmlformats.org/officeDocument/2006/relationships/image" Target="../media/image138.png"/><Relationship Id="rId4" Type="http://schemas.openxmlformats.org/officeDocument/2006/relationships/image" Target="../media/image139.png"/><Relationship Id="rId5" Type="http://schemas.openxmlformats.org/officeDocument/2006/relationships/image" Target="../media/image140.png"/><Relationship Id="rId6" Type="http://schemas.openxmlformats.org/officeDocument/2006/relationships/image" Target="../media/image141.png"/><Relationship Id="rId7" Type="http://schemas.openxmlformats.org/officeDocument/2006/relationships/image" Target="../media/image142.png"/><Relationship Id="rId8" Type="http://schemas.openxmlformats.org/officeDocument/2006/relationships/image" Target="../media/image143.png"/><Relationship Id="rId9" Type="http://schemas.openxmlformats.org/officeDocument/2006/relationships/image" Target="../media/image144.png"/><Relationship Id="rId10" Type="http://schemas.openxmlformats.org/officeDocument/2006/relationships/image" Target="../media/image145.png"/><Relationship Id="rId11" Type="http://schemas.openxmlformats.org/officeDocument/2006/relationships/image" Target="../media/image146.png"/></Relationships>

</file>

<file path=ppt/slides/_rels/slide22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7.png"/><Relationship Id="rId3" Type="http://schemas.openxmlformats.org/officeDocument/2006/relationships/image" Target="../media/image138.png"/><Relationship Id="rId4" Type="http://schemas.openxmlformats.org/officeDocument/2006/relationships/image" Target="../media/image139.png"/><Relationship Id="rId5" Type="http://schemas.openxmlformats.org/officeDocument/2006/relationships/image" Target="../media/image140.png"/><Relationship Id="rId6" Type="http://schemas.openxmlformats.org/officeDocument/2006/relationships/image" Target="../media/image141.png"/><Relationship Id="rId7" Type="http://schemas.openxmlformats.org/officeDocument/2006/relationships/image" Target="../media/image142.png"/><Relationship Id="rId8" Type="http://schemas.openxmlformats.org/officeDocument/2006/relationships/image" Target="../media/image143.png"/><Relationship Id="rId9" Type="http://schemas.openxmlformats.org/officeDocument/2006/relationships/image" Target="../media/image144.png"/><Relationship Id="rId10" Type="http://schemas.openxmlformats.org/officeDocument/2006/relationships/image" Target="../media/image145.png"/><Relationship Id="rId11" Type="http://schemas.openxmlformats.org/officeDocument/2006/relationships/image" Target="../media/image146.png"/><Relationship Id="rId12" Type="http://schemas.openxmlformats.org/officeDocument/2006/relationships/image" Target="../media/image147.png"/></Relationships>

</file>

<file path=ppt/slides/_rels/slide22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7.png"/><Relationship Id="rId3" Type="http://schemas.openxmlformats.org/officeDocument/2006/relationships/image" Target="../media/image138.png"/><Relationship Id="rId4" Type="http://schemas.openxmlformats.org/officeDocument/2006/relationships/image" Target="../media/image139.png"/><Relationship Id="rId5" Type="http://schemas.openxmlformats.org/officeDocument/2006/relationships/image" Target="../media/image140.png"/><Relationship Id="rId6" Type="http://schemas.openxmlformats.org/officeDocument/2006/relationships/image" Target="../media/image141.png"/><Relationship Id="rId7" Type="http://schemas.openxmlformats.org/officeDocument/2006/relationships/image" Target="../media/image142.png"/><Relationship Id="rId8" Type="http://schemas.openxmlformats.org/officeDocument/2006/relationships/image" Target="../media/image143.png"/><Relationship Id="rId9" Type="http://schemas.openxmlformats.org/officeDocument/2006/relationships/image" Target="../media/image144.png"/><Relationship Id="rId10" Type="http://schemas.openxmlformats.org/officeDocument/2006/relationships/image" Target="../media/image145.png"/><Relationship Id="rId11" Type="http://schemas.openxmlformats.org/officeDocument/2006/relationships/image" Target="../media/image146.png"/><Relationship Id="rId12" Type="http://schemas.openxmlformats.org/officeDocument/2006/relationships/image" Target="../media/image147.png"/><Relationship Id="rId13" Type="http://schemas.openxmlformats.org/officeDocument/2006/relationships/image" Target="../media/image148.png"/></Relationships>

</file>

<file path=ppt/slides/_rels/slide22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7.png"/><Relationship Id="rId3" Type="http://schemas.openxmlformats.org/officeDocument/2006/relationships/image" Target="../media/image138.png"/><Relationship Id="rId4" Type="http://schemas.openxmlformats.org/officeDocument/2006/relationships/image" Target="../media/image139.png"/><Relationship Id="rId5" Type="http://schemas.openxmlformats.org/officeDocument/2006/relationships/image" Target="../media/image140.png"/><Relationship Id="rId6" Type="http://schemas.openxmlformats.org/officeDocument/2006/relationships/image" Target="../media/image141.png"/><Relationship Id="rId7" Type="http://schemas.openxmlformats.org/officeDocument/2006/relationships/image" Target="../media/image142.png"/><Relationship Id="rId8" Type="http://schemas.openxmlformats.org/officeDocument/2006/relationships/image" Target="../media/image143.png"/><Relationship Id="rId9" Type="http://schemas.openxmlformats.org/officeDocument/2006/relationships/image" Target="../media/image144.png"/><Relationship Id="rId10" Type="http://schemas.openxmlformats.org/officeDocument/2006/relationships/image" Target="../media/image145.png"/><Relationship Id="rId11" Type="http://schemas.openxmlformats.org/officeDocument/2006/relationships/image" Target="../media/image146.png"/><Relationship Id="rId12" Type="http://schemas.openxmlformats.org/officeDocument/2006/relationships/image" Target="../media/image147.png"/><Relationship Id="rId13" Type="http://schemas.openxmlformats.org/officeDocument/2006/relationships/image" Target="../media/image148.png"/><Relationship Id="rId14" Type="http://schemas.openxmlformats.org/officeDocument/2006/relationships/image" Target="../media/image149.png"/></Relationships>

</file>

<file path=ppt/slides/_rels/slide22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37.png"/><Relationship Id="rId3" Type="http://schemas.openxmlformats.org/officeDocument/2006/relationships/image" Target="../media/image138.png"/><Relationship Id="rId4" Type="http://schemas.openxmlformats.org/officeDocument/2006/relationships/image" Target="../media/image139.png"/><Relationship Id="rId5" Type="http://schemas.openxmlformats.org/officeDocument/2006/relationships/image" Target="../media/image140.png"/><Relationship Id="rId6" Type="http://schemas.openxmlformats.org/officeDocument/2006/relationships/image" Target="../media/image141.png"/><Relationship Id="rId7" Type="http://schemas.openxmlformats.org/officeDocument/2006/relationships/image" Target="../media/image142.png"/><Relationship Id="rId8" Type="http://schemas.openxmlformats.org/officeDocument/2006/relationships/image" Target="../media/image143.png"/><Relationship Id="rId9" Type="http://schemas.openxmlformats.org/officeDocument/2006/relationships/image" Target="../media/image144.png"/><Relationship Id="rId10" Type="http://schemas.openxmlformats.org/officeDocument/2006/relationships/image" Target="../media/image145.png"/><Relationship Id="rId11" Type="http://schemas.openxmlformats.org/officeDocument/2006/relationships/image" Target="../media/image146.png"/><Relationship Id="rId12" Type="http://schemas.openxmlformats.org/officeDocument/2006/relationships/image" Target="../media/image147.png"/><Relationship Id="rId13" Type="http://schemas.openxmlformats.org/officeDocument/2006/relationships/image" Target="../media/image148.png"/><Relationship Id="rId14" Type="http://schemas.openxmlformats.org/officeDocument/2006/relationships/image" Target="../media/image149.png"/><Relationship Id="rId15" Type="http://schemas.openxmlformats.org/officeDocument/2006/relationships/image" Target="../media/image150.png"/></Relationships>

</file>

<file path=ppt/slides/_rels/slide228.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2.jpeg"/><Relationship Id="rId3" Type="http://schemas.openxmlformats.org/officeDocument/2006/relationships/hyperlink" Target="http://grail.cs.washington.edu/projects/photomontage/" TargetMode="External"/></Relationships>

</file>

<file path=ppt/slides/_rels/slide229.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2.jpeg"/></Relationships>

</file>

<file path=ppt/slides/_rels/slide230.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51.png"/><Relationship Id="rId3" Type="http://schemas.openxmlformats.org/officeDocument/2006/relationships/image" Target="../media/image152.png"/><Relationship Id="rId4" Type="http://schemas.openxmlformats.org/officeDocument/2006/relationships/image" Target="../media/image153.png"/><Relationship Id="rId5" Type="http://schemas.openxmlformats.org/officeDocument/2006/relationships/image" Target="../media/image154.png"/><Relationship Id="rId6" Type="http://schemas.openxmlformats.org/officeDocument/2006/relationships/image" Target="../media/image155.png"/><Relationship Id="rId7" Type="http://schemas.openxmlformats.org/officeDocument/2006/relationships/image" Target="../media/image156.png"/><Relationship Id="rId8" Type="http://schemas.openxmlformats.org/officeDocument/2006/relationships/image" Target="../media/image157.png"/><Relationship Id="rId9" Type="http://schemas.openxmlformats.org/officeDocument/2006/relationships/image" Target="../media/image158.png"/><Relationship Id="rId10" Type="http://schemas.openxmlformats.org/officeDocument/2006/relationships/image" Target="../media/image159.png"/><Relationship Id="rId11" Type="http://schemas.openxmlformats.org/officeDocument/2006/relationships/image" Target="../media/image160.png"/><Relationship Id="rId12" Type="http://schemas.openxmlformats.org/officeDocument/2006/relationships/image" Target="../media/image161.png"/><Relationship Id="rId13" Type="http://schemas.openxmlformats.org/officeDocument/2006/relationships/image" Target="../media/image162.png"/><Relationship Id="rId14" Type="http://schemas.openxmlformats.org/officeDocument/2006/relationships/image" Target="../media/image163.png"/></Relationships>

</file>

<file path=ppt/slides/_rels/slide231.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64.png"/><Relationship Id="rId3" Type="http://schemas.openxmlformats.org/officeDocument/2006/relationships/image" Target="../media/image12.jpeg"/></Relationships>

</file>

<file path=ppt/slides/_rels/slide23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49.png"/></Relationships>

</file>

<file path=ppt/slides/_rels/slide233.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3.jpeg"/></Relationships>

</file>

<file path=ppt/slides/_rels/slide23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www.cognisys-inc.com/stackshot/stackshot.php" TargetMode="External"/><Relationship Id="rId3" Type="http://schemas.openxmlformats.org/officeDocument/2006/relationships/image" Target="../media/image165.png"/></Relationships>

</file>

<file path=ppt/slides/_rels/slide23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36.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png"/></Relationships>

</file>

<file path=ppt/slides/_rels/slide237.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png"/><Relationship Id="rId3" Type="http://schemas.openxmlformats.org/officeDocument/2006/relationships/image" Target="../media/image166.png"/></Relationships>

</file>

<file path=ppt/slides/_rels/slide238.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png"/></Relationships>

</file>

<file path=ppt/slides/_rels/slide23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grail.cs.washington.edu/projects/photomontage/" TargetMode="External"/><Relationship Id="rId3" Type="http://schemas.openxmlformats.org/officeDocument/2006/relationships/hyperlink" Target="http://www.heliconsoft.com/heliconfocus.html" TargetMode="External"/><Relationship Id="rId4" Type="http://schemas.openxmlformats.org/officeDocument/2006/relationships/hyperlink" Target="http://people.csail.mit.edu/hasinoff/pubs/hasinoff-timeconstrained-2009.pdf" TargetMode="External"/><Relationship Id="rId5" Type="http://schemas.openxmlformats.org/officeDocument/2006/relationships/hyperlink" Target="http://layersmagazine.com/extended-depth-of-field-with-auto-blend-layers-in-photoshop-cs4.html" TargetMode="External"/><Relationship Id="rId6" Type="http://schemas.openxmlformats.org/officeDocument/2006/relationships/hyperlink" Target="http://www1.cs.columbia.edu/CAVE/projects/flexible_dof/images/FocalStack/pool_table/" TargetMode="External"/><Relationship Id="rId7" Type="http://schemas.openxmlformats.org/officeDocument/2006/relationships/hyperlink" Target="http://en.wikipedia.org/wiki/Focus_stacking" TargetMode="External"/><Relationship Id="rId8" Type="http://schemas.openxmlformats.org/officeDocument/2006/relationships/hyperlink" Target="http://en.wikipedia.org/wiki/Microscopy#Deconvolution" TargetMode="External"/><Relationship Id="rId9" Type="http://schemas.openxmlformats.org/officeDocument/2006/relationships/hyperlink" Target="http://www.equisetites.de/palbot/tools/focus_stacking.html" TargetMode="External"/><Relationship Id="rId10" Type="http://schemas.openxmlformats.org/officeDocument/2006/relationships/hyperlink" Target="http://www.youtube.com/watch?v=fJiEw4VCcYU" TargetMode="External"/><Relationship Id="rId11" Type="http://schemas.openxmlformats.org/officeDocument/2006/relationships/hyperlink" Target="http://www.janrik.net/insects/ExtendedDOF/LepSocNewsFinal/EDOF_NewsLepSoc_2005summer.htm" TargetMode="External"/><Relationship Id="rId12" Type="http://schemas.openxmlformats.org/officeDocument/2006/relationships/hyperlink" Target="https://alliance.seas.upenn.edu/~cis581/wiki/Lectures/Pyramid.pdf"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3" name="CSAIL.png" descr="CSAIL.png"/>
          <p:cNvPicPr>
            <a:picLocks noChangeAspect="0"/>
          </p:cNvPicPr>
          <p:nvPr/>
        </p:nvPicPr>
        <p:blipFill>
          <a:blip r:embed="rId2">
            <a:extLst/>
          </a:blip>
          <a:stretch>
            <a:fillRect/>
          </a:stretch>
        </p:blipFill>
        <p:spPr>
          <a:xfrm>
            <a:off x="298450" y="260350"/>
            <a:ext cx="2590800" cy="1892300"/>
          </a:xfrm>
          <a:prstGeom prst="rect">
            <a:avLst/>
          </a:prstGeom>
          <a:ln w="12700">
            <a:miter lim="400000"/>
          </a:ln>
        </p:spPr>
      </p:pic>
      <p:sp>
        <p:nvSpPr>
          <p:cNvPr id="214" name="Lenses"/>
          <p:cNvSpPr txBox="1"/>
          <p:nvPr>
            <p:ph type="title"/>
          </p:nvPr>
        </p:nvSpPr>
        <p:spPr>
          <a:xfrm>
            <a:off x="754062" y="2174875"/>
            <a:ext cx="8537576" cy="2092325"/>
          </a:xfrm>
          <a:prstGeom prst="rect">
            <a:avLst/>
          </a:prstGeom>
        </p:spPr>
        <p:txBody>
          <a:bodyPr/>
          <a:lstStyle/>
          <a:p>
            <a:pPr/>
            <a:r>
              <a:t>Lenses</a:t>
            </a:r>
          </a:p>
        </p:txBody>
      </p:sp>
      <p:sp>
        <p:nvSpPr>
          <p:cNvPr id="215" name="Frédo Durand…"/>
          <p:cNvSpPr txBox="1"/>
          <p:nvPr>
            <p:ph type="body" sz="quarter" idx="4294967295"/>
          </p:nvPr>
        </p:nvSpPr>
        <p:spPr>
          <a:xfrm>
            <a:off x="1506537" y="4267200"/>
            <a:ext cx="7032626" cy="1925638"/>
          </a:xfrm>
          <a:prstGeom prst="rect">
            <a:avLst/>
          </a:prstGeom>
          <a:solidFill>
            <a:srgbClr val="FFFFFF"/>
          </a:solidFill>
        </p:spPr>
        <p:txBody>
          <a:bodyPr/>
          <a:lstStyle/>
          <a:p>
            <a:pPr marL="40629" indent="0" algn="ctr" defTabSz="1004887">
              <a:buClr>
                <a:srgbClr val="000000"/>
              </a:buClr>
              <a:buSzTx/>
              <a:buFont typeface="Times New Roman"/>
              <a:buNone/>
              <a:defRPr b="1" sz="3100">
                <a:latin typeface="Times New Roman"/>
                <a:ea typeface="Times New Roman"/>
                <a:cs typeface="Times New Roman"/>
                <a:sym typeface="Times New Roman"/>
              </a:defRPr>
            </a:pPr>
            <a:r>
              <a:t>Frédo Durand</a:t>
            </a:r>
          </a:p>
          <a:p>
            <a:pPr marL="40629" indent="0" algn="ctr" defTabSz="1004887">
              <a:buClr>
                <a:srgbClr val="000000"/>
              </a:buClr>
              <a:buSzTx/>
              <a:buFont typeface="Times New Roman"/>
              <a:buNone/>
              <a:defRPr b="1" sz="3100">
                <a:latin typeface="Times New Roman"/>
                <a:ea typeface="Times New Roman"/>
                <a:cs typeface="Times New Roman"/>
                <a:sym typeface="Times New Roman"/>
              </a:defRPr>
            </a:pPr>
            <a:r>
              <a:t>MIT EECS</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218"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219" name="Non-Photorealistic Rendering"/>
          <p:cNvSpPr txBox="1"/>
          <p:nvPr>
            <p:ph type="title"/>
          </p:nvPr>
        </p:nvSpPr>
        <p:spPr>
          <a:prstGeom prst="rect">
            <a:avLst/>
          </a:prstGeom>
        </p:spPr>
        <p:txBody>
          <a:bodyPr/>
          <a:lstStyle/>
          <a:p>
            <a:pPr/>
            <a:r>
              <a:t>Non-Photorealistic Rendering</a:t>
            </a:r>
          </a:p>
        </p:txBody>
      </p:sp>
      <p:sp>
        <p:nvSpPr>
          <p:cNvPr id="220" name="Problem set has no associated lecture…"/>
          <p:cNvSpPr txBox="1"/>
          <p:nvPr>
            <p:ph type="body" idx="1"/>
          </p:nvPr>
        </p:nvSpPr>
        <p:spPr>
          <a:prstGeom prst="rect">
            <a:avLst/>
          </a:prstGeom>
        </p:spPr>
        <p:txBody>
          <a:bodyPr/>
          <a:lstStyle/>
          <a:p>
            <a:pPr/>
            <a:r>
              <a:t>Problem set has no associated lecture</a:t>
            </a:r>
          </a:p>
          <a:p>
            <a:pPr/>
          </a:p>
          <a:p>
            <a:pPr/>
            <a:r>
              <a:t>Paper review for grad version</a:t>
            </a:r>
          </a:p>
          <a:p>
            <a:pPr/>
          </a:p>
          <a:p>
            <a:pPr/>
            <a:r>
              <a:t>Last p-set: choose your own p-set</a:t>
            </a:r>
          </a:p>
          <a:p>
            <a:pPr/>
          </a:p>
          <a:p>
            <a:pPr/>
            <a:r>
              <a:t>Ethics mini essay</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223"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224" name="Double-click to edit"/>
          <p:cNvSpPr txBox="1"/>
          <p:nvPr>
            <p:ph type="title"/>
          </p:nvPr>
        </p:nvSpPr>
        <p:spPr>
          <a:prstGeom prst="rect">
            <a:avLst/>
          </a:prstGeom>
        </p:spPr>
        <p:txBody>
          <a:bodyPr/>
          <a:lstStyle/>
          <a:p>
            <a:pPr/>
          </a:p>
        </p:txBody>
      </p:sp>
      <p:sp>
        <p:nvSpPr>
          <p:cNvPr id="225" name="Double-click to edit"/>
          <p:cNvSpPr txBox="1"/>
          <p:nvPr>
            <p:ph type="body" idx="1"/>
          </p:nvPr>
        </p:nvSpPr>
        <p:spPr>
          <a:prstGeom prst="rect">
            <a:avLst/>
          </a:prstGeom>
        </p:spPr>
        <p:txBody>
          <a:bodyPr/>
          <a:lstStyle/>
          <a:p>
            <a:pPr/>
          </a:p>
        </p:txBody>
      </p:sp>
      <p:pic>
        <p:nvPicPr>
          <p:cNvPr id="226" name="20160828-2016-08-28-at-19h33m20s-[Group 8]-2016-08-28-at-19h33m20s-DSC_5116-043_2016-08-28-at-19h33m43s-DSC_5172-269-56 images-001.jpg" descr="20160828-2016-08-28-at-19h33m20s-[Group 8]-2016-08-28-at-19h33m20s-DSC_5116-043_2016-08-28-at-19h33m43s-DSC_5172-269-56 images-001.jpg"/>
          <p:cNvPicPr>
            <a:picLocks noChangeAspect="1"/>
          </p:cNvPicPr>
          <p:nvPr/>
        </p:nvPicPr>
        <p:blipFill>
          <a:blip r:embed="rId3">
            <a:extLst/>
          </a:blip>
          <a:stretch>
            <a:fillRect/>
          </a:stretch>
        </p:blipFill>
        <p:spPr>
          <a:xfrm>
            <a:off x="-77115" y="2072807"/>
            <a:ext cx="10045701" cy="3392936"/>
          </a:xfrm>
          <a:prstGeom prst="rect">
            <a:avLst/>
          </a:prstGeom>
          <a:ln w="25400"/>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229"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230" name="Rainbows ?"/>
          <p:cNvSpPr txBox="1"/>
          <p:nvPr>
            <p:ph type="title"/>
          </p:nvPr>
        </p:nvSpPr>
        <p:spPr>
          <a:prstGeom prst="rect">
            <a:avLst/>
          </a:prstGeom>
        </p:spPr>
        <p:txBody>
          <a:bodyPr/>
          <a:lstStyle/>
          <a:p>
            <a:pPr/>
            <a:r>
              <a:t>Rainbows ?</a:t>
            </a:r>
          </a:p>
        </p:txBody>
      </p:sp>
      <p:sp>
        <p:nvSpPr>
          <p:cNvPr id="231" name="See Veritassium: https://youtu.be/24GfgNtnjXc?si=DVnO3iqndkuxf1mH"/>
          <p:cNvSpPr txBox="1"/>
          <p:nvPr>
            <p:ph type="body" idx="1"/>
          </p:nvPr>
        </p:nvSpPr>
        <p:spPr>
          <a:prstGeom prst="rect">
            <a:avLst/>
          </a:prstGeom>
        </p:spPr>
        <p:txBody>
          <a:bodyPr/>
          <a:lstStyle/>
          <a:p>
            <a:pPr/>
            <a:r>
              <a:t>See Veritassium: </a:t>
            </a:r>
            <a:r>
              <a:rPr u="sng">
                <a:hlinkClick r:id="rId3" invalidUrl="" action="" tgtFrame="" tooltip="" history="1" highlightClick="0" endSnd="0"/>
              </a:rPr>
              <a:t>https://youtu.be/24GfgNtnjXc?si=DVnO3iqndkuxf1mH</a:t>
            </a:r>
          </a:p>
        </p:txBody>
      </p:sp>
      <p:pic>
        <p:nvPicPr>
          <p:cNvPr id="232" name="pasted-movie.png" descr="pasted-movie.png"/>
          <p:cNvPicPr>
            <a:picLocks noChangeAspect="1"/>
          </p:cNvPicPr>
          <p:nvPr/>
        </p:nvPicPr>
        <p:blipFill>
          <a:blip r:embed="rId4">
            <a:extLst/>
          </a:blip>
          <a:stretch>
            <a:fillRect/>
          </a:stretch>
        </p:blipFill>
        <p:spPr>
          <a:xfrm>
            <a:off x="0" y="2065019"/>
            <a:ext cx="10045700" cy="5537526"/>
          </a:xfrm>
          <a:prstGeom prst="rect">
            <a:avLst/>
          </a:prstGeom>
          <a:ln w="25400"/>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235"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236" name="Rainbows"/>
          <p:cNvSpPr txBox="1"/>
          <p:nvPr>
            <p:ph type="title"/>
          </p:nvPr>
        </p:nvSpPr>
        <p:spPr>
          <a:prstGeom prst="rect">
            <a:avLst/>
          </a:prstGeom>
        </p:spPr>
        <p:txBody>
          <a:bodyPr/>
          <a:lstStyle/>
          <a:p>
            <a:pPr/>
            <a:r>
              <a:t>Rainbows</a:t>
            </a:r>
          </a:p>
        </p:txBody>
      </p:sp>
      <p:sp>
        <p:nvSpPr>
          <p:cNvPr id="237" name="Double-click to edit"/>
          <p:cNvSpPr txBox="1"/>
          <p:nvPr>
            <p:ph type="body" idx="1"/>
          </p:nvPr>
        </p:nvSpPr>
        <p:spPr>
          <a:prstGeom prst="rect">
            <a:avLst/>
          </a:prstGeom>
        </p:spPr>
        <p:txBody>
          <a:bodyPr/>
          <a:lstStyle/>
          <a:p>
            <a:pPr/>
          </a:p>
        </p:txBody>
      </p:sp>
      <p:pic>
        <p:nvPicPr>
          <p:cNvPr id="238" name="Image" descr="Image"/>
          <p:cNvPicPr>
            <a:picLocks noChangeAspect="1"/>
          </p:cNvPicPr>
          <p:nvPr/>
        </p:nvPicPr>
        <p:blipFill>
          <a:blip r:embed="rId3">
            <a:extLst/>
          </a:blip>
          <a:stretch>
            <a:fillRect/>
          </a:stretch>
        </p:blipFill>
        <p:spPr>
          <a:xfrm>
            <a:off x="345287" y="1108075"/>
            <a:ext cx="8916725" cy="5940768"/>
          </a:xfrm>
          <a:prstGeom prst="rect">
            <a:avLst/>
          </a:prstGeom>
          <a:ln w="25400"/>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24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242" name="Prisms, dispersion"/>
          <p:cNvSpPr txBox="1"/>
          <p:nvPr>
            <p:ph type="title"/>
          </p:nvPr>
        </p:nvSpPr>
        <p:spPr>
          <a:prstGeom prst="rect">
            <a:avLst/>
          </a:prstGeom>
        </p:spPr>
        <p:txBody>
          <a:bodyPr/>
          <a:lstStyle/>
          <a:p>
            <a:pPr/>
            <a:r>
              <a:t>Prisms, dispersion</a:t>
            </a:r>
          </a:p>
        </p:txBody>
      </p:sp>
      <p:sp>
        <p:nvSpPr>
          <p:cNvPr id="243" name="Double-click to edit"/>
          <p:cNvSpPr txBox="1"/>
          <p:nvPr>
            <p:ph type="body" idx="1"/>
          </p:nvPr>
        </p:nvSpPr>
        <p:spPr>
          <a:prstGeom prst="rect">
            <a:avLst/>
          </a:prstGeom>
        </p:spPr>
        <p:txBody>
          <a:bodyPr/>
          <a:lstStyle/>
          <a:p>
            <a:pPr/>
          </a:p>
        </p:txBody>
      </p:sp>
      <p:pic>
        <p:nvPicPr>
          <p:cNvPr id="244" name="Image" descr="Image"/>
          <p:cNvPicPr>
            <a:picLocks noChangeAspect="1"/>
          </p:cNvPicPr>
          <p:nvPr/>
        </p:nvPicPr>
        <p:blipFill>
          <a:blip r:embed="rId3">
            <a:extLst/>
          </a:blip>
          <a:stretch>
            <a:fillRect/>
          </a:stretch>
        </p:blipFill>
        <p:spPr>
          <a:xfrm>
            <a:off x="0" y="1108075"/>
            <a:ext cx="10045701" cy="5650707"/>
          </a:xfrm>
          <a:prstGeom prst="rect">
            <a:avLst/>
          </a:prstGeom>
          <a:ln w="25400"/>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6"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247"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248" name="Why the prism experiment doesn’t fully explain rainbows"/>
          <p:cNvSpPr txBox="1"/>
          <p:nvPr>
            <p:ph type="title"/>
          </p:nvPr>
        </p:nvSpPr>
        <p:spPr>
          <a:xfrm>
            <a:off x="334962" y="0"/>
            <a:ext cx="9544051" cy="1498871"/>
          </a:xfrm>
          <a:prstGeom prst="rect">
            <a:avLst/>
          </a:prstGeom>
        </p:spPr>
        <p:txBody>
          <a:bodyPr/>
          <a:lstStyle/>
          <a:p>
            <a:pPr/>
            <a:r>
              <a:t>Why the prism experiment doesn’t fully explain rainbows</a:t>
            </a:r>
          </a:p>
        </p:txBody>
      </p:sp>
      <p:sp>
        <p:nvSpPr>
          <p:cNvPr id="249"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252"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253" name="What is the shape of a raindrop?"/>
          <p:cNvSpPr txBox="1"/>
          <p:nvPr>
            <p:ph type="title"/>
          </p:nvPr>
        </p:nvSpPr>
        <p:spPr>
          <a:prstGeom prst="rect">
            <a:avLst/>
          </a:prstGeom>
        </p:spPr>
        <p:txBody>
          <a:bodyPr/>
          <a:lstStyle/>
          <a:p>
            <a:pPr/>
            <a:r>
              <a:t>What is the shape of a raindrop?</a:t>
            </a:r>
          </a:p>
        </p:txBody>
      </p:sp>
      <p:sp>
        <p:nvSpPr>
          <p:cNvPr id="254" name="https://www.youtube.com/shorts/Ko02mUWhItA"/>
          <p:cNvSpPr txBox="1"/>
          <p:nvPr>
            <p:ph type="body" idx="1"/>
          </p:nvPr>
        </p:nvSpPr>
        <p:spPr>
          <a:prstGeom prst="rect">
            <a:avLst/>
          </a:prstGeom>
        </p:spPr>
        <p:txBody>
          <a:bodyPr/>
          <a:lstStyle>
            <a:lvl1pPr>
              <a:defRPr u="sng">
                <a:hlinkClick r:id="rId3" invalidUrl="" action="" tgtFrame="" tooltip="" history="1" highlightClick="0" endSnd="0"/>
              </a:defRPr>
            </a:lvl1pPr>
          </a:lstStyle>
          <a:p>
            <a:pPr>
              <a:defRPr u="none"/>
            </a:pPr>
            <a:r>
              <a:rPr u="sng">
                <a:hlinkClick r:id="rId3" invalidUrl="" action="" tgtFrame="" tooltip="" history="1" highlightClick="0" endSnd="0"/>
              </a:rPr>
              <a:t>https://www.youtube.com/shorts/Ko02mUWhItA</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6"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257"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258" name="Refraction, reflection, refraction"/>
          <p:cNvSpPr txBox="1"/>
          <p:nvPr>
            <p:ph type="title"/>
          </p:nvPr>
        </p:nvSpPr>
        <p:spPr>
          <a:prstGeom prst="rect">
            <a:avLst/>
          </a:prstGeom>
        </p:spPr>
        <p:txBody>
          <a:bodyPr/>
          <a:lstStyle/>
          <a:p>
            <a:pPr/>
            <a:r>
              <a:t>Refraction, reflection, refraction</a:t>
            </a:r>
          </a:p>
        </p:txBody>
      </p:sp>
      <p:sp>
        <p:nvSpPr>
          <p:cNvPr id="259"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1"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262"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263" name="Caustics (or catacaustics)"/>
          <p:cNvSpPr txBox="1"/>
          <p:nvPr>
            <p:ph type="title"/>
          </p:nvPr>
        </p:nvSpPr>
        <p:spPr>
          <a:prstGeom prst="rect">
            <a:avLst/>
          </a:prstGeom>
        </p:spPr>
        <p:txBody>
          <a:bodyPr/>
          <a:lstStyle/>
          <a:p>
            <a:pPr/>
            <a:r>
              <a:t>Caustics (or catacaustics)</a:t>
            </a:r>
          </a:p>
        </p:txBody>
      </p:sp>
      <p:sp>
        <p:nvSpPr>
          <p:cNvPr id="264" name="Double-click to edit"/>
          <p:cNvSpPr txBox="1"/>
          <p:nvPr>
            <p:ph type="body" idx="1"/>
          </p:nvPr>
        </p:nvSpPr>
        <p:spPr>
          <a:prstGeom prst="rect">
            <a:avLst/>
          </a:prstGeom>
        </p:spPr>
        <p:txBody>
          <a:bodyPr/>
          <a:lstStyle/>
          <a:p>
            <a:pPr/>
          </a:p>
        </p:txBody>
      </p:sp>
      <p:pic>
        <p:nvPicPr>
          <p:cNvPr id="265" name="Image" descr="Image"/>
          <p:cNvPicPr>
            <a:picLocks noChangeAspect="1"/>
          </p:cNvPicPr>
          <p:nvPr/>
        </p:nvPicPr>
        <p:blipFill>
          <a:blip r:embed="rId3">
            <a:extLst/>
          </a:blip>
          <a:stretch>
            <a:fillRect/>
          </a:stretch>
        </p:blipFill>
        <p:spPr>
          <a:xfrm>
            <a:off x="281131" y="1108075"/>
            <a:ext cx="3424852" cy="3354615"/>
          </a:xfrm>
          <a:prstGeom prst="rect">
            <a:avLst/>
          </a:prstGeom>
          <a:ln w="25400"/>
        </p:spPr>
      </p:pic>
      <p:pic>
        <p:nvPicPr>
          <p:cNvPr id="266" name="Image" descr="Image"/>
          <p:cNvPicPr>
            <a:picLocks noChangeAspect="1"/>
          </p:cNvPicPr>
          <p:nvPr/>
        </p:nvPicPr>
        <p:blipFill>
          <a:blip r:embed="rId4">
            <a:extLst/>
          </a:blip>
          <a:stretch>
            <a:fillRect/>
          </a:stretch>
        </p:blipFill>
        <p:spPr>
          <a:xfrm>
            <a:off x="5997792" y="1087437"/>
            <a:ext cx="4064001" cy="2857501"/>
          </a:xfrm>
          <a:prstGeom prst="rect">
            <a:avLst/>
          </a:prstGeom>
          <a:ln w="25400"/>
        </p:spPr>
      </p:pic>
      <p:pic>
        <p:nvPicPr>
          <p:cNvPr id="267" name="Image" descr="Image"/>
          <p:cNvPicPr>
            <a:picLocks noChangeAspect="1"/>
          </p:cNvPicPr>
          <p:nvPr/>
        </p:nvPicPr>
        <p:blipFill>
          <a:blip r:embed="rId5">
            <a:extLst/>
          </a:blip>
          <a:stretch>
            <a:fillRect/>
          </a:stretch>
        </p:blipFill>
        <p:spPr>
          <a:xfrm>
            <a:off x="6373460" y="4522147"/>
            <a:ext cx="3915926" cy="3786343"/>
          </a:xfrm>
          <a:prstGeom prst="rect">
            <a:avLst/>
          </a:prstGeom>
          <a:ln w="25400"/>
        </p:spPr>
      </p:pic>
      <p:pic>
        <p:nvPicPr>
          <p:cNvPr id="268" name="Image" descr="Image"/>
          <p:cNvPicPr>
            <a:picLocks noChangeAspect="1"/>
          </p:cNvPicPr>
          <p:nvPr/>
        </p:nvPicPr>
        <p:blipFill>
          <a:blip r:embed="rId6">
            <a:extLst/>
          </a:blip>
          <a:stretch>
            <a:fillRect/>
          </a:stretch>
        </p:blipFill>
        <p:spPr>
          <a:xfrm>
            <a:off x="138817" y="4425499"/>
            <a:ext cx="4420391" cy="3009628"/>
          </a:xfrm>
          <a:prstGeom prst="rect">
            <a:avLst/>
          </a:prstGeom>
          <a:ln w="25400"/>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27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272" name="Double-click to edit"/>
          <p:cNvSpPr txBox="1"/>
          <p:nvPr>
            <p:ph type="title"/>
          </p:nvPr>
        </p:nvSpPr>
        <p:spPr>
          <a:prstGeom prst="rect">
            <a:avLst/>
          </a:prstGeom>
        </p:spPr>
        <p:txBody>
          <a:bodyPr/>
          <a:lstStyle/>
          <a:p>
            <a:pPr/>
          </a:p>
        </p:txBody>
      </p:sp>
      <p:sp>
        <p:nvSpPr>
          <p:cNvPr id="273" name="Double-click to edit"/>
          <p:cNvSpPr txBox="1"/>
          <p:nvPr>
            <p:ph type="body" idx="1"/>
          </p:nvPr>
        </p:nvSpPr>
        <p:spPr>
          <a:prstGeom prst="rect">
            <a:avLst/>
          </a:prstGeom>
        </p:spPr>
        <p:txBody>
          <a:bodyPr/>
          <a:lstStyle/>
          <a:p>
            <a:pPr/>
          </a:p>
        </p:txBody>
      </p:sp>
      <p:pic>
        <p:nvPicPr>
          <p:cNvPr id="274" name="20251109at14h00m19s-DSC02875.jpg" descr="20251109at14h00m19s-DSC02875.jpg"/>
          <p:cNvPicPr>
            <a:picLocks noChangeAspect="1"/>
          </p:cNvPicPr>
          <p:nvPr/>
        </p:nvPicPr>
        <p:blipFill>
          <a:blip r:embed="rId3">
            <a:extLst/>
          </a:blip>
          <a:stretch>
            <a:fillRect/>
          </a:stretch>
        </p:blipFill>
        <p:spPr>
          <a:xfrm>
            <a:off x="-246005" y="744663"/>
            <a:ext cx="10045701" cy="6695460"/>
          </a:xfrm>
          <a:prstGeom prst="rect">
            <a:avLst/>
          </a:prstGeom>
          <a:ln w="25400"/>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6"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277"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278" name="Refraction, reflection, refraction"/>
          <p:cNvSpPr txBox="1"/>
          <p:nvPr>
            <p:ph type="title"/>
          </p:nvPr>
        </p:nvSpPr>
        <p:spPr>
          <a:prstGeom prst="rect">
            <a:avLst/>
          </a:prstGeom>
        </p:spPr>
        <p:txBody>
          <a:bodyPr/>
          <a:lstStyle/>
          <a:p>
            <a:pPr/>
            <a:r>
              <a:t>Refraction, reflection, refraction</a:t>
            </a:r>
          </a:p>
        </p:txBody>
      </p:sp>
      <p:sp>
        <p:nvSpPr>
          <p:cNvPr id="279" name="Double-click to edit"/>
          <p:cNvSpPr txBox="1"/>
          <p:nvPr>
            <p:ph type="body" idx="1"/>
          </p:nvPr>
        </p:nvSpPr>
        <p:spPr>
          <a:prstGeom prst="rect">
            <a:avLst/>
          </a:prstGeom>
        </p:spPr>
        <p:txBody>
          <a:bodyPr/>
          <a:lstStyle/>
          <a:p>
            <a:pPr/>
          </a:p>
        </p:txBody>
      </p:sp>
      <p:pic>
        <p:nvPicPr>
          <p:cNvPr id="280" name="pasted-movie.png" descr="pasted-movie.png"/>
          <p:cNvPicPr>
            <a:picLocks noChangeAspect="1"/>
          </p:cNvPicPr>
          <p:nvPr/>
        </p:nvPicPr>
        <p:blipFill>
          <a:blip r:embed="rId3">
            <a:extLst/>
          </a:blip>
          <a:stretch>
            <a:fillRect/>
          </a:stretch>
        </p:blipFill>
        <p:spPr>
          <a:xfrm>
            <a:off x="0" y="1108075"/>
            <a:ext cx="10045700" cy="5909236"/>
          </a:xfrm>
          <a:prstGeom prst="rect">
            <a:avLst/>
          </a:prstGeom>
          <a:ln w="25400"/>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2"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283"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284" name="Double-click to edit"/>
          <p:cNvSpPr txBox="1"/>
          <p:nvPr>
            <p:ph type="title"/>
          </p:nvPr>
        </p:nvSpPr>
        <p:spPr>
          <a:prstGeom prst="rect">
            <a:avLst/>
          </a:prstGeom>
        </p:spPr>
        <p:txBody>
          <a:bodyPr/>
          <a:lstStyle/>
          <a:p>
            <a:pPr/>
          </a:p>
        </p:txBody>
      </p:sp>
      <p:sp>
        <p:nvSpPr>
          <p:cNvPr id="285" name="https://phys.libretexts.org/Bookshelves/Optics/Geometric_Optics_(Tatum)/01:_Reflection_and_Refraction/1.07:_The_Rainbow"/>
          <p:cNvSpPr txBox="1"/>
          <p:nvPr>
            <p:ph type="body" idx="1"/>
          </p:nvPr>
        </p:nvSpPr>
        <p:spPr>
          <a:prstGeom prst="rect">
            <a:avLst/>
          </a:prstGeom>
        </p:spPr>
        <p:txBody>
          <a:bodyPr/>
          <a:lstStyle/>
          <a:p>
            <a:pPr>
              <a:defRPr sz="2200"/>
            </a:pPr>
            <a:r>
              <a:rPr u="sng">
                <a:hlinkClick r:id="rId3" invalidUrl="" action="" tgtFrame="" tooltip="" history="1" highlightClick="0" endSnd="0"/>
              </a:rPr>
              <a:t>https://phys.libretexts.org/Bookshelves/Optics/Geometric_Optics_(Tatum)/01:_Reflection_and_Refraction/1.07:_The_Rainbow</a:t>
            </a:r>
            <a:r>
              <a:t> </a:t>
            </a:r>
          </a:p>
        </p:txBody>
      </p:sp>
      <p:pic>
        <p:nvPicPr>
          <p:cNvPr id="286" name="pasted-movie.png" descr="pasted-movie.png"/>
          <p:cNvPicPr>
            <a:picLocks noChangeAspect="1"/>
          </p:cNvPicPr>
          <p:nvPr/>
        </p:nvPicPr>
        <p:blipFill>
          <a:blip r:embed="rId4">
            <a:extLst/>
          </a:blip>
          <a:stretch>
            <a:fillRect/>
          </a:stretch>
        </p:blipFill>
        <p:spPr>
          <a:xfrm>
            <a:off x="520604" y="2142002"/>
            <a:ext cx="6565901" cy="5448301"/>
          </a:xfrm>
          <a:prstGeom prst="rect">
            <a:avLst/>
          </a:prstGeom>
          <a:ln w="25400"/>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8"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289"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290" name="Double-click to edit"/>
          <p:cNvSpPr txBox="1"/>
          <p:nvPr>
            <p:ph type="title"/>
          </p:nvPr>
        </p:nvSpPr>
        <p:spPr>
          <a:prstGeom prst="rect">
            <a:avLst/>
          </a:prstGeom>
        </p:spPr>
        <p:txBody>
          <a:bodyPr/>
          <a:lstStyle/>
          <a:p>
            <a:pPr/>
          </a:p>
        </p:txBody>
      </p:sp>
      <p:sp>
        <p:nvSpPr>
          <p:cNvPr id="291" name="https://people.uncw.edu/hermanr/Documents/Talks/Rainbow_History.pdf"/>
          <p:cNvSpPr txBox="1"/>
          <p:nvPr>
            <p:ph type="body" idx="1"/>
          </p:nvPr>
        </p:nvSpPr>
        <p:spPr>
          <a:prstGeom prst="rect">
            <a:avLst/>
          </a:prstGeom>
        </p:spPr>
        <p:txBody>
          <a:bodyPr/>
          <a:lstStyle/>
          <a:p>
            <a:pPr/>
            <a:r>
              <a:rPr u="sng">
                <a:hlinkClick r:id="rId3" invalidUrl="" action="" tgtFrame="" tooltip="" history="1" highlightClick="0" endSnd="0"/>
              </a:rPr>
              <a:t>https://people.uncw.edu/hermanr/Documents/Talks/Rainbow_History.pdf</a:t>
            </a:r>
            <a:r>
              <a:t> </a:t>
            </a:r>
          </a:p>
        </p:txBody>
      </p:sp>
      <p:pic>
        <p:nvPicPr>
          <p:cNvPr id="292" name="pasted-movie.png" descr="pasted-movie.png"/>
          <p:cNvPicPr>
            <a:picLocks noChangeAspect="1"/>
          </p:cNvPicPr>
          <p:nvPr/>
        </p:nvPicPr>
        <p:blipFill>
          <a:blip r:embed="rId4">
            <a:extLst/>
          </a:blip>
          <a:stretch>
            <a:fillRect/>
          </a:stretch>
        </p:blipFill>
        <p:spPr>
          <a:xfrm>
            <a:off x="401637" y="2392519"/>
            <a:ext cx="7447265" cy="5206050"/>
          </a:xfrm>
          <a:prstGeom prst="rect">
            <a:avLst/>
          </a:prstGeom>
          <a:ln w="25400"/>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4"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295"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296" name="Demo"/>
          <p:cNvSpPr txBox="1"/>
          <p:nvPr>
            <p:ph type="title"/>
          </p:nvPr>
        </p:nvSpPr>
        <p:spPr>
          <a:prstGeom prst="rect">
            <a:avLst/>
          </a:prstGeom>
        </p:spPr>
        <p:txBody>
          <a:bodyPr/>
          <a:lstStyle/>
          <a:p>
            <a:pPr/>
            <a:r>
              <a:t>Demo</a:t>
            </a:r>
          </a:p>
        </p:txBody>
      </p:sp>
      <p:sp>
        <p:nvSpPr>
          <p:cNvPr id="297" name="http://www.jgiesen.de/rainbow/index.html"/>
          <p:cNvSpPr txBox="1"/>
          <p:nvPr>
            <p:ph type="body" idx="1"/>
          </p:nvPr>
        </p:nvSpPr>
        <p:spPr>
          <a:prstGeom prst="rect">
            <a:avLst/>
          </a:prstGeom>
        </p:spPr>
        <p:txBody>
          <a:bodyPr/>
          <a:lstStyle/>
          <a:p>
            <a:pPr/>
            <a:r>
              <a:rPr u="sng">
                <a:hlinkClick r:id="rId3" invalidUrl="" action="" tgtFrame="" tooltip="" history="1" highlightClick="0" endSnd="0"/>
              </a:rPr>
              <a:t>http://www.jgiesen.de/rainbow/index.html</a:t>
            </a:r>
            <a:r>
              <a:t> </a:t>
            </a:r>
          </a:p>
        </p:txBody>
      </p:sp>
      <p:pic>
        <p:nvPicPr>
          <p:cNvPr id="298" name="pasted-movie.png" descr="pasted-movie.png"/>
          <p:cNvPicPr>
            <a:picLocks noChangeAspect="1"/>
          </p:cNvPicPr>
          <p:nvPr/>
        </p:nvPicPr>
        <p:blipFill>
          <a:blip r:embed="rId4">
            <a:extLst/>
          </a:blip>
          <a:stretch>
            <a:fillRect/>
          </a:stretch>
        </p:blipFill>
        <p:spPr>
          <a:xfrm>
            <a:off x="334962" y="1087437"/>
            <a:ext cx="7128342" cy="6337174"/>
          </a:xfrm>
          <a:prstGeom prst="rect">
            <a:avLst/>
          </a:prstGeom>
          <a:ln w="25400"/>
        </p:spPr>
      </p:pic>
      <p:pic>
        <p:nvPicPr>
          <p:cNvPr id="299" name="pasted-movie.png" descr="pasted-movie.png"/>
          <p:cNvPicPr>
            <a:picLocks noChangeAspect="1"/>
          </p:cNvPicPr>
          <p:nvPr/>
        </p:nvPicPr>
        <p:blipFill>
          <a:blip r:embed="rId4">
            <a:extLst/>
          </a:blip>
          <a:stretch>
            <a:fillRect/>
          </a:stretch>
        </p:blipFill>
        <p:spPr>
          <a:xfrm>
            <a:off x="754817" y="1703614"/>
            <a:ext cx="6433648" cy="5719584"/>
          </a:xfrm>
          <a:prstGeom prst="rect">
            <a:avLst/>
          </a:prstGeom>
          <a:ln w="25400"/>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1"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302"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303" name="Double-click to edit"/>
          <p:cNvSpPr txBox="1"/>
          <p:nvPr>
            <p:ph type="title"/>
          </p:nvPr>
        </p:nvSpPr>
        <p:spPr>
          <a:prstGeom prst="rect">
            <a:avLst/>
          </a:prstGeom>
        </p:spPr>
        <p:txBody>
          <a:bodyPr/>
          <a:lstStyle/>
          <a:p>
            <a:pPr/>
          </a:p>
        </p:txBody>
      </p:sp>
      <p:sp>
        <p:nvSpPr>
          <p:cNvPr id="304" name="http://hyperphysics.phy-astr.gsu.edu/hbase/atmos/rbowpath.html"/>
          <p:cNvSpPr txBox="1"/>
          <p:nvPr>
            <p:ph type="body" idx="1"/>
          </p:nvPr>
        </p:nvSpPr>
        <p:spPr>
          <a:prstGeom prst="rect">
            <a:avLst/>
          </a:prstGeom>
        </p:spPr>
        <p:txBody>
          <a:bodyPr/>
          <a:lstStyle/>
          <a:p>
            <a:pPr/>
            <a:r>
              <a:rPr u="sng">
                <a:hlinkClick r:id="rId3" invalidUrl="" action="" tgtFrame="" tooltip="" history="1" highlightClick="0" endSnd="0"/>
              </a:rPr>
              <a:t>http://hyperphysics.phy-astr.gsu.edu/hbase/atmos/rbowpath.html</a:t>
            </a:r>
            <a:r>
              <a:t> </a:t>
            </a:r>
          </a:p>
        </p:txBody>
      </p:sp>
      <p:pic>
        <p:nvPicPr>
          <p:cNvPr id="305" name="pasted-movie.png" descr="pasted-movie.png"/>
          <p:cNvPicPr>
            <a:picLocks noChangeAspect="1"/>
          </p:cNvPicPr>
          <p:nvPr/>
        </p:nvPicPr>
        <p:blipFill>
          <a:blip r:embed="rId4">
            <a:extLst/>
          </a:blip>
          <a:stretch>
            <a:fillRect/>
          </a:stretch>
        </p:blipFill>
        <p:spPr>
          <a:xfrm>
            <a:off x="469900" y="2314493"/>
            <a:ext cx="7701415" cy="5370583"/>
          </a:xfrm>
          <a:prstGeom prst="rect">
            <a:avLst/>
          </a:prstGeom>
          <a:ln w="25400"/>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7"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308"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309" name="Per droplet rainbow vs  per-observer rainbow"/>
          <p:cNvSpPr txBox="1"/>
          <p:nvPr>
            <p:ph type="title"/>
          </p:nvPr>
        </p:nvSpPr>
        <p:spPr>
          <a:xfrm>
            <a:off x="334962" y="10790"/>
            <a:ext cx="9544051" cy="1493813"/>
          </a:xfrm>
          <a:prstGeom prst="rect">
            <a:avLst/>
          </a:prstGeom>
        </p:spPr>
        <p:txBody>
          <a:bodyPr/>
          <a:lstStyle/>
          <a:p>
            <a:pPr/>
            <a:r>
              <a:t>Per droplet rainbow vs </a:t>
            </a:r>
            <a:br/>
            <a:r>
              <a:t>per-observer rainbow</a:t>
            </a:r>
          </a:p>
        </p:txBody>
      </p:sp>
      <p:sp>
        <p:nvSpPr>
          <p:cNvPr id="310"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2"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313"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314" name="Double-click to edit"/>
          <p:cNvSpPr txBox="1"/>
          <p:nvPr>
            <p:ph type="title"/>
          </p:nvPr>
        </p:nvSpPr>
        <p:spPr>
          <a:prstGeom prst="rect">
            <a:avLst/>
          </a:prstGeom>
        </p:spPr>
        <p:txBody>
          <a:bodyPr/>
          <a:lstStyle/>
          <a:p>
            <a:pPr/>
          </a:p>
        </p:txBody>
      </p:sp>
      <p:sp>
        <p:nvSpPr>
          <p:cNvPr id="315" name="Double-click to edit"/>
          <p:cNvSpPr txBox="1"/>
          <p:nvPr>
            <p:ph type="body" idx="1"/>
          </p:nvPr>
        </p:nvSpPr>
        <p:spPr>
          <a:prstGeom prst="rect">
            <a:avLst/>
          </a:prstGeom>
        </p:spPr>
        <p:txBody>
          <a:bodyPr/>
          <a:lstStyle/>
          <a:p>
            <a:pPr/>
          </a:p>
        </p:txBody>
      </p:sp>
      <p:pic>
        <p:nvPicPr>
          <p:cNvPr id="316" name="Image" descr="Image"/>
          <p:cNvPicPr>
            <a:picLocks noChangeAspect="1"/>
          </p:cNvPicPr>
          <p:nvPr/>
        </p:nvPicPr>
        <p:blipFill>
          <a:blip r:embed="rId3">
            <a:extLst/>
          </a:blip>
          <a:stretch>
            <a:fillRect/>
          </a:stretch>
        </p:blipFill>
        <p:spPr>
          <a:xfrm>
            <a:off x="372062" y="1087437"/>
            <a:ext cx="8943676" cy="5958724"/>
          </a:xfrm>
          <a:prstGeom prst="rect">
            <a:avLst/>
          </a:prstGeom>
          <a:ln w="25400"/>
        </p:spPr>
      </p:pic>
      <p:sp>
        <p:nvSpPr>
          <p:cNvPr id="317" name="https://earthsky.org/earth/what-gives-rainbows-their-curved-shape/"/>
          <p:cNvSpPr txBox="1"/>
          <p:nvPr/>
        </p:nvSpPr>
        <p:spPr>
          <a:xfrm>
            <a:off x="5338103" y="7192211"/>
            <a:ext cx="4583907" cy="27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https://earthsky.org/earth/what-gives-rainbows-their-curved-shape/</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9"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320"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321" name="Secondary rainbow"/>
          <p:cNvSpPr txBox="1"/>
          <p:nvPr>
            <p:ph type="title"/>
          </p:nvPr>
        </p:nvSpPr>
        <p:spPr>
          <a:prstGeom prst="rect">
            <a:avLst/>
          </a:prstGeom>
        </p:spPr>
        <p:txBody>
          <a:bodyPr/>
          <a:lstStyle/>
          <a:p>
            <a:pPr/>
            <a:r>
              <a:t>Secondary rainbow</a:t>
            </a:r>
          </a:p>
        </p:txBody>
      </p:sp>
      <p:sp>
        <p:nvSpPr>
          <p:cNvPr id="322" name="https://people.uncw.edu/hermanr/Documents/Talks/Rainbow_History.pdf"/>
          <p:cNvSpPr txBox="1"/>
          <p:nvPr>
            <p:ph type="body" idx="1"/>
          </p:nvPr>
        </p:nvSpPr>
        <p:spPr>
          <a:prstGeom prst="rect">
            <a:avLst/>
          </a:prstGeom>
        </p:spPr>
        <p:txBody>
          <a:bodyPr/>
          <a:lstStyle/>
          <a:p>
            <a:pPr/>
            <a:r>
              <a:rPr u="sng">
                <a:hlinkClick r:id="rId3" invalidUrl="" action="" tgtFrame="" tooltip="" history="1" highlightClick="0" endSnd="0"/>
              </a:rPr>
              <a:t>https://people.uncw.edu/hermanr/Documents/Talks/Rainbow_History.pdf</a:t>
            </a:r>
            <a:r>
              <a:t> </a:t>
            </a:r>
          </a:p>
        </p:txBody>
      </p:sp>
      <p:pic>
        <p:nvPicPr>
          <p:cNvPr id="323" name="pasted-movie.png" descr="pasted-movie.png"/>
          <p:cNvPicPr>
            <a:picLocks noChangeAspect="1"/>
          </p:cNvPicPr>
          <p:nvPr/>
        </p:nvPicPr>
        <p:blipFill>
          <a:blip r:embed="rId4">
            <a:extLst/>
          </a:blip>
          <a:stretch>
            <a:fillRect/>
          </a:stretch>
        </p:blipFill>
        <p:spPr>
          <a:xfrm>
            <a:off x="707275" y="1989215"/>
            <a:ext cx="6351374" cy="5541885"/>
          </a:xfrm>
          <a:prstGeom prst="rect">
            <a:avLst/>
          </a:prstGeom>
          <a:ln w="25400"/>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5"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326"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327" name="Rainbows ?"/>
          <p:cNvSpPr txBox="1"/>
          <p:nvPr>
            <p:ph type="title"/>
          </p:nvPr>
        </p:nvSpPr>
        <p:spPr>
          <a:prstGeom prst="rect">
            <a:avLst/>
          </a:prstGeom>
        </p:spPr>
        <p:txBody>
          <a:bodyPr/>
          <a:lstStyle/>
          <a:p>
            <a:pPr/>
            <a:r>
              <a:t>Rainbows ?</a:t>
            </a:r>
          </a:p>
        </p:txBody>
      </p:sp>
      <p:sp>
        <p:nvSpPr>
          <p:cNvPr id="328" name="See Veritassium: https://youtu.be/24GfgNtnjXc?si=DVnO3iqndkuxf1mH"/>
          <p:cNvSpPr txBox="1"/>
          <p:nvPr>
            <p:ph type="body" idx="1"/>
          </p:nvPr>
        </p:nvSpPr>
        <p:spPr>
          <a:prstGeom prst="rect">
            <a:avLst/>
          </a:prstGeom>
        </p:spPr>
        <p:txBody>
          <a:bodyPr/>
          <a:lstStyle/>
          <a:p>
            <a:pPr/>
            <a:r>
              <a:t>See Veritassium: </a:t>
            </a:r>
            <a:r>
              <a:rPr u="sng">
                <a:hlinkClick r:id="rId3" invalidUrl="" action="" tgtFrame="" tooltip="" history="1" highlightClick="0" endSnd="0"/>
              </a:rPr>
              <a:t>https://youtu.be/24GfgNtnjXc?si=DVnO3iqndkuxf1mH</a:t>
            </a:r>
          </a:p>
        </p:txBody>
      </p:sp>
      <p:pic>
        <p:nvPicPr>
          <p:cNvPr id="329" name="pasted-movie.png" descr="pasted-movie.png"/>
          <p:cNvPicPr>
            <a:picLocks noChangeAspect="1"/>
          </p:cNvPicPr>
          <p:nvPr/>
        </p:nvPicPr>
        <p:blipFill>
          <a:blip r:embed="rId4">
            <a:extLst/>
          </a:blip>
          <a:stretch>
            <a:fillRect/>
          </a:stretch>
        </p:blipFill>
        <p:spPr>
          <a:xfrm>
            <a:off x="0" y="2065019"/>
            <a:ext cx="10045700" cy="5537526"/>
          </a:xfrm>
          <a:prstGeom prst="rect">
            <a:avLst/>
          </a:prstGeom>
          <a:ln w="25400"/>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1"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332"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333" name="Rainbows"/>
          <p:cNvSpPr txBox="1"/>
          <p:nvPr>
            <p:ph type="title"/>
          </p:nvPr>
        </p:nvSpPr>
        <p:spPr>
          <a:prstGeom prst="rect">
            <a:avLst/>
          </a:prstGeom>
        </p:spPr>
        <p:txBody>
          <a:bodyPr/>
          <a:lstStyle/>
          <a:p>
            <a:pPr/>
            <a:r>
              <a:t>Rainbows</a:t>
            </a:r>
          </a:p>
        </p:txBody>
      </p:sp>
      <p:sp>
        <p:nvSpPr>
          <p:cNvPr id="334" name="Double-click to edit"/>
          <p:cNvSpPr txBox="1"/>
          <p:nvPr>
            <p:ph type="body" idx="1"/>
          </p:nvPr>
        </p:nvSpPr>
        <p:spPr>
          <a:prstGeom prst="rect">
            <a:avLst/>
          </a:prstGeom>
        </p:spPr>
        <p:txBody>
          <a:bodyPr/>
          <a:lstStyle/>
          <a:p>
            <a:pPr/>
          </a:p>
        </p:txBody>
      </p:sp>
      <p:pic>
        <p:nvPicPr>
          <p:cNvPr id="335" name="Image" descr="Image"/>
          <p:cNvPicPr>
            <a:picLocks noChangeAspect="1"/>
          </p:cNvPicPr>
          <p:nvPr/>
        </p:nvPicPr>
        <p:blipFill>
          <a:blip r:embed="rId3">
            <a:extLst/>
          </a:blip>
          <a:stretch>
            <a:fillRect/>
          </a:stretch>
        </p:blipFill>
        <p:spPr>
          <a:xfrm>
            <a:off x="345287" y="1108075"/>
            <a:ext cx="8916725" cy="5940768"/>
          </a:xfrm>
          <a:prstGeom prst="rect">
            <a:avLst/>
          </a:prstGeom>
          <a:ln w="25400"/>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7"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338"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339" name="Bonus facts"/>
          <p:cNvSpPr txBox="1"/>
          <p:nvPr>
            <p:ph type="title"/>
          </p:nvPr>
        </p:nvSpPr>
        <p:spPr>
          <a:prstGeom prst="rect">
            <a:avLst/>
          </a:prstGeom>
        </p:spPr>
        <p:txBody>
          <a:bodyPr/>
          <a:lstStyle/>
          <a:p>
            <a:pPr/>
            <a:r>
              <a:t>Bonus facts</a:t>
            </a:r>
          </a:p>
        </p:txBody>
      </p:sp>
      <p:sp>
        <p:nvSpPr>
          <p:cNvPr id="340" name="Sun must be lower than 42 degrees. No rainbow at noon in summer.…"/>
          <p:cNvSpPr txBox="1"/>
          <p:nvPr>
            <p:ph type="body" idx="1"/>
          </p:nvPr>
        </p:nvSpPr>
        <p:spPr>
          <a:prstGeom prst="rect">
            <a:avLst/>
          </a:prstGeom>
        </p:spPr>
        <p:txBody>
          <a:bodyPr/>
          <a:lstStyle/>
          <a:p>
            <a:pPr/>
            <a:r>
              <a:t>Sun must be lower than 42 degrees. No rainbow at noon in summer. </a:t>
            </a:r>
          </a:p>
          <a:p>
            <a:pPr/>
            <a:r>
              <a:t>Reflection rainbows</a:t>
            </a:r>
          </a:p>
        </p:txBody>
      </p:sp>
      <p:pic>
        <p:nvPicPr>
          <p:cNvPr id="341" name="Image" descr="Image"/>
          <p:cNvPicPr>
            <a:picLocks noChangeAspect="1"/>
          </p:cNvPicPr>
          <p:nvPr/>
        </p:nvPicPr>
        <p:blipFill>
          <a:blip r:embed="rId3">
            <a:extLst/>
          </a:blip>
          <a:stretch>
            <a:fillRect/>
          </a:stretch>
        </p:blipFill>
        <p:spPr>
          <a:xfrm>
            <a:off x="6724987" y="2134367"/>
            <a:ext cx="2888543" cy="4349804"/>
          </a:xfrm>
          <a:prstGeom prst="rect">
            <a:avLst/>
          </a:prstGeom>
          <a:ln w="25400"/>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3"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344"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345" name="Rainbow related phenomena"/>
          <p:cNvSpPr txBox="1"/>
          <p:nvPr>
            <p:ph type="title"/>
          </p:nvPr>
        </p:nvSpPr>
        <p:spPr>
          <a:prstGeom prst="rect">
            <a:avLst/>
          </a:prstGeom>
        </p:spPr>
        <p:txBody>
          <a:bodyPr/>
          <a:lstStyle/>
          <a:p>
            <a:pPr/>
            <a:r>
              <a:t>Rainbow related phenomena</a:t>
            </a:r>
          </a:p>
        </p:txBody>
      </p:sp>
      <p:sp>
        <p:nvSpPr>
          <p:cNvPr id="346" name="Glories, etc.…"/>
          <p:cNvSpPr txBox="1"/>
          <p:nvPr>
            <p:ph type="body" idx="1"/>
          </p:nvPr>
        </p:nvSpPr>
        <p:spPr>
          <a:prstGeom prst="rect">
            <a:avLst/>
          </a:prstGeom>
        </p:spPr>
        <p:txBody>
          <a:bodyPr/>
          <a:lstStyle/>
          <a:p>
            <a:pPr/>
            <a:r>
              <a:t>Glories, etc. </a:t>
            </a:r>
          </a:p>
          <a:p>
            <a:pPr/>
            <a:r>
              <a:t>Scattering in ice crystals, tiny droplets (clouds)</a:t>
            </a:r>
          </a:p>
        </p:txBody>
      </p:sp>
      <p:pic>
        <p:nvPicPr>
          <p:cNvPr id="347" name="Image" descr="Image"/>
          <p:cNvPicPr>
            <a:picLocks noChangeAspect="1"/>
          </p:cNvPicPr>
          <p:nvPr/>
        </p:nvPicPr>
        <p:blipFill>
          <a:blip r:embed="rId3">
            <a:extLst/>
          </a:blip>
          <a:stretch>
            <a:fillRect/>
          </a:stretch>
        </p:blipFill>
        <p:spPr>
          <a:xfrm>
            <a:off x="6274253" y="2420372"/>
            <a:ext cx="3305858" cy="5001298"/>
          </a:xfrm>
          <a:prstGeom prst="rect">
            <a:avLst/>
          </a:prstGeom>
          <a:ln w="25400"/>
        </p:spPr>
      </p:pic>
      <p:pic>
        <p:nvPicPr>
          <p:cNvPr id="348" name="Image" descr="Image"/>
          <p:cNvPicPr>
            <a:picLocks noChangeAspect="1"/>
          </p:cNvPicPr>
          <p:nvPr/>
        </p:nvPicPr>
        <p:blipFill>
          <a:blip r:embed="rId4">
            <a:extLst/>
          </a:blip>
          <a:stretch>
            <a:fillRect/>
          </a:stretch>
        </p:blipFill>
        <p:spPr>
          <a:xfrm>
            <a:off x="700353" y="2921858"/>
            <a:ext cx="4794666" cy="3196444"/>
          </a:xfrm>
          <a:prstGeom prst="rect">
            <a:avLst/>
          </a:prstGeom>
          <a:ln w="25400"/>
        </p:spPr>
      </p:pic>
      <p:sp>
        <p:nvSpPr>
          <p:cNvPr id="349" name="Inspired cloud chambers"/>
          <p:cNvSpPr txBox="1"/>
          <p:nvPr/>
        </p:nvSpPr>
        <p:spPr>
          <a:xfrm>
            <a:off x="853631" y="6744613"/>
            <a:ext cx="1774627" cy="279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Inspired cloud chambers</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1"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352"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353" name="What is the shape of a raindrop?"/>
          <p:cNvSpPr txBox="1"/>
          <p:nvPr>
            <p:ph type="title"/>
          </p:nvPr>
        </p:nvSpPr>
        <p:spPr>
          <a:prstGeom prst="rect">
            <a:avLst/>
          </a:prstGeom>
        </p:spPr>
        <p:txBody>
          <a:bodyPr/>
          <a:lstStyle/>
          <a:p>
            <a:pPr/>
            <a:r>
              <a:t>What is the shape of a raindrop?</a:t>
            </a:r>
          </a:p>
        </p:txBody>
      </p:sp>
      <p:sp>
        <p:nvSpPr>
          <p:cNvPr id="354" name="https://www.youtube.com/shorts/Ko02mUWhItA"/>
          <p:cNvSpPr txBox="1"/>
          <p:nvPr>
            <p:ph type="body" idx="1"/>
          </p:nvPr>
        </p:nvSpPr>
        <p:spPr>
          <a:prstGeom prst="rect">
            <a:avLst/>
          </a:prstGeom>
        </p:spPr>
        <p:txBody>
          <a:bodyPr/>
          <a:lstStyle>
            <a:lvl1pPr>
              <a:defRPr u="sng">
                <a:hlinkClick r:id="rId3" invalidUrl="" action="" tgtFrame="" tooltip="" history="1" highlightClick="0" endSnd="0"/>
              </a:defRPr>
            </a:lvl1pPr>
          </a:lstStyle>
          <a:p>
            <a:pPr>
              <a:defRPr u="none"/>
            </a:pPr>
            <a:r>
              <a:rPr u="sng">
                <a:hlinkClick r:id="rId3" invalidUrl="" action="" tgtFrame="" tooltip="" history="1" highlightClick="0" endSnd="0"/>
              </a:rPr>
              <a:t>https://www.youtube.com/shorts/Ko02mUWhItA</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6"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357"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358" name="Links"/>
          <p:cNvSpPr txBox="1"/>
          <p:nvPr>
            <p:ph type="title"/>
          </p:nvPr>
        </p:nvSpPr>
        <p:spPr>
          <a:prstGeom prst="rect">
            <a:avLst/>
          </a:prstGeom>
        </p:spPr>
        <p:txBody>
          <a:bodyPr/>
          <a:lstStyle/>
          <a:p>
            <a:pPr/>
            <a:r>
              <a:t>Links</a:t>
            </a:r>
          </a:p>
        </p:txBody>
      </p:sp>
      <p:sp>
        <p:nvSpPr>
          <p:cNvPr id="359" name="https://youtu.be/24GfgNtnjXc?si=2PaDRwjYgFZbhwLg…"/>
          <p:cNvSpPr txBox="1"/>
          <p:nvPr>
            <p:ph type="body" idx="1"/>
          </p:nvPr>
        </p:nvSpPr>
        <p:spPr>
          <a:prstGeom prst="rect">
            <a:avLst/>
          </a:prstGeom>
        </p:spPr>
        <p:txBody>
          <a:bodyPr/>
          <a:lstStyle/>
          <a:p>
            <a:pPr>
              <a:defRPr sz="1800"/>
            </a:pPr>
            <a:r>
              <a:rPr u="sng">
                <a:hlinkClick r:id="rId3" invalidUrl="" action="" tgtFrame="" tooltip="" history="1" highlightClick="0" endSnd="0"/>
              </a:rPr>
              <a:t>https://youtu.be/24GfgNtnjXc?si=2PaDRwjYgFZbhwLg</a:t>
            </a:r>
          </a:p>
          <a:p>
            <a:pPr>
              <a:defRPr sz="1800"/>
            </a:pPr>
            <a:r>
              <a:rPr u="sng">
                <a:hlinkClick r:id="rId4" invalidUrl="" action="" tgtFrame="" tooltip="" history="1" highlightClick="0" endSnd="0"/>
              </a:rPr>
              <a:t>http://www.jgiesen.de/rainbow/index.html</a:t>
            </a:r>
          </a:p>
          <a:p>
            <a:pPr>
              <a:defRPr sz="1800"/>
            </a:pPr>
            <a:r>
              <a:rPr u="sng">
                <a:hlinkClick r:id="rId5" invalidUrl="" action="" tgtFrame="" tooltip="" history="1" highlightClick="0" endSnd="0"/>
              </a:rPr>
              <a:t>https://people.uncw.edu/hermanr/Documents/Talks/Rainbow_History.pdf</a:t>
            </a:r>
          </a:p>
          <a:p>
            <a:pPr>
              <a:defRPr sz="1800"/>
            </a:pPr>
            <a:r>
              <a:rPr u="sng">
                <a:hlinkClick r:id="rId6" invalidUrl="" action="" tgtFrame="" tooltip="" history="1" highlightClick="0" endSnd="0"/>
              </a:rPr>
              <a:t>https://photonicsdesign.jimdofree.com/physics-at-home/</a:t>
            </a:r>
          </a:p>
          <a:p>
            <a:pPr>
              <a:defRPr sz="1800"/>
            </a:pPr>
            <a:r>
              <a:rPr u="sng">
                <a:hlinkClick r:id="rId7" invalidUrl="" action="" tgtFrame="" tooltip="" history="1" highlightClick="0" endSnd="0"/>
              </a:rPr>
              <a:t>https://pubs.aip.org/aapt/ajp/article/86/4/316/1057639/The-rainbow-in-the-box</a:t>
            </a:r>
          </a:p>
          <a:p>
            <a:pPr>
              <a:defRPr sz="1800"/>
            </a:pPr>
            <a:r>
              <a:rPr u="sng">
                <a:hlinkClick r:id="rId8" invalidUrl="" action="" tgtFrame="" tooltip="" history="1" highlightClick="0" endSnd="0"/>
              </a:rPr>
              <a:t>https://www.youtube.com/watch?v=HKsLh1yZVtE</a:t>
            </a:r>
          </a:p>
          <a:p>
            <a:pPr>
              <a:defRPr sz="1800"/>
            </a:pPr>
            <a:r>
              <a:rPr u="sng">
                <a:hlinkClick r:id="rId9" invalidUrl="" action="" tgtFrame="" tooltip="" history="1" highlightClick="0" endSnd="0"/>
              </a:rPr>
              <a:t>https://isaacscience.org/pages/maths_ch7_8_text</a:t>
            </a:r>
          </a:p>
          <a:p>
            <a:pPr>
              <a:defRPr sz="1800"/>
            </a:pPr>
            <a:r>
              <a:rPr u="sng">
                <a:hlinkClick r:id="rId10" invalidUrl="" action="" tgtFrame="" tooltip="" history="1" highlightClick="0" endSnd="0"/>
              </a:rPr>
              <a:t>http://graphics.ucsd.edu/~henrik/papers/physically_based_simulation_of_rainbows.pdf</a:t>
            </a:r>
          </a:p>
          <a:p>
            <a:pPr>
              <a:defRPr sz="1800"/>
            </a:pPr>
            <a:r>
              <a:rPr u="sng">
                <a:hlinkClick r:id="rId11" invalidUrl="" action="" tgtFrame="" tooltip="" history="1" highlightClick="0" endSnd="0"/>
              </a:rPr>
              <a:t>http://hyperphysics.phy-astr.gsu.edu/hbase/atmos/rbowpath.html</a:t>
            </a:r>
          </a:p>
          <a:p>
            <a:pPr>
              <a:defRPr sz="1800"/>
            </a:pPr>
            <a:r>
              <a:rPr u="sng">
                <a:hlinkClick r:id="rId12" invalidUrl="" action="" tgtFrame="" tooltip="" history="1" highlightClick="0" endSnd="0"/>
              </a:rPr>
              <a:t>https://phys.libretexts.org/Bookshelves/Optics/Geometric_Optics_(Tatum)/01:_Reflection_and_Refraction/1.07:_The_Rainbow</a:t>
            </a:r>
          </a:p>
          <a:p>
            <a:pPr>
              <a:defRPr sz="1800"/>
            </a:pPr>
            <a:r>
              <a:rPr u="sng">
                <a:hlinkClick r:id="rId13" invalidUrl="" action="" tgtFrame="" tooltip="" history="1" highlightClick="0" endSnd="0"/>
              </a:rPr>
              <a:t>https://youtu.be/cTqRE4F6qJ4?si=FCevp3XwvjPRwu5G</a:t>
            </a:r>
            <a:r>
              <a:t> </a:t>
            </a:r>
          </a:p>
          <a:p>
            <a:pPr>
              <a:defRPr sz="1800"/>
            </a:pPr>
            <a:r>
              <a:rPr u="sng">
                <a:hlinkClick r:id="rId14" invalidUrl="" action="" tgtFrame="" tooltip="" history="1" highlightClick="0" endSnd="0"/>
              </a:rPr>
              <a:t>https://www.youtube.com/watch?v=gVZwdYZqCUI</a:t>
            </a:r>
          </a:p>
          <a:p>
            <a:pPr>
              <a:defRPr sz="1800"/>
            </a:pPr>
            <a:r>
              <a:rPr u="sng">
                <a:hlinkClick r:id="rId15" invalidUrl="" action="" tgtFrame="" tooltip="" history="1" highlightClick="0" endSnd="0"/>
              </a:rPr>
              <a:t>https://www.youtube.com/watch?v=HZogKL4zzko</a:t>
            </a:r>
            <a:r>
              <a:t> </a:t>
            </a:r>
          </a:p>
          <a:p>
            <a:pPr>
              <a:defRPr sz="1800"/>
            </a:pPr>
            <a:r>
              <a:rPr u="sng">
                <a:hlinkClick r:id="rId16" invalidUrl="" action="" tgtFrame="" tooltip="" history="1" highlightClick="0" endSnd="0"/>
              </a:rPr>
              <a:t>https://earthsky.org/earth/what-gives-rainbows-their-curved-shape/</a:t>
            </a:r>
            <a:r>
              <a:t> </a:t>
            </a:r>
          </a:p>
          <a:p>
            <a:pPr>
              <a:defRPr sz="1800"/>
            </a:pPr>
            <a:r>
              <a:t>https://en.wikipedia.org/wiki/Rainbow#/media/File:Rainbow_principle.svg</a:t>
            </a:r>
          </a:p>
          <a:p>
            <a:pPr>
              <a:defRPr sz="1800"/>
            </a:pPr>
            <a:r>
              <a:t>Minnaert: </a:t>
            </a:r>
            <a:r>
              <a:rPr u="sng">
                <a:hlinkClick r:id="rId17" invalidUrl="" action="" tgtFrame="" tooltip="" history="1" highlightClick="0" endSnd="0"/>
              </a:rPr>
              <a:t>https://link.springer.com/book/10.1007/978-1-4612-2722-9</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61"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362"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363" name="Questions?"/>
          <p:cNvSpPr txBox="1"/>
          <p:nvPr>
            <p:ph type="title"/>
          </p:nvPr>
        </p:nvSpPr>
        <p:spPr>
          <a:prstGeom prst="rect">
            <a:avLst/>
          </a:prstGeom>
        </p:spPr>
        <p:txBody>
          <a:bodyPr/>
          <a:lstStyle>
            <a:lvl1pPr>
              <a:defRPr sz="3800"/>
            </a:lvl1pPr>
          </a:lstStyle>
          <a:p>
            <a:pPr/>
            <a:r>
              <a:t>Questions?</a:t>
            </a:r>
          </a:p>
        </p:txBody>
      </p:sp>
      <p:sp>
        <p:nvSpPr>
          <p:cNvPr id="364"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66"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367"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368" name="Double-click to edit"/>
          <p:cNvSpPr txBox="1"/>
          <p:nvPr>
            <p:ph type="title"/>
          </p:nvPr>
        </p:nvSpPr>
        <p:spPr>
          <a:prstGeom prst="rect">
            <a:avLst/>
          </a:prstGeom>
        </p:spPr>
        <p:txBody>
          <a:bodyPr/>
          <a:lstStyle/>
          <a:p>
            <a:pPr/>
          </a:p>
        </p:txBody>
      </p:sp>
      <p:sp>
        <p:nvSpPr>
          <p:cNvPr id="369" name="Double-click to edit"/>
          <p:cNvSpPr txBox="1"/>
          <p:nvPr>
            <p:ph type="body" idx="1"/>
          </p:nvPr>
        </p:nvSpPr>
        <p:spPr>
          <a:prstGeom prst="rect">
            <a:avLst/>
          </a:prstGeom>
        </p:spPr>
        <p:txBody>
          <a:bodyPr/>
          <a:lstStyle/>
          <a:p>
            <a:pPr/>
          </a:p>
        </p:txBody>
      </p:sp>
      <p:pic>
        <p:nvPicPr>
          <p:cNvPr id="370" name="image.png" descr="image.png"/>
          <p:cNvPicPr>
            <a:picLocks noChangeAspect="0"/>
          </p:cNvPicPr>
          <p:nvPr/>
        </p:nvPicPr>
        <p:blipFill>
          <a:blip r:embed="rId3">
            <a:extLst/>
          </a:blip>
          <a:stretch>
            <a:fillRect/>
          </a:stretch>
        </p:blipFill>
        <p:spPr>
          <a:xfrm>
            <a:off x="419100" y="1992603"/>
            <a:ext cx="6858000" cy="5538497"/>
          </a:xfrm>
          <a:prstGeom prst="rect">
            <a:avLst/>
          </a:prstGeom>
          <a:ln w="12700">
            <a:miter lim="400000"/>
          </a:ln>
        </p:spPr>
      </p:pic>
      <p:pic>
        <p:nvPicPr>
          <p:cNvPr id="371" name="image.png" descr="image.png"/>
          <p:cNvPicPr>
            <a:picLocks noChangeAspect="0"/>
          </p:cNvPicPr>
          <p:nvPr/>
        </p:nvPicPr>
        <p:blipFill>
          <a:blip r:embed="rId4">
            <a:extLst/>
          </a:blip>
          <a:stretch>
            <a:fillRect/>
          </a:stretch>
        </p:blipFill>
        <p:spPr>
          <a:xfrm>
            <a:off x="508000" y="0"/>
            <a:ext cx="6692900" cy="1982144"/>
          </a:xfrm>
          <a:prstGeom prst="rect">
            <a:avLst/>
          </a:prstGeom>
          <a:ln w="12700">
            <a:miter lim="400000"/>
          </a:ln>
        </p:spPr>
      </p:pic>
      <p:sp>
        <p:nvSpPr>
          <p:cNvPr id="372" name="From Photography, London et al."/>
          <p:cNvSpPr txBox="1"/>
          <p:nvPr/>
        </p:nvSpPr>
        <p:spPr>
          <a:xfrm>
            <a:off x="7192442" y="70231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74"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375"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376" name="Double-click to edit"/>
          <p:cNvSpPr txBox="1"/>
          <p:nvPr>
            <p:ph type="title"/>
          </p:nvPr>
        </p:nvSpPr>
        <p:spPr>
          <a:prstGeom prst="rect">
            <a:avLst/>
          </a:prstGeom>
        </p:spPr>
        <p:txBody>
          <a:bodyPr/>
          <a:lstStyle/>
          <a:p>
            <a:pPr/>
          </a:p>
        </p:txBody>
      </p:sp>
      <p:sp>
        <p:nvSpPr>
          <p:cNvPr id="377" name="Double-click to edit"/>
          <p:cNvSpPr txBox="1"/>
          <p:nvPr>
            <p:ph type="body" idx="1"/>
          </p:nvPr>
        </p:nvSpPr>
        <p:spPr>
          <a:prstGeom prst="rect">
            <a:avLst/>
          </a:prstGeom>
        </p:spPr>
        <p:txBody>
          <a:bodyPr/>
          <a:lstStyle/>
          <a:p>
            <a:pPr/>
          </a:p>
        </p:txBody>
      </p:sp>
      <p:pic>
        <p:nvPicPr>
          <p:cNvPr id="378" name="image.png" descr="image.png"/>
          <p:cNvPicPr>
            <a:picLocks noChangeAspect="0"/>
          </p:cNvPicPr>
          <p:nvPr/>
        </p:nvPicPr>
        <p:blipFill>
          <a:blip r:embed="rId3">
            <a:extLst/>
          </a:blip>
          <a:srcRect l="0" t="0" r="50697" b="0"/>
          <a:stretch>
            <a:fillRect/>
          </a:stretch>
        </p:blipFill>
        <p:spPr>
          <a:xfrm>
            <a:off x="330200" y="0"/>
            <a:ext cx="3175000" cy="7531100"/>
          </a:xfrm>
          <a:prstGeom prst="rect">
            <a:avLst/>
          </a:prstGeom>
          <a:ln w="12700">
            <a:miter lim="400000"/>
          </a:ln>
        </p:spPr>
      </p:pic>
      <p:sp>
        <p:nvSpPr>
          <p:cNvPr id="379" name="From Photography, London et al."/>
          <p:cNvSpPr txBox="1"/>
          <p:nvPr/>
        </p:nvSpPr>
        <p:spPr>
          <a:xfrm>
            <a:off x="7192442" y="70231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81"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382"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383" name="Double-click to edit"/>
          <p:cNvSpPr txBox="1"/>
          <p:nvPr>
            <p:ph type="title"/>
          </p:nvPr>
        </p:nvSpPr>
        <p:spPr>
          <a:prstGeom prst="rect">
            <a:avLst/>
          </a:prstGeom>
        </p:spPr>
        <p:txBody>
          <a:bodyPr/>
          <a:lstStyle/>
          <a:p>
            <a:pPr/>
          </a:p>
        </p:txBody>
      </p:sp>
      <p:sp>
        <p:nvSpPr>
          <p:cNvPr id="384" name="Double-click to edit"/>
          <p:cNvSpPr txBox="1"/>
          <p:nvPr>
            <p:ph type="body" idx="1"/>
          </p:nvPr>
        </p:nvSpPr>
        <p:spPr>
          <a:prstGeom prst="rect">
            <a:avLst/>
          </a:prstGeom>
        </p:spPr>
        <p:txBody>
          <a:bodyPr/>
          <a:lstStyle/>
          <a:p>
            <a:pPr/>
          </a:p>
        </p:txBody>
      </p:sp>
      <p:pic>
        <p:nvPicPr>
          <p:cNvPr id="385" name="image.png" descr="image.png"/>
          <p:cNvPicPr>
            <a:picLocks noChangeAspect="0"/>
          </p:cNvPicPr>
          <p:nvPr/>
        </p:nvPicPr>
        <p:blipFill>
          <a:blip r:embed="rId3">
            <a:extLst/>
          </a:blip>
          <a:stretch>
            <a:fillRect/>
          </a:stretch>
        </p:blipFill>
        <p:spPr>
          <a:xfrm>
            <a:off x="330200" y="0"/>
            <a:ext cx="6439788" cy="7531100"/>
          </a:xfrm>
          <a:prstGeom prst="rect">
            <a:avLst/>
          </a:prstGeom>
          <a:ln w="12700">
            <a:miter lim="400000"/>
          </a:ln>
        </p:spPr>
      </p:pic>
      <p:sp>
        <p:nvSpPr>
          <p:cNvPr id="386" name="From Photography, London et al."/>
          <p:cNvSpPr txBox="1"/>
          <p:nvPr/>
        </p:nvSpPr>
        <p:spPr>
          <a:xfrm>
            <a:off x="7192442" y="70231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88"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389"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390" name="Double-click to edit"/>
          <p:cNvSpPr txBox="1"/>
          <p:nvPr>
            <p:ph type="title"/>
          </p:nvPr>
        </p:nvSpPr>
        <p:spPr>
          <a:prstGeom prst="rect">
            <a:avLst/>
          </a:prstGeom>
        </p:spPr>
        <p:txBody>
          <a:bodyPr/>
          <a:lstStyle/>
          <a:p>
            <a:pPr/>
          </a:p>
        </p:txBody>
      </p:sp>
      <p:sp>
        <p:nvSpPr>
          <p:cNvPr id="391" name="Double-click to edit"/>
          <p:cNvSpPr txBox="1"/>
          <p:nvPr>
            <p:ph type="body" idx="1"/>
          </p:nvPr>
        </p:nvSpPr>
        <p:spPr>
          <a:prstGeom prst="rect">
            <a:avLst/>
          </a:prstGeom>
        </p:spPr>
        <p:txBody>
          <a:bodyPr/>
          <a:lstStyle/>
          <a:p>
            <a:pPr/>
          </a:p>
        </p:txBody>
      </p:sp>
      <p:pic>
        <p:nvPicPr>
          <p:cNvPr id="392" name="image.png" descr="image.png"/>
          <p:cNvPicPr>
            <a:picLocks noChangeAspect="0"/>
          </p:cNvPicPr>
          <p:nvPr/>
        </p:nvPicPr>
        <p:blipFill>
          <a:blip r:embed="rId3">
            <a:extLst/>
          </a:blip>
          <a:stretch>
            <a:fillRect/>
          </a:stretch>
        </p:blipFill>
        <p:spPr>
          <a:xfrm>
            <a:off x="330200" y="0"/>
            <a:ext cx="6439788" cy="7531100"/>
          </a:xfrm>
          <a:prstGeom prst="rect">
            <a:avLst/>
          </a:prstGeom>
          <a:ln w="12700">
            <a:miter lim="400000"/>
          </a:ln>
        </p:spPr>
      </p:pic>
      <p:pic>
        <p:nvPicPr>
          <p:cNvPr id="393" name="image.png" descr="image.png"/>
          <p:cNvPicPr>
            <a:picLocks noChangeAspect="0"/>
          </p:cNvPicPr>
          <p:nvPr/>
        </p:nvPicPr>
        <p:blipFill>
          <a:blip r:embed="rId4">
            <a:extLst/>
          </a:blip>
          <a:stretch>
            <a:fillRect/>
          </a:stretch>
        </p:blipFill>
        <p:spPr>
          <a:xfrm>
            <a:off x="6905251" y="0"/>
            <a:ext cx="3136216" cy="7531100"/>
          </a:xfrm>
          <a:prstGeom prst="rect">
            <a:avLst/>
          </a:prstGeom>
          <a:ln w="12700">
            <a:miter lim="400000"/>
          </a:ln>
        </p:spPr>
      </p:pic>
      <p:sp>
        <p:nvSpPr>
          <p:cNvPr id="394" name="From Photography, London et al."/>
          <p:cNvSpPr txBox="1"/>
          <p:nvPr/>
        </p:nvSpPr>
        <p:spPr>
          <a:xfrm>
            <a:off x="0" y="72009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96"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397"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398" name="Double-click to edit"/>
          <p:cNvSpPr txBox="1"/>
          <p:nvPr>
            <p:ph type="title"/>
          </p:nvPr>
        </p:nvSpPr>
        <p:spPr>
          <a:prstGeom prst="rect">
            <a:avLst/>
          </a:prstGeom>
        </p:spPr>
        <p:txBody>
          <a:bodyPr/>
          <a:lstStyle/>
          <a:p>
            <a:pPr/>
          </a:p>
        </p:txBody>
      </p:sp>
      <p:sp>
        <p:nvSpPr>
          <p:cNvPr id="399" name="Double-click to edit"/>
          <p:cNvSpPr txBox="1"/>
          <p:nvPr>
            <p:ph type="body" idx="1"/>
          </p:nvPr>
        </p:nvSpPr>
        <p:spPr>
          <a:prstGeom prst="rect">
            <a:avLst/>
          </a:prstGeom>
        </p:spPr>
        <p:txBody>
          <a:bodyPr/>
          <a:lstStyle/>
          <a:p>
            <a:pPr/>
          </a:p>
        </p:txBody>
      </p:sp>
      <p:pic>
        <p:nvPicPr>
          <p:cNvPr id="400" name="image.png" descr="image.png"/>
          <p:cNvPicPr>
            <a:picLocks noChangeAspect="0"/>
          </p:cNvPicPr>
          <p:nvPr/>
        </p:nvPicPr>
        <p:blipFill>
          <a:blip r:embed="rId3">
            <a:extLst/>
          </a:blip>
          <a:stretch>
            <a:fillRect/>
          </a:stretch>
        </p:blipFill>
        <p:spPr>
          <a:xfrm>
            <a:off x="0" y="0"/>
            <a:ext cx="10045700" cy="7124700"/>
          </a:xfrm>
          <a:prstGeom prst="rect">
            <a:avLst/>
          </a:prstGeom>
          <a:ln w="12700">
            <a:miter lim="400000"/>
          </a:ln>
        </p:spPr>
      </p:pic>
      <p:sp>
        <p:nvSpPr>
          <p:cNvPr id="401" name="From Photography, London et al."/>
          <p:cNvSpPr txBox="1"/>
          <p:nvPr/>
        </p:nvSpPr>
        <p:spPr>
          <a:xfrm>
            <a:off x="7192442" y="70231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03"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404"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405" name="Double-click to edit"/>
          <p:cNvSpPr txBox="1"/>
          <p:nvPr>
            <p:ph type="title"/>
          </p:nvPr>
        </p:nvSpPr>
        <p:spPr>
          <a:prstGeom prst="rect">
            <a:avLst/>
          </a:prstGeom>
        </p:spPr>
        <p:txBody>
          <a:bodyPr/>
          <a:lstStyle/>
          <a:p>
            <a:pPr/>
          </a:p>
        </p:txBody>
      </p:sp>
      <p:sp>
        <p:nvSpPr>
          <p:cNvPr id="406" name="Useful for  landscape to get depth of field from foreground to infinity"/>
          <p:cNvSpPr txBox="1"/>
          <p:nvPr>
            <p:ph type="body" sz="quarter" idx="1"/>
          </p:nvPr>
        </p:nvSpPr>
        <p:spPr>
          <a:xfrm>
            <a:off x="380201" y="1267386"/>
            <a:ext cx="2509682" cy="3945112"/>
          </a:xfrm>
          <a:prstGeom prst="rect">
            <a:avLst/>
          </a:prstGeom>
        </p:spPr>
        <p:txBody>
          <a:bodyPr/>
          <a:lstStyle/>
          <a:p>
            <a:pPr/>
            <a:r>
              <a:t>Useful for </a:t>
            </a:r>
            <a:br/>
            <a:r>
              <a:t>landscape</a:t>
            </a:r>
            <a:br/>
            <a:r>
              <a:t>to get depth of field from foreground to infinity</a:t>
            </a:r>
          </a:p>
        </p:txBody>
      </p:sp>
      <p:pic>
        <p:nvPicPr>
          <p:cNvPr id="407" name="image.png" descr="image.png"/>
          <p:cNvPicPr>
            <a:picLocks noChangeAspect="0"/>
          </p:cNvPicPr>
          <p:nvPr/>
        </p:nvPicPr>
        <p:blipFill>
          <a:blip r:embed="rId3">
            <a:extLst/>
          </a:blip>
          <a:stretch>
            <a:fillRect/>
          </a:stretch>
        </p:blipFill>
        <p:spPr>
          <a:xfrm>
            <a:off x="3594100" y="1092200"/>
            <a:ext cx="5930742" cy="4968434"/>
          </a:xfrm>
          <a:prstGeom prst="rect">
            <a:avLst/>
          </a:prstGeom>
          <a:ln w="12700">
            <a:miter lim="400000"/>
          </a:ln>
        </p:spPr>
      </p:pic>
      <p:sp>
        <p:nvSpPr>
          <p:cNvPr id="408" name="Ansel Adams"/>
          <p:cNvSpPr txBox="1"/>
          <p:nvPr/>
        </p:nvSpPr>
        <p:spPr>
          <a:xfrm>
            <a:off x="7192442" y="7023100"/>
            <a:ext cx="1112087"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Ansel Adams</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10"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411"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412" name="Double-click to edit"/>
          <p:cNvSpPr txBox="1"/>
          <p:nvPr>
            <p:ph type="title"/>
          </p:nvPr>
        </p:nvSpPr>
        <p:spPr>
          <a:prstGeom prst="rect">
            <a:avLst/>
          </a:prstGeom>
        </p:spPr>
        <p:txBody>
          <a:bodyPr/>
          <a:lstStyle/>
          <a:p>
            <a:pPr/>
          </a:p>
        </p:txBody>
      </p:sp>
      <p:sp>
        <p:nvSpPr>
          <p:cNvPr id="413" name="Double-click to edit"/>
          <p:cNvSpPr txBox="1"/>
          <p:nvPr>
            <p:ph type="body" idx="1"/>
          </p:nvPr>
        </p:nvSpPr>
        <p:spPr>
          <a:prstGeom prst="rect">
            <a:avLst/>
          </a:prstGeom>
        </p:spPr>
        <p:txBody>
          <a:bodyPr/>
          <a:lstStyle/>
          <a:p>
            <a:pPr/>
          </a:p>
        </p:txBody>
      </p:sp>
      <p:pic>
        <p:nvPicPr>
          <p:cNvPr id="414" name="image.png" descr="image.png"/>
          <p:cNvPicPr>
            <a:picLocks noChangeAspect="0"/>
          </p:cNvPicPr>
          <p:nvPr/>
        </p:nvPicPr>
        <p:blipFill>
          <a:blip r:embed="rId3">
            <a:extLst/>
          </a:blip>
          <a:stretch>
            <a:fillRect/>
          </a:stretch>
        </p:blipFill>
        <p:spPr>
          <a:xfrm>
            <a:off x="0" y="165100"/>
            <a:ext cx="10045700" cy="6727434"/>
          </a:xfrm>
          <a:prstGeom prst="rect">
            <a:avLst/>
          </a:prstGeom>
          <a:ln w="12700">
            <a:miter lim="400000"/>
          </a:ln>
        </p:spPr>
      </p:pic>
      <p:sp>
        <p:nvSpPr>
          <p:cNvPr id="415" name="From Photography, London et al."/>
          <p:cNvSpPr txBox="1"/>
          <p:nvPr/>
        </p:nvSpPr>
        <p:spPr>
          <a:xfrm>
            <a:off x="7192442" y="70231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17"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418"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419" name="Double-click to edit"/>
          <p:cNvSpPr txBox="1"/>
          <p:nvPr>
            <p:ph type="title"/>
          </p:nvPr>
        </p:nvSpPr>
        <p:spPr>
          <a:prstGeom prst="rect">
            <a:avLst/>
          </a:prstGeom>
        </p:spPr>
        <p:txBody>
          <a:bodyPr/>
          <a:lstStyle/>
          <a:p>
            <a:pPr/>
          </a:p>
        </p:txBody>
      </p:sp>
      <p:sp>
        <p:nvSpPr>
          <p:cNvPr id="420" name="Double-click to edit"/>
          <p:cNvSpPr txBox="1"/>
          <p:nvPr>
            <p:ph type="body" idx="1"/>
          </p:nvPr>
        </p:nvSpPr>
        <p:spPr>
          <a:prstGeom prst="rect">
            <a:avLst/>
          </a:prstGeom>
        </p:spPr>
        <p:txBody>
          <a:bodyPr/>
          <a:lstStyle/>
          <a:p>
            <a:pPr/>
          </a:p>
        </p:txBody>
      </p:sp>
      <p:pic>
        <p:nvPicPr>
          <p:cNvPr id="421" name="image.png" descr="image.png"/>
          <p:cNvPicPr>
            <a:picLocks noChangeAspect="0"/>
          </p:cNvPicPr>
          <p:nvPr/>
        </p:nvPicPr>
        <p:blipFill>
          <a:blip r:embed="rId3">
            <a:extLst/>
          </a:blip>
          <a:stretch>
            <a:fillRect/>
          </a:stretch>
        </p:blipFill>
        <p:spPr>
          <a:xfrm>
            <a:off x="749300" y="0"/>
            <a:ext cx="8115300" cy="7497978"/>
          </a:xfrm>
          <a:prstGeom prst="rect">
            <a:avLst/>
          </a:prstGeom>
          <a:ln w="12700">
            <a:miter lim="400000"/>
          </a:ln>
        </p:spPr>
      </p:pic>
      <p:sp>
        <p:nvSpPr>
          <p:cNvPr id="422" name="From Photography, London et al."/>
          <p:cNvSpPr txBox="1"/>
          <p:nvPr/>
        </p:nvSpPr>
        <p:spPr>
          <a:xfrm>
            <a:off x="7192442" y="70231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24"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425"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426" name="Tilt-shift lens"/>
          <p:cNvSpPr txBox="1"/>
          <p:nvPr>
            <p:ph type="title"/>
          </p:nvPr>
        </p:nvSpPr>
        <p:spPr>
          <a:prstGeom prst="rect">
            <a:avLst/>
          </a:prstGeom>
        </p:spPr>
        <p:txBody>
          <a:bodyPr/>
          <a:lstStyle/>
          <a:p>
            <a:pPr/>
            <a:r>
              <a:t>Tilt-shift lens</a:t>
            </a:r>
          </a:p>
        </p:txBody>
      </p:sp>
      <p:sp>
        <p:nvSpPr>
          <p:cNvPr id="427" name="35mm SLR version"/>
          <p:cNvSpPr txBox="1"/>
          <p:nvPr>
            <p:ph type="body" idx="1"/>
          </p:nvPr>
        </p:nvSpPr>
        <p:spPr>
          <a:xfrm>
            <a:off x="333112" y="1092200"/>
            <a:ext cx="9545160" cy="6438900"/>
          </a:xfrm>
          <a:prstGeom prst="rect">
            <a:avLst/>
          </a:prstGeom>
        </p:spPr>
        <p:txBody>
          <a:bodyPr/>
          <a:lstStyle/>
          <a:p>
            <a:pPr/>
            <a:r>
              <a:t>35mm SLR version</a:t>
            </a:r>
          </a:p>
        </p:txBody>
      </p:sp>
      <p:pic>
        <p:nvPicPr>
          <p:cNvPr id="428" name="image.png" descr="image.png"/>
          <p:cNvPicPr>
            <a:picLocks noChangeAspect="0"/>
          </p:cNvPicPr>
          <p:nvPr/>
        </p:nvPicPr>
        <p:blipFill>
          <a:blip r:embed="rId3">
            <a:extLst/>
          </a:blip>
          <a:stretch>
            <a:fillRect/>
          </a:stretch>
        </p:blipFill>
        <p:spPr>
          <a:xfrm>
            <a:off x="5473993" y="2707360"/>
            <a:ext cx="4340843" cy="4405346"/>
          </a:xfrm>
          <a:prstGeom prst="rect">
            <a:avLst/>
          </a:prstGeom>
          <a:ln w="12700">
            <a:miter lim="400000"/>
          </a:ln>
        </p:spPr>
      </p:pic>
      <p:pic>
        <p:nvPicPr>
          <p:cNvPr id="429" name="Image" descr="Image"/>
          <p:cNvPicPr>
            <a:picLocks noChangeAspect="0"/>
          </p:cNvPicPr>
          <p:nvPr/>
        </p:nvPicPr>
        <p:blipFill>
          <a:blip r:embed="rId4">
            <a:extLst/>
          </a:blip>
          <a:stretch>
            <a:fillRect/>
          </a:stretch>
        </p:blipFill>
        <p:spPr>
          <a:xfrm>
            <a:off x="330200" y="2714333"/>
            <a:ext cx="4940300" cy="4396630"/>
          </a:xfrm>
          <a:prstGeom prst="rect">
            <a:avLst/>
          </a:prstGeom>
          <a:ln w="12700">
            <a:miter lim="400000"/>
          </a:ln>
        </p:spPr>
      </p:pic>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31"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432"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433" name="Next time: color"/>
          <p:cNvSpPr txBox="1"/>
          <p:nvPr>
            <p:ph type="title"/>
          </p:nvPr>
        </p:nvSpPr>
        <p:spPr>
          <a:prstGeom prst="rect">
            <a:avLst/>
          </a:prstGeom>
        </p:spPr>
        <p:txBody>
          <a:bodyPr/>
          <a:lstStyle>
            <a:lvl1pPr>
              <a:defRPr sz="3800"/>
            </a:lvl1pPr>
          </a:lstStyle>
          <a:p>
            <a:pPr/>
            <a:r>
              <a:t>Next time: color</a:t>
            </a:r>
          </a:p>
        </p:txBody>
      </p:sp>
      <p:sp>
        <p:nvSpPr>
          <p:cNvPr id="434" name="Double-click to edit"/>
          <p:cNvSpPr txBox="1"/>
          <p:nvPr>
            <p:ph type="body" idx="1"/>
          </p:nvPr>
        </p:nvSpPr>
        <p:spPr>
          <a:prstGeom prst="rect">
            <a:avLst/>
          </a:prstGeom>
        </p:spPr>
        <p:txBody>
          <a:bodyPr/>
          <a:lstStyle/>
          <a:p>
            <a:pPr/>
          </a:p>
        </p:txBody>
      </p:sp>
      <p:pic>
        <p:nvPicPr>
          <p:cNvPr id="435" name="image.png" descr="image.png"/>
          <p:cNvPicPr>
            <a:picLocks noChangeAspect="0"/>
          </p:cNvPicPr>
          <p:nvPr/>
        </p:nvPicPr>
        <p:blipFill>
          <a:blip r:embed="rId3">
            <a:extLst/>
          </a:blip>
          <a:srcRect l="0" t="2476" r="0" b="1675"/>
          <a:stretch>
            <a:fillRect/>
          </a:stretch>
        </p:blipFill>
        <p:spPr>
          <a:xfrm>
            <a:off x="419100" y="1096542"/>
            <a:ext cx="8445500" cy="6434558"/>
          </a:xfrm>
          <a:prstGeom prst="rect">
            <a:avLst/>
          </a:prstGeom>
          <a:ln w="12700">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37"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438"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439" name="Appendix"/>
          <p:cNvSpPr txBox="1"/>
          <p:nvPr>
            <p:ph type="title"/>
          </p:nvPr>
        </p:nvSpPr>
        <p:spPr>
          <a:prstGeom prst="rect">
            <a:avLst/>
          </a:prstGeom>
        </p:spPr>
        <p:txBody>
          <a:bodyPr/>
          <a:lstStyle>
            <a:lvl1pPr>
              <a:defRPr sz="3800"/>
            </a:lvl1pPr>
          </a:lstStyle>
          <a:p>
            <a:pPr/>
            <a:r>
              <a:t>Appendix</a:t>
            </a:r>
          </a:p>
        </p:txBody>
      </p:sp>
      <p:sp>
        <p:nvSpPr>
          <p:cNvPr id="440"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42"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443"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444" name="Equation of projection"/>
          <p:cNvSpPr txBox="1"/>
          <p:nvPr>
            <p:ph type="title"/>
          </p:nvPr>
        </p:nvSpPr>
        <p:spPr>
          <a:prstGeom prst="rect">
            <a:avLst/>
          </a:prstGeom>
        </p:spPr>
        <p:txBody>
          <a:bodyPr/>
          <a:lstStyle>
            <a:lvl1pPr>
              <a:defRPr sz="3800"/>
            </a:lvl1pPr>
          </a:lstStyle>
          <a:p>
            <a:pPr/>
            <a:r>
              <a:t>Equation of projection</a:t>
            </a:r>
          </a:p>
        </p:txBody>
      </p:sp>
      <p:sp>
        <p:nvSpPr>
          <p:cNvPr id="445" name="Double-click to edit"/>
          <p:cNvSpPr txBox="1"/>
          <p:nvPr>
            <p:ph type="body" idx="1"/>
          </p:nvPr>
        </p:nvSpPr>
        <p:spPr>
          <a:prstGeom prst="rect">
            <a:avLst/>
          </a:prstGeom>
        </p:spPr>
        <p:txBody>
          <a:bodyPr/>
          <a:lstStyle/>
          <a:p>
            <a:pPr/>
          </a:p>
        </p:txBody>
      </p:sp>
      <p:pic>
        <p:nvPicPr>
          <p:cNvPr id="446" name="Image" descr="Image"/>
          <p:cNvPicPr>
            <a:picLocks noChangeAspect="0"/>
          </p:cNvPicPr>
          <p:nvPr/>
        </p:nvPicPr>
        <p:blipFill>
          <a:blip r:embed="rId3">
            <a:extLst/>
          </a:blip>
          <a:stretch>
            <a:fillRect/>
          </a:stretch>
        </p:blipFill>
        <p:spPr>
          <a:xfrm>
            <a:off x="508000" y="1841500"/>
            <a:ext cx="8857760" cy="5372100"/>
          </a:xfrm>
          <a:prstGeom prst="rect">
            <a:avLst/>
          </a:prstGeom>
          <a:ln w="12700">
            <a:miter lim="400000"/>
          </a:ln>
        </p:spPr>
      </p:pic>
      <p:sp>
        <p:nvSpPr>
          <p:cNvPr id="447" name="From Ponce &amp; Forsyth"/>
          <p:cNvSpPr txBox="1"/>
          <p:nvPr/>
        </p:nvSpPr>
        <p:spPr>
          <a:xfrm>
            <a:off x="7192442" y="7023100"/>
            <a:ext cx="1793769"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Ponce &amp; Forsyth</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49"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450"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451" name="Equation of projection"/>
          <p:cNvSpPr txBox="1"/>
          <p:nvPr>
            <p:ph type="title"/>
          </p:nvPr>
        </p:nvSpPr>
        <p:spPr>
          <a:prstGeom prst="rect">
            <a:avLst/>
          </a:prstGeom>
        </p:spPr>
        <p:txBody>
          <a:bodyPr/>
          <a:lstStyle>
            <a:lvl1pPr>
              <a:defRPr sz="3800"/>
            </a:lvl1pPr>
          </a:lstStyle>
          <a:p>
            <a:pPr/>
            <a:r>
              <a:t>Equation of projection</a:t>
            </a:r>
          </a:p>
        </p:txBody>
      </p:sp>
      <p:sp>
        <p:nvSpPr>
          <p:cNvPr id="452" name="Cartesian coordinates:…"/>
          <p:cNvSpPr txBox="1"/>
          <p:nvPr>
            <p:ph type="body" idx="1"/>
          </p:nvPr>
        </p:nvSpPr>
        <p:spPr>
          <a:prstGeom prst="rect">
            <a:avLst/>
          </a:prstGeom>
        </p:spPr>
        <p:txBody>
          <a:bodyPr/>
          <a:lstStyle/>
          <a:p>
            <a:pPr>
              <a:defRPr b="0"/>
            </a:pPr>
            <a:r>
              <a:t>Cartesian coordinates:</a:t>
            </a:r>
          </a:p>
          <a:p>
            <a:pPr lvl="1"/>
            <a:r>
              <a:t>We have, by similar triangles, that </a:t>
            </a:r>
            <a:br/>
            <a:r>
              <a:t>(x, y, z) </a:t>
            </a:r>
            <a:r>
              <a:rPr>
                <a:latin typeface="Wingdings"/>
                <a:ea typeface="Wingdings"/>
                <a:cs typeface="Wingdings"/>
                <a:sym typeface="Wingdings"/>
              </a:rPr>
              <a:t></a:t>
            </a:r>
            <a:r>
              <a:t> (f x/z, f y/z, -f)</a:t>
            </a:r>
          </a:p>
          <a:p>
            <a:pPr lvl="1"/>
            <a:r>
              <a:t>Ignore the third coordinate, and get</a:t>
            </a:r>
            <a:br/>
            <a:r>
              <a:t>(</a:t>
            </a:r>
            <a:r>
              <a:rPr i="1"/>
              <a:t>x</a:t>
            </a:r>
            <a:r>
              <a:t>,</a:t>
            </a:r>
            <a:r>
              <a:rPr i="1"/>
              <a:t>y</a:t>
            </a:r>
            <a:r>
              <a:t>,</a:t>
            </a:r>
            <a:r>
              <a:rPr i="1"/>
              <a:t>z</a:t>
            </a:r>
            <a:r>
              <a:t>) </a:t>
            </a:r>
            <a:r>
              <a:rPr>
                <a:latin typeface="Wingdings"/>
                <a:ea typeface="Wingdings"/>
                <a:cs typeface="Wingdings"/>
                <a:sym typeface="Wingdings"/>
              </a:rPr>
              <a:t></a:t>
            </a:r>
            <a:r>
              <a:t> (</a:t>
            </a:r>
            <a:r>
              <a:rPr i="1"/>
              <a:t>f x/z </a:t>
            </a:r>
            <a:r>
              <a:t>, </a:t>
            </a:r>
            <a:r>
              <a:rPr i="1"/>
              <a:t>f y/z</a:t>
            </a:r>
            <a:r>
              <a:t>)</a:t>
            </a:r>
          </a:p>
        </p:txBody>
      </p:sp>
      <p:pic>
        <p:nvPicPr>
          <p:cNvPr id="453" name="Image" descr="Image"/>
          <p:cNvPicPr>
            <a:picLocks noChangeAspect="0"/>
          </p:cNvPicPr>
          <p:nvPr/>
        </p:nvPicPr>
        <p:blipFill>
          <a:blip r:embed="rId3">
            <a:extLst/>
          </a:blip>
          <a:stretch>
            <a:fillRect/>
          </a:stretch>
        </p:blipFill>
        <p:spPr>
          <a:xfrm>
            <a:off x="2590800" y="4356100"/>
            <a:ext cx="4356100" cy="2637629"/>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55"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456"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457" name="Effect of projection"/>
          <p:cNvSpPr txBox="1"/>
          <p:nvPr>
            <p:ph type="title"/>
          </p:nvPr>
        </p:nvSpPr>
        <p:spPr>
          <a:prstGeom prst="rect">
            <a:avLst/>
          </a:prstGeom>
        </p:spPr>
        <p:txBody>
          <a:bodyPr/>
          <a:lstStyle>
            <a:lvl1pPr>
              <a:defRPr sz="3800"/>
            </a:lvl1pPr>
          </a:lstStyle>
          <a:p>
            <a:pPr/>
            <a:r>
              <a:t>Effect of projection</a:t>
            </a:r>
          </a:p>
        </p:txBody>
      </p:sp>
      <p:sp>
        <p:nvSpPr>
          <p:cNvPr id="458" name="Points go to points…"/>
          <p:cNvSpPr txBox="1"/>
          <p:nvPr>
            <p:ph type="body" idx="1"/>
          </p:nvPr>
        </p:nvSpPr>
        <p:spPr>
          <a:prstGeom prst="rect">
            <a:avLst/>
          </a:prstGeom>
        </p:spPr>
        <p:txBody>
          <a:bodyPr/>
          <a:lstStyle/>
          <a:p>
            <a:pPr/>
            <a:r>
              <a:t>Points go to points</a:t>
            </a:r>
          </a:p>
          <a:p>
            <a:pPr/>
            <a:r>
              <a:t>Lines go to lines</a:t>
            </a:r>
          </a:p>
          <a:p>
            <a:pPr/>
            <a:r>
              <a:t>Planes go to a half plane</a:t>
            </a:r>
          </a:p>
          <a:p>
            <a:pPr/>
            <a:r>
              <a:t>Parallel lines go to converging lines</a:t>
            </a:r>
          </a:p>
          <a:p>
            <a:pPr/>
            <a:r>
              <a:t>Polygons go to polygons</a:t>
            </a:r>
          </a:p>
          <a:p>
            <a:pPr/>
            <a:r>
              <a:t>Degenerate cases: </a:t>
            </a:r>
          </a:p>
          <a:p>
            <a:pPr lvl="1"/>
            <a:r>
              <a:t>Line through the pinhole go to points</a:t>
            </a:r>
          </a:p>
          <a:p>
            <a:pPr lvl="1"/>
            <a:r>
              <a:t>Planes through the pinhole go to a line</a:t>
            </a:r>
          </a:p>
          <a:p>
            <a:pPr lvl="1"/>
            <a:r>
              <a:t>Parallels parallel to the image plane stay parallel</a:t>
            </a:r>
          </a:p>
          <a:p>
            <a:pPr lvl="1"/>
            <a:r>
              <a:t>Planes parallel to the image plane goes to full planes</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60"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461"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462" name="Equipment"/>
          <p:cNvSpPr txBox="1"/>
          <p:nvPr>
            <p:ph type="title"/>
          </p:nvPr>
        </p:nvSpPr>
        <p:spPr>
          <a:prstGeom prst="rect">
            <a:avLst/>
          </a:prstGeom>
        </p:spPr>
        <p:txBody>
          <a:bodyPr/>
          <a:lstStyle/>
          <a:p>
            <a:pPr/>
            <a:r>
              <a:t>Equipment</a:t>
            </a:r>
          </a:p>
        </p:txBody>
      </p:sp>
      <p:sp>
        <p:nvSpPr>
          <p:cNvPr id="463" name="Do get an SLR, compacts are way too limited…"/>
          <p:cNvSpPr txBox="1"/>
          <p:nvPr>
            <p:ph type="body" idx="1"/>
          </p:nvPr>
        </p:nvSpPr>
        <p:spPr>
          <a:prstGeom prst="rect">
            <a:avLst/>
          </a:prstGeom>
        </p:spPr>
        <p:txBody>
          <a:bodyPr/>
          <a:lstStyle/>
          <a:p>
            <a:pPr marL="338454" indent="-297179">
              <a:lnSpc>
                <a:spcPct val="90000"/>
              </a:lnSpc>
              <a:defRPr sz="2600"/>
            </a:pPr>
            <a:r>
              <a:t>Do get an SLR, compacts are way too limited</a:t>
            </a:r>
          </a:p>
          <a:p>
            <a:pPr marL="338454" indent="-297179">
              <a:lnSpc>
                <a:spcPct val="90000"/>
              </a:lnSpc>
              <a:defRPr sz="2600"/>
            </a:pPr>
            <a:r>
              <a:t>Don't worry about brand</a:t>
            </a:r>
          </a:p>
          <a:p>
            <a:pPr marL="338454" indent="-297179">
              <a:lnSpc>
                <a:spcPct val="90000"/>
              </a:lnSpc>
              <a:defRPr sz="2600"/>
            </a:pPr>
            <a:r>
              <a:t>Don't worry about the body, get the cheapest one</a:t>
            </a:r>
          </a:p>
          <a:p>
            <a:pPr marL="338454" indent="-297179">
              <a:lnSpc>
                <a:spcPct val="90000"/>
              </a:lnSpc>
              <a:defRPr sz="2600"/>
            </a:pPr>
            <a:r>
              <a:t>Worry about lenses</a:t>
            </a:r>
          </a:p>
          <a:p>
            <a:pPr lvl="1" marL="746125" indent="-247650">
              <a:lnSpc>
                <a:spcPct val="90000"/>
              </a:lnSpc>
              <a:defRPr sz="2600"/>
            </a:pPr>
            <a:r>
              <a:t>Zooms are convenient but quality can be a problem</a:t>
            </a:r>
          </a:p>
          <a:p>
            <a:pPr lvl="2" marL="1131521" indent="-175846">
              <a:lnSpc>
                <a:spcPct val="90000"/>
              </a:lnSpc>
              <a:defRPr sz="2000"/>
            </a:pPr>
            <a:r>
              <a:t>avoid the basic zoom, but the one above is usually great</a:t>
            </a:r>
          </a:p>
          <a:p>
            <a:pPr lvl="2" marL="1131521" indent="-175846">
              <a:lnSpc>
                <a:spcPct val="90000"/>
              </a:lnSpc>
              <a:defRPr sz="2000"/>
            </a:pPr>
            <a:r>
              <a:t>Maximum aperture matters (the smaller the number, the better)</a:t>
            </a:r>
          </a:p>
          <a:p>
            <a:pPr lvl="1" marL="746125" indent="-247650">
              <a:lnSpc>
                <a:spcPct val="90000"/>
              </a:lnSpc>
              <a:defRPr sz="2600"/>
            </a:pPr>
            <a:r>
              <a:t>Get a prime in the 35-85mm range </a:t>
            </a:r>
            <a:br/>
            <a:r>
              <a:t>(cheap, high quality, wide aperture)</a:t>
            </a:r>
            <a:br/>
            <a:r>
              <a:t>50mm f/1.8</a:t>
            </a:r>
          </a:p>
          <a:p>
            <a:pPr marL="338454" indent="-297179">
              <a:lnSpc>
                <a:spcPct val="90000"/>
              </a:lnSpc>
              <a:defRPr sz="2600"/>
            </a:pPr>
            <a:r>
              <a:t>Get a tripod</a:t>
            </a:r>
          </a:p>
          <a:p>
            <a:pPr marL="338454" indent="-297179">
              <a:lnSpc>
                <a:spcPct val="90000"/>
              </a:lnSpc>
              <a:defRPr sz="2600"/>
            </a:pPr>
            <a:r>
              <a:t>Get an external flash if you want to take “event” pictures</a:t>
            </a:r>
          </a:p>
          <a:p>
            <a:pPr lvl="1" marL="746125" indent="-247650">
              <a:lnSpc>
                <a:spcPct val="90000"/>
              </a:lnSpc>
              <a:defRPr sz="2600"/>
            </a:pPr>
            <a:r>
              <a:t>And orient towards (white) wall/ceiling</a:t>
            </a:r>
          </a:p>
          <a:p>
            <a:pPr lvl="1" marL="746125" indent="-247650">
              <a:lnSpc>
                <a:spcPct val="90000"/>
              </a:lnSpc>
              <a:defRPr sz="2600"/>
            </a:pPr>
            <a:r>
              <a:t>Good flash photography is very difficult</a:t>
            </a:r>
          </a:p>
          <a:p>
            <a:pPr marL="338454" indent="-297179">
              <a:lnSpc>
                <a:spcPct val="90000"/>
              </a:lnSpc>
              <a:defRPr sz="2600"/>
            </a:pPr>
            <a:r>
              <a:t>Count ~1k for camera+standard zoom+50mm</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65"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466"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pic>
        <p:nvPicPr>
          <p:cNvPr id="467" name="image.png" descr="image.png"/>
          <p:cNvPicPr>
            <a:picLocks noChangeAspect="0"/>
          </p:cNvPicPr>
          <p:nvPr/>
        </p:nvPicPr>
        <p:blipFill>
          <a:blip r:embed="rId3">
            <a:extLst/>
          </a:blip>
          <a:stretch>
            <a:fillRect/>
          </a:stretch>
        </p:blipFill>
        <p:spPr>
          <a:xfrm>
            <a:off x="3937000" y="3098800"/>
            <a:ext cx="5711084" cy="4283313"/>
          </a:xfrm>
          <a:prstGeom prst="rect">
            <a:avLst/>
          </a:prstGeom>
          <a:ln w="12700">
            <a:miter lim="400000"/>
          </a:ln>
        </p:spPr>
      </p:pic>
      <p:sp>
        <p:nvSpPr>
          <p:cNvPr id="468" name="Nikon"/>
          <p:cNvSpPr txBox="1"/>
          <p:nvPr>
            <p:ph type="title"/>
          </p:nvPr>
        </p:nvSpPr>
        <p:spPr>
          <a:prstGeom prst="rect">
            <a:avLst/>
          </a:prstGeom>
        </p:spPr>
        <p:txBody>
          <a:bodyPr/>
          <a:lstStyle>
            <a:lvl1pPr>
              <a:defRPr sz="3800"/>
            </a:lvl1pPr>
          </a:lstStyle>
          <a:p>
            <a:pPr/>
            <a:r>
              <a:t>Nikon</a:t>
            </a:r>
          </a:p>
        </p:txBody>
      </p:sp>
      <p:sp>
        <p:nvSpPr>
          <p:cNvPr id="469" name="Tends to be a tad cheaper…"/>
          <p:cNvSpPr txBox="1"/>
          <p:nvPr>
            <p:ph type="body" idx="1"/>
          </p:nvPr>
        </p:nvSpPr>
        <p:spPr>
          <a:xfrm>
            <a:off x="330200" y="1092200"/>
            <a:ext cx="5359400" cy="6438900"/>
          </a:xfrm>
          <a:prstGeom prst="rect">
            <a:avLst/>
          </a:prstGeom>
        </p:spPr>
        <p:txBody>
          <a:bodyPr/>
          <a:lstStyle/>
          <a:p>
            <a:pPr marL="421881" indent="-376554">
              <a:buSzTx/>
              <a:buNone/>
            </a:pPr>
            <a:r>
              <a:t>Tends to be a tad cheaper</a:t>
            </a:r>
          </a:p>
          <a:p>
            <a:pPr/>
            <a:r>
              <a:t>D40 is a great body. D80 is a little better. </a:t>
            </a:r>
          </a:p>
          <a:p>
            <a:pPr/>
            <a:r>
              <a:t>18-70</a:t>
            </a:r>
          </a:p>
          <a:p>
            <a:pPr/>
            <a:r>
              <a:t>55-200 is surprisingly not so bad and super cheap</a:t>
            </a:r>
          </a:p>
          <a:p>
            <a:pPr/>
            <a:r>
              <a:t>Get the 50mm f/1.8</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71"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472"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473" name="Canon"/>
          <p:cNvSpPr txBox="1"/>
          <p:nvPr>
            <p:ph type="title"/>
          </p:nvPr>
        </p:nvSpPr>
        <p:spPr>
          <a:prstGeom prst="rect">
            <a:avLst/>
          </a:prstGeom>
        </p:spPr>
        <p:txBody>
          <a:bodyPr/>
          <a:lstStyle>
            <a:lvl1pPr>
              <a:defRPr sz="3800"/>
            </a:lvl1pPr>
          </a:lstStyle>
          <a:p>
            <a:pPr/>
            <a:r>
              <a:t>Canon</a:t>
            </a:r>
          </a:p>
        </p:txBody>
      </p:sp>
      <p:sp>
        <p:nvSpPr>
          <p:cNvPr id="474" name="Rebel Xsi…"/>
          <p:cNvSpPr txBox="1"/>
          <p:nvPr>
            <p:ph type="body" idx="1"/>
          </p:nvPr>
        </p:nvSpPr>
        <p:spPr>
          <a:xfrm>
            <a:off x="330200" y="1092200"/>
            <a:ext cx="5029200" cy="6438900"/>
          </a:xfrm>
          <a:prstGeom prst="rect">
            <a:avLst/>
          </a:prstGeom>
        </p:spPr>
        <p:txBody>
          <a:bodyPr/>
          <a:lstStyle/>
          <a:p>
            <a:pPr/>
            <a:r>
              <a:t>Rebel Xsi</a:t>
            </a:r>
          </a:p>
          <a:p>
            <a:pPr/>
            <a:r>
              <a:t>17-85</a:t>
            </a:r>
          </a:p>
          <a:p>
            <a:pPr/>
            <a:r>
              <a:t>70-200 f/4.0 </a:t>
            </a:r>
            <a:br/>
            <a:r>
              <a:t>(amazing lens)</a:t>
            </a:r>
          </a:p>
          <a:p>
            <a:pPr/>
            <a:r>
              <a:t>50mm f/1.8</a:t>
            </a:r>
          </a:p>
          <a:p>
            <a:pPr/>
            <a:r>
              <a:t>100mm f/2.8 macro </a:t>
            </a:r>
            <a:br/>
            <a:r>
              <a:t>(great also for portraits)</a:t>
            </a:r>
          </a:p>
        </p:txBody>
      </p:sp>
      <p:pic>
        <p:nvPicPr>
          <p:cNvPr id="475" name="droppedImage.pdf" descr="droppedImage.pdf"/>
          <p:cNvPicPr>
            <a:picLocks noChangeAspect="1"/>
          </p:cNvPicPr>
          <p:nvPr/>
        </p:nvPicPr>
        <p:blipFill>
          <a:blip r:embed="rId3">
            <a:extLst/>
          </a:blip>
          <a:stretch>
            <a:fillRect/>
          </a:stretch>
        </p:blipFill>
        <p:spPr>
          <a:xfrm>
            <a:off x="4960298" y="1003300"/>
            <a:ext cx="4983543" cy="3737657"/>
          </a:xfrm>
          <a:prstGeom prst="rect">
            <a:avLst/>
          </a:prstGeom>
          <a:ln w="25400"/>
        </p:spPr>
      </p:pic>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77"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478"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479" name="Other brands"/>
          <p:cNvSpPr txBox="1"/>
          <p:nvPr>
            <p:ph type="title"/>
          </p:nvPr>
        </p:nvSpPr>
        <p:spPr>
          <a:prstGeom prst="rect">
            <a:avLst/>
          </a:prstGeom>
        </p:spPr>
        <p:txBody>
          <a:bodyPr/>
          <a:lstStyle>
            <a:lvl1pPr>
              <a:defRPr sz="3800"/>
            </a:lvl1pPr>
          </a:lstStyle>
          <a:p>
            <a:pPr/>
            <a:r>
              <a:t>Other brands</a:t>
            </a:r>
          </a:p>
        </p:txBody>
      </p:sp>
      <p:sp>
        <p:nvSpPr>
          <p:cNvPr id="480" name="Not as big a range, future not always clear (see Minolta), have been slower to get to digital SLR…"/>
          <p:cNvSpPr txBox="1"/>
          <p:nvPr>
            <p:ph type="body" idx="1"/>
          </p:nvPr>
        </p:nvSpPr>
        <p:spPr>
          <a:prstGeom prst="rect">
            <a:avLst/>
          </a:prstGeom>
        </p:spPr>
        <p:txBody>
          <a:bodyPr/>
          <a:lstStyle/>
          <a:p>
            <a:pPr marL="421881" indent="-376554">
              <a:lnSpc>
                <a:spcPct val="90000"/>
              </a:lnSpc>
              <a:buSzTx/>
              <a:buNone/>
              <a:defRPr sz="2000"/>
            </a:pPr>
            <a:r>
              <a:t>Not as big a range, future not always clear (see Minolta), have been slower to get to digital SLR</a:t>
            </a:r>
          </a:p>
          <a:p>
            <a:pPr marL="269875" indent="-228600">
              <a:lnSpc>
                <a:spcPct val="90000"/>
              </a:lnSpc>
              <a:defRPr sz="2000"/>
            </a:pPr>
            <a:r>
              <a:t>Olympus</a:t>
            </a:r>
          </a:p>
          <a:p>
            <a:pPr lvl="1" marL="688975" indent="-190500">
              <a:lnSpc>
                <a:spcPct val="90000"/>
              </a:lnSpc>
              <a:defRPr sz="2000"/>
            </a:pPr>
            <a:r>
              <a:t>Good system, but smaller sensor</a:t>
            </a:r>
          </a:p>
          <a:p>
            <a:pPr marL="269875" indent="-228600">
              <a:lnSpc>
                <a:spcPct val="90000"/>
              </a:lnSpc>
              <a:defRPr sz="2000"/>
            </a:pPr>
            <a:r>
              <a:t>Pentax</a:t>
            </a:r>
          </a:p>
          <a:p>
            <a:pPr lvl="1" marL="688975" indent="-190500">
              <a:lnSpc>
                <a:spcPct val="90000"/>
              </a:lnSpc>
              <a:defRPr sz="2000"/>
            </a:pPr>
            <a:r>
              <a:t>Good entry camera</a:t>
            </a:r>
          </a:p>
          <a:p>
            <a:pPr marL="269875" indent="-228600">
              <a:lnSpc>
                <a:spcPct val="90000"/>
              </a:lnSpc>
              <a:defRPr sz="2000"/>
            </a:pPr>
            <a:r>
              <a:t>Sigma</a:t>
            </a:r>
          </a:p>
          <a:p>
            <a:pPr lvl="1" marL="688975" indent="-190500">
              <a:lnSpc>
                <a:spcPct val="90000"/>
              </a:lnSpc>
              <a:defRPr sz="2000"/>
            </a:pPr>
            <a:r>
              <a:t>Intriguing sensor (Foveon), limited system</a:t>
            </a:r>
          </a:p>
          <a:p>
            <a:pPr marL="269875" indent="-228600">
              <a:lnSpc>
                <a:spcPct val="90000"/>
              </a:lnSpc>
              <a:defRPr sz="2000"/>
            </a:pPr>
            <a:r>
              <a:t>Fuji</a:t>
            </a:r>
          </a:p>
          <a:p>
            <a:pPr lvl="1" marL="688975" indent="-190500">
              <a:lnSpc>
                <a:spcPct val="90000"/>
              </a:lnSpc>
              <a:defRPr sz="2000"/>
            </a:pPr>
            <a:r>
              <a:t>One-trick pony (the sensor)</a:t>
            </a:r>
          </a:p>
          <a:p>
            <a:pPr lvl="1" marL="688975" indent="-190500">
              <a:lnSpc>
                <a:spcPct val="90000"/>
              </a:lnSpc>
              <a:defRPr sz="2000"/>
            </a:pPr>
            <a:r>
              <a:t>Nikon body</a:t>
            </a:r>
          </a:p>
          <a:p>
            <a:pPr marL="269875" indent="-228600">
              <a:lnSpc>
                <a:spcPct val="90000"/>
              </a:lnSpc>
              <a:defRPr sz="2000"/>
            </a:pPr>
            <a:r>
              <a:t>Sony</a:t>
            </a:r>
          </a:p>
          <a:p>
            <a:pPr lvl="1" marL="688975" indent="-190500">
              <a:lnSpc>
                <a:spcPct val="90000"/>
              </a:lnSpc>
              <a:defRPr sz="2000"/>
            </a:pPr>
            <a:r>
              <a:t>Interesting hybrid, the R1</a:t>
            </a:r>
          </a:p>
          <a:p>
            <a:pPr lvl="1" marL="688975" indent="-190500">
              <a:lnSpc>
                <a:spcPct val="90000"/>
              </a:lnSpc>
              <a:defRPr sz="2000"/>
            </a:pPr>
            <a:r>
              <a:t>Very silent, good images, crappy viewfinder, no interchangeable lenses</a:t>
            </a:r>
          </a:p>
          <a:p>
            <a:pPr lvl="1" marL="688975" indent="-190500">
              <a:lnSpc>
                <a:spcPct val="90000"/>
              </a:lnSpc>
              <a:defRPr sz="2000"/>
            </a:pPr>
            <a:r>
              <a:t>New SLR, alpha. Pretty good. </a:t>
            </a:r>
          </a:p>
          <a:p>
            <a:pPr lvl="1" marL="688975" indent="-190500">
              <a:lnSpc>
                <a:spcPct val="90000"/>
              </a:lnSpc>
              <a:defRPr sz="2000"/>
            </a:pPr>
            <a:r>
              <a:t>Lens selection not as good as Nikon/Canon</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82"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483"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484" name="Shooting"/>
          <p:cNvSpPr txBox="1"/>
          <p:nvPr>
            <p:ph type="title"/>
          </p:nvPr>
        </p:nvSpPr>
        <p:spPr>
          <a:prstGeom prst="rect">
            <a:avLst/>
          </a:prstGeom>
        </p:spPr>
        <p:txBody>
          <a:bodyPr/>
          <a:lstStyle/>
          <a:p>
            <a:pPr/>
            <a:r>
              <a:t>Shooting</a:t>
            </a:r>
          </a:p>
        </p:txBody>
      </p:sp>
      <p:sp>
        <p:nvSpPr>
          <p:cNvPr id="485" name="Use aperture priority, work on depth of field…"/>
          <p:cNvSpPr txBox="1"/>
          <p:nvPr>
            <p:ph type="body" idx="1"/>
          </p:nvPr>
        </p:nvSpPr>
        <p:spPr>
          <a:prstGeom prst="rect">
            <a:avLst/>
          </a:prstGeom>
        </p:spPr>
        <p:txBody>
          <a:bodyPr/>
          <a:lstStyle/>
          <a:p>
            <a:pPr/>
            <a:r>
              <a:t>Use aperture priority, work on depth of field</a:t>
            </a:r>
          </a:p>
          <a:p>
            <a:pPr/>
            <a:r>
              <a:t>Change your viewpoint</a:t>
            </a:r>
          </a:p>
          <a:p>
            <a:pPr/>
            <a:r>
              <a:t>Don't center things</a:t>
            </a:r>
          </a:p>
          <a:p>
            <a:pPr/>
            <a:r>
              <a:t>Learn to adjust ISO</a:t>
            </a:r>
          </a:p>
          <a:p>
            <a:pPr/>
          </a:p>
          <a:p>
            <a:pPr/>
            <a:r>
              <a:t>Shoot raw</a:t>
            </a:r>
          </a:p>
          <a:p>
            <a:pPr/>
            <a:r>
              <a:t>Check your histogram</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87"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488"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489" name="Software"/>
          <p:cNvSpPr txBox="1"/>
          <p:nvPr>
            <p:ph type="title"/>
          </p:nvPr>
        </p:nvSpPr>
        <p:spPr>
          <a:prstGeom prst="rect">
            <a:avLst/>
          </a:prstGeom>
        </p:spPr>
        <p:txBody>
          <a:bodyPr/>
          <a:lstStyle/>
          <a:p>
            <a:pPr/>
            <a:r>
              <a:t>Software</a:t>
            </a:r>
          </a:p>
        </p:txBody>
      </p:sp>
      <p:sp>
        <p:nvSpPr>
          <p:cNvPr id="490" name="Photo management +lightweight editing…"/>
          <p:cNvSpPr txBox="1"/>
          <p:nvPr>
            <p:ph type="body" idx="1"/>
          </p:nvPr>
        </p:nvSpPr>
        <p:spPr>
          <a:prstGeom prst="rect">
            <a:avLst/>
          </a:prstGeom>
        </p:spPr>
        <p:txBody>
          <a:bodyPr/>
          <a:lstStyle/>
          <a:p>
            <a:pPr/>
            <a:r>
              <a:t>Photo management +lightweight editing</a:t>
            </a:r>
          </a:p>
          <a:p>
            <a:pPr lvl="1"/>
            <a:r>
              <a:t>Lightroom, Aperture, Lightzone</a:t>
            </a:r>
          </a:p>
          <a:p>
            <a:pPr lvl="1"/>
          </a:p>
          <a:p>
            <a:pPr/>
            <a:r>
              <a:t>Crop to improve composition</a:t>
            </a:r>
          </a:p>
          <a:p>
            <a:pPr/>
            <a:r>
              <a:t>Manage contrast using curve and adjustment layers</a:t>
            </a:r>
          </a:p>
          <a:p>
            <a:pPr/>
            <a:r>
              <a:t>Add light to dark areas</a:t>
            </a:r>
          </a:p>
          <a:p>
            <a:pPr/>
            <a:r>
              <a:t>Sharpen a bit</a:t>
            </a:r>
          </a:p>
          <a:p>
            <a:pPr/>
            <a:r>
              <a:t>Convert to black and white </a:t>
            </a:r>
          </a:p>
          <a:p>
            <a:pPr/>
          </a:p>
          <a:p>
            <a:pPr/>
            <a:r>
              <a:t>Use Photoshop only if you really need to</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92"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493"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494" name="Questions?"/>
          <p:cNvSpPr txBox="1"/>
          <p:nvPr>
            <p:ph type="title"/>
          </p:nvPr>
        </p:nvSpPr>
        <p:spPr>
          <a:prstGeom prst="rect">
            <a:avLst/>
          </a:prstGeom>
        </p:spPr>
        <p:txBody>
          <a:bodyPr/>
          <a:lstStyle>
            <a:lvl1pPr>
              <a:defRPr sz="3800"/>
            </a:lvl1pPr>
          </a:lstStyle>
          <a:p>
            <a:pPr/>
            <a:r>
              <a:t>Questions?</a:t>
            </a:r>
          </a:p>
        </p:txBody>
      </p:sp>
      <p:sp>
        <p:nvSpPr>
          <p:cNvPr id="495"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97"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498"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499" name="Next time: exposure, color"/>
          <p:cNvSpPr txBox="1"/>
          <p:nvPr>
            <p:ph type="title"/>
          </p:nvPr>
        </p:nvSpPr>
        <p:spPr>
          <a:prstGeom prst="rect">
            <a:avLst/>
          </a:prstGeom>
        </p:spPr>
        <p:txBody>
          <a:bodyPr/>
          <a:lstStyle>
            <a:lvl1pPr>
              <a:defRPr sz="3800"/>
            </a:lvl1pPr>
          </a:lstStyle>
          <a:p>
            <a:pPr/>
            <a:r>
              <a:t>Next time: exposure, color</a:t>
            </a:r>
          </a:p>
        </p:txBody>
      </p:sp>
      <p:sp>
        <p:nvSpPr>
          <p:cNvPr id="500" name="Double-click to edit"/>
          <p:cNvSpPr txBox="1"/>
          <p:nvPr>
            <p:ph type="body" idx="1"/>
          </p:nvPr>
        </p:nvSpPr>
        <p:spPr>
          <a:prstGeom prst="rect">
            <a:avLst/>
          </a:prstGeom>
        </p:spPr>
        <p:txBody>
          <a:bodyPr/>
          <a:lstStyle/>
          <a:p>
            <a:pPr/>
          </a:p>
        </p:txBody>
      </p:sp>
      <p:pic>
        <p:nvPicPr>
          <p:cNvPr id="501" name="image.png" descr="image.png"/>
          <p:cNvPicPr>
            <a:picLocks noChangeAspect="0"/>
          </p:cNvPicPr>
          <p:nvPr/>
        </p:nvPicPr>
        <p:blipFill>
          <a:blip r:embed="rId3">
            <a:extLst/>
          </a:blip>
          <a:srcRect l="0" t="2476" r="0" b="1675"/>
          <a:stretch>
            <a:fillRect/>
          </a:stretch>
        </p:blipFill>
        <p:spPr>
          <a:xfrm>
            <a:off x="419100" y="1096542"/>
            <a:ext cx="8445500" cy="6434558"/>
          </a:xfrm>
          <a:prstGeom prst="rect">
            <a:avLst/>
          </a:prstGeom>
          <a:ln w="12700">
            <a:miter lim="400000"/>
          </a:ln>
        </p:spPr>
      </p:pic>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03"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504"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505" name="Metering"/>
          <p:cNvSpPr txBox="1"/>
          <p:nvPr>
            <p:ph type="title"/>
          </p:nvPr>
        </p:nvSpPr>
        <p:spPr>
          <a:prstGeom prst="rect">
            <a:avLst/>
          </a:prstGeom>
        </p:spPr>
        <p:txBody>
          <a:bodyPr/>
          <a:lstStyle/>
          <a:p>
            <a:pPr/>
            <a:r>
              <a:t>Metering</a:t>
            </a:r>
          </a:p>
        </p:txBody>
      </p:sp>
      <p:sp>
        <p:nvSpPr>
          <p:cNvPr id="506" name="Photosensitive sensors measure scene luminance…"/>
          <p:cNvSpPr txBox="1"/>
          <p:nvPr>
            <p:ph type="body" idx="1"/>
          </p:nvPr>
        </p:nvSpPr>
        <p:spPr>
          <a:prstGeom prst="rect">
            <a:avLst/>
          </a:prstGeom>
        </p:spPr>
        <p:txBody>
          <a:bodyPr/>
          <a:lstStyle/>
          <a:p>
            <a:pPr/>
            <a:r>
              <a:t>Photosensitive sensors measure scene luminance</a:t>
            </a:r>
          </a:p>
          <a:p>
            <a:pPr/>
            <a:r>
              <a:t>Usually TTL (through the lens)</a:t>
            </a:r>
          </a:p>
          <a:p>
            <a:pPr/>
            <a:r>
              <a:t>Simple version: center-weighted average</a:t>
            </a:r>
          </a:p>
          <a:p>
            <a:pPr/>
          </a:p>
          <a:p>
            <a:pPr/>
          </a:p>
          <a:p>
            <a:pPr/>
          </a:p>
          <a:p>
            <a:pPr/>
            <a:r>
              <a:t>Assumption? Failure cases?</a:t>
            </a:r>
          </a:p>
          <a:p>
            <a:pPr lvl="1"/>
            <a:r>
              <a:t>Usually assumes that a scene is 18% gray</a:t>
            </a:r>
          </a:p>
          <a:p>
            <a:pPr lvl="1"/>
            <a:r>
              <a:t>Problem with dark and bright scenes</a:t>
            </a:r>
          </a:p>
        </p:txBody>
      </p:sp>
      <p:pic>
        <p:nvPicPr>
          <p:cNvPr id="507" name="image.png" descr="image.png"/>
          <p:cNvPicPr>
            <a:picLocks noChangeAspect="0"/>
          </p:cNvPicPr>
          <p:nvPr/>
        </p:nvPicPr>
        <p:blipFill>
          <a:blip r:embed="rId3">
            <a:extLst/>
          </a:blip>
          <a:stretch>
            <a:fillRect/>
          </a:stretch>
        </p:blipFill>
        <p:spPr>
          <a:xfrm>
            <a:off x="3517900" y="2755900"/>
            <a:ext cx="2336800" cy="1562100"/>
          </a:xfrm>
          <a:prstGeom prst="rect">
            <a:avLst/>
          </a:prstGeom>
          <a:ln w="12700">
            <a:miter lim="400000"/>
          </a:ln>
        </p:spPr>
      </p:pic>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09"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510"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511" name="Challenge: high or low key scenes"/>
          <p:cNvSpPr txBox="1"/>
          <p:nvPr>
            <p:ph type="title"/>
          </p:nvPr>
        </p:nvSpPr>
        <p:spPr>
          <a:prstGeom prst="rect">
            <a:avLst/>
          </a:prstGeom>
        </p:spPr>
        <p:txBody>
          <a:bodyPr/>
          <a:lstStyle/>
          <a:p>
            <a:pPr/>
            <a:r>
              <a:t>Challenge: high or low key scenes</a:t>
            </a:r>
          </a:p>
        </p:txBody>
      </p:sp>
      <p:sp>
        <p:nvSpPr>
          <p:cNvPr id="512" name="This photo is not 18% grey on average…"/>
          <p:cNvSpPr txBox="1"/>
          <p:nvPr>
            <p:ph type="body" idx="1"/>
          </p:nvPr>
        </p:nvSpPr>
        <p:spPr>
          <a:prstGeom prst="rect">
            <a:avLst/>
          </a:prstGeom>
        </p:spPr>
        <p:txBody>
          <a:bodyPr/>
          <a:lstStyle/>
          <a:p>
            <a:pPr/>
            <a:r>
              <a:t>This photo is not 18% grey on average</a:t>
            </a:r>
          </a:p>
          <a:p>
            <a:pPr/>
            <a:r>
              <a:t>I had to tell the camera to make it 4 times brighter</a:t>
            </a:r>
          </a:p>
        </p:txBody>
      </p:sp>
      <p:pic>
        <p:nvPicPr>
          <p:cNvPr id="513" name="droppedImage.tiff" descr="droppedImage.tiff"/>
          <p:cNvPicPr>
            <a:picLocks noChangeAspect="1"/>
          </p:cNvPicPr>
          <p:nvPr/>
        </p:nvPicPr>
        <p:blipFill>
          <a:blip r:embed="rId3">
            <a:extLst/>
          </a:blip>
          <a:stretch>
            <a:fillRect/>
          </a:stretch>
        </p:blipFill>
        <p:spPr>
          <a:xfrm>
            <a:off x="330200" y="2273300"/>
            <a:ext cx="7896472" cy="5257824"/>
          </a:xfrm>
          <a:prstGeom prst="rect">
            <a:avLst/>
          </a:prstGeom>
          <a:ln w="25400"/>
        </p:spPr>
      </p:pic>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15"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516"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517" name="Double-click to edit"/>
          <p:cNvSpPr txBox="1"/>
          <p:nvPr>
            <p:ph type="title"/>
          </p:nvPr>
        </p:nvSpPr>
        <p:spPr>
          <a:prstGeom prst="rect">
            <a:avLst/>
          </a:prstGeom>
        </p:spPr>
        <p:txBody>
          <a:bodyPr/>
          <a:lstStyle/>
          <a:p>
            <a:pPr/>
          </a:p>
        </p:txBody>
      </p:sp>
      <p:sp>
        <p:nvSpPr>
          <p:cNvPr id="518" name="Double-click to edit"/>
          <p:cNvSpPr txBox="1"/>
          <p:nvPr>
            <p:ph type="body" idx="1"/>
          </p:nvPr>
        </p:nvSpPr>
        <p:spPr>
          <a:prstGeom prst="rect">
            <a:avLst/>
          </a:prstGeom>
        </p:spPr>
        <p:txBody>
          <a:bodyPr/>
          <a:lstStyle/>
          <a:p>
            <a:pPr/>
          </a:p>
        </p:txBody>
      </p:sp>
      <p:pic>
        <p:nvPicPr>
          <p:cNvPr id="519" name="image.png" descr="image.png"/>
          <p:cNvPicPr>
            <a:picLocks noChangeAspect="0"/>
          </p:cNvPicPr>
          <p:nvPr/>
        </p:nvPicPr>
        <p:blipFill>
          <a:blip r:embed="rId3">
            <a:extLst/>
          </a:blip>
          <a:stretch>
            <a:fillRect/>
          </a:stretch>
        </p:blipFill>
        <p:spPr>
          <a:xfrm>
            <a:off x="254000" y="0"/>
            <a:ext cx="5304893" cy="7531100"/>
          </a:xfrm>
          <a:prstGeom prst="rect">
            <a:avLst/>
          </a:prstGeom>
          <a:ln w="12700">
            <a:miter lim="400000"/>
          </a:ln>
        </p:spPr>
      </p:pic>
      <p:sp>
        <p:nvSpPr>
          <p:cNvPr id="520" name="From Photography, London et al."/>
          <p:cNvSpPr txBox="1"/>
          <p:nvPr/>
        </p:nvSpPr>
        <p:spPr>
          <a:xfrm>
            <a:off x="7192442" y="70231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22"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523"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524" name="Metering"/>
          <p:cNvSpPr txBox="1"/>
          <p:nvPr>
            <p:ph type="title"/>
          </p:nvPr>
        </p:nvSpPr>
        <p:spPr>
          <a:prstGeom prst="rect">
            <a:avLst/>
          </a:prstGeom>
        </p:spPr>
        <p:txBody>
          <a:bodyPr/>
          <a:lstStyle/>
          <a:p>
            <a:pPr/>
            <a:r>
              <a:t>Metering</a:t>
            </a:r>
          </a:p>
        </p:txBody>
      </p:sp>
      <p:sp>
        <p:nvSpPr>
          <p:cNvPr id="525" name="Centered average…"/>
          <p:cNvSpPr txBox="1"/>
          <p:nvPr>
            <p:ph type="body" idx="1"/>
          </p:nvPr>
        </p:nvSpPr>
        <p:spPr>
          <a:xfrm>
            <a:off x="333112" y="1092200"/>
            <a:ext cx="9545160" cy="6438900"/>
          </a:xfrm>
          <a:prstGeom prst="rect">
            <a:avLst/>
          </a:prstGeom>
        </p:spPr>
        <p:txBody>
          <a:bodyPr/>
          <a:lstStyle/>
          <a:p>
            <a:pPr/>
            <a:r>
              <a:t>Centered average</a:t>
            </a:r>
          </a:p>
          <a:p>
            <a:pPr marL="421881" indent="-376554">
              <a:buSzTx/>
              <a:buNone/>
            </a:pPr>
          </a:p>
          <a:p>
            <a:pPr/>
            <a:r>
              <a:t>Spot</a:t>
            </a:r>
          </a:p>
          <a:p>
            <a:pPr lvl="1"/>
          </a:p>
          <a:p>
            <a:pPr/>
            <a:r>
              <a:t>Smart metering</a:t>
            </a:r>
          </a:p>
          <a:p>
            <a:pPr lvl="1"/>
            <a:r>
              <a:t>Nikon 3D matrix</a:t>
            </a:r>
          </a:p>
          <a:p>
            <a:pPr lvl="1"/>
            <a:r>
              <a:t>Canon evaluative</a:t>
            </a:r>
          </a:p>
          <a:p>
            <a:pPr/>
            <a:r>
              <a:t>Incident</a:t>
            </a:r>
          </a:p>
          <a:p>
            <a:pPr lvl="1"/>
            <a:r>
              <a:t>Measure incoming light</a:t>
            </a:r>
          </a:p>
        </p:txBody>
      </p:sp>
      <p:pic>
        <p:nvPicPr>
          <p:cNvPr id="526" name="image.png" descr="image.png"/>
          <p:cNvPicPr>
            <a:picLocks noChangeAspect="0"/>
          </p:cNvPicPr>
          <p:nvPr/>
        </p:nvPicPr>
        <p:blipFill>
          <a:blip r:embed="rId3">
            <a:extLst/>
          </a:blip>
          <a:stretch>
            <a:fillRect/>
          </a:stretch>
        </p:blipFill>
        <p:spPr>
          <a:xfrm>
            <a:off x="4940300" y="2679700"/>
            <a:ext cx="1676400" cy="1117600"/>
          </a:xfrm>
          <a:prstGeom prst="rect">
            <a:avLst/>
          </a:prstGeom>
          <a:ln w="12700">
            <a:miter lim="400000"/>
          </a:ln>
        </p:spPr>
      </p:pic>
      <p:pic>
        <p:nvPicPr>
          <p:cNvPr id="527" name="image.png" descr="image.png"/>
          <p:cNvPicPr>
            <a:picLocks noChangeAspect="0"/>
          </p:cNvPicPr>
          <p:nvPr/>
        </p:nvPicPr>
        <p:blipFill>
          <a:blip r:embed="rId4">
            <a:extLst/>
          </a:blip>
          <a:stretch>
            <a:fillRect/>
          </a:stretch>
        </p:blipFill>
        <p:spPr>
          <a:xfrm>
            <a:off x="4940300" y="1511300"/>
            <a:ext cx="1676400" cy="1117600"/>
          </a:xfrm>
          <a:prstGeom prst="rect">
            <a:avLst/>
          </a:prstGeom>
          <a:ln w="12700">
            <a:miter lim="400000"/>
          </a:ln>
        </p:spPr>
      </p:pic>
      <p:sp>
        <p:nvSpPr>
          <p:cNvPr id="528" name="Next slide"/>
          <p:cNvSpPr txBox="1"/>
          <p:nvPr/>
        </p:nvSpPr>
        <p:spPr>
          <a:xfrm>
            <a:off x="4940300" y="4013200"/>
            <a:ext cx="1506977" cy="469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Next slide</a:t>
            </a:r>
          </a:p>
        </p:txBody>
      </p:sp>
      <p:pic>
        <p:nvPicPr>
          <p:cNvPr id="529" name="image.png" descr="image.png"/>
          <p:cNvPicPr>
            <a:picLocks noChangeAspect="0"/>
          </p:cNvPicPr>
          <p:nvPr/>
        </p:nvPicPr>
        <p:blipFill>
          <a:blip r:embed="rId5">
            <a:extLst/>
          </a:blip>
          <a:stretch>
            <a:fillRect/>
          </a:stretch>
        </p:blipFill>
        <p:spPr>
          <a:xfrm>
            <a:off x="6692900" y="1371600"/>
            <a:ext cx="3175000" cy="2848569"/>
          </a:xfrm>
          <a:prstGeom prst="rect">
            <a:avLst/>
          </a:prstGeom>
          <a:ln w="12700">
            <a:miter lim="400000"/>
          </a:ln>
        </p:spPr>
      </p:pic>
      <p:sp>
        <p:nvSpPr>
          <p:cNvPr id="530" name="Choice on Nikon"/>
          <p:cNvSpPr txBox="1"/>
          <p:nvPr/>
        </p:nvSpPr>
        <p:spPr>
          <a:xfrm>
            <a:off x="7035800" y="1041400"/>
            <a:ext cx="2415027" cy="469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Choice on Nikon</a:t>
            </a:r>
          </a:p>
        </p:txBody>
      </p:sp>
      <p:sp>
        <p:nvSpPr>
          <p:cNvPr id="531" name="http://www.mir.com.my//"/>
          <p:cNvSpPr txBox="1"/>
          <p:nvPr/>
        </p:nvSpPr>
        <p:spPr>
          <a:xfrm>
            <a:off x="8115300" y="4140200"/>
            <a:ext cx="1445362" cy="241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600"/>
              </a:spcBef>
              <a:buClr>
                <a:srgbClr val="000000"/>
              </a:buClr>
              <a:buFont typeface="Times New Roman"/>
              <a:defRPr sz="1000">
                <a:uFill>
                  <a:solidFill>
                    <a:srgbClr val="000000"/>
                  </a:solidFill>
                </a:uFill>
                <a:latin typeface="Times New Roman"/>
                <a:ea typeface="Times New Roman"/>
                <a:cs typeface="Times New Roman"/>
                <a:sym typeface="Times New Roman"/>
              </a:defRPr>
            </a:lvl1pPr>
          </a:lstStyle>
          <a:p>
            <a:pPr/>
            <a:r>
              <a:t>http://www.mir.com.my//</a:t>
            </a:r>
          </a:p>
        </p:txBody>
      </p:sp>
      <p:pic>
        <p:nvPicPr>
          <p:cNvPr id="532" name="droppedImage.tiff" descr="droppedImage.tiff"/>
          <p:cNvPicPr>
            <a:picLocks noChangeAspect="1"/>
          </p:cNvPicPr>
          <p:nvPr/>
        </p:nvPicPr>
        <p:blipFill>
          <a:blip r:embed="rId6">
            <a:extLst/>
          </a:blip>
          <a:stretch>
            <a:fillRect/>
          </a:stretch>
        </p:blipFill>
        <p:spPr>
          <a:xfrm>
            <a:off x="5638800" y="4737100"/>
            <a:ext cx="3927108" cy="2590800"/>
          </a:xfrm>
          <a:prstGeom prst="rect">
            <a:avLst/>
          </a:prstGeom>
          <a:ln w="25400"/>
        </p:spPr>
      </p:pic>
      <p:sp>
        <p:nvSpPr>
          <p:cNvPr id="533" name="http://www.mir.com.my/rb/photography/hardwares/classics/eos/EOS-1n/metering/index.htm"/>
          <p:cNvSpPr txBox="1"/>
          <p:nvPr/>
        </p:nvSpPr>
        <p:spPr>
          <a:xfrm>
            <a:off x="1422400" y="7175500"/>
            <a:ext cx="10045700" cy="3585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44628" marR="44628" defTabSz="1003300">
              <a:defRPr sz="1800" u="sng">
                <a:uFill>
                  <a:solidFill>
                    <a:srgbClr val="000000"/>
                  </a:solidFill>
                </a:uFill>
                <a:latin typeface="Times New Roman"/>
                <a:ea typeface="Times New Roman"/>
                <a:cs typeface="Times New Roman"/>
                <a:sym typeface="Times New Roman"/>
                <a:hlinkClick r:id="rId7" invalidUrl="" action="" tgtFrame="" tooltip="" history="1" highlightClick="0" endSnd="0"/>
              </a:defRPr>
            </a:lvl1pPr>
          </a:lstStyle>
          <a:p>
            <a:pPr>
              <a:defRPr u="none"/>
            </a:pPr>
            <a:r>
              <a:rPr u="sng">
                <a:hlinkClick r:id="rId7" invalidUrl="" action="" tgtFrame="" tooltip="" history="1" highlightClick="0" endSnd="0"/>
              </a:rPr>
              <a:t>http://www.mir.com.my/rb/photography/hardwares/classics/eos/EOS-1n/metering/index.htm</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35"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536"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537" name="Nikon 3D Color Matrix"/>
          <p:cNvSpPr txBox="1"/>
          <p:nvPr>
            <p:ph type="title"/>
          </p:nvPr>
        </p:nvSpPr>
        <p:spPr>
          <a:prstGeom prst="rect">
            <a:avLst/>
          </a:prstGeom>
        </p:spPr>
        <p:txBody>
          <a:bodyPr/>
          <a:lstStyle/>
          <a:p>
            <a:pPr/>
            <a:r>
              <a:t>Nikon 3D Color Matrix</a:t>
            </a:r>
          </a:p>
        </p:txBody>
      </p:sp>
      <p:sp>
        <p:nvSpPr>
          <p:cNvPr id="538" name="http://www.mir.com.my/rb/photography/hardwares/classics/NikonF5/metering/…"/>
          <p:cNvSpPr txBox="1"/>
          <p:nvPr>
            <p:ph type="body" idx="1"/>
          </p:nvPr>
        </p:nvSpPr>
        <p:spPr>
          <a:xfrm>
            <a:off x="333112" y="1092200"/>
            <a:ext cx="6196593" cy="6438900"/>
          </a:xfrm>
          <a:prstGeom prst="rect">
            <a:avLst/>
          </a:prstGeom>
        </p:spPr>
        <p:txBody>
          <a:bodyPr/>
          <a:lstStyle/>
          <a:p>
            <a:pPr marL="421881" indent="-376554">
              <a:buSzTx/>
              <a:buNone/>
              <a:defRPr sz="1200"/>
            </a:pPr>
            <a:r>
              <a:t>http://www.mir.com.my/rb/photography/hardwares/classics/NikonF5/metering/</a:t>
            </a:r>
          </a:p>
          <a:p>
            <a:pPr/>
            <a:r>
              <a:t>Learning from database of 30,000 photos</a:t>
            </a:r>
          </a:p>
          <a:p>
            <a:pPr/>
            <a:r>
              <a:t>Multiple captors (segments)</a:t>
            </a:r>
          </a:p>
          <a:p>
            <a:pPr/>
            <a:r>
              <a:t>Exposure depends on</a:t>
            </a:r>
          </a:p>
          <a:p>
            <a:pPr lvl="1"/>
            <a:r>
              <a:t>Brightness from each segments </a:t>
            </a:r>
          </a:p>
          <a:p>
            <a:pPr lvl="1"/>
            <a:r>
              <a:t>Color</a:t>
            </a:r>
          </a:p>
          <a:p>
            <a:pPr lvl="1"/>
            <a:r>
              <a:t>Contrast</a:t>
            </a:r>
          </a:p>
          <a:p>
            <a:pPr lvl="1"/>
            <a:r>
              <a:t>Distance</a:t>
            </a:r>
          </a:p>
          <a:p>
            <a:pPr lvl="1"/>
            <a:r>
              <a:t>Focus (where is the subject)</a:t>
            </a:r>
          </a:p>
        </p:txBody>
      </p:sp>
      <p:pic>
        <p:nvPicPr>
          <p:cNvPr id="539" name="image.png" descr="image.png"/>
          <p:cNvPicPr>
            <a:picLocks noChangeAspect="0"/>
          </p:cNvPicPr>
          <p:nvPr/>
        </p:nvPicPr>
        <p:blipFill>
          <a:blip r:embed="rId3">
            <a:extLst/>
          </a:blip>
          <a:stretch>
            <a:fillRect/>
          </a:stretch>
        </p:blipFill>
        <p:spPr>
          <a:xfrm>
            <a:off x="6438900" y="1003300"/>
            <a:ext cx="3352800" cy="2533030"/>
          </a:xfrm>
          <a:prstGeom prst="rect">
            <a:avLst/>
          </a:prstGeom>
          <a:ln w="12700">
            <a:miter lim="400000"/>
          </a:ln>
        </p:spPr>
      </p:pic>
      <p:pic>
        <p:nvPicPr>
          <p:cNvPr id="540" name="image.png" descr="image.png"/>
          <p:cNvPicPr>
            <a:picLocks noChangeAspect="0"/>
          </p:cNvPicPr>
          <p:nvPr/>
        </p:nvPicPr>
        <p:blipFill>
          <a:blip r:embed="rId4">
            <a:extLst/>
          </a:blip>
          <a:stretch>
            <a:fillRect/>
          </a:stretch>
        </p:blipFill>
        <p:spPr>
          <a:xfrm>
            <a:off x="6438900" y="3543300"/>
            <a:ext cx="3454400" cy="2825906"/>
          </a:xfrm>
          <a:prstGeom prst="rect">
            <a:avLst/>
          </a:prstGeom>
          <a:ln w="12700">
            <a:miter lim="400000"/>
          </a:ln>
        </p:spPr>
      </p:pic>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42"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543"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544" name="Exposure &amp; metering"/>
          <p:cNvSpPr txBox="1"/>
          <p:nvPr>
            <p:ph type="title"/>
          </p:nvPr>
        </p:nvSpPr>
        <p:spPr>
          <a:prstGeom prst="rect">
            <a:avLst/>
          </a:prstGeom>
        </p:spPr>
        <p:txBody>
          <a:bodyPr/>
          <a:lstStyle/>
          <a:p>
            <a:pPr/>
            <a:r>
              <a:t>Exposure &amp; metering</a:t>
            </a:r>
          </a:p>
        </p:txBody>
      </p:sp>
      <p:sp>
        <p:nvSpPr>
          <p:cNvPr id="545" name="The camera metering system measures how bright the scene is…"/>
          <p:cNvSpPr txBox="1"/>
          <p:nvPr>
            <p:ph type="body" idx="1"/>
          </p:nvPr>
        </p:nvSpPr>
        <p:spPr>
          <a:xfrm>
            <a:off x="330200" y="1092200"/>
            <a:ext cx="9271345" cy="6438900"/>
          </a:xfrm>
          <a:prstGeom prst="rect">
            <a:avLst/>
          </a:prstGeom>
        </p:spPr>
        <p:txBody>
          <a:bodyPr/>
          <a:lstStyle/>
          <a:p>
            <a:pPr marL="338454" indent="-297179">
              <a:defRPr sz="2600"/>
            </a:pPr>
            <a:r>
              <a:t>The camera metering system measures how bright the scene is</a:t>
            </a:r>
          </a:p>
          <a:p>
            <a:pPr marL="338454" indent="-297179">
              <a:defRPr sz="2600"/>
            </a:pPr>
            <a:r>
              <a:t>In Aperture priority mode, the photographer sets the aperture, the camera sets the shutter speed</a:t>
            </a:r>
          </a:p>
          <a:p>
            <a:pPr marL="338454" indent="-297179">
              <a:defRPr sz="2600"/>
            </a:pPr>
            <a:r>
              <a:t>In Shutter-speed priority mode, the photographers sets the shutter speed and the camera deduces the aperture</a:t>
            </a:r>
          </a:p>
          <a:p>
            <a:pPr lvl="1" marL="746125" indent="-247650">
              <a:defRPr sz="2600"/>
            </a:pPr>
            <a:r>
              <a:t>In both cases, reciprocity is exploited</a:t>
            </a:r>
          </a:p>
          <a:p>
            <a:pPr marL="338454" indent="-297179">
              <a:defRPr sz="2600"/>
            </a:pPr>
            <a:r>
              <a:t>In Program mode, the camera decides both exposure and shutter speed (middle value more or less)</a:t>
            </a:r>
          </a:p>
          <a:p>
            <a:pPr marL="338454" indent="-297179">
              <a:defRPr sz="2600"/>
            </a:pPr>
            <a:r>
              <a:t>In Manual, the user decides everything (but can get feedback)</a:t>
            </a:r>
          </a:p>
        </p:txBody>
      </p:sp>
      <p:pic>
        <p:nvPicPr>
          <p:cNvPr id="546" name="droppedImage.tiff" descr="droppedImage.tiff"/>
          <p:cNvPicPr>
            <a:picLocks noChangeAspect="1"/>
          </p:cNvPicPr>
          <p:nvPr/>
        </p:nvPicPr>
        <p:blipFill>
          <a:blip r:embed="rId3">
            <a:extLst/>
          </a:blip>
          <a:stretch>
            <a:fillRect/>
          </a:stretch>
        </p:blipFill>
        <p:spPr>
          <a:xfrm>
            <a:off x="571500" y="5510834"/>
            <a:ext cx="3124200" cy="1893267"/>
          </a:xfrm>
          <a:prstGeom prst="rect">
            <a:avLst/>
          </a:prstGeom>
          <a:ln w="25400"/>
        </p:spPr>
      </p:pic>
      <p:sp>
        <p:nvSpPr>
          <p:cNvPr id="547" name="http://www.karbosguide.com/books/photobook/chapter22.htm"/>
          <p:cNvSpPr txBox="1"/>
          <p:nvPr/>
        </p:nvSpPr>
        <p:spPr>
          <a:xfrm>
            <a:off x="3695700" y="7048500"/>
            <a:ext cx="5839327" cy="3585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defRPr sz="1800" u="sng">
                <a:uFill>
                  <a:solidFill>
                    <a:srgbClr val="000000"/>
                  </a:solidFill>
                </a:uFill>
                <a:latin typeface="Times New Roman"/>
                <a:ea typeface="Times New Roman"/>
                <a:cs typeface="Times New Roman"/>
                <a:sym typeface="Times New Roman"/>
                <a:hlinkClick r:id="rId4" invalidUrl="" action="" tgtFrame="" tooltip="" history="1" highlightClick="0" endSnd="0"/>
              </a:defRPr>
            </a:lvl1pPr>
          </a:lstStyle>
          <a:p>
            <a:pPr>
              <a:defRPr u="none"/>
            </a:pPr>
            <a:r>
              <a:rPr u="sng">
                <a:hlinkClick r:id="rId4" invalidUrl="" action="" tgtFrame="" tooltip="" history="1" highlightClick="0" endSnd="0"/>
              </a:rPr>
              <a:t>http://www.karbosguide.com/books/photobook/chapter22.htm</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49"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550"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551" name="Pros and cons of various modes"/>
          <p:cNvSpPr txBox="1"/>
          <p:nvPr>
            <p:ph type="title"/>
          </p:nvPr>
        </p:nvSpPr>
        <p:spPr>
          <a:prstGeom prst="rect">
            <a:avLst/>
          </a:prstGeom>
        </p:spPr>
        <p:txBody>
          <a:bodyPr/>
          <a:lstStyle/>
          <a:p>
            <a:pPr/>
            <a:r>
              <a:t>Pros and cons of various modes</a:t>
            </a:r>
          </a:p>
        </p:txBody>
      </p:sp>
      <p:sp>
        <p:nvSpPr>
          <p:cNvPr id="552" name="Aperture priority (My favorite, I use it 90% of the time)…"/>
          <p:cNvSpPr txBox="1"/>
          <p:nvPr>
            <p:ph type="body" idx="1"/>
          </p:nvPr>
        </p:nvSpPr>
        <p:spPr>
          <a:xfrm>
            <a:off x="380201" y="1092200"/>
            <a:ext cx="9271346" cy="6438900"/>
          </a:xfrm>
          <a:prstGeom prst="rect">
            <a:avLst/>
          </a:prstGeom>
        </p:spPr>
        <p:txBody>
          <a:bodyPr/>
          <a:lstStyle/>
          <a:p>
            <a:pPr marL="338454" indent="-297179">
              <a:defRPr sz="2600"/>
            </a:pPr>
            <a:r>
              <a:t>Aperture priority (My favorite, I use it 90% of the time)</a:t>
            </a:r>
          </a:p>
          <a:p>
            <a:pPr lvl="1" marL="746125" indent="-247650">
              <a:defRPr sz="2600"/>
            </a:pPr>
            <a:r>
              <a:t>Direct depth of field control</a:t>
            </a:r>
          </a:p>
          <a:p>
            <a:pPr lvl="1" marL="746125" indent="-247650">
              <a:defRPr sz="2600"/>
            </a:pPr>
            <a:r>
              <a:t>Cons: can require impossible shutter speed (e.g. with f/1.4 for a bright scene)</a:t>
            </a:r>
          </a:p>
          <a:p>
            <a:pPr marL="338454" indent="-297179">
              <a:defRPr sz="2600"/>
            </a:pPr>
            <a:r>
              <a:t>Shutter speed priority</a:t>
            </a:r>
          </a:p>
          <a:p>
            <a:pPr lvl="1" marL="746125" indent="-247650">
              <a:defRPr sz="2600"/>
            </a:pPr>
            <a:r>
              <a:t>Direct motion blur control</a:t>
            </a:r>
          </a:p>
          <a:p>
            <a:pPr lvl="1" marL="746125" indent="-247650">
              <a:defRPr sz="2600"/>
            </a:pPr>
            <a:r>
              <a:t>Cons: can require impossible aperture (e.g. when requesting a 1/1000 speed for a dark scene)</a:t>
            </a:r>
          </a:p>
          <a:p>
            <a:pPr lvl="2"/>
            <a:r>
              <a:t>Note that aperture is somewhat more restricted</a:t>
            </a:r>
          </a:p>
          <a:p>
            <a:pPr marL="338454" indent="-297179">
              <a:defRPr sz="2600"/>
            </a:pPr>
            <a:r>
              <a:t>Program</a:t>
            </a:r>
          </a:p>
          <a:p>
            <a:pPr lvl="1" marL="746125" indent="-247650">
              <a:defRPr sz="2600"/>
            </a:pPr>
            <a:r>
              <a:t>Almost no control, but no need for neurons</a:t>
            </a:r>
          </a:p>
          <a:p>
            <a:pPr marL="338454" indent="-297179">
              <a:defRPr sz="2600"/>
            </a:pPr>
            <a:r>
              <a:t>Manual</a:t>
            </a:r>
          </a:p>
          <a:p>
            <a:pPr lvl="1" marL="746125" indent="-247650">
              <a:defRPr sz="2600"/>
            </a:pPr>
            <a:r>
              <a:t>Full control, but takes more time and thinking</a:t>
            </a:r>
          </a:p>
        </p:txBody>
      </p:sp>
      <p:pic>
        <p:nvPicPr>
          <p:cNvPr id="553" name="droppedImage.tiff" descr="droppedImage.tiff"/>
          <p:cNvPicPr>
            <a:picLocks noChangeAspect="1"/>
          </p:cNvPicPr>
          <p:nvPr/>
        </p:nvPicPr>
        <p:blipFill>
          <a:blip r:embed="rId3">
            <a:extLst/>
          </a:blip>
          <a:stretch>
            <a:fillRect/>
          </a:stretch>
        </p:blipFill>
        <p:spPr>
          <a:xfrm>
            <a:off x="7886700" y="4495800"/>
            <a:ext cx="2501900" cy="2501900"/>
          </a:xfrm>
          <a:prstGeom prst="rect">
            <a:avLst/>
          </a:prstGeom>
          <a:ln w="25400"/>
        </p:spPr>
      </p:pic>
      <p:sp>
        <p:nvSpPr>
          <p:cNvPr id="554" name="http://www.zazzle.com/canon_camera_mode_dial_tshirt-235252453011181628"/>
          <p:cNvSpPr txBox="1"/>
          <p:nvPr/>
        </p:nvSpPr>
        <p:spPr>
          <a:xfrm>
            <a:off x="2400300" y="6997700"/>
            <a:ext cx="10045700" cy="3585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44628" marR="44628" defTabSz="1003300">
              <a:defRPr sz="1800" u="sng">
                <a:uFill>
                  <a:solidFill>
                    <a:srgbClr val="000000"/>
                  </a:solidFill>
                </a:uFill>
                <a:latin typeface="Times New Roman"/>
                <a:ea typeface="Times New Roman"/>
                <a:cs typeface="Times New Roman"/>
                <a:sym typeface="Times New Roman"/>
                <a:hlinkClick r:id="rId4" invalidUrl="" action="" tgtFrame="" tooltip="" history="1" highlightClick="0" endSnd="0"/>
              </a:defRPr>
            </a:lvl1pPr>
          </a:lstStyle>
          <a:p>
            <a:pPr>
              <a:defRPr u="none"/>
            </a:pPr>
            <a:r>
              <a:rPr u="sng">
                <a:hlinkClick r:id="rId4" invalidUrl="" action="" tgtFrame="" tooltip="" history="1" highlightClick="0" endSnd="0"/>
              </a:rPr>
              <a:t>http://www.zazzle.com/canon_camera_mode_dial_tshirt-235252453011181628</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56"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557"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558" name="Recap: Metering"/>
          <p:cNvSpPr txBox="1"/>
          <p:nvPr>
            <p:ph type="title"/>
          </p:nvPr>
        </p:nvSpPr>
        <p:spPr>
          <a:prstGeom prst="rect">
            <a:avLst/>
          </a:prstGeom>
        </p:spPr>
        <p:txBody>
          <a:bodyPr/>
          <a:lstStyle>
            <a:lvl1pPr>
              <a:defRPr sz="3800"/>
            </a:lvl1pPr>
          </a:lstStyle>
          <a:p>
            <a:pPr/>
            <a:r>
              <a:t>Recap: Metering</a:t>
            </a:r>
          </a:p>
        </p:txBody>
      </p:sp>
      <p:sp>
        <p:nvSpPr>
          <p:cNvPr id="559" name="Measure scene brightness…"/>
          <p:cNvSpPr txBox="1"/>
          <p:nvPr>
            <p:ph type="body" idx="1"/>
          </p:nvPr>
        </p:nvSpPr>
        <p:spPr>
          <a:prstGeom prst="rect">
            <a:avLst/>
          </a:prstGeom>
        </p:spPr>
        <p:txBody>
          <a:bodyPr/>
          <a:lstStyle/>
          <a:p>
            <a:pPr/>
            <a:r>
              <a:t>Measure scene brightness</a:t>
            </a:r>
          </a:p>
          <a:p>
            <a:pPr/>
            <a:r>
              <a:t>Some advanced modes that take multiple sources of information</a:t>
            </a:r>
          </a:p>
          <a:p>
            <a:pPr/>
            <a:r>
              <a:t>Still an open problem</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61"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562"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563" name="Questions?"/>
          <p:cNvSpPr txBox="1"/>
          <p:nvPr>
            <p:ph type="title"/>
          </p:nvPr>
        </p:nvSpPr>
        <p:spPr>
          <a:prstGeom prst="rect">
            <a:avLst/>
          </a:prstGeom>
        </p:spPr>
        <p:txBody>
          <a:bodyPr/>
          <a:lstStyle/>
          <a:p>
            <a:pPr/>
            <a:r>
              <a:t>Questions?</a:t>
            </a:r>
          </a:p>
        </p:txBody>
      </p:sp>
      <p:sp>
        <p:nvSpPr>
          <p:cNvPr id="564"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66"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567"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568" name="Reference"/>
          <p:cNvSpPr txBox="1"/>
          <p:nvPr>
            <p:ph type="title"/>
          </p:nvPr>
        </p:nvSpPr>
        <p:spPr>
          <a:prstGeom prst="rect">
            <a:avLst/>
          </a:prstGeom>
        </p:spPr>
        <p:txBody>
          <a:bodyPr/>
          <a:lstStyle>
            <a:lvl1pPr>
              <a:defRPr sz="3800"/>
            </a:lvl1pPr>
          </a:lstStyle>
          <a:p>
            <a:pPr/>
            <a:r>
              <a:t>Reference</a:t>
            </a:r>
          </a:p>
        </p:txBody>
      </p:sp>
      <p:sp>
        <p:nvSpPr>
          <p:cNvPr id="569" name="http://courses.csail.mit.edu/6.869/lectnotes/lect1…"/>
          <p:cNvSpPr txBox="1"/>
          <p:nvPr>
            <p:ph type="body" idx="1"/>
          </p:nvPr>
        </p:nvSpPr>
        <p:spPr>
          <a:prstGeom prst="rect">
            <a:avLst/>
          </a:prstGeom>
        </p:spPr>
        <p:txBody>
          <a:bodyPr/>
          <a:lstStyle/>
          <a:p>
            <a:pPr/>
            <a:r>
              <a:rPr u="sng">
                <a:solidFill>
                  <a:srgbClr val="606060"/>
                </a:solidFill>
                <a:uFill>
                  <a:solidFill>
                    <a:srgbClr val="606060"/>
                  </a:solidFill>
                </a:uFill>
                <a:hlinkClick r:id="rId3" invalidUrl="" action="" tgtFrame="" tooltip="" history="1" highlightClick="0" endSnd="0"/>
              </a:rPr>
              <a:t>http://courses.csail.mit.edu/6.869/lectnotes/lect1</a:t>
            </a:r>
          </a:p>
          <a:p>
            <a:pPr/>
            <a:r>
              <a:rPr u="sng">
                <a:solidFill>
                  <a:srgbClr val="606060"/>
                </a:solidFill>
                <a:uFill>
                  <a:solidFill>
                    <a:srgbClr val="606060"/>
                  </a:solidFill>
                </a:uFill>
                <a:hlinkClick r:id="rId4" invalidUrl="" action="" tgtFrame="" tooltip="" history="1" highlightClick="0" endSnd="0"/>
              </a:rPr>
              <a:t>http://en.wikipedia.org/wiki/Lens_(optics)</a:t>
            </a:r>
            <a:r>
              <a:t> </a:t>
            </a:r>
          </a:p>
          <a:p>
            <a:pPr/>
          </a:p>
          <a:p>
            <a:pPr/>
          </a:p>
          <a:p>
            <a:pPr/>
          </a:p>
          <a:p>
            <a:pPr/>
          </a:p>
          <a:p>
            <a:pPr/>
          </a:p>
          <a:p>
            <a:pPr/>
          </a:p>
          <a:p>
            <a:pPr/>
          </a:p>
          <a:p>
            <a:pPr/>
            <a:r>
              <a:t>The slides use illustrations from these books</a:t>
            </a:r>
          </a:p>
        </p:txBody>
      </p:sp>
      <p:pic>
        <p:nvPicPr>
          <p:cNvPr id="570" name="image.png" descr="image.png"/>
          <p:cNvPicPr>
            <a:picLocks noChangeAspect="0"/>
          </p:cNvPicPr>
          <p:nvPr/>
        </p:nvPicPr>
        <p:blipFill>
          <a:blip r:embed="rId5">
            <a:extLst/>
          </a:blip>
          <a:stretch>
            <a:fillRect/>
          </a:stretch>
        </p:blipFill>
        <p:spPr>
          <a:xfrm>
            <a:off x="0" y="2425700"/>
            <a:ext cx="2658548" cy="3429000"/>
          </a:xfrm>
          <a:prstGeom prst="rect">
            <a:avLst/>
          </a:prstGeom>
          <a:ln w="12700">
            <a:miter lim="400000"/>
          </a:ln>
        </p:spPr>
      </p:pic>
      <p:pic>
        <p:nvPicPr>
          <p:cNvPr id="571" name="image.png" descr="image.png"/>
          <p:cNvPicPr>
            <a:picLocks noChangeAspect="0"/>
          </p:cNvPicPr>
          <p:nvPr/>
        </p:nvPicPr>
        <p:blipFill>
          <a:blip r:embed="rId6">
            <a:extLst/>
          </a:blip>
          <a:stretch>
            <a:fillRect/>
          </a:stretch>
        </p:blipFill>
        <p:spPr>
          <a:xfrm>
            <a:off x="2679700" y="2425700"/>
            <a:ext cx="2102432" cy="3429000"/>
          </a:xfrm>
          <a:prstGeom prst="rect">
            <a:avLst/>
          </a:prstGeom>
          <a:ln w="12700">
            <a:miter lim="400000"/>
          </a:ln>
        </p:spPr>
      </p:pic>
      <p:pic>
        <p:nvPicPr>
          <p:cNvPr id="572" name="image.png" descr="image.png"/>
          <p:cNvPicPr>
            <a:picLocks noChangeAspect="0"/>
          </p:cNvPicPr>
          <p:nvPr/>
        </p:nvPicPr>
        <p:blipFill>
          <a:blip r:embed="rId7">
            <a:extLst/>
          </a:blip>
          <a:stretch>
            <a:fillRect/>
          </a:stretch>
        </p:blipFill>
        <p:spPr>
          <a:xfrm>
            <a:off x="4775200" y="2425700"/>
            <a:ext cx="2590801" cy="3429000"/>
          </a:xfrm>
          <a:prstGeom prst="rect">
            <a:avLst/>
          </a:prstGeom>
          <a:ln w="12700">
            <a:miter lim="400000"/>
          </a:ln>
        </p:spPr>
      </p:pic>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74"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575"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576" name="More references"/>
          <p:cNvSpPr txBox="1"/>
          <p:nvPr>
            <p:ph type="title"/>
          </p:nvPr>
        </p:nvSpPr>
        <p:spPr>
          <a:prstGeom prst="rect">
            <a:avLst/>
          </a:prstGeom>
        </p:spPr>
        <p:txBody>
          <a:bodyPr/>
          <a:lstStyle>
            <a:lvl1pPr>
              <a:defRPr sz="3800"/>
            </a:lvl1pPr>
          </a:lstStyle>
          <a:p>
            <a:pPr/>
            <a:r>
              <a:t>More references</a:t>
            </a:r>
          </a:p>
        </p:txBody>
      </p:sp>
      <p:sp>
        <p:nvSpPr>
          <p:cNvPr id="577" name="Double-click to edit"/>
          <p:cNvSpPr txBox="1"/>
          <p:nvPr>
            <p:ph type="body" idx="1"/>
          </p:nvPr>
        </p:nvSpPr>
        <p:spPr>
          <a:prstGeom prst="rect">
            <a:avLst/>
          </a:prstGeom>
        </p:spPr>
        <p:txBody>
          <a:bodyPr/>
          <a:lstStyle/>
          <a:p>
            <a:pPr/>
          </a:p>
        </p:txBody>
      </p:sp>
      <p:pic>
        <p:nvPicPr>
          <p:cNvPr id="578" name="image.png" descr="image.png"/>
          <p:cNvPicPr>
            <a:picLocks noChangeAspect="0"/>
          </p:cNvPicPr>
          <p:nvPr/>
        </p:nvPicPr>
        <p:blipFill>
          <a:blip r:embed="rId3">
            <a:extLst/>
          </a:blip>
          <a:stretch>
            <a:fillRect/>
          </a:stretch>
        </p:blipFill>
        <p:spPr>
          <a:xfrm>
            <a:off x="6732663" y="1092200"/>
            <a:ext cx="3141446" cy="4102100"/>
          </a:xfrm>
          <a:prstGeom prst="rect">
            <a:avLst/>
          </a:prstGeom>
          <a:ln w="12700">
            <a:miter lim="400000"/>
          </a:ln>
        </p:spPr>
      </p:pic>
      <p:pic>
        <p:nvPicPr>
          <p:cNvPr id="579" name="image.png" descr="image.png"/>
          <p:cNvPicPr>
            <a:picLocks noChangeAspect="0"/>
          </p:cNvPicPr>
          <p:nvPr/>
        </p:nvPicPr>
        <p:blipFill>
          <a:blip r:embed="rId4">
            <a:extLst/>
          </a:blip>
          <a:stretch>
            <a:fillRect/>
          </a:stretch>
        </p:blipFill>
        <p:spPr>
          <a:xfrm>
            <a:off x="3392481" y="1092200"/>
            <a:ext cx="3218152" cy="4102100"/>
          </a:xfrm>
          <a:prstGeom prst="rect">
            <a:avLst/>
          </a:prstGeom>
          <a:ln w="12700">
            <a:miter lim="400000"/>
          </a:ln>
        </p:spPr>
      </p:pic>
      <p:pic>
        <p:nvPicPr>
          <p:cNvPr id="580" name="image.png" descr="image.png"/>
          <p:cNvPicPr>
            <a:picLocks noChangeAspect="0"/>
          </p:cNvPicPr>
          <p:nvPr/>
        </p:nvPicPr>
        <p:blipFill>
          <a:blip r:embed="rId5">
            <a:extLst/>
          </a:blip>
          <a:stretch>
            <a:fillRect/>
          </a:stretch>
        </p:blipFill>
        <p:spPr>
          <a:xfrm>
            <a:off x="88900" y="1092200"/>
            <a:ext cx="3185028" cy="4102100"/>
          </a:xfrm>
          <a:prstGeom prst="rect">
            <a:avLst/>
          </a:prstGeom>
          <a:ln w="12700">
            <a:miter lim="400000"/>
          </a:ln>
        </p:spPr>
      </p:pic>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82"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583"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584" name="Important question"/>
          <p:cNvSpPr txBox="1"/>
          <p:nvPr>
            <p:ph type="title"/>
          </p:nvPr>
        </p:nvSpPr>
        <p:spPr>
          <a:prstGeom prst="rect">
            <a:avLst/>
          </a:prstGeom>
        </p:spPr>
        <p:txBody>
          <a:bodyPr/>
          <a:lstStyle>
            <a:lvl1pPr>
              <a:defRPr sz="4000"/>
            </a:lvl1pPr>
          </a:lstStyle>
          <a:p>
            <a:pPr/>
            <a:r>
              <a:t>Important question</a:t>
            </a:r>
          </a:p>
        </p:txBody>
      </p:sp>
      <p:sp>
        <p:nvSpPr>
          <p:cNvPr id="585" name="Why is this toy so expensive…"/>
          <p:cNvSpPr txBox="1"/>
          <p:nvPr>
            <p:ph type="body" idx="1"/>
          </p:nvPr>
        </p:nvSpPr>
        <p:spPr>
          <a:prstGeom prst="rect">
            <a:avLst/>
          </a:prstGeom>
        </p:spPr>
        <p:txBody>
          <a:bodyPr/>
          <a:lstStyle/>
          <a:p>
            <a:pPr/>
            <a:r>
              <a:t>Why is this toy so expensive</a:t>
            </a:r>
          </a:p>
          <a:p>
            <a:pPr lvl="1"/>
            <a:r>
              <a:t>EF 70-200mm f/2.8L IS USM </a:t>
            </a:r>
          </a:p>
          <a:p>
            <a:pPr lvl="1"/>
            <a:r>
              <a:t>$1700</a:t>
            </a:r>
          </a:p>
          <a:p>
            <a:pPr/>
          </a:p>
          <a:p>
            <a:pPr/>
            <a:r>
              <a:t>Why is it better than this toy?</a:t>
            </a:r>
          </a:p>
          <a:p>
            <a:pPr lvl="1"/>
            <a:r>
              <a:t>EF 70-300mm f/4-5.6 IS USM </a:t>
            </a:r>
          </a:p>
          <a:p>
            <a:pPr lvl="1"/>
            <a:r>
              <a:t>$550</a:t>
            </a:r>
          </a:p>
          <a:p>
            <a:pPr/>
            <a:r>
              <a:t>Why is it so complicated? </a:t>
            </a:r>
          </a:p>
          <a:p>
            <a:pPr/>
          </a:p>
          <a:p>
            <a:pPr/>
          </a:p>
          <a:p>
            <a:pPr/>
            <a:r>
              <a:t>What do these buzzwords and acronyms mean?</a:t>
            </a:r>
          </a:p>
        </p:txBody>
      </p:sp>
      <p:pic>
        <p:nvPicPr>
          <p:cNvPr id="586" name="image.png" descr="image.png"/>
          <p:cNvPicPr>
            <a:picLocks noChangeAspect="0"/>
          </p:cNvPicPr>
          <p:nvPr/>
        </p:nvPicPr>
        <p:blipFill>
          <a:blip r:embed="rId3">
            <a:extLst/>
          </a:blip>
          <a:stretch>
            <a:fillRect/>
          </a:stretch>
        </p:blipFill>
        <p:spPr>
          <a:xfrm>
            <a:off x="6013450" y="946150"/>
            <a:ext cx="4032250" cy="1889125"/>
          </a:xfrm>
          <a:prstGeom prst="rect">
            <a:avLst/>
          </a:prstGeom>
          <a:ln w="12700">
            <a:miter lim="400000"/>
          </a:ln>
        </p:spPr>
      </p:pic>
      <p:pic>
        <p:nvPicPr>
          <p:cNvPr id="587" name="image.png" descr="image.png"/>
          <p:cNvPicPr>
            <a:picLocks noChangeAspect="0"/>
          </p:cNvPicPr>
          <p:nvPr/>
        </p:nvPicPr>
        <p:blipFill>
          <a:blip r:embed="rId4">
            <a:extLst/>
          </a:blip>
          <a:stretch>
            <a:fillRect/>
          </a:stretch>
        </p:blipFill>
        <p:spPr>
          <a:xfrm>
            <a:off x="6927850" y="2851150"/>
            <a:ext cx="2816225" cy="1563688"/>
          </a:xfrm>
          <a:prstGeom prst="rect">
            <a:avLst/>
          </a:prstGeom>
          <a:ln w="12700">
            <a:miter lim="400000"/>
          </a:ln>
        </p:spPr>
      </p:pic>
      <p:pic>
        <p:nvPicPr>
          <p:cNvPr id="588" name="image.png" descr="image.png"/>
          <p:cNvPicPr>
            <a:picLocks noChangeAspect="0"/>
          </p:cNvPicPr>
          <p:nvPr/>
        </p:nvPicPr>
        <p:blipFill>
          <a:blip r:embed="rId5">
            <a:extLst/>
          </a:blip>
          <a:stretch>
            <a:fillRect/>
          </a:stretch>
        </p:blipFill>
        <p:spPr>
          <a:xfrm>
            <a:off x="5784850" y="4756150"/>
            <a:ext cx="4108450" cy="1524000"/>
          </a:xfrm>
          <a:prstGeom prst="rect">
            <a:avLst/>
          </a:prstGeom>
          <a:ln w="12700">
            <a:miter lim="400000"/>
          </a:ln>
        </p:spPr>
      </p:pic>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59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592" name="Double-click to edit"/>
          <p:cNvSpPr txBox="1"/>
          <p:nvPr>
            <p:ph type="title"/>
          </p:nvPr>
        </p:nvSpPr>
        <p:spPr>
          <a:prstGeom prst="rect">
            <a:avLst/>
          </a:prstGeom>
        </p:spPr>
        <p:txBody>
          <a:bodyPr/>
          <a:lstStyle/>
          <a:p>
            <a:pPr>
              <a:defRPr sz="4000"/>
            </a:pPr>
          </a:p>
        </p:txBody>
      </p:sp>
      <p:sp>
        <p:nvSpPr>
          <p:cNvPr id="593" name="Lens Quality Evaluation"/>
          <p:cNvSpPr txBox="1"/>
          <p:nvPr>
            <p:ph type="body" idx="1"/>
          </p:nvPr>
        </p:nvSpPr>
        <p:spPr>
          <a:prstGeom prst="rect">
            <a:avLst/>
          </a:prstGeom>
        </p:spPr>
        <p:txBody>
          <a:bodyPr/>
          <a:lstStyle>
            <a:lvl1pPr>
              <a:buSzTx/>
              <a:buNone/>
              <a:defRPr sz="10700"/>
            </a:lvl1pPr>
          </a:lstStyle>
          <a:p>
            <a:pPr/>
            <a:r>
              <a:t>Lens Quality Evaluation</a:t>
            </a:r>
          </a:p>
        </p:txBody>
      </p:sp>
      <p:sp>
        <p:nvSpPr>
          <p:cNvPr id="594" name="Rectangle"/>
          <p:cNvSpPr/>
          <p:nvPr/>
        </p:nvSpPr>
        <p:spPr>
          <a:xfrm>
            <a:off x="334962" y="166687"/>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595" name="Rectangle"/>
          <p:cNvSpPr/>
          <p:nvPr/>
        </p:nvSpPr>
        <p:spPr>
          <a:xfrm>
            <a:off x="334962" y="6610350"/>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7"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598"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599" name="LPIs"/>
          <p:cNvSpPr txBox="1"/>
          <p:nvPr>
            <p:ph type="title"/>
          </p:nvPr>
        </p:nvSpPr>
        <p:spPr>
          <a:prstGeom prst="rect">
            <a:avLst/>
          </a:prstGeom>
        </p:spPr>
        <p:txBody>
          <a:bodyPr/>
          <a:lstStyle>
            <a:lvl1pPr>
              <a:defRPr sz="4000"/>
            </a:lvl1pPr>
          </a:lstStyle>
          <a:p>
            <a:pPr/>
            <a:r>
              <a:t>LPIs</a:t>
            </a:r>
          </a:p>
        </p:txBody>
      </p:sp>
      <p:sp>
        <p:nvSpPr>
          <p:cNvPr id="600" name="Line pair per inch…"/>
          <p:cNvSpPr txBox="1"/>
          <p:nvPr>
            <p:ph type="body" idx="1"/>
          </p:nvPr>
        </p:nvSpPr>
        <p:spPr>
          <a:prstGeom prst="rect">
            <a:avLst/>
          </a:prstGeom>
        </p:spPr>
        <p:txBody>
          <a:bodyPr/>
          <a:lstStyle/>
          <a:p>
            <a:pPr marL="378013" indent="-327690">
              <a:defRPr sz="2700"/>
            </a:pPr>
            <a:r>
              <a:t>Line pair per inch</a:t>
            </a:r>
          </a:p>
          <a:p>
            <a:pPr marL="378013" indent="-327690">
              <a:defRPr sz="2700"/>
            </a:pPr>
          </a:p>
          <a:p>
            <a:pPr marL="378013" indent="-327690">
              <a:defRPr sz="2700"/>
            </a:pPr>
          </a:p>
          <a:p>
            <a:pPr marL="378013" indent="-327690">
              <a:defRPr sz="2700"/>
            </a:pPr>
          </a:p>
          <a:p>
            <a:pPr marL="378013" indent="-327690">
              <a:defRPr sz="2700"/>
            </a:pPr>
          </a:p>
          <a:p>
            <a:pPr marL="378013" indent="-327690">
              <a:defRPr sz="2700"/>
            </a:pPr>
          </a:p>
          <a:p>
            <a:pPr marL="378013" indent="-327690">
              <a:defRPr sz="2700"/>
            </a:pPr>
          </a:p>
          <a:p>
            <a:pPr marL="378013" indent="-327690">
              <a:defRPr sz="2700"/>
            </a:pPr>
          </a:p>
          <a:p>
            <a:pPr marL="378013" indent="-327690">
              <a:defRPr sz="2700"/>
            </a:pPr>
          </a:p>
          <a:p>
            <a:pPr marL="378013" indent="-327690"/>
            <a:r>
              <a:rPr sz="2700" u="sng">
                <a:solidFill>
                  <a:srgbClr val="606060"/>
                </a:solidFill>
                <a:uFill>
                  <a:solidFill>
                    <a:srgbClr val="606060"/>
                  </a:solidFill>
                </a:uFill>
                <a:hlinkClick r:id="rId3" invalidUrl="" action="" tgtFrame="" tooltip="" history="1" highlightClick="0" endSnd="0"/>
              </a:rPr>
              <a:t>http://www.optikos.com/Pdf_files/how_to_measure_mtf.pdf</a:t>
            </a:r>
          </a:p>
          <a:p>
            <a:pPr marL="378013" indent="-327690"/>
            <a:r>
              <a:rPr sz="2700" u="sng">
                <a:solidFill>
                  <a:srgbClr val="606060"/>
                </a:solidFill>
                <a:uFill>
                  <a:solidFill>
                    <a:srgbClr val="606060"/>
                  </a:solidFill>
                </a:uFill>
                <a:hlinkClick r:id="rId4" invalidUrl="" action="" tgtFrame="" tooltip="" history="1" highlightClick="0" endSnd="0"/>
              </a:rPr>
              <a:t>http://www.imatest.com/docs/tour.html</a:t>
            </a:r>
          </a:p>
        </p:txBody>
      </p:sp>
      <p:pic>
        <p:nvPicPr>
          <p:cNvPr id="601" name="Sharpness_sinepattern.png" descr="Sharpness_sinepattern.png"/>
          <p:cNvPicPr>
            <a:picLocks noChangeAspect="0"/>
          </p:cNvPicPr>
          <p:nvPr/>
        </p:nvPicPr>
        <p:blipFill>
          <a:blip r:embed="rId5">
            <a:extLst/>
          </a:blip>
          <a:stretch>
            <a:fillRect/>
          </a:stretch>
        </p:blipFill>
        <p:spPr>
          <a:xfrm>
            <a:off x="374650" y="3232150"/>
            <a:ext cx="9442450" cy="1357313"/>
          </a:xfrm>
          <a:prstGeom prst="rect">
            <a:avLst/>
          </a:prstGeom>
          <a:ln w="12700">
            <a:miter lim="400000"/>
          </a:ln>
        </p:spPr>
      </p:pic>
      <p:sp>
        <p:nvSpPr>
          <p:cNvPr id="602" name="Input"/>
          <p:cNvSpPr txBox="1"/>
          <p:nvPr/>
        </p:nvSpPr>
        <p:spPr>
          <a:xfrm>
            <a:off x="920750" y="2919412"/>
            <a:ext cx="722722" cy="3556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7" marR="38607" defTabSz="914400">
              <a:lnSpc>
                <a:spcPct val="85000"/>
              </a:lnSpc>
              <a:buClr>
                <a:srgbClr val="000000"/>
              </a:buClr>
              <a:buFont typeface="Helvetica"/>
              <a:defRPr b="1" sz="2000">
                <a:uFill>
                  <a:solidFill>
                    <a:srgbClr val="000000"/>
                  </a:solidFill>
                </a:uFill>
              </a:defRPr>
            </a:lvl1pPr>
          </a:lstStyle>
          <a:p>
            <a:pPr/>
            <a:r>
              <a:t>Input</a:t>
            </a:r>
          </a:p>
        </p:txBody>
      </p:sp>
      <p:sp>
        <p:nvSpPr>
          <p:cNvPr id="603" name="After lens"/>
          <p:cNvSpPr txBox="1"/>
          <p:nvPr/>
        </p:nvSpPr>
        <p:spPr>
          <a:xfrm>
            <a:off x="920750" y="4679950"/>
            <a:ext cx="1273634" cy="3556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7" marR="38607" defTabSz="914400">
              <a:lnSpc>
                <a:spcPct val="85000"/>
              </a:lnSpc>
              <a:buClr>
                <a:srgbClr val="000000"/>
              </a:buClr>
              <a:buFont typeface="Helvetica"/>
              <a:defRPr b="1" sz="2000">
                <a:uFill>
                  <a:solidFill>
                    <a:srgbClr val="000000"/>
                  </a:solidFill>
                </a:uFill>
              </a:defRPr>
            </a:lvl1pPr>
          </a:lstStyle>
          <a:p>
            <a:pPr/>
            <a:r>
              <a:t>After lens</a:t>
            </a:r>
          </a:p>
        </p:txBody>
      </p:sp>
      <p:sp>
        <p:nvSpPr>
          <p:cNvPr id="604" name="http://www.imatest.com/docs/sharpness.html"/>
          <p:cNvSpPr txBox="1"/>
          <p:nvPr/>
        </p:nvSpPr>
        <p:spPr>
          <a:xfrm>
            <a:off x="4184650" y="4679950"/>
            <a:ext cx="5554799" cy="3556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7" marR="38607" defTabSz="914400">
              <a:lnSpc>
                <a:spcPct val="85000"/>
              </a:lnSpc>
              <a:buClr>
                <a:srgbClr val="000000"/>
              </a:buClr>
              <a:buFont typeface="Helvetica"/>
              <a:defRPr b="1" sz="2000">
                <a:uFill>
                  <a:solidFill>
                    <a:srgbClr val="000000"/>
                  </a:solidFill>
                </a:uFill>
              </a:defRPr>
            </a:lvl1pPr>
          </a:lstStyle>
          <a:p>
            <a:pPr/>
            <a:r>
              <a:t>http://www.imatest.com/docs/sharpness.html</a:t>
            </a:r>
          </a:p>
        </p:txBody>
      </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6"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607"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608" name="Sharpness"/>
          <p:cNvSpPr txBox="1"/>
          <p:nvPr>
            <p:ph type="title"/>
          </p:nvPr>
        </p:nvSpPr>
        <p:spPr>
          <a:prstGeom prst="rect">
            <a:avLst/>
          </a:prstGeom>
        </p:spPr>
        <p:txBody>
          <a:bodyPr/>
          <a:lstStyle>
            <a:lvl1pPr>
              <a:defRPr sz="4000"/>
            </a:lvl1pPr>
          </a:lstStyle>
          <a:p>
            <a:pPr/>
            <a:r>
              <a:t>Sharpness</a:t>
            </a:r>
          </a:p>
        </p:txBody>
      </p:sp>
      <p:sp>
        <p:nvSpPr>
          <p:cNvPr id="609" name="Double-click to edit"/>
          <p:cNvSpPr txBox="1"/>
          <p:nvPr>
            <p:ph type="body" idx="1"/>
          </p:nvPr>
        </p:nvSpPr>
        <p:spPr>
          <a:prstGeom prst="rect">
            <a:avLst/>
          </a:prstGeom>
        </p:spPr>
        <p:txBody>
          <a:bodyPr/>
          <a:lstStyle/>
          <a:p>
            <a:pPr/>
          </a:p>
        </p:txBody>
      </p:sp>
      <p:pic>
        <p:nvPicPr>
          <p:cNvPr id="610" name="Sharpness_MTFcurve_small.png" descr="Sharpness_MTFcurve_small.png"/>
          <p:cNvPicPr>
            <a:picLocks noChangeAspect="0"/>
          </p:cNvPicPr>
          <p:nvPr/>
        </p:nvPicPr>
        <p:blipFill>
          <a:blip r:embed="rId3">
            <a:extLst/>
          </a:blip>
          <a:stretch>
            <a:fillRect/>
          </a:stretch>
        </p:blipFill>
        <p:spPr>
          <a:xfrm>
            <a:off x="4160837" y="1022350"/>
            <a:ext cx="5586413" cy="6508750"/>
          </a:xfrm>
          <a:prstGeom prst="rect">
            <a:avLst/>
          </a:prstGeom>
          <a:ln w="12700">
            <a:miter lim="400000"/>
          </a:ln>
        </p:spPr>
      </p:pic>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2"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613"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614" name="MTF"/>
          <p:cNvSpPr txBox="1"/>
          <p:nvPr>
            <p:ph type="title"/>
          </p:nvPr>
        </p:nvSpPr>
        <p:spPr>
          <a:prstGeom prst="rect">
            <a:avLst/>
          </a:prstGeom>
        </p:spPr>
        <p:txBody>
          <a:bodyPr/>
          <a:lstStyle/>
          <a:p>
            <a:pPr/>
            <a:r>
              <a:t>MTF</a:t>
            </a:r>
          </a:p>
        </p:txBody>
      </p:sp>
      <p:sp>
        <p:nvSpPr>
          <p:cNvPr id="615" name="Modulation  Transfer  Function…"/>
          <p:cNvSpPr txBox="1"/>
          <p:nvPr>
            <p:ph type="body" sz="half" idx="1"/>
          </p:nvPr>
        </p:nvSpPr>
        <p:spPr>
          <a:xfrm>
            <a:off x="334962" y="1087437"/>
            <a:ext cx="2554288" cy="6443663"/>
          </a:xfrm>
          <a:prstGeom prst="rect">
            <a:avLst/>
          </a:prstGeom>
        </p:spPr>
        <p:txBody>
          <a:bodyPr/>
          <a:lstStyle/>
          <a:p>
            <a:pPr marL="378013" indent="-327690">
              <a:defRPr sz="2700"/>
            </a:pPr>
            <a:r>
              <a:t>Modulation </a:t>
            </a:r>
            <a:br/>
            <a:r>
              <a:t>Transfer </a:t>
            </a:r>
            <a:br/>
            <a:r>
              <a:t>Function</a:t>
            </a:r>
          </a:p>
          <a:p>
            <a:pPr marL="378013" indent="-327690">
              <a:defRPr sz="2700"/>
            </a:pPr>
            <a:r>
              <a:t>Pretty much Fourier transform of lens response</a:t>
            </a:r>
          </a:p>
          <a:p>
            <a:pPr marL="378013" indent="-327690">
              <a:defRPr sz="2700"/>
            </a:pPr>
            <a:r>
              <a:t>Complex because needs to be measured at multiple location</a:t>
            </a:r>
          </a:p>
        </p:txBody>
      </p:sp>
      <p:pic>
        <p:nvPicPr>
          <p:cNvPr id="616" name="image.png" descr="image.png"/>
          <p:cNvPicPr>
            <a:picLocks noChangeAspect="0"/>
          </p:cNvPicPr>
          <p:nvPr/>
        </p:nvPicPr>
        <p:blipFill>
          <a:blip r:embed="rId3">
            <a:extLst/>
          </a:blip>
          <a:srcRect l="0" t="2052" r="0" b="0"/>
          <a:stretch>
            <a:fillRect/>
          </a:stretch>
        </p:blipFill>
        <p:spPr>
          <a:xfrm>
            <a:off x="2813050" y="946150"/>
            <a:ext cx="3003550" cy="6584950"/>
          </a:xfrm>
          <a:prstGeom prst="rect">
            <a:avLst/>
          </a:prstGeom>
          <a:ln w="12700">
            <a:miter lim="400000"/>
          </a:ln>
        </p:spPr>
      </p:pic>
      <p:pic>
        <p:nvPicPr>
          <p:cNvPr id="617" name="image.png" descr="image.png"/>
          <p:cNvPicPr>
            <a:picLocks noChangeAspect="0"/>
          </p:cNvPicPr>
          <p:nvPr/>
        </p:nvPicPr>
        <p:blipFill>
          <a:blip r:embed="rId4">
            <a:extLst/>
          </a:blip>
          <a:stretch>
            <a:fillRect/>
          </a:stretch>
        </p:blipFill>
        <p:spPr>
          <a:xfrm>
            <a:off x="5741987" y="912812"/>
            <a:ext cx="4305301" cy="6357938"/>
          </a:xfrm>
          <a:prstGeom prst="rect">
            <a:avLst/>
          </a:prstGeom>
          <a:ln w="12700">
            <a:miter lim="400000"/>
          </a:ln>
        </p:spPr>
      </p:pic>
      <p:sp>
        <p:nvSpPr>
          <p:cNvPr id="618" name="source: canon red book"/>
          <p:cNvSpPr txBox="1"/>
          <p:nvPr/>
        </p:nvSpPr>
        <p:spPr>
          <a:xfrm>
            <a:off x="0" y="6965950"/>
            <a:ext cx="1519763"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canon red book</a:t>
            </a:r>
          </a:p>
        </p:txBody>
      </p:sp>
      <p:sp>
        <p:nvSpPr>
          <p:cNvPr id="619" name="Here the x axis is image location"/>
          <p:cNvSpPr txBox="1"/>
          <p:nvPr/>
        </p:nvSpPr>
        <p:spPr>
          <a:xfrm>
            <a:off x="6000750" y="7034212"/>
            <a:ext cx="4026582" cy="3556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7" marR="38607" defTabSz="914400">
              <a:lnSpc>
                <a:spcPct val="85000"/>
              </a:lnSpc>
              <a:buClr>
                <a:srgbClr val="000000"/>
              </a:buClr>
              <a:buFont typeface="Helvetica"/>
              <a:defRPr b="1" sz="2000">
                <a:uFill>
                  <a:solidFill>
                    <a:srgbClr val="000000"/>
                  </a:solidFill>
                </a:uFill>
              </a:defRPr>
            </a:lvl1pPr>
          </a:lstStyle>
          <a:p>
            <a:pPr/>
            <a:r>
              <a:t>Here the x axis is image location</a:t>
            </a:r>
          </a:p>
        </p:txBody>
      </p:sp>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1"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622"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623" name="Blur index based on Photoshop!"/>
          <p:cNvSpPr txBox="1"/>
          <p:nvPr>
            <p:ph type="title"/>
          </p:nvPr>
        </p:nvSpPr>
        <p:spPr>
          <a:prstGeom prst="rect">
            <a:avLst/>
          </a:prstGeom>
        </p:spPr>
        <p:txBody>
          <a:bodyPr/>
          <a:lstStyle/>
          <a:p>
            <a:pPr/>
            <a:r>
              <a:t>Blur index based on Photoshop!</a:t>
            </a:r>
          </a:p>
        </p:txBody>
      </p:sp>
      <p:sp>
        <p:nvSpPr>
          <p:cNvPr id="624" name="Lens sharpness (or lack thereof) expressed as the amount of Photoshop blur that would blur the image similarly…"/>
          <p:cNvSpPr txBox="1"/>
          <p:nvPr>
            <p:ph type="body" idx="1"/>
          </p:nvPr>
        </p:nvSpPr>
        <p:spPr>
          <a:xfrm>
            <a:off x="379412" y="1266825"/>
            <a:ext cx="9272588" cy="6264275"/>
          </a:xfrm>
          <a:prstGeom prst="rect">
            <a:avLst/>
          </a:prstGeom>
        </p:spPr>
        <p:txBody>
          <a:bodyPr/>
          <a:lstStyle/>
          <a:p>
            <a:pPr marL="402287" indent="-351964">
              <a:lnSpc>
                <a:spcPct val="70000"/>
              </a:lnSpc>
              <a:defRPr sz="2900"/>
            </a:pPr>
            <a:r>
              <a:t>Lens sharpness (or lack thereof) expressed as the amount of Photoshop blur that would blur the image similarly</a:t>
            </a:r>
          </a:p>
          <a:p>
            <a:pPr marL="341603" indent="-291280">
              <a:lnSpc>
                <a:spcPct val="80000"/>
              </a:lnSpc>
            </a:pPr>
            <a:r>
              <a:rPr sz="2400" u="sng">
                <a:solidFill>
                  <a:srgbClr val="606060"/>
                </a:solidFill>
                <a:uFill>
                  <a:solidFill>
                    <a:srgbClr val="606060"/>
                  </a:solidFill>
                </a:uFill>
                <a:hlinkClick r:id="rId3" invalidUrl="" action="" tgtFrame="" tooltip="" history="1" highlightClick="0" endSnd="0"/>
              </a:rPr>
              <a:t>http://www.imatest.com/</a:t>
            </a:r>
          </a:p>
          <a:p>
            <a:pPr marL="341603" indent="-291280">
              <a:lnSpc>
                <a:spcPct val="80000"/>
              </a:lnSpc>
            </a:pPr>
            <a:r>
              <a:rPr sz="2400" u="sng">
                <a:solidFill>
                  <a:srgbClr val="606060"/>
                </a:solidFill>
                <a:uFill>
                  <a:solidFill>
                    <a:srgbClr val="606060"/>
                  </a:solidFill>
                </a:uFill>
                <a:hlinkClick r:id="rId4" invalidUrl="" action="" tgtFrame="" tooltip="" history="1" highlightClick="0" endSnd="0"/>
              </a:rPr>
              <a:t>http://www.dxo.com/en/measure/dxo_analyser/default.php</a:t>
            </a:r>
          </a:p>
          <a:p>
            <a:pPr marL="341603" indent="-291280">
              <a:lnSpc>
                <a:spcPct val="80000"/>
              </a:lnSpc>
            </a:pPr>
            <a:r>
              <a:rPr sz="2400"/>
              <a:t>Cool vis at </a:t>
            </a:r>
            <a:r>
              <a:rPr sz="2400" u="sng">
                <a:solidFill>
                  <a:srgbClr val="606060"/>
                </a:solidFill>
                <a:uFill>
                  <a:solidFill>
                    <a:srgbClr val="606060"/>
                  </a:solidFill>
                </a:uFill>
                <a:hlinkClick r:id="rId5" invalidUrl="" action="" tgtFrame="" tooltip="" history="1" highlightClick="0" endSnd="0"/>
              </a:rPr>
              <a:t>http://www.slrgear.com/reviews/index.php</a:t>
            </a:r>
          </a:p>
          <a:p>
            <a:pPr marL="341603" indent="-291280">
              <a:lnSpc>
                <a:spcPct val="80000"/>
              </a:lnSpc>
              <a:defRPr sz="2400"/>
            </a:pPr>
          </a:p>
          <a:p>
            <a:pPr marL="341603" indent="-291280">
              <a:lnSpc>
                <a:spcPct val="70000"/>
              </a:lnSpc>
              <a:defRPr sz="2400"/>
            </a:pPr>
          </a:p>
          <a:p>
            <a:pPr marL="268783" indent="-218460">
              <a:lnSpc>
                <a:spcPct val="70000"/>
              </a:lnSpc>
            </a:pPr>
            <a:r>
              <a:rPr sz="1800"/>
              <a:t>100 macro: </a:t>
            </a:r>
            <a:r>
              <a:rPr sz="1800" u="sng">
                <a:solidFill>
                  <a:srgbClr val="606060"/>
                </a:solidFill>
                <a:uFill>
                  <a:solidFill>
                    <a:srgbClr val="606060"/>
                  </a:solidFill>
                </a:uFill>
                <a:hlinkClick r:id="rId6" invalidUrl="" action="" tgtFrame="" tooltip="" history="1" highlightClick="0" endSnd="0"/>
              </a:rPr>
              <a:t>http://www.slrgear.com/reviews/showproduct.php/product/157/sort/2/cat/10/page/1</a:t>
            </a:r>
          </a:p>
          <a:p>
            <a:pPr marL="268783" indent="-218460">
              <a:lnSpc>
                <a:spcPct val="70000"/>
              </a:lnSpc>
            </a:pPr>
            <a:r>
              <a:rPr sz="1800"/>
              <a:t>50mm f/1.4 </a:t>
            </a:r>
            <a:r>
              <a:rPr sz="1800" u="sng">
                <a:solidFill>
                  <a:srgbClr val="606060"/>
                </a:solidFill>
                <a:uFill>
                  <a:solidFill>
                    <a:srgbClr val="606060"/>
                  </a:solidFill>
                </a:uFill>
                <a:hlinkClick r:id="rId7" invalidUrl="" action="" tgtFrame="" tooltip="" history="1" highlightClick="0" endSnd="0"/>
              </a:rPr>
              <a:t>http://www.slrgear.com/reviews/showproduct.php/product/140/sort/2/cat/10/page/2</a:t>
            </a:r>
          </a:p>
          <a:p>
            <a:pPr marL="268783" indent="-218460">
              <a:lnSpc>
                <a:spcPct val="70000"/>
              </a:lnSpc>
            </a:pPr>
            <a:r>
              <a:rPr sz="1800"/>
              <a:t>16-35mm </a:t>
            </a:r>
            <a:r>
              <a:rPr sz="1800" u="sng">
                <a:solidFill>
                  <a:srgbClr val="606060"/>
                </a:solidFill>
                <a:uFill>
                  <a:solidFill>
                    <a:srgbClr val="606060"/>
                  </a:solidFill>
                </a:uFill>
                <a:hlinkClick r:id="rId8" invalidUrl="" action="" tgtFrame="" tooltip="" history="1" highlightClick="0" endSnd="0"/>
              </a:rPr>
              <a:t>http://www.slrgear.com/reviews/showproduct.php/product/142/sort/2/cat/11/page/1</a:t>
            </a:r>
          </a:p>
          <a:p>
            <a:pPr marL="268783" indent="-218460">
              <a:lnSpc>
                <a:spcPct val="70000"/>
              </a:lnSpc>
            </a:pPr>
            <a:r>
              <a:rPr sz="1800"/>
              <a:t>55-200 </a:t>
            </a:r>
            <a:r>
              <a:rPr sz="1800" u="sng">
                <a:solidFill>
                  <a:srgbClr val="606060"/>
                </a:solidFill>
                <a:uFill>
                  <a:solidFill>
                    <a:srgbClr val="606060"/>
                  </a:solidFill>
                </a:uFill>
                <a:hlinkClick r:id="rId9" invalidUrl="" action="" tgtFrame="" tooltip="" history="1" highlightClick="0" endSnd="0"/>
              </a:rPr>
              <a:t>http://www.slrgear.com/reviews/showproduct.php/product/141/sort/2/cat/11/page/1</a:t>
            </a:r>
          </a:p>
          <a:p>
            <a:pPr marL="268783" indent="-218460">
              <a:lnSpc>
                <a:spcPct val="70000"/>
              </a:lnSpc>
            </a:pPr>
            <a:r>
              <a:rPr sz="1800"/>
              <a:t>28-135 </a:t>
            </a:r>
            <a:r>
              <a:rPr sz="1800" u="sng">
                <a:solidFill>
                  <a:srgbClr val="606060"/>
                </a:solidFill>
                <a:uFill>
                  <a:solidFill>
                    <a:srgbClr val="606060"/>
                  </a:solidFill>
                </a:uFill>
                <a:hlinkClick r:id="rId10" invalidUrl="" action="" tgtFrame="" tooltip="" history="1" highlightClick="0" endSnd="0"/>
              </a:rPr>
              <a:t>http://www.slrgear.com/reviews/showproduct.php/product/139/sort/2/cat/11/page/1</a:t>
            </a:r>
          </a:p>
          <a:p>
            <a:pPr marL="268783" indent="-218460">
              <a:lnSpc>
                <a:spcPct val="70000"/>
              </a:lnSpc>
            </a:pPr>
            <a:r>
              <a:rPr sz="1800"/>
              <a:t>18-55 </a:t>
            </a:r>
            <a:r>
              <a:rPr sz="1800" u="sng">
                <a:solidFill>
                  <a:srgbClr val="606060"/>
                </a:solidFill>
                <a:uFill>
                  <a:solidFill>
                    <a:srgbClr val="606060"/>
                  </a:solidFill>
                </a:uFill>
                <a:hlinkClick r:id="rId11" invalidUrl="" action="" tgtFrame="" tooltip="" history="1" highlightClick="0" endSnd="0"/>
              </a:rPr>
              <a:t>http://www.slrgear.com/reviews/showproduct.php/product/137/sort/2/cat/11/page/1</a:t>
            </a:r>
          </a:p>
          <a:p>
            <a:pPr marL="268783" indent="-218460">
              <a:lnSpc>
                <a:spcPct val="70000"/>
              </a:lnSpc>
            </a:pPr>
            <a:r>
              <a:rPr sz="1800"/>
              <a:t>17-85 </a:t>
            </a:r>
            <a:r>
              <a:rPr sz="1800" u="sng">
                <a:solidFill>
                  <a:srgbClr val="606060"/>
                </a:solidFill>
                <a:uFill>
                  <a:solidFill>
                    <a:srgbClr val="606060"/>
                  </a:solidFill>
                </a:uFill>
                <a:hlinkClick r:id="rId12" invalidUrl="" action="" tgtFrame="" tooltip="" history="1" highlightClick="0" endSnd="0"/>
              </a:rPr>
              <a:t>http://www.slrgear.com/reviews/showproduct.php/product/136/sort/2/cat/11/page/1</a:t>
            </a:r>
          </a:p>
          <a:p>
            <a:pPr marL="268783" indent="-218460">
              <a:lnSpc>
                <a:spcPct val="70000"/>
              </a:lnSpc>
            </a:pPr>
            <a:r>
              <a:rPr sz="1800"/>
              <a:t>10-22 </a:t>
            </a:r>
            <a:r>
              <a:rPr sz="1800" u="sng">
                <a:solidFill>
                  <a:srgbClr val="606060"/>
                </a:solidFill>
                <a:uFill>
                  <a:solidFill>
                    <a:srgbClr val="606060"/>
                  </a:solidFill>
                </a:uFill>
                <a:hlinkClick r:id="rId13" invalidUrl="" action="" tgtFrame="" tooltip="" history="1" highlightClick="0" endSnd="0"/>
              </a:rPr>
              <a:t>http://www.slrgear.com/reviews/showproduct.php/product/135/sort/2/cat/11/page/1</a:t>
            </a:r>
          </a:p>
        </p:txBody>
      </p:sp>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26"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627"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628" name="Double-click to edit"/>
          <p:cNvSpPr txBox="1"/>
          <p:nvPr>
            <p:ph type="title"/>
          </p:nvPr>
        </p:nvSpPr>
        <p:spPr>
          <a:prstGeom prst="rect">
            <a:avLst/>
          </a:prstGeom>
        </p:spPr>
        <p:txBody>
          <a:bodyPr/>
          <a:lstStyle/>
          <a:p>
            <a:pPr>
              <a:defRPr sz="4000"/>
            </a:pPr>
          </a:p>
        </p:txBody>
      </p:sp>
      <p:sp>
        <p:nvSpPr>
          <p:cNvPr id="629" name="Lens design"/>
          <p:cNvSpPr txBox="1"/>
          <p:nvPr>
            <p:ph type="body" idx="1"/>
          </p:nvPr>
        </p:nvSpPr>
        <p:spPr>
          <a:prstGeom prst="rect">
            <a:avLst/>
          </a:prstGeom>
        </p:spPr>
        <p:txBody>
          <a:bodyPr/>
          <a:lstStyle>
            <a:lvl1pPr>
              <a:buSzTx/>
              <a:buNone/>
              <a:defRPr sz="10700"/>
            </a:lvl1pPr>
          </a:lstStyle>
          <a:p>
            <a:pPr/>
            <a:r>
              <a:t>Lens design</a:t>
            </a:r>
          </a:p>
        </p:txBody>
      </p:sp>
      <p:sp>
        <p:nvSpPr>
          <p:cNvPr id="630" name="Rectangle"/>
          <p:cNvSpPr/>
          <p:nvPr/>
        </p:nvSpPr>
        <p:spPr>
          <a:xfrm>
            <a:off x="334962" y="166687"/>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631" name="Rectangle"/>
          <p:cNvSpPr/>
          <p:nvPr/>
        </p:nvSpPr>
        <p:spPr>
          <a:xfrm>
            <a:off x="334962" y="6610350"/>
            <a:ext cx="95440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33"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634"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635" name="Optimization software"/>
          <p:cNvSpPr txBox="1"/>
          <p:nvPr>
            <p:ph type="title"/>
          </p:nvPr>
        </p:nvSpPr>
        <p:spPr>
          <a:prstGeom prst="rect">
            <a:avLst/>
          </a:prstGeom>
        </p:spPr>
        <p:txBody>
          <a:bodyPr/>
          <a:lstStyle>
            <a:lvl1pPr>
              <a:defRPr sz="4000"/>
            </a:lvl1pPr>
          </a:lstStyle>
          <a:p>
            <a:pPr/>
            <a:r>
              <a:t>Optimization software</a:t>
            </a:r>
          </a:p>
        </p:txBody>
      </p:sp>
      <p:sp>
        <p:nvSpPr>
          <p:cNvPr id="636" name="Has revolutionized lens design…"/>
          <p:cNvSpPr txBox="1"/>
          <p:nvPr>
            <p:ph type="body" idx="1"/>
          </p:nvPr>
        </p:nvSpPr>
        <p:spPr>
          <a:prstGeom prst="rect">
            <a:avLst/>
          </a:prstGeom>
        </p:spPr>
        <p:txBody>
          <a:bodyPr/>
          <a:lstStyle/>
          <a:p>
            <a:pPr/>
            <a:r>
              <a:t>Has revolutionized lens design</a:t>
            </a:r>
          </a:p>
          <a:p>
            <a:pPr/>
            <a:r>
              <a:t>E.g. zooms are good now</a:t>
            </a:r>
          </a:p>
        </p:txBody>
      </p:sp>
      <p:pic>
        <p:nvPicPr>
          <p:cNvPr id="637" name="image.png" descr="image.png"/>
          <p:cNvPicPr>
            <a:picLocks noChangeAspect="0"/>
          </p:cNvPicPr>
          <p:nvPr/>
        </p:nvPicPr>
        <p:blipFill>
          <a:blip r:embed="rId3">
            <a:extLst/>
          </a:blip>
          <a:stretch>
            <a:fillRect/>
          </a:stretch>
        </p:blipFill>
        <p:spPr>
          <a:xfrm>
            <a:off x="0" y="2249487"/>
            <a:ext cx="9061450" cy="5019676"/>
          </a:xfrm>
          <a:prstGeom prst="rect">
            <a:avLst/>
          </a:prstGeom>
          <a:ln w="12700">
            <a:miter lim="400000"/>
          </a:ln>
        </p:spPr>
      </p:pic>
      <p:sp>
        <p:nvSpPr>
          <p:cNvPr id="638" name="From Hecht's Optics"/>
          <p:cNvSpPr txBox="1"/>
          <p:nvPr/>
        </p:nvSpPr>
        <p:spPr>
          <a:xfrm>
            <a:off x="8299450" y="7194550"/>
            <a:ext cx="1566259" cy="246447"/>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Hecht's Optics</a:t>
            </a:r>
          </a:p>
        </p:txBody>
      </p:sp>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4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64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642" name="Lens design, ray tracing"/>
          <p:cNvSpPr txBox="1"/>
          <p:nvPr>
            <p:ph type="title"/>
          </p:nvPr>
        </p:nvSpPr>
        <p:spPr>
          <a:xfrm>
            <a:off x="298450" y="0"/>
            <a:ext cx="9601200" cy="869950"/>
          </a:xfrm>
          <a:prstGeom prst="rect">
            <a:avLst/>
          </a:prstGeom>
        </p:spPr>
        <p:txBody>
          <a:bodyPr/>
          <a:lstStyle/>
          <a:p>
            <a:pPr/>
            <a:r>
              <a:t>Lens design, ray tracing</a:t>
            </a:r>
          </a:p>
        </p:txBody>
      </p:sp>
      <p:sp>
        <p:nvSpPr>
          <p:cNvPr id="643" name="Double-click to edit"/>
          <p:cNvSpPr txBox="1"/>
          <p:nvPr>
            <p:ph type="body" idx="1"/>
          </p:nvPr>
        </p:nvSpPr>
        <p:spPr>
          <a:prstGeom prst="rect">
            <a:avLst/>
          </a:prstGeom>
        </p:spPr>
        <p:txBody>
          <a:bodyPr/>
          <a:lstStyle/>
          <a:p>
            <a:pPr/>
          </a:p>
        </p:txBody>
      </p:sp>
      <p:pic>
        <p:nvPicPr>
          <p:cNvPr id="644" name="image.png" descr="image.png"/>
          <p:cNvPicPr>
            <a:picLocks noChangeAspect="0"/>
          </p:cNvPicPr>
          <p:nvPr/>
        </p:nvPicPr>
        <p:blipFill>
          <a:blip r:embed="rId3">
            <a:extLst/>
          </a:blip>
          <a:stretch>
            <a:fillRect/>
          </a:stretch>
        </p:blipFill>
        <p:spPr>
          <a:xfrm>
            <a:off x="5156200" y="793750"/>
            <a:ext cx="4891088" cy="6858000"/>
          </a:xfrm>
          <a:prstGeom prst="rect">
            <a:avLst/>
          </a:prstGeom>
          <a:ln w="12700">
            <a:miter lim="400000"/>
          </a:ln>
        </p:spPr>
      </p:pic>
      <p:sp>
        <p:nvSpPr>
          <p:cNvPr id="645" name="source: canon red book"/>
          <p:cNvSpPr txBox="1"/>
          <p:nvPr/>
        </p:nvSpPr>
        <p:spPr>
          <a:xfrm>
            <a:off x="0" y="6965950"/>
            <a:ext cx="1519763"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canon red book</a:t>
            </a:r>
          </a:p>
        </p:txBody>
      </p:sp>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47"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648"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649" name="Optimization"/>
          <p:cNvSpPr txBox="1"/>
          <p:nvPr>
            <p:ph type="title"/>
          </p:nvPr>
        </p:nvSpPr>
        <p:spPr>
          <a:prstGeom prst="rect">
            <a:avLst/>
          </a:prstGeom>
        </p:spPr>
        <p:txBody>
          <a:bodyPr/>
          <a:lstStyle>
            <a:lvl1pPr>
              <a:defRPr sz="4000"/>
            </a:lvl1pPr>
          </a:lstStyle>
          <a:p>
            <a:pPr/>
            <a:r>
              <a:t>Optimization</a:t>
            </a:r>
          </a:p>
        </p:txBody>
      </p:sp>
      <p:sp>
        <p:nvSpPr>
          <p:cNvPr id="650" name="Free parameters…"/>
          <p:cNvSpPr txBox="1"/>
          <p:nvPr>
            <p:ph type="body" idx="1"/>
          </p:nvPr>
        </p:nvSpPr>
        <p:spPr>
          <a:prstGeom prst="rect">
            <a:avLst/>
          </a:prstGeom>
        </p:spPr>
        <p:txBody>
          <a:bodyPr/>
          <a:lstStyle/>
          <a:p>
            <a:pPr marL="329466" indent="-279143">
              <a:lnSpc>
                <a:spcPct val="80000"/>
              </a:lnSpc>
              <a:defRPr sz="2300"/>
            </a:pPr>
            <a:r>
              <a:t>Free parameters</a:t>
            </a:r>
          </a:p>
          <a:p>
            <a:pPr lvl="1">
              <a:lnSpc>
                <a:spcPct val="80000"/>
              </a:lnSpc>
            </a:pPr>
            <a:r>
              <a:t>Lens curvature, width, position, type of glass</a:t>
            </a:r>
          </a:p>
          <a:p>
            <a:pPr lvl="1">
              <a:lnSpc>
                <a:spcPct val="80000"/>
              </a:lnSpc>
            </a:pPr>
            <a:r>
              <a:t>Some can be fixed, other vary with focal length, focus (e.g. floating elements)</a:t>
            </a:r>
          </a:p>
          <a:p>
            <a:pPr lvl="1">
              <a:lnSpc>
                <a:spcPct val="80000"/>
              </a:lnSpc>
            </a:pPr>
            <a:r>
              <a:t>Multiplied by number of lens elements</a:t>
            </a:r>
          </a:p>
          <a:p>
            <a:pPr marL="329466" indent="-279143">
              <a:lnSpc>
                <a:spcPct val="80000"/>
              </a:lnSpc>
              <a:defRPr sz="2300"/>
            </a:pPr>
            <a:r>
              <a:t>Energy/merit function</a:t>
            </a:r>
          </a:p>
          <a:p>
            <a:pPr lvl="1">
              <a:lnSpc>
                <a:spcPct val="80000"/>
              </a:lnSpc>
            </a:pPr>
            <a:r>
              <a:t>MTF, etc.</a:t>
            </a:r>
          </a:p>
          <a:p>
            <a:pPr lvl="1">
              <a:lnSpc>
                <a:spcPct val="80000"/>
              </a:lnSpc>
            </a:pPr>
            <a:r>
              <a:t>Black art of massaging the merit function</a:t>
            </a:r>
          </a:p>
          <a:p>
            <a:pPr marL="329466" indent="-279143">
              <a:lnSpc>
                <a:spcPct val="80000"/>
              </a:lnSpc>
              <a:defRPr sz="2300"/>
            </a:pPr>
            <a:r>
              <a:t>Optimize for</a:t>
            </a:r>
          </a:p>
          <a:p>
            <a:pPr lvl="1">
              <a:lnSpc>
                <a:spcPct val="80000"/>
              </a:lnSpc>
            </a:pPr>
            <a:r>
              <a:t>All image locations</a:t>
            </a:r>
          </a:p>
          <a:p>
            <a:pPr lvl="1">
              <a:lnSpc>
                <a:spcPct val="80000"/>
              </a:lnSpc>
            </a:pPr>
            <a:r>
              <a:t>All wavelengths</a:t>
            </a:r>
          </a:p>
          <a:p>
            <a:pPr lvl="1">
              <a:lnSpc>
                <a:spcPct val="80000"/>
              </a:lnSpc>
            </a:pPr>
            <a:r>
              <a:t>All apertures</a:t>
            </a:r>
          </a:p>
          <a:p>
            <a:pPr lvl="1">
              <a:lnSpc>
                <a:spcPct val="80000"/>
              </a:lnSpc>
            </a:pPr>
            <a:r>
              <a:t>All focusing distances</a:t>
            </a:r>
          </a:p>
          <a:p>
            <a:pPr lvl="1">
              <a:lnSpc>
                <a:spcPct val="80000"/>
              </a:lnSpc>
            </a:pPr>
            <a:r>
              <a:t>All focal lengths (zoom only)</a:t>
            </a:r>
          </a:p>
          <a:p>
            <a:pPr marL="329466" indent="-279143">
              <a:lnSpc>
                <a:spcPct val="80000"/>
              </a:lnSpc>
              <a:defRPr sz="2300"/>
            </a:pPr>
            <a:r>
              <a:t>Usually uses simulated annealing</a:t>
            </a:r>
          </a:p>
        </p:txBody>
      </p:sp>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2"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653"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654" name="Double-click to edit"/>
          <p:cNvSpPr txBox="1"/>
          <p:nvPr>
            <p:ph type="title"/>
          </p:nvPr>
        </p:nvSpPr>
        <p:spPr>
          <a:prstGeom prst="rect">
            <a:avLst/>
          </a:prstGeom>
        </p:spPr>
        <p:txBody>
          <a:bodyPr/>
          <a:lstStyle/>
          <a:p>
            <a:pPr>
              <a:defRPr sz="3800"/>
            </a:pPr>
          </a:p>
        </p:txBody>
      </p:sp>
      <p:sp>
        <p:nvSpPr>
          <p:cNvPr id="655" name="Autofocus"/>
          <p:cNvSpPr txBox="1"/>
          <p:nvPr>
            <p:ph type="body" idx="1"/>
          </p:nvPr>
        </p:nvSpPr>
        <p:spPr>
          <a:prstGeom prst="rect">
            <a:avLst/>
          </a:prstGeom>
        </p:spPr>
        <p:txBody>
          <a:bodyPr/>
          <a:lstStyle>
            <a:lvl1pPr marL="421878" indent="-376555">
              <a:buSzTx/>
              <a:buNone/>
              <a:defRPr sz="10600"/>
            </a:lvl1pPr>
          </a:lstStyle>
          <a:p>
            <a:pPr/>
            <a:r>
              <a:t>Autofocus</a:t>
            </a:r>
          </a:p>
        </p:txBody>
      </p:sp>
      <p:sp>
        <p:nvSpPr>
          <p:cNvPr id="656" name="Rectangle"/>
          <p:cNvSpPr/>
          <p:nvPr/>
        </p:nvSpPr>
        <p:spPr>
          <a:xfrm>
            <a:off x="330200" y="165100"/>
            <a:ext cx="9537700" cy="749300"/>
          </a:xfrm>
          <a:prstGeom prst="rect">
            <a:avLst/>
          </a:prstGeom>
          <a:solidFill>
            <a:srgbClr val="0433FF"/>
          </a:solidFill>
          <a:ln w="12700">
            <a:solidFill>
              <a:srgbClr val="011279"/>
            </a:solidFill>
            <a:miter lim="400000"/>
          </a:ln>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657" name="Rectangle"/>
          <p:cNvSpPr/>
          <p:nvPr/>
        </p:nvSpPr>
        <p:spPr>
          <a:xfrm>
            <a:off x="330200" y="6616700"/>
            <a:ext cx="9537700" cy="749300"/>
          </a:xfrm>
          <a:prstGeom prst="rect">
            <a:avLst/>
          </a:prstGeom>
          <a:solidFill>
            <a:srgbClr val="0433FF"/>
          </a:solidFill>
          <a:ln w="12700">
            <a:solidFill>
              <a:srgbClr val="011279"/>
            </a:solidFill>
            <a:miter lim="400000"/>
          </a:ln>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9"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660"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661" name="How would you build an Auto Focus?"/>
          <p:cNvSpPr txBox="1"/>
          <p:nvPr>
            <p:ph type="title"/>
          </p:nvPr>
        </p:nvSpPr>
        <p:spPr>
          <a:prstGeom prst="rect">
            <a:avLst/>
          </a:prstGeom>
        </p:spPr>
        <p:txBody>
          <a:bodyPr/>
          <a:lstStyle>
            <a:lvl1pPr>
              <a:defRPr sz="3800"/>
            </a:lvl1pPr>
          </a:lstStyle>
          <a:p>
            <a:pPr/>
            <a:r>
              <a:t>How would you build an Auto Focus?</a:t>
            </a:r>
          </a:p>
        </p:txBody>
      </p:sp>
      <p:sp>
        <p:nvSpPr>
          <p:cNvPr id="662"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64"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665"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666" name="Double-click to edit"/>
          <p:cNvSpPr txBox="1"/>
          <p:nvPr>
            <p:ph type="title"/>
          </p:nvPr>
        </p:nvSpPr>
        <p:spPr>
          <a:prstGeom prst="rect">
            <a:avLst/>
          </a:prstGeom>
        </p:spPr>
        <p:txBody>
          <a:bodyPr/>
          <a:lstStyle/>
          <a:p>
            <a:pPr/>
          </a:p>
        </p:txBody>
      </p:sp>
      <p:sp>
        <p:nvSpPr>
          <p:cNvPr id="667"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69"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670"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671" name="Triangulation"/>
          <p:cNvSpPr txBox="1"/>
          <p:nvPr>
            <p:ph type="title"/>
          </p:nvPr>
        </p:nvSpPr>
        <p:spPr>
          <a:prstGeom prst="rect">
            <a:avLst/>
          </a:prstGeom>
        </p:spPr>
        <p:txBody>
          <a:bodyPr/>
          <a:lstStyle>
            <a:lvl1pPr>
              <a:defRPr sz="3800"/>
            </a:lvl1pPr>
          </a:lstStyle>
          <a:p>
            <a:pPr/>
            <a:r>
              <a:t>Triangulation</a:t>
            </a:r>
          </a:p>
        </p:txBody>
      </p:sp>
      <p:sp>
        <p:nvSpPr>
          <p:cNvPr id="672" name="Rotating mirror sweeps the scene until the image is aligned with fixed image from mirror M…"/>
          <p:cNvSpPr txBox="1"/>
          <p:nvPr>
            <p:ph type="body" idx="1"/>
          </p:nvPr>
        </p:nvSpPr>
        <p:spPr>
          <a:xfrm>
            <a:off x="330200" y="1092200"/>
            <a:ext cx="6032500" cy="6438900"/>
          </a:xfrm>
          <a:prstGeom prst="rect">
            <a:avLst/>
          </a:prstGeom>
        </p:spPr>
        <p:txBody>
          <a:bodyPr/>
          <a:lstStyle/>
          <a:p>
            <a:pPr/>
            <a:r>
              <a:t>Rotating mirror sweeps the scene until the image is aligned with fixed image from mirror M</a:t>
            </a:r>
          </a:p>
          <a:p>
            <a:pPr lvl="1"/>
            <a:r>
              <a:t>pretty much stereovision and window correlation)</a:t>
            </a:r>
          </a:p>
        </p:txBody>
      </p:sp>
      <p:pic>
        <p:nvPicPr>
          <p:cNvPr id="673" name="image.png" descr="image.png"/>
          <p:cNvPicPr>
            <a:picLocks noChangeAspect="0"/>
          </p:cNvPicPr>
          <p:nvPr/>
        </p:nvPicPr>
        <p:blipFill>
          <a:blip r:embed="rId3">
            <a:extLst/>
          </a:blip>
          <a:srcRect l="76915" t="939" r="0" b="27811"/>
          <a:stretch>
            <a:fillRect/>
          </a:stretch>
        </p:blipFill>
        <p:spPr>
          <a:xfrm>
            <a:off x="6858000" y="1587500"/>
            <a:ext cx="3094977" cy="5778500"/>
          </a:xfrm>
          <a:prstGeom prst="rect">
            <a:avLst/>
          </a:prstGeom>
          <a:ln w="12700">
            <a:miter lim="400000"/>
          </a:ln>
        </p:spPr>
      </p:pic>
      <p:sp>
        <p:nvSpPr>
          <p:cNvPr id="674" name="From The Manual of Photography"/>
          <p:cNvSpPr txBox="1"/>
          <p:nvPr/>
        </p:nvSpPr>
        <p:spPr>
          <a:xfrm>
            <a:off x="6946900" y="7200900"/>
            <a:ext cx="2639621"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The Manual of Photography </a:t>
            </a:r>
          </a:p>
        </p:txBody>
      </p:sp>
    </p:spTree>
  </p:cSld>
  <p:clrMapOvr>
    <a:masterClrMapping/>
  </p:clrMapOvr>
  <p:transition xmlns:p14="http://schemas.microsoft.com/office/powerpoint/2010/main" spd="med" advClick="1"/>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76"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677"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678" name="Different types of autofocus"/>
          <p:cNvSpPr txBox="1"/>
          <p:nvPr>
            <p:ph type="title"/>
          </p:nvPr>
        </p:nvSpPr>
        <p:spPr>
          <a:prstGeom prst="rect">
            <a:avLst/>
          </a:prstGeom>
        </p:spPr>
        <p:txBody>
          <a:bodyPr/>
          <a:lstStyle/>
          <a:p>
            <a:pPr/>
            <a:r>
              <a:t>Different types of autofocus</a:t>
            </a:r>
          </a:p>
        </p:txBody>
      </p:sp>
      <p:sp>
        <p:nvSpPr>
          <p:cNvPr id="679" name="Double-click to edit"/>
          <p:cNvSpPr txBox="1"/>
          <p:nvPr>
            <p:ph type="body" idx="1"/>
          </p:nvPr>
        </p:nvSpPr>
        <p:spPr>
          <a:prstGeom prst="rect">
            <a:avLst/>
          </a:prstGeom>
        </p:spPr>
        <p:txBody>
          <a:bodyPr/>
          <a:lstStyle/>
          <a:p>
            <a:pPr/>
          </a:p>
        </p:txBody>
      </p:sp>
      <p:pic>
        <p:nvPicPr>
          <p:cNvPr id="680" name="image.png" descr="image.png"/>
          <p:cNvPicPr>
            <a:picLocks noChangeAspect="0"/>
          </p:cNvPicPr>
          <p:nvPr/>
        </p:nvPicPr>
        <p:blipFill>
          <a:blip r:embed="rId3">
            <a:extLst/>
          </a:blip>
          <a:stretch>
            <a:fillRect/>
          </a:stretch>
        </p:blipFill>
        <p:spPr>
          <a:xfrm>
            <a:off x="0" y="1511300"/>
            <a:ext cx="9956800" cy="6019800"/>
          </a:xfrm>
          <a:prstGeom prst="rect">
            <a:avLst/>
          </a:prstGeom>
          <a:ln w="12700">
            <a:miter lim="400000"/>
          </a:ln>
        </p:spPr>
      </p:pic>
      <p:sp>
        <p:nvSpPr>
          <p:cNvPr id="681" name="From The Manual of Photography"/>
          <p:cNvSpPr txBox="1"/>
          <p:nvPr/>
        </p:nvSpPr>
        <p:spPr>
          <a:xfrm>
            <a:off x="6946900" y="7200900"/>
            <a:ext cx="2639621"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The Manual of Photography </a:t>
            </a:r>
          </a:p>
        </p:txBody>
      </p:sp>
    </p:spTree>
  </p:cSld>
  <p:clrMapOvr>
    <a:masterClrMapping/>
  </p:clrMapOvr>
  <p:transition xmlns:p14="http://schemas.microsoft.com/office/powerpoint/2010/main" spd="med" advClick="1"/>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3"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684"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685" name="Contrast"/>
          <p:cNvSpPr txBox="1"/>
          <p:nvPr>
            <p:ph type="title"/>
          </p:nvPr>
        </p:nvSpPr>
        <p:spPr>
          <a:prstGeom prst="rect">
            <a:avLst/>
          </a:prstGeom>
        </p:spPr>
        <p:txBody>
          <a:bodyPr/>
          <a:lstStyle/>
          <a:p>
            <a:pPr/>
            <a:r>
              <a:t>Contrast </a:t>
            </a:r>
          </a:p>
        </p:txBody>
      </p:sp>
      <p:sp>
        <p:nvSpPr>
          <p:cNvPr id="686" name="Focus = highest contrast"/>
          <p:cNvSpPr txBox="1"/>
          <p:nvPr>
            <p:ph type="body" idx="1"/>
          </p:nvPr>
        </p:nvSpPr>
        <p:spPr>
          <a:xfrm>
            <a:off x="330200" y="1092200"/>
            <a:ext cx="9537700" cy="4584906"/>
          </a:xfrm>
          <a:prstGeom prst="rect">
            <a:avLst/>
          </a:prstGeom>
        </p:spPr>
        <p:txBody>
          <a:bodyPr/>
          <a:lstStyle/>
          <a:p>
            <a:pPr/>
            <a:r>
              <a:t>Focus = highest contrast</a:t>
            </a:r>
          </a:p>
        </p:txBody>
      </p:sp>
      <p:pic>
        <p:nvPicPr>
          <p:cNvPr id="687" name="image.png" descr="image.png"/>
          <p:cNvPicPr>
            <a:picLocks noChangeAspect="0"/>
          </p:cNvPicPr>
          <p:nvPr/>
        </p:nvPicPr>
        <p:blipFill>
          <a:blip r:embed="rId3">
            <a:extLst/>
          </a:blip>
          <a:stretch>
            <a:fillRect/>
          </a:stretch>
        </p:blipFill>
        <p:spPr>
          <a:xfrm>
            <a:off x="5111385" y="184790"/>
            <a:ext cx="4931825" cy="7180696"/>
          </a:xfrm>
          <a:prstGeom prst="rect">
            <a:avLst/>
          </a:prstGeom>
          <a:ln w="12700">
            <a:miter lim="400000"/>
          </a:ln>
        </p:spPr>
      </p:pic>
      <p:sp>
        <p:nvSpPr>
          <p:cNvPr id="688" name="http://electronics.howstuffworks.com/autofocus3.htm"/>
          <p:cNvSpPr txBox="1"/>
          <p:nvPr/>
        </p:nvSpPr>
        <p:spPr>
          <a:xfrm>
            <a:off x="254000" y="6946900"/>
            <a:ext cx="4766350" cy="32156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300"/>
              </a:spcBef>
              <a:buClr>
                <a:srgbClr val="000000"/>
              </a:buClr>
              <a:buFont typeface="Times New Roman"/>
              <a:defRPr b="1" sz="1600" u="sng">
                <a:solidFill>
                  <a:srgbClr val="606060"/>
                </a:solidFill>
                <a:uFill>
                  <a:solidFill>
                    <a:srgbClr val="606060"/>
                  </a:solidFill>
                </a:uFill>
                <a:latin typeface="Times New Roman"/>
                <a:ea typeface="Times New Roman"/>
                <a:cs typeface="Times New Roman"/>
                <a:sym typeface="Times New Roman"/>
                <a:hlinkClick r:id="rId4" invalidUrl="" action="" tgtFrame="" tooltip="" history="1" highlightClick="0" endSnd="0"/>
              </a:defRPr>
            </a:lvl1pPr>
          </a:lstStyle>
          <a:p>
            <a:pPr>
              <a:defRPr b="0" sz="2600" u="none">
                <a:solidFill>
                  <a:srgbClr val="000000"/>
                </a:solidFill>
                <a:uFill>
                  <a:solidFill>
                    <a:srgbClr val="000000"/>
                  </a:solidFill>
                </a:uFill>
              </a:defRPr>
            </a:pPr>
            <a:r>
              <a:rPr b="1" sz="1600" u="sng">
                <a:solidFill>
                  <a:srgbClr val="606060"/>
                </a:solidFill>
                <a:uFill>
                  <a:solidFill>
                    <a:srgbClr val="606060"/>
                  </a:solidFill>
                </a:uFill>
                <a:hlinkClick r:id="rId4" invalidUrl="" action="" tgtFrame="" tooltip="" history="1" highlightClick="0" endSnd="0"/>
              </a:rPr>
              <a:t>http://electronics.howstuffworks.com/autofocus3.htm</a:t>
            </a:r>
          </a:p>
        </p:txBody>
      </p:sp>
    </p:spTree>
  </p:cSld>
  <p:clrMapOvr>
    <a:masterClrMapping/>
  </p:clrMapOvr>
  <p:transition xmlns:p14="http://schemas.microsoft.com/office/powerpoint/2010/main" spd="med" advClick="1"/>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0"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691"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692" name="Double-click to edit"/>
          <p:cNvSpPr txBox="1"/>
          <p:nvPr>
            <p:ph type="title"/>
          </p:nvPr>
        </p:nvSpPr>
        <p:spPr>
          <a:prstGeom prst="rect">
            <a:avLst/>
          </a:prstGeom>
        </p:spPr>
        <p:txBody>
          <a:bodyPr/>
          <a:lstStyle/>
          <a:p>
            <a:pPr/>
          </a:p>
        </p:txBody>
      </p:sp>
      <p:sp>
        <p:nvSpPr>
          <p:cNvPr id="693" name="Double-click to edit"/>
          <p:cNvSpPr txBox="1"/>
          <p:nvPr>
            <p:ph type="body" idx="1"/>
          </p:nvPr>
        </p:nvSpPr>
        <p:spPr>
          <a:prstGeom prst="rect">
            <a:avLst/>
          </a:prstGeom>
        </p:spPr>
        <p:txBody>
          <a:bodyPr/>
          <a:lstStyle/>
          <a:p>
            <a:pPr/>
          </a:p>
        </p:txBody>
      </p:sp>
      <p:pic>
        <p:nvPicPr>
          <p:cNvPr id="694" name="image.png" descr="image.png"/>
          <p:cNvPicPr>
            <a:picLocks noChangeAspect="0"/>
          </p:cNvPicPr>
          <p:nvPr/>
        </p:nvPicPr>
        <p:blipFill>
          <a:blip r:embed="rId3">
            <a:extLst/>
          </a:blip>
          <a:stretch>
            <a:fillRect/>
          </a:stretch>
        </p:blipFill>
        <p:spPr>
          <a:xfrm>
            <a:off x="3429000" y="165100"/>
            <a:ext cx="6514750" cy="7112000"/>
          </a:xfrm>
          <a:prstGeom prst="rect">
            <a:avLst/>
          </a:prstGeom>
          <a:ln w="12700">
            <a:miter lim="400000"/>
          </a:ln>
        </p:spPr>
      </p:pic>
      <p:sp>
        <p:nvSpPr>
          <p:cNvPr id="695" name="From Ray’s Applied Photographic Optics"/>
          <p:cNvSpPr txBox="1"/>
          <p:nvPr/>
        </p:nvSpPr>
        <p:spPr>
          <a:xfrm>
            <a:off x="6587258" y="7163261"/>
            <a:ext cx="3102353" cy="29724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Ray’s Applied Photographic Optics</a:t>
            </a:r>
          </a:p>
        </p:txBody>
      </p:sp>
    </p:spTree>
  </p:cSld>
  <p:clrMapOvr>
    <a:masterClrMapping/>
  </p:clrMapOvr>
  <p:transition xmlns:p14="http://schemas.microsoft.com/office/powerpoint/2010/main" spd="med" advClick="1"/>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7"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698"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699" name="Double-click to edit"/>
          <p:cNvSpPr txBox="1"/>
          <p:nvPr>
            <p:ph type="title"/>
          </p:nvPr>
        </p:nvSpPr>
        <p:spPr>
          <a:prstGeom prst="rect">
            <a:avLst/>
          </a:prstGeom>
        </p:spPr>
        <p:txBody>
          <a:bodyPr/>
          <a:lstStyle/>
          <a:p>
            <a:pPr/>
          </a:p>
        </p:txBody>
      </p:sp>
      <p:sp>
        <p:nvSpPr>
          <p:cNvPr id="700" name="Double-click to edit"/>
          <p:cNvSpPr txBox="1"/>
          <p:nvPr>
            <p:ph type="body" idx="1"/>
          </p:nvPr>
        </p:nvSpPr>
        <p:spPr>
          <a:prstGeom prst="rect">
            <a:avLst/>
          </a:prstGeom>
        </p:spPr>
        <p:txBody>
          <a:bodyPr/>
          <a:lstStyle/>
          <a:p>
            <a:pPr/>
          </a:p>
        </p:txBody>
      </p:sp>
      <p:pic>
        <p:nvPicPr>
          <p:cNvPr id="701" name="image.png" descr="image.png"/>
          <p:cNvPicPr>
            <a:picLocks noChangeAspect="0"/>
          </p:cNvPicPr>
          <p:nvPr/>
        </p:nvPicPr>
        <p:blipFill>
          <a:blip r:embed="rId3">
            <a:extLst/>
          </a:blip>
          <a:stretch>
            <a:fillRect/>
          </a:stretch>
        </p:blipFill>
        <p:spPr>
          <a:xfrm>
            <a:off x="3301829" y="1003300"/>
            <a:ext cx="6322987" cy="6362700"/>
          </a:xfrm>
          <a:prstGeom prst="rect">
            <a:avLst/>
          </a:prstGeom>
          <a:ln w="12700">
            <a:miter lim="400000"/>
          </a:ln>
        </p:spPr>
      </p:pic>
      <p:sp>
        <p:nvSpPr>
          <p:cNvPr id="702" name="From Ray’s Applied Photographic Optics"/>
          <p:cNvSpPr txBox="1"/>
          <p:nvPr/>
        </p:nvSpPr>
        <p:spPr>
          <a:xfrm>
            <a:off x="6587258" y="7163261"/>
            <a:ext cx="3102353" cy="29724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Ray’s Applied Photographic Optics</a:t>
            </a:r>
          </a:p>
        </p:txBody>
      </p:sp>
    </p:spTree>
  </p:cSld>
  <p:clrMapOvr>
    <a:masterClrMapping/>
  </p:clrMapOvr>
  <p:transition xmlns:p14="http://schemas.microsoft.com/office/powerpoint/2010/main" spd="med" advClick="1"/>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04"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705"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706" name="Double-click to edit"/>
          <p:cNvSpPr txBox="1"/>
          <p:nvPr>
            <p:ph type="title"/>
          </p:nvPr>
        </p:nvSpPr>
        <p:spPr>
          <a:prstGeom prst="rect">
            <a:avLst/>
          </a:prstGeom>
        </p:spPr>
        <p:txBody>
          <a:bodyPr/>
          <a:lstStyle/>
          <a:p>
            <a:pPr/>
          </a:p>
        </p:txBody>
      </p:sp>
      <p:sp>
        <p:nvSpPr>
          <p:cNvPr id="707" name="http://graphics.stanford.edu/courses/cs178/applets/autofocusCD.html"/>
          <p:cNvSpPr txBox="1"/>
          <p:nvPr>
            <p:ph type="body" idx="1"/>
          </p:nvPr>
        </p:nvSpPr>
        <p:spPr>
          <a:prstGeom prst="rect">
            <a:avLst/>
          </a:prstGeom>
        </p:spPr>
        <p:txBody>
          <a:bodyPr/>
          <a:lstStyle>
            <a:lvl1pPr>
              <a:defRPr u="sng">
                <a:hlinkClick r:id="rId3" invalidUrl="" action="" tgtFrame="" tooltip="" history="1" highlightClick="0" endSnd="0"/>
              </a:defRPr>
            </a:lvl1pPr>
          </a:lstStyle>
          <a:p>
            <a:pPr>
              <a:defRPr u="none"/>
            </a:pPr>
            <a:r>
              <a:rPr u="sng">
                <a:hlinkClick r:id="rId3" invalidUrl="" action="" tgtFrame="" tooltip="" history="1" highlightClick="0" endSnd="0"/>
              </a:rPr>
              <a:t>http://graphics.stanford.edu/courses/cs178/applets/autofocusCD.html</a:t>
            </a:r>
          </a:p>
        </p:txBody>
      </p:sp>
      <p:pic>
        <p:nvPicPr>
          <p:cNvPr id="708" name="droppedImage.png" descr="droppedImage.png"/>
          <p:cNvPicPr>
            <a:picLocks noChangeAspect="1"/>
          </p:cNvPicPr>
          <p:nvPr/>
        </p:nvPicPr>
        <p:blipFill>
          <a:blip r:embed="rId4">
            <a:extLst/>
          </a:blip>
          <a:stretch>
            <a:fillRect/>
          </a:stretch>
        </p:blipFill>
        <p:spPr>
          <a:xfrm>
            <a:off x="685800" y="2159000"/>
            <a:ext cx="7797800" cy="5133226"/>
          </a:xfrm>
          <a:prstGeom prst="rect">
            <a:avLst/>
          </a:prstGeom>
          <a:ln w="25400"/>
        </p:spPr>
      </p:pic>
    </p:spTree>
  </p:cSld>
  <p:clrMapOvr>
    <a:masterClrMapping/>
  </p:clrMapOvr>
  <p:transition xmlns:p14="http://schemas.microsoft.com/office/powerpoint/2010/main" spd="med" advClick="1"/>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0"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711"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712" name="Phase detection focusing"/>
          <p:cNvSpPr txBox="1"/>
          <p:nvPr>
            <p:ph type="title"/>
          </p:nvPr>
        </p:nvSpPr>
        <p:spPr>
          <a:prstGeom prst="rect">
            <a:avLst/>
          </a:prstGeom>
        </p:spPr>
        <p:txBody>
          <a:bodyPr/>
          <a:lstStyle/>
          <a:p>
            <a:pPr/>
            <a:r>
              <a:t>Phase detection focusing </a:t>
            </a:r>
          </a:p>
        </p:txBody>
      </p:sp>
      <p:sp>
        <p:nvSpPr>
          <p:cNvPr id="713" name="Used e.g. in SLRs"/>
          <p:cNvSpPr txBox="1"/>
          <p:nvPr>
            <p:ph type="body" idx="1"/>
          </p:nvPr>
        </p:nvSpPr>
        <p:spPr>
          <a:prstGeom prst="rect">
            <a:avLst/>
          </a:prstGeom>
        </p:spPr>
        <p:txBody>
          <a:bodyPr/>
          <a:lstStyle/>
          <a:p>
            <a:pPr/>
            <a:r>
              <a:t>Used e.g. in SLRs</a:t>
            </a:r>
          </a:p>
        </p:txBody>
      </p:sp>
      <p:pic>
        <p:nvPicPr>
          <p:cNvPr id="714" name="image.png" descr="image.png"/>
          <p:cNvPicPr>
            <a:picLocks noChangeAspect="0"/>
          </p:cNvPicPr>
          <p:nvPr/>
        </p:nvPicPr>
        <p:blipFill>
          <a:blip r:embed="rId3">
            <a:extLst/>
          </a:blip>
          <a:stretch>
            <a:fillRect/>
          </a:stretch>
        </p:blipFill>
        <p:spPr>
          <a:xfrm>
            <a:off x="0" y="2171700"/>
            <a:ext cx="5054600" cy="5105400"/>
          </a:xfrm>
          <a:prstGeom prst="rect">
            <a:avLst/>
          </a:prstGeom>
          <a:ln w="12700">
            <a:miter lim="400000"/>
          </a:ln>
        </p:spPr>
      </p:pic>
      <p:sp>
        <p:nvSpPr>
          <p:cNvPr id="715" name="From The Manual of Photography"/>
          <p:cNvSpPr txBox="1"/>
          <p:nvPr/>
        </p:nvSpPr>
        <p:spPr>
          <a:xfrm>
            <a:off x="0" y="7200900"/>
            <a:ext cx="2639621"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The Manual of Photography </a:t>
            </a:r>
          </a:p>
        </p:txBody>
      </p:sp>
      <p:pic>
        <p:nvPicPr>
          <p:cNvPr id="716" name="image.png" descr="image.png"/>
          <p:cNvPicPr>
            <a:picLocks noChangeAspect="0"/>
          </p:cNvPicPr>
          <p:nvPr/>
        </p:nvPicPr>
        <p:blipFill>
          <a:blip r:embed="rId4">
            <a:extLst/>
          </a:blip>
          <a:stretch>
            <a:fillRect/>
          </a:stretch>
        </p:blipFill>
        <p:spPr>
          <a:xfrm>
            <a:off x="5318839" y="1003300"/>
            <a:ext cx="4722628" cy="6273800"/>
          </a:xfrm>
          <a:prstGeom prst="rect">
            <a:avLst/>
          </a:prstGeom>
          <a:ln w="12700">
            <a:miter lim="400000"/>
          </a:ln>
        </p:spPr>
      </p:pic>
      <p:sp>
        <p:nvSpPr>
          <p:cNvPr id="717" name="From the Canon red book"/>
          <p:cNvSpPr txBox="1"/>
          <p:nvPr/>
        </p:nvSpPr>
        <p:spPr>
          <a:xfrm>
            <a:off x="6273800" y="7200900"/>
            <a:ext cx="1986067"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the Canon red book</a:t>
            </a:r>
          </a:p>
        </p:txBody>
      </p:sp>
    </p:spTree>
  </p:cSld>
  <p:clrMapOvr>
    <a:masterClrMapping/>
  </p:clrMapOvr>
  <p:transition xmlns:p14="http://schemas.microsoft.com/office/powerpoint/2010/main" spd="med" advClick="1"/>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9"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720"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pic>
        <p:nvPicPr>
          <p:cNvPr id="721" name="image.png" descr="image.png"/>
          <p:cNvPicPr>
            <a:picLocks noChangeAspect="0"/>
          </p:cNvPicPr>
          <p:nvPr/>
        </p:nvPicPr>
        <p:blipFill>
          <a:blip r:embed="rId3">
            <a:extLst/>
          </a:blip>
          <a:srcRect l="3838" t="0" r="3838" b="9793"/>
          <a:stretch>
            <a:fillRect/>
          </a:stretch>
        </p:blipFill>
        <p:spPr>
          <a:xfrm>
            <a:off x="3937000" y="1930400"/>
            <a:ext cx="6108700" cy="4851400"/>
          </a:xfrm>
          <a:prstGeom prst="rect">
            <a:avLst/>
          </a:prstGeom>
          <a:ln w="12700">
            <a:miter lim="400000"/>
          </a:ln>
        </p:spPr>
      </p:pic>
      <p:sp>
        <p:nvSpPr>
          <p:cNvPr id="722" name="Phase detection focusing"/>
          <p:cNvSpPr txBox="1"/>
          <p:nvPr>
            <p:ph type="title"/>
          </p:nvPr>
        </p:nvSpPr>
        <p:spPr>
          <a:prstGeom prst="rect">
            <a:avLst/>
          </a:prstGeom>
        </p:spPr>
        <p:txBody>
          <a:bodyPr/>
          <a:lstStyle/>
          <a:p>
            <a:pPr/>
            <a:r>
              <a:t>Phase detection focusing </a:t>
            </a:r>
          </a:p>
        </p:txBody>
      </p:sp>
      <p:sp>
        <p:nvSpPr>
          <p:cNvPr id="723" name="Stereo vision from two portions of the lens on the periphery…"/>
          <p:cNvSpPr txBox="1"/>
          <p:nvPr>
            <p:ph type="body" idx="1"/>
          </p:nvPr>
        </p:nvSpPr>
        <p:spPr>
          <a:xfrm>
            <a:off x="330200" y="1092200"/>
            <a:ext cx="9715500" cy="6438900"/>
          </a:xfrm>
          <a:prstGeom prst="rect">
            <a:avLst/>
          </a:prstGeom>
        </p:spPr>
        <p:txBody>
          <a:bodyPr/>
          <a:lstStyle/>
          <a:p>
            <a:pPr/>
            <a:r>
              <a:t>Stereo vision from two portions of the lens on the periphery</a:t>
            </a:r>
          </a:p>
          <a:p>
            <a:pPr/>
            <a:r>
              <a:t>Not at the equivalent </a:t>
            </a:r>
            <a:br/>
            <a:r>
              <a:t>film plane but farther</a:t>
            </a:r>
            <a:br/>
            <a:r>
              <a:rPr b="0">
                <a:latin typeface="Wingdings"/>
                <a:ea typeface="Wingdings"/>
                <a:cs typeface="Wingdings"/>
                <a:sym typeface="Wingdings"/>
              </a:rPr>
              <a:t></a:t>
            </a:r>
            <a:r>
              <a:t> can distinguish </a:t>
            </a:r>
            <a:br/>
            <a:r>
              <a:t>too far and too close</a:t>
            </a:r>
          </a:p>
          <a:p>
            <a:pPr/>
            <a:r>
              <a:t>Look at the phase </a:t>
            </a:r>
            <a:br/>
            <a:r>
              <a:t>difference between </a:t>
            </a:r>
            <a:br/>
            <a:r>
              <a:t>the two images</a:t>
            </a:r>
          </a:p>
        </p:txBody>
      </p:sp>
      <p:pic>
        <p:nvPicPr>
          <p:cNvPr id="724" name="image.png" descr="image.png"/>
          <p:cNvPicPr>
            <a:picLocks noChangeAspect="0"/>
          </p:cNvPicPr>
          <p:nvPr/>
        </p:nvPicPr>
        <p:blipFill>
          <a:blip r:embed="rId4">
            <a:extLst/>
          </a:blip>
          <a:srcRect l="913" t="90230" r="5246" b="1394"/>
          <a:stretch>
            <a:fillRect/>
          </a:stretch>
        </p:blipFill>
        <p:spPr>
          <a:xfrm>
            <a:off x="254000" y="6692900"/>
            <a:ext cx="9626600" cy="699068"/>
          </a:xfrm>
          <a:prstGeom prst="rect">
            <a:avLst/>
          </a:prstGeom>
          <a:ln w="12700">
            <a:miter lim="400000"/>
          </a:ln>
        </p:spPr>
      </p:pic>
      <p:sp>
        <p:nvSpPr>
          <p:cNvPr id="725" name="From The Manual of Photography"/>
          <p:cNvSpPr txBox="1"/>
          <p:nvPr/>
        </p:nvSpPr>
        <p:spPr>
          <a:xfrm>
            <a:off x="6946900" y="7200900"/>
            <a:ext cx="2639621"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The Manual of Photography </a:t>
            </a:r>
          </a:p>
        </p:txBody>
      </p:sp>
      <p:sp>
        <p:nvSpPr>
          <p:cNvPr id="726" name="Oval"/>
          <p:cNvSpPr/>
          <p:nvPr/>
        </p:nvSpPr>
        <p:spPr>
          <a:xfrm>
            <a:off x="6742478" y="2069309"/>
            <a:ext cx="330201" cy="419101"/>
          </a:xfrm>
          <a:prstGeom prst="ellipse">
            <a:avLst/>
          </a:prstGeom>
          <a:ln w="25400">
            <a:solidFill>
              <a:srgbClr val="FF2600"/>
            </a:solidFill>
          </a:ln>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727" name="Oval"/>
          <p:cNvSpPr/>
          <p:nvPr/>
        </p:nvSpPr>
        <p:spPr>
          <a:xfrm>
            <a:off x="6742478" y="3029873"/>
            <a:ext cx="330201" cy="419101"/>
          </a:xfrm>
          <a:prstGeom prst="ellipse">
            <a:avLst/>
          </a:prstGeom>
          <a:ln w="25400">
            <a:solidFill>
              <a:srgbClr val="FF2600"/>
            </a:solidFill>
          </a:ln>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728" name="In focus"/>
          <p:cNvSpPr txBox="1"/>
          <p:nvPr/>
        </p:nvSpPr>
        <p:spPr>
          <a:xfrm>
            <a:off x="4851400" y="1752600"/>
            <a:ext cx="1231757" cy="469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In focus</a:t>
            </a:r>
          </a:p>
        </p:txBody>
      </p:sp>
      <p:sp>
        <p:nvSpPr>
          <p:cNvPr id="729" name="Too close"/>
          <p:cNvSpPr txBox="1"/>
          <p:nvPr/>
        </p:nvSpPr>
        <p:spPr>
          <a:xfrm>
            <a:off x="4521200" y="3594100"/>
            <a:ext cx="1428780" cy="469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Too close</a:t>
            </a:r>
          </a:p>
        </p:txBody>
      </p:sp>
      <p:sp>
        <p:nvSpPr>
          <p:cNvPr id="730" name="Too far"/>
          <p:cNvSpPr txBox="1"/>
          <p:nvPr/>
        </p:nvSpPr>
        <p:spPr>
          <a:xfrm>
            <a:off x="4521200" y="5105400"/>
            <a:ext cx="1116799" cy="469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Too far</a:t>
            </a:r>
          </a:p>
        </p:txBody>
      </p:sp>
      <p:sp>
        <p:nvSpPr>
          <p:cNvPr id="731" name="Detector"/>
          <p:cNvSpPr txBox="1"/>
          <p:nvPr/>
        </p:nvSpPr>
        <p:spPr>
          <a:xfrm>
            <a:off x="8369300" y="1587500"/>
            <a:ext cx="1295604" cy="469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Detector</a:t>
            </a:r>
          </a:p>
        </p:txBody>
      </p:sp>
      <p:sp>
        <p:nvSpPr>
          <p:cNvPr id="732" name="phase"/>
          <p:cNvSpPr txBox="1"/>
          <p:nvPr/>
        </p:nvSpPr>
        <p:spPr>
          <a:xfrm>
            <a:off x="9118600" y="2514600"/>
            <a:ext cx="910747" cy="469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phase</a:t>
            </a:r>
          </a:p>
        </p:txBody>
      </p:sp>
    </p:spTree>
  </p:cSld>
  <p:clrMapOvr>
    <a:masterClrMapping/>
  </p:clrMapOvr>
  <p:transition xmlns:p14="http://schemas.microsoft.com/office/powerpoint/2010/main" spd="med" advClick="1"/>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34"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735"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736" name="Applet"/>
          <p:cNvSpPr txBox="1"/>
          <p:nvPr>
            <p:ph type="title"/>
          </p:nvPr>
        </p:nvSpPr>
        <p:spPr>
          <a:prstGeom prst="rect">
            <a:avLst/>
          </a:prstGeom>
        </p:spPr>
        <p:txBody>
          <a:bodyPr/>
          <a:lstStyle/>
          <a:p>
            <a:pPr/>
            <a:r>
              <a:t>Applet</a:t>
            </a:r>
          </a:p>
        </p:txBody>
      </p:sp>
      <p:sp>
        <p:nvSpPr>
          <p:cNvPr id="737" name="http://graphics.stanford.edu/courses/cs178/applets/autofocusPD.html"/>
          <p:cNvSpPr txBox="1"/>
          <p:nvPr>
            <p:ph type="body" idx="1"/>
          </p:nvPr>
        </p:nvSpPr>
        <p:spPr>
          <a:prstGeom prst="rect">
            <a:avLst/>
          </a:prstGeom>
        </p:spPr>
        <p:txBody>
          <a:bodyPr/>
          <a:lstStyle>
            <a:lvl1pPr>
              <a:defRPr u="sng">
                <a:hlinkClick r:id="rId3" invalidUrl="" action="" tgtFrame="" tooltip="" history="1" highlightClick="0" endSnd="0"/>
              </a:defRPr>
            </a:lvl1pPr>
          </a:lstStyle>
          <a:p>
            <a:pPr>
              <a:defRPr u="none"/>
            </a:pPr>
            <a:r>
              <a:rPr u="sng">
                <a:hlinkClick r:id="rId3" invalidUrl="" action="" tgtFrame="" tooltip="" history="1" highlightClick="0" endSnd="0"/>
              </a:rPr>
              <a:t>http://graphics.stanford.edu/courses/cs178/applets/autofocusPD.html</a:t>
            </a:r>
          </a:p>
        </p:txBody>
      </p:sp>
      <p:pic>
        <p:nvPicPr>
          <p:cNvPr id="738" name="droppedImage.png" descr="droppedImage.png"/>
          <p:cNvPicPr>
            <a:picLocks noChangeAspect="1"/>
          </p:cNvPicPr>
          <p:nvPr/>
        </p:nvPicPr>
        <p:blipFill>
          <a:blip r:embed="rId4">
            <a:extLst/>
          </a:blip>
          <a:stretch>
            <a:fillRect/>
          </a:stretch>
        </p:blipFill>
        <p:spPr>
          <a:xfrm>
            <a:off x="812800" y="2197100"/>
            <a:ext cx="5579354" cy="4521200"/>
          </a:xfrm>
          <a:prstGeom prst="rect">
            <a:avLst/>
          </a:prstGeom>
          <a:ln w="25400"/>
        </p:spPr>
      </p:pic>
    </p:spTree>
  </p:cSld>
  <p:clrMapOvr>
    <a:masterClrMapping/>
  </p:clrMapOvr>
  <p:transition xmlns:p14="http://schemas.microsoft.com/office/powerpoint/2010/main" spd="med" advClick="1"/>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40"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741"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742" name="Autofocus"/>
          <p:cNvSpPr txBox="1"/>
          <p:nvPr>
            <p:ph type="title"/>
          </p:nvPr>
        </p:nvSpPr>
        <p:spPr>
          <a:prstGeom prst="rect">
            <a:avLst/>
          </a:prstGeom>
        </p:spPr>
        <p:txBody>
          <a:bodyPr/>
          <a:lstStyle/>
          <a:p>
            <a:pPr/>
            <a:r>
              <a:t>Autofocus</a:t>
            </a:r>
          </a:p>
        </p:txBody>
      </p:sp>
      <p:sp>
        <p:nvSpPr>
          <p:cNvPr id="743" name="http://www.fredmiranda.com/forum/topic/241524…"/>
          <p:cNvSpPr txBox="1"/>
          <p:nvPr>
            <p:ph type="body" idx="1"/>
          </p:nvPr>
        </p:nvSpPr>
        <p:spPr>
          <a:xfrm>
            <a:off x="380201" y="946617"/>
            <a:ext cx="9271346" cy="6584483"/>
          </a:xfrm>
          <a:prstGeom prst="rect">
            <a:avLst/>
          </a:prstGeom>
        </p:spPr>
        <p:txBody>
          <a:bodyPr/>
          <a:lstStyle/>
          <a:p>
            <a:pPr marL="247012" indent="-205739"/>
            <a:r>
              <a:rPr sz="1800" u="sng">
                <a:solidFill>
                  <a:srgbClr val="606060"/>
                </a:solidFill>
                <a:uFill>
                  <a:solidFill>
                    <a:srgbClr val="606060"/>
                  </a:solidFill>
                </a:uFill>
                <a:hlinkClick r:id="rId3" invalidUrl="" action="" tgtFrame="" tooltip="" history="1" highlightClick="0" endSnd="0"/>
              </a:rPr>
              <a:t>http://www.fredmiranda.com/forum/topic/241524</a:t>
            </a:r>
          </a:p>
          <a:p>
            <a:pPr marL="247012" indent="-205739">
              <a:defRPr sz="1800"/>
            </a:pPr>
            <a:r>
              <a:t>When you half-press the shutter release, the activated AF sensor "looks" at the image projected by the lens from two different directions (each line of pixels in the array looks from the opposite direction of the other) and identifies the phase difference of the light from each direction. In one "look," it calculates the distance and direction the lens must be moved to cancel the phase differences. It then commands the lens to move the appropriate distance and direction and stops. It does not "hunt" for a best focus, nor does it take a second look after the lens has moved (it is an "open loop" system).</a:t>
            </a:r>
            <a:br/>
            <a:r>
              <a:t>If the starting point is so far out of focus that the sensor can't identify a phase difference, the camera racks the lens once forward and once backward to find a detectable difference. If it can't find a detectable difference during that motion, it stops.</a:t>
            </a:r>
            <a:br/>
            <a:br/>
            <a:r>
              <a:t>Although the camera does not take a "second look" to see if the intended focus has been achieved, the lens does take a "second look" to ensure it has moved the direction and distance commanded by the camera (it is a "closed loop" system). This second look corrects for any slippage or backlash in the lens mechanism, and can often be detected as a small "correction" movement at the end of the longer initial movements. </a:t>
            </a:r>
          </a:p>
        </p:txBody>
      </p:sp>
    </p:spTree>
  </p:cSld>
  <p:clrMapOvr>
    <a:masterClrMapping/>
  </p:clrMapOvr>
  <p:transition xmlns:p14="http://schemas.microsoft.com/office/powerpoint/2010/main" spd="med" advClick="1"/>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45"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746"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747" name="Double-click to edit"/>
          <p:cNvSpPr txBox="1"/>
          <p:nvPr>
            <p:ph type="title"/>
          </p:nvPr>
        </p:nvSpPr>
        <p:spPr>
          <a:prstGeom prst="rect">
            <a:avLst/>
          </a:prstGeom>
        </p:spPr>
        <p:txBody>
          <a:bodyPr/>
          <a:lstStyle/>
          <a:p>
            <a:pPr/>
          </a:p>
        </p:txBody>
      </p:sp>
      <p:sp>
        <p:nvSpPr>
          <p:cNvPr id="748" name="Double-click to edit"/>
          <p:cNvSpPr txBox="1"/>
          <p:nvPr>
            <p:ph type="body" idx="1"/>
          </p:nvPr>
        </p:nvSpPr>
        <p:spPr>
          <a:prstGeom prst="rect">
            <a:avLst/>
          </a:prstGeom>
        </p:spPr>
        <p:txBody>
          <a:bodyPr/>
          <a:lstStyle/>
          <a:p>
            <a:pPr/>
          </a:p>
        </p:txBody>
      </p:sp>
      <p:pic>
        <p:nvPicPr>
          <p:cNvPr id="749" name="image.png" descr="image.png"/>
          <p:cNvPicPr>
            <a:picLocks noChangeAspect="0"/>
          </p:cNvPicPr>
          <p:nvPr/>
        </p:nvPicPr>
        <p:blipFill>
          <a:blip r:embed="rId3">
            <a:extLst/>
          </a:blip>
          <a:srcRect l="0" t="46975" r="0" b="0"/>
          <a:stretch>
            <a:fillRect/>
          </a:stretch>
        </p:blipFill>
        <p:spPr>
          <a:xfrm>
            <a:off x="298231" y="76705"/>
            <a:ext cx="9747470" cy="6867351"/>
          </a:xfrm>
          <a:prstGeom prst="rect">
            <a:avLst/>
          </a:prstGeom>
          <a:ln w="12700">
            <a:miter lim="400000"/>
          </a:ln>
        </p:spPr>
      </p:pic>
      <p:sp>
        <p:nvSpPr>
          <p:cNvPr id="750" name="Line"/>
          <p:cNvSpPr/>
          <p:nvPr/>
        </p:nvSpPr>
        <p:spPr>
          <a:xfrm>
            <a:off x="221493" y="1936817"/>
            <a:ext cx="6243683" cy="1068650"/>
          </a:xfrm>
          <a:prstGeom prst="line">
            <a:avLst/>
          </a:prstGeom>
          <a:ln w="25400">
            <a:solidFill>
              <a:srgbClr val="989898"/>
            </a:solidFill>
          </a:ln>
        </p:spPr>
        <p:txBody>
          <a:bodyPr lIns="0" tIns="0" rIns="0" bIns="0"/>
          <a:lstStyle/>
          <a:p>
            <a:pPr/>
          </a:p>
        </p:txBody>
      </p:sp>
      <p:sp>
        <p:nvSpPr>
          <p:cNvPr id="751" name="Line"/>
          <p:cNvSpPr/>
          <p:nvPr/>
        </p:nvSpPr>
        <p:spPr>
          <a:xfrm flipV="1">
            <a:off x="451707" y="3244300"/>
            <a:ext cx="6205314" cy="672918"/>
          </a:xfrm>
          <a:prstGeom prst="line">
            <a:avLst/>
          </a:prstGeom>
          <a:ln w="25400">
            <a:solidFill>
              <a:srgbClr val="000000"/>
            </a:solidFill>
          </a:ln>
        </p:spPr>
        <p:txBody>
          <a:bodyPr lIns="0" tIns="0" rIns="0" bIns="0"/>
          <a:lstStyle/>
          <a:p>
            <a:pPr/>
          </a:p>
        </p:txBody>
      </p:sp>
      <p:sp>
        <p:nvSpPr>
          <p:cNvPr id="752" name="Line"/>
          <p:cNvSpPr/>
          <p:nvPr/>
        </p:nvSpPr>
        <p:spPr>
          <a:xfrm flipV="1">
            <a:off x="6470407" y="3232096"/>
            <a:ext cx="152401" cy="1143001"/>
          </a:xfrm>
          <a:prstGeom prst="line">
            <a:avLst/>
          </a:prstGeom>
          <a:ln w="25400">
            <a:solidFill>
              <a:srgbClr val="000000"/>
            </a:solidFill>
          </a:ln>
        </p:spPr>
        <p:txBody>
          <a:bodyPr lIns="0" tIns="0" rIns="0" bIns="0"/>
          <a:lstStyle/>
          <a:p>
            <a:pPr/>
          </a:p>
        </p:txBody>
      </p:sp>
      <p:sp>
        <p:nvSpPr>
          <p:cNvPr id="753" name="Line"/>
          <p:cNvSpPr/>
          <p:nvPr/>
        </p:nvSpPr>
        <p:spPr>
          <a:xfrm>
            <a:off x="6090205" y="4222296"/>
            <a:ext cx="380203" cy="152401"/>
          </a:xfrm>
          <a:prstGeom prst="line">
            <a:avLst/>
          </a:prstGeom>
          <a:ln w="25400">
            <a:solidFill>
              <a:srgbClr val="000000"/>
            </a:solidFill>
          </a:ln>
        </p:spPr>
        <p:txBody>
          <a:bodyPr lIns="0" tIns="0" rIns="0" bIns="0"/>
          <a:lstStyle/>
          <a:p>
            <a:pPr/>
          </a:p>
        </p:txBody>
      </p:sp>
      <p:sp>
        <p:nvSpPr>
          <p:cNvPr id="754" name="Line"/>
          <p:cNvSpPr/>
          <p:nvPr/>
        </p:nvSpPr>
        <p:spPr>
          <a:xfrm flipH="1">
            <a:off x="6393669" y="3003723"/>
            <a:ext cx="76739" cy="1371986"/>
          </a:xfrm>
          <a:prstGeom prst="line">
            <a:avLst/>
          </a:prstGeom>
          <a:ln w="25400">
            <a:solidFill>
              <a:srgbClr val="989898"/>
            </a:solidFill>
          </a:ln>
        </p:spPr>
        <p:txBody>
          <a:bodyPr lIns="0" tIns="0" rIns="0" bIns="0"/>
          <a:lstStyle/>
          <a:p>
            <a:pPr/>
          </a:p>
        </p:txBody>
      </p:sp>
      <p:sp>
        <p:nvSpPr>
          <p:cNvPr id="755" name="Line"/>
          <p:cNvSpPr/>
          <p:nvPr/>
        </p:nvSpPr>
        <p:spPr>
          <a:xfrm flipH="1" flipV="1">
            <a:off x="6090205" y="4299002"/>
            <a:ext cx="303465" cy="76707"/>
          </a:xfrm>
          <a:prstGeom prst="line">
            <a:avLst/>
          </a:prstGeom>
          <a:ln w="25400">
            <a:solidFill>
              <a:srgbClr val="989898"/>
            </a:solidFill>
          </a:ln>
        </p:spPr>
        <p:txBody>
          <a:bodyPr lIns="0" tIns="0" rIns="0" bIns="0"/>
          <a:lstStyle/>
          <a:p>
            <a:pPr/>
          </a:p>
        </p:txBody>
      </p:sp>
      <p:sp>
        <p:nvSpPr>
          <p:cNvPr id="756" name="Line"/>
          <p:cNvSpPr/>
          <p:nvPr/>
        </p:nvSpPr>
        <p:spPr>
          <a:xfrm>
            <a:off x="6465175" y="3022600"/>
            <a:ext cx="762001" cy="129005"/>
          </a:xfrm>
          <a:prstGeom prst="line">
            <a:avLst/>
          </a:prstGeom>
          <a:ln w="25400" cap="rnd">
            <a:solidFill>
              <a:srgbClr val="989898"/>
            </a:solidFill>
            <a:prstDash val="sysDot"/>
          </a:ln>
        </p:spPr>
        <p:txBody>
          <a:bodyPr lIns="0" tIns="0" rIns="0" bIns="0"/>
          <a:lstStyle/>
          <a:p>
            <a:pPr/>
          </a:p>
        </p:txBody>
      </p:sp>
      <p:sp>
        <p:nvSpPr>
          <p:cNvPr id="757" name="Line"/>
          <p:cNvSpPr/>
          <p:nvPr/>
        </p:nvSpPr>
        <p:spPr>
          <a:xfrm flipV="1">
            <a:off x="6651788" y="3155391"/>
            <a:ext cx="580768" cy="67990"/>
          </a:xfrm>
          <a:prstGeom prst="line">
            <a:avLst/>
          </a:prstGeom>
          <a:ln w="25400" cap="rnd">
            <a:solidFill>
              <a:srgbClr val="000000"/>
            </a:solidFill>
            <a:prstDash val="sysDot"/>
          </a:ln>
        </p:spPr>
        <p:txBody>
          <a:bodyPr lIns="0" tIns="0" rIns="0" bIns="0"/>
          <a:lstStyle/>
          <a:p>
            <a:pPr/>
          </a:p>
        </p:txBody>
      </p:sp>
      <p:sp>
        <p:nvSpPr>
          <p:cNvPr id="758" name="Line"/>
          <p:cNvSpPr/>
          <p:nvPr/>
        </p:nvSpPr>
        <p:spPr>
          <a:xfrm flipH="1">
            <a:off x="2889882" y="4299002"/>
            <a:ext cx="3046848" cy="1828734"/>
          </a:xfrm>
          <a:prstGeom prst="line">
            <a:avLst/>
          </a:prstGeom>
          <a:ln w="76200">
            <a:solidFill>
              <a:srgbClr val="000000"/>
            </a:solidFill>
            <a:tailEnd type="triangle"/>
          </a:ln>
        </p:spPr>
        <p:txBody>
          <a:bodyPr lIns="0" tIns="0" rIns="0" bIns="0"/>
          <a:lstStyle/>
          <a:p>
            <a:pPr/>
          </a:p>
        </p:txBody>
      </p:sp>
      <p:sp>
        <p:nvSpPr>
          <p:cNvPr id="759" name="Rectangle"/>
          <p:cNvSpPr/>
          <p:nvPr/>
        </p:nvSpPr>
        <p:spPr>
          <a:xfrm>
            <a:off x="-76200" y="6432814"/>
            <a:ext cx="2209706" cy="228374"/>
          </a:xfrm>
          <a:prstGeom prst="rect">
            <a:avLst/>
          </a:prstGeom>
          <a:gradFill>
            <a:gsLst>
              <a:gs pos="0">
                <a:srgbClr val="FFFFFF"/>
              </a:gs>
              <a:gs pos="100000">
                <a:srgbClr val="000000"/>
              </a:gs>
            </a:gsLst>
          </a:gradFill>
          <a:ln w="38100">
            <a:miter lim="400000"/>
          </a:ln>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760" name="Rectangle"/>
          <p:cNvSpPr/>
          <p:nvPr/>
        </p:nvSpPr>
        <p:spPr>
          <a:xfrm rot="10800000">
            <a:off x="2127735" y="6432814"/>
            <a:ext cx="2209706" cy="228374"/>
          </a:xfrm>
          <a:prstGeom prst="rect">
            <a:avLst/>
          </a:prstGeom>
          <a:gradFill>
            <a:gsLst>
              <a:gs pos="0">
                <a:srgbClr val="FFFFFF"/>
              </a:gs>
              <a:gs pos="100000">
                <a:srgbClr val="000000"/>
              </a:gs>
            </a:gsLst>
          </a:gradFill>
          <a:ln w="38100">
            <a:miter lim="400000"/>
          </a:ln>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761" name="Rectangle"/>
          <p:cNvSpPr/>
          <p:nvPr/>
        </p:nvSpPr>
        <p:spPr>
          <a:xfrm rot="10800000">
            <a:off x="1517319" y="6812856"/>
            <a:ext cx="2209706" cy="230118"/>
          </a:xfrm>
          <a:prstGeom prst="rect">
            <a:avLst/>
          </a:prstGeom>
          <a:gradFill>
            <a:gsLst>
              <a:gs pos="0">
                <a:srgbClr val="FFFFFF"/>
              </a:gs>
              <a:gs pos="100000">
                <a:srgbClr val="000000"/>
              </a:gs>
            </a:gsLst>
          </a:gradFill>
          <a:ln w="38100">
            <a:miter lim="400000"/>
          </a:ln>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762" name="Rectangle"/>
          <p:cNvSpPr/>
          <p:nvPr/>
        </p:nvSpPr>
        <p:spPr>
          <a:xfrm>
            <a:off x="2889882" y="6279403"/>
            <a:ext cx="1676029" cy="838533"/>
          </a:xfrm>
          <a:prstGeom prst="rect">
            <a:avLst/>
          </a:prstGeom>
          <a:solidFill>
            <a:srgbClr val="FFFFFF"/>
          </a:solidFill>
          <a:ln w="25400">
            <a:miter lim="400000"/>
          </a:ln>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763" name="Rectangle"/>
          <p:cNvSpPr/>
          <p:nvPr/>
        </p:nvSpPr>
        <p:spPr>
          <a:xfrm>
            <a:off x="-698500" y="6812856"/>
            <a:ext cx="2209706" cy="230118"/>
          </a:xfrm>
          <a:prstGeom prst="rect">
            <a:avLst/>
          </a:prstGeom>
          <a:gradFill>
            <a:gsLst>
              <a:gs pos="0">
                <a:srgbClr val="FFFFFF"/>
              </a:gs>
              <a:gs pos="100000">
                <a:srgbClr val="000000"/>
              </a:gs>
            </a:gsLst>
          </a:gradFill>
          <a:ln w="38100">
            <a:miter lim="400000"/>
          </a:ln>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764" name="Rectangle"/>
          <p:cNvSpPr/>
          <p:nvPr/>
        </p:nvSpPr>
        <p:spPr>
          <a:xfrm>
            <a:off x="-1231900" y="6279403"/>
            <a:ext cx="1677772" cy="838533"/>
          </a:xfrm>
          <a:prstGeom prst="rect">
            <a:avLst/>
          </a:prstGeom>
          <a:solidFill>
            <a:srgbClr val="FFFFFF"/>
          </a:solidFill>
          <a:ln w="25400">
            <a:miter lim="400000"/>
          </a:ln>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765" name="Rectangle"/>
          <p:cNvSpPr/>
          <p:nvPr/>
        </p:nvSpPr>
        <p:spPr>
          <a:xfrm>
            <a:off x="451707" y="6812856"/>
            <a:ext cx="2438177" cy="230118"/>
          </a:xfrm>
          <a:prstGeom prst="rect">
            <a:avLst/>
          </a:prstGeom>
          <a:ln w="38100">
            <a:solidFill>
              <a:srgbClr val="989898"/>
            </a:solidFill>
            <a:miter lim="400000"/>
          </a:ln>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766" name="Rectangle"/>
          <p:cNvSpPr/>
          <p:nvPr/>
        </p:nvSpPr>
        <p:spPr>
          <a:xfrm>
            <a:off x="451707" y="6432814"/>
            <a:ext cx="2438177" cy="228374"/>
          </a:xfrm>
          <a:prstGeom prst="rect">
            <a:avLst/>
          </a:prstGeom>
          <a:ln w="38100">
            <a:solidFill>
              <a:srgbClr val="000000"/>
            </a:solidFill>
            <a:miter lim="400000"/>
          </a:ln>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767" name="compute phase difference,  deduce distance"/>
          <p:cNvSpPr txBox="1"/>
          <p:nvPr/>
        </p:nvSpPr>
        <p:spPr>
          <a:xfrm>
            <a:off x="2964876" y="6776246"/>
            <a:ext cx="3148350" cy="571501"/>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p>
            <a:pPr marL="36091" marR="36091" defTabSz="913494">
              <a:lnSpc>
                <a:spcPct val="85000"/>
              </a:lnSpc>
              <a:buClr>
                <a:srgbClr val="000000"/>
              </a:buClr>
              <a:buFont typeface="Helvetica"/>
              <a:defRPr b="1" sz="1800">
                <a:uFill>
                  <a:solidFill>
                    <a:srgbClr val="000000"/>
                  </a:solidFill>
                </a:uFill>
              </a:defRPr>
            </a:pPr>
            <a:r>
              <a:t>compute phase difference, </a:t>
            </a:r>
            <a:br/>
            <a:r>
              <a:t>deduce distance</a:t>
            </a:r>
          </a:p>
        </p:txBody>
      </p:sp>
    </p:spTree>
  </p:cSld>
  <p:clrMapOvr>
    <a:masterClrMapping/>
  </p:clrMapOvr>
  <p:transition xmlns:p14="http://schemas.microsoft.com/office/powerpoint/2010/main" spd="med" advClick="1"/>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69"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770"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771" name="Multiple focus sensors"/>
          <p:cNvSpPr txBox="1"/>
          <p:nvPr>
            <p:ph type="title"/>
          </p:nvPr>
        </p:nvSpPr>
        <p:spPr>
          <a:prstGeom prst="rect">
            <a:avLst/>
          </a:prstGeom>
        </p:spPr>
        <p:txBody>
          <a:bodyPr/>
          <a:lstStyle/>
          <a:p>
            <a:pPr/>
            <a:r>
              <a:t>Multiple focus sensors</a:t>
            </a:r>
          </a:p>
        </p:txBody>
      </p:sp>
      <p:sp>
        <p:nvSpPr>
          <p:cNvPr id="772" name="Double-click to edit"/>
          <p:cNvSpPr txBox="1"/>
          <p:nvPr>
            <p:ph type="body" idx="1"/>
          </p:nvPr>
        </p:nvSpPr>
        <p:spPr>
          <a:prstGeom prst="rect">
            <a:avLst/>
          </a:prstGeom>
        </p:spPr>
        <p:txBody>
          <a:bodyPr/>
          <a:lstStyle/>
          <a:p>
            <a:pPr/>
          </a:p>
        </p:txBody>
      </p:sp>
      <p:pic>
        <p:nvPicPr>
          <p:cNvPr id="773" name="image.png" descr="image.png"/>
          <p:cNvPicPr>
            <a:picLocks noChangeAspect="0"/>
          </p:cNvPicPr>
          <p:nvPr/>
        </p:nvPicPr>
        <p:blipFill>
          <a:blip r:embed="rId3">
            <a:extLst/>
          </a:blip>
          <a:stretch>
            <a:fillRect/>
          </a:stretch>
        </p:blipFill>
        <p:spPr>
          <a:xfrm>
            <a:off x="756596" y="1251696"/>
            <a:ext cx="8720039" cy="5789534"/>
          </a:xfrm>
          <a:prstGeom prst="rect">
            <a:avLst/>
          </a:prstGeom>
          <a:ln w="12700">
            <a:miter lim="400000"/>
          </a:ln>
        </p:spPr>
      </p:pic>
      <p:sp>
        <p:nvSpPr>
          <p:cNvPr id="774" name="source arthur morris"/>
          <p:cNvSpPr txBox="1"/>
          <p:nvPr/>
        </p:nvSpPr>
        <p:spPr>
          <a:xfrm>
            <a:off x="526701" y="7048500"/>
            <a:ext cx="1465314"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6091" marR="36091" defTabSz="913494">
              <a:lnSpc>
                <a:spcPct val="85000"/>
              </a:lnSpc>
              <a:buClr>
                <a:srgbClr val="000000"/>
              </a:buClr>
              <a:buFont typeface="Times New Roman"/>
              <a:defRPr b="1">
                <a:uFill>
                  <a:solidFill>
                    <a:srgbClr val="000000"/>
                  </a:solidFill>
                </a:uFill>
                <a:latin typeface="Times New Roman"/>
                <a:ea typeface="Times New Roman"/>
                <a:cs typeface="Times New Roman"/>
                <a:sym typeface="Times New Roman"/>
              </a:defRPr>
            </a:lvl1pPr>
          </a:lstStyle>
          <a:p>
            <a:pPr/>
            <a:r>
              <a:t>source arthur morris</a:t>
            </a:r>
          </a:p>
        </p:txBody>
      </p:sp>
    </p:spTree>
  </p:cSld>
  <p:clrMapOvr>
    <a:masterClrMapping/>
  </p:clrMapOvr>
  <p:transition xmlns:p14="http://schemas.microsoft.com/office/powerpoint/2010/main" spd="med" advClick="1"/>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76" name="Line"/>
          <p:cNvSpPr/>
          <p:nvPr/>
        </p:nvSpPr>
        <p:spPr>
          <a:xfrm>
            <a:off x="332177" y="915601"/>
            <a:ext cx="9533681" cy="1743"/>
          </a:xfrm>
          <a:prstGeom prst="line">
            <a:avLst/>
          </a:prstGeom>
          <a:ln w="25400">
            <a:solidFill>
              <a:srgbClr val="D77A00"/>
            </a:solidFill>
          </a:ln>
        </p:spPr>
        <p:txBody>
          <a:bodyPr lIns="0" tIns="0" rIns="0" bIns="0"/>
          <a:lstStyle/>
          <a:p>
            <a:pPr>
              <a:defRPr sz="1000"/>
            </a:pPr>
          </a:p>
        </p:txBody>
      </p:sp>
      <p:pic>
        <p:nvPicPr>
          <p:cNvPr id="777" name="CSAIL.png" descr="CSAIL.png"/>
          <p:cNvPicPr>
            <a:picLocks noChangeAspect="0"/>
          </p:cNvPicPr>
          <p:nvPr/>
        </p:nvPicPr>
        <p:blipFill>
          <a:blip r:embed="rId2">
            <a:extLst/>
          </a:blip>
          <a:stretch>
            <a:fillRect/>
          </a:stretch>
        </p:blipFill>
        <p:spPr>
          <a:xfrm>
            <a:off x="9040706" y="1586"/>
            <a:ext cx="1002878" cy="733625"/>
          </a:xfrm>
          <a:prstGeom prst="rect">
            <a:avLst/>
          </a:prstGeom>
          <a:ln w="12700">
            <a:miter lim="400000"/>
          </a:ln>
        </p:spPr>
      </p:pic>
      <p:sp>
        <p:nvSpPr>
          <p:cNvPr id="778" name="On-sensor phase autofocus"/>
          <p:cNvSpPr txBox="1"/>
          <p:nvPr>
            <p:ph type="title"/>
          </p:nvPr>
        </p:nvSpPr>
        <p:spPr>
          <a:prstGeom prst="rect">
            <a:avLst/>
          </a:prstGeom>
        </p:spPr>
        <p:txBody>
          <a:bodyPr/>
          <a:lstStyle/>
          <a:p>
            <a:pPr/>
            <a:r>
              <a:t>On-sensor phase autofocus</a:t>
            </a:r>
          </a:p>
        </p:txBody>
      </p:sp>
      <p:sp>
        <p:nvSpPr>
          <p:cNvPr id="779" name="https://research.googleblog.com/2017/10/portrait-mode-on-pixel-2-and-pixel-2-xl.html"/>
          <p:cNvSpPr txBox="1"/>
          <p:nvPr>
            <p:ph type="body" idx="1"/>
          </p:nvPr>
        </p:nvSpPr>
        <p:spPr>
          <a:prstGeom prst="rect">
            <a:avLst/>
          </a:prstGeom>
        </p:spPr>
        <p:txBody>
          <a:bodyPr/>
          <a:lstStyle/>
          <a:p>
            <a:pPr/>
            <a:r>
              <a:t>https://research.googleblog.com/2017/10/portrait-mode-on-pixel-2-and-pixel-2-xl.html</a:t>
            </a:r>
          </a:p>
        </p:txBody>
      </p:sp>
      <p:pic>
        <p:nvPicPr>
          <p:cNvPr id="780" name="Image" descr="Image"/>
          <p:cNvPicPr>
            <a:picLocks noChangeAspect="1"/>
          </p:cNvPicPr>
          <p:nvPr/>
        </p:nvPicPr>
        <p:blipFill>
          <a:blip r:embed="rId3">
            <a:extLst/>
          </a:blip>
          <a:stretch>
            <a:fillRect/>
          </a:stretch>
        </p:blipFill>
        <p:spPr>
          <a:xfrm>
            <a:off x="585580" y="2304438"/>
            <a:ext cx="6815255" cy="5236468"/>
          </a:xfrm>
          <a:prstGeom prst="rect">
            <a:avLst/>
          </a:prstGeom>
          <a:ln w="12700">
            <a:miter lim="400000"/>
          </a:ln>
        </p:spPr>
      </p:pic>
    </p:spTree>
  </p:cSld>
  <p:clrMapOvr>
    <a:masterClrMapping/>
  </p:clrMapOvr>
  <p:transition xmlns:p14="http://schemas.microsoft.com/office/powerpoint/2010/main" spd="med" advClick="1"/>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82"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783"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pic>
        <p:nvPicPr>
          <p:cNvPr id="784" name="image.png" descr="image.png"/>
          <p:cNvPicPr>
            <a:picLocks noChangeAspect="0"/>
          </p:cNvPicPr>
          <p:nvPr/>
        </p:nvPicPr>
        <p:blipFill>
          <a:blip r:embed="rId3">
            <a:extLst/>
          </a:blip>
          <a:stretch>
            <a:fillRect/>
          </a:stretch>
        </p:blipFill>
        <p:spPr>
          <a:xfrm>
            <a:off x="3517900" y="3263900"/>
            <a:ext cx="6438901" cy="3941625"/>
          </a:xfrm>
          <a:prstGeom prst="rect">
            <a:avLst/>
          </a:prstGeom>
          <a:ln w="12700">
            <a:miter lim="400000"/>
          </a:ln>
        </p:spPr>
      </p:pic>
      <p:sp>
        <p:nvSpPr>
          <p:cNvPr id="785" name="Polaroid Ultrasound (Active AF)"/>
          <p:cNvSpPr txBox="1"/>
          <p:nvPr>
            <p:ph type="title"/>
          </p:nvPr>
        </p:nvSpPr>
        <p:spPr>
          <a:prstGeom prst="rect">
            <a:avLst/>
          </a:prstGeom>
        </p:spPr>
        <p:txBody>
          <a:bodyPr/>
          <a:lstStyle>
            <a:lvl1pPr>
              <a:defRPr sz="3800"/>
            </a:lvl1pPr>
          </a:lstStyle>
          <a:p>
            <a:pPr/>
            <a:r>
              <a:t>Polaroid Ultrasound (Active AF)</a:t>
            </a:r>
          </a:p>
        </p:txBody>
      </p:sp>
      <p:sp>
        <p:nvSpPr>
          <p:cNvPr id="786" name="Time of flight (sonar principle)…"/>
          <p:cNvSpPr txBox="1"/>
          <p:nvPr>
            <p:ph type="body" idx="1"/>
          </p:nvPr>
        </p:nvSpPr>
        <p:spPr>
          <a:prstGeom prst="rect">
            <a:avLst/>
          </a:prstGeom>
        </p:spPr>
        <p:txBody>
          <a:bodyPr/>
          <a:lstStyle/>
          <a:p>
            <a:pPr/>
            <a:r>
              <a:t>Time of flight (sonar principle)</a:t>
            </a:r>
          </a:p>
          <a:p>
            <a:pPr/>
            <a:r>
              <a:t>Limited range, stopped by glass</a:t>
            </a:r>
          </a:p>
          <a:p>
            <a:pPr/>
            <a:r>
              <a:t>Paved the way for use in robotics</a:t>
            </a:r>
          </a:p>
          <a:p>
            <a:pPr marL="201292" indent="-160019"/>
            <a:r>
              <a:rPr sz="1400" u="sng">
                <a:solidFill>
                  <a:srgbClr val="606060"/>
                </a:solidFill>
                <a:uFill>
                  <a:solidFill>
                    <a:srgbClr val="606060"/>
                  </a:solidFill>
                </a:uFill>
                <a:hlinkClick r:id="rId4" invalidUrl="" action="" tgtFrame="" tooltip="" history="1" highlightClick="0" endSnd="0"/>
              </a:rPr>
              <a:t>http://www.acroname.com/robotics/info/articles/sonar/sonar.html</a:t>
            </a:r>
          </a:p>
          <a:p>
            <a:pPr marL="201292" indent="-160019"/>
            <a:r>
              <a:rPr sz="1400" u="sng">
                <a:solidFill>
                  <a:srgbClr val="606060"/>
                </a:solidFill>
                <a:uFill>
                  <a:solidFill>
                    <a:srgbClr val="606060"/>
                  </a:solidFill>
                </a:uFill>
                <a:hlinkClick r:id="rId5" invalidUrl="" action="" tgtFrame="" tooltip="" history="1" highlightClick="0" endSnd="0"/>
              </a:rPr>
              <a:t>http://www.uoxray.uoregon.edu/polamod/</a:t>
            </a:r>
          </a:p>
          <a:p>
            <a:pPr marL="201292" indent="-160019"/>
            <a:r>
              <a:rPr sz="1400" u="sng">
                <a:solidFill>
                  <a:srgbClr val="606060"/>
                </a:solidFill>
                <a:uFill>
                  <a:solidFill>
                    <a:srgbClr val="606060"/>
                  </a:solidFill>
                </a:uFill>
                <a:hlinkClick r:id="rId6" invalidUrl="" action="" tgtFrame="" tooltip="" history="1" highlightClick="0" endSnd="0"/>
              </a:rPr>
              <a:t>http://electronics.howstuffworks.com/autofocus2.htm</a:t>
            </a:r>
            <a:r>
              <a:rPr sz="1400"/>
              <a:t> </a:t>
            </a:r>
          </a:p>
        </p:txBody>
      </p:sp>
      <p:pic>
        <p:nvPicPr>
          <p:cNvPr id="787" name="fig1lo.jpg" descr="fig1lo.jpg"/>
          <p:cNvPicPr>
            <a:picLocks noChangeAspect="0"/>
          </p:cNvPicPr>
          <p:nvPr/>
        </p:nvPicPr>
        <p:blipFill>
          <a:blip r:embed="rId7">
            <a:extLst/>
          </a:blip>
          <a:stretch>
            <a:fillRect/>
          </a:stretch>
        </p:blipFill>
        <p:spPr>
          <a:xfrm>
            <a:off x="165100" y="4851400"/>
            <a:ext cx="3136900" cy="1684038"/>
          </a:xfrm>
          <a:prstGeom prst="rect">
            <a:avLst/>
          </a:prstGeom>
          <a:ln w="12700">
            <a:miter lim="400000"/>
          </a:ln>
        </p:spPr>
      </p:pic>
      <p:sp>
        <p:nvSpPr>
          <p:cNvPr id="788" name="http://www.uoxray.uoregon.edu/polamod/"/>
          <p:cNvSpPr txBox="1"/>
          <p:nvPr/>
        </p:nvSpPr>
        <p:spPr>
          <a:xfrm>
            <a:off x="0" y="6616700"/>
            <a:ext cx="3133259"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http://www.uoxray.uoregon.edu/polamod/</a:t>
            </a:r>
          </a:p>
        </p:txBody>
      </p:sp>
      <p:sp>
        <p:nvSpPr>
          <p:cNvPr id="789" name="From Ray’s Applied Photographic Optics"/>
          <p:cNvSpPr txBox="1"/>
          <p:nvPr/>
        </p:nvSpPr>
        <p:spPr>
          <a:xfrm>
            <a:off x="6587258" y="7163261"/>
            <a:ext cx="3102353" cy="29724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Ray’s Applied Photographic Optics</a:t>
            </a:r>
          </a:p>
        </p:txBody>
      </p:sp>
    </p:spTree>
  </p:cSld>
  <p:clrMapOvr>
    <a:masterClrMapping/>
  </p:clrMapOvr>
  <p:transition xmlns:p14="http://schemas.microsoft.com/office/powerpoint/2010/main" spd="med" advClick="1"/>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1"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792"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793" name="Infrared (Active AF)"/>
          <p:cNvSpPr txBox="1"/>
          <p:nvPr>
            <p:ph type="title"/>
          </p:nvPr>
        </p:nvSpPr>
        <p:spPr>
          <a:prstGeom prst="rect">
            <a:avLst/>
          </a:prstGeom>
        </p:spPr>
        <p:txBody>
          <a:bodyPr/>
          <a:lstStyle>
            <a:lvl1pPr>
              <a:defRPr sz="3800"/>
            </a:lvl1pPr>
          </a:lstStyle>
          <a:p>
            <a:pPr/>
            <a:r>
              <a:t>Infrared (Active AF)</a:t>
            </a:r>
          </a:p>
        </p:txBody>
      </p:sp>
      <p:sp>
        <p:nvSpPr>
          <p:cNvPr id="794" name="Intensity of reflected IR is assumed to be proportional to distance…"/>
          <p:cNvSpPr txBox="1"/>
          <p:nvPr>
            <p:ph type="body" idx="1"/>
          </p:nvPr>
        </p:nvSpPr>
        <p:spPr>
          <a:prstGeom prst="rect">
            <a:avLst/>
          </a:prstGeom>
        </p:spPr>
        <p:txBody>
          <a:bodyPr/>
          <a:lstStyle/>
          <a:p>
            <a:pPr/>
            <a:r>
              <a:t>Intensity of reflected IR is assumed to be proportional to distance</a:t>
            </a:r>
          </a:p>
          <a:p>
            <a:pPr/>
            <a:r>
              <a:t>There are a number of obvious limitations</a:t>
            </a:r>
          </a:p>
          <a:p>
            <a:pPr/>
            <a:r>
              <a:t>Advantage: works in the dark</a:t>
            </a:r>
          </a:p>
          <a:p>
            <a:pPr/>
            <a:r>
              <a:t>This is different from Flash assistant for AF where the IR only provides enough contrast so that standard passive AF can operate</a:t>
            </a:r>
          </a:p>
        </p:txBody>
      </p:sp>
    </p:spTree>
  </p:cSld>
  <p:clrMapOvr>
    <a:masterClrMapping/>
  </p:clrMapOvr>
  <p:transition xmlns:p14="http://schemas.microsoft.com/office/powerpoint/2010/main" spd="med" advClick="1"/>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96"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797"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798" name="Double-click to edit"/>
          <p:cNvSpPr txBox="1"/>
          <p:nvPr>
            <p:ph type="title"/>
          </p:nvPr>
        </p:nvSpPr>
        <p:spPr>
          <a:prstGeom prst="rect">
            <a:avLst/>
          </a:prstGeom>
        </p:spPr>
        <p:txBody>
          <a:bodyPr/>
          <a:lstStyle/>
          <a:p>
            <a:pPr>
              <a:defRPr sz="4000"/>
            </a:pPr>
          </a:p>
        </p:txBody>
      </p:sp>
      <p:sp>
        <p:nvSpPr>
          <p:cNvPr id="799" name="Special lenses"/>
          <p:cNvSpPr txBox="1"/>
          <p:nvPr>
            <p:ph type="body" idx="1"/>
          </p:nvPr>
        </p:nvSpPr>
        <p:spPr>
          <a:prstGeom prst="rect">
            <a:avLst/>
          </a:prstGeom>
        </p:spPr>
        <p:txBody>
          <a:bodyPr/>
          <a:lstStyle>
            <a:lvl1pPr>
              <a:buSzTx/>
              <a:buNone/>
              <a:defRPr sz="10700"/>
            </a:lvl1pPr>
          </a:lstStyle>
          <a:p>
            <a:pPr/>
            <a:r>
              <a:t>Special lenses</a:t>
            </a:r>
          </a:p>
        </p:txBody>
      </p:sp>
      <p:sp>
        <p:nvSpPr>
          <p:cNvPr id="800" name="Rectangle"/>
          <p:cNvSpPr/>
          <p:nvPr/>
        </p:nvSpPr>
        <p:spPr>
          <a:xfrm>
            <a:off x="334962" y="166687"/>
            <a:ext cx="95567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801" name="Rectangle"/>
          <p:cNvSpPr/>
          <p:nvPr/>
        </p:nvSpPr>
        <p:spPr>
          <a:xfrm>
            <a:off x="334962" y="6610350"/>
            <a:ext cx="95567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03"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04"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805" name="Some special lenses"/>
          <p:cNvSpPr txBox="1"/>
          <p:nvPr>
            <p:ph type="title"/>
          </p:nvPr>
        </p:nvSpPr>
        <p:spPr>
          <a:prstGeom prst="rect">
            <a:avLst/>
          </a:prstGeom>
        </p:spPr>
        <p:txBody>
          <a:bodyPr/>
          <a:lstStyle>
            <a:lvl1pPr>
              <a:defRPr sz="4000"/>
            </a:lvl1pPr>
          </a:lstStyle>
          <a:p>
            <a:pPr/>
            <a:r>
              <a:t>Some special lenses</a:t>
            </a:r>
          </a:p>
        </p:txBody>
      </p:sp>
      <p:sp>
        <p:nvSpPr>
          <p:cNvPr id="806" name="Mirror lenses…"/>
          <p:cNvSpPr txBox="1"/>
          <p:nvPr>
            <p:ph type="body" idx="1"/>
          </p:nvPr>
        </p:nvSpPr>
        <p:spPr>
          <a:prstGeom prst="rect">
            <a:avLst/>
          </a:prstGeom>
        </p:spPr>
        <p:txBody>
          <a:bodyPr/>
          <a:lstStyle/>
          <a:p>
            <a:pPr/>
            <a:r>
              <a:t>Mirror lenses</a:t>
            </a:r>
          </a:p>
          <a:p>
            <a:pPr/>
            <a:r>
              <a:t>Tilt-shift lenses</a:t>
            </a:r>
          </a:p>
          <a:p>
            <a:pPr/>
            <a:r>
              <a:t>Macro lenses</a:t>
            </a:r>
          </a:p>
          <a:p>
            <a:pPr lvl="1"/>
            <a:r>
              <a:t>Why sharpness is always great (thanks Gauss)</a:t>
            </a:r>
          </a:p>
          <a:p>
            <a:pPr lvl="1"/>
            <a:r>
              <a:t>Why you lose light</a:t>
            </a:r>
          </a:p>
        </p:txBody>
      </p:sp>
    </p:spTree>
  </p:cSld>
  <p:clrMapOvr>
    <a:masterClrMapping/>
  </p:clrMapOvr>
  <p:transition xmlns:p14="http://schemas.microsoft.com/office/powerpoint/2010/main" spd="med" advClick="1"/>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08"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09"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810" name="Double-click to edit"/>
          <p:cNvSpPr txBox="1"/>
          <p:nvPr>
            <p:ph type="title"/>
          </p:nvPr>
        </p:nvSpPr>
        <p:spPr>
          <a:prstGeom prst="rect">
            <a:avLst/>
          </a:prstGeom>
        </p:spPr>
        <p:txBody>
          <a:bodyPr/>
          <a:lstStyle/>
          <a:p>
            <a:pPr>
              <a:defRPr sz="4000"/>
            </a:pPr>
          </a:p>
        </p:txBody>
      </p:sp>
      <p:sp>
        <p:nvSpPr>
          <p:cNvPr id="811" name="Double-click to edit"/>
          <p:cNvSpPr txBox="1"/>
          <p:nvPr>
            <p:ph type="body" idx="1"/>
          </p:nvPr>
        </p:nvSpPr>
        <p:spPr>
          <a:prstGeom prst="rect">
            <a:avLst/>
          </a:prstGeom>
        </p:spPr>
        <p:txBody>
          <a:bodyPr/>
          <a:lstStyle/>
          <a:p>
            <a:pPr/>
          </a:p>
        </p:txBody>
      </p:sp>
      <p:pic>
        <p:nvPicPr>
          <p:cNvPr id="812" name="image.png" descr="image.png"/>
          <p:cNvPicPr>
            <a:picLocks noChangeAspect="0"/>
          </p:cNvPicPr>
          <p:nvPr/>
        </p:nvPicPr>
        <p:blipFill>
          <a:blip r:embed="rId3">
            <a:extLst/>
          </a:blip>
          <a:stretch>
            <a:fillRect/>
          </a:stretch>
        </p:blipFill>
        <p:spPr>
          <a:xfrm>
            <a:off x="2247900" y="2108200"/>
            <a:ext cx="5549900" cy="3314700"/>
          </a:xfrm>
          <a:prstGeom prst="rect">
            <a:avLst/>
          </a:prstGeom>
          <a:ln w="12700">
            <a:miter lim="400000"/>
          </a:ln>
        </p:spPr>
      </p:pic>
      <p:sp>
        <p:nvSpPr>
          <p:cNvPr id="813" name="From &quot;The Manual of Photography&quot; Jacobson et al"/>
          <p:cNvSpPr txBox="1"/>
          <p:nvPr/>
        </p:nvSpPr>
        <p:spPr>
          <a:xfrm>
            <a:off x="5902325" y="7296150"/>
            <a:ext cx="4132208" cy="266700"/>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602" marR="38602" defTabSz="914400">
              <a:lnSpc>
                <a:spcPct val="85000"/>
              </a:lnSpc>
              <a:buClr>
                <a:srgbClr val="000000"/>
              </a:buClr>
              <a:buFont typeface="Helvetica"/>
              <a:defRPr sz="1400">
                <a:uFill>
                  <a:solidFill>
                    <a:srgbClr val="000000"/>
                  </a:solidFill>
                </a:uFill>
              </a:defRPr>
            </a:lvl1pPr>
          </a:lstStyle>
          <a:p>
            <a:pPr/>
            <a:r>
              <a:t>From "The Manual of Photography" Jacobson et al </a:t>
            </a:r>
          </a:p>
        </p:txBody>
      </p:sp>
    </p:spTree>
  </p:cSld>
  <p:clrMapOvr>
    <a:masterClrMapping/>
  </p:clrMapOvr>
  <p:transition xmlns:p14="http://schemas.microsoft.com/office/powerpoint/2010/main" spd="med" advClick="1"/>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15"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16"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817" name="catadioptric (mirror)"/>
          <p:cNvSpPr txBox="1"/>
          <p:nvPr>
            <p:ph type="title"/>
          </p:nvPr>
        </p:nvSpPr>
        <p:spPr>
          <a:prstGeom prst="rect">
            <a:avLst/>
          </a:prstGeom>
        </p:spPr>
        <p:txBody>
          <a:bodyPr/>
          <a:lstStyle/>
          <a:p>
            <a:pPr/>
            <a:r>
              <a:t>catadioptric (mirror)</a:t>
            </a:r>
          </a:p>
        </p:txBody>
      </p:sp>
      <p:sp>
        <p:nvSpPr>
          <p:cNvPr id="818" name="http://www.digit-life.com/articles2/rubinar/…"/>
          <p:cNvSpPr txBox="1"/>
          <p:nvPr>
            <p:ph type="body" idx="1"/>
          </p:nvPr>
        </p:nvSpPr>
        <p:spPr>
          <a:xfrm>
            <a:off x="379412" y="1266825"/>
            <a:ext cx="9272588" cy="6264275"/>
          </a:xfrm>
          <a:prstGeom prst="rect">
            <a:avLst/>
          </a:prstGeom>
        </p:spPr>
        <p:txBody>
          <a:bodyPr/>
          <a:lstStyle/>
          <a:p>
            <a:pPr/>
            <a:r>
              <a:rPr u="sng">
                <a:solidFill>
                  <a:srgbClr val="606060"/>
                </a:solidFill>
                <a:uFill>
                  <a:solidFill>
                    <a:srgbClr val="606060"/>
                  </a:solidFill>
                </a:uFill>
                <a:hlinkClick r:id="rId3" invalidUrl="" action="" tgtFrame="" tooltip="" history="1" highlightClick="0" endSnd="0"/>
              </a:rPr>
              <a:t>http://www.digit-life.com/articles2/rubinar/</a:t>
            </a:r>
          </a:p>
          <a:p>
            <a:pPr/>
          </a:p>
          <a:p>
            <a:pPr/>
          </a:p>
          <a:p>
            <a:pPr/>
          </a:p>
          <a:p>
            <a:pPr/>
          </a:p>
          <a:p>
            <a:pPr/>
          </a:p>
          <a:p>
            <a:pPr/>
          </a:p>
          <a:p>
            <a:pPr/>
          </a:p>
          <a:p>
            <a:pPr/>
          </a:p>
          <a:p>
            <a:pPr/>
          </a:p>
          <a:p>
            <a:pPr/>
          </a:p>
          <a:p>
            <a:pPr/>
          </a:p>
          <a:p>
            <a:pPr/>
            <a:r>
              <a:t>http://www.telescopes.net/HOW_TO_-_Cat_Animation.gif</a:t>
            </a:r>
          </a:p>
        </p:txBody>
      </p:sp>
      <p:pic>
        <p:nvPicPr>
          <p:cNvPr id="819" name="image.png" descr="image.png"/>
          <p:cNvPicPr>
            <a:picLocks noChangeAspect="0"/>
          </p:cNvPicPr>
          <p:nvPr/>
        </p:nvPicPr>
        <p:blipFill>
          <a:blip r:embed="rId4">
            <a:extLst/>
          </a:blip>
          <a:stretch>
            <a:fillRect/>
          </a:stretch>
        </p:blipFill>
        <p:spPr>
          <a:xfrm>
            <a:off x="374650" y="1785937"/>
            <a:ext cx="9372600" cy="4387851"/>
          </a:xfrm>
          <a:prstGeom prst="rect">
            <a:avLst/>
          </a:prstGeom>
          <a:ln w="12700">
            <a:miter lim="400000"/>
          </a:ln>
        </p:spPr>
      </p:pic>
    </p:spTree>
  </p:cSld>
  <p:clrMapOvr>
    <a:masterClrMapping/>
  </p:clrMapOvr>
  <p:transition xmlns:p14="http://schemas.microsoft.com/office/powerpoint/2010/main" spd="med" advClick="0" advTm="28000"/>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21"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22"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823" name="500mm vivitar ($100)"/>
          <p:cNvSpPr txBox="1"/>
          <p:nvPr>
            <p:ph type="title"/>
          </p:nvPr>
        </p:nvSpPr>
        <p:spPr>
          <a:prstGeom prst="rect">
            <a:avLst/>
          </a:prstGeom>
        </p:spPr>
        <p:txBody>
          <a:bodyPr/>
          <a:lstStyle/>
          <a:p>
            <a:pPr/>
            <a:r>
              <a:t>500mm vivitar ($100)</a:t>
            </a:r>
          </a:p>
        </p:txBody>
      </p:sp>
      <p:sp>
        <p:nvSpPr>
          <p:cNvPr id="824" name="Double-click to edit"/>
          <p:cNvSpPr txBox="1"/>
          <p:nvPr>
            <p:ph type="body" idx="1"/>
          </p:nvPr>
        </p:nvSpPr>
        <p:spPr>
          <a:prstGeom prst="rect">
            <a:avLst/>
          </a:prstGeom>
        </p:spPr>
        <p:txBody>
          <a:bodyPr/>
          <a:lstStyle/>
          <a:p>
            <a:pPr/>
          </a:p>
        </p:txBody>
      </p:sp>
      <p:pic>
        <p:nvPicPr>
          <p:cNvPr id="825" name="image.png" descr="image.png"/>
          <p:cNvPicPr>
            <a:picLocks noChangeAspect="0"/>
          </p:cNvPicPr>
          <p:nvPr/>
        </p:nvPicPr>
        <p:blipFill>
          <a:blip r:embed="rId3">
            <a:extLst/>
          </a:blip>
          <a:stretch>
            <a:fillRect/>
          </a:stretch>
        </p:blipFill>
        <p:spPr>
          <a:xfrm>
            <a:off x="146050" y="841375"/>
            <a:ext cx="9753600" cy="6505575"/>
          </a:xfrm>
          <a:prstGeom prst="rect">
            <a:avLst/>
          </a:prstGeom>
          <a:ln w="12700">
            <a:miter lim="400000"/>
          </a:ln>
        </p:spPr>
      </p:pic>
    </p:spTree>
  </p:cSld>
  <p:clrMapOvr>
    <a:masterClrMapping/>
  </p:clrMapOvr>
  <p:transition xmlns:p14="http://schemas.microsoft.com/office/powerpoint/2010/main" spd="med" advClick="0" advTm="28000"/>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27"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28"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829" name="500mm Canon (5k)"/>
          <p:cNvSpPr txBox="1"/>
          <p:nvPr>
            <p:ph type="title"/>
          </p:nvPr>
        </p:nvSpPr>
        <p:spPr>
          <a:prstGeom prst="rect">
            <a:avLst/>
          </a:prstGeom>
        </p:spPr>
        <p:txBody>
          <a:bodyPr/>
          <a:lstStyle/>
          <a:p>
            <a:pPr/>
            <a:r>
              <a:t>500mm Canon (5k)</a:t>
            </a:r>
          </a:p>
        </p:txBody>
      </p:sp>
      <p:sp>
        <p:nvSpPr>
          <p:cNvPr id="830" name="Double-click to edit"/>
          <p:cNvSpPr txBox="1"/>
          <p:nvPr>
            <p:ph type="body" idx="1"/>
          </p:nvPr>
        </p:nvSpPr>
        <p:spPr>
          <a:prstGeom prst="rect">
            <a:avLst/>
          </a:prstGeom>
        </p:spPr>
        <p:txBody>
          <a:bodyPr/>
          <a:lstStyle/>
          <a:p>
            <a:pPr/>
          </a:p>
        </p:txBody>
      </p:sp>
      <p:pic>
        <p:nvPicPr>
          <p:cNvPr id="831" name="image.png" descr="image.png"/>
          <p:cNvPicPr>
            <a:picLocks noChangeAspect="0"/>
          </p:cNvPicPr>
          <p:nvPr/>
        </p:nvPicPr>
        <p:blipFill>
          <a:blip r:embed="rId3">
            <a:extLst/>
          </a:blip>
          <a:stretch>
            <a:fillRect/>
          </a:stretch>
        </p:blipFill>
        <p:spPr>
          <a:xfrm>
            <a:off x="146050" y="841375"/>
            <a:ext cx="9753600" cy="6505575"/>
          </a:xfrm>
          <a:prstGeom prst="rect">
            <a:avLst/>
          </a:prstGeom>
          <a:ln w="12700">
            <a:miter lim="400000"/>
          </a:ln>
        </p:spPr>
      </p:pic>
    </p:spTree>
  </p:cSld>
  <p:clrMapOvr>
    <a:masterClrMapping/>
  </p:clrMapOvr>
  <p:transition xmlns:p14="http://schemas.microsoft.com/office/powerpoint/2010/main" spd="med" advClick="0" advTm="28000"/>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33"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34"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835" name="Double-click to edit"/>
          <p:cNvSpPr txBox="1"/>
          <p:nvPr>
            <p:ph type="title"/>
          </p:nvPr>
        </p:nvSpPr>
        <p:spPr>
          <a:prstGeom prst="rect">
            <a:avLst/>
          </a:prstGeom>
        </p:spPr>
        <p:txBody>
          <a:bodyPr/>
          <a:lstStyle/>
          <a:p>
            <a:pPr/>
          </a:p>
        </p:txBody>
      </p:sp>
      <p:sp>
        <p:nvSpPr>
          <p:cNvPr id="836" name="Double-click to edit"/>
          <p:cNvSpPr txBox="1"/>
          <p:nvPr>
            <p:ph type="body" idx="1"/>
          </p:nvPr>
        </p:nvSpPr>
        <p:spPr>
          <a:prstGeom prst="rect">
            <a:avLst/>
          </a:prstGeom>
        </p:spPr>
        <p:txBody>
          <a:bodyPr/>
          <a:lstStyle/>
          <a:p>
            <a:pPr/>
          </a:p>
        </p:txBody>
      </p:sp>
      <p:pic>
        <p:nvPicPr>
          <p:cNvPr id="837" name="image.png" descr="image.png"/>
          <p:cNvPicPr>
            <a:picLocks noChangeAspect="0"/>
          </p:cNvPicPr>
          <p:nvPr/>
        </p:nvPicPr>
        <p:blipFill>
          <a:blip r:embed="rId3">
            <a:extLst/>
          </a:blip>
          <a:stretch>
            <a:fillRect/>
          </a:stretch>
        </p:blipFill>
        <p:spPr>
          <a:xfrm>
            <a:off x="4786312" y="793750"/>
            <a:ext cx="5259388" cy="6400800"/>
          </a:xfrm>
          <a:prstGeom prst="rect">
            <a:avLst/>
          </a:prstGeom>
          <a:ln w="12700">
            <a:miter lim="400000"/>
          </a:ln>
        </p:spPr>
      </p:pic>
      <p:pic>
        <p:nvPicPr>
          <p:cNvPr id="838" name="image.png" descr="image.png"/>
          <p:cNvPicPr>
            <a:picLocks noChangeAspect="0"/>
          </p:cNvPicPr>
          <p:nvPr/>
        </p:nvPicPr>
        <p:blipFill>
          <a:blip r:embed="rId4">
            <a:extLst/>
          </a:blip>
          <a:stretch>
            <a:fillRect/>
          </a:stretch>
        </p:blipFill>
        <p:spPr>
          <a:xfrm>
            <a:off x="-6350" y="793750"/>
            <a:ext cx="4835525" cy="6400801"/>
          </a:xfrm>
          <a:prstGeom prst="rect">
            <a:avLst/>
          </a:prstGeom>
          <a:ln w="12700">
            <a:miter lim="400000"/>
          </a:ln>
        </p:spPr>
      </p:pic>
    </p:spTree>
  </p:cSld>
  <p:clrMapOvr>
    <a:masterClrMapping/>
  </p:clrMapOvr>
  <p:transition xmlns:p14="http://schemas.microsoft.com/office/powerpoint/2010/main" spd="med" advClick="0" advTm="28000"/>
</p:sld>
</file>

<file path=ppt/slides/slide9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4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4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842" name="Mirror lens"/>
          <p:cNvSpPr txBox="1"/>
          <p:nvPr>
            <p:ph type="title"/>
          </p:nvPr>
        </p:nvSpPr>
        <p:spPr>
          <a:prstGeom prst="rect">
            <a:avLst/>
          </a:prstGeom>
        </p:spPr>
        <p:txBody>
          <a:bodyPr/>
          <a:lstStyle/>
          <a:p>
            <a:pPr/>
            <a:r>
              <a:t>Mirror lens</a:t>
            </a:r>
          </a:p>
        </p:txBody>
      </p:sp>
      <p:sp>
        <p:nvSpPr>
          <p:cNvPr id="843" name="Double-click to edit"/>
          <p:cNvSpPr txBox="1"/>
          <p:nvPr>
            <p:ph type="body" idx="1"/>
          </p:nvPr>
        </p:nvSpPr>
        <p:spPr>
          <a:prstGeom prst="rect">
            <a:avLst/>
          </a:prstGeom>
        </p:spPr>
        <p:txBody>
          <a:bodyPr/>
          <a:lstStyle/>
          <a:p>
            <a:pPr/>
          </a:p>
        </p:txBody>
      </p:sp>
      <p:pic>
        <p:nvPicPr>
          <p:cNvPr id="844" name="image.png" descr="image.png"/>
          <p:cNvPicPr>
            <a:picLocks noChangeAspect="0"/>
          </p:cNvPicPr>
          <p:nvPr/>
        </p:nvPicPr>
        <p:blipFill>
          <a:blip r:embed="rId3">
            <a:extLst/>
          </a:blip>
          <a:stretch>
            <a:fillRect/>
          </a:stretch>
        </p:blipFill>
        <p:spPr>
          <a:xfrm>
            <a:off x="222250" y="1174750"/>
            <a:ext cx="9144000" cy="6097588"/>
          </a:xfrm>
          <a:prstGeom prst="rect">
            <a:avLst/>
          </a:prstGeom>
          <a:ln w="12700">
            <a:miter lim="400000"/>
          </a:ln>
        </p:spPr>
      </p:pic>
    </p:spTree>
  </p:cSld>
  <p:clrMapOvr>
    <a:masterClrMapping/>
  </p:clrMapOvr>
  <p:transition xmlns:p14="http://schemas.microsoft.com/office/powerpoint/2010/main" spd="med" advClick="0" advTm="28000"/>
</p:sld>
</file>

<file path=ppt/slides/slide9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46"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47"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848" name="Double-click to edit"/>
          <p:cNvSpPr txBox="1"/>
          <p:nvPr>
            <p:ph type="title"/>
          </p:nvPr>
        </p:nvSpPr>
        <p:spPr>
          <a:prstGeom prst="rect">
            <a:avLst/>
          </a:prstGeom>
        </p:spPr>
        <p:txBody>
          <a:bodyPr/>
          <a:lstStyle/>
          <a:p>
            <a:pPr/>
          </a:p>
        </p:txBody>
      </p:sp>
      <p:sp>
        <p:nvSpPr>
          <p:cNvPr id="849" name="Double-click to edit"/>
          <p:cNvSpPr txBox="1"/>
          <p:nvPr>
            <p:ph type="body" idx="1"/>
          </p:nvPr>
        </p:nvSpPr>
        <p:spPr>
          <a:prstGeom prst="rect">
            <a:avLst/>
          </a:prstGeom>
        </p:spPr>
        <p:txBody>
          <a:bodyPr/>
          <a:lstStyle/>
          <a:p>
            <a:pPr/>
          </a:p>
        </p:txBody>
      </p:sp>
      <p:pic>
        <p:nvPicPr>
          <p:cNvPr id="850" name="image.png" descr="image.png"/>
          <p:cNvPicPr>
            <a:picLocks noChangeAspect="0"/>
          </p:cNvPicPr>
          <p:nvPr/>
        </p:nvPicPr>
        <p:blipFill>
          <a:blip r:embed="rId3">
            <a:extLst/>
          </a:blip>
          <a:stretch>
            <a:fillRect/>
          </a:stretch>
        </p:blipFill>
        <p:spPr>
          <a:xfrm>
            <a:off x="0" y="1098550"/>
            <a:ext cx="9671050" cy="6448425"/>
          </a:xfrm>
          <a:prstGeom prst="rect">
            <a:avLst/>
          </a:prstGeom>
          <a:ln w="12700">
            <a:miter lim="400000"/>
          </a:ln>
        </p:spPr>
      </p:pic>
    </p:spTree>
  </p:cSld>
  <p:clrMapOvr>
    <a:masterClrMapping/>
  </p:clrMapOvr>
  <p:transition xmlns:p14="http://schemas.microsoft.com/office/powerpoint/2010/main" spd="med" advClick="0" advTm="28000"/>
</p:sld>
</file>

<file path=ppt/slides/slide9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52"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53"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854" name="Double-click to edit"/>
          <p:cNvSpPr txBox="1"/>
          <p:nvPr>
            <p:ph type="title"/>
          </p:nvPr>
        </p:nvSpPr>
        <p:spPr>
          <a:prstGeom prst="rect">
            <a:avLst/>
          </a:prstGeom>
        </p:spPr>
        <p:txBody>
          <a:bodyPr/>
          <a:lstStyle/>
          <a:p>
            <a:pPr/>
          </a:p>
        </p:txBody>
      </p:sp>
      <p:sp>
        <p:nvSpPr>
          <p:cNvPr id="855" name="Double-click to edit"/>
          <p:cNvSpPr txBox="1"/>
          <p:nvPr>
            <p:ph type="body" idx="1"/>
          </p:nvPr>
        </p:nvSpPr>
        <p:spPr>
          <a:prstGeom prst="rect">
            <a:avLst/>
          </a:prstGeom>
        </p:spPr>
        <p:txBody>
          <a:bodyPr/>
          <a:lstStyle/>
          <a:p>
            <a:pPr/>
          </a:p>
        </p:txBody>
      </p:sp>
      <p:pic>
        <p:nvPicPr>
          <p:cNvPr id="856" name="image.png" descr="image.png"/>
          <p:cNvPicPr>
            <a:picLocks noChangeAspect="0"/>
          </p:cNvPicPr>
          <p:nvPr/>
        </p:nvPicPr>
        <p:blipFill>
          <a:blip r:embed="rId3">
            <a:extLst/>
          </a:blip>
          <a:stretch>
            <a:fillRect/>
          </a:stretch>
        </p:blipFill>
        <p:spPr>
          <a:xfrm>
            <a:off x="146050" y="512762"/>
            <a:ext cx="9755188" cy="6505576"/>
          </a:xfrm>
          <a:prstGeom prst="rect">
            <a:avLst/>
          </a:prstGeom>
          <a:ln w="12700">
            <a:miter lim="400000"/>
          </a:ln>
        </p:spPr>
      </p:pic>
    </p:spTree>
  </p:cSld>
  <p:clrMapOvr>
    <a:masterClrMapping/>
  </p:clrMapOvr>
  <p:transition xmlns:p14="http://schemas.microsoft.com/office/powerpoint/2010/main" spd="med" advClick="0" advTm="28000"/>
</p:sld>
</file>

<file path=ppt/slides/slide9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58"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59"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860" name="Double-click to edit"/>
          <p:cNvSpPr txBox="1"/>
          <p:nvPr>
            <p:ph type="title"/>
          </p:nvPr>
        </p:nvSpPr>
        <p:spPr>
          <a:prstGeom prst="rect">
            <a:avLst/>
          </a:prstGeom>
        </p:spPr>
        <p:txBody>
          <a:bodyPr/>
          <a:lstStyle/>
          <a:p>
            <a:pPr/>
          </a:p>
        </p:txBody>
      </p:sp>
      <p:sp>
        <p:nvSpPr>
          <p:cNvPr id="861" name="Double-click to edit"/>
          <p:cNvSpPr txBox="1"/>
          <p:nvPr>
            <p:ph type="body" idx="1"/>
          </p:nvPr>
        </p:nvSpPr>
        <p:spPr>
          <a:prstGeom prst="rect">
            <a:avLst/>
          </a:prstGeom>
        </p:spPr>
        <p:txBody>
          <a:bodyPr/>
          <a:lstStyle/>
          <a:p>
            <a:pPr/>
          </a:p>
        </p:txBody>
      </p:sp>
      <p:pic>
        <p:nvPicPr>
          <p:cNvPr id="862" name="image.png" descr="image.png"/>
          <p:cNvPicPr>
            <a:picLocks noChangeAspect="0"/>
          </p:cNvPicPr>
          <p:nvPr/>
        </p:nvPicPr>
        <p:blipFill>
          <a:blip r:embed="rId3">
            <a:extLst/>
          </a:blip>
          <a:stretch>
            <a:fillRect/>
          </a:stretch>
        </p:blipFill>
        <p:spPr>
          <a:xfrm>
            <a:off x="146050" y="536575"/>
            <a:ext cx="9755188" cy="6507163"/>
          </a:xfrm>
          <a:prstGeom prst="rect">
            <a:avLst/>
          </a:prstGeom>
          <a:ln w="12700">
            <a:miter lim="400000"/>
          </a:ln>
        </p:spPr>
      </p:pic>
    </p:spTree>
  </p:cSld>
  <p:clrMapOvr>
    <a:masterClrMapping/>
  </p:clrMapOvr>
  <p:transition xmlns:p14="http://schemas.microsoft.com/office/powerpoint/2010/main" spd="med" advClick="0" advTm="28000"/>
</p:sld>
</file>

<file path=ppt/slides/slide9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64"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65"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866" name="http://www.digit-life.com/articles2/rubinar/"/>
          <p:cNvSpPr txBox="1"/>
          <p:nvPr>
            <p:ph type="title"/>
          </p:nvPr>
        </p:nvSpPr>
        <p:spPr>
          <a:prstGeom prst="rect">
            <a:avLst/>
          </a:prstGeom>
        </p:spPr>
        <p:txBody>
          <a:bodyPr/>
          <a:lstStyle>
            <a:lvl1pPr>
              <a:defRPr sz="2800"/>
            </a:lvl1pPr>
          </a:lstStyle>
          <a:p>
            <a:pPr/>
            <a:r>
              <a:t>http://www.digit-life.com/articles2/rubinar/</a:t>
            </a:r>
          </a:p>
        </p:txBody>
      </p:sp>
      <p:sp>
        <p:nvSpPr>
          <p:cNvPr id="867" name="Double-click to edit"/>
          <p:cNvSpPr txBox="1"/>
          <p:nvPr>
            <p:ph type="body" idx="1"/>
          </p:nvPr>
        </p:nvSpPr>
        <p:spPr>
          <a:prstGeom prst="rect">
            <a:avLst/>
          </a:prstGeom>
        </p:spPr>
        <p:txBody>
          <a:bodyPr/>
          <a:lstStyle/>
          <a:p>
            <a:pPr/>
          </a:p>
        </p:txBody>
      </p:sp>
      <p:pic>
        <p:nvPicPr>
          <p:cNvPr id="868" name="image.png" descr="image.png"/>
          <p:cNvPicPr>
            <a:picLocks noChangeAspect="0"/>
          </p:cNvPicPr>
          <p:nvPr/>
        </p:nvPicPr>
        <p:blipFill>
          <a:blip r:embed="rId3">
            <a:extLst/>
          </a:blip>
          <a:stretch>
            <a:fillRect/>
          </a:stretch>
        </p:blipFill>
        <p:spPr>
          <a:xfrm>
            <a:off x="1136650" y="1403350"/>
            <a:ext cx="7605713" cy="5842000"/>
          </a:xfrm>
          <a:prstGeom prst="rect">
            <a:avLst/>
          </a:prstGeom>
          <a:ln w="12700">
            <a:miter lim="400000"/>
          </a:ln>
        </p:spPr>
      </p:pic>
    </p:spTree>
  </p:cSld>
  <p:clrMapOvr>
    <a:masterClrMapping/>
  </p:clrMapOvr>
  <p:transition xmlns:p14="http://schemas.microsoft.com/office/powerpoint/2010/main" spd="med" advClick="0" advTm="28000"/>
</p:sld>
</file>

<file path=ppt/slides/slide10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7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87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872" name="Double-click to edit"/>
          <p:cNvSpPr txBox="1"/>
          <p:nvPr>
            <p:ph type="title"/>
          </p:nvPr>
        </p:nvSpPr>
        <p:spPr>
          <a:prstGeom prst="rect">
            <a:avLst/>
          </a:prstGeom>
        </p:spPr>
        <p:txBody>
          <a:bodyPr/>
          <a:lstStyle/>
          <a:p>
            <a:pPr>
              <a:defRPr sz="4000"/>
            </a:pPr>
          </a:p>
        </p:txBody>
      </p:sp>
      <p:sp>
        <p:nvSpPr>
          <p:cNvPr id="873" name="Perspective correction"/>
          <p:cNvSpPr txBox="1"/>
          <p:nvPr>
            <p:ph type="body" idx="1"/>
          </p:nvPr>
        </p:nvSpPr>
        <p:spPr>
          <a:prstGeom prst="rect">
            <a:avLst/>
          </a:prstGeom>
        </p:spPr>
        <p:txBody>
          <a:bodyPr/>
          <a:lstStyle>
            <a:lvl1pPr>
              <a:buSzTx/>
              <a:buNone/>
              <a:defRPr sz="10700"/>
            </a:lvl1pPr>
          </a:lstStyle>
          <a:p>
            <a:pPr/>
            <a:r>
              <a:t>Perspective correction</a:t>
            </a:r>
          </a:p>
        </p:txBody>
      </p:sp>
      <p:sp>
        <p:nvSpPr>
          <p:cNvPr id="874" name="Rectangle"/>
          <p:cNvSpPr/>
          <p:nvPr/>
        </p:nvSpPr>
        <p:spPr>
          <a:xfrm>
            <a:off x="334962" y="166687"/>
            <a:ext cx="95567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875" name="Rectangle"/>
          <p:cNvSpPr/>
          <p:nvPr/>
        </p:nvSpPr>
        <p:spPr>
          <a:xfrm>
            <a:off x="334962" y="6610350"/>
            <a:ext cx="95567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0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77"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878"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879" name="Perspective correction"/>
          <p:cNvSpPr txBox="1"/>
          <p:nvPr>
            <p:ph type="title"/>
          </p:nvPr>
        </p:nvSpPr>
        <p:spPr>
          <a:prstGeom prst="rect">
            <a:avLst/>
          </a:prstGeom>
        </p:spPr>
        <p:txBody>
          <a:bodyPr/>
          <a:lstStyle/>
          <a:p>
            <a:pPr/>
            <a:r>
              <a:t>Perspective correction</a:t>
            </a:r>
          </a:p>
        </p:txBody>
      </p:sp>
      <p:sp>
        <p:nvSpPr>
          <p:cNvPr id="880" name="Perspective makes  parallel lines converge…"/>
          <p:cNvSpPr txBox="1"/>
          <p:nvPr>
            <p:ph type="body" idx="1"/>
          </p:nvPr>
        </p:nvSpPr>
        <p:spPr>
          <a:prstGeom prst="rect">
            <a:avLst/>
          </a:prstGeom>
        </p:spPr>
        <p:txBody>
          <a:bodyPr/>
          <a:lstStyle/>
          <a:p>
            <a:pPr/>
            <a:r>
              <a:t>Perspective makes </a:t>
            </a:r>
            <a:br/>
            <a:r>
              <a:t>parallel lines converge</a:t>
            </a:r>
          </a:p>
          <a:p>
            <a:pPr/>
            <a:r>
              <a:t>Sometimes objectionable </a:t>
            </a:r>
          </a:p>
          <a:p>
            <a:pPr/>
            <a:r>
              <a:t>In particular, architecture </a:t>
            </a:r>
            <a:br/>
            <a:r>
              <a:t>photography</a:t>
            </a:r>
          </a:p>
          <a:p>
            <a:pPr lvl="1"/>
            <a:r>
              <a:t>photo looks more formal </a:t>
            </a:r>
            <a:br/>
            <a:r>
              <a:t>if verticals stay vertical</a:t>
            </a:r>
          </a:p>
          <a:p>
            <a:pPr lvl="1"/>
          </a:p>
          <a:p>
            <a:pPr lvl="1"/>
          </a:p>
          <a:p>
            <a:pPr/>
            <a:r>
              <a:t>But if lines are parallel </a:t>
            </a:r>
            <a:br/>
            <a:r>
              <a:t>to the image plane, </a:t>
            </a:r>
            <a:br/>
            <a:r>
              <a:t>parallel lines don’t converge</a:t>
            </a:r>
          </a:p>
        </p:txBody>
      </p:sp>
      <p:pic>
        <p:nvPicPr>
          <p:cNvPr id="881" name="droppedImage.tiff" descr="droppedImage.tiff"/>
          <p:cNvPicPr>
            <a:picLocks noChangeAspect="1"/>
          </p:cNvPicPr>
          <p:nvPr/>
        </p:nvPicPr>
        <p:blipFill>
          <a:blip r:embed="rId3">
            <a:extLst/>
          </a:blip>
          <a:stretch>
            <a:fillRect/>
          </a:stretch>
        </p:blipFill>
        <p:spPr>
          <a:xfrm>
            <a:off x="6438652" y="1092200"/>
            <a:ext cx="3431331" cy="6443275"/>
          </a:xfrm>
          <a:prstGeom prst="rect">
            <a:avLst/>
          </a:prstGeom>
          <a:ln w="25400"/>
        </p:spPr>
      </p:pic>
    </p:spTree>
  </p:cSld>
  <p:clrMapOvr>
    <a:masterClrMapping/>
  </p:clrMapOvr>
  <p:transition xmlns:p14="http://schemas.microsoft.com/office/powerpoint/2010/main" spd="med" advClick="1"/>
</p:sld>
</file>

<file path=ppt/slides/slide10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83"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884"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885" name="Perspective correction"/>
          <p:cNvSpPr txBox="1"/>
          <p:nvPr>
            <p:ph type="title"/>
          </p:nvPr>
        </p:nvSpPr>
        <p:spPr>
          <a:prstGeom prst="rect">
            <a:avLst/>
          </a:prstGeom>
        </p:spPr>
        <p:txBody>
          <a:bodyPr/>
          <a:lstStyle/>
          <a:p>
            <a:pPr/>
            <a:r>
              <a:t>			 Perspective correction</a:t>
            </a:r>
          </a:p>
        </p:txBody>
      </p:sp>
      <p:sp>
        <p:nvSpPr>
          <p:cNvPr id="886" name="Double-click to edit"/>
          <p:cNvSpPr txBox="1"/>
          <p:nvPr>
            <p:ph type="body" idx="1"/>
          </p:nvPr>
        </p:nvSpPr>
        <p:spPr>
          <a:prstGeom prst="rect">
            <a:avLst/>
          </a:prstGeom>
        </p:spPr>
        <p:txBody>
          <a:bodyPr/>
          <a:lstStyle/>
          <a:p>
            <a:pPr/>
          </a:p>
        </p:txBody>
      </p:sp>
      <p:pic>
        <p:nvPicPr>
          <p:cNvPr id="887" name="image.png" descr="image.png"/>
          <p:cNvPicPr>
            <a:picLocks noChangeAspect="0"/>
          </p:cNvPicPr>
          <p:nvPr/>
        </p:nvPicPr>
        <p:blipFill>
          <a:blip r:embed="rId3">
            <a:extLst/>
          </a:blip>
          <a:srcRect l="0" t="0" r="50697" b="0"/>
          <a:stretch>
            <a:fillRect/>
          </a:stretch>
        </p:blipFill>
        <p:spPr>
          <a:xfrm>
            <a:off x="330200" y="0"/>
            <a:ext cx="3175000" cy="7531100"/>
          </a:xfrm>
          <a:prstGeom prst="rect">
            <a:avLst/>
          </a:prstGeom>
          <a:ln w="12700">
            <a:miter lim="400000"/>
          </a:ln>
        </p:spPr>
      </p:pic>
      <p:sp>
        <p:nvSpPr>
          <p:cNvPr id="888" name="From Photography, London et al."/>
          <p:cNvSpPr txBox="1"/>
          <p:nvPr/>
        </p:nvSpPr>
        <p:spPr>
          <a:xfrm>
            <a:off x="7192442" y="70231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10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90"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891"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892" name="Double-click to edit"/>
          <p:cNvSpPr txBox="1"/>
          <p:nvPr>
            <p:ph type="title"/>
          </p:nvPr>
        </p:nvSpPr>
        <p:spPr>
          <a:prstGeom prst="rect">
            <a:avLst/>
          </a:prstGeom>
        </p:spPr>
        <p:txBody>
          <a:bodyPr/>
          <a:lstStyle/>
          <a:p>
            <a:pPr/>
          </a:p>
        </p:txBody>
      </p:sp>
      <p:sp>
        <p:nvSpPr>
          <p:cNvPr id="893" name="Double-click to edit"/>
          <p:cNvSpPr txBox="1"/>
          <p:nvPr>
            <p:ph type="body" idx="1"/>
          </p:nvPr>
        </p:nvSpPr>
        <p:spPr>
          <a:prstGeom prst="rect">
            <a:avLst/>
          </a:prstGeom>
        </p:spPr>
        <p:txBody>
          <a:bodyPr/>
          <a:lstStyle/>
          <a:p>
            <a:pPr/>
          </a:p>
        </p:txBody>
      </p:sp>
      <p:pic>
        <p:nvPicPr>
          <p:cNvPr id="894" name="image.png" descr="image.png"/>
          <p:cNvPicPr>
            <a:picLocks noChangeAspect="0"/>
          </p:cNvPicPr>
          <p:nvPr/>
        </p:nvPicPr>
        <p:blipFill>
          <a:blip r:embed="rId3">
            <a:extLst/>
          </a:blip>
          <a:stretch>
            <a:fillRect/>
          </a:stretch>
        </p:blipFill>
        <p:spPr>
          <a:xfrm>
            <a:off x="330200" y="0"/>
            <a:ext cx="6439788" cy="7531100"/>
          </a:xfrm>
          <a:prstGeom prst="rect">
            <a:avLst/>
          </a:prstGeom>
          <a:ln w="12700">
            <a:miter lim="400000"/>
          </a:ln>
        </p:spPr>
      </p:pic>
      <p:sp>
        <p:nvSpPr>
          <p:cNvPr id="895" name="From Photography, London et al."/>
          <p:cNvSpPr txBox="1"/>
          <p:nvPr/>
        </p:nvSpPr>
        <p:spPr>
          <a:xfrm>
            <a:off x="7192442" y="70231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10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97"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898"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899" name="Double-click to edit"/>
          <p:cNvSpPr txBox="1"/>
          <p:nvPr>
            <p:ph type="title"/>
          </p:nvPr>
        </p:nvSpPr>
        <p:spPr>
          <a:prstGeom prst="rect">
            <a:avLst/>
          </a:prstGeom>
        </p:spPr>
        <p:txBody>
          <a:bodyPr/>
          <a:lstStyle/>
          <a:p>
            <a:pPr/>
          </a:p>
        </p:txBody>
      </p:sp>
      <p:sp>
        <p:nvSpPr>
          <p:cNvPr id="900" name="Double-click to edit"/>
          <p:cNvSpPr txBox="1"/>
          <p:nvPr>
            <p:ph type="body" idx="1"/>
          </p:nvPr>
        </p:nvSpPr>
        <p:spPr>
          <a:prstGeom prst="rect">
            <a:avLst/>
          </a:prstGeom>
        </p:spPr>
        <p:txBody>
          <a:bodyPr/>
          <a:lstStyle/>
          <a:p>
            <a:pPr/>
          </a:p>
        </p:txBody>
      </p:sp>
      <p:pic>
        <p:nvPicPr>
          <p:cNvPr id="901" name="image.png" descr="image.png"/>
          <p:cNvPicPr>
            <a:picLocks noChangeAspect="0"/>
          </p:cNvPicPr>
          <p:nvPr/>
        </p:nvPicPr>
        <p:blipFill>
          <a:blip r:embed="rId3">
            <a:extLst/>
          </a:blip>
          <a:stretch>
            <a:fillRect/>
          </a:stretch>
        </p:blipFill>
        <p:spPr>
          <a:xfrm>
            <a:off x="330200" y="0"/>
            <a:ext cx="6439788" cy="7531100"/>
          </a:xfrm>
          <a:prstGeom prst="rect">
            <a:avLst/>
          </a:prstGeom>
          <a:ln w="12700">
            <a:miter lim="400000"/>
          </a:ln>
        </p:spPr>
      </p:pic>
      <p:pic>
        <p:nvPicPr>
          <p:cNvPr id="902" name="image.png" descr="image.png"/>
          <p:cNvPicPr>
            <a:picLocks noChangeAspect="0"/>
          </p:cNvPicPr>
          <p:nvPr/>
        </p:nvPicPr>
        <p:blipFill>
          <a:blip r:embed="rId4">
            <a:extLst/>
          </a:blip>
          <a:stretch>
            <a:fillRect/>
          </a:stretch>
        </p:blipFill>
        <p:spPr>
          <a:xfrm>
            <a:off x="6905251" y="0"/>
            <a:ext cx="3136216" cy="7531100"/>
          </a:xfrm>
          <a:prstGeom prst="rect">
            <a:avLst/>
          </a:prstGeom>
          <a:ln w="12700">
            <a:miter lim="400000"/>
          </a:ln>
        </p:spPr>
      </p:pic>
      <p:sp>
        <p:nvSpPr>
          <p:cNvPr id="903" name="From Photography, London et al."/>
          <p:cNvSpPr txBox="1"/>
          <p:nvPr/>
        </p:nvSpPr>
        <p:spPr>
          <a:xfrm>
            <a:off x="0" y="72009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10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05"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906"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907" name="Tilt"/>
          <p:cNvSpPr txBox="1"/>
          <p:nvPr>
            <p:ph type="title"/>
          </p:nvPr>
        </p:nvSpPr>
        <p:spPr>
          <a:prstGeom prst="rect">
            <a:avLst/>
          </a:prstGeom>
        </p:spPr>
        <p:txBody>
          <a:bodyPr/>
          <a:lstStyle/>
          <a:p>
            <a:pPr/>
            <a:r>
              <a:t>Tilt</a:t>
            </a:r>
          </a:p>
        </p:txBody>
      </p:sp>
      <p:sp>
        <p:nvSpPr>
          <p:cNvPr id="908" name="Equivalent to using a  wider-angle view  and cropping"/>
          <p:cNvSpPr txBox="1"/>
          <p:nvPr>
            <p:ph type="body" idx="1"/>
          </p:nvPr>
        </p:nvSpPr>
        <p:spPr>
          <a:prstGeom prst="rect">
            <a:avLst/>
          </a:prstGeom>
        </p:spPr>
        <p:txBody>
          <a:bodyPr/>
          <a:lstStyle/>
          <a:p>
            <a:pPr/>
            <a:r>
              <a:t>Equivalent to using a </a:t>
            </a:r>
            <a:br/>
            <a:r>
              <a:t>wider-angle view </a:t>
            </a:r>
            <a:br/>
            <a:r>
              <a:t>and cropping</a:t>
            </a:r>
          </a:p>
        </p:txBody>
      </p:sp>
      <p:pic>
        <p:nvPicPr>
          <p:cNvPr id="909" name="image.png" descr="image.png"/>
          <p:cNvPicPr>
            <a:picLocks noChangeAspect="0"/>
          </p:cNvPicPr>
          <p:nvPr/>
        </p:nvPicPr>
        <p:blipFill>
          <a:blip r:embed="rId3">
            <a:alphaModFix amt="44000"/>
            <a:extLst/>
          </a:blip>
          <a:stretch>
            <a:fillRect/>
          </a:stretch>
        </p:blipFill>
        <p:spPr>
          <a:xfrm>
            <a:off x="6905251" y="0"/>
            <a:ext cx="3136216" cy="7531100"/>
          </a:xfrm>
          <a:prstGeom prst="rect">
            <a:avLst/>
          </a:prstGeom>
          <a:ln w="12700">
            <a:miter lim="400000"/>
          </a:ln>
        </p:spPr>
      </p:pic>
      <p:sp>
        <p:nvSpPr>
          <p:cNvPr id="910" name="From Photography, London et al."/>
          <p:cNvSpPr txBox="1"/>
          <p:nvPr/>
        </p:nvSpPr>
        <p:spPr>
          <a:xfrm>
            <a:off x="0" y="72009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
        <p:nvSpPr>
          <p:cNvPr id="911" name="Rectangle"/>
          <p:cNvSpPr/>
          <p:nvPr/>
        </p:nvSpPr>
        <p:spPr>
          <a:xfrm>
            <a:off x="8102600" y="2692400"/>
            <a:ext cx="50800" cy="1905000"/>
          </a:xfrm>
          <a:prstGeom prst="rect">
            <a:avLst/>
          </a:prstGeom>
          <a:solidFill>
            <a:srgbClr val="002E7A"/>
          </a:solidFill>
          <a:ln w="12700"/>
        </p:spPr>
        <p:txBody>
          <a:bodyPr lIns="50800" tIns="50800" rIns="50800" bIns="50800" anchor="ctr"/>
          <a:lstStyle/>
          <a:p>
            <a:pPr marL="44628" marR="44628" defTabSz="1003300">
              <a:defRPr sz="2600">
                <a:uFill>
                  <a:solidFill>
                    <a:srgbClr val="000000"/>
                  </a:solidFill>
                </a:uFill>
                <a:latin typeface="Times New Roman"/>
                <a:ea typeface="Times New Roman"/>
                <a:cs typeface="Times New Roman"/>
                <a:sym typeface="Times New Roman"/>
              </a:defRPr>
            </a:pPr>
          </a:p>
        </p:txBody>
      </p:sp>
      <p:sp>
        <p:nvSpPr>
          <p:cNvPr id="912" name="{"/>
          <p:cNvSpPr txBox="1"/>
          <p:nvPr/>
        </p:nvSpPr>
        <p:spPr>
          <a:xfrm>
            <a:off x="6032500" y="2260600"/>
            <a:ext cx="1122058" cy="232775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defRPr sz="15800">
                <a:solidFill>
                  <a:srgbClr val="002E7A"/>
                </a:solidFill>
                <a:uFill>
                  <a:solidFill>
                    <a:srgbClr val="002E7A"/>
                  </a:solidFill>
                </a:uFill>
                <a:latin typeface="Times New Roman"/>
                <a:ea typeface="Times New Roman"/>
                <a:cs typeface="Times New Roman"/>
                <a:sym typeface="Times New Roman"/>
              </a:defRPr>
            </a:lvl1pPr>
          </a:lstStyle>
          <a:p>
            <a:pPr/>
            <a:r>
              <a:t>{</a:t>
            </a:r>
          </a:p>
        </p:txBody>
      </p:sp>
      <p:sp>
        <p:nvSpPr>
          <p:cNvPr id="913" name="virtual  centered sensor"/>
          <p:cNvSpPr txBox="1"/>
          <p:nvPr/>
        </p:nvSpPr>
        <p:spPr>
          <a:xfrm>
            <a:off x="5067300" y="3035300"/>
            <a:ext cx="1171432" cy="96711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44628" marR="44628" defTabSz="1003300">
              <a:defRPr sz="2000">
                <a:solidFill>
                  <a:srgbClr val="002E7A"/>
                </a:solidFill>
                <a:uFill>
                  <a:solidFill>
                    <a:srgbClr val="002E7A"/>
                  </a:solidFill>
                </a:uFill>
                <a:latin typeface="Times New Roman"/>
                <a:ea typeface="Times New Roman"/>
                <a:cs typeface="Times New Roman"/>
                <a:sym typeface="Times New Roman"/>
              </a:defRPr>
            </a:pPr>
            <a:r>
              <a:t>virtual </a:t>
            </a:r>
            <a:br/>
            <a:r>
              <a:t>centered</a:t>
            </a:r>
            <a:br/>
            <a:r>
              <a:t>sensor</a:t>
            </a:r>
          </a:p>
        </p:txBody>
      </p:sp>
      <p:sp>
        <p:nvSpPr>
          <p:cNvPr id="914" name="{"/>
          <p:cNvSpPr txBox="1"/>
          <p:nvPr/>
        </p:nvSpPr>
        <p:spPr>
          <a:xfrm>
            <a:off x="7480300" y="3225800"/>
            <a:ext cx="756313" cy="14732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defRPr sz="9800">
                <a:uFill>
                  <a:solidFill>
                    <a:srgbClr val="000000"/>
                  </a:solidFill>
                </a:uFill>
                <a:latin typeface="Times New Roman"/>
                <a:ea typeface="Times New Roman"/>
                <a:cs typeface="Times New Roman"/>
                <a:sym typeface="Times New Roman"/>
              </a:defRPr>
            </a:lvl1pPr>
          </a:lstStyle>
          <a:p>
            <a:pPr/>
            <a:r>
              <a:t>{</a:t>
            </a:r>
          </a:p>
        </p:txBody>
      </p:sp>
      <p:sp>
        <p:nvSpPr>
          <p:cNvPr id="915" name="physical  sensor =crop"/>
          <p:cNvSpPr txBox="1"/>
          <p:nvPr/>
        </p:nvSpPr>
        <p:spPr>
          <a:xfrm>
            <a:off x="6819900" y="3441700"/>
            <a:ext cx="1221289" cy="96711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44628" marR="44628" defTabSz="1003300">
              <a:defRPr sz="2000">
                <a:uFill>
                  <a:solidFill>
                    <a:srgbClr val="000000"/>
                  </a:solidFill>
                </a:uFill>
                <a:latin typeface="Times New Roman"/>
                <a:ea typeface="Times New Roman"/>
                <a:cs typeface="Times New Roman"/>
                <a:sym typeface="Times New Roman"/>
              </a:defRPr>
            </a:pPr>
            <a:r>
              <a:t>physical </a:t>
            </a:r>
            <a:br/>
            <a:r>
              <a:t>sensor</a:t>
            </a:r>
            <a:br/>
            <a:r>
              <a:t>=crop</a:t>
            </a:r>
          </a:p>
        </p:txBody>
      </p:sp>
    </p:spTree>
  </p:cSld>
  <p:clrMapOvr>
    <a:masterClrMapping/>
  </p:clrMapOvr>
  <p:transition xmlns:p14="http://schemas.microsoft.com/office/powerpoint/2010/main" spd="med" advClick="1"/>
</p:sld>
</file>

<file path=ppt/slides/slide10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17"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918"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919" name="Perspective correction"/>
          <p:cNvSpPr txBox="1"/>
          <p:nvPr>
            <p:ph type="title"/>
          </p:nvPr>
        </p:nvSpPr>
        <p:spPr>
          <a:prstGeom prst="rect">
            <a:avLst/>
          </a:prstGeom>
        </p:spPr>
        <p:txBody>
          <a:bodyPr/>
          <a:lstStyle/>
          <a:p>
            <a:pPr/>
            <a:r>
              <a:t>Perspective correction</a:t>
            </a:r>
          </a:p>
        </p:txBody>
      </p:sp>
      <p:sp>
        <p:nvSpPr>
          <p:cNvPr id="920" name="The lens creates an image bigger than the sensor…"/>
          <p:cNvSpPr txBox="1"/>
          <p:nvPr>
            <p:ph type="body" sz="half" idx="1"/>
          </p:nvPr>
        </p:nvSpPr>
        <p:spPr>
          <a:xfrm>
            <a:off x="457200" y="1244600"/>
            <a:ext cx="3848100" cy="6438900"/>
          </a:xfrm>
          <a:prstGeom prst="rect">
            <a:avLst/>
          </a:prstGeom>
        </p:spPr>
        <p:txBody>
          <a:bodyPr/>
          <a:lstStyle/>
          <a:p>
            <a:pPr/>
            <a:r>
              <a:t>The lens creates an image bigger than the sensor</a:t>
            </a:r>
          </a:p>
          <a:p>
            <a:pPr/>
            <a:r>
              <a:t>Tilting and shifting aligns the sensor with the part we want</a:t>
            </a:r>
          </a:p>
        </p:txBody>
      </p:sp>
      <p:pic>
        <p:nvPicPr>
          <p:cNvPr id="921" name="image.png" descr="image.png"/>
          <p:cNvPicPr>
            <a:picLocks noChangeAspect="0"/>
          </p:cNvPicPr>
          <p:nvPr/>
        </p:nvPicPr>
        <p:blipFill>
          <a:blip r:embed="rId3">
            <a:extLst/>
          </a:blip>
          <a:stretch>
            <a:fillRect/>
          </a:stretch>
        </p:blipFill>
        <p:spPr>
          <a:xfrm>
            <a:off x="4178300" y="2871231"/>
            <a:ext cx="5778500" cy="4659869"/>
          </a:xfrm>
          <a:prstGeom prst="rect">
            <a:avLst/>
          </a:prstGeom>
          <a:ln w="12700">
            <a:miter lim="400000"/>
          </a:ln>
        </p:spPr>
      </p:pic>
      <p:pic>
        <p:nvPicPr>
          <p:cNvPr id="922" name="image.png" descr="image.png"/>
          <p:cNvPicPr>
            <a:picLocks noChangeAspect="0"/>
          </p:cNvPicPr>
          <p:nvPr/>
        </p:nvPicPr>
        <p:blipFill>
          <a:blip r:embed="rId4">
            <a:extLst/>
          </a:blip>
          <a:stretch>
            <a:fillRect/>
          </a:stretch>
        </p:blipFill>
        <p:spPr>
          <a:xfrm>
            <a:off x="4178300" y="914400"/>
            <a:ext cx="5778500" cy="1714500"/>
          </a:xfrm>
          <a:prstGeom prst="rect">
            <a:avLst/>
          </a:prstGeom>
          <a:ln w="12700">
            <a:miter lim="400000"/>
          </a:ln>
        </p:spPr>
      </p:pic>
      <p:sp>
        <p:nvSpPr>
          <p:cNvPr id="923" name="From Photography, London et al."/>
          <p:cNvSpPr txBox="1"/>
          <p:nvPr/>
        </p:nvSpPr>
        <p:spPr>
          <a:xfrm>
            <a:off x="7192442" y="70231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10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25"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926"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927" name="Double-click to edit"/>
          <p:cNvSpPr txBox="1"/>
          <p:nvPr>
            <p:ph type="title"/>
          </p:nvPr>
        </p:nvSpPr>
        <p:spPr>
          <a:prstGeom prst="rect">
            <a:avLst/>
          </a:prstGeom>
        </p:spPr>
        <p:txBody>
          <a:bodyPr/>
          <a:lstStyle/>
          <a:p>
            <a:pPr/>
          </a:p>
        </p:txBody>
      </p:sp>
      <p:sp>
        <p:nvSpPr>
          <p:cNvPr id="928" name="The two images are related by a homography"/>
          <p:cNvSpPr txBox="1"/>
          <p:nvPr>
            <p:ph type="body" sz="half" idx="1"/>
          </p:nvPr>
        </p:nvSpPr>
        <p:spPr>
          <a:xfrm>
            <a:off x="330200" y="1092200"/>
            <a:ext cx="3352800" cy="6438900"/>
          </a:xfrm>
          <a:prstGeom prst="rect">
            <a:avLst/>
          </a:prstGeom>
        </p:spPr>
        <p:txBody>
          <a:bodyPr/>
          <a:lstStyle/>
          <a:p>
            <a:pPr/>
            <a:r>
              <a:t>The two images are related by a homography</a:t>
            </a:r>
          </a:p>
        </p:txBody>
      </p:sp>
      <p:pic>
        <p:nvPicPr>
          <p:cNvPr id="929" name="image.png" descr="image.png"/>
          <p:cNvPicPr>
            <a:picLocks noChangeAspect="0"/>
          </p:cNvPicPr>
          <p:nvPr/>
        </p:nvPicPr>
        <p:blipFill>
          <a:blip r:embed="rId3">
            <a:extLst/>
          </a:blip>
          <a:srcRect l="50288" t="4215" r="0" b="168"/>
          <a:stretch>
            <a:fillRect/>
          </a:stretch>
        </p:blipFill>
        <p:spPr>
          <a:xfrm>
            <a:off x="3568700" y="317500"/>
            <a:ext cx="3201288" cy="7200900"/>
          </a:xfrm>
          <a:prstGeom prst="rect">
            <a:avLst/>
          </a:prstGeom>
          <a:ln w="12700">
            <a:miter lim="400000"/>
          </a:ln>
        </p:spPr>
      </p:pic>
      <p:pic>
        <p:nvPicPr>
          <p:cNvPr id="930" name="image.png" descr="image.png"/>
          <p:cNvPicPr>
            <a:picLocks noChangeAspect="0"/>
          </p:cNvPicPr>
          <p:nvPr/>
        </p:nvPicPr>
        <p:blipFill>
          <a:blip r:embed="rId4">
            <a:extLst/>
          </a:blip>
          <a:stretch>
            <a:fillRect/>
          </a:stretch>
        </p:blipFill>
        <p:spPr>
          <a:xfrm>
            <a:off x="6905251" y="0"/>
            <a:ext cx="3136216" cy="7531100"/>
          </a:xfrm>
          <a:prstGeom prst="rect">
            <a:avLst/>
          </a:prstGeom>
          <a:ln w="12700">
            <a:miter lim="400000"/>
          </a:ln>
        </p:spPr>
      </p:pic>
      <p:sp>
        <p:nvSpPr>
          <p:cNvPr id="931" name="From Photography, London et al."/>
          <p:cNvSpPr txBox="1"/>
          <p:nvPr/>
        </p:nvSpPr>
        <p:spPr>
          <a:xfrm>
            <a:off x="0" y="7200900"/>
            <a:ext cx="2562268"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44628" marR="44628" defTabSz="1003300">
              <a:spcBef>
                <a:spcPts val="900"/>
              </a:spcBef>
              <a:buClr>
                <a:srgbClr val="000000"/>
              </a:buClr>
              <a:buFont typeface="Times New Roman"/>
              <a:defRPr sz="1400">
                <a:uFill>
                  <a:solidFill>
                    <a:srgbClr val="000000"/>
                  </a:solidFill>
                </a:uFill>
                <a:latin typeface="Times New Roman"/>
                <a:ea typeface="Times New Roman"/>
                <a:cs typeface="Times New Roman"/>
                <a:sym typeface="Times New Roman"/>
              </a:defRPr>
            </a:lvl1pPr>
          </a:lstStyle>
          <a:p>
            <a:pPr/>
            <a:r>
              <a:t>From Photography, London et al. </a:t>
            </a:r>
          </a:p>
        </p:txBody>
      </p:sp>
    </p:spTree>
  </p:cSld>
  <p:clrMapOvr>
    <a:masterClrMapping/>
  </p:clrMapOvr>
  <p:transition xmlns:p14="http://schemas.microsoft.com/office/powerpoint/2010/main" spd="med" advClick="1"/>
</p:sld>
</file>

<file path=ppt/slides/slide10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33"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934"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935" name="Tilt-shift lens"/>
          <p:cNvSpPr txBox="1"/>
          <p:nvPr>
            <p:ph type="title"/>
          </p:nvPr>
        </p:nvSpPr>
        <p:spPr>
          <a:prstGeom prst="rect">
            <a:avLst/>
          </a:prstGeom>
        </p:spPr>
        <p:txBody>
          <a:bodyPr/>
          <a:lstStyle/>
          <a:p>
            <a:pPr/>
            <a:r>
              <a:t>Tilt-shift lens</a:t>
            </a:r>
          </a:p>
        </p:txBody>
      </p:sp>
      <p:sp>
        <p:nvSpPr>
          <p:cNvPr id="936" name="35mm SLR version"/>
          <p:cNvSpPr txBox="1"/>
          <p:nvPr>
            <p:ph type="body" idx="1"/>
          </p:nvPr>
        </p:nvSpPr>
        <p:spPr>
          <a:xfrm>
            <a:off x="333112" y="1092200"/>
            <a:ext cx="9545160" cy="6438900"/>
          </a:xfrm>
          <a:prstGeom prst="rect">
            <a:avLst/>
          </a:prstGeom>
        </p:spPr>
        <p:txBody>
          <a:bodyPr/>
          <a:lstStyle/>
          <a:p>
            <a:pPr/>
            <a:r>
              <a:t>35mm SLR version</a:t>
            </a:r>
          </a:p>
        </p:txBody>
      </p:sp>
      <p:pic>
        <p:nvPicPr>
          <p:cNvPr id="937" name="image.png" descr="image.png"/>
          <p:cNvPicPr>
            <a:picLocks noChangeAspect="0"/>
          </p:cNvPicPr>
          <p:nvPr/>
        </p:nvPicPr>
        <p:blipFill>
          <a:blip r:embed="rId3">
            <a:extLst/>
          </a:blip>
          <a:stretch>
            <a:fillRect/>
          </a:stretch>
        </p:blipFill>
        <p:spPr>
          <a:xfrm>
            <a:off x="5473993" y="2707360"/>
            <a:ext cx="4340843" cy="4405346"/>
          </a:xfrm>
          <a:prstGeom prst="rect">
            <a:avLst/>
          </a:prstGeom>
          <a:ln w="12700">
            <a:miter lim="400000"/>
          </a:ln>
        </p:spPr>
      </p:pic>
      <p:pic>
        <p:nvPicPr>
          <p:cNvPr id="938" name="image.png" descr="image.png"/>
          <p:cNvPicPr>
            <a:picLocks noChangeAspect="0"/>
          </p:cNvPicPr>
          <p:nvPr/>
        </p:nvPicPr>
        <p:blipFill>
          <a:blip r:embed="rId4">
            <a:extLst/>
          </a:blip>
          <a:stretch>
            <a:fillRect/>
          </a:stretch>
        </p:blipFill>
        <p:spPr>
          <a:xfrm>
            <a:off x="330200" y="2714333"/>
            <a:ext cx="4940300" cy="4396630"/>
          </a:xfrm>
          <a:prstGeom prst="rect">
            <a:avLst/>
          </a:prstGeom>
          <a:ln w="12700">
            <a:miter lim="400000"/>
          </a:ln>
        </p:spPr>
      </p:pic>
    </p:spTree>
  </p:cSld>
  <p:clrMapOvr>
    <a:masterClrMapping/>
  </p:clrMapOvr>
  <p:transition xmlns:p14="http://schemas.microsoft.com/office/powerpoint/2010/main" spd="med" advClick="1"/>
</p:sld>
</file>

<file path=ppt/slides/slide10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40"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941"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942" name="Photoshop version (perspective crop)"/>
          <p:cNvSpPr txBox="1"/>
          <p:nvPr>
            <p:ph type="title"/>
          </p:nvPr>
        </p:nvSpPr>
        <p:spPr>
          <a:prstGeom prst="rect">
            <a:avLst/>
          </a:prstGeom>
        </p:spPr>
        <p:txBody>
          <a:bodyPr/>
          <a:lstStyle>
            <a:lvl1pPr>
              <a:defRPr sz="3800"/>
            </a:lvl1pPr>
          </a:lstStyle>
          <a:p>
            <a:pPr/>
            <a:r>
              <a:t>Photoshop version (perspective crop)</a:t>
            </a:r>
          </a:p>
        </p:txBody>
      </p:sp>
      <p:sp>
        <p:nvSpPr>
          <p:cNvPr id="943" name="Just a homography!"/>
          <p:cNvSpPr txBox="1"/>
          <p:nvPr>
            <p:ph type="body" idx="1"/>
          </p:nvPr>
        </p:nvSpPr>
        <p:spPr>
          <a:prstGeom prst="rect">
            <a:avLst/>
          </a:prstGeom>
        </p:spPr>
        <p:txBody>
          <a:bodyPr/>
          <a:lstStyle>
            <a:lvl1pPr marL="421881" indent="-376554">
              <a:buSzTx/>
              <a:buNone/>
            </a:lvl1pPr>
          </a:lstStyle>
          <a:p>
            <a:pPr/>
            <a:r>
              <a:t>Just a homography!</a:t>
            </a:r>
          </a:p>
        </p:txBody>
      </p:sp>
      <p:grpSp>
        <p:nvGrpSpPr>
          <p:cNvPr id="946" name="Group"/>
          <p:cNvGrpSpPr/>
          <p:nvPr/>
        </p:nvGrpSpPr>
        <p:grpSpPr>
          <a:xfrm>
            <a:off x="647699" y="1752600"/>
            <a:ext cx="8042703" cy="5778500"/>
            <a:chOff x="0" y="0"/>
            <a:chExt cx="8042700" cy="5778500"/>
          </a:xfrm>
        </p:grpSpPr>
        <p:pic>
          <p:nvPicPr>
            <p:cNvPr id="944" name="image.png" descr="image.png"/>
            <p:cNvPicPr>
              <a:picLocks noChangeAspect="0"/>
            </p:cNvPicPr>
            <p:nvPr/>
          </p:nvPicPr>
          <p:blipFill>
            <a:blip r:embed="rId3">
              <a:extLst/>
            </a:blip>
            <a:stretch>
              <a:fillRect/>
            </a:stretch>
          </p:blipFill>
          <p:spPr>
            <a:xfrm>
              <a:off x="4308530" y="0"/>
              <a:ext cx="3734171" cy="5778500"/>
            </a:xfrm>
            <a:prstGeom prst="rect">
              <a:avLst/>
            </a:prstGeom>
            <a:ln w="12700" cap="flat">
              <a:noFill/>
              <a:miter lim="400000"/>
            </a:ln>
            <a:effectLst/>
          </p:spPr>
        </p:pic>
        <p:pic>
          <p:nvPicPr>
            <p:cNvPr id="945" name="image.png" descr="image.png"/>
            <p:cNvPicPr>
              <a:picLocks noChangeAspect="0"/>
            </p:cNvPicPr>
            <p:nvPr/>
          </p:nvPicPr>
          <p:blipFill>
            <a:blip r:embed="rId4">
              <a:extLst/>
            </a:blip>
            <a:stretch>
              <a:fillRect/>
            </a:stretch>
          </p:blipFill>
          <p:spPr>
            <a:xfrm>
              <a:off x="0" y="0"/>
              <a:ext cx="3852716" cy="5778500"/>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1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48"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949"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950" name="Photoshop version (perspective crop)"/>
          <p:cNvSpPr txBox="1"/>
          <p:nvPr>
            <p:ph type="title"/>
          </p:nvPr>
        </p:nvSpPr>
        <p:spPr>
          <a:prstGeom prst="rect">
            <a:avLst/>
          </a:prstGeom>
        </p:spPr>
        <p:txBody>
          <a:bodyPr/>
          <a:lstStyle>
            <a:lvl1pPr>
              <a:defRPr sz="3800"/>
            </a:lvl1pPr>
          </a:lstStyle>
          <a:p>
            <a:pPr/>
            <a:r>
              <a:t>Photoshop version (perspective crop)</a:t>
            </a:r>
          </a:p>
        </p:txBody>
      </p:sp>
      <p:sp>
        <p:nvSpPr>
          <p:cNvPr id="951" name="+ you control reflection and perspective independently"/>
          <p:cNvSpPr txBox="1"/>
          <p:nvPr>
            <p:ph type="body" idx="1"/>
          </p:nvPr>
        </p:nvSpPr>
        <p:spPr>
          <a:prstGeom prst="rect">
            <a:avLst/>
          </a:prstGeom>
        </p:spPr>
        <p:txBody>
          <a:bodyPr/>
          <a:lstStyle>
            <a:lvl1pPr marL="421881" indent="-376554">
              <a:buSzTx/>
              <a:buNone/>
            </a:lvl1pPr>
          </a:lstStyle>
          <a:p>
            <a:pPr/>
            <a:r>
              <a:t>+ you control reflection and perspective independently</a:t>
            </a:r>
          </a:p>
        </p:txBody>
      </p:sp>
      <p:pic>
        <p:nvPicPr>
          <p:cNvPr id="952" name="image.png" descr="image.png"/>
          <p:cNvPicPr>
            <a:picLocks noChangeAspect="0"/>
          </p:cNvPicPr>
          <p:nvPr/>
        </p:nvPicPr>
        <p:blipFill>
          <a:blip r:embed="rId3">
            <a:extLst/>
          </a:blip>
          <a:stretch>
            <a:fillRect/>
          </a:stretch>
        </p:blipFill>
        <p:spPr>
          <a:xfrm>
            <a:off x="4956230" y="1752600"/>
            <a:ext cx="3734171" cy="5778500"/>
          </a:xfrm>
          <a:prstGeom prst="rect">
            <a:avLst/>
          </a:prstGeom>
          <a:ln w="12700">
            <a:miter lim="400000"/>
          </a:ln>
        </p:spPr>
      </p:pic>
      <p:pic>
        <p:nvPicPr>
          <p:cNvPr id="953" name="image.png" descr="image.png"/>
          <p:cNvPicPr>
            <a:picLocks noChangeAspect="0"/>
          </p:cNvPicPr>
          <p:nvPr/>
        </p:nvPicPr>
        <p:blipFill>
          <a:blip r:embed="rId4">
            <a:extLst/>
          </a:blip>
          <a:stretch>
            <a:fillRect/>
          </a:stretch>
        </p:blipFill>
        <p:spPr>
          <a:xfrm>
            <a:off x="647700" y="1752600"/>
            <a:ext cx="3852716" cy="5778500"/>
          </a:xfrm>
          <a:prstGeom prst="rect">
            <a:avLst/>
          </a:prstGeom>
          <a:ln w="12700">
            <a:miter lim="400000"/>
          </a:ln>
        </p:spPr>
      </p:pic>
    </p:spTree>
  </p:cSld>
  <p:clrMapOvr>
    <a:masterClrMapping/>
  </p:clrMapOvr>
  <p:transition xmlns:p14="http://schemas.microsoft.com/office/powerpoint/2010/main" spd="med" advClick="1"/>
</p:sld>
</file>

<file path=ppt/slides/slide1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55"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956"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957" name="Lightroom demo"/>
          <p:cNvSpPr txBox="1"/>
          <p:nvPr>
            <p:ph type="title"/>
          </p:nvPr>
        </p:nvSpPr>
        <p:spPr>
          <a:prstGeom prst="rect">
            <a:avLst/>
          </a:prstGeom>
        </p:spPr>
        <p:txBody>
          <a:bodyPr/>
          <a:lstStyle/>
          <a:p>
            <a:pPr/>
            <a:r>
              <a:t>Lightroom demo</a:t>
            </a:r>
          </a:p>
        </p:txBody>
      </p:sp>
      <p:sp>
        <p:nvSpPr>
          <p:cNvPr id="958"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60"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961"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962" name="Question?"/>
          <p:cNvSpPr txBox="1"/>
          <p:nvPr>
            <p:ph type="title"/>
          </p:nvPr>
        </p:nvSpPr>
        <p:spPr>
          <a:prstGeom prst="rect">
            <a:avLst/>
          </a:prstGeom>
        </p:spPr>
        <p:txBody>
          <a:bodyPr/>
          <a:lstStyle/>
          <a:p>
            <a:pPr/>
            <a:r>
              <a:t>Question?</a:t>
            </a:r>
          </a:p>
        </p:txBody>
      </p:sp>
      <p:sp>
        <p:nvSpPr>
          <p:cNvPr id="963" name="The Ambassadors, Hans Holbein the Younger, 1533"/>
          <p:cNvSpPr txBox="1"/>
          <p:nvPr>
            <p:ph type="body" idx="1"/>
          </p:nvPr>
        </p:nvSpPr>
        <p:spPr>
          <a:prstGeom prst="rect">
            <a:avLst/>
          </a:prstGeom>
        </p:spPr>
        <p:txBody>
          <a:bodyPr/>
          <a:lstStyle/>
          <a:p>
            <a:pPr/>
            <a:r>
              <a:t>The Ambassadors, Hans Holbein the Younger, 1533</a:t>
            </a:r>
          </a:p>
        </p:txBody>
      </p:sp>
      <p:pic>
        <p:nvPicPr>
          <p:cNvPr id="964" name="droppedImage.pdf" descr="droppedImage.pdf"/>
          <p:cNvPicPr>
            <a:picLocks noChangeAspect="1"/>
          </p:cNvPicPr>
          <p:nvPr/>
        </p:nvPicPr>
        <p:blipFill>
          <a:blip r:embed="rId3">
            <a:extLst/>
          </a:blip>
          <a:stretch>
            <a:fillRect/>
          </a:stretch>
        </p:blipFill>
        <p:spPr>
          <a:xfrm>
            <a:off x="774700" y="1917060"/>
            <a:ext cx="5486400" cy="5410201"/>
          </a:xfrm>
          <a:prstGeom prst="rect">
            <a:avLst/>
          </a:prstGeom>
          <a:ln w="25400"/>
        </p:spPr>
      </p:pic>
    </p:spTree>
  </p:cSld>
  <p:clrMapOvr>
    <a:masterClrMapping/>
  </p:clrMapOvr>
  <p:transition xmlns:p14="http://schemas.microsoft.com/office/powerpoint/2010/main" spd="med" advClick="1"/>
</p:sld>
</file>

<file path=ppt/slides/slide1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66"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967"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968" name="Question?"/>
          <p:cNvSpPr txBox="1"/>
          <p:nvPr>
            <p:ph type="title"/>
          </p:nvPr>
        </p:nvSpPr>
        <p:spPr>
          <a:prstGeom prst="rect">
            <a:avLst/>
          </a:prstGeom>
        </p:spPr>
        <p:txBody>
          <a:bodyPr/>
          <a:lstStyle/>
          <a:p>
            <a:pPr/>
            <a:r>
              <a:t>Question?</a:t>
            </a:r>
          </a:p>
        </p:txBody>
      </p:sp>
      <p:sp>
        <p:nvSpPr>
          <p:cNvPr id="969" name="The Ambassadors, Hans Holbein the Younger, 1533"/>
          <p:cNvSpPr txBox="1"/>
          <p:nvPr>
            <p:ph type="body" idx="1"/>
          </p:nvPr>
        </p:nvSpPr>
        <p:spPr>
          <a:prstGeom prst="rect">
            <a:avLst/>
          </a:prstGeom>
        </p:spPr>
        <p:txBody>
          <a:bodyPr/>
          <a:lstStyle/>
          <a:p>
            <a:pPr/>
            <a:r>
              <a:t>The Ambassadors, Hans Holbein the Younger, 1533</a:t>
            </a:r>
          </a:p>
        </p:txBody>
      </p:sp>
      <p:pic>
        <p:nvPicPr>
          <p:cNvPr id="970" name="droppedImage.pdf" descr="droppedImage.pdf"/>
          <p:cNvPicPr>
            <a:picLocks noChangeAspect="1"/>
          </p:cNvPicPr>
          <p:nvPr/>
        </p:nvPicPr>
        <p:blipFill>
          <a:blip r:embed="rId3">
            <a:extLst/>
          </a:blip>
          <a:stretch>
            <a:fillRect/>
          </a:stretch>
        </p:blipFill>
        <p:spPr>
          <a:xfrm>
            <a:off x="774700" y="1917060"/>
            <a:ext cx="5486400" cy="5410201"/>
          </a:xfrm>
          <a:prstGeom prst="rect">
            <a:avLst/>
          </a:prstGeom>
          <a:ln w="25400"/>
        </p:spPr>
      </p:pic>
      <p:pic>
        <p:nvPicPr>
          <p:cNvPr id="971" name="droppedImage.pdf" descr="droppedImage.pdf"/>
          <p:cNvPicPr>
            <a:picLocks noChangeAspect="1"/>
          </p:cNvPicPr>
          <p:nvPr/>
        </p:nvPicPr>
        <p:blipFill>
          <a:blip r:embed="rId4">
            <a:extLst/>
          </a:blip>
          <a:stretch>
            <a:fillRect/>
          </a:stretch>
        </p:blipFill>
        <p:spPr>
          <a:xfrm>
            <a:off x="7289800" y="4851400"/>
            <a:ext cx="2298700" cy="2326564"/>
          </a:xfrm>
          <a:prstGeom prst="rect">
            <a:avLst/>
          </a:prstGeom>
          <a:ln w="25400"/>
        </p:spPr>
      </p:pic>
    </p:spTree>
  </p:cSld>
  <p:clrMapOvr>
    <a:masterClrMapping/>
  </p:clrMapOvr>
  <p:transition xmlns:p14="http://schemas.microsoft.com/office/powerpoint/2010/main" spd="med" advClick="1"/>
</p:sld>
</file>

<file path=ppt/slides/slide1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73" name="Line"/>
          <p:cNvSpPr/>
          <p:nvPr/>
        </p:nvSpPr>
        <p:spPr>
          <a:xfrm>
            <a:off x="330200" y="914400"/>
            <a:ext cx="9537700" cy="1744"/>
          </a:xfrm>
          <a:prstGeom prst="line">
            <a:avLst/>
          </a:prstGeom>
          <a:ln w="38100">
            <a:solidFill>
              <a:srgbClr val="D77A00"/>
            </a:solidFill>
          </a:ln>
        </p:spPr>
        <p:txBody>
          <a:bodyPr lIns="0" tIns="0" rIns="0" bIns="0"/>
          <a:lstStyle/>
          <a:p>
            <a:pPr/>
          </a:p>
        </p:txBody>
      </p:sp>
      <p:pic>
        <p:nvPicPr>
          <p:cNvPr id="974" name="CSAIL.png" descr="CSAIL.png"/>
          <p:cNvPicPr>
            <a:picLocks noChangeAspect="0"/>
          </p:cNvPicPr>
          <p:nvPr/>
        </p:nvPicPr>
        <p:blipFill>
          <a:blip r:embed="rId2">
            <a:extLst/>
          </a:blip>
          <a:stretch>
            <a:fillRect/>
          </a:stretch>
        </p:blipFill>
        <p:spPr>
          <a:xfrm>
            <a:off x="9042400" y="0"/>
            <a:ext cx="1003300" cy="733934"/>
          </a:xfrm>
          <a:prstGeom prst="rect">
            <a:avLst/>
          </a:prstGeom>
          <a:ln w="12700">
            <a:miter lim="400000"/>
          </a:ln>
        </p:spPr>
      </p:pic>
      <p:sp>
        <p:nvSpPr>
          <p:cNvPr id="975" name="Questions?"/>
          <p:cNvSpPr txBox="1"/>
          <p:nvPr>
            <p:ph type="title"/>
          </p:nvPr>
        </p:nvSpPr>
        <p:spPr>
          <a:prstGeom prst="rect">
            <a:avLst/>
          </a:prstGeom>
        </p:spPr>
        <p:txBody>
          <a:bodyPr/>
          <a:lstStyle>
            <a:lvl1pPr>
              <a:defRPr sz="3800"/>
            </a:lvl1pPr>
          </a:lstStyle>
          <a:p>
            <a:pPr/>
            <a:r>
              <a:t>Questions?</a:t>
            </a:r>
          </a:p>
        </p:txBody>
      </p:sp>
      <p:sp>
        <p:nvSpPr>
          <p:cNvPr id="976" name="Julian Beever…"/>
          <p:cNvSpPr txBox="1"/>
          <p:nvPr>
            <p:ph type="body" idx="1"/>
          </p:nvPr>
        </p:nvSpPr>
        <p:spPr>
          <a:prstGeom prst="rect">
            <a:avLst/>
          </a:prstGeom>
        </p:spPr>
        <p:txBody>
          <a:bodyPr/>
          <a:lstStyle/>
          <a:p>
            <a:pPr/>
            <a:r>
              <a:t>Julian Beever</a:t>
            </a:r>
          </a:p>
          <a:p>
            <a:pPr/>
            <a:r>
              <a:t>e.g. </a:t>
            </a:r>
            <a:r>
              <a:rPr u="sng">
                <a:hlinkClick r:id="rId3" invalidUrl="" action="" tgtFrame="" tooltip="" history="1" highlightClick="0" endSnd="0"/>
              </a:rPr>
              <a:t>http://users.skynet.be/J.Beever/</a:t>
            </a:r>
            <a:r>
              <a:t> </a:t>
            </a:r>
            <a:br/>
            <a:r>
              <a:rPr u="sng">
                <a:hlinkClick r:id="rId4" invalidUrl="" action="" tgtFrame="" tooltip="" history="1" highlightClick="0" endSnd="0"/>
              </a:rPr>
              <a:t>http://www.crystalinks.com/julian_beever.html</a:t>
            </a:r>
          </a:p>
        </p:txBody>
      </p:sp>
      <p:pic>
        <p:nvPicPr>
          <p:cNvPr id="977" name="droppedImage.pdf" descr="droppedImage.pdf"/>
          <p:cNvPicPr>
            <a:picLocks noChangeAspect="1"/>
          </p:cNvPicPr>
          <p:nvPr/>
        </p:nvPicPr>
        <p:blipFill>
          <a:blip r:embed="rId5">
            <a:extLst/>
          </a:blip>
          <a:stretch>
            <a:fillRect/>
          </a:stretch>
        </p:blipFill>
        <p:spPr>
          <a:xfrm>
            <a:off x="457200" y="3594100"/>
            <a:ext cx="4400550" cy="2933700"/>
          </a:xfrm>
          <a:prstGeom prst="rect">
            <a:avLst/>
          </a:prstGeom>
          <a:ln w="25400"/>
        </p:spPr>
      </p:pic>
      <p:pic>
        <p:nvPicPr>
          <p:cNvPr id="978" name="droppedImage.pdf" descr="droppedImage.pdf"/>
          <p:cNvPicPr>
            <a:picLocks noChangeAspect="1"/>
          </p:cNvPicPr>
          <p:nvPr/>
        </p:nvPicPr>
        <p:blipFill>
          <a:blip r:embed="rId6">
            <a:extLst/>
          </a:blip>
          <a:stretch>
            <a:fillRect/>
          </a:stretch>
        </p:blipFill>
        <p:spPr>
          <a:xfrm>
            <a:off x="4931475" y="3594100"/>
            <a:ext cx="4400551" cy="2933700"/>
          </a:xfrm>
          <a:prstGeom prst="rect">
            <a:avLst/>
          </a:prstGeom>
          <a:ln w="25400"/>
        </p:spPr>
      </p:pic>
    </p:spTree>
  </p:cSld>
  <p:clrMapOvr>
    <a:masterClrMapping/>
  </p:clrMapOvr>
  <p:transition xmlns:p14="http://schemas.microsoft.com/office/powerpoint/2010/main" spd="med" advClick="1"/>
</p:sld>
</file>

<file path=ppt/slides/slide1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0"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981"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982" name="Double-click to edit"/>
          <p:cNvSpPr txBox="1"/>
          <p:nvPr>
            <p:ph type="title"/>
          </p:nvPr>
        </p:nvSpPr>
        <p:spPr>
          <a:prstGeom prst="rect">
            <a:avLst/>
          </a:prstGeom>
        </p:spPr>
        <p:txBody>
          <a:bodyPr/>
          <a:lstStyle/>
          <a:p>
            <a:pPr>
              <a:defRPr sz="4000"/>
            </a:pPr>
          </a:p>
        </p:txBody>
      </p:sp>
      <p:sp>
        <p:nvSpPr>
          <p:cNvPr id="983" name="Image stabilization"/>
          <p:cNvSpPr txBox="1"/>
          <p:nvPr>
            <p:ph type="body" idx="1"/>
          </p:nvPr>
        </p:nvSpPr>
        <p:spPr>
          <a:prstGeom prst="rect">
            <a:avLst/>
          </a:prstGeom>
        </p:spPr>
        <p:txBody>
          <a:bodyPr/>
          <a:lstStyle>
            <a:lvl1pPr>
              <a:buSzTx/>
              <a:buNone/>
              <a:defRPr sz="10700"/>
            </a:lvl1pPr>
          </a:lstStyle>
          <a:p>
            <a:pPr/>
            <a:r>
              <a:t>Image stabilization</a:t>
            </a:r>
          </a:p>
        </p:txBody>
      </p:sp>
      <p:sp>
        <p:nvSpPr>
          <p:cNvPr id="984" name="Rectangle"/>
          <p:cNvSpPr/>
          <p:nvPr/>
        </p:nvSpPr>
        <p:spPr>
          <a:xfrm>
            <a:off x="334962" y="166687"/>
            <a:ext cx="95567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
        <p:nvSpPr>
          <p:cNvPr id="985" name="Rectangle"/>
          <p:cNvSpPr/>
          <p:nvPr/>
        </p:nvSpPr>
        <p:spPr>
          <a:xfrm>
            <a:off x="334962" y="6610350"/>
            <a:ext cx="9556751" cy="754063"/>
          </a:xfrm>
          <a:prstGeom prst="rect">
            <a:avLst/>
          </a:prstGeom>
          <a:solidFill>
            <a:srgbClr val="0433FF"/>
          </a:solidFill>
          <a:ln w="12700">
            <a:solidFill>
              <a:srgbClr val="011279"/>
            </a:solidFill>
            <a:miter lim="400000"/>
          </a:ln>
        </p:spPr>
        <p:txBody>
          <a:bodyPr lIns="25400" tIns="25400" rIns="25400" bIns="25400" anchor="ctr"/>
          <a:lstStyle/>
          <a:p>
            <a:pPr marL="38607" marR="38607" defTabSz="914400">
              <a:defRPr sz="24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7"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988"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989" name="Image stabilization"/>
          <p:cNvSpPr txBox="1"/>
          <p:nvPr>
            <p:ph type="title"/>
          </p:nvPr>
        </p:nvSpPr>
        <p:spPr>
          <a:prstGeom prst="rect">
            <a:avLst/>
          </a:prstGeom>
        </p:spPr>
        <p:txBody>
          <a:bodyPr/>
          <a:lstStyle/>
          <a:p>
            <a:pPr/>
            <a:r>
              <a:t>Image stabilization</a:t>
            </a:r>
          </a:p>
        </p:txBody>
      </p:sp>
      <p:sp>
        <p:nvSpPr>
          <p:cNvPr id="990" name="Double-click to edit"/>
          <p:cNvSpPr txBox="1"/>
          <p:nvPr>
            <p:ph type="body" idx="1"/>
          </p:nvPr>
        </p:nvSpPr>
        <p:spPr>
          <a:prstGeom prst="rect">
            <a:avLst/>
          </a:prstGeom>
        </p:spPr>
        <p:txBody>
          <a:bodyPr/>
          <a:lstStyle/>
          <a:p>
            <a:pPr/>
          </a:p>
        </p:txBody>
      </p:sp>
      <p:pic>
        <p:nvPicPr>
          <p:cNvPr id="991" name="image.png" descr="image.png"/>
          <p:cNvPicPr>
            <a:picLocks noChangeAspect="0"/>
          </p:cNvPicPr>
          <p:nvPr/>
        </p:nvPicPr>
        <p:blipFill>
          <a:blip r:embed="rId3">
            <a:extLst/>
          </a:blip>
          <a:stretch>
            <a:fillRect/>
          </a:stretch>
        </p:blipFill>
        <p:spPr>
          <a:xfrm>
            <a:off x="69850" y="946150"/>
            <a:ext cx="6254750" cy="6584950"/>
          </a:xfrm>
          <a:prstGeom prst="rect">
            <a:avLst/>
          </a:prstGeom>
          <a:ln w="12700">
            <a:miter lim="400000"/>
          </a:ln>
        </p:spPr>
      </p:pic>
      <p:pic>
        <p:nvPicPr>
          <p:cNvPr id="992" name="image.png" descr="image.png"/>
          <p:cNvPicPr>
            <a:picLocks noChangeAspect="0"/>
          </p:cNvPicPr>
          <p:nvPr/>
        </p:nvPicPr>
        <p:blipFill>
          <a:blip r:embed="rId4">
            <a:extLst/>
          </a:blip>
          <a:stretch>
            <a:fillRect/>
          </a:stretch>
        </p:blipFill>
        <p:spPr>
          <a:xfrm>
            <a:off x="6288087" y="4881562"/>
            <a:ext cx="3617913" cy="2274888"/>
          </a:xfrm>
          <a:prstGeom prst="rect">
            <a:avLst/>
          </a:prstGeom>
          <a:ln w="12700">
            <a:miter lim="400000"/>
          </a:ln>
        </p:spPr>
      </p:pic>
      <p:sp>
        <p:nvSpPr>
          <p:cNvPr id="993" name="source: canon red book"/>
          <p:cNvSpPr txBox="1"/>
          <p:nvPr/>
        </p:nvSpPr>
        <p:spPr>
          <a:xfrm>
            <a:off x="0" y="6965950"/>
            <a:ext cx="1519763"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canon red book</a:t>
            </a:r>
          </a:p>
        </p:txBody>
      </p:sp>
    </p:spTree>
  </p:cSld>
  <p:clrMapOvr>
    <a:masterClrMapping/>
  </p:clrMapOvr>
  <p:transition xmlns:p14="http://schemas.microsoft.com/office/powerpoint/2010/main" spd="med" advClick="0" advTm="28000"/>
</p:sld>
</file>

<file path=ppt/slides/slide1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5"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996"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997" name="Image stabilization"/>
          <p:cNvSpPr txBox="1"/>
          <p:nvPr>
            <p:ph type="title"/>
          </p:nvPr>
        </p:nvSpPr>
        <p:spPr>
          <a:prstGeom prst="rect">
            <a:avLst/>
          </a:prstGeom>
        </p:spPr>
        <p:txBody>
          <a:bodyPr/>
          <a:lstStyle/>
          <a:p>
            <a:pPr/>
            <a:r>
              <a:t>Image stabilization</a:t>
            </a:r>
          </a:p>
        </p:txBody>
      </p:sp>
      <p:sp>
        <p:nvSpPr>
          <p:cNvPr id="998" name="Double-click to edit"/>
          <p:cNvSpPr txBox="1"/>
          <p:nvPr>
            <p:ph type="body" idx="1"/>
          </p:nvPr>
        </p:nvSpPr>
        <p:spPr>
          <a:prstGeom prst="rect">
            <a:avLst/>
          </a:prstGeom>
        </p:spPr>
        <p:txBody>
          <a:bodyPr/>
          <a:lstStyle/>
          <a:p>
            <a:pPr/>
          </a:p>
        </p:txBody>
      </p:sp>
      <p:pic>
        <p:nvPicPr>
          <p:cNvPr id="999" name="image.png" descr="image.png"/>
          <p:cNvPicPr>
            <a:picLocks noChangeAspect="0"/>
          </p:cNvPicPr>
          <p:nvPr/>
        </p:nvPicPr>
        <p:blipFill>
          <a:blip r:embed="rId3">
            <a:extLst/>
          </a:blip>
          <a:srcRect l="1475" t="0" r="3079" b="0"/>
          <a:stretch>
            <a:fillRect/>
          </a:stretch>
        </p:blipFill>
        <p:spPr>
          <a:xfrm>
            <a:off x="0" y="1339850"/>
            <a:ext cx="10045700" cy="5830888"/>
          </a:xfrm>
          <a:prstGeom prst="rect">
            <a:avLst/>
          </a:prstGeom>
          <a:ln w="12700">
            <a:miter lim="400000"/>
          </a:ln>
        </p:spPr>
      </p:pic>
      <p:sp>
        <p:nvSpPr>
          <p:cNvPr id="1000" name="source: canon red book"/>
          <p:cNvSpPr txBox="1"/>
          <p:nvPr/>
        </p:nvSpPr>
        <p:spPr>
          <a:xfrm>
            <a:off x="0" y="6965950"/>
            <a:ext cx="1519763"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canon red book</a:t>
            </a:r>
          </a:p>
        </p:txBody>
      </p:sp>
    </p:spTree>
  </p:cSld>
  <p:clrMapOvr>
    <a:masterClrMapping/>
  </p:clrMapOvr>
  <p:transition xmlns:p14="http://schemas.microsoft.com/office/powerpoint/2010/main" spd="med" advClick="0" advTm="28000"/>
</p:sld>
</file>

<file path=ppt/slides/slide1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2"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003"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004" name="Image stabilization"/>
          <p:cNvSpPr txBox="1"/>
          <p:nvPr>
            <p:ph type="title"/>
          </p:nvPr>
        </p:nvSpPr>
        <p:spPr>
          <a:prstGeom prst="rect">
            <a:avLst/>
          </a:prstGeom>
        </p:spPr>
        <p:txBody>
          <a:bodyPr/>
          <a:lstStyle/>
          <a:p>
            <a:pPr/>
            <a:r>
              <a:t>Image stabilization</a:t>
            </a:r>
          </a:p>
        </p:txBody>
      </p:sp>
      <p:sp>
        <p:nvSpPr>
          <p:cNvPr id="1005" name="Double-click to edit"/>
          <p:cNvSpPr txBox="1"/>
          <p:nvPr>
            <p:ph type="body" idx="1"/>
          </p:nvPr>
        </p:nvSpPr>
        <p:spPr>
          <a:prstGeom prst="rect">
            <a:avLst/>
          </a:prstGeom>
        </p:spPr>
        <p:txBody>
          <a:bodyPr/>
          <a:lstStyle/>
          <a:p>
            <a:pPr/>
          </a:p>
        </p:txBody>
      </p:sp>
      <p:pic>
        <p:nvPicPr>
          <p:cNvPr id="1006" name="image.png" descr="image.png"/>
          <p:cNvPicPr>
            <a:picLocks noChangeAspect="0"/>
          </p:cNvPicPr>
          <p:nvPr/>
        </p:nvPicPr>
        <p:blipFill>
          <a:blip r:embed="rId3">
            <a:extLst/>
          </a:blip>
          <a:stretch>
            <a:fillRect/>
          </a:stretch>
        </p:blipFill>
        <p:spPr>
          <a:xfrm>
            <a:off x="-6350" y="3308350"/>
            <a:ext cx="10058400" cy="3563938"/>
          </a:xfrm>
          <a:prstGeom prst="rect">
            <a:avLst/>
          </a:prstGeom>
          <a:ln w="12700">
            <a:miter lim="400000"/>
          </a:ln>
        </p:spPr>
      </p:pic>
      <p:sp>
        <p:nvSpPr>
          <p:cNvPr id="1007" name="source: canon red book"/>
          <p:cNvSpPr txBox="1"/>
          <p:nvPr/>
        </p:nvSpPr>
        <p:spPr>
          <a:xfrm>
            <a:off x="0" y="6965950"/>
            <a:ext cx="1519763" cy="234826"/>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spAutoFit/>
          </a:bodyPr>
          <a:lstStyle>
            <a:lvl1pPr marL="38599" marR="38599" defTabSz="914400">
              <a:lnSpc>
                <a:spcPct val="85000"/>
              </a:lnSpc>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source: canon red book</a:t>
            </a:r>
          </a:p>
        </p:txBody>
      </p:sp>
    </p:spTree>
  </p:cSld>
  <p:clrMapOvr>
    <a:masterClrMapping/>
  </p:clrMapOvr>
  <p:transition xmlns:p14="http://schemas.microsoft.com/office/powerpoint/2010/main" spd="med" advClick="0" advTm="28000"/>
</p:sld>
</file>

<file path=ppt/slides/slide1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9"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010"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011" name="1000mm, 1/100s, monopod, IS"/>
          <p:cNvSpPr txBox="1"/>
          <p:nvPr>
            <p:ph type="title"/>
          </p:nvPr>
        </p:nvSpPr>
        <p:spPr>
          <a:prstGeom prst="rect">
            <a:avLst/>
          </a:prstGeom>
        </p:spPr>
        <p:txBody>
          <a:bodyPr/>
          <a:lstStyle/>
          <a:p>
            <a:pPr/>
            <a:r>
              <a:t>1000mm, 1/100s, monopod, IS</a:t>
            </a:r>
          </a:p>
        </p:txBody>
      </p:sp>
      <p:sp>
        <p:nvSpPr>
          <p:cNvPr id="1012" name="Double-click to edit"/>
          <p:cNvSpPr txBox="1"/>
          <p:nvPr>
            <p:ph type="body" idx="1"/>
          </p:nvPr>
        </p:nvSpPr>
        <p:spPr>
          <a:prstGeom prst="rect">
            <a:avLst/>
          </a:prstGeom>
        </p:spPr>
        <p:txBody>
          <a:bodyPr/>
          <a:lstStyle/>
          <a:p>
            <a:pPr/>
          </a:p>
        </p:txBody>
      </p:sp>
      <p:pic>
        <p:nvPicPr>
          <p:cNvPr id="1013" name="image.png" descr="image.png"/>
          <p:cNvPicPr>
            <a:picLocks noChangeAspect="0"/>
          </p:cNvPicPr>
          <p:nvPr/>
        </p:nvPicPr>
        <p:blipFill>
          <a:blip r:embed="rId3">
            <a:extLst/>
          </a:blip>
          <a:stretch>
            <a:fillRect/>
          </a:stretch>
        </p:blipFill>
        <p:spPr>
          <a:xfrm>
            <a:off x="0" y="1022350"/>
            <a:ext cx="9671050" cy="6448425"/>
          </a:xfrm>
          <a:prstGeom prst="rect">
            <a:avLst/>
          </a:prstGeom>
          <a:ln w="12700">
            <a:miter lim="400000"/>
          </a:ln>
        </p:spPr>
      </p:pic>
    </p:spTree>
  </p:cSld>
  <p:clrMapOvr>
    <a:masterClrMapping/>
  </p:clrMapOvr>
  <p:transition xmlns:p14="http://schemas.microsoft.com/office/powerpoint/2010/main" spd="med" advClick="0" advTm="28000"/>
</p:sld>
</file>

<file path=ppt/slides/slide1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5"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016"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017" name="Image stabilization hacking"/>
          <p:cNvSpPr txBox="1"/>
          <p:nvPr>
            <p:ph type="title"/>
          </p:nvPr>
        </p:nvSpPr>
        <p:spPr>
          <a:prstGeom prst="rect">
            <a:avLst/>
          </a:prstGeom>
        </p:spPr>
        <p:txBody>
          <a:bodyPr/>
          <a:lstStyle/>
          <a:p>
            <a:pPr/>
            <a:r>
              <a:t>Image stabilization hacking</a:t>
            </a:r>
          </a:p>
        </p:txBody>
      </p:sp>
      <p:sp>
        <p:nvSpPr>
          <p:cNvPr id="1018" name="http://www.cim.mcgill.ca/~scott/papers/ICCP_2011.pdf…"/>
          <p:cNvSpPr txBox="1"/>
          <p:nvPr>
            <p:ph type="body" idx="1"/>
          </p:nvPr>
        </p:nvSpPr>
        <p:spPr>
          <a:xfrm>
            <a:off x="334962" y="1089818"/>
            <a:ext cx="5499101" cy="6438901"/>
          </a:xfrm>
          <a:prstGeom prst="rect">
            <a:avLst/>
          </a:prstGeom>
        </p:spPr>
        <p:txBody>
          <a:bodyPr/>
          <a:lstStyle/>
          <a:p>
            <a:pPr/>
            <a:r>
              <a:rPr u="sng">
                <a:hlinkClick r:id="rId3" invalidUrl="" action="" tgtFrame="" tooltip="" history="1" highlightClick="0" endSnd="0"/>
              </a:rPr>
              <a:t>http://www.cim.mcgill.ca/~scott/papers/ICCP_2011.pdf</a:t>
            </a:r>
          </a:p>
          <a:p>
            <a:pPr/>
            <a:r>
              <a:t>Enables custom blur</a:t>
            </a:r>
          </a:p>
        </p:txBody>
      </p:sp>
      <p:pic>
        <p:nvPicPr>
          <p:cNvPr id="1019" name="droppedImage.png" descr="droppedImage.png"/>
          <p:cNvPicPr>
            <a:picLocks noChangeAspect="1"/>
          </p:cNvPicPr>
          <p:nvPr/>
        </p:nvPicPr>
        <p:blipFill>
          <a:blip r:embed="rId4">
            <a:extLst/>
          </a:blip>
          <a:stretch>
            <a:fillRect/>
          </a:stretch>
        </p:blipFill>
        <p:spPr>
          <a:xfrm>
            <a:off x="5829300" y="1092200"/>
            <a:ext cx="4051300" cy="2944738"/>
          </a:xfrm>
          <a:prstGeom prst="rect">
            <a:avLst/>
          </a:prstGeom>
          <a:ln w="25400"/>
        </p:spPr>
      </p:pic>
      <p:pic>
        <p:nvPicPr>
          <p:cNvPr id="1020" name="droppedImage.png" descr="droppedImage.png"/>
          <p:cNvPicPr>
            <a:picLocks noChangeAspect="1"/>
          </p:cNvPicPr>
          <p:nvPr/>
        </p:nvPicPr>
        <p:blipFill>
          <a:blip r:embed="rId5">
            <a:extLst/>
          </a:blip>
          <a:stretch>
            <a:fillRect/>
          </a:stretch>
        </p:blipFill>
        <p:spPr>
          <a:xfrm>
            <a:off x="139700" y="4203700"/>
            <a:ext cx="9552214" cy="3429000"/>
          </a:xfrm>
          <a:prstGeom prst="rect">
            <a:avLst/>
          </a:prstGeom>
          <a:ln w="25400"/>
        </p:spPr>
      </p:pic>
    </p:spTree>
  </p:cSld>
  <p:clrMapOvr>
    <a:masterClrMapping/>
  </p:clrMapOvr>
  <p:transition xmlns:p14="http://schemas.microsoft.com/office/powerpoint/2010/main" spd="med" advClick="1"/>
</p:sld>
</file>

<file path=ppt/slides/slide1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2"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023"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024" name="Different versions"/>
          <p:cNvSpPr txBox="1"/>
          <p:nvPr>
            <p:ph type="title"/>
          </p:nvPr>
        </p:nvSpPr>
        <p:spPr>
          <a:prstGeom prst="rect">
            <a:avLst/>
          </a:prstGeom>
        </p:spPr>
        <p:txBody>
          <a:bodyPr/>
          <a:lstStyle>
            <a:lvl1pPr>
              <a:defRPr sz="4000"/>
            </a:lvl1pPr>
          </a:lstStyle>
          <a:p>
            <a:pPr/>
            <a:r>
              <a:t>Different versions</a:t>
            </a:r>
          </a:p>
        </p:txBody>
      </p:sp>
      <p:sp>
        <p:nvSpPr>
          <p:cNvPr id="1025" name="Canon, Nikon: in the lens…"/>
          <p:cNvSpPr txBox="1"/>
          <p:nvPr>
            <p:ph type="body" idx="1"/>
          </p:nvPr>
        </p:nvSpPr>
        <p:spPr>
          <a:prstGeom prst="rect">
            <a:avLst/>
          </a:prstGeom>
        </p:spPr>
        <p:txBody>
          <a:bodyPr/>
          <a:lstStyle/>
          <a:p>
            <a:pPr/>
            <a:r>
              <a:t>Canon, Nikon: in the lens</a:t>
            </a:r>
          </a:p>
          <a:p>
            <a:pPr/>
            <a:r>
              <a:t>Panasonic, Konica/Minolta: move sensor</a:t>
            </a:r>
          </a:p>
        </p:txBody>
      </p:sp>
    </p:spTree>
  </p:cSld>
  <p:clrMapOvr>
    <a:masterClrMapping/>
  </p:clrMapOvr>
  <p:transition xmlns:p14="http://schemas.microsoft.com/office/powerpoint/2010/main" spd="med" advClick="1"/>
</p:sld>
</file>

<file path=ppt/slides/slide1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7"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028"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029" name="References"/>
          <p:cNvSpPr txBox="1"/>
          <p:nvPr>
            <p:ph type="title"/>
          </p:nvPr>
        </p:nvSpPr>
        <p:spPr>
          <a:prstGeom prst="rect">
            <a:avLst/>
          </a:prstGeom>
        </p:spPr>
        <p:txBody>
          <a:bodyPr/>
          <a:lstStyle>
            <a:lvl1pPr>
              <a:defRPr sz="4000"/>
            </a:lvl1pPr>
          </a:lstStyle>
          <a:p>
            <a:pPr/>
            <a:r>
              <a:t>References</a:t>
            </a:r>
          </a:p>
        </p:txBody>
      </p:sp>
      <p:sp>
        <p:nvSpPr>
          <p:cNvPr id="1030" name="Double-click to edit"/>
          <p:cNvSpPr txBox="1"/>
          <p:nvPr>
            <p:ph type="body" idx="1"/>
          </p:nvPr>
        </p:nvSpPr>
        <p:spPr>
          <a:prstGeom prst="rect">
            <a:avLst/>
          </a:prstGeom>
        </p:spPr>
        <p:txBody>
          <a:bodyPr/>
          <a:lstStyle/>
          <a:p>
            <a:pPr/>
          </a:p>
        </p:txBody>
      </p:sp>
      <p:pic>
        <p:nvPicPr>
          <p:cNvPr id="1031" name="image.png" descr="image.png"/>
          <p:cNvPicPr>
            <a:picLocks noChangeAspect="0"/>
          </p:cNvPicPr>
          <p:nvPr/>
        </p:nvPicPr>
        <p:blipFill>
          <a:blip r:embed="rId3">
            <a:extLst/>
          </a:blip>
          <a:stretch>
            <a:fillRect/>
          </a:stretch>
        </p:blipFill>
        <p:spPr>
          <a:xfrm>
            <a:off x="2890837" y="1098550"/>
            <a:ext cx="2562226" cy="3335338"/>
          </a:xfrm>
          <a:prstGeom prst="rect">
            <a:avLst/>
          </a:prstGeom>
          <a:ln w="12700">
            <a:miter lim="400000"/>
          </a:ln>
        </p:spPr>
      </p:pic>
      <p:pic>
        <p:nvPicPr>
          <p:cNvPr id="1032" name="image.png" descr="image.png"/>
          <p:cNvPicPr>
            <a:picLocks noChangeAspect="0"/>
          </p:cNvPicPr>
          <p:nvPr/>
        </p:nvPicPr>
        <p:blipFill>
          <a:blip r:embed="rId4">
            <a:extLst/>
          </a:blip>
          <a:stretch>
            <a:fillRect/>
          </a:stretch>
        </p:blipFill>
        <p:spPr>
          <a:xfrm>
            <a:off x="173037" y="1081087"/>
            <a:ext cx="2668588" cy="3270251"/>
          </a:xfrm>
          <a:prstGeom prst="rect">
            <a:avLst/>
          </a:prstGeom>
          <a:ln w="12700">
            <a:miter lim="400000"/>
          </a:ln>
        </p:spPr>
      </p:pic>
      <p:pic>
        <p:nvPicPr>
          <p:cNvPr id="1033" name="image.png" descr="image.png"/>
          <p:cNvPicPr>
            <a:picLocks noChangeAspect="0"/>
          </p:cNvPicPr>
          <p:nvPr/>
        </p:nvPicPr>
        <p:blipFill>
          <a:blip r:embed="rId5">
            <a:extLst/>
          </a:blip>
          <a:stretch>
            <a:fillRect/>
          </a:stretch>
        </p:blipFill>
        <p:spPr>
          <a:xfrm>
            <a:off x="5556250" y="1098550"/>
            <a:ext cx="2495550" cy="3335338"/>
          </a:xfrm>
          <a:prstGeom prst="rect">
            <a:avLst/>
          </a:prstGeom>
          <a:ln w="12700">
            <a:miter lim="400000"/>
          </a:ln>
        </p:spPr>
      </p:pic>
      <p:pic>
        <p:nvPicPr>
          <p:cNvPr id="1034" name="image.png" descr="image.png"/>
          <p:cNvPicPr>
            <a:picLocks noChangeAspect="0"/>
          </p:cNvPicPr>
          <p:nvPr/>
        </p:nvPicPr>
        <p:blipFill>
          <a:blip r:embed="rId6">
            <a:extLst/>
          </a:blip>
          <a:stretch>
            <a:fillRect/>
          </a:stretch>
        </p:blipFill>
        <p:spPr>
          <a:xfrm>
            <a:off x="458787" y="4375150"/>
            <a:ext cx="2276476" cy="3124201"/>
          </a:xfrm>
          <a:prstGeom prst="rect">
            <a:avLst/>
          </a:prstGeom>
          <a:ln w="12700">
            <a:miter lim="400000"/>
          </a:ln>
        </p:spPr>
      </p:pic>
      <p:pic>
        <p:nvPicPr>
          <p:cNvPr id="1035" name="image.png" descr="image.png"/>
          <p:cNvPicPr>
            <a:picLocks noChangeAspect="0"/>
          </p:cNvPicPr>
          <p:nvPr/>
        </p:nvPicPr>
        <p:blipFill>
          <a:blip r:embed="rId7">
            <a:extLst/>
          </a:blip>
          <a:stretch>
            <a:fillRect/>
          </a:stretch>
        </p:blipFill>
        <p:spPr>
          <a:xfrm>
            <a:off x="2736850" y="4375150"/>
            <a:ext cx="2419350" cy="3124200"/>
          </a:xfrm>
          <a:prstGeom prst="rect">
            <a:avLst/>
          </a:prstGeom>
          <a:ln w="12700">
            <a:miter lim="400000"/>
          </a:ln>
        </p:spPr>
      </p:pic>
      <p:pic>
        <p:nvPicPr>
          <p:cNvPr id="1036" name="img1021541170.jpg" descr="img1021541170.jpg"/>
          <p:cNvPicPr>
            <a:picLocks noChangeAspect="0"/>
          </p:cNvPicPr>
          <p:nvPr/>
        </p:nvPicPr>
        <p:blipFill>
          <a:blip r:embed="rId8">
            <a:extLst/>
          </a:blip>
          <a:stretch>
            <a:fillRect/>
          </a:stretch>
        </p:blipFill>
        <p:spPr>
          <a:xfrm>
            <a:off x="5175250" y="4375150"/>
            <a:ext cx="2376488" cy="3155950"/>
          </a:xfrm>
          <a:prstGeom prst="rect">
            <a:avLst/>
          </a:prstGeom>
          <a:ln w="12700">
            <a:miter lim="400000"/>
          </a:ln>
        </p:spPr>
      </p:pic>
    </p:spTree>
  </p:cSld>
  <p:clrMapOvr>
    <a:masterClrMapping/>
  </p:clrMapOvr>
  <p:transition xmlns:p14="http://schemas.microsoft.com/office/powerpoint/2010/main" spd="med" advClick="1"/>
</p:sld>
</file>

<file path=ppt/slides/slide1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8" name="Line"/>
          <p:cNvSpPr/>
          <p:nvPr/>
        </p:nvSpPr>
        <p:spPr>
          <a:xfrm>
            <a:off x="334962" y="920750"/>
            <a:ext cx="9544051" cy="1588"/>
          </a:xfrm>
          <a:prstGeom prst="line">
            <a:avLst/>
          </a:prstGeom>
          <a:ln w="38100">
            <a:solidFill>
              <a:srgbClr val="D77A00"/>
            </a:solidFill>
          </a:ln>
        </p:spPr>
        <p:txBody>
          <a:bodyPr lIns="0" tIns="0" rIns="0" bIns="0"/>
          <a:lstStyle/>
          <a:p>
            <a:pPr/>
          </a:p>
        </p:txBody>
      </p:sp>
      <p:pic>
        <p:nvPicPr>
          <p:cNvPr id="1039" name="CSAIL.png" descr="CSAIL.png"/>
          <p:cNvPicPr>
            <a:picLocks noChangeAspect="0"/>
          </p:cNvPicPr>
          <p:nvPr/>
        </p:nvPicPr>
        <p:blipFill>
          <a:blip r:embed="rId2">
            <a:extLst/>
          </a:blip>
          <a:stretch>
            <a:fillRect/>
          </a:stretch>
        </p:blipFill>
        <p:spPr>
          <a:xfrm>
            <a:off x="9040812" y="0"/>
            <a:ext cx="1004888" cy="733425"/>
          </a:xfrm>
          <a:prstGeom prst="rect">
            <a:avLst/>
          </a:prstGeom>
          <a:ln w="12700">
            <a:miter lim="400000"/>
          </a:ln>
        </p:spPr>
      </p:pic>
      <p:sp>
        <p:nvSpPr>
          <p:cNvPr id="1040" name="Links"/>
          <p:cNvSpPr txBox="1"/>
          <p:nvPr>
            <p:ph type="title"/>
          </p:nvPr>
        </p:nvSpPr>
        <p:spPr>
          <a:prstGeom prst="rect">
            <a:avLst/>
          </a:prstGeom>
        </p:spPr>
        <p:txBody>
          <a:bodyPr/>
          <a:lstStyle>
            <a:lvl1pPr>
              <a:defRPr sz="4000"/>
            </a:lvl1pPr>
          </a:lstStyle>
          <a:p>
            <a:pPr/>
            <a:r>
              <a:t>Links</a:t>
            </a:r>
          </a:p>
        </p:txBody>
      </p:sp>
      <p:sp>
        <p:nvSpPr>
          <p:cNvPr id="1041" name="http://en.wikipedia.org/wiki/Chromatic_aberration…"/>
          <p:cNvSpPr txBox="1"/>
          <p:nvPr>
            <p:ph type="body" idx="1"/>
          </p:nvPr>
        </p:nvSpPr>
        <p:spPr>
          <a:prstGeom prst="rect">
            <a:avLst/>
          </a:prstGeom>
        </p:spPr>
        <p:txBody>
          <a:bodyPr/>
          <a:lstStyle/>
          <a:p>
            <a:pPr marL="341603" indent="-291280">
              <a:lnSpc>
                <a:spcPct val="90000"/>
              </a:lnSpc>
            </a:pPr>
            <a:r>
              <a:rPr sz="2400" u="sng">
                <a:solidFill>
                  <a:srgbClr val="606060"/>
                </a:solidFill>
                <a:uFill>
                  <a:solidFill>
                    <a:srgbClr val="606060"/>
                  </a:solidFill>
                </a:uFill>
                <a:hlinkClick r:id="rId3" invalidUrl="" action="" tgtFrame="" tooltip="" history="1" highlightClick="0" endSnd="0"/>
              </a:rPr>
              <a:t>http://en.wikipedia.org/wiki/Chromatic_aberration</a:t>
            </a:r>
          </a:p>
          <a:p>
            <a:pPr marL="341603" indent="-291280">
              <a:lnSpc>
                <a:spcPct val="90000"/>
              </a:lnSpc>
            </a:pPr>
            <a:r>
              <a:rPr sz="2400" u="sng">
                <a:solidFill>
                  <a:srgbClr val="606060"/>
                </a:solidFill>
                <a:uFill>
                  <a:solidFill>
                    <a:srgbClr val="606060"/>
                  </a:solidFill>
                </a:uFill>
                <a:hlinkClick r:id="rId4" invalidUrl="" action="" tgtFrame="" tooltip="" history="1" highlightClick="0" endSnd="0"/>
              </a:rPr>
              <a:t>http://www.dpreview.com/learn/?/key=chromatic+aberration</a:t>
            </a:r>
          </a:p>
          <a:p>
            <a:pPr marL="341603" indent="-291280">
              <a:lnSpc>
                <a:spcPct val="90000"/>
              </a:lnSpc>
            </a:pPr>
            <a:r>
              <a:rPr sz="2400" u="sng">
                <a:solidFill>
                  <a:srgbClr val="606060"/>
                </a:solidFill>
                <a:uFill>
                  <a:solidFill>
                    <a:srgbClr val="606060"/>
                  </a:solidFill>
                </a:uFill>
                <a:hlinkClick r:id="rId5" invalidUrl="" action="" tgtFrame="" tooltip="" history="1" highlightClick="0" endSnd="0"/>
              </a:rPr>
              <a:t>http://hyperphysics.phy-astr.gsu.edu/hbase/geoopt/aberrcon.html#c1</a:t>
            </a:r>
          </a:p>
          <a:p>
            <a:pPr marL="341603" indent="-291280">
              <a:lnSpc>
                <a:spcPct val="90000"/>
              </a:lnSpc>
            </a:pPr>
            <a:r>
              <a:rPr sz="2400" u="sng">
                <a:solidFill>
                  <a:srgbClr val="606060"/>
                </a:solidFill>
                <a:uFill>
                  <a:solidFill>
                    <a:srgbClr val="606060"/>
                  </a:solidFill>
                </a:uFill>
                <a:hlinkClick r:id="rId6" invalidUrl="" action="" tgtFrame="" tooltip="" history="1" highlightClick="0" endSnd="0"/>
              </a:rPr>
              <a:t>http://en.wikipedia.org/wiki/Spherical_aberration</a:t>
            </a:r>
          </a:p>
          <a:p>
            <a:pPr marL="341603" indent="-291280">
              <a:lnSpc>
                <a:spcPct val="90000"/>
              </a:lnSpc>
            </a:pPr>
            <a:r>
              <a:rPr sz="2400" u="sng">
                <a:solidFill>
                  <a:srgbClr val="606060"/>
                </a:solidFill>
                <a:uFill>
                  <a:solidFill>
                    <a:srgbClr val="606060"/>
                  </a:solidFill>
                </a:uFill>
                <a:hlinkClick r:id="rId7" invalidUrl="" action="" tgtFrame="" tooltip="" history="1" highlightClick="0" endSnd="0"/>
              </a:rPr>
              <a:t>http://en.wikipedia.org/wiki/Lens_(optics)</a:t>
            </a:r>
          </a:p>
          <a:p>
            <a:pPr marL="341603" indent="-291280">
              <a:lnSpc>
                <a:spcPct val="90000"/>
              </a:lnSpc>
            </a:pPr>
            <a:r>
              <a:rPr sz="2400" u="sng">
                <a:solidFill>
                  <a:srgbClr val="606060"/>
                </a:solidFill>
                <a:uFill>
                  <a:solidFill>
                    <a:srgbClr val="606060"/>
                  </a:solidFill>
                </a:uFill>
                <a:hlinkClick r:id="rId8" invalidUrl="" action="" tgtFrame="" tooltip="" history="1" highlightClick="0" endSnd="0"/>
              </a:rPr>
              <a:t>http://en.wikipedia.org/wiki/Optical_coating</a:t>
            </a:r>
          </a:p>
          <a:p>
            <a:pPr marL="341603" indent="-291280">
              <a:lnSpc>
                <a:spcPct val="90000"/>
              </a:lnSpc>
            </a:pPr>
            <a:r>
              <a:rPr sz="2400" u="sng">
                <a:solidFill>
                  <a:srgbClr val="606060"/>
                </a:solidFill>
                <a:uFill>
                  <a:solidFill>
                    <a:srgbClr val="606060"/>
                  </a:solidFill>
                </a:uFill>
                <a:hlinkClick r:id="rId9" invalidUrl="" action="" tgtFrame="" tooltip="" history="1" highlightClick="0" endSnd="0"/>
              </a:rPr>
              <a:t>http://www.vanwalree.com/optics.html</a:t>
            </a:r>
          </a:p>
          <a:p>
            <a:pPr marL="341603" indent="-291280">
              <a:lnSpc>
                <a:spcPct val="90000"/>
              </a:lnSpc>
            </a:pPr>
            <a:r>
              <a:rPr sz="2400" u="sng">
                <a:solidFill>
                  <a:srgbClr val="606060"/>
                </a:solidFill>
                <a:uFill>
                  <a:solidFill>
                    <a:srgbClr val="606060"/>
                  </a:solidFill>
                </a:uFill>
                <a:hlinkClick r:id="rId10" invalidUrl="" action="" tgtFrame="" tooltip="" history="1" highlightClick="0" endSnd="0"/>
              </a:rPr>
              <a:t>http://en.wikipedia.org/wiki/Aberration_in_optical_systems</a:t>
            </a:r>
          </a:p>
          <a:p>
            <a:pPr marL="341603" indent="-291280">
              <a:lnSpc>
                <a:spcPct val="90000"/>
              </a:lnSpc>
            </a:pPr>
            <a:r>
              <a:rPr sz="2400" u="sng">
                <a:solidFill>
                  <a:srgbClr val="606060"/>
                </a:solidFill>
                <a:uFill>
                  <a:solidFill>
                    <a:srgbClr val="606060"/>
                  </a:solidFill>
                </a:uFill>
                <a:hlinkClick r:id="rId11" invalidUrl="" action="" tgtFrame="" tooltip="" history="1" highlightClick="0" endSnd="0"/>
              </a:rPr>
              <a:t>http://www.imatest.com/docs/iqf.html</a:t>
            </a:r>
          </a:p>
          <a:p>
            <a:pPr marL="341603" indent="-291280">
              <a:lnSpc>
                <a:spcPct val="90000"/>
              </a:lnSpc>
            </a:pPr>
            <a:r>
              <a:rPr sz="2400" u="sng">
                <a:solidFill>
                  <a:srgbClr val="606060"/>
                </a:solidFill>
                <a:uFill>
                  <a:solidFill>
                    <a:srgbClr val="606060"/>
                  </a:solidFill>
                </a:uFill>
                <a:hlinkClick r:id="rId12" invalidUrl="" action="" tgtFrame="" tooltip="" history="1" highlightClick="0" endSnd="0"/>
              </a:rPr>
              <a:t>http://www.luminous-landscape.com/tutorials/understanding-series/understanding-mtf.shtml</a:t>
            </a:r>
            <a:r>
              <a:rPr sz="2400"/>
              <a:t> </a:t>
            </a:r>
            <a:endParaRPr sz="2400"/>
          </a:p>
          <a:p>
            <a:pPr marL="341603" indent="-291280">
              <a:lnSpc>
                <a:spcPct val="90000"/>
              </a:lnSpc>
            </a:pPr>
            <a:r>
              <a:rPr sz="2400" u="sng">
                <a:hlinkClick r:id="rId13" invalidUrl="" action="" tgtFrame="" tooltip="" history="1" highlightClick="0" endSnd="0"/>
              </a:rPr>
              <a:t>http://mansurovs.com/what-is-chromatic-aberration</a:t>
            </a:r>
          </a:p>
          <a:p>
            <a:pPr>
              <a:lnSpc>
                <a:spcPct val="90000"/>
              </a:lnSpc>
            </a:pPr>
            <a:r>
              <a:rPr u="sng">
                <a:hlinkClick r:id="rId14" invalidUrl="" action="" tgtFrame="" tooltip="" history="1" highlightClick="0" endSnd="0"/>
              </a:rPr>
              <a:t>http://www.dvinfo.net/articles/optics/lensdefects.php</a:t>
            </a:r>
          </a:p>
        </p:txBody>
      </p:sp>
    </p:spTree>
  </p:cSld>
  <p:clrMapOvr>
    <a:masterClrMapping/>
  </p:clrMapOvr>
  <p:transition xmlns:p14="http://schemas.microsoft.com/office/powerpoint/2010/main" spd="med" advClick="1"/>
</p:sld>
</file>

<file path=ppt/slides/slide1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43" name="Focus, defocus and focal stacks"/>
          <p:cNvSpPr txBox="1"/>
          <p:nvPr>
            <p:ph type="title"/>
          </p:nvPr>
        </p:nvSpPr>
        <p:spPr>
          <a:prstGeom prst="rect">
            <a:avLst/>
          </a:prstGeom>
        </p:spPr>
        <p:txBody>
          <a:bodyPr/>
          <a:lstStyle/>
          <a:p>
            <a:pPr/>
            <a:r>
              <a:t>Focus, defocus and focal stacks</a:t>
            </a:r>
          </a:p>
        </p:txBody>
      </p:sp>
      <p:sp>
        <p:nvSpPr>
          <p:cNvPr id="1044" name="Fredo Durand…"/>
          <p:cNvSpPr txBox="1"/>
          <p:nvPr>
            <p:ph type="body" sz="quarter" idx="1"/>
          </p:nvPr>
        </p:nvSpPr>
        <p:spPr>
          <a:prstGeom prst="rect">
            <a:avLst/>
          </a:prstGeom>
        </p:spPr>
        <p:txBody>
          <a:bodyPr/>
          <a:lstStyle/>
          <a:p>
            <a:pPr/>
            <a:r>
              <a:t>Fredo Durand</a:t>
            </a:r>
          </a:p>
          <a:p>
            <a:pPr/>
            <a:r>
              <a:t>MIT EECS 6.815/6.865</a:t>
            </a:r>
          </a:p>
        </p:txBody>
      </p:sp>
    </p:spTree>
  </p:cSld>
  <p:clrMapOvr>
    <a:masterClrMapping/>
  </p:clrMapOvr>
  <p:transition xmlns:p14="http://schemas.microsoft.com/office/powerpoint/2010/main" spd="med" advClick="1"/>
</p:sld>
</file>

<file path=ppt/slides/slide1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46" name="Depth of field"/>
          <p:cNvSpPr txBox="1"/>
          <p:nvPr>
            <p:ph type="title"/>
          </p:nvPr>
        </p:nvSpPr>
        <p:spPr>
          <a:prstGeom prst="rect">
            <a:avLst/>
          </a:prstGeom>
        </p:spPr>
        <p:txBody>
          <a:bodyPr/>
          <a:lstStyle/>
          <a:p>
            <a:pPr/>
            <a:r>
              <a:t>Depth of field</a:t>
            </a:r>
          </a:p>
        </p:txBody>
      </p:sp>
    </p:spTree>
  </p:cSld>
  <p:clrMapOvr>
    <a:masterClrMapping/>
  </p:clrMapOvr>
  <p:transition xmlns:p14="http://schemas.microsoft.com/office/powerpoint/2010/main" spd="med" advClick="1"/>
</p:sld>
</file>

<file path=ppt/slides/slide1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48" name="Why you need shallow depth of field"/>
          <p:cNvSpPr txBox="1"/>
          <p:nvPr>
            <p:ph type="title"/>
          </p:nvPr>
        </p:nvSpPr>
        <p:spPr>
          <a:prstGeom prst="rect">
            <a:avLst/>
          </a:prstGeom>
        </p:spPr>
        <p:txBody>
          <a:bodyPr/>
          <a:lstStyle>
            <a:lvl1pPr>
              <a:defRPr sz="4000"/>
            </a:lvl1pPr>
          </a:lstStyle>
          <a:p>
            <a:pPr/>
            <a:r>
              <a:t>Why you need shallow depth of field</a:t>
            </a:r>
          </a:p>
        </p:txBody>
      </p:sp>
      <p:sp>
        <p:nvSpPr>
          <p:cNvPr id="1049" name="Double-click to edit"/>
          <p:cNvSpPr txBox="1"/>
          <p:nvPr>
            <p:ph type="body" idx="1"/>
          </p:nvPr>
        </p:nvSpPr>
        <p:spPr>
          <a:prstGeom prst="rect">
            <a:avLst/>
          </a:prstGeom>
        </p:spPr>
        <p:txBody>
          <a:bodyPr/>
          <a:lstStyle/>
          <a:p>
            <a:pPr/>
          </a:p>
        </p:txBody>
      </p:sp>
      <p:pic>
        <p:nvPicPr>
          <p:cNvPr id="1050" name="droppedImage.pdf" descr="droppedImage.pdf"/>
          <p:cNvPicPr>
            <a:picLocks noChangeAspect="1"/>
          </p:cNvPicPr>
          <p:nvPr/>
        </p:nvPicPr>
        <p:blipFill>
          <a:blip r:embed="rId2">
            <a:extLst/>
          </a:blip>
          <a:stretch>
            <a:fillRect/>
          </a:stretch>
        </p:blipFill>
        <p:spPr>
          <a:xfrm>
            <a:off x="335524" y="1088479"/>
            <a:ext cx="6893704" cy="6140141"/>
          </a:xfrm>
          <a:prstGeom prst="rect">
            <a:avLst/>
          </a:prstGeom>
          <a:ln w="25400"/>
        </p:spPr>
      </p:pic>
      <p:pic>
        <p:nvPicPr>
          <p:cNvPr id="1051" name="droppedImage.pdf" descr="droppedImage.pdf"/>
          <p:cNvPicPr>
            <a:picLocks noChangeAspect="1"/>
          </p:cNvPicPr>
          <p:nvPr/>
        </p:nvPicPr>
        <p:blipFill>
          <a:blip r:embed="rId3">
            <a:extLst/>
          </a:blip>
          <a:stretch>
            <a:fillRect/>
          </a:stretch>
        </p:blipFill>
        <p:spPr>
          <a:xfrm>
            <a:off x="335524" y="1088479"/>
            <a:ext cx="6893704" cy="6140141"/>
          </a:xfrm>
          <a:prstGeom prst="rect">
            <a:avLst/>
          </a:prstGeom>
          <a:ln w="25400"/>
        </p:spPr>
      </p:pic>
      <p:sp>
        <p:nvSpPr>
          <p:cNvPr id="1052" name="Photo with fake shallow depth of field"/>
          <p:cNvSpPr txBox="1"/>
          <p:nvPr/>
        </p:nvSpPr>
        <p:spPr>
          <a:xfrm>
            <a:off x="7964685" y="4932478"/>
            <a:ext cx="2078899" cy="1207423"/>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defRPr sz="2600">
                <a:uFill>
                  <a:solidFill>
                    <a:srgbClr val="000000"/>
                  </a:solidFill>
                </a:uFill>
                <a:latin typeface="Times New Roman"/>
                <a:ea typeface="Times New Roman"/>
                <a:cs typeface="Times New Roman"/>
                <a:sym typeface="Times New Roman"/>
              </a:defRPr>
            </a:lvl1pPr>
          </a:lstStyle>
          <a:p>
            <a:pPr/>
            <a:r>
              <a:t>Photo with fake shallow depth of field</a:t>
            </a:r>
          </a:p>
        </p:txBody>
      </p:sp>
    </p:spTree>
  </p:cSld>
  <p:clrMapOvr>
    <a:masterClrMapping/>
  </p:clrMapOvr>
  <p:transition xmlns:p14="http://schemas.microsoft.com/office/powerpoint/2010/main" spd="med" advClick="1"/>
</p:sld>
</file>

<file path=ppt/slides/slide1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54" name="Why you need shallow depth of field"/>
          <p:cNvSpPr txBox="1"/>
          <p:nvPr>
            <p:ph type="title"/>
          </p:nvPr>
        </p:nvSpPr>
        <p:spPr>
          <a:prstGeom prst="rect">
            <a:avLst/>
          </a:prstGeom>
        </p:spPr>
        <p:txBody>
          <a:bodyPr/>
          <a:lstStyle>
            <a:lvl1pPr>
              <a:defRPr sz="4000"/>
            </a:lvl1pPr>
          </a:lstStyle>
          <a:p>
            <a:pPr/>
            <a:r>
              <a:t>Why you need shallow depth of field</a:t>
            </a:r>
          </a:p>
        </p:txBody>
      </p:sp>
      <p:sp>
        <p:nvSpPr>
          <p:cNvPr id="1055" name="Double-click to edit"/>
          <p:cNvSpPr txBox="1"/>
          <p:nvPr>
            <p:ph type="body" idx="1"/>
          </p:nvPr>
        </p:nvSpPr>
        <p:spPr>
          <a:prstGeom prst="rect">
            <a:avLst/>
          </a:prstGeom>
        </p:spPr>
        <p:txBody>
          <a:bodyPr/>
          <a:lstStyle/>
          <a:p>
            <a:pPr/>
          </a:p>
        </p:txBody>
      </p:sp>
      <p:pic>
        <p:nvPicPr>
          <p:cNvPr id="1056" name="droppedImage.pdf" descr="droppedImage.pdf"/>
          <p:cNvPicPr>
            <a:picLocks noChangeAspect="1"/>
          </p:cNvPicPr>
          <p:nvPr/>
        </p:nvPicPr>
        <p:blipFill>
          <a:blip r:embed="rId2">
            <a:extLst/>
          </a:blip>
          <a:stretch>
            <a:fillRect/>
          </a:stretch>
        </p:blipFill>
        <p:spPr>
          <a:xfrm>
            <a:off x="335524" y="1088479"/>
            <a:ext cx="6893704" cy="6140141"/>
          </a:xfrm>
          <a:prstGeom prst="rect">
            <a:avLst/>
          </a:prstGeom>
          <a:ln w="25400"/>
        </p:spPr>
      </p:pic>
      <p:sp>
        <p:nvSpPr>
          <p:cNvPr id="1057" name="Original photo"/>
          <p:cNvSpPr txBox="1"/>
          <p:nvPr/>
        </p:nvSpPr>
        <p:spPr>
          <a:xfrm>
            <a:off x="7964685" y="4932478"/>
            <a:ext cx="2078899" cy="826423"/>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marL="44628" marR="44628" defTabSz="1000224">
              <a:defRPr sz="2600">
                <a:uFill>
                  <a:solidFill>
                    <a:srgbClr val="000000"/>
                  </a:solidFill>
                </a:uFill>
                <a:latin typeface="Times New Roman"/>
                <a:ea typeface="Times New Roman"/>
                <a:cs typeface="Times New Roman"/>
                <a:sym typeface="Times New Roman"/>
              </a:defRPr>
            </a:lvl1pPr>
          </a:lstStyle>
          <a:p>
            <a:pPr/>
            <a:r>
              <a:t>Original photo</a:t>
            </a:r>
          </a:p>
        </p:txBody>
      </p:sp>
    </p:spTree>
  </p:cSld>
  <p:clrMapOvr>
    <a:masterClrMapping/>
  </p:clrMapOvr>
  <p:transition xmlns:p14="http://schemas.microsoft.com/office/powerpoint/2010/main" spd="med" advClick="1"/>
</p:sld>
</file>

<file path=ppt/slides/slide1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59" name="Double-click to edit"/>
          <p:cNvSpPr txBox="1"/>
          <p:nvPr>
            <p:ph type="title"/>
          </p:nvPr>
        </p:nvSpPr>
        <p:spPr>
          <a:prstGeom prst="rect">
            <a:avLst/>
          </a:prstGeom>
        </p:spPr>
        <p:txBody>
          <a:bodyPr/>
          <a:lstStyle/>
          <a:p>
            <a:pPr/>
          </a:p>
        </p:txBody>
      </p:sp>
      <p:sp>
        <p:nvSpPr>
          <p:cNvPr id="1060" name="Double-click to edit"/>
          <p:cNvSpPr txBox="1"/>
          <p:nvPr>
            <p:ph type="body" idx="1"/>
          </p:nvPr>
        </p:nvSpPr>
        <p:spPr>
          <a:prstGeom prst="rect">
            <a:avLst/>
          </a:prstGeom>
        </p:spPr>
        <p:txBody>
          <a:bodyPr/>
          <a:lstStyle/>
          <a:p>
            <a:pPr/>
          </a:p>
        </p:txBody>
      </p:sp>
      <p:pic>
        <p:nvPicPr>
          <p:cNvPr id="1061" name="image.png" descr="image.png"/>
          <p:cNvPicPr>
            <a:picLocks noChangeAspect="0"/>
          </p:cNvPicPr>
          <p:nvPr/>
        </p:nvPicPr>
        <p:blipFill>
          <a:blip r:embed="rId2">
            <a:extLst/>
          </a:blip>
          <a:stretch>
            <a:fillRect/>
          </a:stretch>
        </p:blipFill>
        <p:spPr>
          <a:xfrm>
            <a:off x="2141158" y="-1"/>
            <a:ext cx="5841833" cy="7531102"/>
          </a:xfrm>
          <a:prstGeom prst="rect">
            <a:avLst/>
          </a:prstGeom>
          <a:ln w="12700">
            <a:miter lim="400000"/>
          </a:ln>
        </p:spPr>
      </p:pic>
    </p:spTree>
  </p:cSld>
  <p:clrMapOvr>
    <a:masterClrMapping/>
  </p:clrMapOvr>
  <p:transition xmlns:p14="http://schemas.microsoft.com/office/powerpoint/2010/main" spd="med" advClick="1"/>
</p:sld>
</file>

<file path=ppt/slides/slide1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63" name="Size of permissible circle?"/>
          <p:cNvSpPr txBox="1"/>
          <p:nvPr>
            <p:ph type="title"/>
          </p:nvPr>
        </p:nvSpPr>
        <p:spPr>
          <a:prstGeom prst="rect">
            <a:avLst/>
          </a:prstGeom>
        </p:spPr>
        <p:txBody>
          <a:bodyPr/>
          <a:lstStyle/>
          <a:p>
            <a:pPr/>
            <a:r>
              <a:t>Size of permissible circle?</a:t>
            </a:r>
          </a:p>
        </p:txBody>
      </p:sp>
      <p:sp>
        <p:nvSpPr>
          <p:cNvPr id="1064" name="Assumption on print size, viewing distance, human vision…"/>
          <p:cNvSpPr txBox="1"/>
          <p:nvPr>
            <p:ph type="body" idx="1"/>
          </p:nvPr>
        </p:nvSpPr>
        <p:spPr>
          <a:prstGeom prst="rect">
            <a:avLst/>
          </a:prstGeom>
        </p:spPr>
        <p:txBody>
          <a:bodyPr/>
          <a:lstStyle/>
          <a:p>
            <a:pPr/>
            <a:r>
              <a:t>Assumption on print size, viewing distance, human vision</a:t>
            </a:r>
          </a:p>
          <a:p>
            <a:pPr lvl="1"/>
            <a:r>
              <a:t>Typically for 35mm film: diameter = 0.02mm</a:t>
            </a:r>
          </a:p>
          <a:p>
            <a:pPr lvl="1"/>
          </a:p>
          <a:p>
            <a:pPr lvl="1"/>
          </a:p>
          <a:p>
            <a:pPr/>
            <a:r>
              <a:t>Film/sensor resolution </a:t>
            </a:r>
            <a:br/>
            <a:r>
              <a:t>(8</a:t>
            </a:r>
            <a:r>
              <a:rPr b="0">
                <a:latin typeface="Symbol"/>
                <a:ea typeface="Symbol"/>
                <a:cs typeface="Symbol"/>
                <a:sym typeface="Symbol"/>
              </a:rPr>
              <a:t>m</a:t>
            </a:r>
            <a:r>
              <a:t> photosites for high-end SLR )</a:t>
            </a:r>
          </a:p>
          <a:p>
            <a:pPr/>
            <a:r>
              <a:t>Best lenses are around 60 lp/mm (line pair per mm)</a:t>
            </a:r>
          </a:p>
          <a:p>
            <a:pPr/>
            <a:r>
              <a:t>Diffraction limit</a:t>
            </a:r>
          </a:p>
        </p:txBody>
      </p:sp>
    </p:spTree>
  </p:cSld>
  <p:clrMapOvr>
    <a:masterClrMapping/>
  </p:clrMapOvr>
  <p:transition xmlns:p14="http://schemas.microsoft.com/office/powerpoint/2010/main" spd="med" advClick="1"/>
</p:sld>
</file>

<file path=ppt/slides/slide1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66" name="Simplistic view: double cone…"/>
          <p:cNvSpPr txBox="1"/>
          <p:nvPr>
            <p:ph type="body" idx="1"/>
          </p:nvPr>
        </p:nvSpPr>
        <p:spPr>
          <a:prstGeom prst="rect">
            <a:avLst/>
          </a:prstGeom>
        </p:spPr>
        <p:txBody>
          <a:bodyPr/>
          <a:lstStyle/>
          <a:p>
            <a:pPr/>
            <a:r>
              <a:t>Simplistic view: double cone</a:t>
            </a:r>
          </a:p>
          <a:p>
            <a:pPr lvl="1"/>
            <a:r>
              <a:t>Tells you about the value of one pixel</a:t>
            </a:r>
          </a:p>
        </p:txBody>
      </p:sp>
      <p:sp>
        <p:nvSpPr>
          <p:cNvPr id="1067" name="Depth of field: Object space"/>
          <p:cNvSpPr txBox="1"/>
          <p:nvPr>
            <p:ph type="title"/>
          </p:nvPr>
        </p:nvSpPr>
        <p:spPr>
          <a:prstGeom prst="rect">
            <a:avLst/>
          </a:prstGeom>
        </p:spPr>
        <p:txBody>
          <a:bodyPr/>
          <a:lstStyle>
            <a:lvl1pPr>
              <a:defRPr sz="3800"/>
            </a:lvl1pPr>
          </a:lstStyle>
          <a:p>
            <a:pPr/>
            <a:r>
              <a:t>Depth of field: Object space</a:t>
            </a:r>
          </a:p>
        </p:txBody>
      </p:sp>
      <p:sp>
        <p:nvSpPr>
          <p:cNvPr id="1068" name="Oval"/>
          <p:cNvSpPr/>
          <p:nvPr/>
        </p:nvSpPr>
        <p:spPr>
          <a:xfrm>
            <a:off x="1590707" y="4854029"/>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069" name="Line"/>
          <p:cNvSpPr/>
          <p:nvPr/>
        </p:nvSpPr>
        <p:spPr>
          <a:xfrm>
            <a:off x="590483" y="4854029"/>
            <a:ext cx="1745" cy="1922000"/>
          </a:xfrm>
          <a:prstGeom prst="line">
            <a:avLst/>
          </a:prstGeom>
          <a:ln w="12700">
            <a:solidFill>
              <a:srgbClr val="000000"/>
            </a:solidFill>
          </a:ln>
        </p:spPr>
        <p:txBody>
          <a:bodyPr lIns="0" tIns="0" rIns="0" bIns="0"/>
          <a:lstStyle/>
          <a:p>
            <a:pPr defTabSz="353020">
              <a:defRPr sz="900"/>
            </a:pPr>
          </a:p>
        </p:txBody>
      </p:sp>
      <p:sp>
        <p:nvSpPr>
          <p:cNvPr id="1070" name="lens"/>
          <p:cNvSpPr txBox="1"/>
          <p:nvPr/>
        </p:nvSpPr>
        <p:spPr>
          <a:xfrm>
            <a:off x="1345554" y="6697579"/>
            <a:ext cx="66995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defRPr sz="2600">
                <a:uFill>
                  <a:solidFill>
                    <a:srgbClr val="000000"/>
                  </a:solidFill>
                </a:uFill>
                <a:latin typeface="Times New Roman"/>
                <a:ea typeface="Times New Roman"/>
                <a:cs typeface="Times New Roman"/>
                <a:sym typeface="Times New Roman"/>
              </a:defRPr>
            </a:lvl1pPr>
          </a:lstStyle>
          <a:p>
            <a:pPr/>
            <a:r>
              <a:t>lens</a:t>
            </a:r>
          </a:p>
        </p:txBody>
      </p:sp>
      <p:sp>
        <p:nvSpPr>
          <p:cNvPr id="1071" name="Line"/>
          <p:cNvSpPr/>
          <p:nvPr/>
        </p:nvSpPr>
        <p:spPr>
          <a:xfrm>
            <a:off x="1678963" y="4854029"/>
            <a:ext cx="6942734" cy="2088704"/>
          </a:xfrm>
          <a:prstGeom prst="line">
            <a:avLst/>
          </a:prstGeom>
          <a:ln w="3175">
            <a:solidFill>
              <a:srgbClr val="000000"/>
            </a:solidFill>
          </a:ln>
        </p:spPr>
        <p:txBody>
          <a:bodyPr lIns="0" tIns="0" rIns="0" bIns="0"/>
          <a:lstStyle/>
          <a:p>
            <a:pPr defTabSz="353020">
              <a:defRPr sz="900"/>
            </a:pPr>
          </a:p>
        </p:txBody>
      </p:sp>
      <p:sp>
        <p:nvSpPr>
          <p:cNvPr id="1072" name="Line"/>
          <p:cNvSpPr/>
          <p:nvPr/>
        </p:nvSpPr>
        <p:spPr>
          <a:xfrm flipV="1">
            <a:off x="1678963" y="4599070"/>
            <a:ext cx="7030989" cy="2176959"/>
          </a:xfrm>
          <a:prstGeom prst="line">
            <a:avLst/>
          </a:prstGeom>
          <a:ln w="3175">
            <a:solidFill>
              <a:srgbClr val="000000"/>
            </a:solidFill>
          </a:ln>
        </p:spPr>
        <p:txBody>
          <a:bodyPr lIns="0" tIns="0" rIns="0" bIns="0"/>
          <a:lstStyle/>
          <a:p>
            <a:pPr defTabSz="353020">
              <a:defRPr sz="900"/>
            </a:pPr>
          </a:p>
        </p:txBody>
      </p:sp>
      <p:sp>
        <p:nvSpPr>
          <p:cNvPr id="1073" name="Circle"/>
          <p:cNvSpPr/>
          <p:nvPr/>
        </p:nvSpPr>
        <p:spPr>
          <a:xfrm>
            <a:off x="4767890" y="5775804"/>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074" name="Rectangle"/>
          <p:cNvSpPr/>
          <p:nvPr/>
        </p:nvSpPr>
        <p:spPr>
          <a:xfrm>
            <a:off x="7111553" y="5108988"/>
            <a:ext cx="166705" cy="421664"/>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075" name="Rectangle"/>
          <p:cNvSpPr/>
          <p:nvPr/>
        </p:nvSpPr>
        <p:spPr>
          <a:xfrm>
            <a:off x="7111553" y="5520845"/>
            <a:ext cx="166705" cy="421664"/>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076" name="Rectangle"/>
          <p:cNvSpPr/>
          <p:nvPr/>
        </p:nvSpPr>
        <p:spPr>
          <a:xfrm>
            <a:off x="7111553" y="5942508"/>
            <a:ext cx="166705" cy="421664"/>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077" name="Rectangle"/>
          <p:cNvSpPr/>
          <p:nvPr/>
        </p:nvSpPr>
        <p:spPr>
          <a:xfrm>
            <a:off x="7111553" y="6364172"/>
            <a:ext cx="166705" cy="421664"/>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078" name="Rectangle"/>
          <p:cNvSpPr/>
          <p:nvPr/>
        </p:nvSpPr>
        <p:spPr>
          <a:xfrm>
            <a:off x="7111553" y="4687325"/>
            <a:ext cx="166705" cy="421664"/>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079" name="sensor"/>
          <p:cNvSpPr txBox="1"/>
          <p:nvPr/>
        </p:nvSpPr>
        <p:spPr>
          <a:xfrm>
            <a:off x="90371" y="4353917"/>
            <a:ext cx="984800"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defRPr sz="2600">
                <a:uFill>
                  <a:solidFill>
                    <a:srgbClr val="000000"/>
                  </a:solidFill>
                </a:uFill>
                <a:latin typeface="Times New Roman"/>
                <a:ea typeface="Times New Roman"/>
                <a:cs typeface="Times New Roman"/>
                <a:sym typeface="Times New Roman"/>
              </a:defRPr>
            </a:lvl1pPr>
          </a:lstStyle>
          <a:p>
            <a:pPr/>
            <a:r>
              <a:t>sensor</a:t>
            </a:r>
          </a:p>
        </p:txBody>
      </p:sp>
      <p:sp>
        <p:nvSpPr>
          <p:cNvPr id="1080" name="Point in focus"/>
          <p:cNvSpPr txBox="1"/>
          <p:nvPr/>
        </p:nvSpPr>
        <p:spPr>
          <a:xfrm>
            <a:off x="3855921" y="6109212"/>
            <a:ext cx="1985187"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defRPr sz="2600">
                <a:uFill>
                  <a:solidFill>
                    <a:srgbClr val="000000"/>
                  </a:solidFill>
                </a:uFill>
                <a:latin typeface="Times New Roman"/>
                <a:ea typeface="Times New Roman"/>
                <a:cs typeface="Times New Roman"/>
                <a:sym typeface="Times New Roman"/>
              </a:defRPr>
            </a:lvl1pPr>
          </a:lstStyle>
          <a:p>
            <a:pPr/>
            <a:r>
              <a:t>Point in focus</a:t>
            </a:r>
          </a:p>
        </p:txBody>
      </p:sp>
      <p:sp>
        <p:nvSpPr>
          <p:cNvPr id="1081" name="Object with texture"/>
          <p:cNvSpPr txBox="1"/>
          <p:nvPr/>
        </p:nvSpPr>
        <p:spPr>
          <a:xfrm>
            <a:off x="5944625" y="6776029"/>
            <a:ext cx="2706702" cy="445422"/>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defRPr sz="2600">
                <a:uFill>
                  <a:solidFill>
                    <a:srgbClr val="000000"/>
                  </a:solidFill>
                </a:uFill>
                <a:latin typeface="Times New Roman"/>
                <a:ea typeface="Times New Roman"/>
                <a:cs typeface="Times New Roman"/>
                <a:sym typeface="Times New Roman"/>
              </a:defRPr>
            </a:lvl1pPr>
          </a:lstStyle>
          <a:p>
            <a:pPr/>
            <a:r>
              <a:t>Object with texture</a:t>
            </a:r>
          </a:p>
        </p:txBody>
      </p:sp>
      <p:sp>
        <p:nvSpPr>
          <p:cNvPr id="1082" name="Line"/>
          <p:cNvSpPr/>
          <p:nvPr/>
        </p:nvSpPr>
        <p:spPr>
          <a:xfrm>
            <a:off x="590483" y="5854253"/>
            <a:ext cx="1088481" cy="921776"/>
          </a:xfrm>
          <a:prstGeom prst="line">
            <a:avLst/>
          </a:prstGeom>
          <a:ln w="3175">
            <a:solidFill>
              <a:srgbClr val="000000"/>
            </a:solidFill>
          </a:ln>
        </p:spPr>
        <p:txBody>
          <a:bodyPr lIns="0" tIns="0" rIns="0" bIns="0"/>
          <a:lstStyle/>
          <a:p>
            <a:pPr defTabSz="353020">
              <a:defRPr sz="900"/>
            </a:pPr>
          </a:p>
        </p:txBody>
      </p:sp>
      <p:sp>
        <p:nvSpPr>
          <p:cNvPr id="1083" name="Line"/>
          <p:cNvSpPr/>
          <p:nvPr/>
        </p:nvSpPr>
        <p:spPr>
          <a:xfrm flipV="1">
            <a:off x="590483" y="4854029"/>
            <a:ext cx="1088481" cy="1000225"/>
          </a:xfrm>
          <a:prstGeom prst="line">
            <a:avLst/>
          </a:prstGeom>
          <a:ln w="3175">
            <a:solidFill>
              <a:srgbClr val="000000"/>
            </a:solidFill>
          </a:ln>
        </p:spPr>
        <p:txBody>
          <a:bodyPr lIns="0" tIns="0" rIns="0" bIns="0"/>
          <a:lstStyle/>
          <a:p>
            <a:pPr defTabSz="353020">
              <a:defRPr sz="900"/>
            </a:pPr>
          </a:p>
        </p:txBody>
      </p:sp>
    </p:spTree>
  </p:cSld>
  <p:clrMapOvr>
    <a:masterClrMapping/>
  </p:clrMapOvr>
  <p:transition xmlns:p14="http://schemas.microsoft.com/office/powerpoint/2010/main" spd="med" advClick="1"/>
</p:sld>
</file>

<file path=ppt/slides/slide1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85" name="Simplistic view: double cone…"/>
          <p:cNvSpPr txBox="1"/>
          <p:nvPr>
            <p:ph type="body" idx="1"/>
          </p:nvPr>
        </p:nvSpPr>
        <p:spPr>
          <a:prstGeom prst="rect">
            <a:avLst/>
          </a:prstGeom>
        </p:spPr>
        <p:txBody>
          <a:bodyPr/>
          <a:lstStyle/>
          <a:p>
            <a:pPr/>
            <a:r>
              <a:t>Simplistic view: double cone</a:t>
            </a:r>
          </a:p>
          <a:p>
            <a:pPr lvl="1"/>
            <a:r>
              <a:t>Only tells you about the value of one pixel</a:t>
            </a:r>
          </a:p>
          <a:p>
            <a:pPr lvl="1"/>
            <a:r>
              <a:t>Things are in fact a little more complicated to assess circles of confusion across the image</a:t>
            </a:r>
          </a:p>
          <a:p>
            <a:pPr lvl="1"/>
            <a:r>
              <a:t>We're missing the magnification factor </a:t>
            </a:r>
            <a:br/>
            <a:r>
              <a:t>(proportional to 1/distance and focal length)</a:t>
            </a:r>
          </a:p>
        </p:txBody>
      </p:sp>
      <p:sp>
        <p:nvSpPr>
          <p:cNvPr id="1086" name="Depth of field: Object space"/>
          <p:cNvSpPr txBox="1"/>
          <p:nvPr>
            <p:ph type="title"/>
          </p:nvPr>
        </p:nvSpPr>
        <p:spPr>
          <a:prstGeom prst="rect">
            <a:avLst/>
          </a:prstGeom>
        </p:spPr>
        <p:txBody>
          <a:bodyPr/>
          <a:lstStyle>
            <a:lvl1pPr>
              <a:defRPr sz="3800"/>
            </a:lvl1pPr>
          </a:lstStyle>
          <a:p>
            <a:pPr/>
            <a:r>
              <a:t>Depth of field: Object space</a:t>
            </a:r>
          </a:p>
        </p:txBody>
      </p:sp>
      <p:sp>
        <p:nvSpPr>
          <p:cNvPr id="1087" name="Oval"/>
          <p:cNvSpPr/>
          <p:nvPr/>
        </p:nvSpPr>
        <p:spPr>
          <a:xfrm>
            <a:off x="1590707" y="4854029"/>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088" name="Line"/>
          <p:cNvSpPr/>
          <p:nvPr/>
        </p:nvSpPr>
        <p:spPr>
          <a:xfrm>
            <a:off x="590483" y="4854029"/>
            <a:ext cx="1745" cy="1922000"/>
          </a:xfrm>
          <a:prstGeom prst="line">
            <a:avLst/>
          </a:prstGeom>
          <a:ln w="12700">
            <a:solidFill>
              <a:srgbClr val="000000"/>
            </a:solidFill>
          </a:ln>
        </p:spPr>
        <p:txBody>
          <a:bodyPr lIns="0" tIns="0" rIns="0" bIns="0"/>
          <a:lstStyle/>
          <a:p>
            <a:pPr defTabSz="353020">
              <a:defRPr sz="900"/>
            </a:pPr>
          </a:p>
        </p:txBody>
      </p:sp>
      <p:sp>
        <p:nvSpPr>
          <p:cNvPr id="1089" name="lens"/>
          <p:cNvSpPr txBox="1"/>
          <p:nvPr/>
        </p:nvSpPr>
        <p:spPr>
          <a:xfrm>
            <a:off x="1345554" y="6697579"/>
            <a:ext cx="66995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defRPr sz="2600">
                <a:uFill>
                  <a:solidFill>
                    <a:srgbClr val="000000"/>
                  </a:solidFill>
                </a:uFill>
                <a:latin typeface="Times New Roman"/>
                <a:ea typeface="Times New Roman"/>
                <a:cs typeface="Times New Roman"/>
                <a:sym typeface="Times New Roman"/>
              </a:defRPr>
            </a:lvl1pPr>
          </a:lstStyle>
          <a:p>
            <a:pPr/>
            <a:r>
              <a:t>lens</a:t>
            </a:r>
          </a:p>
        </p:txBody>
      </p:sp>
      <p:sp>
        <p:nvSpPr>
          <p:cNvPr id="1090" name="Line"/>
          <p:cNvSpPr/>
          <p:nvPr/>
        </p:nvSpPr>
        <p:spPr>
          <a:xfrm>
            <a:off x="1678963" y="4854029"/>
            <a:ext cx="6942734" cy="2088704"/>
          </a:xfrm>
          <a:prstGeom prst="line">
            <a:avLst/>
          </a:prstGeom>
          <a:ln w="3175">
            <a:solidFill>
              <a:srgbClr val="000000"/>
            </a:solidFill>
          </a:ln>
        </p:spPr>
        <p:txBody>
          <a:bodyPr lIns="0" tIns="0" rIns="0" bIns="0"/>
          <a:lstStyle/>
          <a:p>
            <a:pPr defTabSz="353020">
              <a:defRPr sz="900"/>
            </a:pPr>
          </a:p>
        </p:txBody>
      </p:sp>
      <p:sp>
        <p:nvSpPr>
          <p:cNvPr id="1091" name="Line"/>
          <p:cNvSpPr/>
          <p:nvPr/>
        </p:nvSpPr>
        <p:spPr>
          <a:xfrm flipV="1">
            <a:off x="1678963" y="4599070"/>
            <a:ext cx="7030989" cy="2176959"/>
          </a:xfrm>
          <a:prstGeom prst="line">
            <a:avLst/>
          </a:prstGeom>
          <a:ln w="3175">
            <a:solidFill>
              <a:srgbClr val="000000"/>
            </a:solidFill>
          </a:ln>
        </p:spPr>
        <p:txBody>
          <a:bodyPr lIns="0" tIns="0" rIns="0" bIns="0"/>
          <a:lstStyle/>
          <a:p>
            <a:pPr defTabSz="353020">
              <a:defRPr sz="900"/>
            </a:pPr>
          </a:p>
        </p:txBody>
      </p:sp>
      <p:sp>
        <p:nvSpPr>
          <p:cNvPr id="1092" name="Circle"/>
          <p:cNvSpPr/>
          <p:nvPr/>
        </p:nvSpPr>
        <p:spPr>
          <a:xfrm>
            <a:off x="4767890" y="5775804"/>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093" name="Rectangle"/>
          <p:cNvSpPr/>
          <p:nvPr/>
        </p:nvSpPr>
        <p:spPr>
          <a:xfrm>
            <a:off x="7111553" y="5108988"/>
            <a:ext cx="166705" cy="421664"/>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094" name="Rectangle"/>
          <p:cNvSpPr/>
          <p:nvPr/>
        </p:nvSpPr>
        <p:spPr>
          <a:xfrm>
            <a:off x="7111553" y="5520845"/>
            <a:ext cx="166705" cy="421664"/>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095" name="Rectangle"/>
          <p:cNvSpPr/>
          <p:nvPr/>
        </p:nvSpPr>
        <p:spPr>
          <a:xfrm>
            <a:off x="7111553" y="5942508"/>
            <a:ext cx="166705" cy="421664"/>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096" name="Rectangle"/>
          <p:cNvSpPr/>
          <p:nvPr/>
        </p:nvSpPr>
        <p:spPr>
          <a:xfrm>
            <a:off x="7111553" y="6364172"/>
            <a:ext cx="166705" cy="421664"/>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097" name="Rectangle"/>
          <p:cNvSpPr/>
          <p:nvPr/>
        </p:nvSpPr>
        <p:spPr>
          <a:xfrm>
            <a:off x="7111553" y="4687325"/>
            <a:ext cx="166705" cy="421664"/>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098" name="sensor"/>
          <p:cNvSpPr txBox="1"/>
          <p:nvPr/>
        </p:nvSpPr>
        <p:spPr>
          <a:xfrm>
            <a:off x="90371" y="4353917"/>
            <a:ext cx="984800"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defRPr sz="2600">
                <a:uFill>
                  <a:solidFill>
                    <a:srgbClr val="000000"/>
                  </a:solidFill>
                </a:uFill>
                <a:latin typeface="Times New Roman"/>
                <a:ea typeface="Times New Roman"/>
                <a:cs typeface="Times New Roman"/>
                <a:sym typeface="Times New Roman"/>
              </a:defRPr>
            </a:lvl1pPr>
          </a:lstStyle>
          <a:p>
            <a:pPr/>
            <a:r>
              <a:t>sensor</a:t>
            </a:r>
          </a:p>
        </p:txBody>
      </p:sp>
      <p:sp>
        <p:nvSpPr>
          <p:cNvPr id="1099" name="Point in focus"/>
          <p:cNvSpPr txBox="1"/>
          <p:nvPr/>
        </p:nvSpPr>
        <p:spPr>
          <a:xfrm>
            <a:off x="3855921" y="6109212"/>
            <a:ext cx="1985187"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defRPr sz="2600">
                <a:uFill>
                  <a:solidFill>
                    <a:srgbClr val="000000"/>
                  </a:solidFill>
                </a:uFill>
                <a:latin typeface="Times New Roman"/>
                <a:ea typeface="Times New Roman"/>
                <a:cs typeface="Times New Roman"/>
                <a:sym typeface="Times New Roman"/>
              </a:defRPr>
            </a:lvl1pPr>
          </a:lstStyle>
          <a:p>
            <a:pPr/>
            <a:r>
              <a:t>Point in focus</a:t>
            </a:r>
          </a:p>
        </p:txBody>
      </p:sp>
      <p:sp>
        <p:nvSpPr>
          <p:cNvPr id="1100" name="Object with texture"/>
          <p:cNvSpPr txBox="1"/>
          <p:nvPr/>
        </p:nvSpPr>
        <p:spPr>
          <a:xfrm>
            <a:off x="5944625" y="6776029"/>
            <a:ext cx="2706702" cy="445422"/>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defRPr sz="2600">
                <a:uFill>
                  <a:solidFill>
                    <a:srgbClr val="000000"/>
                  </a:solidFill>
                </a:uFill>
                <a:latin typeface="Times New Roman"/>
                <a:ea typeface="Times New Roman"/>
                <a:cs typeface="Times New Roman"/>
                <a:sym typeface="Times New Roman"/>
              </a:defRPr>
            </a:lvl1pPr>
          </a:lstStyle>
          <a:p>
            <a:pPr/>
            <a:r>
              <a:t>Object with texture</a:t>
            </a:r>
          </a:p>
        </p:txBody>
      </p:sp>
      <p:sp>
        <p:nvSpPr>
          <p:cNvPr id="1101" name="Line"/>
          <p:cNvSpPr/>
          <p:nvPr/>
        </p:nvSpPr>
        <p:spPr>
          <a:xfrm>
            <a:off x="590483" y="5854253"/>
            <a:ext cx="1088481" cy="921776"/>
          </a:xfrm>
          <a:prstGeom prst="line">
            <a:avLst/>
          </a:prstGeom>
          <a:ln w="3175">
            <a:solidFill>
              <a:srgbClr val="000000"/>
            </a:solidFill>
          </a:ln>
        </p:spPr>
        <p:txBody>
          <a:bodyPr lIns="0" tIns="0" rIns="0" bIns="0"/>
          <a:lstStyle/>
          <a:p>
            <a:pPr defTabSz="353020">
              <a:defRPr sz="900"/>
            </a:pPr>
          </a:p>
        </p:txBody>
      </p:sp>
      <p:sp>
        <p:nvSpPr>
          <p:cNvPr id="1102" name="Line"/>
          <p:cNvSpPr/>
          <p:nvPr/>
        </p:nvSpPr>
        <p:spPr>
          <a:xfrm flipV="1">
            <a:off x="590483" y="4854029"/>
            <a:ext cx="1088481" cy="1000225"/>
          </a:xfrm>
          <a:prstGeom prst="line">
            <a:avLst/>
          </a:prstGeom>
          <a:ln w="3175">
            <a:solidFill>
              <a:srgbClr val="000000"/>
            </a:solidFill>
          </a:ln>
        </p:spPr>
        <p:txBody>
          <a:bodyPr lIns="0" tIns="0" rIns="0" bIns="0"/>
          <a:lstStyle/>
          <a:p>
            <a:pPr defTabSz="353020">
              <a:defRPr sz="900"/>
            </a:pPr>
          </a:p>
        </p:txBody>
      </p:sp>
    </p:spTree>
  </p:cSld>
  <p:clrMapOvr>
    <a:masterClrMapping/>
  </p:clrMapOvr>
  <p:transition xmlns:p14="http://schemas.microsoft.com/office/powerpoint/2010/main" spd="med" advClick="1"/>
</p:sld>
</file>

<file path=ppt/slides/slide1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104" name="Circle of confusion"/>
          <p:cNvSpPr txBox="1"/>
          <p:nvPr>
            <p:ph type="title"/>
          </p:nvPr>
        </p:nvSpPr>
        <p:spPr>
          <a:prstGeom prst="rect">
            <a:avLst/>
          </a:prstGeom>
        </p:spPr>
        <p:txBody>
          <a:bodyPr/>
          <a:lstStyle/>
          <a:p>
            <a:pPr/>
            <a:r>
              <a:t>Circle of confusion</a:t>
            </a:r>
          </a:p>
        </p:txBody>
      </p:sp>
      <p:sp>
        <p:nvSpPr>
          <p:cNvPr id="1105" name="Double-click to edit"/>
          <p:cNvSpPr txBox="1"/>
          <p:nvPr>
            <p:ph type="body" idx="1"/>
          </p:nvPr>
        </p:nvSpPr>
        <p:spPr>
          <a:prstGeom prst="rect">
            <a:avLst/>
          </a:prstGeom>
        </p:spPr>
        <p:txBody>
          <a:bodyPr/>
          <a:lstStyle/>
          <a:p>
            <a:pPr/>
          </a:p>
        </p:txBody>
      </p:sp>
      <p:pic>
        <p:nvPicPr>
          <p:cNvPr id="1106" name="image-filtered.png" descr="image-filtered.png"/>
          <p:cNvPicPr>
            <a:picLocks noChangeAspect="0"/>
          </p:cNvPicPr>
          <p:nvPr/>
        </p:nvPicPr>
        <p:blipFill>
          <a:blip r:embed="rId2">
            <a:extLst/>
          </a:blip>
          <a:srcRect l="0" t="42960" r="15449" b="39863"/>
          <a:stretch>
            <a:fillRect/>
          </a:stretch>
        </p:blipFill>
        <p:spPr>
          <a:xfrm>
            <a:off x="910381" y="3853805"/>
            <a:ext cx="5953405" cy="1088480"/>
          </a:xfrm>
          <a:prstGeom prst="rect">
            <a:avLst/>
          </a:prstGeom>
          <a:ln w="12700">
            <a:miter lim="400000"/>
          </a:ln>
        </p:spPr>
      </p:pic>
      <p:sp>
        <p:nvSpPr>
          <p:cNvPr id="1107" name="From Basic Photographic Materials and Processes, Stroebel et al."/>
          <p:cNvSpPr txBox="1"/>
          <p:nvPr/>
        </p:nvSpPr>
        <p:spPr>
          <a:xfrm>
            <a:off x="4689878" y="7197691"/>
            <a:ext cx="4784893" cy="2794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800"/>
              </a:spcBef>
              <a:defRPr>
                <a:uFill>
                  <a:solidFill>
                    <a:srgbClr val="000000"/>
                  </a:solidFill>
                </a:uFill>
                <a:latin typeface="Times New Roman"/>
                <a:ea typeface="Times New Roman"/>
                <a:cs typeface="Times New Roman"/>
                <a:sym typeface="Times New Roman"/>
              </a:defRPr>
            </a:lvl1pPr>
          </a:lstStyle>
          <a:p>
            <a:pPr/>
            <a:r>
              <a:t>From Basic Photographic Materials and Processes, Stroebel et al. </a:t>
            </a:r>
          </a:p>
        </p:txBody>
      </p:sp>
      <p:sp>
        <p:nvSpPr>
          <p:cNvPr id="1108" name="circle of confusion"/>
          <p:cNvSpPr txBox="1"/>
          <p:nvPr/>
        </p:nvSpPr>
        <p:spPr>
          <a:xfrm>
            <a:off x="6866400" y="4187213"/>
            <a:ext cx="2632469" cy="445422"/>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defRPr sz="2600">
                <a:uFill>
                  <a:solidFill>
                    <a:srgbClr val="000000"/>
                  </a:solidFill>
                </a:uFill>
                <a:latin typeface="Times New Roman"/>
                <a:ea typeface="Times New Roman"/>
                <a:cs typeface="Times New Roman"/>
                <a:sym typeface="Times New Roman"/>
              </a:defRPr>
            </a:lvl1pPr>
          </a:lstStyle>
          <a:p>
            <a:pPr/>
            <a:r>
              <a:t>circle of confusion</a:t>
            </a:r>
          </a:p>
        </p:txBody>
      </p:sp>
    </p:spTree>
  </p:cSld>
  <p:clrMapOvr>
    <a:masterClrMapping/>
  </p:clrMapOvr>
  <p:transition xmlns:p14="http://schemas.microsoft.com/office/powerpoint/2010/main" spd="med" advClick="1"/>
</p:sld>
</file>

<file path=ppt/slides/slide1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110" name="Depth of focus"/>
          <p:cNvSpPr txBox="1"/>
          <p:nvPr>
            <p:ph type="title"/>
          </p:nvPr>
        </p:nvSpPr>
        <p:spPr>
          <a:prstGeom prst="rect">
            <a:avLst/>
          </a:prstGeom>
        </p:spPr>
        <p:txBody>
          <a:bodyPr/>
          <a:lstStyle/>
          <a:p>
            <a:pPr/>
            <a:r>
              <a:t>Depth of focus</a:t>
            </a:r>
          </a:p>
        </p:txBody>
      </p:sp>
      <p:sp>
        <p:nvSpPr>
          <p:cNvPr id="1111" name="Double-click to edit"/>
          <p:cNvSpPr txBox="1"/>
          <p:nvPr>
            <p:ph type="body" idx="1"/>
          </p:nvPr>
        </p:nvSpPr>
        <p:spPr>
          <a:prstGeom prst="rect">
            <a:avLst/>
          </a:prstGeom>
        </p:spPr>
        <p:txBody>
          <a:bodyPr/>
          <a:lstStyle/>
          <a:p>
            <a:pPr/>
          </a:p>
        </p:txBody>
      </p:sp>
      <p:pic>
        <p:nvPicPr>
          <p:cNvPr id="1112" name="image-filtered.png" descr="image-filtered.png"/>
          <p:cNvPicPr>
            <a:picLocks noChangeAspect="0"/>
          </p:cNvPicPr>
          <p:nvPr/>
        </p:nvPicPr>
        <p:blipFill>
          <a:blip r:embed="rId2">
            <a:extLst/>
          </a:blip>
          <a:stretch>
            <a:fillRect/>
          </a:stretch>
        </p:blipFill>
        <p:spPr>
          <a:xfrm>
            <a:off x="923891" y="1194167"/>
            <a:ext cx="7041231" cy="6336933"/>
          </a:xfrm>
          <a:prstGeom prst="rect">
            <a:avLst/>
          </a:prstGeom>
          <a:ln w="12700">
            <a:miter lim="400000"/>
          </a:ln>
        </p:spPr>
      </p:pic>
      <p:sp>
        <p:nvSpPr>
          <p:cNvPr id="1113" name="From Basic Photographic Materials and Processes, Stroebel et al."/>
          <p:cNvSpPr txBox="1"/>
          <p:nvPr/>
        </p:nvSpPr>
        <p:spPr>
          <a:xfrm>
            <a:off x="4689878" y="7197691"/>
            <a:ext cx="4784893" cy="2794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800"/>
              </a:spcBef>
              <a:defRPr>
                <a:uFill>
                  <a:solidFill>
                    <a:srgbClr val="000000"/>
                  </a:solidFill>
                </a:uFill>
                <a:latin typeface="Times New Roman"/>
                <a:ea typeface="Times New Roman"/>
                <a:cs typeface="Times New Roman"/>
                <a:sym typeface="Times New Roman"/>
              </a:defRPr>
            </a:lvl1pPr>
          </a:lstStyle>
          <a:p>
            <a:pPr/>
            <a:r>
              <a:t>From Basic Photographic Materials and Processes, Stroebel et al. </a:t>
            </a:r>
          </a:p>
        </p:txBody>
      </p:sp>
    </p:spTree>
  </p:cSld>
  <p:clrMapOvr>
    <a:masterClrMapping/>
  </p:clrMapOvr>
  <p:transition xmlns:p14="http://schemas.microsoft.com/office/powerpoint/2010/main" spd="med" advClick="1"/>
</p:sld>
</file>

<file path=ppt/slides/slide1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115" name="Line"/>
          <p:cNvSpPr/>
          <p:nvPr/>
        </p:nvSpPr>
        <p:spPr>
          <a:xfrm>
            <a:off x="4934594" y="4991315"/>
            <a:ext cx="1745" cy="1922000"/>
          </a:xfrm>
          <a:prstGeom prst="line">
            <a:avLst/>
          </a:prstGeom>
          <a:ln w="12700">
            <a:solidFill>
              <a:srgbClr val="000000"/>
            </a:solidFill>
            <a:custDash>
              <a:ds d="200000" sp="200000"/>
            </a:custDash>
          </a:ln>
        </p:spPr>
        <p:txBody>
          <a:bodyPr lIns="0" tIns="0" rIns="0" bIns="0"/>
          <a:lstStyle/>
          <a:p>
            <a:pPr defTabSz="353020">
              <a:defRPr sz="900"/>
            </a:pPr>
          </a:p>
        </p:txBody>
      </p:sp>
      <p:sp>
        <p:nvSpPr>
          <p:cNvPr id="1116" name="Points on focal plane project into a point on sensor plane"/>
          <p:cNvSpPr txBox="1"/>
          <p:nvPr>
            <p:ph type="body" idx="1"/>
          </p:nvPr>
        </p:nvSpPr>
        <p:spPr>
          <a:prstGeom prst="rect">
            <a:avLst/>
          </a:prstGeom>
        </p:spPr>
        <p:txBody>
          <a:bodyPr/>
          <a:lstStyle/>
          <a:p>
            <a:pPr/>
            <a:r>
              <a:t>Points on focal plane project into a point on sensor plane</a:t>
            </a:r>
          </a:p>
        </p:txBody>
      </p:sp>
      <p:sp>
        <p:nvSpPr>
          <p:cNvPr id="1117" name="Focusing"/>
          <p:cNvSpPr txBox="1"/>
          <p:nvPr>
            <p:ph type="title"/>
          </p:nvPr>
        </p:nvSpPr>
        <p:spPr>
          <a:prstGeom prst="rect">
            <a:avLst/>
          </a:prstGeom>
        </p:spPr>
        <p:txBody>
          <a:bodyPr/>
          <a:lstStyle>
            <a:lvl1pPr>
              <a:defRPr sz="3800"/>
            </a:lvl1pPr>
          </a:lstStyle>
          <a:p>
            <a:pPr/>
            <a:r>
              <a:t>Focusing</a:t>
            </a:r>
          </a:p>
        </p:txBody>
      </p:sp>
      <p:sp>
        <p:nvSpPr>
          <p:cNvPr id="1118" name="Oval"/>
          <p:cNvSpPr/>
          <p:nvPr/>
        </p:nvSpPr>
        <p:spPr>
          <a:xfrm>
            <a:off x="1727993" y="4991315"/>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19" name="Line"/>
          <p:cNvSpPr/>
          <p:nvPr/>
        </p:nvSpPr>
        <p:spPr>
          <a:xfrm>
            <a:off x="727769" y="4991315"/>
            <a:ext cx="1744" cy="1922000"/>
          </a:xfrm>
          <a:prstGeom prst="line">
            <a:avLst/>
          </a:prstGeom>
          <a:ln w="12700">
            <a:solidFill>
              <a:srgbClr val="000000"/>
            </a:solidFill>
          </a:ln>
        </p:spPr>
        <p:txBody>
          <a:bodyPr lIns="0" tIns="0" rIns="0" bIns="0"/>
          <a:lstStyle/>
          <a:p>
            <a:pPr defTabSz="353020">
              <a:defRPr sz="900"/>
            </a:pPr>
          </a:p>
        </p:txBody>
      </p:sp>
      <p:sp>
        <p:nvSpPr>
          <p:cNvPr id="1120" name="lens"/>
          <p:cNvSpPr txBox="1"/>
          <p:nvPr/>
        </p:nvSpPr>
        <p:spPr>
          <a:xfrm>
            <a:off x="1482840" y="6834865"/>
            <a:ext cx="66995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defRPr sz="2600">
                <a:uFill>
                  <a:solidFill>
                    <a:srgbClr val="000000"/>
                  </a:solidFill>
                </a:uFill>
                <a:latin typeface="Times New Roman"/>
                <a:ea typeface="Times New Roman"/>
                <a:cs typeface="Times New Roman"/>
                <a:sym typeface="Times New Roman"/>
              </a:defRPr>
            </a:lvl1pPr>
          </a:lstStyle>
          <a:p>
            <a:pPr/>
            <a:r>
              <a:t>lens</a:t>
            </a:r>
          </a:p>
        </p:txBody>
      </p:sp>
      <p:sp>
        <p:nvSpPr>
          <p:cNvPr id="1121" name="Line"/>
          <p:cNvSpPr/>
          <p:nvPr/>
        </p:nvSpPr>
        <p:spPr>
          <a:xfrm flipV="1">
            <a:off x="745980" y="4991315"/>
            <a:ext cx="1064126" cy="971104"/>
          </a:xfrm>
          <a:prstGeom prst="line">
            <a:avLst/>
          </a:prstGeom>
          <a:ln w="3175">
            <a:solidFill>
              <a:srgbClr val="000000"/>
            </a:solidFill>
          </a:ln>
        </p:spPr>
        <p:txBody>
          <a:bodyPr lIns="0" tIns="0" rIns="0" bIns="0"/>
          <a:lstStyle/>
          <a:p>
            <a:pPr defTabSz="353020">
              <a:defRPr sz="900"/>
            </a:pPr>
          </a:p>
        </p:txBody>
      </p:sp>
      <p:sp>
        <p:nvSpPr>
          <p:cNvPr id="1122" name="Line"/>
          <p:cNvSpPr/>
          <p:nvPr/>
        </p:nvSpPr>
        <p:spPr>
          <a:xfrm flipH="1" flipV="1">
            <a:off x="718020" y="5932466"/>
            <a:ext cx="1094833" cy="973683"/>
          </a:xfrm>
          <a:prstGeom prst="line">
            <a:avLst/>
          </a:prstGeom>
          <a:ln w="3175">
            <a:solidFill>
              <a:srgbClr val="000000"/>
            </a:solidFill>
          </a:ln>
        </p:spPr>
        <p:txBody>
          <a:bodyPr lIns="0" tIns="0" rIns="0" bIns="0"/>
          <a:lstStyle/>
          <a:p>
            <a:pPr defTabSz="353020">
              <a:defRPr sz="900"/>
            </a:pPr>
          </a:p>
        </p:txBody>
      </p:sp>
      <p:sp>
        <p:nvSpPr>
          <p:cNvPr id="1123" name="Circle"/>
          <p:cNvSpPr/>
          <p:nvPr/>
        </p:nvSpPr>
        <p:spPr>
          <a:xfrm>
            <a:off x="688544" y="5913090"/>
            <a:ext cx="88257"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24" name="Line"/>
          <p:cNvSpPr/>
          <p:nvPr/>
        </p:nvSpPr>
        <p:spPr>
          <a:xfrm>
            <a:off x="1816248" y="4991315"/>
            <a:ext cx="3121972" cy="955641"/>
          </a:xfrm>
          <a:prstGeom prst="line">
            <a:avLst/>
          </a:prstGeom>
          <a:ln w="3175">
            <a:solidFill>
              <a:srgbClr val="000000"/>
            </a:solidFill>
          </a:ln>
        </p:spPr>
        <p:txBody>
          <a:bodyPr lIns="0" tIns="0" rIns="0" bIns="0"/>
          <a:lstStyle/>
          <a:p>
            <a:pPr defTabSz="353020">
              <a:defRPr sz="900"/>
            </a:pPr>
          </a:p>
        </p:txBody>
      </p:sp>
      <p:sp>
        <p:nvSpPr>
          <p:cNvPr id="1125" name="Line"/>
          <p:cNvSpPr/>
          <p:nvPr/>
        </p:nvSpPr>
        <p:spPr>
          <a:xfrm flipV="1">
            <a:off x="1816248" y="5975769"/>
            <a:ext cx="3094103" cy="934794"/>
          </a:xfrm>
          <a:prstGeom prst="line">
            <a:avLst/>
          </a:prstGeom>
          <a:ln w="3175">
            <a:solidFill>
              <a:srgbClr val="000000"/>
            </a:solidFill>
          </a:ln>
        </p:spPr>
        <p:txBody>
          <a:bodyPr lIns="0" tIns="0" rIns="0" bIns="0"/>
          <a:lstStyle/>
          <a:p>
            <a:pPr defTabSz="353020">
              <a:defRPr sz="900"/>
            </a:pPr>
          </a:p>
        </p:txBody>
      </p:sp>
      <p:sp>
        <p:nvSpPr>
          <p:cNvPr id="1126" name="focal  plane"/>
          <p:cNvSpPr txBox="1"/>
          <p:nvPr/>
        </p:nvSpPr>
        <p:spPr>
          <a:xfrm>
            <a:off x="4463901" y="6697579"/>
            <a:ext cx="1034558" cy="826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7" marR="44627" defTabSz="1000224">
              <a:spcBef>
                <a:spcPts val="1400"/>
              </a:spcBef>
              <a:defRPr sz="2600">
                <a:uFill>
                  <a:solidFill>
                    <a:srgbClr val="000000"/>
                  </a:solidFill>
                </a:uFill>
                <a:latin typeface="Times New Roman"/>
                <a:ea typeface="Times New Roman"/>
                <a:cs typeface="Times New Roman"/>
                <a:sym typeface="Times New Roman"/>
              </a:defRPr>
            </a:pPr>
            <a:r>
              <a:t>focal </a:t>
            </a:r>
            <a:br/>
            <a:r>
              <a:t>plane</a:t>
            </a:r>
          </a:p>
        </p:txBody>
      </p:sp>
      <p:sp>
        <p:nvSpPr>
          <p:cNvPr id="1127" name="Circle"/>
          <p:cNvSpPr/>
          <p:nvPr/>
        </p:nvSpPr>
        <p:spPr>
          <a:xfrm>
            <a:off x="4895370" y="5922896"/>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9" name="Line"/>
          <p:cNvSpPr/>
          <p:nvPr/>
        </p:nvSpPr>
        <p:spPr>
          <a:xfrm>
            <a:off x="4934594" y="4991315"/>
            <a:ext cx="1745" cy="1922000"/>
          </a:xfrm>
          <a:prstGeom prst="line">
            <a:avLst/>
          </a:prstGeom>
          <a:ln w="12700">
            <a:solidFill>
              <a:srgbClr val="000000"/>
            </a:solidFill>
            <a:custDash>
              <a:ds d="200000" sp="200000"/>
            </a:custDash>
          </a:ln>
        </p:spPr>
        <p:txBody>
          <a:bodyPr lIns="0" tIns="0" rIns="0" bIns="0"/>
          <a:lstStyle/>
          <a:p>
            <a:pPr defTabSz="353020">
              <a:defRPr sz="900"/>
            </a:pPr>
          </a:p>
        </p:txBody>
      </p:sp>
      <p:sp>
        <p:nvSpPr>
          <p:cNvPr id="1130" name="Misfocus"/>
          <p:cNvSpPr txBox="1"/>
          <p:nvPr>
            <p:ph type="title"/>
          </p:nvPr>
        </p:nvSpPr>
        <p:spPr>
          <a:prstGeom prst="rect">
            <a:avLst/>
          </a:prstGeom>
        </p:spPr>
        <p:txBody>
          <a:bodyPr/>
          <a:lstStyle>
            <a:lvl1pPr>
              <a:defRPr sz="3800"/>
            </a:lvl1pPr>
          </a:lstStyle>
          <a:p>
            <a:pPr/>
            <a:r>
              <a:t>Misfocus</a:t>
            </a:r>
          </a:p>
        </p:txBody>
      </p:sp>
      <p:sp>
        <p:nvSpPr>
          <p:cNvPr id="1131" name="Points too far focus too close and project into a circle…"/>
          <p:cNvSpPr txBox="1"/>
          <p:nvPr>
            <p:ph type="body" idx="1"/>
          </p:nvPr>
        </p:nvSpPr>
        <p:spPr>
          <a:prstGeom prst="rect">
            <a:avLst/>
          </a:prstGeom>
        </p:spPr>
        <p:txBody>
          <a:bodyPr/>
          <a:lstStyle/>
          <a:p>
            <a:pPr/>
            <a:r>
              <a:t>Points too far focus too close and project into a circle</a:t>
            </a:r>
          </a:p>
          <a:p>
            <a:pPr lvl="1"/>
            <a:r>
              <a:t>called circle of confusion</a:t>
            </a:r>
          </a:p>
        </p:txBody>
      </p:sp>
      <p:sp>
        <p:nvSpPr>
          <p:cNvPr id="1132" name="Oval"/>
          <p:cNvSpPr/>
          <p:nvPr/>
        </p:nvSpPr>
        <p:spPr>
          <a:xfrm>
            <a:off x="1727993" y="4991315"/>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33" name="Line"/>
          <p:cNvSpPr/>
          <p:nvPr/>
        </p:nvSpPr>
        <p:spPr>
          <a:xfrm>
            <a:off x="727769" y="4991315"/>
            <a:ext cx="1744" cy="1922000"/>
          </a:xfrm>
          <a:prstGeom prst="line">
            <a:avLst/>
          </a:prstGeom>
          <a:ln w="12700">
            <a:solidFill>
              <a:srgbClr val="000000"/>
            </a:solidFill>
          </a:ln>
        </p:spPr>
        <p:txBody>
          <a:bodyPr lIns="0" tIns="0" rIns="0" bIns="0"/>
          <a:lstStyle/>
          <a:p>
            <a:pPr defTabSz="353020">
              <a:defRPr sz="900"/>
            </a:pPr>
          </a:p>
        </p:txBody>
      </p:sp>
      <p:sp>
        <p:nvSpPr>
          <p:cNvPr id="1134" name="lens"/>
          <p:cNvSpPr txBox="1"/>
          <p:nvPr/>
        </p:nvSpPr>
        <p:spPr>
          <a:xfrm>
            <a:off x="1482840" y="6834865"/>
            <a:ext cx="66995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defRPr sz="2600">
                <a:uFill>
                  <a:solidFill>
                    <a:srgbClr val="000000"/>
                  </a:solidFill>
                </a:uFill>
                <a:latin typeface="Times New Roman"/>
                <a:ea typeface="Times New Roman"/>
                <a:cs typeface="Times New Roman"/>
                <a:sym typeface="Times New Roman"/>
              </a:defRPr>
            </a:lvl1pPr>
          </a:lstStyle>
          <a:p>
            <a:pPr/>
            <a:r>
              <a:t>lens</a:t>
            </a:r>
          </a:p>
        </p:txBody>
      </p:sp>
      <p:sp>
        <p:nvSpPr>
          <p:cNvPr id="1135" name="focal  plane"/>
          <p:cNvSpPr txBox="1"/>
          <p:nvPr/>
        </p:nvSpPr>
        <p:spPr>
          <a:xfrm>
            <a:off x="4463901" y="6697579"/>
            <a:ext cx="1034558" cy="826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7" marR="44627" defTabSz="1000224">
              <a:spcBef>
                <a:spcPts val="1400"/>
              </a:spcBef>
              <a:defRPr sz="2600">
                <a:uFill>
                  <a:solidFill>
                    <a:srgbClr val="000000"/>
                  </a:solidFill>
                </a:uFill>
                <a:latin typeface="Times New Roman"/>
                <a:ea typeface="Times New Roman"/>
                <a:cs typeface="Times New Roman"/>
                <a:sym typeface="Times New Roman"/>
              </a:defRPr>
            </a:pPr>
            <a:r>
              <a:t>focal </a:t>
            </a:r>
            <a:br/>
            <a:r>
              <a:t>plane</a:t>
            </a:r>
          </a:p>
        </p:txBody>
      </p:sp>
      <p:sp>
        <p:nvSpPr>
          <p:cNvPr id="1136" name="Circle"/>
          <p:cNvSpPr/>
          <p:nvPr/>
        </p:nvSpPr>
        <p:spPr>
          <a:xfrm>
            <a:off x="7709727" y="5971926"/>
            <a:ext cx="58837"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8" name="Line"/>
          <p:cNvSpPr/>
          <p:nvPr/>
        </p:nvSpPr>
        <p:spPr>
          <a:xfrm>
            <a:off x="4934594" y="4991315"/>
            <a:ext cx="1745" cy="1922000"/>
          </a:xfrm>
          <a:prstGeom prst="line">
            <a:avLst/>
          </a:prstGeom>
          <a:ln w="12700">
            <a:solidFill>
              <a:srgbClr val="000000"/>
            </a:solidFill>
            <a:custDash>
              <a:ds d="200000" sp="200000"/>
            </a:custDash>
          </a:ln>
        </p:spPr>
        <p:txBody>
          <a:bodyPr lIns="0" tIns="0" rIns="0" bIns="0"/>
          <a:lstStyle/>
          <a:p>
            <a:pPr defTabSz="353020">
              <a:defRPr sz="900"/>
            </a:pPr>
          </a:p>
        </p:txBody>
      </p:sp>
      <p:sp>
        <p:nvSpPr>
          <p:cNvPr id="1139" name="Misfocus"/>
          <p:cNvSpPr txBox="1"/>
          <p:nvPr>
            <p:ph type="title"/>
          </p:nvPr>
        </p:nvSpPr>
        <p:spPr>
          <a:prstGeom prst="rect">
            <a:avLst/>
          </a:prstGeom>
        </p:spPr>
        <p:txBody>
          <a:bodyPr/>
          <a:lstStyle>
            <a:lvl1pPr>
              <a:defRPr sz="3800"/>
            </a:lvl1pPr>
          </a:lstStyle>
          <a:p>
            <a:pPr/>
            <a:r>
              <a:t>Misfocus</a:t>
            </a:r>
          </a:p>
        </p:txBody>
      </p:sp>
      <p:sp>
        <p:nvSpPr>
          <p:cNvPr id="1140" name="Points too far focus too close and project into a circle…"/>
          <p:cNvSpPr txBox="1"/>
          <p:nvPr>
            <p:ph type="body" idx="1"/>
          </p:nvPr>
        </p:nvSpPr>
        <p:spPr>
          <a:prstGeom prst="rect">
            <a:avLst/>
          </a:prstGeom>
        </p:spPr>
        <p:txBody>
          <a:bodyPr/>
          <a:lstStyle/>
          <a:p>
            <a:pPr/>
            <a:r>
              <a:t>Points too far focus too close and project into a circle</a:t>
            </a:r>
          </a:p>
          <a:p>
            <a:pPr lvl="1"/>
            <a:r>
              <a:t>called circle of confusion</a:t>
            </a:r>
          </a:p>
        </p:txBody>
      </p:sp>
      <p:sp>
        <p:nvSpPr>
          <p:cNvPr id="1141" name="Oval"/>
          <p:cNvSpPr/>
          <p:nvPr/>
        </p:nvSpPr>
        <p:spPr>
          <a:xfrm>
            <a:off x="1727993" y="4991315"/>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42" name="Line"/>
          <p:cNvSpPr/>
          <p:nvPr/>
        </p:nvSpPr>
        <p:spPr>
          <a:xfrm>
            <a:off x="727769" y="4991315"/>
            <a:ext cx="1744" cy="1922000"/>
          </a:xfrm>
          <a:prstGeom prst="line">
            <a:avLst/>
          </a:prstGeom>
          <a:ln w="12700">
            <a:solidFill>
              <a:srgbClr val="000000"/>
            </a:solidFill>
          </a:ln>
        </p:spPr>
        <p:txBody>
          <a:bodyPr lIns="0" tIns="0" rIns="0" bIns="0"/>
          <a:lstStyle/>
          <a:p>
            <a:pPr defTabSz="353020">
              <a:defRPr sz="900"/>
            </a:pPr>
          </a:p>
        </p:txBody>
      </p:sp>
      <p:sp>
        <p:nvSpPr>
          <p:cNvPr id="1143" name="lens"/>
          <p:cNvSpPr txBox="1"/>
          <p:nvPr/>
        </p:nvSpPr>
        <p:spPr>
          <a:xfrm>
            <a:off x="1482840" y="6834865"/>
            <a:ext cx="66995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defRPr sz="2600">
                <a:uFill>
                  <a:solidFill>
                    <a:srgbClr val="000000"/>
                  </a:solidFill>
                </a:uFill>
                <a:latin typeface="Times New Roman"/>
                <a:ea typeface="Times New Roman"/>
                <a:cs typeface="Times New Roman"/>
                <a:sym typeface="Times New Roman"/>
              </a:defRPr>
            </a:lvl1pPr>
          </a:lstStyle>
          <a:p>
            <a:pPr/>
            <a:r>
              <a:t>lens</a:t>
            </a:r>
          </a:p>
        </p:txBody>
      </p:sp>
      <p:sp>
        <p:nvSpPr>
          <p:cNvPr id="1144" name="Line"/>
          <p:cNvSpPr/>
          <p:nvPr/>
        </p:nvSpPr>
        <p:spPr>
          <a:xfrm flipV="1">
            <a:off x="453198" y="4991315"/>
            <a:ext cx="1361703" cy="1431683"/>
          </a:xfrm>
          <a:prstGeom prst="line">
            <a:avLst/>
          </a:prstGeom>
          <a:ln w="3175">
            <a:solidFill>
              <a:srgbClr val="000000"/>
            </a:solidFill>
          </a:ln>
        </p:spPr>
        <p:txBody>
          <a:bodyPr lIns="0" tIns="0" rIns="0" bIns="0"/>
          <a:lstStyle/>
          <a:p>
            <a:pPr defTabSz="353020">
              <a:defRPr sz="900"/>
            </a:pPr>
          </a:p>
        </p:txBody>
      </p:sp>
      <p:sp>
        <p:nvSpPr>
          <p:cNvPr id="1145" name="Line"/>
          <p:cNvSpPr/>
          <p:nvPr/>
        </p:nvSpPr>
        <p:spPr>
          <a:xfrm flipH="1">
            <a:off x="717963" y="5805223"/>
            <a:ext cx="1" cy="335141"/>
          </a:xfrm>
          <a:prstGeom prst="line">
            <a:avLst/>
          </a:prstGeom>
          <a:ln w="25400">
            <a:solidFill>
              <a:srgbClr val="FF2600"/>
            </a:solidFill>
          </a:ln>
        </p:spPr>
        <p:txBody>
          <a:bodyPr lIns="0" tIns="0" rIns="0" bIns="0"/>
          <a:lstStyle/>
          <a:p>
            <a:pPr defTabSz="353020">
              <a:defRPr sz="900"/>
            </a:pPr>
          </a:p>
        </p:txBody>
      </p:sp>
      <p:sp>
        <p:nvSpPr>
          <p:cNvPr id="1146" name="Line"/>
          <p:cNvSpPr/>
          <p:nvPr/>
        </p:nvSpPr>
        <p:spPr>
          <a:xfrm flipH="1" flipV="1">
            <a:off x="472810" y="5540457"/>
            <a:ext cx="1336557" cy="1369396"/>
          </a:xfrm>
          <a:prstGeom prst="line">
            <a:avLst/>
          </a:prstGeom>
          <a:ln w="3175">
            <a:solidFill>
              <a:srgbClr val="000000"/>
            </a:solidFill>
          </a:ln>
        </p:spPr>
        <p:txBody>
          <a:bodyPr lIns="0" tIns="0" rIns="0" bIns="0"/>
          <a:lstStyle/>
          <a:p>
            <a:pPr defTabSz="353020">
              <a:defRPr sz="900"/>
            </a:pPr>
          </a:p>
        </p:txBody>
      </p:sp>
      <p:sp>
        <p:nvSpPr>
          <p:cNvPr id="1147" name="Circle"/>
          <p:cNvSpPr/>
          <p:nvPr/>
        </p:nvSpPr>
        <p:spPr>
          <a:xfrm>
            <a:off x="884667" y="5942508"/>
            <a:ext cx="58838"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48" name="Line"/>
          <p:cNvSpPr/>
          <p:nvPr/>
        </p:nvSpPr>
        <p:spPr>
          <a:xfrm>
            <a:off x="1816248" y="4991315"/>
            <a:ext cx="7850717" cy="1318043"/>
          </a:xfrm>
          <a:prstGeom prst="line">
            <a:avLst/>
          </a:prstGeom>
          <a:ln w="3175">
            <a:solidFill>
              <a:srgbClr val="000000"/>
            </a:solidFill>
          </a:ln>
        </p:spPr>
        <p:txBody>
          <a:bodyPr lIns="0" tIns="0" rIns="0" bIns="0"/>
          <a:lstStyle/>
          <a:p>
            <a:pPr defTabSz="353020">
              <a:defRPr sz="900"/>
            </a:pPr>
          </a:p>
        </p:txBody>
      </p:sp>
      <p:sp>
        <p:nvSpPr>
          <p:cNvPr id="1149" name="Line"/>
          <p:cNvSpPr/>
          <p:nvPr/>
        </p:nvSpPr>
        <p:spPr>
          <a:xfrm flipV="1">
            <a:off x="1816248" y="5716967"/>
            <a:ext cx="7844186" cy="1192507"/>
          </a:xfrm>
          <a:prstGeom prst="line">
            <a:avLst/>
          </a:prstGeom>
          <a:ln w="3175">
            <a:solidFill>
              <a:srgbClr val="000000"/>
            </a:solidFill>
          </a:ln>
        </p:spPr>
        <p:txBody>
          <a:bodyPr lIns="0" tIns="0" rIns="0" bIns="0"/>
          <a:lstStyle/>
          <a:p>
            <a:pPr defTabSz="353020">
              <a:defRPr sz="900"/>
            </a:pPr>
          </a:p>
        </p:txBody>
      </p:sp>
      <p:sp>
        <p:nvSpPr>
          <p:cNvPr id="1150" name="focal  plane"/>
          <p:cNvSpPr txBox="1"/>
          <p:nvPr/>
        </p:nvSpPr>
        <p:spPr>
          <a:xfrm>
            <a:off x="4463901" y="6697579"/>
            <a:ext cx="1034558" cy="826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7" marR="44627" defTabSz="1000224">
              <a:spcBef>
                <a:spcPts val="1400"/>
              </a:spcBef>
              <a:defRPr sz="2600">
                <a:uFill>
                  <a:solidFill>
                    <a:srgbClr val="000000"/>
                  </a:solidFill>
                </a:uFill>
                <a:latin typeface="Times New Roman"/>
                <a:ea typeface="Times New Roman"/>
                <a:cs typeface="Times New Roman"/>
                <a:sym typeface="Times New Roman"/>
              </a:defRPr>
            </a:pPr>
            <a:r>
              <a:t>focal </a:t>
            </a:r>
            <a:br/>
            <a:r>
              <a:t>plane</a:t>
            </a:r>
          </a:p>
        </p:txBody>
      </p:sp>
      <p:sp>
        <p:nvSpPr>
          <p:cNvPr id="1151" name="Circle"/>
          <p:cNvSpPr/>
          <p:nvPr/>
        </p:nvSpPr>
        <p:spPr>
          <a:xfrm>
            <a:off x="7709727" y="5971926"/>
            <a:ext cx="58837"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53" name="Depth of focus: more accurate view"/>
          <p:cNvSpPr txBox="1"/>
          <p:nvPr>
            <p:ph type="title"/>
          </p:nvPr>
        </p:nvSpPr>
        <p:spPr>
          <a:prstGeom prst="rect">
            <a:avLst/>
          </a:prstGeom>
        </p:spPr>
        <p:txBody>
          <a:bodyPr/>
          <a:lstStyle>
            <a:lvl1pPr>
              <a:defRPr sz="3800"/>
            </a:lvl1pPr>
          </a:lstStyle>
          <a:p>
            <a:pPr/>
            <a:r>
              <a:t>Depth of focus: more accurate view</a:t>
            </a:r>
          </a:p>
        </p:txBody>
      </p:sp>
      <p:sp>
        <p:nvSpPr>
          <p:cNvPr id="1154" name="Points too far focus too close and project into a circle…"/>
          <p:cNvSpPr txBox="1"/>
          <p:nvPr>
            <p:ph type="body" idx="1"/>
          </p:nvPr>
        </p:nvSpPr>
        <p:spPr>
          <a:prstGeom prst="rect">
            <a:avLst/>
          </a:prstGeom>
        </p:spPr>
        <p:txBody>
          <a:bodyPr/>
          <a:lstStyle/>
          <a:p>
            <a:pPr/>
            <a:r>
              <a:t>Points too far focus too close and project into a circle</a:t>
            </a:r>
          </a:p>
          <a:p>
            <a:pPr/>
            <a:r>
              <a:t>Points too close focus too far and project into a circle</a:t>
            </a:r>
          </a:p>
          <a:p>
            <a:pPr/>
          </a:p>
          <a:p>
            <a:pPr/>
            <a:r>
              <a:t>When the circle exceeds a given size, we declare the point out of focus</a:t>
            </a:r>
          </a:p>
        </p:txBody>
      </p:sp>
      <p:sp>
        <p:nvSpPr>
          <p:cNvPr id="1155" name="Oval"/>
          <p:cNvSpPr/>
          <p:nvPr/>
        </p:nvSpPr>
        <p:spPr>
          <a:xfrm>
            <a:off x="1727993" y="4991315"/>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56" name="Line"/>
          <p:cNvSpPr/>
          <p:nvPr/>
        </p:nvSpPr>
        <p:spPr>
          <a:xfrm>
            <a:off x="727769" y="4991315"/>
            <a:ext cx="1744" cy="1922000"/>
          </a:xfrm>
          <a:prstGeom prst="line">
            <a:avLst/>
          </a:prstGeom>
          <a:ln w="12700">
            <a:solidFill>
              <a:srgbClr val="000000"/>
            </a:solidFill>
          </a:ln>
        </p:spPr>
        <p:txBody>
          <a:bodyPr lIns="0" tIns="0" rIns="0" bIns="0"/>
          <a:lstStyle/>
          <a:p>
            <a:pPr defTabSz="353020">
              <a:defRPr sz="900"/>
            </a:pPr>
          </a:p>
        </p:txBody>
      </p:sp>
      <p:sp>
        <p:nvSpPr>
          <p:cNvPr id="1157" name="lens"/>
          <p:cNvSpPr txBox="1"/>
          <p:nvPr/>
        </p:nvSpPr>
        <p:spPr>
          <a:xfrm>
            <a:off x="1482840" y="6834865"/>
            <a:ext cx="66995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defRPr sz="2600">
                <a:uFill>
                  <a:solidFill>
                    <a:srgbClr val="000000"/>
                  </a:solidFill>
                </a:uFill>
                <a:latin typeface="Times New Roman"/>
                <a:ea typeface="Times New Roman"/>
                <a:cs typeface="Times New Roman"/>
                <a:sym typeface="Times New Roman"/>
              </a:defRPr>
            </a:lvl1pPr>
          </a:lstStyle>
          <a:p>
            <a:pPr/>
            <a:r>
              <a:t>lens</a:t>
            </a:r>
          </a:p>
        </p:txBody>
      </p:sp>
      <p:sp>
        <p:nvSpPr>
          <p:cNvPr id="1158" name="Line"/>
          <p:cNvSpPr/>
          <p:nvPr/>
        </p:nvSpPr>
        <p:spPr>
          <a:xfrm flipV="1">
            <a:off x="453198" y="4991315"/>
            <a:ext cx="1361703" cy="1431683"/>
          </a:xfrm>
          <a:prstGeom prst="line">
            <a:avLst/>
          </a:prstGeom>
          <a:ln w="3175">
            <a:solidFill>
              <a:srgbClr val="000000"/>
            </a:solidFill>
          </a:ln>
        </p:spPr>
        <p:txBody>
          <a:bodyPr lIns="0" tIns="0" rIns="0" bIns="0"/>
          <a:lstStyle/>
          <a:p>
            <a:pPr defTabSz="353020">
              <a:defRPr sz="900"/>
            </a:pPr>
          </a:p>
        </p:txBody>
      </p:sp>
      <p:sp>
        <p:nvSpPr>
          <p:cNvPr id="1159" name="Line"/>
          <p:cNvSpPr/>
          <p:nvPr/>
        </p:nvSpPr>
        <p:spPr>
          <a:xfrm flipH="1">
            <a:off x="717963" y="5805223"/>
            <a:ext cx="1" cy="335141"/>
          </a:xfrm>
          <a:prstGeom prst="line">
            <a:avLst/>
          </a:prstGeom>
          <a:ln w="25400">
            <a:solidFill>
              <a:srgbClr val="FF2600"/>
            </a:solidFill>
          </a:ln>
        </p:spPr>
        <p:txBody>
          <a:bodyPr lIns="0" tIns="0" rIns="0" bIns="0"/>
          <a:lstStyle/>
          <a:p>
            <a:pPr defTabSz="353020">
              <a:defRPr sz="900"/>
            </a:pPr>
          </a:p>
        </p:txBody>
      </p:sp>
      <p:sp>
        <p:nvSpPr>
          <p:cNvPr id="1160" name="Line"/>
          <p:cNvSpPr/>
          <p:nvPr/>
        </p:nvSpPr>
        <p:spPr>
          <a:xfrm flipH="1" flipV="1">
            <a:off x="472810" y="5540457"/>
            <a:ext cx="1336557" cy="1369396"/>
          </a:xfrm>
          <a:prstGeom prst="line">
            <a:avLst/>
          </a:prstGeom>
          <a:ln w="3175">
            <a:solidFill>
              <a:srgbClr val="000000"/>
            </a:solidFill>
          </a:ln>
        </p:spPr>
        <p:txBody>
          <a:bodyPr lIns="0" tIns="0" rIns="0" bIns="0"/>
          <a:lstStyle/>
          <a:p>
            <a:pPr defTabSz="353020">
              <a:defRPr sz="900"/>
            </a:pPr>
          </a:p>
        </p:txBody>
      </p:sp>
      <p:sp>
        <p:nvSpPr>
          <p:cNvPr id="1161" name="Circle"/>
          <p:cNvSpPr/>
          <p:nvPr/>
        </p:nvSpPr>
        <p:spPr>
          <a:xfrm>
            <a:off x="884667" y="5942508"/>
            <a:ext cx="58838"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62" name="Circle"/>
          <p:cNvSpPr/>
          <p:nvPr/>
        </p:nvSpPr>
        <p:spPr>
          <a:xfrm>
            <a:off x="4914982" y="5913090"/>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63" name="Line"/>
          <p:cNvSpPr/>
          <p:nvPr/>
        </p:nvSpPr>
        <p:spPr>
          <a:xfrm>
            <a:off x="1816248" y="4991315"/>
            <a:ext cx="7850717" cy="1318043"/>
          </a:xfrm>
          <a:prstGeom prst="line">
            <a:avLst/>
          </a:prstGeom>
          <a:ln w="3175">
            <a:solidFill>
              <a:srgbClr val="000000"/>
            </a:solidFill>
          </a:ln>
        </p:spPr>
        <p:txBody>
          <a:bodyPr lIns="0" tIns="0" rIns="0" bIns="0"/>
          <a:lstStyle/>
          <a:p>
            <a:pPr defTabSz="353020">
              <a:defRPr sz="900"/>
            </a:pPr>
          </a:p>
        </p:txBody>
      </p:sp>
      <p:sp>
        <p:nvSpPr>
          <p:cNvPr id="1164" name="Line"/>
          <p:cNvSpPr/>
          <p:nvPr/>
        </p:nvSpPr>
        <p:spPr>
          <a:xfrm flipV="1">
            <a:off x="1816248" y="5716967"/>
            <a:ext cx="7844186" cy="1192507"/>
          </a:xfrm>
          <a:prstGeom prst="line">
            <a:avLst/>
          </a:prstGeom>
          <a:ln w="3175">
            <a:solidFill>
              <a:srgbClr val="000000"/>
            </a:solidFill>
          </a:ln>
        </p:spPr>
        <p:txBody>
          <a:bodyPr lIns="0" tIns="0" rIns="0" bIns="0"/>
          <a:lstStyle/>
          <a:p>
            <a:pPr defTabSz="353020">
              <a:defRPr sz="900"/>
            </a:pPr>
          </a:p>
        </p:txBody>
      </p:sp>
      <p:sp>
        <p:nvSpPr>
          <p:cNvPr id="1165" name="focal  plane"/>
          <p:cNvSpPr txBox="1"/>
          <p:nvPr/>
        </p:nvSpPr>
        <p:spPr>
          <a:xfrm>
            <a:off x="4463901" y="6697579"/>
            <a:ext cx="1034558" cy="826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7" marR="44627" defTabSz="1000224">
              <a:spcBef>
                <a:spcPts val="1400"/>
              </a:spcBef>
              <a:defRPr sz="2600">
                <a:uFill>
                  <a:solidFill>
                    <a:srgbClr val="000000"/>
                  </a:solidFill>
                </a:uFill>
                <a:latin typeface="Times New Roman"/>
                <a:ea typeface="Times New Roman"/>
                <a:cs typeface="Times New Roman"/>
                <a:sym typeface="Times New Roman"/>
              </a:defRPr>
            </a:pPr>
            <a:r>
              <a:t>focal </a:t>
            </a:r>
            <a:br/>
            <a:r>
              <a:t>plane</a:t>
            </a:r>
          </a:p>
        </p:txBody>
      </p:sp>
      <p:sp>
        <p:nvSpPr>
          <p:cNvPr id="1166" name="Line"/>
          <p:cNvSpPr/>
          <p:nvPr/>
        </p:nvSpPr>
        <p:spPr>
          <a:xfrm>
            <a:off x="4934594" y="4991315"/>
            <a:ext cx="1745" cy="1922000"/>
          </a:xfrm>
          <a:prstGeom prst="line">
            <a:avLst/>
          </a:prstGeom>
          <a:ln w="12700">
            <a:solidFill>
              <a:srgbClr val="000000"/>
            </a:solidFill>
            <a:custDash>
              <a:ds d="200000" sp="200000"/>
            </a:custDash>
          </a:ln>
        </p:spPr>
        <p:txBody>
          <a:bodyPr lIns="0" tIns="0" rIns="0" bIns="0"/>
          <a:lstStyle/>
          <a:p>
            <a:pPr defTabSz="353020">
              <a:defRPr sz="900"/>
            </a:pPr>
          </a:p>
        </p:txBody>
      </p:sp>
      <p:sp>
        <p:nvSpPr>
          <p:cNvPr id="1167" name="Circle"/>
          <p:cNvSpPr/>
          <p:nvPr/>
        </p:nvSpPr>
        <p:spPr>
          <a:xfrm>
            <a:off x="3895146" y="5942508"/>
            <a:ext cx="58838"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68" name="Circle"/>
          <p:cNvSpPr/>
          <p:nvPr/>
        </p:nvSpPr>
        <p:spPr>
          <a:xfrm>
            <a:off x="7709727" y="5971926"/>
            <a:ext cx="58837"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70" name="Depth of focus: more accurate view"/>
          <p:cNvSpPr txBox="1"/>
          <p:nvPr>
            <p:ph type="title"/>
          </p:nvPr>
        </p:nvSpPr>
        <p:spPr>
          <a:prstGeom prst="rect">
            <a:avLst/>
          </a:prstGeom>
        </p:spPr>
        <p:txBody>
          <a:bodyPr/>
          <a:lstStyle>
            <a:lvl1pPr>
              <a:defRPr sz="3800"/>
            </a:lvl1pPr>
          </a:lstStyle>
          <a:p>
            <a:pPr/>
            <a:r>
              <a:t>Depth of focus: more accurate view</a:t>
            </a:r>
          </a:p>
        </p:txBody>
      </p:sp>
      <p:sp>
        <p:nvSpPr>
          <p:cNvPr id="1171" name="Points too far focus too close and project into a circle…"/>
          <p:cNvSpPr txBox="1"/>
          <p:nvPr>
            <p:ph type="body" idx="1"/>
          </p:nvPr>
        </p:nvSpPr>
        <p:spPr>
          <a:prstGeom prst="rect">
            <a:avLst/>
          </a:prstGeom>
        </p:spPr>
        <p:txBody>
          <a:bodyPr/>
          <a:lstStyle/>
          <a:p>
            <a:pPr/>
            <a:r>
              <a:t>Points too far focus too close and project into a circle</a:t>
            </a:r>
          </a:p>
          <a:p>
            <a:pPr/>
            <a:r>
              <a:t>Points too close focus too far and project into a circle</a:t>
            </a:r>
          </a:p>
          <a:p>
            <a:pPr/>
          </a:p>
          <a:p>
            <a:pPr/>
            <a:r>
              <a:t>When the circle exceeds a given size, we declare the point out of focus</a:t>
            </a:r>
          </a:p>
        </p:txBody>
      </p:sp>
      <p:sp>
        <p:nvSpPr>
          <p:cNvPr id="1172" name="Oval"/>
          <p:cNvSpPr/>
          <p:nvPr/>
        </p:nvSpPr>
        <p:spPr>
          <a:xfrm>
            <a:off x="1727993" y="4991315"/>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73" name="Line"/>
          <p:cNvSpPr/>
          <p:nvPr/>
        </p:nvSpPr>
        <p:spPr>
          <a:xfrm>
            <a:off x="727769" y="4991315"/>
            <a:ext cx="1744" cy="1922000"/>
          </a:xfrm>
          <a:prstGeom prst="line">
            <a:avLst/>
          </a:prstGeom>
          <a:ln w="12700">
            <a:solidFill>
              <a:srgbClr val="000000"/>
            </a:solidFill>
          </a:ln>
        </p:spPr>
        <p:txBody>
          <a:bodyPr lIns="0" tIns="0" rIns="0" bIns="0"/>
          <a:lstStyle/>
          <a:p>
            <a:pPr defTabSz="353020">
              <a:defRPr sz="900"/>
            </a:pPr>
          </a:p>
        </p:txBody>
      </p:sp>
      <p:sp>
        <p:nvSpPr>
          <p:cNvPr id="1174" name="lens"/>
          <p:cNvSpPr txBox="1"/>
          <p:nvPr/>
        </p:nvSpPr>
        <p:spPr>
          <a:xfrm>
            <a:off x="1482840" y="6834865"/>
            <a:ext cx="66995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defRPr sz="2600">
                <a:uFill>
                  <a:solidFill>
                    <a:srgbClr val="000000"/>
                  </a:solidFill>
                </a:uFill>
                <a:latin typeface="Times New Roman"/>
                <a:ea typeface="Times New Roman"/>
                <a:cs typeface="Times New Roman"/>
                <a:sym typeface="Times New Roman"/>
              </a:defRPr>
            </a:lvl1pPr>
          </a:lstStyle>
          <a:p>
            <a:pPr/>
            <a:r>
              <a:t>lens</a:t>
            </a:r>
          </a:p>
        </p:txBody>
      </p:sp>
      <p:sp>
        <p:nvSpPr>
          <p:cNvPr id="1175" name="Line"/>
          <p:cNvSpPr/>
          <p:nvPr/>
        </p:nvSpPr>
        <p:spPr>
          <a:xfrm flipH="1">
            <a:off x="433585" y="4991315"/>
            <a:ext cx="1376572" cy="1012476"/>
          </a:xfrm>
          <a:prstGeom prst="line">
            <a:avLst/>
          </a:prstGeom>
          <a:ln w="3175">
            <a:solidFill>
              <a:srgbClr val="4D22B3"/>
            </a:solidFill>
          </a:ln>
        </p:spPr>
        <p:txBody>
          <a:bodyPr lIns="0" tIns="0" rIns="0" bIns="0"/>
          <a:lstStyle/>
          <a:p>
            <a:pPr defTabSz="353020">
              <a:defRPr sz="900"/>
            </a:pPr>
          </a:p>
        </p:txBody>
      </p:sp>
      <p:sp>
        <p:nvSpPr>
          <p:cNvPr id="1176" name="Line"/>
          <p:cNvSpPr/>
          <p:nvPr/>
        </p:nvSpPr>
        <p:spPr>
          <a:xfrm>
            <a:off x="472810" y="5971926"/>
            <a:ext cx="1334841" cy="942666"/>
          </a:xfrm>
          <a:prstGeom prst="line">
            <a:avLst/>
          </a:prstGeom>
          <a:ln w="3175">
            <a:solidFill>
              <a:srgbClr val="4D22B3"/>
            </a:solidFill>
          </a:ln>
        </p:spPr>
        <p:txBody>
          <a:bodyPr lIns="0" tIns="0" rIns="0" bIns="0"/>
          <a:lstStyle/>
          <a:p>
            <a:pPr defTabSz="353020">
              <a:defRPr sz="900"/>
            </a:pPr>
          </a:p>
        </p:txBody>
      </p:sp>
      <p:sp>
        <p:nvSpPr>
          <p:cNvPr id="1177" name="Line"/>
          <p:cNvSpPr/>
          <p:nvPr/>
        </p:nvSpPr>
        <p:spPr>
          <a:xfrm flipV="1">
            <a:off x="453198" y="4991315"/>
            <a:ext cx="1361703" cy="1431683"/>
          </a:xfrm>
          <a:prstGeom prst="line">
            <a:avLst/>
          </a:prstGeom>
          <a:ln w="3175">
            <a:solidFill>
              <a:srgbClr val="000000"/>
            </a:solidFill>
          </a:ln>
        </p:spPr>
        <p:txBody>
          <a:bodyPr lIns="0" tIns="0" rIns="0" bIns="0"/>
          <a:lstStyle/>
          <a:p>
            <a:pPr defTabSz="353020">
              <a:defRPr sz="900"/>
            </a:pPr>
          </a:p>
        </p:txBody>
      </p:sp>
      <p:sp>
        <p:nvSpPr>
          <p:cNvPr id="1178" name="Line"/>
          <p:cNvSpPr/>
          <p:nvPr/>
        </p:nvSpPr>
        <p:spPr>
          <a:xfrm flipH="1">
            <a:off x="717963" y="5805223"/>
            <a:ext cx="1" cy="335141"/>
          </a:xfrm>
          <a:prstGeom prst="line">
            <a:avLst/>
          </a:prstGeom>
          <a:ln w="25400">
            <a:solidFill>
              <a:srgbClr val="FF2600"/>
            </a:solidFill>
          </a:ln>
        </p:spPr>
        <p:txBody>
          <a:bodyPr lIns="0" tIns="0" rIns="0" bIns="0"/>
          <a:lstStyle/>
          <a:p>
            <a:pPr defTabSz="353020">
              <a:defRPr sz="900"/>
            </a:pPr>
          </a:p>
        </p:txBody>
      </p:sp>
      <p:sp>
        <p:nvSpPr>
          <p:cNvPr id="1179" name="Line"/>
          <p:cNvSpPr/>
          <p:nvPr/>
        </p:nvSpPr>
        <p:spPr>
          <a:xfrm flipH="1" flipV="1">
            <a:off x="472810" y="5540457"/>
            <a:ext cx="1336557" cy="1369396"/>
          </a:xfrm>
          <a:prstGeom prst="line">
            <a:avLst/>
          </a:prstGeom>
          <a:ln w="3175">
            <a:solidFill>
              <a:srgbClr val="000000"/>
            </a:solidFill>
          </a:ln>
        </p:spPr>
        <p:txBody>
          <a:bodyPr lIns="0" tIns="0" rIns="0" bIns="0"/>
          <a:lstStyle/>
          <a:p>
            <a:pPr defTabSz="353020">
              <a:defRPr sz="900"/>
            </a:pPr>
          </a:p>
        </p:txBody>
      </p:sp>
      <p:sp>
        <p:nvSpPr>
          <p:cNvPr id="1180" name="Circle"/>
          <p:cNvSpPr/>
          <p:nvPr/>
        </p:nvSpPr>
        <p:spPr>
          <a:xfrm>
            <a:off x="884667" y="5942508"/>
            <a:ext cx="58838"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81" name="Circle"/>
          <p:cNvSpPr/>
          <p:nvPr/>
        </p:nvSpPr>
        <p:spPr>
          <a:xfrm>
            <a:off x="4914982" y="5913090"/>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82" name="Line"/>
          <p:cNvSpPr/>
          <p:nvPr/>
        </p:nvSpPr>
        <p:spPr>
          <a:xfrm>
            <a:off x="1816248" y="4991315"/>
            <a:ext cx="7850717" cy="1318043"/>
          </a:xfrm>
          <a:prstGeom prst="line">
            <a:avLst/>
          </a:prstGeom>
          <a:ln w="3175">
            <a:solidFill>
              <a:srgbClr val="000000"/>
            </a:solidFill>
          </a:ln>
        </p:spPr>
        <p:txBody>
          <a:bodyPr lIns="0" tIns="0" rIns="0" bIns="0"/>
          <a:lstStyle/>
          <a:p>
            <a:pPr defTabSz="353020">
              <a:defRPr sz="900"/>
            </a:pPr>
          </a:p>
        </p:txBody>
      </p:sp>
      <p:sp>
        <p:nvSpPr>
          <p:cNvPr id="1183" name="Line"/>
          <p:cNvSpPr/>
          <p:nvPr/>
        </p:nvSpPr>
        <p:spPr>
          <a:xfrm flipV="1">
            <a:off x="1816248" y="5716967"/>
            <a:ext cx="7844186" cy="1192507"/>
          </a:xfrm>
          <a:prstGeom prst="line">
            <a:avLst/>
          </a:prstGeom>
          <a:ln w="3175">
            <a:solidFill>
              <a:srgbClr val="000000"/>
            </a:solidFill>
          </a:ln>
        </p:spPr>
        <p:txBody>
          <a:bodyPr lIns="0" tIns="0" rIns="0" bIns="0"/>
          <a:lstStyle/>
          <a:p>
            <a:pPr defTabSz="353020">
              <a:defRPr sz="900"/>
            </a:pPr>
          </a:p>
        </p:txBody>
      </p:sp>
      <p:sp>
        <p:nvSpPr>
          <p:cNvPr id="1184" name="Line"/>
          <p:cNvSpPr/>
          <p:nvPr/>
        </p:nvSpPr>
        <p:spPr>
          <a:xfrm flipV="1">
            <a:off x="1826054" y="4216631"/>
            <a:ext cx="6079109" cy="2692811"/>
          </a:xfrm>
          <a:prstGeom prst="line">
            <a:avLst/>
          </a:prstGeom>
          <a:ln w="3175">
            <a:solidFill>
              <a:srgbClr val="4D22B3"/>
            </a:solidFill>
          </a:ln>
        </p:spPr>
        <p:txBody>
          <a:bodyPr lIns="0" tIns="0" rIns="0" bIns="0"/>
          <a:lstStyle/>
          <a:p>
            <a:pPr defTabSz="353020">
              <a:defRPr sz="900"/>
            </a:pPr>
          </a:p>
        </p:txBody>
      </p:sp>
      <p:sp>
        <p:nvSpPr>
          <p:cNvPr id="1185" name="Line"/>
          <p:cNvSpPr/>
          <p:nvPr/>
        </p:nvSpPr>
        <p:spPr>
          <a:xfrm>
            <a:off x="1816248" y="4991315"/>
            <a:ext cx="5281189" cy="2443640"/>
          </a:xfrm>
          <a:prstGeom prst="line">
            <a:avLst/>
          </a:prstGeom>
          <a:ln w="3175">
            <a:solidFill>
              <a:srgbClr val="4D22B3"/>
            </a:solidFill>
          </a:ln>
        </p:spPr>
        <p:txBody>
          <a:bodyPr lIns="0" tIns="0" rIns="0" bIns="0"/>
          <a:lstStyle/>
          <a:p>
            <a:pPr defTabSz="353020">
              <a:defRPr sz="900"/>
            </a:pPr>
          </a:p>
        </p:txBody>
      </p:sp>
      <p:sp>
        <p:nvSpPr>
          <p:cNvPr id="1186" name="Circle"/>
          <p:cNvSpPr/>
          <p:nvPr/>
        </p:nvSpPr>
        <p:spPr>
          <a:xfrm>
            <a:off x="463004" y="5942508"/>
            <a:ext cx="58837"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87" name="focal  plane"/>
          <p:cNvSpPr txBox="1"/>
          <p:nvPr/>
        </p:nvSpPr>
        <p:spPr>
          <a:xfrm>
            <a:off x="4463901" y="6697579"/>
            <a:ext cx="1034558" cy="826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7" marR="44627" defTabSz="1000224">
              <a:spcBef>
                <a:spcPts val="1400"/>
              </a:spcBef>
              <a:defRPr sz="2600">
                <a:uFill>
                  <a:solidFill>
                    <a:srgbClr val="000000"/>
                  </a:solidFill>
                </a:uFill>
                <a:latin typeface="Times New Roman"/>
                <a:ea typeface="Times New Roman"/>
                <a:cs typeface="Times New Roman"/>
                <a:sym typeface="Times New Roman"/>
              </a:defRPr>
            </a:pPr>
            <a:r>
              <a:t>focal </a:t>
            </a:r>
            <a:br/>
            <a:r>
              <a:t>plane</a:t>
            </a:r>
          </a:p>
        </p:txBody>
      </p:sp>
      <p:sp>
        <p:nvSpPr>
          <p:cNvPr id="1188" name="Line"/>
          <p:cNvSpPr/>
          <p:nvPr/>
        </p:nvSpPr>
        <p:spPr>
          <a:xfrm>
            <a:off x="4934594" y="4991315"/>
            <a:ext cx="1745" cy="1922000"/>
          </a:xfrm>
          <a:prstGeom prst="line">
            <a:avLst/>
          </a:prstGeom>
          <a:ln w="12700">
            <a:solidFill>
              <a:srgbClr val="000000"/>
            </a:solidFill>
            <a:custDash>
              <a:ds d="200000" sp="200000"/>
            </a:custDash>
          </a:ln>
        </p:spPr>
        <p:txBody>
          <a:bodyPr lIns="0" tIns="0" rIns="0" bIns="0"/>
          <a:lstStyle/>
          <a:p>
            <a:pPr defTabSz="353020">
              <a:defRPr sz="900"/>
            </a:pPr>
          </a:p>
        </p:txBody>
      </p:sp>
      <p:sp>
        <p:nvSpPr>
          <p:cNvPr id="1189" name="Circle"/>
          <p:cNvSpPr/>
          <p:nvPr/>
        </p:nvSpPr>
        <p:spPr>
          <a:xfrm>
            <a:off x="3895146" y="5942508"/>
            <a:ext cx="58838"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90" name="Circle"/>
          <p:cNvSpPr/>
          <p:nvPr/>
        </p:nvSpPr>
        <p:spPr>
          <a:xfrm>
            <a:off x="7709727" y="5971926"/>
            <a:ext cx="58837"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2" name="Depth of focus: more accurate view"/>
          <p:cNvSpPr txBox="1"/>
          <p:nvPr>
            <p:ph type="title"/>
          </p:nvPr>
        </p:nvSpPr>
        <p:spPr>
          <a:prstGeom prst="rect">
            <a:avLst/>
          </a:prstGeom>
        </p:spPr>
        <p:txBody>
          <a:bodyPr/>
          <a:lstStyle>
            <a:lvl1pPr>
              <a:defRPr sz="3800"/>
            </a:lvl1pPr>
          </a:lstStyle>
          <a:p>
            <a:pPr/>
            <a:r>
              <a:t>Depth of focus: more accurate view</a:t>
            </a:r>
          </a:p>
        </p:txBody>
      </p:sp>
      <p:sp>
        <p:nvSpPr>
          <p:cNvPr id="1193" name="Max circle of confusion can be achieved in two ways…"/>
          <p:cNvSpPr txBox="1"/>
          <p:nvPr>
            <p:ph type="body" idx="1"/>
          </p:nvPr>
        </p:nvSpPr>
        <p:spPr>
          <a:prstGeom prst="rect">
            <a:avLst/>
          </a:prstGeom>
        </p:spPr>
        <p:txBody>
          <a:bodyPr/>
          <a:lstStyle/>
          <a:p>
            <a:pPr/>
            <a:r>
              <a:t>Max circle of confusion can be achieved in two ways</a:t>
            </a:r>
          </a:p>
          <a:p>
            <a:pPr lvl="1"/>
            <a:r>
              <a:t>point that focuses too close, or too far</a:t>
            </a:r>
          </a:p>
          <a:p>
            <a:pPr/>
            <a:r>
              <a:t>The distance between those points is the depth of focus</a:t>
            </a:r>
          </a:p>
          <a:p>
            <a:pPr lvl="1"/>
            <a:r>
              <a:t>Conjugate of depth of field</a:t>
            </a:r>
          </a:p>
        </p:txBody>
      </p:sp>
      <p:sp>
        <p:nvSpPr>
          <p:cNvPr id="1194" name="Line"/>
          <p:cNvSpPr/>
          <p:nvPr/>
        </p:nvSpPr>
        <p:spPr>
          <a:xfrm>
            <a:off x="453198" y="4559845"/>
            <a:ext cx="626545" cy="1"/>
          </a:xfrm>
          <a:prstGeom prst="line">
            <a:avLst/>
          </a:prstGeom>
          <a:ln w="12700">
            <a:solidFill>
              <a:srgbClr val="D834D6"/>
            </a:solidFill>
            <a:prstDash val="sysDot"/>
          </a:ln>
        </p:spPr>
        <p:txBody>
          <a:bodyPr lIns="0" tIns="0" rIns="0" bIns="0"/>
          <a:lstStyle/>
          <a:p>
            <a:pPr defTabSz="353020">
              <a:defRPr sz="900"/>
            </a:pPr>
          </a:p>
        </p:txBody>
      </p:sp>
      <p:sp>
        <p:nvSpPr>
          <p:cNvPr id="1195" name="Depth  of focus"/>
          <p:cNvSpPr txBox="1"/>
          <p:nvPr/>
        </p:nvSpPr>
        <p:spPr>
          <a:xfrm>
            <a:off x="237463" y="3598845"/>
            <a:ext cx="1216134" cy="826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7" marR="44627" defTabSz="1000224">
              <a:spcBef>
                <a:spcPts val="1400"/>
              </a:spcBef>
              <a:defRPr sz="2600">
                <a:uFill>
                  <a:solidFill>
                    <a:srgbClr val="000000"/>
                  </a:solidFill>
                </a:uFill>
                <a:latin typeface="Times New Roman"/>
                <a:ea typeface="Times New Roman"/>
                <a:cs typeface="Times New Roman"/>
                <a:sym typeface="Times New Roman"/>
              </a:defRPr>
            </a:pPr>
            <a:r>
              <a:t>Depth </a:t>
            </a:r>
            <a:br/>
            <a:r>
              <a:t>of focus</a:t>
            </a:r>
          </a:p>
        </p:txBody>
      </p:sp>
      <p:sp>
        <p:nvSpPr>
          <p:cNvPr id="1196" name="Oval"/>
          <p:cNvSpPr/>
          <p:nvPr/>
        </p:nvSpPr>
        <p:spPr>
          <a:xfrm>
            <a:off x="1727993" y="4991315"/>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197" name="Line"/>
          <p:cNvSpPr/>
          <p:nvPr/>
        </p:nvSpPr>
        <p:spPr>
          <a:xfrm>
            <a:off x="727769" y="4991315"/>
            <a:ext cx="1744" cy="1922000"/>
          </a:xfrm>
          <a:prstGeom prst="line">
            <a:avLst/>
          </a:prstGeom>
          <a:ln w="12700">
            <a:solidFill>
              <a:srgbClr val="000000"/>
            </a:solidFill>
          </a:ln>
        </p:spPr>
        <p:txBody>
          <a:bodyPr lIns="0" tIns="0" rIns="0" bIns="0"/>
          <a:lstStyle/>
          <a:p>
            <a:pPr defTabSz="353020">
              <a:defRPr sz="900"/>
            </a:pPr>
          </a:p>
        </p:txBody>
      </p:sp>
      <p:sp>
        <p:nvSpPr>
          <p:cNvPr id="1198" name="lens"/>
          <p:cNvSpPr txBox="1"/>
          <p:nvPr/>
        </p:nvSpPr>
        <p:spPr>
          <a:xfrm>
            <a:off x="1482840" y="6834865"/>
            <a:ext cx="66995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defRPr sz="2600">
                <a:uFill>
                  <a:solidFill>
                    <a:srgbClr val="000000"/>
                  </a:solidFill>
                </a:uFill>
                <a:latin typeface="Times New Roman"/>
                <a:ea typeface="Times New Roman"/>
                <a:cs typeface="Times New Roman"/>
                <a:sym typeface="Times New Roman"/>
              </a:defRPr>
            </a:lvl1pPr>
          </a:lstStyle>
          <a:p>
            <a:pPr/>
            <a:r>
              <a:t>lens</a:t>
            </a:r>
          </a:p>
        </p:txBody>
      </p:sp>
      <p:sp>
        <p:nvSpPr>
          <p:cNvPr id="1199" name="Line"/>
          <p:cNvSpPr/>
          <p:nvPr/>
        </p:nvSpPr>
        <p:spPr>
          <a:xfrm flipH="1">
            <a:off x="433585" y="4991315"/>
            <a:ext cx="1376572" cy="1012476"/>
          </a:xfrm>
          <a:prstGeom prst="line">
            <a:avLst/>
          </a:prstGeom>
          <a:ln w="3175">
            <a:solidFill>
              <a:srgbClr val="4D22B3"/>
            </a:solidFill>
          </a:ln>
        </p:spPr>
        <p:txBody>
          <a:bodyPr lIns="0" tIns="0" rIns="0" bIns="0"/>
          <a:lstStyle/>
          <a:p>
            <a:pPr defTabSz="353020">
              <a:defRPr sz="900"/>
            </a:pPr>
          </a:p>
        </p:txBody>
      </p:sp>
      <p:sp>
        <p:nvSpPr>
          <p:cNvPr id="1200" name="Line"/>
          <p:cNvSpPr/>
          <p:nvPr/>
        </p:nvSpPr>
        <p:spPr>
          <a:xfrm>
            <a:off x="472810" y="5971926"/>
            <a:ext cx="1334841" cy="942666"/>
          </a:xfrm>
          <a:prstGeom prst="line">
            <a:avLst/>
          </a:prstGeom>
          <a:ln w="3175">
            <a:solidFill>
              <a:srgbClr val="4D22B3"/>
            </a:solidFill>
          </a:ln>
        </p:spPr>
        <p:txBody>
          <a:bodyPr lIns="0" tIns="0" rIns="0" bIns="0"/>
          <a:lstStyle/>
          <a:p>
            <a:pPr defTabSz="353020">
              <a:defRPr sz="900"/>
            </a:pPr>
          </a:p>
        </p:txBody>
      </p:sp>
      <p:sp>
        <p:nvSpPr>
          <p:cNvPr id="1201" name="Line"/>
          <p:cNvSpPr/>
          <p:nvPr/>
        </p:nvSpPr>
        <p:spPr>
          <a:xfrm flipV="1">
            <a:off x="453198" y="4991315"/>
            <a:ext cx="1361703" cy="1431683"/>
          </a:xfrm>
          <a:prstGeom prst="line">
            <a:avLst/>
          </a:prstGeom>
          <a:ln w="3175">
            <a:solidFill>
              <a:srgbClr val="000000"/>
            </a:solidFill>
          </a:ln>
        </p:spPr>
        <p:txBody>
          <a:bodyPr lIns="0" tIns="0" rIns="0" bIns="0"/>
          <a:lstStyle/>
          <a:p>
            <a:pPr defTabSz="353020">
              <a:defRPr sz="900"/>
            </a:pPr>
          </a:p>
        </p:txBody>
      </p:sp>
      <p:sp>
        <p:nvSpPr>
          <p:cNvPr id="1202" name="Line"/>
          <p:cNvSpPr/>
          <p:nvPr/>
        </p:nvSpPr>
        <p:spPr>
          <a:xfrm flipH="1">
            <a:off x="717963" y="5805223"/>
            <a:ext cx="1" cy="335141"/>
          </a:xfrm>
          <a:prstGeom prst="line">
            <a:avLst/>
          </a:prstGeom>
          <a:ln w="25400">
            <a:solidFill>
              <a:srgbClr val="FF2600"/>
            </a:solidFill>
          </a:ln>
        </p:spPr>
        <p:txBody>
          <a:bodyPr lIns="0" tIns="0" rIns="0" bIns="0"/>
          <a:lstStyle/>
          <a:p>
            <a:pPr defTabSz="353020">
              <a:defRPr sz="900"/>
            </a:pPr>
          </a:p>
        </p:txBody>
      </p:sp>
      <p:sp>
        <p:nvSpPr>
          <p:cNvPr id="1203" name="Line"/>
          <p:cNvSpPr/>
          <p:nvPr/>
        </p:nvSpPr>
        <p:spPr>
          <a:xfrm flipH="1" flipV="1">
            <a:off x="472810" y="5540457"/>
            <a:ext cx="1336557" cy="1369396"/>
          </a:xfrm>
          <a:prstGeom prst="line">
            <a:avLst/>
          </a:prstGeom>
          <a:ln w="3175">
            <a:solidFill>
              <a:srgbClr val="000000"/>
            </a:solidFill>
          </a:ln>
        </p:spPr>
        <p:txBody>
          <a:bodyPr lIns="0" tIns="0" rIns="0" bIns="0"/>
          <a:lstStyle/>
          <a:p>
            <a:pPr defTabSz="353020">
              <a:defRPr sz="900"/>
            </a:pPr>
          </a:p>
        </p:txBody>
      </p:sp>
      <p:sp>
        <p:nvSpPr>
          <p:cNvPr id="1204" name="Circle"/>
          <p:cNvSpPr/>
          <p:nvPr/>
        </p:nvSpPr>
        <p:spPr>
          <a:xfrm>
            <a:off x="884667" y="5942508"/>
            <a:ext cx="58838"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205" name="Circle"/>
          <p:cNvSpPr/>
          <p:nvPr/>
        </p:nvSpPr>
        <p:spPr>
          <a:xfrm>
            <a:off x="4914982" y="5913090"/>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206" name="Line"/>
          <p:cNvSpPr/>
          <p:nvPr/>
        </p:nvSpPr>
        <p:spPr>
          <a:xfrm>
            <a:off x="1816248" y="4991315"/>
            <a:ext cx="7850717" cy="1318043"/>
          </a:xfrm>
          <a:prstGeom prst="line">
            <a:avLst/>
          </a:prstGeom>
          <a:ln w="3175">
            <a:solidFill>
              <a:srgbClr val="000000"/>
            </a:solidFill>
          </a:ln>
        </p:spPr>
        <p:txBody>
          <a:bodyPr lIns="0" tIns="0" rIns="0" bIns="0"/>
          <a:lstStyle/>
          <a:p>
            <a:pPr defTabSz="353020">
              <a:defRPr sz="900"/>
            </a:pPr>
          </a:p>
        </p:txBody>
      </p:sp>
      <p:sp>
        <p:nvSpPr>
          <p:cNvPr id="1207" name="Line"/>
          <p:cNvSpPr/>
          <p:nvPr/>
        </p:nvSpPr>
        <p:spPr>
          <a:xfrm flipV="1">
            <a:off x="1816248" y="5716967"/>
            <a:ext cx="7844186" cy="1192507"/>
          </a:xfrm>
          <a:prstGeom prst="line">
            <a:avLst/>
          </a:prstGeom>
          <a:ln w="3175">
            <a:solidFill>
              <a:srgbClr val="000000"/>
            </a:solidFill>
          </a:ln>
        </p:spPr>
        <p:txBody>
          <a:bodyPr lIns="0" tIns="0" rIns="0" bIns="0"/>
          <a:lstStyle/>
          <a:p>
            <a:pPr defTabSz="353020">
              <a:defRPr sz="900"/>
            </a:pPr>
          </a:p>
        </p:txBody>
      </p:sp>
      <p:sp>
        <p:nvSpPr>
          <p:cNvPr id="1208" name="Line"/>
          <p:cNvSpPr/>
          <p:nvPr/>
        </p:nvSpPr>
        <p:spPr>
          <a:xfrm flipV="1">
            <a:off x="1826054" y="4216631"/>
            <a:ext cx="6079109" cy="2692811"/>
          </a:xfrm>
          <a:prstGeom prst="line">
            <a:avLst/>
          </a:prstGeom>
          <a:ln w="3175">
            <a:solidFill>
              <a:srgbClr val="4D22B3"/>
            </a:solidFill>
          </a:ln>
        </p:spPr>
        <p:txBody>
          <a:bodyPr lIns="0" tIns="0" rIns="0" bIns="0"/>
          <a:lstStyle/>
          <a:p>
            <a:pPr defTabSz="353020">
              <a:defRPr sz="900"/>
            </a:pPr>
          </a:p>
        </p:txBody>
      </p:sp>
      <p:sp>
        <p:nvSpPr>
          <p:cNvPr id="1209" name="Line"/>
          <p:cNvSpPr/>
          <p:nvPr/>
        </p:nvSpPr>
        <p:spPr>
          <a:xfrm>
            <a:off x="1816248" y="4991315"/>
            <a:ext cx="5281189" cy="2443640"/>
          </a:xfrm>
          <a:prstGeom prst="line">
            <a:avLst/>
          </a:prstGeom>
          <a:ln w="3175">
            <a:solidFill>
              <a:srgbClr val="4D22B3"/>
            </a:solidFill>
          </a:ln>
        </p:spPr>
        <p:txBody>
          <a:bodyPr lIns="0" tIns="0" rIns="0" bIns="0"/>
          <a:lstStyle/>
          <a:p>
            <a:pPr defTabSz="353020">
              <a:defRPr sz="900"/>
            </a:pPr>
          </a:p>
        </p:txBody>
      </p:sp>
      <p:sp>
        <p:nvSpPr>
          <p:cNvPr id="1210" name="Circle"/>
          <p:cNvSpPr/>
          <p:nvPr/>
        </p:nvSpPr>
        <p:spPr>
          <a:xfrm>
            <a:off x="463004" y="5942508"/>
            <a:ext cx="58837"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211" name="focal  plane"/>
          <p:cNvSpPr txBox="1"/>
          <p:nvPr/>
        </p:nvSpPr>
        <p:spPr>
          <a:xfrm>
            <a:off x="4463901" y="6697579"/>
            <a:ext cx="1034558" cy="826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7" marR="44627" defTabSz="1000224">
              <a:spcBef>
                <a:spcPts val="1400"/>
              </a:spcBef>
              <a:defRPr sz="2600">
                <a:uFill>
                  <a:solidFill>
                    <a:srgbClr val="000000"/>
                  </a:solidFill>
                </a:uFill>
                <a:latin typeface="Times New Roman"/>
                <a:ea typeface="Times New Roman"/>
                <a:cs typeface="Times New Roman"/>
                <a:sym typeface="Times New Roman"/>
              </a:defRPr>
            </a:pPr>
            <a:r>
              <a:t>focal </a:t>
            </a:r>
            <a:br/>
            <a:r>
              <a:t>plane</a:t>
            </a:r>
          </a:p>
        </p:txBody>
      </p:sp>
      <p:sp>
        <p:nvSpPr>
          <p:cNvPr id="1212" name="Line"/>
          <p:cNvSpPr/>
          <p:nvPr/>
        </p:nvSpPr>
        <p:spPr>
          <a:xfrm>
            <a:off x="4934594" y="4991315"/>
            <a:ext cx="1745" cy="1922000"/>
          </a:xfrm>
          <a:prstGeom prst="line">
            <a:avLst/>
          </a:prstGeom>
          <a:ln w="12700">
            <a:solidFill>
              <a:srgbClr val="000000"/>
            </a:solidFill>
            <a:custDash>
              <a:ds d="200000" sp="200000"/>
            </a:custDash>
          </a:ln>
        </p:spPr>
        <p:txBody>
          <a:bodyPr lIns="0" tIns="0" rIns="0" bIns="0"/>
          <a:lstStyle/>
          <a:p>
            <a:pPr defTabSz="353020">
              <a:defRPr sz="900"/>
            </a:pPr>
          </a:p>
        </p:txBody>
      </p:sp>
      <p:sp>
        <p:nvSpPr>
          <p:cNvPr id="1213" name="Depth  of field"/>
          <p:cNvSpPr txBox="1"/>
          <p:nvPr/>
        </p:nvSpPr>
        <p:spPr>
          <a:xfrm>
            <a:off x="4463901" y="3765550"/>
            <a:ext cx="1183029" cy="826422"/>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7" marR="44627" defTabSz="1000224">
              <a:spcBef>
                <a:spcPts val="1400"/>
              </a:spcBef>
              <a:defRPr sz="2600">
                <a:uFill>
                  <a:solidFill>
                    <a:srgbClr val="000000"/>
                  </a:solidFill>
                </a:uFill>
                <a:latin typeface="Times New Roman"/>
                <a:ea typeface="Times New Roman"/>
                <a:cs typeface="Times New Roman"/>
                <a:sym typeface="Times New Roman"/>
              </a:defRPr>
            </a:pPr>
            <a:r>
              <a:t>Depth </a:t>
            </a:r>
            <a:br/>
            <a:r>
              <a:t>of field</a:t>
            </a:r>
          </a:p>
        </p:txBody>
      </p:sp>
      <p:sp>
        <p:nvSpPr>
          <p:cNvPr id="1214" name="Circle"/>
          <p:cNvSpPr/>
          <p:nvPr/>
        </p:nvSpPr>
        <p:spPr>
          <a:xfrm>
            <a:off x="3895146" y="5942508"/>
            <a:ext cx="58838"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215" name="Circle"/>
          <p:cNvSpPr/>
          <p:nvPr/>
        </p:nvSpPr>
        <p:spPr>
          <a:xfrm>
            <a:off x="7709727" y="5971926"/>
            <a:ext cx="58837"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216" name="Line"/>
          <p:cNvSpPr/>
          <p:nvPr/>
        </p:nvSpPr>
        <p:spPr>
          <a:xfrm>
            <a:off x="3895146" y="4559845"/>
            <a:ext cx="3815196" cy="1"/>
          </a:xfrm>
          <a:prstGeom prst="line">
            <a:avLst/>
          </a:prstGeom>
          <a:ln w="12700">
            <a:solidFill>
              <a:srgbClr val="D834D6"/>
            </a:solidFill>
            <a:prstDash val="sysDot"/>
          </a:ln>
        </p:spPr>
        <p:txBody>
          <a:bodyPr lIns="0" tIns="0" rIns="0" bIns="0"/>
          <a:lstStyle/>
          <a:p>
            <a:pPr defTabSz="353020">
              <a:defRPr sz="900"/>
            </a:pPr>
          </a:p>
        </p:txBody>
      </p:sp>
    </p:spTree>
  </p:cSld>
  <p:clrMapOvr>
    <a:masterClrMapping/>
  </p:clrMapOvr>
  <p:transition xmlns:p14="http://schemas.microsoft.com/office/powerpoint/2010/main" spd="med" advClick="1"/>
</p:sld>
</file>

<file path=ppt/slides/slide1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8" name="Applet demo"/>
          <p:cNvSpPr txBox="1"/>
          <p:nvPr>
            <p:ph type="title"/>
          </p:nvPr>
        </p:nvSpPr>
        <p:spPr>
          <a:prstGeom prst="rect">
            <a:avLst/>
          </a:prstGeom>
        </p:spPr>
        <p:txBody>
          <a:bodyPr/>
          <a:lstStyle/>
          <a:p>
            <a:pPr/>
            <a:r>
              <a:t>Applet demo</a:t>
            </a:r>
          </a:p>
        </p:txBody>
      </p:sp>
      <p:sp>
        <p:nvSpPr>
          <p:cNvPr id="1219" name="http://graphics.stanford.edu/courses/cs178/applets/dof.html"/>
          <p:cNvSpPr txBox="1"/>
          <p:nvPr>
            <p:ph type="body" idx="1"/>
          </p:nvPr>
        </p:nvSpPr>
        <p:spPr>
          <a:prstGeom prst="rect">
            <a:avLst/>
          </a:prstGeom>
        </p:spPr>
        <p:txBody>
          <a:bodyPr/>
          <a:lstStyle>
            <a:lvl1pPr>
              <a:defRPr u="sng">
                <a:hlinkClick r:id="rId2" invalidUrl="" action="" tgtFrame="" tooltip="" history="1" highlightClick="0" endSnd="0"/>
              </a:defRPr>
            </a:lvl1pPr>
          </a:lstStyle>
          <a:p>
            <a:pPr>
              <a:defRPr u="none"/>
            </a:pPr>
            <a:r>
              <a:rPr u="sng">
                <a:hlinkClick r:id="rId2" invalidUrl="" action="" tgtFrame="" tooltip="" history="1" highlightClick="0" endSnd="0"/>
              </a:rPr>
              <a:t>http://graphics.stanford.edu/courses/cs178/applets/dof.html</a:t>
            </a:r>
          </a:p>
        </p:txBody>
      </p:sp>
      <p:pic>
        <p:nvPicPr>
          <p:cNvPr id="1220" name="droppedImage.png" descr="droppedImage.png"/>
          <p:cNvPicPr>
            <a:picLocks noChangeAspect="1"/>
          </p:cNvPicPr>
          <p:nvPr/>
        </p:nvPicPr>
        <p:blipFill>
          <a:blip r:embed="rId3">
            <a:extLst/>
          </a:blip>
          <a:stretch>
            <a:fillRect/>
          </a:stretch>
        </p:blipFill>
        <p:spPr>
          <a:xfrm>
            <a:off x="619902" y="2201940"/>
            <a:ext cx="7589937" cy="5066214"/>
          </a:xfrm>
          <a:prstGeom prst="rect">
            <a:avLst/>
          </a:prstGeom>
          <a:ln w="25400"/>
        </p:spPr>
      </p:pic>
    </p:spTree>
  </p:cSld>
  <p:clrMapOvr>
    <a:masterClrMapping/>
  </p:clrMapOvr>
  <p:transition xmlns:p14="http://schemas.microsoft.com/office/powerpoint/2010/main" spd="med" advClick="1"/>
</p:sld>
</file>

<file path=ppt/slides/slide1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2" name="Bottom line"/>
          <p:cNvSpPr txBox="1"/>
          <p:nvPr>
            <p:ph type="title"/>
          </p:nvPr>
        </p:nvSpPr>
        <p:spPr>
          <a:prstGeom prst="rect">
            <a:avLst/>
          </a:prstGeom>
        </p:spPr>
        <p:txBody>
          <a:bodyPr/>
          <a:lstStyle/>
          <a:p>
            <a:pPr/>
            <a:r>
              <a:t>Bottom line</a:t>
            </a:r>
          </a:p>
        </p:txBody>
      </p:sp>
      <p:sp>
        <p:nvSpPr>
          <p:cNvPr id="1223" name="Depth of field is increased by using a smaller aperture…"/>
          <p:cNvSpPr txBox="1"/>
          <p:nvPr>
            <p:ph type="body" idx="1"/>
          </p:nvPr>
        </p:nvSpPr>
        <p:spPr>
          <a:prstGeom prst="rect">
            <a:avLst/>
          </a:prstGeom>
        </p:spPr>
        <p:txBody>
          <a:bodyPr/>
          <a:lstStyle/>
          <a:p>
            <a:pPr/>
            <a:r>
              <a:t>Depth of field is increased by using a smaller aperture</a:t>
            </a:r>
          </a:p>
          <a:p>
            <a:pPr/>
            <a:r>
              <a:t>But lets in less light =&gt;noise</a:t>
            </a:r>
          </a:p>
          <a:p>
            <a:pPr/>
            <a:r>
              <a:t>And also diffraction gets worse</a:t>
            </a:r>
          </a:p>
          <a:p>
            <a:pPr/>
            <a:r>
              <a:t>Can only be done up to a point</a:t>
            </a:r>
          </a:p>
          <a:p>
            <a:pPr/>
          </a:p>
          <a:p>
            <a:pPr/>
            <a:r>
              <a:t>Especially challenging for macro photography</a:t>
            </a:r>
          </a:p>
          <a:p>
            <a:pPr/>
          </a:p>
          <a:p>
            <a:pPr/>
            <a:r>
              <a:t>Bottom light: even at smallest possible aperture, </a:t>
            </a:r>
            <a:br/>
            <a:r>
              <a:t>often not enough depth of field</a:t>
            </a:r>
          </a:p>
        </p:txBody>
      </p:sp>
    </p:spTree>
  </p:cSld>
  <p:clrMapOvr>
    <a:masterClrMapping/>
  </p:clrMapOvr>
  <p:transition xmlns:p14="http://schemas.microsoft.com/office/powerpoint/2010/main" spd="med" advClick="1"/>
</p:sld>
</file>

<file path=ppt/slides/slide1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5" name="Depth of field calculation"/>
          <p:cNvSpPr txBox="1"/>
          <p:nvPr>
            <p:ph type="title"/>
          </p:nvPr>
        </p:nvSpPr>
        <p:spPr>
          <a:prstGeom prst="rect">
            <a:avLst/>
          </a:prstGeom>
        </p:spPr>
        <p:txBody>
          <a:bodyPr/>
          <a:lstStyle/>
          <a:p>
            <a:pPr/>
            <a:r>
              <a:t>Depth of field calculation</a:t>
            </a:r>
          </a:p>
        </p:txBody>
      </p:sp>
    </p:spTree>
  </p:cSld>
  <p:clrMapOvr>
    <a:masterClrMapping/>
  </p:clrMapOvr>
  <p:transition xmlns:p14="http://schemas.microsoft.com/office/powerpoint/2010/main" spd="med" advClick="1"/>
</p:sld>
</file>

<file path=ppt/slides/slide1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7"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228"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229" name="Depth of focus: more accurate view"/>
          <p:cNvSpPr txBox="1"/>
          <p:nvPr>
            <p:ph type="title"/>
          </p:nvPr>
        </p:nvSpPr>
        <p:spPr>
          <a:prstGeom prst="rect">
            <a:avLst/>
          </a:prstGeom>
        </p:spPr>
        <p:txBody>
          <a:bodyPr/>
          <a:lstStyle>
            <a:lvl1pPr>
              <a:defRPr sz="3800"/>
            </a:lvl1pPr>
          </a:lstStyle>
          <a:p>
            <a:pPr/>
            <a:r>
              <a:t>Depth of focus: more accurate view</a:t>
            </a:r>
          </a:p>
        </p:txBody>
      </p:sp>
      <p:sp>
        <p:nvSpPr>
          <p:cNvPr id="1230" name="Goal: compute depth of field"/>
          <p:cNvSpPr txBox="1"/>
          <p:nvPr>
            <p:ph type="body" idx="1"/>
          </p:nvPr>
        </p:nvSpPr>
        <p:spPr>
          <a:prstGeom prst="rect">
            <a:avLst/>
          </a:prstGeom>
        </p:spPr>
        <p:txBody>
          <a:bodyPr/>
          <a:lstStyle/>
          <a:p>
            <a:pPr/>
            <a:r>
              <a:t>Goal: compute depth of field</a:t>
            </a:r>
          </a:p>
        </p:txBody>
      </p:sp>
      <p:sp>
        <p:nvSpPr>
          <p:cNvPr id="1231" name="Oval"/>
          <p:cNvSpPr/>
          <p:nvPr/>
        </p:nvSpPr>
        <p:spPr>
          <a:xfrm>
            <a:off x="1727993" y="4991315"/>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232" name="Line"/>
          <p:cNvSpPr/>
          <p:nvPr/>
        </p:nvSpPr>
        <p:spPr>
          <a:xfrm>
            <a:off x="727769" y="4991315"/>
            <a:ext cx="1744" cy="1922000"/>
          </a:xfrm>
          <a:prstGeom prst="line">
            <a:avLst/>
          </a:prstGeom>
          <a:ln w="12700">
            <a:solidFill>
              <a:srgbClr val="000000"/>
            </a:solidFill>
          </a:ln>
        </p:spPr>
        <p:txBody>
          <a:bodyPr lIns="0" tIns="0" rIns="0" bIns="0"/>
          <a:lstStyle/>
          <a:p>
            <a:pPr defTabSz="353020">
              <a:defRPr sz="900"/>
            </a:pPr>
          </a:p>
        </p:txBody>
      </p:sp>
      <p:sp>
        <p:nvSpPr>
          <p:cNvPr id="1233" name="lens"/>
          <p:cNvSpPr txBox="1"/>
          <p:nvPr/>
        </p:nvSpPr>
        <p:spPr>
          <a:xfrm>
            <a:off x="1482840" y="6834865"/>
            <a:ext cx="66995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lens</a:t>
            </a:r>
          </a:p>
        </p:txBody>
      </p:sp>
      <p:sp>
        <p:nvSpPr>
          <p:cNvPr id="1234" name="Circle"/>
          <p:cNvSpPr/>
          <p:nvPr/>
        </p:nvSpPr>
        <p:spPr>
          <a:xfrm>
            <a:off x="4914982" y="5913090"/>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235" name="Line"/>
          <p:cNvSpPr/>
          <p:nvPr/>
        </p:nvSpPr>
        <p:spPr>
          <a:xfrm>
            <a:off x="4934594" y="4991315"/>
            <a:ext cx="1745" cy="1922000"/>
          </a:xfrm>
          <a:prstGeom prst="line">
            <a:avLst/>
          </a:prstGeom>
          <a:ln w="12700">
            <a:solidFill>
              <a:srgbClr val="000000"/>
            </a:solidFill>
            <a:custDash>
              <a:ds d="200000" sp="200000"/>
            </a:custDash>
          </a:ln>
        </p:spPr>
        <p:txBody>
          <a:bodyPr lIns="0" tIns="0" rIns="0" bIns="0"/>
          <a:lstStyle/>
          <a:p>
            <a:pPr defTabSz="353020">
              <a:defRPr sz="900"/>
            </a:pPr>
          </a:p>
        </p:txBody>
      </p:sp>
    </p:spTree>
  </p:cSld>
  <p:clrMapOvr>
    <a:masterClrMapping/>
  </p:clrMapOvr>
  <p:transition xmlns:p14="http://schemas.microsoft.com/office/powerpoint/2010/main" spd="med" advClick="1"/>
</p:sld>
</file>

<file path=ppt/slides/slide1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7"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238"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239" name="Depth of focus: more accurate view"/>
          <p:cNvSpPr txBox="1"/>
          <p:nvPr>
            <p:ph type="title"/>
          </p:nvPr>
        </p:nvSpPr>
        <p:spPr>
          <a:prstGeom prst="rect">
            <a:avLst/>
          </a:prstGeom>
        </p:spPr>
        <p:txBody>
          <a:bodyPr/>
          <a:lstStyle>
            <a:lvl1pPr>
              <a:defRPr sz="3800"/>
            </a:lvl1pPr>
          </a:lstStyle>
          <a:p>
            <a:pPr/>
            <a:r>
              <a:t>Depth of focus: more accurate view</a:t>
            </a:r>
          </a:p>
        </p:txBody>
      </p:sp>
      <p:sp>
        <p:nvSpPr>
          <p:cNvPr id="1240" name="Goal: compute depth of field…"/>
          <p:cNvSpPr txBox="1"/>
          <p:nvPr>
            <p:ph type="body" idx="1"/>
          </p:nvPr>
        </p:nvSpPr>
        <p:spPr>
          <a:prstGeom prst="rect">
            <a:avLst/>
          </a:prstGeom>
        </p:spPr>
        <p:txBody>
          <a:bodyPr/>
          <a:lstStyle/>
          <a:p>
            <a:pPr/>
            <a:r>
              <a:t>Goal: compute depth of field</a:t>
            </a:r>
          </a:p>
          <a:p>
            <a:pPr lvl="1"/>
            <a:r>
              <a:t>distance d1 and d2 in front and behind the focal plane</a:t>
            </a:r>
          </a:p>
          <a:p>
            <a:pPr lvl="1"/>
            <a:r>
              <a:t>given max circle of confusion</a:t>
            </a:r>
          </a:p>
        </p:txBody>
      </p:sp>
      <p:sp>
        <p:nvSpPr>
          <p:cNvPr id="1241" name="Oval"/>
          <p:cNvSpPr/>
          <p:nvPr/>
        </p:nvSpPr>
        <p:spPr>
          <a:xfrm>
            <a:off x="1727993" y="4991315"/>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242" name="Line"/>
          <p:cNvSpPr/>
          <p:nvPr/>
        </p:nvSpPr>
        <p:spPr>
          <a:xfrm>
            <a:off x="727769" y="4991315"/>
            <a:ext cx="1744" cy="1922000"/>
          </a:xfrm>
          <a:prstGeom prst="line">
            <a:avLst/>
          </a:prstGeom>
          <a:ln w="12700">
            <a:solidFill>
              <a:srgbClr val="000000"/>
            </a:solidFill>
          </a:ln>
        </p:spPr>
        <p:txBody>
          <a:bodyPr lIns="0" tIns="0" rIns="0" bIns="0"/>
          <a:lstStyle/>
          <a:p>
            <a:pPr defTabSz="353020">
              <a:defRPr sz="900"/>
            </a:pPr>
          </a:p>
        </p:txBody>
      </p:sp>
      <p:sp>
        <p:nvSpPr>
          <p:cNvPr id="1243" name="lens"/>
          <p:cNvSpPr txBox="1"/>
          <p:nvPr/>
        </p:nvSpPr>
        <p:spPr>
          <a:xfrm>
            <a:off x="1482840" y="6834865"/>
            <a:ext cx="66995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lens</a:t>
            </a:r>
          </a:p>
        </p:txBody>
      </p:sp>
      <p:sp>
        <p:nvSpPr>
          <p:cNvPr id="1244" name="Line"/>
          <p:cNvSpPr/>
          <p:nvPr/>
        </p:nvSpPr>
        <p:spPr>
          <a:xfrm flipH="1">
            <a:off x="433585" y="4991315"/>
            <a:ext cx="1376572" cy="1012476"/>
          </a:xfrm>
          <a:prstGeom prst="line">
            <a:avLst/>
          </a:prstGeom>
          <a:ln w="3175">
            <a:solidFill>
              <a:srgbClr val="4D22B3"/>
            </a:solidFill>
          </a:ln>
        </p:spPr>
        <p:txBody>
          <a:bodyPr lIns="0" tIns="0" rIns="0" bIns="0"/>
          <a:lstStyle/>
          <a:p>
            <a:pPr defTabSz="353020">
              <a:defRPr sz="900"/>
            </a:pPr>
          </a:p>
        </p:txBody>
      </p:sp>
      <p:sp>
        <p:nvSpPr>
          <p:cNvPr id="1245" name="Line"/>
          <p:cNvSpPr/>
          <p:nvPr/>
        </p:nvSpPr>
        <p:spPr>
          <a:xfrm>
            <a:off x="472810" y="5971926"/>
            <a:ext cx="1334841" cy="942666"/>
          </a:xfrm>
          <a:prstGeom prst="line">
            <a:avLst/>
          </a:prstGeom>
          <a:ln w="3175">
            <a:solidFill>
              <a:srgbClr val="4D22B3"/>
            </a:solidFill>
          </a:ln>
        </p:spPr>
        <p:txBody>
          <a:bodyPr lIns="0" tIns="0" rIns="0" bIns="0"/>
          <a:lstStyle/>
          <a:p>
            <a:pPr defTabSz="353020">
              <a:defRPr sz="900"/>
            </a:pPr>
          </a:p>
        </p:txBody>
      </p:sp>
      <p:sp>
        <p:nvSpPr>
          <p:cNvPr id="1246" name="Line"/>
          <p:cNvSpPr/>
          <p:nvPr/>
        </p:nvSpPr>
        <p:spPr>
          <a:xfrm flipV="1">
            <a:off x="453198" y="4991315"/>
            <a:ext cx="1361703" cy="1431683"/>
          </a:xfrm>
          <a:prstGeom prst="line">
            <a:avLst/>
          </a:prstGeom>
          <a:ln w="3175">
            <a:solidFill>
              <a:srgbClr val="000000"/>
            </a:solidFill>
          </a:ln>
        </p:spPr>
        <p:txBody>
          <a:bodyPr lIns="0" tIns="0" rIns="0" bIns="0"/>
          <a:lstStyle/>
          <a:p>
            <a:pPr defTabSz="353020">
              <a:defRPr sz="900"/>
            </a:pPr>
          </a:p>
        </p:txBody>
      </p:sp>
      <p:sp>
        <p:nvSpPr>
          <p:cNvPr id="1247" name="Line"/>
          <p:cNvSpPr/>
          <p:nvPr/>
        </p:nvSpPr>
        <p:spPr>
          <a:xfrm flipH="1">
            <a:off x="717963" y="5805223"/>
            <a:ext cx="1" cy="335141"/>
          </a:xfrm>
          <a:prstGeom prst="line">
            <a:avLst/>
          </a:prstGeom>
          <a:ln w="25400">
            <a:solidFill>
              <a:srgbClr val="FF2600"/>
            </a:solidFill>
          </a:ln>
        </p:spPr>
        <p:txBody>
          <a:bodyPr lIns="0" tIns="0" rIns="0" bIns="0"/>
          <a:lstStyle/>
          <a:p>
            <a:pPr defTabSz="353020">
              <a:defRPr sz="900"/>
            </a:pPr>
          </a:p>
        </p:txBody>
      </p:sp>
      <p:sp>
        <p:nvSpPr>
          <p:cNvPr id="1248" name="Line"/>
          <p:cNvSpPr/>
          <p:nvPr/>
        </p:nvSpPr>
        <p:spPr>
          <a:xfrm flipH="1" flipV="1">
            <a:off x="472810" y="5540457"/>
            <a:ext cx="1336557" cy="1369396"/>
          </a:xfrm>
          <a:prstGeom prst="line">
            <a:avLst/>
          </a:prstGeom>
          <a:ln w="3175">
            <a:solidFill>
              <a:srgbClr val="000000"/>
            </a:solidFill>
          </a:ln>
        </p:spPr>
        <p:txBody>
          <a:bodyPr lIns="0" tIns="0" rIns="0" bIns="0"/>
          <a:lstStyle/>
          <a:p>
            <a:pPr defTabSz="353020">
              <a:defRPr sz="900"/>
            </a:pPr>
          </a:p>
        </p:txBody>
      </p:sp>
      <p:sp>
        <p:nvSpPr>
          <p:cNvPr id="1249" name="Circle"/>
          <p:cNvSpPr/>
          <p:nvPr/>
        </p:nvSpPr>
        <p:spPr>
          <a:xfrm>
            <a:off x="884667" y="5942508"/>
            <a:ext cx="58838"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250" name="Circle"/>
          <p:cNvSpPr/>
          <p:nvPr/>
        </p:nvSpPr>
        <p:spPr>
          <a:xfrm>
            <a:off x="4914982" y="5913090"/>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251" name="Line"/>
          <p:cNvSpPr/>
          <p:nvPr/>
        </p:nvSpPr>
        <p:spPr>
          <a:xfrm>
            <a:off x="1816248" y="4991315"/>
            <a:ext cx="7850717" cy="1318043"/>
          </a:xfrm>
          <a:prstGeom prst="line">
            <a:avLst/>
          </a:prstGeom>
          <a:ln w="3175">
            <a:solidFill>
              <a:srgbClr val="000000"/>
            </a:solidFill>
          </a:ln>
        </p:spPr>
        <p:txBody>
          <a:bodyPr lIns="0" tIns="0" rIns="0" bIns="0"/>
          <a:lstStyle/>
          <a:p>
            <a:pPr defTabSz="353020">
              <a:defRPr sz="900"/>
            </a:pPr>
          </a:p>
        </p:txBody>
      </p:sp>
      <p:sp>
        <p:nvSpPr>
          <p:cNvPr id="1252" name="Line"/>
          <p:cNvSpPr/>
          <p:nvPr/>
        </p:nvSpPr>
        <p:spPr>
          <a:xfrm flipV="1">
            <a:off x="1816248" y="5716967"/>
            <a:ext cx="7844186" cy="1192507"/>
          </a:xfrm>
          <a:prstGeom prst="line">
            <a:avLst/>
          </a:prstGeom>
          <a:ln w="3175">
            <a:solidFill>
              <a:srgbClr val="000000"/>
            </a:solidFill>
          </a:ln>
        </p:spPr>
        <p:txBody>
          <a:bodyPr lIns="0" tIns="0" rIns="0" bIns="0"/>
          <a:lstStyle/>
          <a:p>
            <a:pPr defTabSz="353020">
              <a:defRPr sz="900"/>
            </a:pPr>
          </a:p>
        </p:txBody>
      </p:sp>
      <p:sp>
        <p:nvSpPr>
          <p:cNvPr id="1253" name="Line"/>
          <p:cNvSpPr/>
          <p:nvPr/>
        </p:nvSpPr>
        <p:spPr>
          <a:xfrm flipV="1">
            <a:off x="1826054" y="4216631"/>
            <a:ext cx="6079109" cy="2692811"/>
          </a:xfrm>
          <a:prstGeom prst="line">
            <a:avLst/>
          </a:prstGeom>
          <a:ln w="3175">
            <a:solidFill>
              <a:srgbClr val="4D22B3"/>
            </a:solidFill>
          </a:ln>
        </p:spPr>
        <p:txBody>
          <a:bodyPr lIns="0" tIns="0" rIns="0" bIns="0"/>
          <a:lstStyle/>
          <a:p>
            <a:pPr defTabSz="353020">
              <a:defRPr sz="900"/>
            </a:pPr>
          </a:p>
        </p:txBody>
      </p:sp>
      <p:sp>
        <p:nvSpPr>
          <p:cNvPr id="1254" name="Line"/>
          <p:cNvSpPr/>
          <p:nvPr/>
        </p:nvSpPr>
        <p:spPr>
          <a:xfrm>
            <a:off x="1816248" y="4991315"/>
            <a:ext cx="5281189" cy="2443640"/>
          </a:xfrm>
          <a:prstGeom prst="line">
            <a:avLst/>
          </a:prstGeom>
          <a:ln w="3175">
            <a:solidFill>
              <a:srgbClr val="4D22B3"/>
            </a:solidFill>
          </a:ln>
        </p:spPr>
        <p:txBody>
          <a:bodyPr lIns="0" tIns="0" rIns="0" bIns="0"/>
          <a:lstStyle/>
          <a:p>
            <a:pPr defTabSz="353020">
              <a:defRPr sz="900"/>
            </a:pPr>
          </a:p>
        </p:txBody>
      </p:sp>
      <p:sp>
        <p:nvSpPr>
          <p:cNvPr id="1255" name="Circle"/>
          <p:cNvSpPr/>
          <p:nvPr/>
        </p:nvSpPr>
        <p:spPr>
          <a:xfrm>
            <a:off x="463004" y="5942508"/>
            <a:ext cx="58837"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256" name="Line"/>
          <p:cNvSpPr/>
          <p:nvPr/>
        </p:nvSpPr>
        <p:spPr>
          <a:xfrm>
            <a:off x="4934594" y="4991315"/>
            <a:ext cx="1745" cy="1922000"/>
          </a:xfrm>
          <a:prstGeom prst="line">
            <a:avLst/>
          </a:prstGeom>
          <a:ln w="12700">
            <a:solidFill>
              <a:srgbClr val="000000"/>
            </a:solidFill>
            <a:custDash>
              <a:ds d="200000" sp="200000"/>
            </a:custDash>
          </a:ln>
        </p:spPr>
        <p:txBody>
          <a:bodyPr lIns="0" tIns="0" rIns="0" bIns="0"/>
          <a:lstStyle/>
          <a:p>
            <a:pPr defTabSz="353020">
              <a:defRPr sz="900"/>
            </a:pPr>
          </a:p>
        </p:txBody>
      </p:sp>
      <p:sp>
        <p:nvSpPr>
          <p:cNvPr id="1257" name="Depth  of field"/>
          <p:cNvSpPr txBox="1"/>
          <p:nvPr/>
        </p:nvSpPr>
        <p:spPr>
          <a:xfrm>
            <a:off x="4463901" y="3765550"/>
            <a:ext cx="1183029" cy="826422"/>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t>Depth </a:t>
            </a:r>
            <a:br/>
            <a:r>
              <a:t>of field</a:t>
            </a:r>
          </a:p>
        </p:txBody>
      </p:sp>
      <p:sp>
        <p:nvSpPr>
          <p:cNvPr id="1258" name="Circle"/>
          <p:cNvSpPr/>
          <p:nvPr/>
        </p:nvSpPr>
        <p:spPr>
          <a:xfrm>
            <a:off x="3895146" y="5942508"/>
            <a:ext cx="58838"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259" name="Circle"/>
          <p:cNvSpPr/>
          <p:nvPr/>
        </p:nvSpPr>
        <p:spPr>
          <a:xfrm>
            <a:off x="7709727" y="5971926"/>
            <a:ext cx="58837"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260" name="Line"/>
          <p:cNvSpPr/>
          <p:nvPr/>
        </p:nvSpPr>
        <p:spPr>
          <a:xfrm>
            <a:off x="3895146" y="4559845"/>
            <a:ext cx="3815196" cy="1"/>
          </a:xfrm>
          <a:prstGeom prst="line">
            <a:avLst/>
          </a:prstGeom>
          <a:ln w="12700">
            <a:solidFill>
              <a:srgbClr val="D834D6"/>
            </a:solidFill>
            <a:prstDash val="sysDot"/>
          </a:ln>
        </p:spPr>
        <p:txBody>
          <a:bodyPr lIns="0" tIns="0" rIns="0" bIns="0"/>
          <a:lstStyle/>
          <a:p>
            <a:pPr defTabSz="353020">
              <a:defRPr sz="900"/>
            </a:pPr>
          </a:p>
        </p:txBody>
      </p:sp>
      <p:sp>
        <p:nvSpPr>
          <p:cNvPr id="1261" name="Line"/>
          <p:cNvSpPr/>
          <p:nvPr/>
        </p:nvSpPr>
        <p:spPr>
          <a:xfrm>
            <a:off x="3934370" y="6864284"/>
            <a:ext cx="833521" cy="1744"/>
          </a:xfrm>
          <a:prstGeom prst="line">
            <a:avLst/>
          </a:prstGeom>
          <a:ln w="12700">
            <a:solidFill>
              <a:srgbClr val="D834D6"/>
            </a:solidFill>
            <a:prstDash val="sysDot"/>
          </a:ln>
        </p:spPr>
        <p:txBody>
          <a:bodyPr lIns="0" tIns="0" rIns="0" bIns="0"/>
          <a:lstStyle/>
          <a:p>
            <a:pPr defTabSz="353020">
              <a:defRPr sz="900"/>
            </a:pPr>
          </a:p>
        </p:txBody>
      </p:sp>
      <p:sp>
        <p:nvSpPr>
          <p:cNvPr id="1262" name="d1"/>
          <p:cNvSpPr txBox="1"/>
          <p:nvPr/>
        </p:nvSpPr>
        <p:spPr>
          <a:xfrm>
            <a:off x="4022625" y="6864284"/>
            <a:ext cx="410946"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1</a:t>
            </a:r>
          </a:p>
        </p:txBody>
      </p:sp>
      <p:sp>
        <p:nvSpPr>
          <p:cNvPr id="1263" name="d2"/>
          <p:cNvSpPr txBox="1"/>
          <p:nvPr/>
        </p:nvSpPr>
        <p:spPr>
          <a:xfrm>
            <a:off x="5689666" y="6823316"/>
            <a:ext cx="410945"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2</a:t>
            </a:r>
          </a:p>
        </p:txBody>
      </p:sp>
      <p:sp>
        <p:nvSpPr>
          <p:cNvPr id="1264" name="Line"/>
          <p:cNvSpPr/>
          <p:nvPr/>
        </p:nvSpPr>
        <p:spPr>
          <a:xfrm>
            <a:off x="5022850" y="6864284"/>
            <a:ext cx="2691997" cy="1"/>
          </a:xfrm>
          <a:prstGeom prst="line">
            <a:avLst/>
          </a:prstGeom>
          <a:ln w="12700">
            <a:solidFill>
              <a:srgbClr val="D834D6"/>
            </a:solidFill>
            <a:prstDash val="sysDot"/>
          </a:ln>
        </p:spPr>
        <p:txBody>
          <a:bodyPr lIns="0" tIns="0" rIns="0" bIns="0"/>
          <a:lstStyle/>
          <a:p>
            <a:pPr defTabSz="353020">
              <a:defRPr sz="900"/>
            </a:pPr>
          </a:p>
        </p:txBody>
      </p:sp>
    </p:spTree>
  </p:cSld>
  <p:clrMapOvr>
    <a:masterClrMapping/>
  </p:clrMapOvr>
  <p:transition xmlns:p14="http://schemas.microsoft.com/office/powerpoint/2010/main" spd="med" advClick="1"/>
</p:sld>
</file>

<file path=ppt/slides/slide1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6"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267"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268" name="Depth of focus: more accurate view"/>
          <p:cNvSpPr txBox="1"/>
          <p:nvPr>
            <p:ph type="title"/>
          </p:nvPr>
        </p:nvSpPr>
        <p:spPr>
          <a:prstGeom prst="rect">
            <a:avLst/>
          </a:prstGeom>
        </p:spPr>
        <p:txBody>
          <a:bodyPr/>
          <a:lstStyle>
            <a:lvl1pPr>
              <a:defRPr sz="3800"/>
            </a:lvl1pPr>
          </a:lstStyle>
          <a:p>
            <a:pPr/>
            <a:r>
              <a:t>Depth of focus: more accurate view</a:t>
            </a:r>
          </a:p>
        </p:txBody>
      </p:sp>
      <p:sp>
        <p:nvSpPr>
          <p:cNvPr id="1269" name="Goal: compute depth of field…"/>
          <p:cNvSpPr txBox="1"/>
          <p:nvPr>
            <p:ph type="body" idx="1"/>
          </p:nvPr>
        </p:nvSpPr>
        <p:spPr>
          <a:prstGeom prst="rect">
            <a:avLst/>
          </a:prstGeom>
        </p:spPr>
        <p:txBody>
          <a:bodyPr/>
          <a:lstStyle/>
          <a:p>
            <a:pPr/>
            <a:r>
              <a:t>Goal: compute depth of field</a:t>
            </a:r>
          </a:p>
          <a:p>
            <a:pPr lvl="1"/>
            <a:r>
              <a:t>distance d1 and d2 in front and behind the focal plane</a:t>
            </a:r>
          </a:p>
          <a:p>
            <a:pPr lvl="1"/>
            <a:r>
              <a:t>given max circle of confusion</a:t>
            </a:r>
          </a:p>
          <a:p>
            <a:pPr/>
            <a:r>
              <a:t>Solution: similar triangles</a:t>
            </a:r>
          </a:p>
        </p:txBody>
      </p:sp>
      <p:sp>
        <p:nvSpPr>
          <p:cNvPr id="1270" name="Oval"/>
          <p:cNvSpPr/>
          <p:nvPr/>
        </p:nvSpPr>
        <p:spPr>
          <a:xfrm>
            <a:off x="1727993" y="4991315"/>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271" name="Line"/>
          <p:cNvSpPr/>
          <p:nvPr/>
        </p:nvSpPr>
        <p:spPr>
          <a:xfrm>
            <a:off x="727769" y="4991315"/>
            <a:ext cx="1744" cy="1922000"/>
          </a:xfrm>
          <a:prstGeom prst="line">
            <a:avLst/>
          </a:prstGeom>
          <a:ln w="12700">
            <a:solidFill>
              <a:srgbClr val="000000"/>
            </a:solidFill>
          </a:ln>
        </p:spPr>
        <p:txBody>
          <a:bodyPr lIns="0" tIns="0" rIns="0" bIns="0"/>
          <a:lstStyle/>
          <a:p>
            <a:pPr defTabSz="353020">
              <a:defRPr sz="900"/>
            </a:pPr>
          </a:p>
        </p:txBody>
      </p:sp>
      <p:sp>
        <p:nvSpPr>
          <p:cNvPr id="1272" name="lens"/>
          <p:cNvSpPr txBox="1"/>
          <p:nvPr/>
        </p:nvSpPr>
        <p:spPr>
          <a:xfrm>
            <a:off x="1482840" y="6834865"/>
            <a:ext cx="66995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lens</a:t>
            </a:r>
          </a:p>
        </p:txBody>
      </p:sp>
      <p:sp>
        <p:nvSpPr>
          <p:cNvPr id="1273" name="Line"/>
          <p:cNvSpPr/>
          <p:nvPr/>
        </p:nvSpPr>
        <p:spPr>
          <a:xfrm flipH="1">
            <a:off x="433585" y="4991315"/>
            <a:ext cx="1376572" cy="1012476"/>
          </a:xfrm>
          <a:prstGeom prst="line">
            <a:avLst/>
          </a:prstGeom>
          <a:ln w="3175">
            <a:solidFill>
              <a:srgbClr val="4D22B3"/>
            </a:solidFill>
          </a:ln>
        </p:spPr>
        <p:txBody>
          <a:bodyPr lIns="0" tIns="0" rIns="0" bIns="0"/>
          <a:lstStyle/>
          <a:p>
            <a:pPr defTabSz="353020">
              <a:defRPr sz="900"/>
            </a:pPr>
          </a:p>
        </p:txBody>
      </p:sp>
      <p:sp>
        <p:nvSpPr>
          <p:cNvPr id="1274" name="Line"/>
          <p:cNvSpPr/>
          <p:nvPr/>
        </p:nvSpPr>
        <p:spPr>
          <a:xfrm>
            <a:off x="472810" y="5971926"/>
            <a:ext cx="1334841" cy="942666"/>
          </a:xfrm>
          <a:prstGeom prst="line">
            <a:avLst/>
          </a:prstGeom>
          <a:ln w="3175">
            <a:solidFill>
              <a:srgbClr val="4D22B3"/>
            </a:solidFill>
          </a:ln>
        </p:spPr>
        <p:txBody>
          <a:bodyPr lIns="0" tIns="0" rIns="0" bIns="0"/>
          <a:lstStyle/>
          <a:p>
            <a:pPr defTabSz="353020">
              <a:defRPr sz="900"/>
            </a:pPr>
          </a:p>
        </p:txBody>
      </p:sp>
      <p:sp>
        <p:nvSpPr>
          <p:cNvPr id="1275" name="Line"/>
          <p:cNvSpPr/>
          <p:nvPr/>
        </p:nvSpPr>
        <p:spPr>
          <a:xfrm flipV="1">
            <a:off x="453198" y="4991315"/>
            <a:ext cx="1361703" cy="1431683"/>
          </a:xfrm>
          <a:prstGeom prst="line">
            <a:avLst/>
          </a:prstGeom>
          <a:ln w="3175">
            <a:solidFill>
              <a:srgbClr val="000000"/>
            </a:solidFill>
          </a:ln>
        </p:spPr>
        <p:txBody>
          <a:bodyPr lIns="0" tIns="0" rIns="0" bIns="0"/>
          <a:lstStyle/>
          <a:p>
            <a:pPr defTabSz="353020">
              <a:defRPr sz="900"/>
            </a:pPr>
          </a:p>
        </p:txBody>
      </p:sp>
      <p:sp>
        <p:nvSpPr>
          <p:cNvPr id="1276" name="Line"/>
          <p:cNvSpPr/>
          <p:nvPr/>
        </p:nvSpPr>
        <p:spPr>
          <a:xfrm flipH="1">
            <a:off x="717963" y="5805223"/>
            <a:ext cx="1" cy="335141"/>
          </a:xfrm>
          <a:prstGeom prst="line">
            <a:avLst/>
          </a:prstGeom>
          <a:ln w="25400">
            <a:solidFill>
              <a:srgbClr val="FF2600"/>
            </a:solidFill>
          </a:ln>
        </p:spPr>
        <p:txBody>
          <a:bodyPr lIns="0" tIns="0" rIns="0" bIns="0"/>
          <a:lstStyle/>
          <a:p>
            <a:pPr defTabSz="353020">
              <a:defRPr sz="900"/>
            </a:pPr>
          </a:p>
        </p:txBody>
      </p:sp>
      <p:sp>
        <p:nvSpPr>
          <p:cNvPr id="1277" name="Line"/>
          <p:cNvSpPr/>
          <p:nvPr/>
        </p:nvSpPr>
        <p:spPr>
          <a:xfrm flipH="1" flipV="1">
            <a:off x="472810" y="5540457"/>
            <a:ext cx="1336557" cy="1369396"/>
          </a:xfrm>
          <a:prstGeom prst="line">
            <a:avLst/>
          </a:prstGeom>
          <a:ln w="3175">
            <a:solidFill>
              <a:srgbClr val="000000"/>
            </a:solidFill>
          </a:ln>
        </p:spPr>
        <p:txBody>
          <a:bodyPr lIns="0" tIns="0" rIns="0" bIns="0"/>
          <a:lstStyle/>
          <a:p>
            <a:pPr defTabSz="353020">
              <a:defRPr sz="900"/>
            </a:pPr>
          </a:p>
        </p:txBody>
      </p:sp>
      <p:sp>
        <p:nvSpPr>
          <p:cNvPr id="1278" name="Circle"/>
          <p:cNvSpPr/>
          <p:nvPr/>
        </p:nvSpPr>
        <p:spPr>
          <a:xfrm>
            <a:off x="884667" y="5942508"/>
            <a:ext cx="58838"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279" name="Circle"/>
          <p:cNvSpPr/>
          <p:nvPr/>
        </p:nvSpPr>
        <p:spPr>
          <a:xfrm>
            <a:off x="4914982" y="5913090"/>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280" name="Line"/>
          <p:cNvSpPr/>
          <p:nvPr/>
        </p:nvSpPr>
        <p:spPr>
          <a:xfrm>
            <a:off x="1816248" y="4991315"/>
            <a:ext cx="7850717" cy="1318043"/>
          </a:xfrm>
          <a:prstGeom prst="line">
            <a:avLst/>
          </a:prstGeom>
          <a:ln w="3175">
            <a:solidFill>
              <a:srgbClr val="000000"/>
            </a:solidFill>
          </a:ln>
        </p:spPr>
        <p:txBody>
          <a:bodyPr lIns="0" tIns="0" rIns="0" bIns="0"/>
          <a:lstStyle/>
          <a:p>
            <a:pPr defTabSz="353020">
              <a:defRPr sz="900"/>
            </a:pPr>
          </a:p>
        </p:txBody>
      </p:sp>
      <p:sp>
        <p:nvSpPr>
          <p:cNvPr id="1281" name="Line"/>
          <p:cNvSpPr/>
          <p:nvPr/>
        </p:nvSpPr>
        <p:spPr>
          <a:xfrm flipV="1">
            <a:off x="1816248" y="5716967"/>
            <a:ext cx="7844186" cy="1192507"/>
          </a:xfrm>
          <a:prstGeom prst="line">
            <a:avLst/>
          </a:prstGeom>
          <a:ln w="3175">
            <a:solidFill>
              <a:srgbClr val="000000"/>
            </a:solidFill>
          </a:ln>
        </p:spPr>
        <p:txBody>
          <a:bodyPr lIns="0" tIns="0" rIns="0" bIns="0"/>
          <a:lstStyle/>
          <a:p>
            <a:pPr defTabSz="353020">
              <a:defRPr sz="900"/>
            </a:pPr>
          </a:p>
        </p:txBody>
      </p:sp>
      <p:sp>
        <p:nvSpPr>
          <p:cNvPr id="1282" name="Line"/>
          <p:cNvSpPr/>
          <p:nvPr/>
        </p:nvSpPr>
        <p:spPr>
          <a:xfrm flipV="1">
            <a:off x="1826054" y="4216631"/>
            <a:ext cx="6079109" cy="2692811"/>
          </a:xfrm>
          <a:prstGeom prst="line">
            <a:avLst/>
          </a:prstGeom>
          <a:ln w="3175">
            <a:solidFill>
              <a:srgbClr val="4D22B3"/>
            </a:solidFill>
          </a:ln>
        </p:spPr>
        <p:txBody>
          <a:bodyPr lIns="0" tIns="0" rIns="0" bIns="0"/>
          <a:lstStyle/>
          <a:p>
            <a:pPr defTabSz="353020">
              <a:defRPr sz="900"/>
            </a:pPr>
          </a:p>
        </p:txBody>
      </p:sp>
      <p:sp>
        <p:nvSpPr>
          <p:cNvPr id="1283" name="Line"/>
          <p:cNvSpPr/>
          <p:nvPr/>
        </p:nvSpPr>
        <p:spPr>
          <a:xfrm>
            <a:off x="1816248" y="4991315"/>
            <a:ext cx="5281189" cy="2443640"/>
          </a:xfrm>
          <a:prstGeom prst="line">
            <a:avLst/>
          </a:prstGeom>
          <a:ln w="3175">
            <a:solidFill>
              <a:srgbClr val="4D22B3"/>
            </a:solidFill>
          </a:ln>
        </p:spPr>
        <p:txBody>
          <a:bodyPr lIns="0" tIns="0" rIns="0" bIns="0"/>
          <a:lstStyle/>
          <a:p>
            <a:pPr defTabSz="353020">
              <a:defRPr sz="900"/>
            </a:pPr>
          </a:p>
        </p:txBody>
      </p:sp>
      <p:sp>
        <p:nvSpPr>
          <p:cNvPr id="1284" name="Circle"/>
          <p:cNvSpPr/>
          <p:nvPr/>
        </p:nvSpPr>
        <p:spPr>
          <a:xfrm>
            <a:off x="463004" y="5942508"/>
            <a:ext cx="58837"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285" name="Line"/>
          <p:cNvSpPr/>
          <p:nvPr/>
        </p:nvSpPr>
        <p:spPr>
          <a:xfrm>
            <a:off x="4934594" y="4991315"/>
            <a:ext cx="1745" cy="1922000"/>
          </a:xfrm>
          <a:prstGeom prst="line">
            <a:avLst/>
          </a:prstGeom>
          <a:ln w="12700">
            <a:solidFill>
              <a:srgbClr val="000000"/>
            </a:solidFill>
            <a:custDash>
              <a:ds d="200000" sp="200000"/>
            </a:custDash>
          </a:ln>
        </p:spPr>
        <p:txBody>
          <a:bodyPr lIns="0" tIns="0" rIns="0" bIns="0"/>
          <a:lstStyle/>
          <a:p>
            <a:pPr defTabSz="353020">
              <a:defRPr sz="900"/>
            </a:pPr>
          </a:p>
        </p:txBody>
      </p:sp>
      <p:sp>
        <p:nvSpPr>
          <p:cNvPr id="1286" name="Depth  of field"/>
          <p:cNvSpPr txBox="1"/>
          <p:nvPr/>
        </p:nvSpPr>
        <p:spPr>
          <a:xfrm>
            <a:off x="4463901" y="3765550"/>
            <a:ext cx="1183029" cy="826422"/>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t>Depth </a:t>
            </a:r>
            <a:br/>
            <a:r>
              <a:t>of field</a:t>
            </a:r>
          </a:p>
        </p:txBody>
      </p:sp>
      <p:sp>
        <p:nvSpPr>
          <p:cNvPr id="1287" name="Circle"/>
          <p:cNvSpPr/>
          <p:nvPr/>
        </p:nvSpPr>
        <p:spPr>
          <a:xfrm>
            <a:off x="3895146" y="5942508"/>
            <a:ext cx="58838"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288" name="Circle"/>
          <p:cNvSpPr/>
          <p:nvPr/>
        </p:nvSpPr>
        <p:spPr>
          <a:xfrm>
            <a:off x="7709727" y="5971926"/>
            <a:ext cx="58837"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289" name="Line"/>
          <p:cNvSpPr/>
          <p:nvPr/>
        </p:nvSpPr>
        <p:spPr>
          <a:xfrm>
            <a:off x="3895146" y="4559845"/>
            <a:ext cx="3815196" cy="1"/>
          </a:xfrm>
          <a:prstGeom prst="line">
            <a:avLst/>
          </a:prstGeom>
          <a:ln w="12700">
            <a:solidFill>
              <a:srgbClr val="D834D6"/>
            </a:solidFill>
            <a:prstDash val="sysDot"/>
          </a:ln>
        </p:spPr>
        <p:txBody>
          <a:bodyPr lIns="0" tIns="0" rIns="0" bIns="0"/>
          <a:lstStyle/>
          <a:p>
            <a:pPr defTabSz="353020">
              <a:defRPr sz="900"/>
            </a:pPr>
          </a:p>
        </p:txBody>
      </p:sp>
      <p:sp>
        <p:nvSpPr>
          <p:cNvPr id="1290" name="Line"/>
          <p:cNvSpPr/>
          <p:nvPr/>
        </p:nvSpPr>
        <p:spPr>
          <a:xfrm>
            <a:off x="3934370" y="6864284"/>
            <a:ext cx="833521" cy="1744"/>
          </a:xfrm>
          <a:prstGeom prst="line">
            <a:avLst/>
          </a:prstGeom>
          <a:ln w="12700">
            <a:solidFill>
              <a:srgbClr val="D834D6"/>
            </a:solidFill>
            <a:prstDash val="sysDot"/>
          </a:ln>
        </p:spPr>
        <p:txBody>
          <a:bodyPr lIns="0" tIns="0" rIns="0" bIns="0"/>
          <a:lstStyle/>
          <a:p>
            <a:pPr defTabSz="353020">
              <a:defRPr sz="900"/>
            </a:pPr>
          </a:p>
        </p:txBody>
      </p:sp>
      <p:sp>
        <p:nvSpPr>
          <p:cNvPr id="1291" name="d1"/>
          <p:cNvSpPr txBox="1"/>
          <p:nvPr/>
        </p:nvSpPr>
        <p:spPr>
          <a:xfrm>
            <a:off x="4022625" y="6864284"/>
            <a:ext cx="410946"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1</a:t>
            </a:r>
          </a:p>
        </p:txBody>
      </p:sp>
      <p:sp>
        <p:nvSpPr>
          <p:cNvPr id="1292" name="d2"/>
          <p:cNvSpPr txBox="1"/>
          <p:nvPr/>
        </p:nvSpPr>
        <p:spPr>
          <a:xfrm>
            <a:off x="5689666" y="6823316"/>
            <a:ext cx="410945"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2</a:t>
            </a:r>
          </a:p>
        </p:txBody>
      </p:sp>
      <p:sp>
        <p:nvSpPr>
          <p:cNvPr id="1293" name="Line"/>
          <p:cNvSpPr/>
          <p:nvPr/>
        </p:nvSpPr>
        <p:spPr>
          <a:xfrm>
            <a:off x="5022850" y="6864284"/>
            <a:ext cx="2691997" cy="1"/>
          </a:xfrm>
          <a:prstGeom prst="line">
            <a:avLst/>
          </a:prstGeom>
          <a:ln w="12700">
            <a:solidFill>
              <a:srgbClr val="D834D6"/>
            </a:solidFill>
            <a:prstDash val="sysDot"/>
          </a:ln>
        </p:spPr>
        <p:txBody>
          <a:bodyPr lIns="0" tIns="0" rIns="0" bIns="0"/>
          <a:lstStyle/>
          <a:p>
            <a:pPr defTabSz="353020">
              <a:defRPr sz="900"/>
            </a:pPr>
          </a:p>
        </p:txBody>
      </p:sp>
    </p:spTree>
  </p:cSld>
  <p:clrMapOvr>
    <a:masterClrMapping/>
  </p:clrMapOvr>
  <p:transition xmlns:p14="http://schemas.microsoft.com/office/powerpoint/2010/main" spd="med" advClick="1"/>
</p:sld>
</file>

<file path=ppt/slides/slide1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5"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296"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297" name="Depth of focus: more accurate view"/>
          <p:cNvSpPr txBox="1"/>
          <p:nvPr>
            <p:ph type="title"/>
          </p:nvPr>
        </p:nvSpPr>
        <p:spPr>
          <a:prstGeom prst="rect">
            <a:avLst/>
          </a:prstGeom>
        </p:spPr>
        <p:txBody>
          <a:bodyPr/>
          <a:lstStyle>
            <a:lvl1pPr>
              <a:defRPr sz="3800"/>
            </a:lvl1pPr>
          </a:lstStyle>
          <a:p>
            <a:pPr/>
            <a:r>
              <a:t>Depth of focus: more accurate view</a:t>
            </a:r>
          </a:p>
        </p:txBody>
      </p:sp>
      <p:sp>
        <p:nvSpPr>
          <p:cNvPr id="1298" name="Circle of confusion C,…"/>
          <p:cNvSpPr txBox="1"/>
          <p:nvPr>
            <p:ph type="body" idx="1"/>
          </p:nvPr>
        </p:nvSpPr>
        <p:spPr>
          <a:prstGeom prst="rect">
            <a:avLst/>
          </a:prstGeom>
        </p:spPr>
        <p:txBody>
          <a:bodyPr/>
          <a:lstStyle/>
          <a:p>
            <a:pPr/>
            <a:r>
              <a:t>Circle of confusion </a:t>
            </a:r>
            <a:r>
              <a:rPr i="1"/>
              <a:t>C</a:t>
            </a:r>
            <a:r>
              <a:t>,</a:t>
            </a:r>
            <a:endParaRPr i="1"/>
          </a:p>
          <a:p>
            <a:pPr/>
            <a:r>
              <a:t>Focusing distance D, focal length </a:t>
            </a:r>
            <a:r>
              <a:rPr i="1"/>
              <a:t>f, </a:t>
            </a:r>
            <a:r>
              <a:t>aperture</a:t>
            </a:r>
            <a:r>
              <a:rPr i="1"/>
              <a:t> N</a:t>
            </a:r>
            <a:endParaRPr i="1"/>
          </a:p>
        </p:txBody>
      </p:sp>
      <p:sp>
        <p:nvSpPr>
          <p:cNvPr id="1299" name="Oval"/>
          <p:cNvSpPr/>
          <p:nvPr/>
        </p:nvSpPr>
        <p:spPr>
          <a:xfrm>
            <a:off x="1727993" y="4991315"/>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300" name="Line"/>
          <p:cNvSpPr/>
          <p:nvPr/>
        </p:nvSpPr>
        <p:spPr>
          <a:xfrm>
            <a:off x="727769" y="4991315"/>
            <a:ext cx="1744" cy="1922000"/>
          </a:xfrm>
          <a:prstGeom prst="line">
            <a:avLst/>
          </a:prstGeom>
          <a:ln w="12700">
            <a:solidFill>
              <a:srgbClr val="000000"/>
            </a:solidFill>
          </a:ln>
        </p:spPr>
        <p:txBody>
          <a:bodyPr lIns="0" tIns="0" rIns="0" bIns="0"/>
          <a:lstStyle/>
          <a:p>
            <a:pPr defTabSz="353020">
              <a:defRPr sz="900"/>
            </a:pPr>
          </a:p>
        </p:txBody>
      </p:sp>
      <p:sp>
        <p:nvSpPr>
          <p:cNvPr id="1301" name="lens"/>
          <p:cNvSpPr txBox="1"/>
          <p:nvPr/>
        </p:nvSpPr>
        <p:spPr>
          <a:xfrm>
            <a:off x="1482840" y="6834865"/>
            <a:ext cx="66995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lens</a:t>
            </a:r>
          </a:p>
        </p:txBody>
      </p:sp>
      <p:sp>
        <p:nvSpPr>
          <p:cNvPr id="1302" name="Line"/>
          <p:cNvSpPr/>
          <p:nvPr/>
        </p:nvSpPr>
        <p:spPr>
          <a:xfrm flipH="1">
            <a:off x="433585" y="4991315"/>
            <a:ext cx="1376572" cy="1012476"/>
          </a:xfrm>
          <a:prstGeom prst="line">
            <a:avLst/>
          </a:prstGeom>
          <a:ln w="3175">
            <a:solidFill>
              <a:srgbClr val="4D22B3"/>
            </a:solidFill>
          </a:ln>
        </p:spPr>
        <p:txBody>
          <a:bodyPr lIns="0" tIns="0" rIns="0" bIns="0"/>
          <a:lstStyle/>
          <a:p>
            <a:pPr defTabSz="353020">
              <a:defRPr sz="900"/>
            </a:pPr>
          </a:p>
        </p:txBody>
      </p:sp>
      <p:sp>
        <p:nvSpPr>
          <p:cNvPr id="1303" name="Line"/>
          <p:cNvSpPr/>
          <p:nvPr/>
        </p:nvSpPr>
        <p:spPr>
          <a:xfrm>
            <a:off x="472810" y="5971926"/>
            <a:ext cx="1334841" cy="942666"/>
          </a:xfrm>
          <a:prstGeom prst="line">
            <a:avLst/>
          </a:prstGeom>
          <a:ln w="3175">
            <a:solidFill>
              <a:srgbClr val="4D22B3"/>
            </a:solidFill>
          </a:ln>
        </p:spPr>
        <p:txBody>
          <a:bodyPr lIns="0" tIns="0" rIns="0" bIns="0"/>
          <a:lstStyle/>
          <a:p>
            <a:pPr defTabSz="353020">
              <a:defRPr sz="900"/>
            </a:pPr>
          </a:p>
        </p:txBody>
      </p:sp>
      <p:sp>
        <p:nvSpPr>
          <p:cNvPr id="1304" name="Line"/>
          <p:cNvSpPr/>
          <p:nvPr/>
        </p:nvSpPr>
        <p:spPr>
          <a:xfrm flipV="1">
            <a:off x="453198" y="4991315"/>
            <a:ext cx="1361703" cy="1431683"/>
          </a:xfrm>
          <a:prstGeom prst="line">
            <a:avLst/>
          </a:prstGeom>
          <a:ln w="3175">
            <a:solidFill>
              <a:srgbClr val="000000"/>
            </a:solidFill>
          </a:ln>
        </p:spPr>
        <p:txBody>
          <a:bodyPr lIns="0" tIns="0" rIns="0" bIns="0"/>
          <a:lstStyle/>
          <a:p>
            <a:pPr defTabSz="353020">
              <a:defRPr sz="900"/>
            </a:pPr>
          </a:p>
        </p:txBody>
      </p:sp>
      <p:sp>
        <p:nvSpPr>
          <p:cNvPr id="1305" name="Line"/>
          <p:cNvSpPr/>
          <p:nvPr/>
        </p:nvSpPr>
        <p:spPr>
          <a:xfrm flipH="1">
            <a:off x="717963" y="5805223"/>
            <a:ext cx="1" cy="335141"/>
          </a:xfrm>
          <a:prstGeom prst="line">
            <a:avLst/>
          </a:prstGeom>
          <a:ln w="25400">
            <a:solidFill>
              <a:srgbClr val="FF2600"/>
            </a:solidFill>
          </a:ln>
        </p:spPr>
        <p:txBody>
          <a:bodyPr lIns="0" tIns="0" rIns="0" bIns="0"/>
          <a:lstStyle/>
          <a:p>
            <a:pPr defTabSz="353020">
              <a:defRPr sz="900"/>
            </a:pPr>
          </a:p>
        </p:txBody>
      </p:sp>
      <p:sp>
        <p:nvSpPr>
          <p:cNvPr id="1306" name="Line"/>
          <p:cNvSpPr/>
          <p:nvPr/>
        </p:nvSpPr>
        <p:spPr>
          <a:xfrm flipH="1" flipV="1">
            <a:off x="472810" y="5540457"/>
            <a:ext cx="1336557" cy="1369396"/>
          </a:xfrm>
          <a:prstGeom prst="line">
            <a:avLst/>
          </a:prstGeom>
          <a:ln w="3175">
            <a:solidFill>
              <a:srgbClr val="000000"/>
            </a:solidFill>
          </a:ln>
        </p:spPr>
        <p:txBody>
          <a:bodyPr lIns="0" tIns="0" rIns="0" bIns="0"/>
          <a:lstStyle/>
          <a:p>
            <a:pPr defTabSz="353020">
              <a:defRPr sz="900"/>
            </a:pPr>
          </a:p>
        </p:txBody>
      </p:sp>
      <p:sp>
        <p:nvSpPr>
          <p:cNvPr id="1307" name="Circle"/>
          <p:cNvSpPr/>
          <p:nvPr/>
        </p:nvSpPr>
        <p:spPr>
          <a:xfrm>
            <a:off x="884667" y="5942508"/>
            <a:ext cx="58838"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308" name="Circle"/>
          <p:cNvSpPr/>
          <p:nvPr/>
        </p:nvSpPr>
        <p:spPr>
          <a:xfrm>
            <a:off x="4914982" y="5913090"/>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309" name="Line"/>
          <p:cNvSpPr/>
          <p:nvPr/>
        </p:nvSpPr>
        <p:spPr>
          <a:xfrm>
            <a:off x="1816248" y="4991315"/>
            <a:ext cx="7850717" cy="1318043"/>
          </a:xfrm>
          <a:prstGeom prst="line">
            <a:avLst/>
          </a:prstGeom>
          <a:ln w="3175">
            <a:solidFill>
              <a:srgbClr val="000000"/>
            </a:solidFill>
          </a:ln>
        </p:spPr>
        <p:txBody>
          <a:bodyPr lIns="0" tIns="0" rIns="0" bIns="0"/>
          <a:lstStyle/>
          <a:p>
            <a:pPr defTabSz="353020">
              <a:defRPr sz="900"/>
            </a:pPr>
          </a:p>
        </p:txBody>
      </p:sp>
      <p:sp>
        <p:nvSpPr>
          <p:cNvPr id="1310" name="Line"/>
          <p:cNvSpPr/>
          <p:nvPr/>
        </p:nvSpPr>
        <p:spPr>
          <a:xfrm flipV="1">
            <a:off x="1816248" y="5716967"/>
            <a:ext cx="7844186" cy="1192507"/>
          </a:xfrm>
          <a:prstGeom prst="line">
            <a:avLst/>
          </a:prstGeom>
          <a:ln w="3175">
            <a:solidFill>
              <a:srgbClr val="000000"/>
            </a:solidFill>
          </a:ln>
        </p:spPr>
        <p:txBody>
          <a:bodyPr lIns="0" tIns="0" rIns="0" bIns="0"/>
          <a:lstStyle/>
          <a:p>
            <a:pPr defTabSz="353020">
              <a:defRPr sz="900"/>
            </a:pPr>
          </a:p>
        </p:txBody>
      </p:sp>
      <p:sp>
        <p:nvSpPr>
          <p:cNvPr id="1311" name="Line"/>
          <p:cNvSpPr/>
          <p:nvPr/>
        </p:nvSpPr>
        <p:spPr>
          <a:xfrm flipV="1">
            <a:off x="1826054" y="4216631"/>
            <a:ext cx="6079109" cy="2692811"/>
          </a:xfrm>
          <a:prstGeom prst="line">
            <a:avLst/>
          </a:prstGeom>
          <a:ln w="3175">
            <a:solidFill>
              <a:srgbClr val="4D22B3"/>
            </a:solidFill>
          </a:ln>
        </p:spPr>
        <p:txBody>
          <a:bodyPr lIns="0" tIns="0" rIns="0" bIns="0"/>
          <a:lstStyle/>
          <a:p>
            <a:pPr defTabSz="353020">
              <a:defRPr sz="900"/>
            </a:pPr>
          </a:p>
        </p:txBody>
      </p:sp>
      <p:sp>
        <p:nvSpPr>
          <p:cNvPr id="1312" name="Line"/>
          <p:cNvSpPr/>
          <p:nvPr/>
        </p:nvSpPr>
        <p:spPr>
          <a:xfrm>
            <a:off x="1816248" y="4991315"/>
            <a:ext cx="5281189" cy="2443640"/>
          </a:xfrm>
          <a:prstGeom prst="line">
            <a:avLst/>
          </a:prstGeom>
          <a:ln w="3175">
            <a:solidFill>
              <a:srgbClr val="4D22B3"/>
            </a:solidFill>
          </a:ln>
        </p:spPr>
        <p:txBody>
          <a:bodyPr lIns="0" tIns="0" rIns="0" bIns="0"/>
          <a:lstStyle/>
          <a:p>
            <a:pPr defTabSz="353020">
              <a:defRPr sz="900"/>
            </a:pPr>
          </a:p>
        </p:txBody>
      </p:sp>
      <p:sp>
        <p:nvSpPr>
          <p:cNvPr id="1313" name="Circle"/>
          <p:cNvSpPr/>
          <p:nvPr/>
        </p:nvSpPr>
        <p:spPr>
          <a:xfrm>
            <a:off x="463004" y="5942508"/>
            <a:ext cx="58837"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314" name="Line"/>
          <p:cNvSpPr/>
          <p:nvPr/>
        </p:nvSpPr>
        <p:spPr>
          <a:xfrm>
            <a:off x="4934594" y="4991315"/>
            <a:ext cx="1745" cy="1922000"/>
          </a:xfrm>
          <a:prstGeom prst="line">
            <a:avLst/>
          </a:prstGeom>
          <a:ln w="12700">
            <a:solidFill>
              <a:srgbClr val="000000"/>
            </a:solidFill>
            <a:custDash>
              <a:ds d="200000" sp="200000"/>
            </a:custDash>
          </a:ln>
        </p:spPr>
        <p:txBody>
          <a:bodyPr lIns="0" tIns="0" rIns="0" bIns="0"/>
          <a:lstStyle/>
          <a:p>
            <a:pPr defTabSz="353020">
              <a:defRPr sz="900"/>
            </a:pPr>
          </a:p>
        </p:txBody>
      </p:sp>
      <p:sp>
        <p:nvSpPr>
          <p:cNvPr id="1315" name="Circle"/>
          <p:cNvSpPr/>
          <p:nvPr/>
        </p:nvSpPr>
        <p:spPr>
          <a:xfrm>
            <a:off x="3895146" y="5942508"/>
            <a:ext cx="58838"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316" name="Circle"/>
          <p:cNvSpPr/>
          <p:nvPr/>
        </p:nvSpPr>
        <p:spPr>
          <a:xfrm>
            <a:off x="7709727" y="5971926"/>
            <a:ext cx="58837"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317" name="Line"/>
          <p:cNvSpPr/>
          <p:nvPr/>
        </p:nvSpPr>
        <p:spPr>
          <a:xfrm>
            <a:off x="3934370" y="6864284"/>
            <a:ext cx="833521" cy="1744"/>
          </a:xfrm>
          <a:prstGeom prst="line">
            <a:avLst/>
          </a:prstGeom>
          <a:ln w="12700">
            <a:solidFill>
              <a:srgbClr val="D834D6"/>
            </a:solidFill>
            <a:prstDash val="sysDot"/>
          </a:ln>
        </p:spPr>
        <p:txBody>
          <a:bodyPr lIns="0" tIns="0" rIns="0" bIns="0"/>
          <a:lstStyle/>
          <a:p>
            <a:pPr defTabSz="353020">
              <a:defRPr sz="900"/>
            </a:pPr>
          </a:p>
        </p:txBody>
      </p:sp>
      <p:sp>
        <p:nvSpPr>
          <p:cNvPr id="1318" name="d1"/>
          <p:cNvSpPr txBox="1"/>
          <p:nvPr/>
        </p:nvSpPr>
        <p:spPr>
          <a:xfrm>
            <a:off x="4022625" y="6864284"/>
            <a:ext cx="410946"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1</a:t>
            </a:r>
          </a:p>
        </p:txBody>
      </p:sp>
      <p:sp>
        <p:nvSpPr>
          <p:cNvPr id="1319" name="d2"/>
          <p:cNvSpPr txBox="1"/>
          <p:nvPr/>
        </p:nvSpPr>
        <p:spPr>
          <a:xfrm>
            <a:off x="5689666" y="6823316"/>
            <a:ext cx="410945"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2</a:t>
            </a:r>
          </a:p>
        </p:txBody>
      </p:sp>
      <p:sp>
        <p:nvSpPr>
          <p:cNvPr id="1320" name="Line"/>
          <p:cNvSpPr/>
          <p:nvPr/>
        </p:nvSpPr>
        <p:spPr>
          <a:xfrm>
            <a:off x="5022850" y="6864284"/>
            <a:ext cx="2691997" cy="1"/>
          </a:xfrm>
          <a:prstGeom prst="line">
            <a:avLst/>
          </a:prstGeom>
          <a:ln w="12700">
            <a:solidFill>
              <a:srgbClr val="D834D6"/>
            </a:solidFill>
            <a:prstDash val="sysDot"/>
          </a:ln>
        </p:spPr>
        <p:txBody>
          <a:bodyPr lIns="0" tIns="0" rIns="0" bIns="0"/>
          <a:lstStyle/>
          <a:p>
            <a:pPr defTabSz="353020">
              <a:defRPr sz="900"/>
            </a:pPr>
          </a:p>
        </p:txBody>
      </p:sp>
      <p:sp>
        <p:nvSpPr>
          <p:cNvPr id="1321" name="Line"/>
          <p:cNvSpPr/>
          <p:nvPr/>
        </p:nvSpPr>
        <p:spPr>
          <a:xfrm>
            <a:off x="1816248" y="4795192"/>
            <a:ext cx="3098735" cy="1744"/>
          </a:xfrm>
          <a:prstGeom prst="line">
            <a:avLst/>
          </a:prstGeom>
          <a:ln w="12700">
            <a:solidFill>
              <a:srgbClr val="000000"/>
            </a:solidFill>
            <a:custDash>
              <a:ds d="100000" sp="200000"/>
            </a:custDash>
          </a:ln>
        </p:spPr>
        <p:txBody>
          <a:bodyPr lIns="0" tIns="0" rIns="0" bIns="0"/>
          <a:lstStyle/>
          <a:p>
            <a:pPr defTabSz="353020">
              <a:defRPr sz="900"/>
            </a:pPr>
          </a:p>
        </p:txBody>
      </p:sp>
      <p:sp>
        <p:nvSpPr>
          <p:cNvPr id="1322" name="D"/>
          <p:cNvSpPr txBox="1"/>
          <p:nvPr/>
        </p:nvSpPr>
        <p:spPr>
          <a:xfrm>
            <a:off x="2857658" y="4340842"/>
            <a:ext cx="374239"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D</a:t>
            </a:r>
          </a:p>
        </p:txBody>
      </p:sp>
      <p:sp>
        <p:nvSpPr>
          <p:cNvPr id="1323" name="~f"/>
          <p:cNvSpPr txBox="1"/>
          <p:nvPr/>
        </p:nvSpPr>
        <p:spPr>
          <a:xfrm>
            <a:off x="923891" y="4115955"/>
            <a:ext cx="511388" cy="4826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2100"/>
              </a:spcBef>
              <a:buClr>
                <a:srgbClr val="000000"/>
              </a:buClr>
              <a:buFont typeface="Helvetica"/>
              <a:defRPr sz="2600">
                <a:uFill>
                  <a:solidFill>
                    <a:srgbClr val="000000"/>
                  </a:solidFill>
                </a:uFill>
                <a:latin typeface="Times New Roman"/>
                <a:ea typeface="Times New Roman"/>
                <a:cs typeface="Times New Roman"/>
                <a:sym typeface="Times New Roman"/>
              </a:defRPr>
            </a:pPr>
            <a:r>
              <a:rPr>
                <a:latin typeface="Helvetica"/>
                <a:ea typeface="Helvetica"/>
                <a:cs typeface="Helvetica"/>
                <a:sym typeface="Helvetica"/>
              </a:rPr>
              <a:t> </a:t>
            </a:r>
            <a:r>
              <a:rPr i="1"/>
              <a:t>~f</a:t>
            </a:r>
          </a:p>
        </p:txBody>
      </p:sp>
      <p:sp>
        <p:nvSpPr>
          <p:cNvPr id="1324" name="Line"/>
          <p:cNvSpPr/>
          <p:nvPr/>
        </p:nvSpPr>
        <p:spPr>
          <a:xfrm>
            <a:off x="698351" y="4687325"/>
            <a:ext cx="1000225" cy="1744"/>
          </a:xfrm>
          <a:prstGeom prst="line">
            <a:avLst/>
          </a:prstGeom>
          <a:ln w="12700">
            <a:solidFill>
              <a:srgbClr val="000000"/>
            </a:solidFill>
            <a:custDash>
              <a:ds d="100000" sp="200000"/>
            </a:custDash>
          </a:ln>
        </p:spPr>
        <p:txBody>
          <a:bodyPr lIns="0" tIns="0" rIns="0" bIns="0"/>
          <a:lstStyle/>
          <a:p>
            <a:pPr defTabSz="353020">
              <a:defRPr sz="900"/>
            </a:pPr>
          </a:p>
        </p:txBody>
      </p:sp>
      <p:sp>
        <p:nvSpPr>
          <p:cNvPr id="1325" name="C"/>
          <p:cNvSpPr txBox="1"/>
          <p:nvPr/>
        </p:nvSpPr>
        <p:spPr>
          <a:xfrm>
            <a:off x="2116" y="5721544"/>
            <a:ext cx="356020"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C</a:t>
            </a:r>
          </a:p>
        </p:txBody>
      </p:sp>
      <p:sp>
        <p:nvSpPr>
          <p:cNvPr id="1326" name="Line"/>
          <p:cNvSpPr/>
          <p:nvPr/>
        </p:nvSpPr>
        <p:spPr>
          <a:xfrm flipH="1">
            <a:off x="394361" y="5805223"/>
            <a:ext cx="1" cy="335141"/>
          </a:xfrm>
          <a:prstGeom prst="line">
            <a:avLst/>
          </a:prstGeom>
          <a:ln w="12700">
            <a:solidFill>
              <a:srgbClr val="FF2600"/>
            </a:solidFill>
            <a:custDash>
              <a:ds d="200000" sp="200000"/>
            </a:custDash>
          </a:ln>
        </p:spPr>
        <p:txBody>
          <a:bodyPr lIns="0" tIns="0" rIns="0" bIns="0"/>
          <a:lstStyle/>
          <a:p>
            <a:pPr defTabSz="353020">
              <a:defRPr sz="900"/>
            </a:pPr>
          </a:p>
        </p:txBody>
      </p:sp>
    </p:spTree>
  </p:cSld>
  <p:clrMapOvr>
    <a:masterClrMapping/>
  </p:clrMapOvr>
  <p:transition xmlns:p14="http://schemas.microsoft.com/office/powerpoint/2010/main" spd="med" advClick="1"/>
</p:sld>
</file>

<file path=ppt/slides/slide1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8"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329"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330" name="Depth of focus: more accurate view"/>
          <p:cNvSpPr txBox="1"/>
          <p:nvPr>
            <p:ph type="title"/>
          </p:nvPr>
        </p:nvSpPr>
        <p:spPr>
          <a:prstGeom prst="rect">
            <a:avLst/>
          </a:prstGeom>
        </p:spPr>
        <p:txBody>
          <a:bodyPr/>
          <a:lstStyle>
            <a:lvl1pPr>
              <a:defRPr sz="3800"/>
            </a:lvl1pPr>
          </a:lstStyle>
          <a:p>
            <a:pPr/>
            <a:r>
              <a:t>Depth of focus: more accurate view</a:t>
            </a:r>
          </a:p>
        </p:txBody>
      </p:sp>
      <p:sp>
        <p:nvSpPr>
          <p:cNvPr id="1331" name="Backproject the circle of confusion diameter C onto the focal plane…"/>
          <p:cNvSpPr txBox="1"/>
          <p:nvPr>
            <p:ph type="body" idx="1"/>
          </p:nvPr>
        </p:nvSpPr>
        <p:spPr>
          <a:prstGeom prst="rect">
            <a:avLst/>
          </a:prstGeom>
        </p:spPr>
        <p:txBody>
          <a:bodyPr/>
          <a:lstStyle/>
          <a:p>
            <a:pPr/>
            <a:r>
              <a:t>Backproject the circle of confusion diameter C onto the focal plane</a:t>
            </a:r>
          </a:p>
          <a:p>
            <a:pPr lvl="1"/>
            <a:r>
              <a:t>Depends on </a:t>
            </a:r>
            <a:r>
              <a:rPr i="1"/>
              <a:t>magnification factor </a:t>
            </a:r>
            <a:r>
              <a:rPr i="1">
                <a:latin typeface="Times Roman"/>
                <a:ea typeface="Times Roman"/>
                <a:cs typeface="Times Roman"/>
                <a:sym typeface="Times Roman"/>
              </a:rPr>
              <a:t>~</a:t>
            </a:r>
            <a:r>
              <a:rPr i="1"/>
              <a:t> f/D</a:t>
            </a:r>
          </a:p>
        </p:txBody>
      </p:sp>
      <p:sp>
        <p:nvSpPr>
          <p:cNvPr id="1332" name="Oval"/>
          <p:cNvSpPr/>
          <p:nvPr/>
        </p:nvSpPr>
        <p:spPr>
          <a:xfrm>
            <a:off x="1727993" y="4991315"/>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333" name="Line"/>
          <p:cNvSpPr/>
          <p:nvPr/>
        </p:nvSpPr>
        <p:spPr>
          <a:xfrm>
            <a:off x="727769" y="4991315"/>
            <a:ext cx="1744" cy="1922000"/>
          </a:xfrm>
          <a:prstGeom prst="line">
            <a:avLst/>
          </a:prstGeom>
          <a:ln w="12700">
            <a:solidFill>
              <a:srgbClr val="000000"/>
            </a:solidFill>
          </a:ln>
        </p:spPr>
        <p:txBody>
          <a:bodyPr lIns="0" tIns="0" rIns="0" bIns="0"/>
          <a:lstStyle/>
          <a:p>
            <a:pPr defTabSz="353020">
              <a:defRPr sz="900"/>
            </a:pPr>
          </a:p>
        </p:txBody>
      </p:sp>
      <p:sp>
        <p:nvSpPr>
          <p:cNvPr id="1334" name="lens"/>
          <p:cNvSpPr txBox="1"/>
          <p:nvPr/>
        </p:nvSpPr>
        <p:spPr>
          <a:xfrm>
            <a:off x="1482840" y="6834865"/>
            <a:ext cx="66995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lens</a:t>
            </a:r>
          </a:p>
        </p:txBody>
      </p:sp>
      <p:sp>
        <p:nvSpPr>
          <p:cNvPr id="1335" name="Line"/>
          <p:cNvSpPr/>
          <p:nvPr/>
        </p:nvSpPr>
        <p:spPr>
          <a:xfrm flipH="1">
            <a:off x="433585" y="4991315"/>
            <a:ext cx="1376572" cy="1012476"/>
          </a:xfrm>
          <a:prstGeom prst="line">
            <a:avLst/>
          </a:prstGeom>
          <a:ln w="3175">
            <a:solidFill>
              <a:srgbClr val="4D22B3"/>
            </a:solidFill>
          </a:ln>
        </p:spPr>
        <p:txBody>
          <a:bodyPr lIns="0" tIns="0" rIns="0" bIns="0"/>
          <a:lstStyle/>
          <a:p>
            <a:pPr defTabSz="353020">
              <a:defRPr sz="900"/>
            </a:pPr>
          </a:p>
        </p:txBody>
      </p:sp>
      <p:sp>
        <p:nvSpPr>
          <p:cNvPr id="1336" name="Line"/>
          <p:cNvSpPr/>
          <p:nvPr/>
        </p:nvSpPr>
        <p:spPr>
          <a:xfrm>
            <a:off x="472810" y="5971926"/>
            <a:ext cx="1334841" cy="942666"/>
          </a:xfrm>
          <a:prstGeom prst="line">
            <a:avLst/>
          </a:prstGeom>
          <a:ln w="3175">
            <a:solidFill>
              <a:srgbClr val="4D22B3"/>
            </a:solidFill>
          </a:ln>
        </p:spPr>
        <p:txBody>
          <a:bodyPr lIns="0" tIns="0" rIns="0" bIns="0"/>
          <a:lstStyle/>
          <a:p>
            <a:pPr defTabSz="353020">
              <a:defRPr sz="900"/>
            </a:pPr>
          </a:p>
        </p:txBody>
      </p:sp>
      <p:sp>
        <p:nvSpPr>
          <p:cNvPr id="1337" name="Line"/>
          <p:cNvSpPr/>
          <p:nvPr/>
        </p:nvSpPr>
        <p:spPr>
          <a:xfrm flipV="1">
            <a:off x="453198" y="4991315"/>
            <a:ext cx="1361703" cy="1431683"/>
          </a:xfrm>
          <a:prstGeom prst="line">
            <a:avLst/>
          </a:prstGeom>
          <a:ln w="3175">
            <a:solidFill>
              <a:srgbClr val="000000"/>
            </a:solidFill>
          </a:ln>
        </p:spPr>
        <p:txBody>
          <a:bodyPr lIns="0" tIns="0" rIns="0" bIns="0"/>
          <a:lstStyle/>
          <a:p>
            <a:pPr defTabSz="353020">
              <a:defRPr sz="900"/>
            </a:pPr>
          </a:p>
        </p:txBody>
      </p:sp>
      <p:sp>
        <p:nvSpPr>
          <p:cNvPr id="1338" name="Line"/>
          <p:cNvSpPr/>
          <p:nvPr/>
        </p:nvSpPr>
        <p:spPr>
          <a:xfrm flipH="1">
            <a:off x="717963" y="5805223"/>
            <a:ext cx="1" cy="335141"/>
          </a:xfrm>
          <a:prstGeom prst="line">
            <a:avLst/>
          </a:prstGeom>
          <a:ln w="25400">
            <a:solidFill>
              <a:srgbClr val="FF2600"/>
            </a:solidFill>
          </a:ln>
        </p:spPr>
        <p:txBody>
          <a:bodyPr lIns="0" tIns="0" rIns="0" bIns="0"/>
          <a:lstStyle/>
          <a:p>
            <a:pPr defTabSz="353020">
              <a:defRPr sz="900"/>
            </a:pPr>
          </a:p>
        </p:txBody>
      </p:sp>
      <p:sp>
        <p:nvSpPr>
          <p:cNvPr id="1339" name="Line"/>
          <p:cNvSpPr/>
          <p:nvPr/>
        </p:nvSpPr>
        <p:spPr>
          <a:xfrm flipH="1" flipV="1">
            <a:off x="472810" y="5540457"/>
            <a:ext cx="1336557" cy="1369396"/>
          </a:xfrm>
          <a:prstGeom prst="line">
            <a:avLst/>
          </a:prstGeom>
          <a:ln w="3175">
            <a:solidFill>
              <a:srgbClr val="000000"/>
            </a:solidFill>
          </a:ln>
        </p:spPr>
        <p:txBody>
          <a:bodyPr lIns="0" tIns="0" rIns="0" bIns="0"/>
          <a:lstStyle/>
          <a:p>
            <a:pPr defTabSz="353020">
              <a:defRPr sz="900"/>
            </a:pPr>
          </a:p>
        </p:txBody>
      </p:sp>
      <p:sp>
        <p:nvSpPr>
          <p:cNvPr id="1340" name="Circle"/>
          <p:cNvSpPr/>
          <p:nvPr/>
        </p:nvSpPr>
        <p:spPr>
          <a:xfrm>
            <a:off x="884667" y="5942508"/>
            <a:ext cx="58838"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341" name="Circle"/>
          <p:cNvSpPr/>
          <p:nvPr/>
        </p:nvSpPr>
        <p:spPr>
          <a:xfrm>
            <a:off x="4914982" y="5913090"/>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342" name="Line"/>
          <p:cNvSpPr/>
          <p:nvPr/>
        </p:nvSpPr>
        <p:spPr>
          <a:xfrm>
            <a:off x="1816248" y="4991315"/>
            <a:ext cx="7850717" cy="1318043"/>
          </a:xfrm>
          <a:prstGeom prst="line">
            <a:avLst/>
          </a:prstGeom>
          <a:ln w="3175">
            <a:solidFill>
              <a:srgbClr val="000000"/>
            </a:solidFill>
          </a:ln>
        </p:spPr>
        <p:txBody>
          <a:bodyPr lIns="0" tIns="0" rIns="0" bIns="0"/>
          <a:lstStyle/>
          <a:p>
            <a:pPr defTabSz="353020">
              <a:defRPr sz="900"/>
            </a:pPr>
          </a:p>
        </p:txBody>
      </p:sp>
      <p:sp>
        <p:nvSpPr>
          <p:cNvPr id="1343" name="Line"/>
          <p:cNvSpPr/>
          <p:nvPr/>
        </p:nvSpPr>
        <p:spPr>
          <a:xfrm flipV="1">
            <a:off x="1816248" y="5716967"/>
            <a:ext cx="7844186" cy="1192507"/>
          </a:xfrm>
          <a:prstGeom prst="line">
            <a:avLst/>
          </a:prstGeom>
          <a:ln w="3175">
            <a:solidFill>
              <a:srgbClr val="000000"/>
            </a:solidFill>
          </a:ln>
        </p:spPr>
        <p:txBody>
          <a:bodyPr lIns="0" tIns="0" rIns="0" bIns="0"/>
          <a:lstStyle/>
          <a:p>
            <a:pPr defTabSz="353020">
              <a:defRPr sz="900"/>
            </a:pPr>
          </a:p>
        </p:txBody>
      </p:sp>
      <p:sp>
        <p:nvSpPr>
          <p:cNvPr id="1344" name="Line"/>
          <p:cNvSpPr/>
          <p:nvPr/>
        </p:nvSpPr>
        <p:spPr>
          <a:xfrm flipV="1">
            <a:off x="1826054" y="4216631"/>
            <a:ext cx="6079109" cy="2692811"/>
          </a:xfrm>
          <a:prstGeom prst="line">
            <a:avLst/>
          </a:prstGeom>
          <a:ln w="3175">
            <a:solidFill>
              <a:srgbClr val="4D22B3"/>
            </a:solidFill>
          </a:ln>
        </p:spPr>
        <p:txBody>
          <a:bodyPr lIns="0" tIns="0" rIns="0" bIns="0"/>
          <a:lstStyle/>
          <a:p>
            <a:pPr defTabSz="353020">
              <a:defRPr sz="900"/>
            </a:pPr>
          </a:p>
        </p:txBody>
      </p:sp>
      <p:sp>
        <p:nvSpPr>
          <p:cNvPr id="1345" name="Line"/>
          <p:cNvSpPr/>
          <p:nvPr/>
        </p:nvSpPr>
        <p:spPr>
          <a:xfrm>
            <a:off x="1816248" y="4991315"/>
            <a:ext cx="5281189" cy="2443640"/>
          </a:xfrm>
          <a:prstGeom prst="line">
            <a:avLst/>
          </a:prstGeom>
          <a:ln w="3175">
            <a:solidFill>
              <a:srgbClr val="4D22B3"/>
            </a:solidFill>
          </a:ln>
        </p:spPr>
        <p:txBody>
          <a:bodyPr lIns="0" tIns="0" rIns="0" bIns="0"/>
          <a:lstStyle/>
          <a:p>
            <a:pPr defTabSz="353020">
              <a:defRPr sz="900"/>
            </a:pPr>
          </a:p>
        </p:txBody>
      </p:sp>
      <p:sp>
        <p:nvSpPr>
          <p:cNvPr id="1346" name="Circle"/>
          <p:cNvSpPr/>
          <p:nvPr/>
        </p:nvSpPr>
        <p:spPr>
          <a:xfrm>
            <a:off x="463004" y="5942508"/>
            <a:ext cx="58837"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347" name="Line"/>
          <p:cNvSpPr/>
          <p:nvPr/>
        </p:nvSpPr>
        <p:spPr>
          <a:xfrm>
            <a:off x="4934594" y="4991315"/>
            <a:ext cx="1745" cy="1922000"/>
          </a:xfrm>
          <a:prstGeom prst="line">
            <a:avLst/>
          </a:prstGeom>
          <a:ln w="12700">
            <a:solidFill>
              <a:srgbClr val="000000"/>
            </a:solidFill>
            <a:custDash>
              <a:ds d="200000" sp="200000"/>
            </a:custDash>
          </a:ln>
        </p:spPr>
        <p:txBody>
          <a:bodyPr lIns="0" tIns="0" rIns="0" bIns="0"/>
          <a:lstStyle/>
          <a:p>
            <a:pPr defTabSz="353020">
              <a:defRPr sz="900"/>
            </a:pPr>
          </a:p>
        </p:txBody>
      </p:sp>
      <p:sp>
        <p:nvSpPr>
          <p:cNvPr id="1348" name="Circle"/>
          <p:cNvSpPr/>
          <p:nvPr/>
        </p:nvSpPr>
        <p:spPr>
          <a:xfrm>
            <a:off x="3895146" y="5942508"/>
            <a:ext cx="58838"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349" name="Circle"/>
          <p:cNvSpPr/>
          <p:nvPr/>
        </p:nvSpPr>
        <p:spPr>
          <a:xfrm>
            <a:off x="7709727" y="5971926"/>
            <a:ext cx="58837"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350" name="Line"/>
          <p:cNvSpPr/>
          <p:nvPr/>
        </p:nvSpPr>
        <p:spPr>
          <a:xfrm>
            <a:off x="4940914" y="5511039"/>
            <a:ext cx="5232" cy="931582"/>
          </a:xfrm>
          <a:prstGeom prst="line">
            <a:avLst/>
          </a:prstGeom>
          <a:ln w="25400">
            <a:solidFill>
              <a:srgbClr val="FF2600"/>
            </a:solidFill>
          </a:ln>
        </p:spPr>
        <p:txBody>
          <a:bodyPr lIns="0" tIns="0" rIns="0" bIns="0"/>
          <a:lstStyle/>
          <a:p>
            <a:pPr defTabSz="353020">
              <a:defRPr sz="900"/>
            </a:pPr>
          </a:p>
        </p:txBody>
      </p:sp>
      <p:sp>
        <p:nvSpPr>
          <p:cNvPr id="1351" name="Line"/>
          <p:cNvSpPr/>
          <p:nvPr/>
        </p:nvSpPr>
        <p:spPr>
          <a:xfrm flipH="1">
            <a:off x="700621" y="5543661"/>
            <a:ext cx="4265495" cy="613812"/>
          </a:xfrm>
          <a:prstGeom prst="line">
            <a:avLst/>
          </a:prstGeom>
          <a:ln w="3175">
            <a:solidFill>
              <a:srgbClr val="FF2600"/>
            </a:solidFill>
          </a:ln>
        </p:spPr>
        <p:txBody>
          <a:bodyPr lIns="0" tIns="0" rIns="0" bIns="0"/>
          <a:lstStyle/>
          <a:p>
            <a:pPr defTabSz="353020">
              <a:defRPr sz="900"/>
            </a:pPr>
          </a:p>
        </p:txBody>
      </p:sp>
      <p:sp>
        <p:nvSpPr>
          <p:cNvPr id="1352" name="Line"/>
          <p:cNvSpPr/>
          <p:nvPr/>
        </p:nvSpPr>
        <p:spPr>
          <a:xfrm flipH="1" flipV="1">
            <a:off x="728816" y="5808549"/>
            <a:ext cx="4251176" cy="627828"/>
          </a:xfrm>
          <a:prstGeom prst="line">
            <a:avLst/>
          </a:prstGeom>
          <a:ln w="3175">
            <a:solidFill>
              <a:srgbClr val="FF2600"/>
            </a:solidFill>
          </a:ln>
        </p:spPr>
        <p:txBody>
          <a:bodyPr lIns="0" tIns="0" rIns="0" bIns="0"/>
          <a:lstStyle/>
          <a:p>
            <a:pPr defTabSz="353020">
              <a:defRPr sz="900"/>
            </a:pPr>
          </a:p>
        </p:txBody>
      </p:sp>
      <p:sp>
        <p:nvSpPr>
          <p:cNvPr id="1353" name="CD/f"/>
          <p:cNvSpPr txBox="1"/>
          <p:nvPr/>
        </p:nvSpPr>
        <p:spPr>
          <a:xfrm>
            <a:off x="4993431" y="5746386"/>
            <a:ext cx="781305" cy="445422"/>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i="1" sz="2600">
                <a:uFill>
                  <a:solidFill>
                    <a:srgbClr val="000000"/>
                  </a:solidFill>
                </a:uFill>
                <a:latin typeface="Times New Roman"/>
                <a:ea typeface="Times New Roman"/>
                <a:cs typeface="Times New Roman"/>
                <a:sym typeface="Times New Roman"/>
              </a:defRPr>
            </a:lvl1pPr>
          </a:lstStyle>
          <a:p>
            <a:pPr/>
            <a:r>
              <a:t>CD/f</a:t>
            </a:r>
          </a:p>
        </p:txBody>
      </p:sp>
      <p:sp>
        <p:nvSpPr>
          <p:cNvPr id="1354" name="Line"/>
          <p:cNvSpPr/>
          <p:nvPr/>
        </p:nvSpPr>
        <p:spPr>
          <a:xfrm>
            <a:off x="1816248" y="4795192"/>
            <a:ext cx="3098735" cy="1744"/>
          </a:xfrm>
          <a:prstGeom prst="line">
            <a:avLst/>
          </a:prstGeom>
          <a:ln w="12700">
            <a:solidFill>
              <a:srgbClr val="000000"/>
            </a:solidFill>
            <a:custDash>
              <a:ds d="100000" sp="200000"/>
            </a:custDash>
          </a:ln>
        </p:spPr>
        <p:txBody>
          <a:bodyPr lIns="0" tIns="0" rIns="0" bIns="0"/>
          <a:lstStyle/>
          <a:p>
            <a:pPr defTabSz="353020">
              <a:defRPr sz="900"/>
            </a:pPr>
          </a:p>
        </p:txBody>
      </p:sp>
      <p:sp>
        <p:nvSpPr>
          <p:cNvPr id="1355" name="D"/>
          <p:cNvSpPr txBox="1"/>
          <p:nvPr/>
        </p:nvSpPr>
        <p:spPr>
          <a:xfrm>
            <a:off x="2857658" y="4340842"/>
            <a:ext cx="374239"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D</a:t>
            </a:r>
          </a:p>
        </p:txBody>
      </p:sp>
      <p:sp>
        <p:nvSpPr>
          <p:cNvPr id="1356" name="~f"/>
          <p:cNvSpPr txBox="1"/>
          <p:nvPr/>
        </p:nvSpPr>
        <p:spPr>
          <a:xfrm>
            <a:off x="923891" y="4115955"/>
            <a:ext cx="511388" cy="4826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2100"/>
              </a:spcBef>
              <a:buClr>
                <a:srgbClr val="000000"/>
              </a:buClr>
              <a:buFont typeface="Helvetica"/>
              <a:defRPr sz="2600">
                <a:uFill>
                  <a:solidFill>
                    <a:srgbClr val="000000"/>
                  </a:solidFill>
                </a:uFill>
                <a:latin typeface="Times New Roman"/>
                <a:ea typeface="Times New Roman"/>
                <a:cs typeface="Times New Roman"/>
                <a:sym typeface="Times New Roman"/>
              </a:defRPr>
            </a:pPr>
            <a:r>
              <a:rPr>
                <a:latin typeface="Helvetica"/>
                <a:ea typeface="Helvetica"/>
                <a:cs typeface="Helvetica"/>
                <a:sym typeface="Helvetica"/>
              </a:rPr>
              <a:t> </a:t>
            </a:r>
            <a:r>
              <a:rPr i="1"/>
              <a:t>~f</a:t>
            </a:r>
          </a:p>
        </p:txBody>
      </p:sp>
      <p:sp>
        <p:nvSpPr>
          <p:cNvPr id="1357" name="Line"/>
          <p:cNvSpPr/>
          <p:nvPr/>
        </p:nvSpPr>
        <p:spPr>
          <a:xfrm>
            <a:off x="698351" y="4687325"/>
            <a:ext cx="1000225" cy="1744"/>
          </a:xfrm>
          <a:prstGeom prst="line">
            <a:avLst/>
          </a:prstGeom>
          <a:ln w="12700">
            <a:solidFill>
              <a:srgbClr val="000000"/>
            </a:solidFill>
            <a:custDash>
              <a:ds d="100000" sp="200000"/>
            </a:custDash>
          </a:ln>
        </p:spPr>
        <p:txBody>
          <a:bodyPr lIns="0" tIns="0" rIns="0" bIns="0"/>
          <a:lstStyle/>
          <a:p>
            <a:pPr defTabSz="353020">
              <a:defRPr sz="900"/>
            </a:pPr>
          </a:p>
        </p:txBody>
      </p:sp>
      <p:sp>
        <p:nvSpPr>
          <p:cNvPr id="1358" name="C"/>
          <p:cNvSpPr txBox="1"/>
          <p:nvPr/>
        </p:nvSpPr>
        <p:spPr>
          <a:xfrm>
            <a:off x="2116" y="5721544"/>
            <a:ext cx="356020"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C</a:t>
            </a:r>
          </a:p>
        </p:txBody>
      </p:sp>
      <p:sp>
        <p:nvSpPr>
          <p:cNvPr id="1359" name="Line"/>
          <p:cNvSpPr/>
          <p:nvPr/>
        </p:nvSpPr>
        <p:spPr>
          <a:xfrm flipH="1">
            <a:off x="394361" y="5805223"/>
            <a:ext cx="1" cy="335141"/>
          </a:xfrm>
          <a:prstGeom prst="line">
            <a:avLst/>
          </a:prstGeom>
          <a:ln w="12700">
            <a:solidFill>
              <a:srgbClr val="FF2600"/>
            </a:solidFill>
            <a:custDash>
              <a:ds d="200000" sp="200000"/>
            </a:custDash>
          </a:ln>
        </p:spPr>
        <p:txBody>
          <a:bodyPr lIns="0" tIns="0" rIns="0" bIns="0"/>
          <a:lstStyle/>
          <a:p>
            <a:pPr defTabSz="353020">
              <a:defRPr sz="900"/>
            </a:pPr>
          </a:p>
        </p:txBody>
      </p:sp>
      <p:sp>
        <p:nvSpPr>
          <p:cNvPr id="1360" name="Line"/>
          <p:cNvSpPr/>
          <p:nvPr/>
        </p:nvSpPr>
        <p:spPr>
          <a:xfrm>
            <a:off x="3934370" y="6864284"/>
            <a:ext cx="833521" cy="1744"/>
          </a:xfrm>
          <a:prstGeom prst="line">
            <a:avLst/>
          </a:prstGeom>
          <a:ln w="12700">
            <a:solidFill>
              <a:srgbClr val="D834D6"/>
            </a:solidFill>
            <a:prstDash val="sysDot"/>
          </a:ln>
        </p:spPr>
        <p:txBody>
          <a:bodyPr lIns="0" tIns="0" rIns="0" bIns="0"/>
          <a:lstStyle/>
          <a:p>
            <a:pPr defTabSz="353020">
              <a:defRPr sz="900"/>
            </a:pPr>
          </a:p>
        </p:txBody>
      </p:sp>
      <p:sp>
        <p:nvSpPr>
          <p:cNvPr id="1361" name="d1"/>
          <p:cNvSpPr txBox="1"/>
          <p:nvPr/>
        </p:nvSpPr>
        <p:spPr>
          <a:xfrm>
            <a:off x="4022625" y="6864284"/>
            <a:ext cx="410946"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1</a:t>
            </a:r>
          </a:p>
        </p:txBody>
      </p:sp>
      <p:sp>
        <p:nvSpPr>
          <p:cNvPr id="1362" name="d2"/>
          <p:cNvSpPr txBox="1"/>
          <p:nvPr/>
        </p:nvSpPr>
        <p:spPr>
          <a:xfrm>
            <a:off x="5689666" y="6823316"/>
            <a:ext cx="410945"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2</a:t>
            </a:r>
          </a:p>
        </p:txBody>
      </p:sp>
      <p:sp>
        <p:nvSpPr>
          <p:cNvPr id="1363" name="Line"/>
          <p:cNvSpPr/>
          <p:nvPr/>
        </p:nvSpPr>
        <p:spPr>
          <a:xfrm>
            <a:off x="5022850" y="6864284"/>
            <a:ext cx="2691997" cy="1"/>
          </a:xfrm>
          <a:prstGeom prst="line">
            <a:avLst/>
          </a:prstGeom>
          <a:ln w="12700">
            <a:solidFill>
              <a:srgbClr val="D834D6"/>
            </a:solidFill>
            <a:prstDash val="sysDot"/>
          </a:ln>
        </p:spPr>
        <p:txBody>
          <a:bodyPr lIns="0" tIns="0" rIns="0" bIns="0"/>
          <a:lstStyle/>
          <a:p>
            <a:pPr defTabSz="353020">
              <a:defRPr sz="900"/>
            </a:pPr>
          </a:p>
        </p:txBody>
      </p:sp>
      <p:sp>
        <p:nvSpPr>
          <p:cNvPr id="1364" name="f/N"/>
          <p:cNvSpPr txBox="1"/>
          <p:nvPr/>
        </p:nvSpPr>
        <p:spPr>
          <a:xfrm>
            <a:off x="1839565" y="5665758"/>
            <a:ext cx="577320" cy="445422"/>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f/N</a:t>
            </a:r>
          </a:p>
        </p:txBody>
      </p:sp>
      <p:sp>
        <p:nvSpPr>
          <p:cNvPr id="1365" name="Shape"/>
          <p:cNvSpPr/>
          <p:nvPr/>
        </p:nvSpPr>
        <p:spPr>
          <a:xfrm>
            <a:off x="698351" y="5540457"/>
            <a:ext cx="4255857" cy="8923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1" y="6412"/>
                </a:moveTo>
                <a:lnTo>
                  <a:pt x="21600" y="21600"/>
                </a:lnTo>
                <a:lnTo>
                  <a:pt x="21529" y="0"/>
                </a:lnTo>
                <a:lnTo>
                  <a:pt x="0" y="14513"/>
                </a:lnTo>
                <a:lnTo>
                  <a:pt x="71" y="6412"/>
                </a:lnTo>
                <a:close/>
              </a:path>
            </a:pathLst>
          </a:custGeom>
          <a:solidFill>
            <a:srgbClr val="FFF995">
              <a:alpha val="50000"/>
            </a:srgbClr>
          </a:solidFill>
          <a:ln w="12700"/>
        </p:spPr>
        <p:txBody>
          <a:bodyPr lIns="39224" tIns="39224" rIns="39224" bIns="39224"/>
          <a:lstStyle/>
          <a:p>
            <a:pPr marL="44628" marR="44628" defTabSz="1000224">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7"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368"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369" name="Depth of focus: derivation"/>
          <p:cNvSpPr txBox="1"/>
          <p:nvPr>
            <p:ph type="title"/>
          </p:nvPr>
        </p:nvSpPr>
        <p:spPr>
          <a:prstGeom prst="rect">
            <a:avLst/>
          </a:prstGeom>
        </p:spPr>
        <p:txBody>
          <a:bodyPr/>
          <a:lstStyle>
            <a:lvl1pPr>
              <a:defRPr sz="3800"/>
            </a:lvl1pPr>
          </a:lstStyle>
          <a:p>
            <a:pPr/>
            <a:r>
              <a:t>Depth of focus: derivation</a:t>
            </a:r>
          </a:p>
        </p:txBody>
      </p:sp>
      <p:sp>
        <p:nvSpPr>
          <p:cNvPr id="1370" name="Double-click to edit"/>
          <p:cNvSpPr txBox="1"/>
          <p:nvPr>
            <p:ph type="body" idx="1"/>
          </p:nvPr>
        </p:nvSpPr>
        <p:spPr>
          <a:prstGeom prst="rect">
            <a:avLst/>
          </a:prstGeom>
        </p:spPr>
        <p:txBody>
          <a:bodyPr/>
          <a:lstStyle/>
          <a:p>
            <a:pPr/>
          </a:p>
        </p:txBody>
      </p:sp>
      <p:sp>
        <p:nvSpPr>
          <p:cNvPr id="1371" name="Oval"/>
          <p:cNvSpPr/>
          <p:nvPr/>
        </p:nvSpPr>
        <p:spPr>
          <a:xfrm>
            <a:off x="1727993" y="4991315"/>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372" name="Line"/>
          <p:cNvSpPr/>
          <p:nvPr/>
        </p:nvSpPr>
        <p:spPr>
          <a:xfrm>
            <a:off x="727769" y="4991315"/>
            <a:ext cx="1744" cy="1922000"/>
          </a:xfrm>
          <a:prstGeom prst="line">
            <a:avLst/>
          </a:prstGeom>
          <a:ln w="12700">
            <a:solidFill>
              <a:srgbClr val="000000"/>
            </a:solidFill>
          </a:ln>
        </p:spPr>
        <p:txBody>
          <a:bodyPr lIns="0" tIns="0" rIns="0" bIns="0"/>
          <a:lstStyle/>
          <a:p>
            <a:pPr defTabSz="353020">
              <a:defRPr sz="900"/>
            </a:pPr>
          </a:p>
        </p:txBody>
      </p:sp>
      <p:sp>
        <p:nvSpPr>
          <p:cNvPr id="1373" name="lens"/>
          <p:cNvSpPr txBox="1"/>
          <p:nvPr/>
        </p:nvSpPr>
        <p:spPr>
          <a:xfrm>
            <a:off x="1482840" y="6834865"/>
            <a:ext cx="66995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lens</a:t>
            </a:r>
          </a:p>
        </p:txBody>
      </p:sp>
      <p:sp>
        <p:nvSpPr>
          <p:cNvPr id="1374" name="Line"/>
          <p:cNvSpPr/>
          <p:nvPr/>
        </p:nvSpPr>
        <p:spPr>
          <a:xfrm flipH="1">
            <a:off x="433585" y="4991315"/>
            <a:ext cx="1376572" cy="1012476"/>
          </a:xfrm>
          <a:prstGeom prst="line">
            <a:avLst/>
          </a:prstGeom>
          <a:ln w="3175">
            <a:solidFill>
              <a:srgbClr val="4D22B3"/>
            </a:solidFill>
          </a:ln>
        </p:spPr>
        <p:txBody>
          <a:bodyPr lIns="0" tIns="0" rIns="0" bIns="0"/>
          <a:lstStyle/>
          <a:p>
            <a:pPr defTabSz="353020">
              <a:defRPr sz="900"/>
            </a:pPr>
          </a:p>
        </p:txBody>
      </p:sp>
      <p:sp>
        <p:nvSpPr>
          <p:cNvPr id="1375" name="Line"/>
          <p:cNvSpPr/>
          <p:nvPr/>
        </p:nvSpPr>
        <p:spPr>
          <a:xfrm>
            <a:off x="472810" y="5971926"/>
            <a:ext cx="1334841" cy="942666"/>
          </a:xfrm>
          <a:prstGeom prst="line">
            <a:avLst/>
          </a:prstGeom>
          <a:ln w="3175">
            <a:solidFill>
              <a:srgbClr val="4D22B3"/>
            </a:solidFill>
          </a:ln>
        </p:spPr>
        <p:txBody>
          <a:bodyPr lIns="0" tIns="0" rIns="0" bIns="0"/>
          <a:lstStyle/>
          <a:p>
            <a:pPr defTabSz="353020">
              <a:defRPr sz="900"/>
            </a:pPr>
          </a:p>
        </p:txBody>
      </p:sp>
      <p:sp>
        <p:nvSpPr>
          <p:cNvPr id="1376" name="Line"/>
          <p:cNvSpPr/>
          <p:nvPr/>
        </p:nvSpPr>
        <p:spPr>
          <a:xfrm flipV="1">
            <a:off x="453198" y="4991315"/>
            <a:ext cx="1361703" cy="1431683"/>
          </a:xfrm>
          <a:prstGeom prst="line">
            <a:avLst/>
          </a:prstGeom>
          <a:ln w="3175">
            <a:solidFill>
              <a:srgbClr val="000000"/>
            </a:solidFill>
          </a:ln>
        </p:spPr>
        <p:txBody>
          <a:bodyPr lIns="0" tIns="0" rIns="0" bIns="0"/>
          <a:lstStyle/>
          <a:p>
            <a:pPr defTabSz="353020">
              <a:defRPr sz="900"/>
            </a:pPr>
          </a:p>
        </p:txBody>
      </p:sp>
      <p:sp>
        <p:nvSpPr>
          <p:cNvPr id="1377" name="Line"/>
          <p:cNvSpPr/>
          <p:nvPr/>
        </p:nvSpPr>
        <p:spPr>
          <a:xfrm flipH="1">
            <a:off x="717963" y="5805223"/>
            <a:ext cx="1" cy="335141"/>
          </a:xfrm>
          <a:prstGeom prst="line">
            <a:avLst/>
          </a:prstGeom>
          <a:ln w="25400">
            <a:solidFill>
              <a:srgbClr val="FF2600"/>
            </a:solidFill>
          </a:ln>
        </p:spPr>
        <p:txBody>
          <a:bodyPr lIns="0" tIns="0" rIns="0" bIns="0"/>
          <a:lstStyle/>
          <a:p>
            <a:pPr defTabSz="353020">
              <a:defRPr sz="900"/>
            </a:pPr>
          </a:p>
        </p:txBody>
      </p:sp>
      <p:sp>
        <p:nvSpPr>
          <p:cNvPr id="1378" name="Line"/>
          <p:cNvSpPr/>
          <p:nvPr/>
        </p:nvSpPr>
        <p:spPr>
          <a:xfrm flipH="1" flipV="1">
            <a:off x="472810" y="5540457"/>
            <a:ext cx="1336557" cy="1369396"/>
          </a:xfrm>
          <a:prstGeom prst="line">
            <a:avLst/>
          </a:prstGeom>
          <a:ln w="3175">
            <a:solidFill>
              <a:srgbClr val="000000"/>
            </a:solidFill>
          </a:ln>
        </p:spPr>
        <p:txBody>
          <a:bodyPr lIns="0" tIns="0" rIns="0" bIns="0"/>
          <a:lstStyle/>
          <a:p>
            <a:pPr defTabSz="353020">
              <a:defRPr sz="900"/>
            </a:pPr>
          </a:p>
        </p:txBody>
      </p:sp>
      <p:sp>
        <p:nvSpPr>
          <p:cNvPr id="1379" name="Circle"/>
          <p:cNvSpPr/>
          <p:nvPr/>
        </p:nvSpPr>
        <p:spPr>
          <a:xfrm>
            <a:off x="884667" y="5942508"/>
            <a:ext cx="58838"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380" name="Circle"/>
          <p:cNvSpPr/>
          <p:nvPr/>
        </p:nvSpPr>
        <p:spPr>
          <a:xfrm>
            <a:off x="4914982" y="5913090"/>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381" name="Line"/>
          <p:cNvSpPr/>
          <p:nvPr/>
        </p:nvSpPr>
        <p:spPr>
          <a:xfrm>
            <a:off x="1816248" y="4991315"/>
            <a:ext cx="7850717" cy="1318043"/>
          </a:xfrm>
          <a:prstGeom prst="line">
            <a:avLst/>
          </a:prstGeom>
          <a:ln w="3175">
            <a:solidFill>
              <a:srgbClr val="000000"/>
            </a:solidFill>
          </a:ln>
        </p:spPr>
        <p:txBody>
          <a:bodyPr lIns="0" tIns="0" rIns="0" bIns="0"/>
          <a:lstStyle/>
          <a:p>
            <a:pPr defTabSz="353020">
              <a:defRPr sz="900"/>
            </a:pPr>
          </a:p>
        </p:txBody>
      </p:sp>
      <p:sp>
        <p:nvSpPr>
          <p:cNvPr id="1382" name="Line"/>
          <p:cNvSpPr/>
          <p:nvPr/>
        </p:nvSpPr>
        <p:spPr>
          <a:xfrm flipV="1">
            <a:off x="1816248" y="5716967"/>
            <a:ext cx="7844186" cy="1192507"/>
          </a:xfrm>
          <a:prstGeom prst="line">
            <a:avLst/>
          </a:prstGeom>
          <a:ln w="3175">
            <a:solidFill>
              <a:srgbClr val="000000"/>
            </a:solidFill>
          </a:ln>
        </p:spPr>
        <p:txBody>
          <a:bodyPr lIns="0" tIns="0" rIns="0" bIns="0"/>
          <a:lstStyle/>
          <a:p>
            <a:pPr defTabSz="353020">
              <a:defRPr sz="900"/>
            </a:pPr>
          </a:p>
        </p:txBody>
      </p:sp>
      <p:sp>
        <p:nvSpPr>
          <p:cNvPr id="1383" name="Line"/>
          <p:cNvSpPr/>
          <p:nvPr/>
        </p:nvSpPr>
        <p:spPr>
          <a:xfrm flipV="1">
            <a:off x="1826054" y="4216631"/>
            <a:ext cx="6079109" cy="2692811"/>
          </a:xfrm>
          <a:prstGeom prst="line">
            <a:avLst/>
          </a:prstGeom>
          <a:ln w="3175">
            <a:solidFill>
              <a:srgbClr val="4D22B3"/>
            </a:solidFill>
          </a:ln>
        </p:spPr>
        <p:txBody>
          <a:bodyPr lIns="0" tIns="0" rIns="0" bIns="0"/>
          <a:lstStyle/>
          <a:p>
            <a:pPr defTabSz="353020">
              <a:defRPr sz="900"/>
            </a:pPr>
          </a:p>
        </p:txBody>
      </p:sp>
      <p:sp>
        <p:nvSpPr>
          <p:cNvPr id="1384" name="Line"/>
          <p:cNvSpPr/>
          <p:nvPr/>
        </p:nvSpPr>
        <p:spPr>
          <a:xfrm>
            <a:off x="1816248" y="4991315"/>
            <a:ext cx="5281189" cy="2443640"/>
          </a:xfrm>
          <a:prstGeom prst="line">
            <a:avLst/>
          </a:prstGeom>
          <a:ln w="3175">
            <a:solidFill>
              <a:srgbClr val="4D22B3"/>
            </a:solidFill>
          </a:ln>
        </p:spPr>
        <p:txBody>
          <a:bodyPr lIns="0" tIns="0" rIns="0" bIns="0"/>
          <a:lstStyle/>
          <a:p>
            <a:pPr defTabSz="353020">
              <a:defRPr sz="900"/>
            </a:pPr>
          </a:p>
        </p:txBody>
      </p:sp>
      <p:sp>
        <p:nvSpPr>
          <p:cNvPr id="1385" name="Circle"/>
          <p:cNvSpPr/>
          <p:nvPr/>
        </p:nvSpPr>
        <p:spPr>
          <a:xfrm>
            <a:off x="463004" y="5942508"/>
            <a:ext cx="58837"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386" name="Line"/>
          <p:cNvSpPr/>
          <p:nvPr/>
        </p:nvSpPr>
        <p:spPr>
          <a:xfrm>
            <a:off x="4934594" y="4991315"/>
            <a:ext cx="1745" cy="1922000"/>
          </a:xfrm>
          <a:prstGeom prst="line">
            <a:avLst/>
          </a:prstGeom>
          <a:ln w="12700">
            <a:solidFill>
              <a:srgbClr val="000000"/>
            </a:solidFill>
            <a:custDash>
              <a:ds d="200000" sp="200000"/>
            </a:custDash>
          </a:ln>
        </p:spPr>
        <p:txBody>
          <a:bodyPr lIns="0" tIns="0" rIns="0" bIns="0"/>
          <a:lstStyle/>
          <a:p>
            <a:pPr defTabSz="353020">
              <a:defRPr sz="900"/>
            </a:pPr>
          </a:p>
        </p:txBody>
      </p:sp>
      <p:sp>
        <p:nvSpPr>
          <p:cNvPr id="1387" name="Circle"/>
          <p:cNvSpPr/>
          <p:nvPr/>
        </p:nvSpPr>
        <p:spPr>
          <a:xfrm>
            <a:off x="3895146" y="5942508"/>
            <a:ext cx="58838"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388" name="Circle"/>
          <p:cNvSpPr/>
          <p:nvPr/>
        </p:nvSpPr>
        <p:spPr>
          <a:xfrm>
            <a:off x="7709727" y="5971926"/>
            <a:ext cx="58837"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389" name="Line"/>
          <p:cNvSpPr/>
          <p:nvPr/>
        </p:nvSpPr>
        <p:spPr>
          <a:xfrm>
            <a:off x="4940914" y="5511039"/>
            <a:ext cx="5232" cy="931582"/>
          </a:xfrm>
          <a:prstGeom prst="line">
            <a:avLst/>
          </a:prstGeom>
          <a:ln w="25400">
            <a:solidFill>
              <a:srgbClr val="FF2600"/>
            </a:solidFill>
          </a:ln>
        </p:spPr>
        <p:txBody>
          <a:bodyPr lIns="0" tIns="0" rIns="0" bIns="0"/>
          <a:lstStyle/>
          <a:p>
            <a:pPr defTabSz="353020">
              <a:defRPr sz="900"/>
            </a:pPr>
          </a:p>
        </p:txBody>
      </p:sp>
      <p:sp>
        <p:nvSpPr>
          <p:cNvPr id="1390" name="Line"/>
          <p:cNvSpPr/>
          <p:nvPr/>
        </p:nvSpPr>
        <p:spPr>
          <a:xfrm flipH="1">
            <a:off x="700621" y="5543661"/>
            <a:ext cx="4265495" cy="613812"/>
          </a:xfrm>
          <a:prstGeom prst="line">
            <a:avLst/>
          </a:prstGeom>
          <a:ln w="3175">
            <a:solidFill>
              <a:srgbClr val="FF2600"/>
            </a:solidFill>
          </a:ln>
        </p:spPr>
        <p:txBody>
          <a:bodyPr lIns="0" tIns="0" rIns="0" bIns="0"/>
          <a:lstStyle/>
          <a:p>
            <a:pPr defTabSz="353020">
              <a:defRPr sz="900"/>
            </a:pPr>
          </a:p>
        </p:txBody>
      </p:sp>
      <p:sp>
        <p:nvSpPr>
          <p:cNvPr id="1391" name="Line"/>
          <p:cNvSpPr/>
          <p:nvPr/>
        </p:nvSpPr>
        <p:spPr>
          <a:xfrm flipH="1" flipV="1">
            <a:off x="728816" y="5808549"/>
            <a:ext cx="4251176" cy="627828"/>
          </a:xfrm>
          <a:prstGeom prst="line">
            <a:avLst/>
          </a:prstGeom>
          <a:ln w="3175">
            <a:solidFill>
              <a:srgbClr val="FF2600"/>
            </a:solidFill>
          </a:ln>
        </p:spPr>
        <p:txBody>
          <a:bodyPr lIns="0" tIns="0" rIns="0" bIns="0"/>
          <a:lstStyle/>
          <a:p>
            <a:pPr defTabSz="353020">
              <a:defRPr sz="900"/>
            </a:pPr>
          </a:p>
        </p:txBody>
      </p:sp>
      <p:sp>
        <p:nvSpPr>
          <p:cNvPr id="1392" name="CD/f"/>
          <p:cNvSpPr txBox="1"/>
          <p:nvPr/>
        </p:nvSpPr>
        <p:spPr>
          <a:xfrm>
            <a:off x="4993431" y="5746386"/>
            <a:ext cx="781305" cy="445422"/>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i="1" sz="2600">
                <a:uFill>
                  <a:solidFill>
                    <a:srgbClr val="000000"/>
                  </a:solidFill>
                </a:uFill>
                <a:latin typeface="Times New Roman"/>
                <a:ea typeface="Times New Roman"/>
                <a:cs typeface="Times New Roman"/>
                <a:sym typeface="Times New Roman"/>
              </a:defRPr>
            </a:lvl1pPr>
          </a:lstStyle>
          <a:p>
            <a:pPr/>
            <a:r>
              <a:t>CD/f</a:t>
            </a:r>
          </a:p>
        </p:txBody>
      </p:sp>
      <p:sp>
        <p:nvSpPr>
          <p:cNvPr id="1393" name="Line"/>
          <p:cNvSpPr/>
          <p:nvPr/>
        </p:nvSpPr>
        <p:spPr>
          <a:xfrm>
            <a:off x="1816248" y="4795192"/>
            <a:ext cx="3098735" cy="1744"/>
          </a:xfrm>
          <a:prstGeom prst="line">
            <a:avLst/>
          </a:prstGeom>
          <a:ln w="12700">
            <a:solidFill>
              <a:srgbClr val="000000"/>
            </a:solidFill>
            <a:custDash>
              <a:ds d="100000" sp="200000"/>
            </a:custDash>
          </a:ln>
        </p:spPr>
        <p:txBody>
          <a:bodyPr lIns="0" tIns="0" rIns="0" bIns="0"/>
          <a:lstStyle/>
          <a:p>
            <a:pPr defTabSz="353020">
              <a:defRPr sz="900"/>
            </a:pPr>
          </a:p>
        </p:txBody>
      </p:sp>
      <p:sp>
        <p:nvSpPr>
          <p:cNvPr id="1394" name="D"/>
          <p:cNvSpPr txBox="1"/>
          <p:nvPr/>
        </p:nvSpPr>
        <p:spPr>
          <a:xfrm>
            <a:off x="2857658" y="4340842"/>
            <a:ext cx="374239"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D</a:t>
            </a:r>
          </a:p>
        </p:txBody>
      </p:sp>
      <p:sp>
        <p:nvSpPr>
          <p:cNvPr id="1395" name="~f"/>
          <p:cNvSpPr txBox="1"/>
          <p:nvPr/>
        </p:nvSpPr>
        <p:spPr>
          <a:xfrm>
            <a:off x="923891" y="4115955"/>
            <a:ext cx="511388" cy="4826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2100"/>
              </a:spcBef>
              <a:buClr>
                <a:srgbClr val="000000"/>
              </a:buClr>
              <a:buFont typeface="Helvetica"/>
              <a:defRPr sz="2600">
                <a:uFill>
                  <a:solidFill>
                    <a:srgbClr val="000000"/>
                  </a:solidFill>
                </a:uFill>
                <a:latin typeface="Times New Roman"/>
                <a:ea typeface="Times New Roman"/>
                <a:cs typeface="Times New Roman"/>
                <a:sym typeface="Times New Roman"/>
              </a:defRPr>
            </a:pPr>
            <a:r>
              <a:rPr>
                <a:latin typeface="Helvetica"/>
                <a:ea typeface="Helvetica"/>
                <a:cs typeface="Helvetica"/>
                <a:sym typeface="Helvetica"/>
              </a:rPr>
              <a:t> </a:t>
            </a:r>
            <a:r>
              <a:rPr i="1"/>
              <a:t>~f</a:t>
            </a:r>
          </a:p>
        </p:txBody>
      </p:sp>
      <p:sp>
        <p:nvSpPr>
          <p:cNvPr id="1396" name="Line"/>
          <p:cNvSpPr/>
          <p:nvPr/>
        </p:nvSpPr>
        <p:spPr>
          <a:xfrm>
            <a:off x="698351" y="4687325"/>
            <a:ext cx="1000225" cy="1744"/>
          </a:xfrm>
          <a:prstGeom prst="line">
            <a:avLst/>
          </a:prstGeom>
          <a:ln w="12700">
            <a:solidFill>
              <a:srgbClr val="000000"/>
            </a:solidFill>
            <a:custDash>
              <a:ds d="100000" sp="200000"/>
            </a:custDash>
          </a:ln>
        </p:spPr>
        <p:txBody>
          <a:bodyPr lIns="0" tIns="0" rIns="0" bIns="0"/>
          <a:lstStyle/>
          <a:p>
            <a:pPr defTabSz="353020">
              <a:defRPr sz="900"/>
            </a:pPr>
          </a:p>
        </p:txBody>
      </p:sp>
      <p:sp>
        <p:nvSpPr>
          <p:cNvPr id="1397" name="C"/>
          <p:cNvSpPr txBox="1"/>
          <p:nvPr/>
        </p:nvSpPr>
        <p:spPr>
          <a:xfrm>
            <a:off x="2116" y="5721544"/>
            <a:ext cx="356020"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C</a:t>
            </a:r>
          </a:p>
        </p:txBody>
      </p:sp>
      <p:sp>
        <p:nvSpPr>
          <p:cNvPr id="1398" name="Line"/>
          <p:cNvSpPr/>
          <p:nvPr/>
        </p:nvSpPr>
        <p:spPr>
          <a:xfrm flipH="1">
            <a:off x="394361" y="5805223"/>
            <a:ext cx="1" cy="335141"/>
          </a:xfrm>
          <a:prstGeom prst="line">
            <a:avLst/>
          </a:prstGeom>
          <a:ln w="12700">
            <a:solidFill>
              <a:srgbClr val="FF2600"/>
            </a:solidFill>
            <a:custDash>
              <a:ds d="200000" sp="200000"/>
            </a:custDash>
          </a:ln>
        </p:spPr>
        <p:txBody>
          <a:bodyPr lIns="0" tIns="0" rIns="0" bIns="0"/>
          <a:lstStyle/>
          <a:p>
            <a:pPr defTabSz="353020">
              <a:defRPr sz="900"/>
            </a:pPr>
          </a:p>
        </p:txBody>
      </p:sp>
      <p:sp>
        <p:nvSpPr>
          <p:cNvPr id="1399" name="Line"/>
          <p:cNvSpPr/>
          <p:nvPr/>
        </p:nvSpPr>
        <p:spPr>
          <a:xfrm>
            <a:off x="3934370" y="6864284"/>
            <a:ext cx="833521" cy="1744"/>
          </a:xfrm>
          <a:prstGeom prst="line">
            <a:avLst/>
          </a:prstGeom>
          <a:ln w="12700">
            <a:solidFill>
              <a:srgbClr val="D834D6"/>
            </a:solidFill>
            <a:prstDash val="sysDot"/>
          </a:ln>
        </p:spPr>
        <p:txBody>
          <a:bodyPr lIns="0" tIns="0" rIns="0" bIns="0"/>
          <a:lstStyle/>
          <a:p>
            <a:pPr defTabSz="353020">
              <a:defRPr sz="900"/>
            </a:pPr>
          </a:p>
        </p:txBody>
      </p:sp>
      <p:sp>
        <p:nvSpPr>
          <p:cNvPr id="1400" name="d1"/>
          <p:cNvSpPr txBox="1"/>
          <p:nvPr/>
        </p:nvSpPr>
        <p:spPr>
          <a:xfrm>
            <a:off x="4022625" y="6864284"/>
            <a:ext cx="410946"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1</a:t>
            </a:r>
          </a:p>
        </p:txBody>
      </p:sp>
      <p:sp>
        <p:nvSpPr>
          <p:cNvPr id="1401" name="d2"/>
          <p:cNvSpPr txBox="1"/>
          <p:nvPr/>
        </p:nvSpPr>
        <p:spPr>
          <a:xfrm>
            <a:off x="5689666" y="6823316"/>
            <a:ext cx="410945"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2</a:t>
            </a:r>
          </a:p>
        </p:txBody>
      </p:sp>
      <p:sp>
        <p:nvSpPr>
          <p:cNvPr id="1402" name="Line"/>
          <p:cNvSpPr/>
          <p:nvPr/>
        </p:nvSpPr>
        <p:spPr>
          <a:xfrm>
            <a:off x="5022850" y="6864284"/>
            <a:ext cx="2691997" cy="1"/>
          </a:xfrm>
          <a:prstGeom prst="line">
            <a:avLst/>
          </a:prstGeom>
          <a:ln w="12700">
            <a:solidFill>
              <a:srgbClr val="D834D6"/>
            </a:solidFill>
            <a:prstDash val="sysDot"/>
          </a:ln>
        </p:spPr>
        <p:txBody>
          <a:bodyPr lIns="0" tIns="0" rIns="0" bIns="0"/>
          <a:lstStyle/>
          <a:p>
            <a:pPr defTabSz="353020">
              <a:defRPr sz="900"/>
            </a:pPr>
          </a:p>
        </p:txBody>
      </p:sp>
      <p:pic>
        <p:nvPicPr>
          <p:cNvPr id="1403" name="txp_fig.png" descr="txp_fig.png"/>
          <p:cNvPicPr>
            <a:picLocks noChangeAspect="0"/>
          </p:cNvPicPr>
          <p:nvPr/>
        </p:nvPicPr>
        <p:blipFill>
          <a:blip r:embed="rId3">
            <a:extLst/>
          </a:blip>
          <a:stretch>
            <a:fillRect/>
          </a:stretch>
        </p:blipFill>
        <p:spPr>
          <a:xfrm>
            <a:off x="450147" y="1197654"/>
            <a:ext cx="3219895" cy="1154072"/>
          </a:xfrm>
          <a:prstGeom prst="rect">
            <a:avLst/>
          </a:prstGeom>
          <a:ln w="12700">
            <a:miter lim="400000"/>
          </a:ln>
        </p:spPr>
      </p:pic>
      <p:sp>
        <p:nvSpPr>
          <p:cNvPr id="1404" name="Shape"/>
          <p:cNvSpPr/>
          <p:nvPr/>
        </p:nvSpPr>
        <p:spPr>
          <a:xfrm>
            <a:off x="1816248" y="4991315"/>
            <a:ext cx="3128154" cy="1922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16122"/>
                </a:lnTo>
                <a:lnTo>
                  <a:pt x="21600" y="6104"/>
                </a:lnTo>
                <a:lnTo>
                  <a:pt x="96" y="21600"/>
                </a:lnTo>
                <a:lnTo>
                  <a:pt x="0" y="0"/>
                </a:lnTo>
                <a:close/>
              </a:path>
            </a:pathLst>
          </a:custGeom>
          <a:solidFill>
            <a:srgbClr val="FFF995">
              <a:alpha val="50000"/>
            </a:srgbClr>
          </a:solidFill>
          <a:ln w="12700"/>
        </p:spPr>
        <p:txBody>
          <a:bodyPr lIns="39224" tIns="39224" rIns="39224" bIns="39224"/>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405" name="f/N"/>
          <p:cNvSpPr txBox="1"/>
          <p:nvPr/>
        </p:nvSpPr>
        <p:spPr>
          <a:xfrm>
            <a:off x="1839565" y="5665758"/>
            <a:ext cx="577320" cy="445422"/>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f/N</a:t>
            </a:r>
          </a:p>
        </p:txBody>
      </p:sp>
      <p:pic>
        <p:nvPicPr>
          <p:cNvPr id="1406" name="txp_fig.png" descr="txp_fig.png"/>
          <p:cNvPicPr>
            <a:picLocks noChangeAspect="0"/>
          </p:cNvPicPr>
          <p:nvPr/>
        </p:nvPicPr>
        <p:blipFill>
          <a:blip r:embed="rId4">
            <a:extLst/>
          </a:blip>
          <a:stretch>
            <a:fillRect/>
          </a:stretch>
        </p:blipFill>
        <p:spPr>
          <a:xfrm>
            <a:off x="5137908" y="1113975"/>
            <a:ext cx="4325154" cy="1154072"/>
          </a:xfrm>
          <a:prstGeom prst="rect">
            <a:avLst/>
          </a:prstGeom>
          <a:ln w="12700">
            <a:miter lim="400000"/>
          </a:ln>
        </p:spPr>
      </p:pic>
      <p:sp>
        <p:nvSpPr>
          <p:cNvPr id="1407" name="Arrow"/>
          <p:cNvSpPr/>
          <p:nvPr/>
        </p:nvSpPr>
        <p:spPr>
          <a:xfrm>
            <a:off x="4022625" y="1000224"/>
            <a:ext cx="853134" cy="1392470"/>
          </a:xfrm>
          <a:prstGeom prst="rightArrow">
            <a:avLst>
              <a:gd name="adj1" fmla="val 66408"/>
              <a:gd name="adj2" fmla="val 32489"/>
            </a:avLst>
          </a:prstGeom>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407"/>
                                        </p:tgtEl>
                                        <p:attrNameLst>
                                          <p:attrName>style.visibility</p:attrName>
                                        </p:attrNameLst>
                                      </p:cBhvr>
                                      <p:to>
                                        <p:strVal val="visible"/>
                                      </p:to>
                                    </p:set>
                                  </p:childTnLst>
                                </p:cTn>
                              </p:par>
                            </p:childTnLst>
                          </p:cTn>
                        </p:par>
                        <p:par>
                          <p:cTn id="11" fill="hold">
                            <p:stCondLst>
                              <p:cond delay="0"/>
                            </p:stCondLst>
                            <p:childTnLst>
                              <p:par>
                                <p:cTn id="12" presetClass="entr" nodeType="afterEffect" presetSubtype="0" presetID="1" grpId="3" fill="hold">
                                  <p:stCondLst>
                                    <p:cond delay="0"/>
                                  </p:stCondLst>
                                  <p:iterate type="el" backwards="0">
                                    <p:tmAbs val="0"/>
                                  </p:iterate>
                                  <p:childTnLst>
                                    <p:set>
                                      <p:cBhvr>
                                        <p:cTn id="13" fill="hold"/>
                                        <p:tgtEl>
                                          <p:spTgt spid="14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03" grpId="1"/>
      <p:bldP build="whole" bldLvl="1" animBg="1" rev="0" advAuto="0" spid="1406" grpId="3"/>
      <p:bldP build="whole" bldLvl="1" animBg="1" rev="0" advAuto="0" spid="1407" grpId="2"/>
    </p:bldLst>
  </p:timing>
</p:sld>
</file>

<file path=ppt/slides/slide1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9"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410"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411" name="Depth of focus: more accurate view"/>
          <p:cNvSpPr txBox="1"/>
          <p:nvPr>
            <p:ph type="title"/>
          </p:nvPr>
        </p:nvSpPr>
        <p:spPr>
          <a:prstGeom prst="rect">
            <a:avLst/>
          </a:prstGeom>
        </p:spPr>
        <p:txBody>
          <a:bodyPr/>
          <a:lstStyle>
            <a:lvl1pPr>
              <a:defRPr sz="3800"/>
            </a:lvl1pPr>
          </a:lstStyle>
          <a:p>
            <a:pPr/>
            <a:r>
              <a:t>Depth of focus: more accurate view</a:t>
            </a:r>
          </a:p>
        </p:txBody>
      </p:sp>
      <p:sp>
        <p:nvSpPr>
          <p:cNvPr id="1412" name="Double-click to edit"/>
          <p:cNvSpPr txBox="1"/>
          <p:nvPr>
            <p:ph type="body" idx="1"/>
          </p:nvPr>
        </p:nvSpPr>
        <p:spPr>
          <a:prstGeom prst="rect">
            <a:avLst/>
          </a:prstGeom>
        </p:spPr>
        <p:txBody>
          <a:bodyPr/>
          <a:lstStyle/>
          <a:p>
            <a:pPr/>
          </a:p>
        </p:txBody>
      </p:sp>
      <p:sp>
        <p:nvSpPr>
          <p:cNvPr id="1413" name="Oval"/>
          <p:cNvSpPr/>
          <p:nvPr/>
        </p:nvSpPr>
        <p:spPr>
          <a:xfrm>
            <a:off x="1727993" y="4991315"/>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414" name="Line"/>
          <p:cNvSpPr/>
          <p:nvPr/>
        </p:nvSpPr>
        <p:spPr>
          <a:xfrm>
            <a:off x="727769" y="4991315"/>
            <a:ext cx="1744" cy="1922000"/>
          </a:xfrm>
          <a:prstGeom prst="line">
            <a:avLst/>
          </a:prstGeom>
          <a:ln w="12700">
            <a:solidFill>
              <a:srgbClr val="000000"/>
            </a:solidFill>
          </a:ln>
        </p:spPr>
        <p:txBody>
          <a:bodyPr lIns="0" tIns="0" rIns="0" bIns="0"/>
          <a:lstStyle/>
          <a:p>
            <a:pPr defTabSz="353020">
              <a:defRPr sz="900"/>
            </a:pPr>
          </a:p>
        </p:txBody>
      </p:sp>
      <p:sp>
        <p:nvSpPr>
          <p:cNvPr id="1415" name="lens"/>
          <p:cNvSpPr txBox="1"/>
          <p:nvPr/>
        </p:nvSpPr>
        <p:spPr>
          <a:xfrm>
            <a:off x="1482840" y="6834865"/>
            <a:ext cx="66995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lens</a:t>
            </a:r>
          </a:p>
        </p:txBody>
      </p:sp>
      <p:sp>
        <p:nvSpPr>
          <p:cNvPr id="1416" name="Line"/>
          <p:cNvSpPr/>
          <p:nvPr/>
        </p:nvSpPr>
        <p:spPr>
          <a:xfrm flipH="1">
            <a:off x="433585" y="4991315"/>
            <a:ext cx="1376572" cy="1012476"/>
          </a:xfrm>
          <a:prstGeom prst="line">
            <a:avLst/>
          </a:prstGeom>
          <a:ln w="3175">
            <a:solidFill>
              <a:srgbClr val="4D22B3"/>
            </a:solidFill>
          </a:ln>
        </p:spPr>
        <p:txBody>
          <a:bodyPr lIns="0" tIns="0" rIns="0" bIns="0"/>
          <a:lstStyle/>
          <a:p>
            <a:pPr defTabSz="353020">
              <a:defRPr sz="900"/>
            </a:pPr>
          </a:p>
        </p:txBody>
      </p:sp>
      <p:sp>
        <p:nvSpPr>
          <p:cNvPr id="1417" name="Line"/>
          <p:cNvSpPr/>
          <p:nvPr/>
        </p:nvSpPr>
        <p:spPr>
          <a:xfrm>
            <a:off x="472810" y="5971926"/>
            <a:ext cx="1334841" cy="942666"/>
          </a:xfrm>
          <a:prstGeom prst="line">
            <a:avLst/>
          </a:prstGeom>
          <a:ln w="3175">
            <a:solidFill>
              <a:srgbClr val="4D22B3"/>
            </a:solidFill>
          </a:ln>
        </p:spPr>
        <p:txBody>
          <a:bodyPr lIns="0" tIns="0" rIns="0" bIns="0"/>
          <a:lstStyle/>
          <a:p>
            <a:pPr defTabSz="353020">
              <a:defRPr sz="900"/>
            </a:pPr>
          </a:p>
        </p:txBody>
      </p:sp>
      <p:sp>
        <p:nvSpPr>
          <p:cNvPr id="1418" name="Line"/>
          <p:cNvSpPr/>
          <p:nvPr/>
        </p:nvSpPr>
        <p:spPr>
          <a:xfrm flipV="1">
            <a:off x="453198" y="4991315"/>
            <a:ext cx="1361703" cy="1431683"/>
          </a:xfrm>
          <a:prstGeom prst="line">
            <a:avLst/>
          </a:prstGeom>
          <a:ln w="3175">
            <a:solidFill>
              <a:srgbClr val="000000"/>
            </a:solidFill>
          </a:ln>
        </p:spPr>
        <p:txBody>
          <a:bodyPr lIns="0" tIns="0" rIns="0" bIns="0"/>
          <a:lstStyle/>
          <a:p>
            <a:pPr defTabSz="353020">
              <a:defRPr sz="900"/>
            </a:pPr>
          </a:p>
        </p:txBody>
      </p:sp>
      <p:sp>
        <p:nvSpPr>
          <p:cNvPr id="1419" name="Line"/>
          <p:cNvSpPr/>
          <p:nvPr/>
        </p:nvSpPr>
        <p:spPr>
          <a:xfrm flipH="1">
            <a:off x="717963" y="5805223"/>
            <a:ext cx="1" cy="335141"/>
          </a:xfrm>
          <a:prstGeom prst="line">
            <a:avLst/>
          </a:prstGeom>
          <a:ln w="25400">
            <a:solidFill>
              <a:srgbClr val="FF2600"/>
            </a:solidFill>
          </a:ln>
        </p:spPr>
        <p:txBody>
          <a:bodyPr lIns="0" tIns="0" rIns="0" bIns="0"/>
          <a:lstStyle/>
          <a:p>
            <a:pPr defTabSz="353020">
              <a:defRPr sz="900"/>
            </a:pPr>
          </a:p>
        </p:txBody>
      </p:sp>
      <p:sp>
        <p:nvSpPr>
          <p:cNvPr id="1420" name="Line"/>
          <p:cNvSpPr/>
          <p:nvPr/>
        </p:nvSpPr>
        <p:spPr>
          <a:xfrm flipH="1" flipV="1">
            <a:off x="472810" y="5540457"/>
            <a:ext cx="1336557" cy="1369396"/>
          </a:xfrm>
          <a:prstGeom prst="line">
            <a:avLst/>
          </a:prstGeom>
          <a:ln w="3175">
            <a:solidFill>
              <a:srgbClr val="000000"/>
            </a:solidFill>
          </a:ln>
        </p:spPr>
        <p:txBody>
          <a:bodyPr lIns="0" tIns="0" rIns="0" bIns="0"/>
          <a:lstStyle/>
          <a:p>
            <a:pPr defTabSz="353020">
              <a:defRPr sz="900"/>
            </a:pPr>
          </a:p>
        </p:txBody>
      </p:sp>
      <p:sp>
        <p:nvSpPr>
          <p:cNvPr id="1421" name="Circle"/>
          <p:cNvSpPr/>
          <p:nvPr/>
        </p:nvSpPr>
        <p:spPr>
          <a:xfrm>
            <a:off x="884667" y="5942508"/>
            <a:ext cx="58838"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422" name="Circle"/>
          <p:cNvSpPr/>
          <p:nvPr/>
        </p:nvSpPr>
        <p:spPr>
          <a:xfrm>
            <a:off x="4914982" y="5913090"/>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423" name="Line"/>
          <p:cNvSpPr/>
          <p:nvPr/>
        </p:nvSpPr>
        <p:spPr>
          <a:xfrm>
            <a:off x="1816248" y="4991315"/>
            <a:ext cx="7850717" cy="1318043"/>
          </a:xfrm>
          <a:prstGeom prst="line">
            <a:avLst/>
          </a:prstGeom>
          <a:ln w="3175">
            <a:solidFill>
              <a:srgbClr val="000000"/>
            </a:solidFill>
          </a:ln>
        </p:spPr>
        <p:txBody>
          <a:bodyPr lIns="0" tIns="0" rIns="0" bIns="0"/>
          <a:lstStyle/>
          <a:p>
            <a:pPr defTabSz="353020">
              <a:defRPr sz="900"/>
            </a:pPr>
          </a:p>
        </p:txBody>
      </p:sp>
      <p:sp>
        <p:nvSpPr>
          <p:cNvPr id="1424" name="Line"/>
          <p:cNvSpPr/>
          <p:nvPr/>
        </p:nvSpPr>
        <p:spPr>
          <a:xfrm flipV="1">
            <a:off x="1816248" y="5716967"/>
            <a:ext cx="7844186" cy="1192507"/>
          </a:xfrm>
          <a:prstGeom prst="line">
            <a:avLst/>
          </a:prstGeom>
          <a:ln w="3175">
            <a:solidFill>
              <a:srgbClr val="000000"/>
            </a:solidFill>
          </a:ln>
        </p:spPr>
        <p:txBody>
          <a:bodyPr lIns="0" tIns="0" rIns="0" bIns="0"/>
          <a:lstStyle/>
          <a:p>
            <a:pPr defTabSz="353020">
              <a:defRPr sz="900"/>
            </a:pPr>
          </a:p>
        </p:txBody>
      </p:sp>
      <p:sp>
        <p:nvSpPr>
          <p:cNvPr id="1425" name="Line"/>
          <p:cNvSpPr/>
          <p:nvPr/>
        </p:nvSpPr>
        <p:spPr>
          <a:xfrm flipV="1">
            <a:off x="1826054" y="4216631"/>
            <a:ext cx="6079109" cy="2692811"/>
          </a:xfrm>
          <a:prstGeom prst="line">
            <a:avLst/>
          </a:prstGeom>
          <a:ln w="3175">
            <a:solidFill>
              <a:srgbClr val="4D22B3"/>
            </a:solidFill>
          </a:ln>
        </p:spPr>
        <p:txBody>
          <a:bodyPr lIns="0" tIns="0" rIns="0" bIns="0"/>
          <a:lstStyle/>
          <a:p>
            <a:pPr defTabSz="353020">
              <a:defRPr sz="900"/>
            </a:pPr>
          </a:p>
        </p:txBody>
      </p:sp>
      <p:sp>
        <p:nvSpPr>
          <p:cNvPr id="1426" name="Line"/>
          <p:cNvSpPr/>
          <p:nvPr/>
        </p:nvSpPr>
        <p:spPr>
          <a:xfrm>
            <a:off x="1816248" y="4991315"/>
            <a:ext cx="5281189" cy="2443640"/>
          </a:xfrm>
          <a:prstGeom prst="line">
            <a:avLst/>
          </a:prstGeom>
          <a:ln w="3175">
            <a:solidFill>
              <a:srgbClr val="4D22B3"/>
            </a:solidFill>
          </a:ln>
        </p:spPr>
        <p:txBody>
          <a:bodyPr lIns="0" tIns="0" rIns="0" bIns="0"/>
          <a:lstStyle/>
          <a:p>
            <a:pPr defTabSz="353020">
              <a:defRPr sz="900"/>
            </a:pPr>
          </a:p>
        </p:txBody>
      </p:sp>
      <p:sp>
        <p:nvSpPr>
          <p:cNvPr id="1427" name="Circle"/>
          <p:cNvSpPr/>
          <p:nvPr/>
        </p:nvSpPr>
        <p:spPr>
          <a:xfrm>
            <a:off x="463004" y="5942508"/>
            <a:ext cx="58837"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428" name="Line"/>
          <p:cNvSpPr/>
          <p:nvPr/>
        </p:nvSpPr>
        <p:spPr>
          <a:xfrm>
            <a:off x="4934594" y="4991315"/>
            <a:ext cx="1745" cy="1922000"/>
          </a:xfrm>
          <a:prstGeom prst="line">
            <a:avLst/>
          </a:prstGeom>
          <a:ln w="12700">
            <a:solidFill>
              <a:srgbClr val="000000"/>
            </a:solidFill>
            <a:custDash>
              <a:ds d="200000" sp="200000"/>
            </a:custDash>
          </a:ln>
        </p:spPr>
        <p:txBody>
          <a:bodyPr lIns="0" tIns="0" rIns="0" bIns="0"/>
          <a:lstStyle/>
          <a:p>
            <a:pPr defTabSz="353020">
              <a:defRPr sz="900"/>
            </a:pPr>
          </a:p>
        </p:txBody>
      </p:sp>
      <p:sp>
        <p:nvSpPr>
          <p:cNvPr id="1429" name="Circle"/>
          <p:cNvSpPr/>
          <p:nvPr/>
        </p:nvSpPr>
        <p:spPr>
          <a:xfrm>
            <a:off x="3895146" y="5942508"/>
            <a:ext cx="58838"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430" name="Circle"/>
          <p:cNvSpPr/>
          <p:nvPr/>
        </p:nvSpPr>
        <p:spPr>
          <a:xfrm>
            <a:off x="7709727" y="5971926"/>
            <a:ext cx="58837"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431" name="Line"/>
          <p:cNvSpPr/>
          <p:nvPr/>
        </p:nvSpPr>
        <p:spPr>
          <a:xfrm>
            <a:off x="4940914" y="5511039"/>
            <a:ext cx="5232" cy="931582"/>
          </a:xfrm>
          <a:prstGeom prst="line">
            <a:avLst/>
          </a:prstGeom>
          <a:ln w="25400">
            <a:solidFill>
              <a:srgbClr val="FF2600"/>
            </a:solidFill>
          </a:ln>
        </p:spPr>
        <p:txBody>
          <a:bodyPr lIns="0" tIns="0" rIns="0" bIns="0"/>
          <a:lstStyle/>
          <a:p>
            <a:pPr defTabSz="353020">
              <a:defRPr sz="900"/>
            </a:pPr>
          </a:p>
        </p:txBody>
      </p:sp>
      <p:sp>
        <p:nvSpPr>
          <p:cNvPr id="1432" name="Line"/>
          <p:cNvSpPr/>
          <p:nvPr/>
        </p:nvSpPr>
        <p:spPr>
          <a:xfrm flipH="1">
            <a:off x="700621" y="5543661"/>
            <a:ext cx="4265495" cy="613812"/>
          </a:xfrm>
          <a:prstGeom prst="line">
            <a:avLst/>
          </a:prstGeom>
          <a:ln w="3175">
            <a:solidFill>
              <a:srgbClr val="FF2600"/>
            </a:solidFill>
          </a:ln>
        </p:spPr>
        <p:txBody>
          <a:bodyPr lIns="0" tIns="0" rIns="0" bIns="0"/>
          <a:lstStyle/>
          <a:p>
            <a:pPr defTabSz="353020">
              <a:defRPr sz="900"/>
            </a:pPr>
          </a:p>
        </p:txBody>
      </p:sp>
      <p:sp>
        <p:nvSpPr>
          <p:cNvPr id="1433" name="Line"/>
          <p:cNvSpPr/>
          <p:nvPr/>
        </p:nvSpPr>
        <p:spPr>
          <a:xfrm flipH="1" flipV="1">
            <a:off x="728816" y="5808549"/>
            <a:ext cx="4251176" cy="627828"/>
          </a:xfrm>
          <a:prstGeom prst="line">
            <a:avLst/>
          </a:prstGeom>
          <a:ln w="3175">
            <a:solidFill>
              <a:srgbClr val="FF2600"/>
            </a:solidFill>
          </a:ln>
        </p:spPr>
        <p:txBody>
          <a:bodyPr lIns="0" tIns="0" rIns="0" bIns="0"/>
          <a:lstStyle/>
          <a:p>
            <a:pPr defTabSz="353020">
              <a:defRPr sz="900"/>
            </a:pPr>
          </a:p>
        </p:txBody>
      </p:sp>
      <p:sp>
        <p:nvSpPr>
          <p:cNvPr id="1434" name="CD/f"/>
          <p:cNvSpPr txBox="1"/>
          <p:nvPr/>
        </p:nvSpPr>
        <p:spPr>
          <a:xfrm>
            <a:off x="4993431" y="5746386"/>
            <a:ext cx="781305" cy="445422"/>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i="1" sz="2600">
                <a:uFill>
                  <a:solidFill>
                    <a:srgbClr val="000000"/>
                  </a:solidFill>
                </a:uFill>
                <a:latin typeface="Times New Roman"/>
                <a:ea typeface="Times New Roman"/>
                <a:cs typeface="Times New Roman"/>
                <a:sym typeface="Times New Roman"/>
              </a:defRPr>
            </a:lvl1pPr>
          </a:lstStyle>
          <a:p>
            <a:pPr/>
            <a:r>
              <a:t>CD/f</a:t>
            </a:r>
          </a:p>
        </p:txBody>
      </p:sp>
      <p:sp>
        <p:nvSpPr>
          <p:cNvPr id="1435" name="Line"/>
          <p:cNvSpPr/>
          <p:nvPr/>
        </p:nvSpPr>
        <p:spPr>
          <a:xfrm>
            <a:off x="1816248" y="4795192"/>
            <a:ext cx="3098735" cy="1744"/>
          </a:xfrm>
          <a:prstGeom prst="line">
            <a:avLst/>
          </a:prstGeom>
          <a:ln w="12700">
            <a:solidFill>
              <a:srgbClr val="000000"/>
            </a:solidFill>
            <a:custDash>
              <a:ds d="100000" sp="200000"/>
            </a:custDash>
          </a:ln>
        </p:spPr>
        <p:txBody>
          <a:bodyPr lIns="0" tIns="0" rIns="0" bIns="0"/>
          <a:lstStyle/>
          <a:p>
            <a:pPr defTabSz="353020">
              <a:defRPr sz="900"/>
            </a:pPr>
          </a:p>
        </p:txBody>
      </p:sp>
      <p:sp>
        <p:nvSpPr>
          <p:cNvPr id="1436" name="D"/>
          <p:cNvSpPr txBox="1"/>
          <p:nvPr/>
        </p:nvSpPr>
        <p:spPr>
          <a:xfrm>
            <a:off x="2857658" y="4340842"/>
            <a:ext cx="374239"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D</a:t>
            </a:r>
          </a:p>
        </p:txBody>
      </p:sp>
      <p:sp>
        <p:nvSpPr>
          <p:cNvPr id="1437" name="~f"/>
          <p:cNvSpPr txBox="1"/>
          <p:nvPr/>
        </p:nvSpPr>
        <p:spPr>
          <a:xfrm>
            <a:off x="923891" y="4115955"/>
            <a:ext cx="511388" cy="4826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2100"/>
              </a:spcBef>
              <a:buClr>
                <a:srgbClr val="000000"/>
              </a:buClr>
              <a:buFont typeface="Helvetica"/>
              <a:defRPr sz="2600">
                <a:uFill>
                  <a:solidFill>
                    <a:srgbClr val="000000"/>
                  </a:solidFill>
                </a:uFill>
                <a:latin typeface="Times New Roman"/>
                <a:ea typeface="Times New Roman"/>
                <a:cs typeface="Times New Roman"/>
                <a:sym typeface="Times New Roman"/>
              </a:defRPr>
            </a:pPr>
            <a:r>
              <a:rPr>
                <a:latin typeface="Helvetica"/>
                <a:ea typeface="Helvetica"/>
                <a:cs typeface="Helvetica"/>
                <a:sym typeface="Helvetica"/>
              </a:rPr>
              <a:t> </a:t>
            </a:r>
            <a:r>
              <a:rPr i="1"/>
              <a:t>~f</a:t>
            </a:r>
          </a:p>
        </p:txBody>
      </p:sp>
      <p:sp>
        <p:nvSpPr>
          <p:cNvPr id="1438" name="Line"/>
          <p:cNvSpPr/>
          <p:nvPr/>
        </p:nvSpPr>
        <p:spPr>
          <a:xfrm>
            <a:off x="698351" y="4687325"/>
            <a:ext cx="1000225" cy="1744"/>
          </a:xfrm>
          <a:prstGeom prst="line">
            <a:avLst/>
          </a:prstGeom>
          <a:ln w="12700">
            <a:solidFill>
              <a:srgbClr val="000000"/>
            </a:solidFill>
            <a:custDash>
              <a:ds d="100000" sp="200000"/>
            </a:custDash>
          </a:ln>
        </p:spPr>
        <p:txBody>
          <a:bodyPr lIns="0" tIns="0" rIns="0" bIns="0"/>
          <a:lstStyle/>
          <a:p>
            <a:pPr defTabSz="353020">
              <a:defRPr sz="900"/>
            </a:pPr>
          </a:p>
        </p:txBody>
      </p:sp>
      <p:sp>
        <p:nvSpPr>
          <p:cNvPr id="1439" name="C"/>
          <p:cNvSpPr txBox="1"/>
          <p:nvPr/>
        </p:nvSpPr>
        <p:spPr>
          <a:xfrm>
            <a:off x="2116" y="5721544"/>
            <a:ext cx="356020"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C</a:t>
            </a:r>
          </a:p>
        </p:txBody>
      </p:sp>
      <p:sp>
        <p:nvSpPr>
          <p:cNvPr id="1440" name="Line"/>
          <p:cNvSpPr/>
          <p:nvPr/>
        </p:nvSpPr>
        <p:spPr>
          <a:xfrm flipH="1">
            <a:off x="394361" y="5805223"/>
            <a:ext cx="1" cy="335141"/>
          </a:xfrm>
          <a:prstGeom prst="line">
            <a:avLst/>
          </a:prstGeom>
          <a:ln w="12700">
            <a:solidFill>
              <a:srgbClr val="FF2600"/>
            </a:solidFill>
            <a:custDash>
              <a:ds d="200000" sp="200000"/>
            </a:custDash>
          </a:ln>
        </p:spPr>
        <p:txBody>
          <a:bodyPr lIns="0" tIns="0" rIns="0" bIns="0"/>
          <a:lstStyle/>
          <a:p>
            <a:pPr defTabSz="353020">
              <a:defRPr sz="900"/>
            </a:pPr>
          </a:p>
        </p:txBody>
      </p:sp>
      <p:sp>
        <p:nvSpPr>
          <p:cNvPr id="1441" name="Line"/>
          <p:cNvSpPr/>
          <p:nvPr/>
        </p:nvSpPr>
        <p:spPr>
          <a:xfrm>
            <a:off x="3934370" y="6864284"/>
            <a:ext cx="833521" cy="1744"/>
          </a:xfrm>
          <a:prstGeom prst="line">
            <a:avLst/>
          </a:prstGeom>
          <a:ln w="12700">
            <a:solidFill>
              <a:srgbClr val="D834D6"/>
            </a:solidFill>
            <a:prstDash val="sysDot"/>
          </a:ln>
        </p:spPr>
        <p:txBody>
          <a:bodyPr lIns="0" tIns="0" rIns="0" bIns="0"/>
          <a:lstStyle/>
          <a:p>
            <a:pPr defTabSz="353020">
              <a:defRPr sz="900"/>
            </a:pPr>
          </a:p>
        </p:txBody>
      </p:sp>
      <p:sp>
        <p:nvSpPr>
          <p:cNvPr id="1442" name="d1"/>
          <p:cNvSpPr txBox="1"/>
          <p:nvPr/>
        </p:nvSpPr>
        <p:spPr>
          <a:xfrm>
            <a:off x="4022625" y="6864284"/>
            <a:ext cx="410946"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1</a:t>
            </a:r>
          </a:p>
        </p:txBody>
      </p:sp>
      <p:sp>
        <p:nvSpPr>
          <p:cNvPr id="1443" name="d2"/>
          <p:cNvSpPr txBox="1"/>
          <p:nvPr/>
        </p:nvSpPr>
        <p:spPr>
          <a:xfrm>
            <a:off x="5689666" y="6823316"/>
            <a:ext cx="410945"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2</a:t>
            </a:r>
          </a:p>
        </p:txBody>
      </p:sp>
      <p:sp>
        <p:nvSpPr>
          <p:cNvPr id="1444" name="Line"/>
          <p:cNvSpPr/>
          <p:nvPr/>
        </p:nvSpPr>
        <p:spPr>
          <a:xfrm>
            <a:off x="5022850" y="6864284"/>
            <a:ext cx="2691997" cy="1"/>
          </a:xfrm>
          <a:prstGeom prst="line">
            <a:avLst/>
          </a:prstGeom>
          <a:ln w="12700">
            <a:solidFill>
              <a:srgbClr val="D834D6"/>
            </a:solidFill>
            <a:prstDash val="sysDot"/>
          </a:ln>
        </p:spPr>
        <p:txBody>
          <a:bodyPr lIns="0" tIns="0" rIns="0" bIns="0"/>
          <a:lstStyle/>
          <a:p>
            <a:pPr defTabSz="353020">
              <a:defRPr sz="900"/>
            </a:pPr>
          </a:p>
        </p:txBody>
      </p:sp>
      <p:sp>
        <p:nvSpPr>
          <p:cNvPr id="1445" name="Rectangle"/>
          <p:cNvSpPr/>
          <p:nvPr/>
        </p:nvSpPr>
        <p:spPr>
          <a:xfrm>
            <a:off x="5611217" y="2510366"/>
            <a:ext cx="4265663" cy="1755297"/>
          </a:xfrm>
          <a:prstGeom prst="rect">
            <a:avLst/>
          </a:prstGeom>
          <a:ln w="25400">
            <a:solidFill>
              <a:srgbClr val="FF26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pic>
        <p:nvPicPr>
          <p:cNvPr id="1446" name="txp_fig.png" descr="txp_fig.png"/>
          <p:cNvPicPr>
            <a:picLocks noChangeAspect="0"/>
          </p:cNvPicPr>
          <p:nvPr/>
        </p:nvPicPr>
        <p:blipFill>
          <a:blip r:embed="rId3">
            <a:extLst/>
          </a:blip>
          <a:stretch>
            <a:fillRect/>
          </a:stretch>
        </p:blipFill>
        <p:spPr>
          <a:xfrm>
            <a:off x="450147" y="1197654"/>
            <a:ext cx="3219895" cy="1154072"/>
          </a:xfrm>
          <a:prstGeom prst="rect">
            <a:avLst/>
          </a:prstGeom>
          <a:ln w="12700">
            <a:miter lim="400000"/>
          </a:ln>
        </p:spPr>
      </p:pic>
      <p:pic>
        <p:nvPicPr>
          <p:cNvPr id="1447" name="txp_fig.png" descr="txp_fig.png"/>
          <p:cNvPicPr>
            <a:picLocks noChangeAspect="0"/>
          </p:cNvPicPr>
          <p:nvPr/>
        </p:nvPicPr>
        <p:blipFill>
          <a:blip r:embed="rId4">
            <a:extLst/>
          </a:blip>
          <a:stretch>
            <a:fillRect/>
          </a:stretch>
        </p:blipFill>
        <p:spPr>
          <a:xfrm>
            <a:off x="5137908" y="1113975"/>
            <a:ext cx="4325154" cy="1154072"/>
          </a:xfrm>
          <a:prstGeom prst="rect">
            <a:avLst/>
          </a:prstGeom>
          <a:ln w="12700">
            <a:miter lim="400000"/>
          </a:ln>
        </p:spPr>
      </p:pic>
      <p:pic>
        <p:nvPicPr>
          <p:cNvPr id="1448" name="txp_fig.png" descr="txp_fig.png"/>
          <p:cNvPicPr>
            <a:picLocks noChangeAspect="0"/>
          </p:cNvPicPr>
          <p:nvPr/>
        </p:nvPicPr>
        <p:blipFill>
          <a:blip r:embed="rId5">
            <a:extLst/>
          </a:blip>
          <a:stretch>
            <a:fillRect/>
          </a:stretch>
        </p:blipFill>
        <p:spPr>
          <a:xfrm>
            <a:off x="167731" y="2785809"/>
            <a:ext cx="5120103" cy="1274361"/>
          </a:xfrm>
          <a:prstGeom prst="rect">
            <a:avLst/>
          </a:prstGeom>
          <a:ln w="12700">
            <a:miter lim="400000"/>
          </a:ln>
        </p:spPr>
      </p:pic>
      <p:pic>
        <p:nvPicPr>
          <p:cNvPr id="1449" name="txp_fig.png" descr="txp_fig.png"/>
          <p:cNvPicPr>
            <a:picLocks noChangeAspect="0"/>
          </p:cNvPicPr>
          <p:nvPr/>
        </p:nvPicPr>
        <p:blipFill>
          <a:blip r:embed="rId6">
            <a:extLst/>
          </a:blip>
          <a:stretch>
            <a:fillRect/>
          </a:stretch>
        </p:blipFill>
        <p:spPr>
          <a:xfrm>
            <a:off x="5707971" y="2702130"/>
            <a:ext cx="4084577" cy="1274361"/>
          </a:xfrm>
          <a:prstGeom prst="rect">
            <a:avLst/>
          </a:prstGeom>
          <a:ln w="12700">
            <a:miter lim="400000"/>
          </a:ln>
        </p:spPr>
      </p:pic>
    </p:spTree>
  </p:cSld>
  <p:clrMapOvr>
    <a:masterClrMapping/>
  </p:clrMapOvr>
  <p:transition xmlns:p14="http://schemas.microsoft.com/office/powerpoint/2010/main" spd="med" advClick="1"/>
</p:sld>
</file>

<file path=ppt/slides/slide1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51"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452"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453" name="Depth of field: more accurate view"/>
          <p:cNvSpPr txBox="1"/>
          <p:nvPr>
            <p:ph type="title"/>
          </p:nvPr>
        </p:nvSpPr>
        <p:spPr>
          <a:prstGeom prst="rect">
            <a:avLst/>
          </a:prstGeom>
        </p:spPr>
        <p:txBody>
          <a:bodyPr/>
          <a:lstStyle>
            <a:lvl1pPr>
              <a:defRPr sz="3800"/>
            </a:lvl1pPr>
          </a:lstStyle>
          <a:p>
            <a:pPr/>
            <a:r>
              <a:t>Depth of field: more accurate view</a:t>
            </a:r>
          </a:p>
        </p:txBody>
      </p:sp>
      <p:sp>
        <p:nvSpPr>
          <p:cNvPr id="1454" name="Backproject the image onto the plane in focus…"/>
          <p:cNvSpPr txBox="1"/>
          <p:nvPr>
            <p:ph type="body" idx="1"/>
          </p:nvPr>
        </p:nvSpPr>
        <p:spPr>
          <a:prstGeom prst="rect">
            <a:avLst/>
          </a:prstGeom>
        </p:spPr>
        <p:txBody>
          <a:bodyPr/>
          <a:lstStyle/>
          <a:p>
            <a:pPr/>
            <a:r>
              <a:t>Backproject the image onto the plane in focus</a:t>
            </a:r>
          </a:p>
          <a:p>
            <a:pPr lvl="1"/>
            <a:r>
              <a:t>Backproject circle of confusion</a:t>
            </a:r>
          </a:p>
          <a:p>
            <a:pPr lvl="1"/>
            <a:r>
              <a:t>Depends on </a:t>
            </a:r>
            <a:r>
              <a:rPr i="1"/>
              <a:t>magnification factor</a:t>
            </a:r>
            <a:endParaRPr i="1"/>
          </a:p>
          <a:p>
            <a:pPr/>
            <a:r>
              <a:t>Depth of field is slightly asymmetrical</a:t>
            </a:r>
          </a:p>
        </p:txBody>
      </p:sp>
      <p:sp>
        <p:nvSpPr>
          <p:cNvPr id="1455" name="Oval"/>
          <p:cNvSpPr/>
          <p:nvPr/>
        </p:nvSpPr>
        <p:spPr>
          <a:xfrm>
            <a:off x="1590707" y="4854029"/>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456" name="Line"/>
          <p:cNvSpPr/>
          <p:nvPr/>
        </p:nvSpPr>
        <p:spPr>
          <a:xfrm>
            <a:off x="590483" y="4854029"/>
            <a:ext cx="1745" cy="1922000"/>
          </a:xfrm>
          <a:prstGeom prst="line">
            <a:avLst/>
          </a:prstGeom>
          <a:ln w="12700">
            <a:solidFill>
              <a:srgbClr val="000000"/>
            </a:solidFill>
          </a:ln>
        </p:spPr>
        <p:txBody>
          <a:bodyPr lIns="0" tIns="0" rIns="0" bIns="0"/>
          <a:lstStyle/>
          <a:p>
            <a:pPr defTabSz="353020">
              <a:defRPr sz="900"/>
            </a:pPr>
          </a:p>
        </p:txBody>
      </p:sp>
      <p:sp>
        <p:nvSpPr>
          <p:cNvPr id="1457" name="lens"/>
          <p:cNvSpPr txBox="1"/>
          <p:nvPr/>
        </p:nvSpPr>
        <p:spPr>
          <a:xfrm>
            <a:off x="1345554" y="6697579"/>
            <a:ext cx="66995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lens</a:t>
            </a:r>
          </a:p>
        </p:txBody>
      </p:sp>
      <p:sp>
        <p:nvSpPr>
          <p:cNvPr id="1458" name="Line"/>
          <p:cNvSpPr/>
          <p:nvPr/>
        </p:nvSpPr>
        <p:spPr>
          <a:xfrm>
            <a:off x="1678963" y="4854029"/>
            <a:ext cx="7030989" cy="1343439"/>
          </a:xfrm>
          <a:prstGeom prst="line">
            <a:avLst/>
          </a:prstGeom>
          <a:ln w="3175">
            <a:solidFill>
              <a:srgbClr val="000000"/>
            </a:solidFill>
          </a:ln>
        </p:spPr>
        <p:txBody>
          <a:bodyPr lIns="0" tIns="0" rIns="0" bIns="0"/>
          <a:lstStyle/>
          <a:p>
            <a:pPr defTabSz="353020">
              <a:defRPr sz="900"/>
            </a:pPr>
          </a:p>
        </p:txBody>
      </p:sp>
      <p:sp>
        <p:nvSpPr>
          <p:cNvPr id="1459" name="Line"/>
          <p:cNvSpPr/>
          <p:nvPr/>
        </p:nvSpPr>
        <p:spPr>
          <a:xfrm flipV="1">
            <a:off x="1678963" y="5354141"/>
            <a:ext cx="7109438" cy="1421888"/>
          </a:xfrm>
          <a:prstGeom prst="line">
            <a:avLst/>
          </a:prstGeom>
          <a:ln w="3175">
            <a:solidFill>
              <a:srgbClr val="000000"/>
            </a:solidFill>
          </a:ln>
        </p:spPr>
        <p:txBody>
          <a:bodyPr lIns="0" tIns="0" rIns="0" bIns="0"/>
          <a:lstStyle/>
          <a:p>
            <a:pPr defTabSz="353020">
              <a:defRPr sz="900"/>
            </a:pPr>
          </a:p>
        </p:txBody>
      </p:sp>
      <p:sp>
        <p:nvSpPr>
          <p:cNvPr id="1460" name="Circle"/>
          <p:cNvSpPr/>
          <p:nvPr/>
        </p:nvSpPr>
        <p:spPr>
          <a:xfrm>
            <a:off x="4767890" y="5775804"/>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461" name="Point in focus"/>
          <p:cNvSpPr txBox="1"/>
          <p:nvPr/>
        </p:nvSpPr>
        <p:spPr>
          <a:xfrm>
            <a:off x="3855921" y="6109212"/>
            <a:ext cx="1985187"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Point in focus</a:t>
            </a:r>
          </a:p>
        </p:txBody>
      </p:sp>
      <p:sp>
        <p:nvSpPr>
          <p:cNvPr id="1462" name="Line"/>
          <p:cNvSpPr/>
          <p:nvPr/>
        </p:nvSpPr>
        <p:spPr>
          <a:xfrm>
            <a:off x="590483" y="5854253"/>
            <a:ext cx="1088481" cy="921776"/>
          </a:xfrm>
          <a:prstGeom prst="line">
            <a:avLst/>
          </a:prstGeom>
          <a:ln w="3175">
            <a:solidFill>
              <a:srgbClr val="000000"/>
            </a:solidFill>
          </a:ln>
        </p:spPr>
        <p:txBody>
          <a:bodyPr lIns="0" tIns="0" rIns="0" bIns="0"/>
          <a:lstStyle/>
          <a:p>
            <a:pPr defTabSz="353020">
              <a:defRPr sz="900"/>
            </a:pPr>
          </a:p>
        </p:txBody>
      </p:sp>
      <p:sp>
        <p:nvSpPr>
          <p:cNvPr id="1463" name="Line"/>
          <p:cNvSpPr/>
          <p:nvPr/>
        </p:nvSpPr>
        <p:spPr>
          <a:xfrm flipV="1">
            <a:off x="590483" y="4854029"/>
            <a:ext cx="1088481" cy="1000225"/>
          </a:xfrm>
          <a:prstGeom prst="line">
            <a:avLst/>
          </a:prstGeom>
          <a:ln w="3175">
            <a:solidFill>
              <a:srgbClr val="000000"/>
            </a:solidFill>
          </a:ln>
        </p:spPr>
        <p:txBody>
          <a:bodyPr lIns="0" tIns="0" rIns="0" bIns="0"/>
          <a:lstStyle/>
          <a:p>
            <a:pPr defTabSz="353020">
              <a:defRPr sz="900"/>
            </a:pPr>
          </a:p>
        </p:txBody>
      </p:sp>
      <p:sp>
        <p:nvSpPr>
          <p:cNvPr id="1464" name="Line"/>
          <p:cNvSpPr/>
          <p:nvPr/>
        </p:nvSpPr>
        <p:spPr>
          <a:xfrm>
            <a:off x="4816921" y="5442396"/>
            <a:ext cx="1744" cy="755072"/>
          </a:xfrm>
          <a:prstGeom prst="line">
            <a:avLst/>
          </a:prstGeom>
          <a:ln w="25400">
            <a:solidFill>
              <a:srgbClr val="FF2600"/>
            </a:solidFill>
          </a:ln>
        </p:spPr>
        <p:txBody>
          <a:bodyPr lIns="0" tIns="0" rIns="0" bIns="0"/>
          <a:lstStyle/>
          <a:p>
            <a:pPr defTabSz="353020">
              <a:defRPr sz="900"/>
            </a:pPr>
          </a:p>
        </p:txBody>
      </p:sp>
      <p:sp>
        <p:nvSpPr>
          <p:cNvPr id="1465" name="Conjugate of  circle of confusion"/>
          <p:cNvSpPr txBox="1"/>
          <p:nvPr/>
        </p:nvSpPr>
        <p:spPr>
          <a:xfrm>
            <a:off x="3855921" y="4353917"/>
            <a:ext cx="2632468" cy="826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t>Conjugate of </a:t>
            </a:r>
            <a:br/>
            <a:r>
              <a:t>circle of confusion</a:t>
            </a:r>
          </a:p>
        </p:txBody>
      </p:sp>
      <p:sp>
        <p:nvSpPr>
          <p:cNvPr id="1466" name="Line"/>
          <p:cNvSpPr/>
          <p:nvPr/>
        </p:nvSpPr>
        <p:spPr>
          <a:xfrm flipV="1">
            <a:off x="1590707" y="4854029"/>
            <a:ext cx="4687327" cy="1922000"/>
          </a:xfrm>
          <a:prstGeom prst="line">
            <a:avLst/>
          </a:prstGeom>
          <a:ln w="3175">
            <a:solidFill>
              <a:srgbClr val="000000"/>
            </a:solidFill>
          </a:ln>
        </p:spPr>
        <p:txBody>
          <a:bodyPr lIns="0" tIns="0" rIns="0" bIns="0"/>
          <a:lstStyle/>
          <a:p>
            <a:pPr defTabSz="353020">
              <a:defRPr sz="900"/>
            </a:pPr>
          </a:p>
        </p:txBody>
      </p:sp>
      <p:sp>
        <p:nvSpPr>
          <p:cNvPr id="1467" name="Line"/>
          <p:cNvSpPr/>
          <p:nvPr/>
        </p:nvSpPr>
        <p:spPr>
          <a:xfrm>
            <a:off x="1678963" y="4854029"/>
            <a:ext cx="5854254" cy="2510368"/>
          </a:xfrm>
          <a:prstGeom prst="line">
            <a:avLst/>
          </a:prstGeom>
          <a:ln w="3175">
            <a:solidFill>
              <a:srgbClr val="000000"/>
            </a:solidFill>
          </a:ln>
        </p:spPr>
        <p:txBody>
          <a:bodyPr lIns="0" tIns="0" rIns="0" bIns="0"/>
          <a:lstStyle/>
          <a:p>
            <a:pPr defTabSz="353020">
              <a:defRPr sz="900"/>
            </a:pPr>
          </a:p>
        </p:txBody>
      </p:sp>
      <p:sp>
        <p:nvSpPr>
          <p:cNvPr id="1468" name="Circle"/>
          <p:cNvSpPr/>
          <p:nvPr/>
        </p:nvSpPr>
        <p:spPr>
          <a:xfrm>
            <a:off x="3819966" y="5742464"/>
            <a:ext cx="166705" cy="166705"/>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469" name="Circle"/>
          <p:cNvSpPr/>
          <p:nvPr/>
        </p:nvSpPr>
        <p:spPr>
          <a:xfrm>
            <a:off x="6525583" y="5742464"/>
            <a:ext cx="166705" cy="166705"/>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470" name="Line"/>
          <p:cNvSpPr/>
          <p:nvPr/>
        </p:nvSpPr>
        <p:spPr>
          <a:xfrm>
            <a:off x="3934370" y="6864284"/>
            <a:ext cx="2598623" cy="1744"/>
          </a:xfrm>
          <a:prstGeom prst="line">
            <a:avLst/>
          </a:prstGeom>
          <a:ln w="12700">
            <a:solidFill>
              <a:srgbClr val="D834D6"/>
            </a:solidFill>
            <a:prstDash val="sysDot"/>
          </a:ln>
        </p:spPr>
        <p:txBody>
          <a:bodyPr lIns="0" tIns="0" rIns="0" bIns="0"/>
          <a:lstStyle/>
          <a:p>
            <a:pPr defTabSz="353020">
              <a:defRPr sz="900"/>
            </a:pPr>
          </a:p>
        </p:txBody>
      </p:sp>
      <p:sp>
        <p:nvSpPr>
          <p:cNvPr id="1471" name="Depth of field"/>
          <p:cNvSpPr txBox="1"/>
          <p:nvPr/>
        </p:nvSpPr>
        <p:spPr>
          <a:xfrm>
            <a:off x="3855921" y="6864284"/>
            <a:ext cx="2003095"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Depth of field</a:t>
            </a:r>
          </a:p>
        </p:txBody>
      </p:sp>
    </p:spTree>
  </p:cSld>
  <p:clrMapOvr>
    <a:masterClrMapping/>
  </p:clrMapOvr>
  <p:transition xmlns:p14="http://schemas.microsoft.com/office/powerpoint/2010/main" spd="med" advClick="1"/>
</p:sld>
</file>

<file path=ppt/slides/slide1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73"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474"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475" name="Depth of focus: more accurate view"/>
          <p:cNvSpPr txBox="1"/>
          <p:nvPr>
            <p:ph type="title"/>
          </p:nvPr>
        </p:nvSpPr>
        <p:spPr>
          <a:prstGeom prst="rect">
            <a:avLst/>
          </a:prstGeom>
        </p:spPr>
        <p:txBody>
          <a:bodyPr/>
          <a:lstStyle>
            <a:lvl1pPr>
              <a:defRPr sz="3800"/>
            </a:lvl1pPr>
          </a:lstStyle>
          <a:p>
            <a:pPr/>
            <a:r>
              <a:t>Depth of focus: more accurate view</a:t>
            </a:r>
          </a:p>
        </p:txBody>
      </p:sp>
      <p:sp>
        <p:nvSpPr>
          <p:cNvPr id="1476" name="Max circle of confusion can be achieved in two ways…"/>
          <p:cNvSpPr txBox="1"/>
          <p:nvPr>
            <p:ph type="body" idx="1"/>
          </p:nvPr>
        </p:nvSpPr>
        <p:spPr>
          <a:prstGeom prst="rect">
            <a:avLst/>
          </a:prstGeom>
        </p:spPr>
        <p:txBody>
          <a:bodyPr/>
          <a:lstStyle/>
          <a:p>
            <a:pPr/>
            <a:r>
              <a:t>Max circle of confusion can be achieved in two ways</a:t>
            </a:r>
          </a:p>
          <a:p>
            <a:pPr lvl="1"/>
            <a:r>
              <a:t>point that focuses too close, or too far</a:t>
            </a:r>
          </a:p>
          <a:p>
            <a:pPr/>
            <a:r>
              <a:t>The distance between those points is the depth of focus</a:t>
            </a:r>
          </a:p>
          <a:p>
            <a:pPr lvl="1"/>
            <a:r>
              <a:t>Conjugate of depth of field</a:t>
            </a:r>
          </a:p>
        </p:txBody>
      </p:sp>
      <p:sp>
        <p:nvSpPr>
          <p:cNvPr id="1477" name="Oval"/>
          <p:cNvSpPr/>
          <p:nvPr/>
        </p:nvSpPr>
        <p:spPr>
          <a:xfrm>
            <a:off x="1590707" y="4854029"/>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478" name="Line"/>
          <p:cNvSpPr/>
          <p:nvPr/>
        </p:nvSpPr>
        <p:spPr>
          <a:xfrm>
            <a:off x="590483" y="4854029"/>
            <a:ext cx="1745" cy="1922000"/>
          </a:xfrm>
          <a:prstGeom prst="line">
            <a:avLst/>
          </a:prstGeom>
          <a:ln w="12700">
            <a:solidFill>
              <a:srgbClr val="000000"/>
            </a:solidFill>
          </a:ln>
        </p:spPr>
        <p:txBody>
          <a:bodyPr lIns="0" tIns="0" rIns="0" bIns="0"/>
          <a:lstStyle/>
          <a:p>
            <a:pPr defTabSz="353020">
              <a:defRPr sz="900"/>
            </a:pPr>
          </a:p>
        </p:txBody>
      </p:sp>
      <p:sp>
        <p:nvSpPr>
          <p:cNvPr id="1479" name="lens"/>
          <p:cNvSpPr txBox="1"/>
          <p:nvPr/>
        </p:nvSpPr>
        <p:spPr>
          <a:xfrm>
            <a:off x="1345554" y="6697579"/>
            <a:ext cx="66995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lens</a:t>
            </a:r>
          </a:p>
        </p:txBody>
      </p:sp>
      <p:sp>
        <p:nvSpPr>
          <p:cNvPr id="1480" name="Line"/>
          <p:cNvSpPr/>
          <p:nvPr/>
        </p:nvSpPr>
        <p:spPr>
          <a:xfrm flipH="1">
            <a:off x="299124" y="4854029"/>
            <a:ext cx="1376571" cy="1012477"/>
          </a:xfrm>
          <a:prstGeom prst="line">
            <a:avLst/>
          </a:prstGeom>
          <a:ln w="3175">
            <a:solidFill>
              <a:srgbClr val="000000"/>
            </a:solidFill>
          </a:ln>
        </p:spPr>
        <p:txBody>
          <a:bodyPr lIns="0" tIns="0" rIns="0" bIns="0"/>
          <a:lstStyle/>
          <a:p>
            <a:pPr defTabSz="353020">
              <a:defRPr sz="900"/>
            </a:pPr>
          </a:p>
        </p:txBody>
      </p:sp>
      <p:sp>
        <p:nvSpPr>
          <p:cNvPr id="1481" name="Line"/>
          <p:cNvSpPr/>
          <p:nvPr/>
        </p:nvSpPr>
        <p:spPr>
          <a:xfrm>
            <a:off x="340854" y="5835325"/>
            <a:ext cx="1334841" cy="942666"/>
          </a:xfrm>
          <a:prstGeom prst="line">
            <a:avLst/>
          </a:prstGeom>
          <a:ln w="3175">
            <a:solidFill>
              <a:srgbClr val="000000"/>
            </a:solidFill>
          </a:ln>
        </p:spPr>
        <p:txBody>
          <a:bodyPr lIns="0" tIns="0" rIns="0" bIns="0"/>
          <a:lstStyle/>
          <a:p>
            <a:pPr defTabSz="353020">
              <a:defRPr sz="900"/>
            </a:pPr>
          </a:p>
        </p:txBody>
      </p:sp>
      <p:sp>
        <p:nvSpPr>
          <p:cNvPr id="1482" name="Line"/>
          <p:cNvSpPr/>
          <p:nvPr/>
        </p:nvSpPr>
        <p:spPr>
          <a:xfrm flipV="1">
            <a:off x="313991" y="4854029"/>
            <a:ext cx="1361704" cy="1431683"/>
          </a:xfrm>
          <a:prstGeom prst="line">
            <a:avLst/>
          </a:prstGeom>
          <a:ln w="3175">
            <a:solidFill>
              <a:srgbClr val="000000"/>
            </a:solidFill>
          </a:ln>
        </p:spPr>
        <p:txBody>
          <a:bodyPr lIns="0" tIns="0" rIns="0" bIns="0"/>
          <a:lstStyle/>
          <a:p>
            <a:pPr defTabSz="353020">
              <a:defRPr sz="900"/>
            </a:pPr>
          </a:p>
        </p:txBody>
      </p:sp>
      <p:sp>
        <p:nvSpPr>
          <p:cNvPr id="1483" name="Line"/>
          <p:cNvSpPr/>
          <p:nvPr/>
        </p:nvSpPr>
        <p:spPr>
          <a:xfrm flipH="1">
            <a:off x="575665" y="5662044"/>
            <a:ext cx="1" cy="335142"/>
          </a:xfrm>
          <a:prstGeom prst="line">
            <a:avLst/>
          </a:prstGeom>
          <a:ln w="25400">
            <a:solidFill>
              <a:srgbClr val="FF2600"/>
            </a:solidFill>
          </a:ln>
        </p:spPr>
        <p:txBody>
          <a:bodyPr lIns="0" tIns="0" rIns="0" bIns="0"/>
          <a:lstStyle/>
          <a:p>
            <a:pPr defTabSz="353020">
              <a:defRPr sz="900"/>
            </a:pPr>
          </a:p>
        </p:txBody>
      </p:sp>
      <p:sp>
        <p:nvSpPr>
          <p:cNvPr id="1484" name="Line"/>
          <p:cNvSpPr/>
          <p:nvPr/>
        </p:nvSpPr>
        <p:spPr>
          <a:xfrm flipH="1" flipV="1">
            <a:off x="341822" y="5402159"/>
            <a:ext cx="1336557" cy="1369396"/>
          </a:xfrm>
          <a:prstGeom prst="line">
            <a:avLst/>
          </a:prstGeom>
          <a:ln w="3175">
            <a:solidFill>
              <a:srgbClr val="000000"/>
            </a:solidFill>
          </a:ln>
        </p:spPr>
        <p:txBody>
          <a:bodyPr lIns="0" tIns="0" rIns="0" bIns="0"/>
          <a:lstStyle/>
          <a:p>
            <a:pPr defTabSz="353020">
              <a:defRPr sz="900"/>
            </a:pPr>
          </a:p>
        </p:txBody>
      </p:sp>
      <p:sp>
        <p:nvSpPr>
          <p:cNvPr id="1485" name="Circle"/>
          <p:cNvSpPr/>
          <p:nvPr/>
        </p:nvSpPr>
        <p:spPr>
          <a:xfrm>
            <a:off x="737793" y="5798249"/>
            <a:ext cx="58838"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486" name="Line"/>
          <p:cNvSpPr/>
          <p:nvPr/>
        </p:nvSpPr>
        <p:spPr>
          <a:xfrm>
            <a:off x="198238" y="4520621"/>
            <a:ext cx="626546" cy="1"/>
          </a:xfrm>
          <a:prstGeom prst="line">
            <a:avLst/>
          </a:prstGeom>
          <a:ln w="12700">
            <a:solidFill>
              <a:srgbClr val="D834D6"/>
            </a:solidFill>
            <a:prstDash val="sysDot"/>
          </a:ln>
        </p:spPr>
        <p:txBody>
          <a:bodyPr lIns="0" tIns="0" rIns="0" bIns="0"/>
          <a:lstStyle/>
          <a:p>
            <a:pPr defTabSz="353020">
              <a:defRPr sz="900"/>
            </a:pPr>
          </a:p>
        </p:txBody>
      </p:sp>
      <p:sp>
        <p:nvSpPr>
          <p:cNvPr id="1487" name="Depth of focus"/>
          <p:cNvSpPr txBox="1"/>
          <p:nvPr/>
        </p:nvSpPr>
        <p:spPr>
          <a:xfrm>
            <a:off x="306106" y="3834192"/>
            <a:ext cx="2114285"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Depth of focus</a:t>
            </a:r>
          </a:p>
        </p:txBody>
      </p:sp>
      <p:sp>
        <p:nvSpPr>
          <p:cNvPr id="1488" name="Circle"/>
          <p:cNvSpPr/>
          <p:nvPr/>
        </p:nvSpPr>
        <p:spPr>
          <a:xfrm>
            <a:off x="4767890" y="5775804"/>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489" name="Line"/>
          <p:cNvSpPr/>
          <p:nvPr/>
        </p:nvSpPr>
        <p:spPr>
          <a:xfrm>
            <a:off x="4815395" y="5373753"/>
            <a:ext cx="5232" cy="931583"/>
          </a:xfrm>
          <a:prstGeom prst="line">
            <a:avLst/>
          </a:prstGeom>
          <a:ln w="25400">
            <a:solidFill>
              <a:srgbClr val="FF2600"/>
            </a:solidFill>
          </a:ln>
        </p:spPr>
        <p:txBody>
          <a:bodyPr lIns="0" tIns="0" rIns="0" bIns="0"/>
          <a:lstStyle/>
          <a:p>
            <a:pPr defTabSz="353020">
              <a:defRPr sz="900"/>
            </a:pPr>
          </a:p>
        </p:txBody>
      </p:sp>
      <p:sp>
        <p:nvSpPr>
          <p:cNvPr id="1490" name="Line"/>
          <p:cNvSpPr/>
          <p:nvPr/>
        </p:nvSpPr>
        <p:spPr>
          <a:xfrm flipH="1">
            <a:off x="575102" y="5376304"/>
            <a:ext cx="4265495" cy="613812"/>
          </a:xfrm>
          <a:prstGeom prst="line">
            <a:avLst/>
          </a:prstGeom>
          <a:ln w="3175">
            <a:solidFill>
              <a:srgbClr val="FF2600"/>
            </a:solidFill>
          </a:ln>
        </p:spPr>
        <p:txBody>
          <a:bodyPr lIns="0" tIns="0" rIns="0" bIns="0"/>
          <a:lstStyle/>
          <a:p>
            <a:pPr defTabSz="353020">
              <a:defRPr sz="900"/>
            </a:pPr>
          </a:p>
        </p:txBody>
      </p:sp>
      <p:sp>
        <p:nvSpPr>
          <p:cNvPr id="1491" name="Line"/>
          <p:cNvSpPr/>
          <p:nvPr/>
        </p:nvSpPr>
        <p:spPr>
          <a:xfrm flipH="1" flipV="1">
            <a:off x="575405" y="5669084"/>
            <a:ext cx="4251176" cy="627828"/>
          </a:xfrm>
          <a:prstGeom prst="line">
            <a:avLst/>
          </a:prstGeom>
          <a:ln w="3175">
            <a:solidFill>
              <a:srgbClr val="FF2600"/>
            </a:solidFill>
          </a:ln>
        </p:spPr>
        <p:txBody>
          <a:bodyPr lIns="0" tIns="0" rIns="0" bIns="0"/>
          <a:lstStyle/>
          <a:p>
            <a:pPr defTabSz="353020">
              <a:defRPr sz="900"/>
            </a:pPr>
          </a:p>
        </p:txBody>
      </p:sp>
      <p:sp>
        <p:nvSpPr>
          <p:cNvPr id="1492" name="Line"/>
          <p:cNvSpPr/>
          <p:nvPr/>
        </p:nvSpPr>
        <p:spPr>
          <a:xfrm>
            <a:off x="1678963" y="4854029"/>
            <a:ext cx="7850716" cy="1318044"/>
          </a:xfrm>
          <a:prstGeom prst="line">
            <a:avLst/>
          </a:prstGeom>
          <a:ln w="3175">
            <a:solidFill>
              <a:srgbClr val="000000"/>
            </a:solidFill>
          </a:ln>
        </p:spPr>
        <p:txBody>
          <a:bodyPr lIns="0" tIns="0" rIns="0" bIns="0"/>
          <a:lstStyle/>
          <a:p>
            <a:pPr defTabSz="353020">
              <a:defRPr sz="900"/>
            </a:pPr>
          </a:p>
        </p:txBody>
      </p:sp>
      <p:sp>
        <p:nvSpPr>
          <p:cNvPr id="1493" name="Line"/>
          <p:cNvSpPr/>
          <p:nvPr/>
        </p:nvSpPr>
        <p:spPr>
          <a:xfrm flipV="1">
            <a:off x="1678963" y="5585484"/>
            <a:ext cx="7844186" cy="1192507"/>
          </a:xfrm>
          <a:prstGeom prst="line">
            <a:avLst/>
          </a:prstGeom>
          <a:ln w="3175">
            <a:solidFill>
              <a:srgbClr val="000000"/>
            </a:solidFill>
          </a:ln>
        </p:spPr>
        <p:txBody>
          <a:bodyPr lIns="0" tIns="0" rIns="0" bIns="0"/>
          <a:lstStyle/>
          <a:p>
            <a:pPr defTabSz="353020">
              <a:defRPr sz="900"/>
            </a:pPr>
          </a:p>
        </p:txBody>
      </p:sp>
      <p:sp>
        <p:nvSpPr>
          <p:cNvPr id="1494" name="Line"/>
          <p:cNvSpPr/>
          <p:nvPr/>
        </p:nvSpPr>
        <p:spPr>
          <a:xfrm flipV="1">
            <a:off x="1692331" y="4078747"/>
            <a:ext cx="6079109" cy="2692811"/>
          </a:xfrm>
          <a:prstGeom prst="line">
            <a:avLst/>
          </a:prstGeom>
          <a:ln w="3175">
            <a:solidFill>
              <a:srgbClr val="000000"/>
            </a:solidFill>
          </a:ln>
        </p:spPr>
        <p:txBody>
          <a:bodyPr lIns="0" tIns="0" rIns="0" bIns="0"/>
          <a:lstStyle/>
          <a:p>
            <a:pPr defTabSz="353020">
              <a:defRPr sz="900"/>
            </a:pPr>
          </a:p>
        </p:txBody>
      </p:sp>
      <p:sp>
        <p:nvSpPr>
          <p:cNvPr id="1495" name="Line"/>
          <p:cNvSpPr/>
          <p:nvPr/>
        </p:nvSpPr>
        <p:spPr>
          <a:xfrm>
            <a:off x="1678963" y="4854029"/>
            <a:ext cx="5281188" cy="2443640"/>
          </a:xfrm>
          <a:prstGeom prst="line">
            <a:avLst/>
          </a:prstGeom>
          <a:ln w="3175">
            <a:solidFill>
              <a:srgbClr val="000000"/>
            </a:solidFill>
          </a:ln>
        </p:spPr>
        <p:txBody>
          <a:bodyPr lIns="0" tIns="0" rIns="0" bIns="0"/>
          <a:lstStyle/>
          <a:p>
            <a:pPr defTabSz="353020">
              <a:defRPr sz="900"/>
            </a:pPr>
          </a:p>
        </p:txBody>
      </p:sp>
      <p:sp>
        <p:nvSpPr>
          <p:cNvPr id="1496" name="Circle"/>
          <p:cNvSpPr/>
          <p:nvPr/>
        </p:nvSpPr>
        <p:spPr>
          <a:xfrm>
            <a:off x="319399" y="5798249"/>
            <a:ext cx="58837"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497" name="Circle"/>
          <p:cNvSpPr/>
          <p:nvPr/>
        </p:nvSpPr>
        <p:spPr>
          <a:xfrm>
            <a:off x="3750233" y="5798249"/>
            <a:ext cx="58838"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498" name="Circle"/>
          <p:cNvSpPr/>
          <p:nvPr/>
        </p:nvSpPr>
        <p:spPr>
          <a:xfrm>
            <a:off x="7655248" y="5826142"/>
            <a:ext cx="58837" cy="58838"/>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500"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501"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502" name="Depth of field: more accurate view"/>
          <p:cNvSpPr txBox="1"/>
          <p:nvPr>
            <p:ph type="title"/>
          </p:nvPr>
        </p:nvSpPr>
        <p:spPr>
          <a:prstGeom prst="rect">
            <a:avLst/>
          </a:prstGeom>
        </p:spPr>
        <p:txBody>
          <a:bodyPr/>
          <a:lstStyle>
            <a:lvl1pPr>
              <a:defRPr sz="3800"/>
            </a:lvl1pPr>
          </a:lstStyle>
          <a:p>
            <a:pPr/>
            <a:r>
              <a:t>Depth of field: more accurate view</a:t>
            </a:r>
          </a:p>
        </p:txBody>
      </p:sp>
      <p:sp>
        <p:nvSpPr>
          <p:cNvPr id="1503" name="Backproject the image onto the plane in focus…"/>
          <p:cNvSpPr txBox="1"/>
          <p:nvPr>
            <p:ph type="body" idx="1"/>
          </p:nvPr>
        </p:nvSpPr>
        <p:spPr>
          <a:prstGeom prst="rect">
            <a:avLst/>
          </a:prstGeom>
        </p:spPr>
        <p:txBody>
          <a:bodyPr/>
          <a:lstStyle/>
          <a:p>
            <a:pPr/>
            <a:r>
              <a:t>Backproject the image onto the plane in focus</a:t>
            </a:r>
          </a:p>
          <a:p>
            <a:pPr lvl="1"/>
            <a:r>
              <a:t>Backproject circle of confusion</a:t>
            </a:r>
          </a:p>
          <a:p>
            <a:pPr lvl="1"/>
            <a:r>
              <a:t>Depends on </a:t>
            </a:r>
            <a:r>
              <a:rPr i="1"/>
              <a:t>magnification factor </a:t>
            </a:r>
            <a:r>
              <a:rPr i="1">
                <a:latin typeface="Times Roman"/>
                <a:ea typeface="Times Roman"/>
                <a:cs typeface="Times Roman"/>
                <a:sym typeface="Times Roman"/>
              </a:rPr>
              <a:t>~</a:t>
            </a:r>
            <a:r>
              <a:rPr i="1"/>
              <a:t> f/D</a:t>
            </a:r>
          </a:p>
        </p:txBody>
      </p:sp>
      <p:sp>
        <p:nvSpPr>
          <p:cNvPr id="1504" name="Oval"/>
          <p:cNvSpPr/>
          <p:nvPr/>
        </p:nvSpPr>
        <p:spPr>
          <a:xfrm>
            <a:off x="1590707" y="4854029"/>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505" name="Line"/>
          <p:cNvSpPr/>
          <p:nvPr/>
        </p:nvSpPr>
        <p:spPr>
          <a:xfrm>
            <a:off x="590483" y="4854029"/>
            <a:ext cx="1745" cy="1922000"/>
          </a:xfrm>
          <a:prstGeom prst="line">
            <a:avLst/>
          </a:prstGeom>
          <a:ln w="12700">
            <a:solidFill>
              <a:srgbClr val="000000"/>
            </a:solidFill>
          </a:ln>
        </p:spPr>
        <p:txBody>
          <a:bodyPr lIns="0" tIns="0" rIns="0" bIns="0"/>
          <a:lstStyle/>
          <a:p>
            <a:pPr defTabSz="353020">
              <a:defRPr sz="900"/>
            </a:pPr>
          </a:p>
        </p:txBody>
      </p:sp>
      <p:sp>
        <p:nvSpPr>
          <p:cNvPr id="1506" name="lens"/>
          <p:cNvSpPr txBox="1"/>
          <p:nvPr/>
        </p:nvSpPr>
        <p:spPr>
          <a:xfrm>
            <a:off x="1345554" y="6697579"/>
            <a:ext cx="66995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lens</a:t>
            </a:r>
          </a:p>
        </p:txBody>
      </p:sp>
      <p:sp>
        <p:nvSpPr>
          <p:cNvPr id="1507" name="Line"/>
          <p:cNvSpPr/>
          <p:nvPr/>
        </p:nvSpPr>
        <p:spPr>
          <a:xfrm>
            <a:off x="1678963" y="4854029"/>
            <a:ext cx="7030989" cy="1343439"/>
          </a:xfrm>
          <a:prstGeom prst="line">
            <a:avLst/>
          </a:prstGeom>
          <a:ln w="3175">
            <a:solidFill>
              <a:srgbClr val="000000"/>
            </a:solidFill>
          </a:ln>
        </p:spPr>
        <p:txBody>
          <a:bodyPr lIns="0" tIns="0" rIns="0" bIns="0"/>
          <a:lstStyle/>
          <a:p>
            <a:pPr defTabSz="353020">
              <a:defRPr sz="900"/>
            </a:pPr>
          </a:p>
        </p:txBody>
      </p:sp>
      <p:sp>
        <p:nvSpPr>
          <p:cNvPr id="1508" name="Line"/>
          <p:cNvSpPr/>
          <p:nvPr/>
        </p:nvSpPr>
        <p:spPr>
          <a:xfrm flipV="1">
            <a:off x="1678963" y="5354141"/>
            <a:ext cx="7109438" cy="1421888"/>
          </a:xfrm>
          <a:prstGeom prst="line">
            <a:avLst/>
          </a:prstGeom>
          <a:ln w="3175">
            <a:solidFill>
              <a:srgbClr val="000000"/>
            </a:solidFill>
          </a:ln>
        </p:spPr>
        <p:txBody>
          <a:bodyPr lIns="0" tIns="0" rIns="0" bIns="0"/>
          <a:lstStyle/>
          <a:p>
            <a:pPr defTabSz="353020">
              <a:defRPr sz="900"/>
            </a:pPr>
          </a:p>
        </p:txBody>
      </p:sp>
      <p:sp>
        <p:nvSpPr>
          <p:cNvPr id="1509" name="Circle"/>
          <p:cNvSpPr/>
          <p:nvPr/>
        </p:nvSpPr>
        <p:spPr>
          <a:xfrm>
            <a:off x="4767890" y="5775804"/>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510" name="Line"/>
          <p:cNvSpPr/>
          <p:nvPr/>
        </p:nvSpPr>
        <p:spPr>
          <a:xfrm>
            <a:off x="590483" y="5854253"/>
            <a:ext cx="1088481" cy="921776"/>
          </a:xfrm>
          <a:prstGeom prst="line">
            <a:avLst/>
          </a:prstGeom>
          <a:ln w="3175">
            <a:solidFill>
              <a:srgbClr val="000000"/>
            </a:solidFill>
          </a:ln>
        </p:spPr>
        <p:txBody>
          <a:bodyPr lIns="0" tIns="0" rIns="0" bIns="0"/>
          <a:lstStyle/>
          <a:p>
            <a:pPr defTabSz="353020">
              <a:defRPr sz="900"/>
            </a:pPr>
          </a:p>
        </p:txBody>
      </p:sp>
      <p:sp>
        <p:nvSpPr>
          <p:cNvPr id="1511" name="Line"/>
          <p:cNvSpPr/>
          <p:nvPr/>
        </p:nvSpPr>
        <p:spPr>
          <a:xfrm flipV="1">
            <a:off x="590483" y="4854029"/>
            <a:ext cx="1088481" cy="1000225"/>
          </a:xfrm>
          <a:prstGeom prst="line">
            <a:avLst/>
          </a:prstGeom>
          <a:ln w="3175">
            <a:solidFill>
              <a:srgbClr val="000000"/>
            </a:solidFill>
          </a:ln>
        </p:spPr>
        <p:txBody>
          <a:bodyPr lIns="0" tIns="0" rIns="0" bIns="0"/>
          <a:lstStyle/>
          <a:p>
            <a:pPr defTabSz="353020">
              <a:defRPr sz="900"/>
            </a:pPr>
          </a:p>
        </p:txBody>
      </p:sp>
      <p:sp>
        <p:nvSpPr>
          <p:cNvPr id="1512" name="Line"/>
          <p:cNvSpPr/>
          <p:nvPr/>
        </p:nvSpPr>
        <p:spPr>
          <a:xfrm>
            <a:off x="4816921" y="5442396"/>
            <a:ext cx="1744" cy="755072"/>
          </a:xfrm>
          <a:prstGeom prst="line">
            <a:avLst/>
          </a:prstGeom>
          <a:ln w="25400">
            <a:solidFill>
              <a:srgbClr val="FF2600"/>
            </a:solidFill>
          </a:ln>
        </p:spPr>
        <p:txBody>
          <a:bodyPr lIns="0" tIns="0" rIns="0" bIns="0"/>
          <a:lstStyle/>
          <a:p>
            <a:pPr defTabSz="353020">
              <a:defRPr sz="900"/>
            </a:pPr>
          </a:p>
        </p:txBody>
      </p:sp>
      <p:sp>
        <p:nvSpPr>
          <p:cNvPr id="1513" name="Line"/>
          <p:cNvSpPr/>
          <p:nvPr/>
        </p:nvSpPr>
        <p:spPr>
          <a:xfrm flipV="1">
            <a:off x="1590707" y="4854029"/>
            <a:ext cx="4687327" cy="1922000"/>
          </a:xfrm>
          <a:prstGeom prst="line">
            <a:avLst/>
          </a:prstGeom>
          <a:ln w="3175">
            <a:solidFill>
              <a:srgbClr val="000000"/>
            </a:solidFill>
          </a:ln>
        </p:spPr>
        <p:txBody>
          <a:bodyPr lIns="0" tIns="0" rIns="0" bIns="0"/>
          <a:lstStyle/>
          <a:p>
            <a:pPr defTabSz="353020">
              <a:defRPr sz="900"/>
            </a:pPr>
          </a:p>
        </p:txBody>
      </p:sp>
      <p:sp>
        <p:nvSpPr>
          <p:cNvPr id="1514" name="Line"/>
          <p:cNvSpPr/>
          <p:nvPr/>
        </p:nvSpPr>
        <p:spPr>
          <a:xfrm>
            <a:off x="1678963" y="4854029"/>
            <a:ext cx="5854254" cy="2510368"/>
          </a:xfrm>
          <a:prstGeom prst="line">
            <a:avLst/>
          </a:prstGeom>
          <a:ln w="3175">
            <a:solidFill>
              <a:srgbClr val="000000"/>
            </a:solidFill>
          </a:ln>
        </p:spPr>
        <p:txBody>
          <a:bodyPr lIns="0" tIns="0" rIns="0" bIns="0"/>
          <a:lstStyle/>
          <a:p>
            <a:pPr defTabSz="353020">
              <a:defRPr sz="900"/>
            </a:pPr>
          </a:p>
        </p:txBody>
      </p:sp>
      <p:sp>
        <p:nvSpPr>
          <p:cNvPr id="1515" name="Circle"/>
          <p:cNvSpPr/>
          <p:nvPr/>
        </p:nvSpPr>
        <p:spPr>
          <a:xfrm>
            <a:off x="3819966" y="5742464"/>
            <a:ext cx="166705" cy="166705"/>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516" name="Circle"/>
          <p:cNvSpPr/>
          <p:nvPr/>
        </p:nvSpPr>
        <p:spPr>
          <a:xfrm>
            <a:off x="6525583" y="5742464"/>
            <a:ext cx="166705" cy="166705"/>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517" name="Line"/>
          <p:cNvSpPr/>
          <p:nvPr/>
        </p:nvSpPr>
        <p:spPr>
          <a:xfrm>
            <a:off x="3934370" y="6864284"/>
            <a:ext cx="2598623" cy="1744"/>
          </a:xfrm>
          <a:prstGeom prst="line">
            <a:avLst/>
          </a:prstGeom>
          <a:ln w="12700">
            <a:solidFill>
              <a:srgbClr val="D834D6"/>
            </a:solidFill>
            <a:prstDash val="sysDot"/>
          </a:ln>
        </p:spPr>
        <p:txBody>
          <a:bodyPr lIns="0" tIns="0" rIns="0" bIns="0"/>
          <a:lstStyle/>
          <a:p>
            <a:pPr defTabSz="353020">
              <a:defRPr sz="900"/>
            </a:pPr>
          </a:p>
        </p:txBody>
      </p:sp>
      <p:sp>
        <p:nvSpPr>
          <p:cNvPr id="1518" name="Line"/>
          <p:cNvSpPr/>
          <p:nvPr/>
        </p:nvSpPr>
        <p:spPr>
          <a:xfrm flipH="1">
            <a:off x="590483" y="5442396"/>
            <a:ext cx="4265663" cy="500113"/>
          </a:xfrm>
          <a:prstGeom prst="line">
            <a:avLst/>
          </a:prstGeom>
          <a:ln w="3175">
            <a:solidFill>
              <a:srgbClr val="FF2600"/>
            </a:solidFill>
          </a:ln>
        </p:spPr>
        <p:txBody>
          <a:bodyPr lIns="0" tIns="0" rIns="0" bIns="0"/>
          <a:lstStyle/>
          <a:p>
            <a:pPr defTabSz="353020">
              <a:defRPr sz="900"/>
            </a:pPr>
          </a:p>
        </p:txBody>
      </p:sp>
      <p:sp>
        <p:nvSpPr>
          <p:cNvPr id="1519" name="Line"/>
          <p:cNvSpPr/>
          <p:nvPr/>
        </p:nvSpPr>
        <p:spPr>
          <a:xfrm flipH="1" flipV="1">
            <a:off x="590483" y="5687549"/>
            <a:ext cx="4265663" cy="500113"/>
          </a:xfrm>
          <a:prstGeom prst="line">
            <a:avLst/>
          </a:prstGeom>
          <a:ln w="3175">
            <a:solidFill>
              <a:srgbClr val="FF2600"/>
            </a:solidFill>
          </a:ln>
        </p:spPr>
        <p:txBody>
          <a:bodyPr lIns="0" tIns="0" rIns="0" bIns="0"/>
          <a:lstStyle/>
          <a:p>
            <a:pPr defTabSz="353020">
              <a:defRPr sz="900"/>
            </a:pPr>
          </a:p>
        </p:txBody>
      </p:sp>
      <p:sp>
        <p:nvSpPr>
          <p:cNvPr id="1520" name="CD/f"/>
          <p:cNvSpPr txBox="1"/>
          <p:nvPr/>
        </p:nvSpPr>
        <p:spPr>
          <a:xfrm>
            <a:off x="4767890" y="5520845"/>
            <a:ext cx="781305"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i="1" sz="2600">
                <a:uFill>
                  <a:solidFill>
                    <a:srgbClr val="000000"/>
                  </a:solidFill>
                </a:uFill>
                <a:latin typeface="Times New Roman"/>
                <a:ea typeface="Times New Roman"/>
                <a:cs typeface="Times New Roman"/>
                <a:sym typeface="Times New Roman"/>
              </a:defRPr>
            </a:lvl1pPr>
          </a:lstStyle>
          <a:p>
            <a:pPr/>
            <a:r>
              <a:t>CD/f</a:t>
            </a:r>
          </a:p>
        </p:txBody>
      </p:sp>
      <p:sp>
        <p:nvSpPr>
          <p:cNvPr id="1521" name="Line"/>
          <p:cNvSpPr/>
          <p:nvPr/>
        </p:nvSpPr>
        <p:spPr>
          <a:xfrm>
            <a:off x="1757412" y="4687325"/>
            <a:ext cx="3098735" cy="1744"/>
          </a:xfrm>
          <a:prstGeom prst="line">
            <a:avLst/>
          </a:prstGeom>
          <a:ln w="12700">
            <a:solidFill>
              <a:srgbClr val="000000"/>
            </a:solidFill>
            <a:custDash>
              <a:ds d="100000" sp="200000"/>
            </a:custDash>
          </a:ln>
        </p:spPr>
        <p:txBody>
          <a:bodyPr lIns="0" tIns="0" rIns="0" bIns="0"/>
          <a:lstStyle/>
          <a:p>
            <a:pPr defTabSz="353020">
              <a:defRPr sz="900"/>
            </a:pPr>
          </a:p>
        </p:txBody>
      </p:sp>
      <p:sp>
        <p:nvSpPr>
          <p:cNvPr id="1522" name="D"/>
          <p:cNvSpPr txBox="1"/>
          <p:nvPr/>
        </p:nvSpPr>
        <p:spPr>
          <a:xfrm>
            <a:off x="2746087" y="4061912"/>
            <a:ext cx="374238"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D</a:t>
            </a:r>
          </a:p>
        </p:txBody>
      </p:sp>
      <p:sp>
        <p:nvSpPr>
          <p:cNvPr id="1523" name="C"/>
          <p:cNvSpPr txBox="1"/>
          <p:nvPr/>
        </p:nvSpPr>
        <p:spPr>
          <a:xfrm>
            <a:off x="168820" y="5520845"/>
            <a:ext cx="356020"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i="1" sz="2600">
                <a:uFill>
                  <a:solidFill>
                    <a:srgbClr val="000000"/>
                  </a:solidFill>
                </a:uFill>
                <a:latin typeface="Times New Roman"/>
                <a:ea typeface="Times New Roman"/>
                <a:cs typeface="Times New Roman"/>
                <a:sym typeface="Times New Roman"/>
              </a:defRPr>
            </a:lvl1pPr>
          </a:lstStyle>
          <a:p>
            <a:pPr/>
            <a:r>
              <a:t>C</a:t>
            </a:r>
          </a:p>
        </p:txBody>
      </p:sp>
      <p:sp>
        <p:nvSpPr>
          <p:cNvPr id="1524" name="~f"/>
          <p:cNvSpPr txBox="1"/>
          <p:nvPr/>
        </p:nvSpPr>
        <p:spPr>
          <a:xfrm>
            <a:off x="923891" y="4115955"/>
            <a:ext cx="511388" cy="4826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2100"/>
              </a:spcBef>
              <a:buClr>
                <a:srgbClr val="000000"/>
              </a:buClr>
              <a:buFont typeface="Helvetica"/>
              <a:defRPr sz="2600">
                <a:uFill>
                  <a:solidFill>
                    <a:srgbClr val="000000"/>
                  </a:solidFill>
                </a:uFill>
                <a:latin typeface="Times New Roman"/>
                <a:ea typeface="Times New Roman"/>
                <a:cs typeface="Times New Roman"/>
                <a:sym typeface="Times New Roman"/>
              </a:defRPr>
            </a:pPr>
            <a:r>
              <a:rPr>
                <a:latin typeface="Helvetica"/>
                <a:ea typeface="Helvetica"/>
                <a:cs typeface="Helvetica"/>
                <a:sym typeface="Helvetica"/>
              </a:rPr>
              <a:t> </a:t>
            </a:r>
            <a:r>
              <a:rPr i="1"/>
              <a:t>~f</a:t>
            </a:r>
          </a:p>
        </p:txBody>
      </p:sp>
      <p:sp>
        <p:nvSpPr>
          <p:cNvPr id="1525" name="Line"/>
          <p:cNvSpPr/>
          <p:nvPr/>
        </p:nvSpPr>
        <p:spPr>
          <a:xfrm>
            <a:off x="590483" y="4687325"/>
            <a:ext cx="1000225" cy="1744"/>
          </a:xfrm>
          <a:prstGeom prst="line">
            <a:avLst/>
          </a:prstGeom>
          <a:ln w="12700">
            <a:solidFill>
              <a:srgbClr val="000000"/>
            </a:solidFill>
            <a:custDash>
              <a:ds d="100000" sp="200000"/>
            </a:custDash>
          </a:ln>
        </p:spPr>
        <p:txBody>
          <a:bodyPr lIns="0" tIns="0" rIns="0" bIns="0"/>
          <a:lstStyle/>
          <a:p>
            <a:pPr defTabSz="353020">
              <a:defRPr sz="900"/>
            </a:pPr>
          </a:p>
        </p:txBody>
      </p:sp>
    </p:spTree>
  </p:cSld>
  <p:clrMapOvr>
    <a:masterClrMapping/>
  </p:clrMapOvr>
  <p:transition xmlns:p14="http://schemas.microsoft.com/office/powerpoint/2010/main" spd="med" advClick="1"/>
</p:sld>
</file>

<file path=ppt/slides/slide1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527"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528"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529" name="Deriving depth of field"/>
          <p:cNvSpPr txBox="1"/>
          <p:nvPr>
            <p:ph type="title"/>
          </p:nvPr>
        </p:nvSpPr>
        <p:spPr>
          <a:prstGeom prst="rect">
            <a:avLst/>
          </a:prstGeom>
        </p:spPr>
        <p:txBody>
          <a:bodyPr/>
          <a:lstStyle>
            <a:lvl1pPr>
              <a:defRPr sz="3800"/>
            </a:lvl1pPr>
          </a:lstStyle>
          <a:p>
            <a:pPr/>
            <a:r>
              <a:t>Deriving depth of field</a:t>
            </a:r>
          </a:p>
        </p:txBody>
      </p:sp>
      <p:sp>
        <p:nvSpPr>
          <p:cNvPr id="1530" name="Circle of confusion C, magnification m…"/>
          <p:cNvSpPr txBox="1"/>
          <p:nvPr>
            <p:ph type="body" idx="1"/>
          </p:nvPr>
        </p:nvSpPr>
        <p:spPr>
          <a:prstGeom prst="rect">
            <a:avLst/>
          </a:prstGeom>
        </p:spPr>
        <p:txBody>
          <a:bodyPr/>
          <a:lstStyle/>
          <a:p>
            <a:pPr/>
            <a:r>
              <a:t>Circle of confusion </a:t>
            </a:r>
            <a:r>
              <a:rPr i="1"/>
              <a:t>C</a:t>
            </a:r>
            <a:r>
              <a:t>, magnification </a:t>
            </a:r>
            <a:r>
              <a:rPr i="1"/>
              <a:t>m</a:t>
            </a:r>
            <a:endParaRPr i="1"/>
          </a:p>
          <a:p>
            <a:pPr/>
            <a:r>
              <a:t>Simplification:</a:t>
            </a:r>
            <a:r>
              <a:rPr i="1"/>
              <a:t> m=f/D</a:t>
            </a:r>
            <a:endParaRPr i="1"/>
          </a:p>
          <a:p>
            <a:pPr/>
            <a:r>
              <a:t>Focusing distance D, focal length </a:t>
            </a:r>
            <a:r>
              <a:rPr i="1"/>
              <a:t>f, </a:t>
            </a:r>
            <a:r>
              <a:t>aperture</a:t>
            </a:r>
            <a:r>
              <a:rPr i="1"/>
              <a:t> N</a:t>
            </a:r>
            <a:endParaRPr i="1"/>
          </a:p>
          <a:p>
            <a:pPr/>
            <a:r>
              <a:t>As usual, similar triangles</a:t>
            </a:r>
          </a:p>
          <a:p>
            <a:pPr marL="421878" indent="-376555">
              <a:buSzTx/>
              <a:buNone/>
            </a:pPr>
            <a:r>
              <a:t> </a:t>
            </a:r>
          </a:p>
        </p:txBody>
      </p:sp>
      <p:sp>
        <p:nvSpPr>
          <p:cNvPr id="1531" name="Oval"/>
          <p:cNvSpPr/>
          <p:nvPr/>
        </p:nvSpPr>
        <p:spPr>
          <a:xfrm>
            <a:off x="1590707" y="4854029"/>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532" name="Line"/>
          <p:cNvSpPr/>
          <p:nvPr/>
        </p:nvSpPr>
        <p:spPr>
          <a:xfrm>
            <a:off x="590483" y="4854029"/>
            <a:ext cx="1745" cy="1922000"/>
          </a:xfrm>
          <a:prstGeom prst="line">
            <a:avLst/>
          </a:prstGeom>
          <a:ln w="12700">
            <a:solidFill>
              <a:srgbClr val="000000"/>
            </a:solidFill>
          </a:ln>
        </p:spPr>
        <p:txBody>
          <a:bodyPr lIns="0" tIns="0" rIns="0" bIns="0"/>
          <a:lstStyle/>
          <a:p>
            <a:pPr defTabSz="353020">
              <a:defRPr sz="900"/>
            </a:pPr>
          </a:p>
        </p:txBody>
      </p:sp>
      <p:sp>
        <p:nvSpPr>
          <p:cNvPr id="1533" name="Line"/>
          <p:cNvSpPr/>
          <p:nvPr/>
        </p:nvSpPr>
        <p:spPr>
          <a:xfrm>
            <a:off x="1678963" y="4854029"/>
            <a:ext cx="7030989" cy="1343439"/>
          </a:xfrm>
          <a:prstGeom prst="line">
            <a:avLst/>
          </a:prstGeom>
          <a:ln w="3175">
            <a:solidFill>
              <a:srgbClr val="000000"/>
            </a:solidFill>
          </a:ln>
        </p:spPr>
        <p:txBody>
          <a:bodyPr lIns="0" tIns="0" rIns="0" bIns="0"/>
          <a:lstStyle/>
          <a:p>
            <a:pPr defTabSz="353020">
              <a:defRPr sz="900"/>
            </a:pPr>
          </a:p>
        </p:txBody>
      </p:sp>
      <p:sp>
        <p:nvSpPr>
          <p:cNvPr id="1534" name="Line"/>
          <p:cNvSpPr/>
          <p:nvPr/>
        </p:nvSpPr>
        <p:spPr>
          <a:xfrm flipV="1">
            <a:off x="1678963" y="5354141"/>
            <a:ext cx="7109438" cy="1421888"/>
          </a:xfrm>
          <a:prstGeom prst="line">
            <a:avLst/>
          </a:prstGeom>
          <a:ln w="3175">
            <a:solidFill>
              <a:srgbClr val="000000"/>
            </a:solidFill>
          </a:ln>
        </p:spPr>
        <p:txBody>
          <a:bodyPr lIns="0" tIns="0" rIns="0" bIns="0"/>
          <a:lstStyle/>
          <a:p>
            <a:pPr defTabSz="353020">
              <a:defRPr sz="900"/>
            </a:pPr>
          </a:p>
        </p:txBody>
      </p:sp>
      <p:sp>
        <p:nvSpPr>
          <p:cNvPr id="1535" name="Circle"/>
          <p:cNvSpPr/>
          <p:nvPr/>
        </p:nvSpPr>
        <p:spPr>
          <a:xfrm>
            <a:off x="4767890" y="5775804"/>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536" name="Line"/>
          <p:cNvSpPr/>
          <p:nvPr/>
        </p:nvSpPr>
        <p:spPr>
          <a:xfrm>
            <a:off x="590483" y="5854253"/>
            <a:ext cx="1088481" cy="921776"/>
          </a:xfrm>
          <a:prstGeom prst="line">
            <a:avLst/>
          </a:prstGeom>
          <a:ln w="3175">
            <a:solidFill>
              <a:srgbClr val="000000"/>
            </a:solidFill>
          </a:ln>
        </p:spPr>
        <p:txBody>
          <a:bodyPr lIns="0" tIns="0" rIns="0" bIns="0"/>
          <a:lstStyle/>
          <a:p>
            <a:pPr defTabSz="353020">
              <a:defRPr sz="900"/>
            </a:pPr>
          </a:p>
        </p:txBody>
      </p:sp>
      <p:sp>
        <p:nvSpPr>
          <p:cNvPr id="1537" name="Line"/>
          <p:cNvSpPr/>
          <p:nvPr/>
        </p:nvSpPr>
        <p:spPr>
          <a:xfrm flipV="1">
            <a:off x="590483" y="4854029"/>
            <a:ext cx="1088481" cy="1000225"/>
          </a:xfrm>
          <a:prstGeom prst="line">
            <a:avLst/>
          </a:prstGeom>
          <a:ln w="3175">
            <a:solidFill>
              <a:srgbClr val="000000"/>
            </a:solidFill>
          </a:ln>
        </p:spPr>
        <p:txBody>
          <a:bodyPr lIns="0" tIns="0" rIns="0" bIns="0"/>
          <a:lstStyle/>
          <a:p>
            <a:pPr defTabSz="353020">
              <a:defRPr sz="900"/>
            </a:pPr>
          </a:p>
        </p:txBody>
      </p:sp>
      <p:sp>
        <p:nvSpPr>
          <p:cNvPr id="1538" name="Line"/>
          <p:cNvSpPr/>
          <p:nvPr/>
        </p:nvSpPr>
        <p:spPr>
          <a:xfrm>
            <a:off x="4816921" y="5442396"/>
            <a:ext cx="1744" cy="755072"/>
          </a:xfrm>
          <a:prstGeom prst="line">
            <a:avLst/>
          </a:prstGeom>
          <a:ln w="25400">
            <a:solidFill>
              <a:srgbClr val="FF2600"/>
            </a:solidFill>
          </a:ln>
        </p:spPr>
        <p:txBody>
          <a:bodyPr lIns="0" tIns="0" rIns="0" bIns="0"/>
          <a:lstStyle/>
          <a:p>
            <a:pPr defTabSz="353020">
              <a:defRPr sz="900"/>
            </a:pPr>
          </a:p>
        </p:txBody>
      </p:sp>
      <p:sp>
        <p:nvSpPr>
          <p:cNvPr id="1539" name="Line"/>
          <p:cNvSpPr/>
          <p:nvPr/>
        </p:nvSpPr>
        <p:spPr>
          <a:xfrm flipV="1">
            <a:off x="1590707" y="4854029"/>
            <a:ext cx="4687327" cy="1922000"/>
          </a:xfrm>
          <a:prstGeom prst="line">
            <a:avLst/>
          </a:prstGeom>
          <a:ln w="3175">
            <a:solidFill>
              <a:srgbClr val="000000"/>
            </a:solidFill>
          </a:ln>
        </p:spPr>
        <p:txBody>
          <a:bodyPr lIns="0" tIns="0" rIns="0" bIns="0"/>
          <a:lstStyle/>
          <a:p>
            <a:pPr defTabSz="353020">
              <a:defRPr sz="900"/>
            </a:pPr>
          </a:p>
        </p:txBody>
      </p:sp>
      <p:sp>
        <p:nvSpPr>
          <p:cNvPr id="1540" name="Line"/>
          <p:cNvSpPr/>
          <p:nvPr/>
        </p:nvSpPr>
        <p:spPr>
          <a:xfrm>
            <a:off x="1678963" y="4854029"/>
            <a:ext cx="5854254" cy="2510368"/>
          </a:xfrm>
          <a:prstGeom prst="line">
            <a:avLst/>
          </a:prstGeom>
          <a:ln w="3175">
            <a:solidFill>
              <a:srgbClr val="000000"/>
            </a:solidFill>
          </a:ln>
        </p:spPr>
        <p:txBody>
          <a:bodyPr lIns="0" tIns="0" rIns="0" bIns="0"/>
          <a:lstStyle/>
          <a:p>
            <a:pPr defTabSz="353020">
              <a:defRPr sz="900"/>
            </a:pPr>
          </a:p>
        </p:txBody>
      </p:sp>
      <p:sp>
        <p:nvSpPr>
          <p:cNvPr id="1541" name="Circle"/>
          <p:cNvSpPr/>
          <p:nvPr/>
        </p:nvSpPr>
        <p:spPr>
          <a:xfrm>
            <a:off x="3819966" y="5742464"/>
            <a:ext cx="166705" cy="166705"/>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542" name="Circle"/>
          <p:cNvSpPr/>
          <p:nvPr/>
        </p:nvSpPr>
        <p:spPr>
          <a:xfrm>
            <a:off x="6525583" y="5742464"/>
            <a:ext cx="166705" cy="166705"/>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543" name="Line"/>
          <p:cNvSpPr/>
          <p:nvPr/>
        </p:nvSpPr>
        <p:spPr>
          <a:xfrm>
            <a:off x="3934370" y="6864284"/>
            <a:ext cx="833521" cy="1744"/>
          </a:xfrm>
          <a:prstGeom prst="line">
            <a:avLst/>
          </a:prstGeom>
          <a:ln w="12700">
            <a:solidFill>
              <a:srgbClr val="D834D6"/>
            </a:solidFill>
            <a:prstDash val="sysDot"/>
          </a:ln>
        </p:spPr>
        <p:txBody>
          <a:bodyPr lIns="0" tIns="0" rIns="0" bIns="0"/>
          <a:lstStyle/>
          <a:p>
            <a:pPr defTabSz="353020">
              <a:defRPr sz="900"/>
            </a:pPr>
          </a:p>
        </p:txBody>
      </p:sp>
      <p:sp>
        <p:nvSpPr>
          <p:cNvPr id="1544" name="CD/f"/>
          <p:cNvSpPr txBox="1"/>
          <p:nvPr/>
        </p:nvSpPr>
        <p:spPr>
          <a:xfrm>
            <a:off x="4767890" y="5520845"/>
            <a:ext cx="781305"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i="1" sz="2600">
                <a:uFill>
                  <a:solidFill>
                    <a:srgbClr val="000000"/>
                  </a:solidFill>
                </a:uFill>
                <a:latin typeface="Times New Roman"/>
                <a:ea typeface="Times New Roman"/>
                <a:cs typeface="Times New Roman"/>
                <a:sym typeface="Times New Roman"/>
              </a:defRPr>
            </a:lvl1pPr>
          </a:lstStyle>
          <a:p>
            <a:pPr/>
            <a:r>
              <a:t>CD/f</a:t>
            </a:r>
          </a:p>
        </p:txBody>
      </p:sp>
      <p:sp>
        <p:nvSpPr>
          <p:cNvPr id="1545" name="f/N"/>
          <p:cNvSpPr txBox="1"/>
          <p:nvPr/>
        </p:nvSpPr>
        <p:spPr>
          <a:xfrm>
            <a:off x="1909297" y="5484453"/>
            <a:ext cx="540529"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i="1" sz="2600">
                <a:uFill>
                  <a:solidFill>
                    <a:srgbClr val="000000"/>
                  </a:solidFill>
                </a:uFill>
                <a:latin typeface="Times New Roman"/>
                <a:ea typeface="Times New Roman"/>
                <a:cs typeface="Times New Roman"/>
                <a:sym typeface="Times New Roman"/>
              </a:defRPr>
            </a:lvl1pPr>
          </a:lstStyle>
          <a:p>
            <a:pPr/>
            <a:r>
              <a:t>f/N</a:t>
            </a:r>
          </a:p>
        </p:txBody>
      </p:sp>
      <p:sp>
        <p:nvSpPr>
          <p:cNvPr id="1546" name="Line"/>
          <p:cNvSpPr/>
          <p:nvPr/>
        </p:nvSpPr>
        <p:spPr>
          <a:xfrm>
            <a:off x="1757412" y="4687325"/>
            <a:ext cx="3098735" cy="1744"/>
          </a:xfrm>
          <a:prstGeom prst="line">
            <a:avLst/>
          </a:prstGeom>
          <a:ln w="12700">
            <a:solidFill>
              <a:srgbClr val="000000"/>
            </a:solidFill>
            <a:custDash>
              <a:ds d="100000" sp="200000"/>
            </a:custDash>
          </a:ln>
        </p:spPr>
        <p:txBody>
          <a:bodyPr lIns="0" tIns="0" rIns="0" bIns="0"/>
          <a:lstStyle/>
          <a:p>
            <a:pPr defTabSz="353020">
              <a:defRPr sz="900"/>
            </a:pPr>
          </a:p>
        </p:txBody>
      </p:sp>
      <p:sp>
        <p:nvSpPr>
          <p:cNvPr id="1547" name="D"/>
          <p:cNvSpPr txBox="1"/>
          <p:nvPr/>
        </p:nvSpPr>
        <p:spPr>
          <a:xfrm>
            <a:off x="2746087" y="4061912"/>
            <a:ext cx="374238"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D</a:t>
            </a:r>
          </a:p>
        </p:txBody>
      </p:sp>
      <p:sp>
        <p:nvSpPr>
          <p:cNvPr id="1548" name="d1"/>
          <p:cNvSpPr txBox="1"/>
          <p:nvPr/>
        </p:nvSpPr>
        <p:spPr>
          <a:xfrm>
            <a:off x="4022625" y="6864284"/>
            <a:ext cx="410946"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1</a:t>
            </a:r>
          </a:p>
        </p:txBody>
      </p:sp>
      <p:sp>
        <p:nvSpPr>
          <p:cNvPr id="1549" name="d2"/>
          <p:cNvSpPr txBox="1"/>
          <p:nvPr/>
        </p:nvSpPr>
        <p:spPr>
          <a:xfrm>
            <a:off x="5689666" y="6823316"/>
            <a:ext cx="410945"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2</a:t>
            </a:r>
          </a:p>
        </p:txBody>
      </p:sp>
      <p:sp>
        <p:nvSpPr>
          <p:cNvPr id="1550" name="Line"/>
          <p:cNvSpPr/>
          <p:nvPr/>
        </p:nvSpPr>
        <p:spPr>
          <a:xfrm>
            <a:off x="5022850" y="6864284"/>
            <a:ext cx="1588592" cy="1744"/>
          </a:xfrm>
          <a:prstGeom prst="line">
            <a:avLst/>
          </a:prstGeom>
          <a:ln w="12700">
            <a:solidFill>
              <a:srgbClr val="D834D6"/>
            </a:solidFill>
            <a:prstDash val="sysDot"/>
          </a:ln>
        </p:spPr>
        <p:txBody>
          <a:bodyPr lIns="0" tIns="0" rIns="0" bIns="0"/>
          <a:lstStyle/>
          <a:p>
            <a:pPr defTabSz="353020">
              <a:defRPr sz="900"/>
            </a:pPr>
          </a:p>
        </p:txBody>
      </p:sp>
    </p:spTree>
  </p:cSld>
  <p:clrMapOvr>
    <a:masterClrMapping/>
  </p:clrMapOvr>
  <p:transition xmlns:p14="http://schemas.microsoft.com/office/powerpoint/2010/main" spd="med" advClick="1"/>
</p:sld>
</file>

<file path=ppt/slides/slide1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552"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553"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554" name="Deriving depth of field"/>
          <p:cNvSpPr txBox="1"/>
          <p:nvPr>
            <p:ph type="title"/>
          </p:nvPr>
        </p:nvSpPr>
        <p:spPr>
          <a:prstGeom prst="rect">
            <a:avLst/>
          </a:prstGeom>
        </p:spPr>
        <p:txBody>
          <a:bodyPr/>
          <a:lstStyle>
            <a:lvl1pPr>
              <a:defRPr sz="3800"/>
            </a:lvl1pPr>
          </a:lstStyle>
          <a:p>
            <a:pPr/>
            <a:r>
              <a:t>Deriving depth of field</a:t>
            </a:r>
          </a:p>
        </p:txBody>
      </p:sp>
      <p:sp>
        <p:nvSpPr>
          <p:cNvPr id="1555" name="Double-click to edit"/>
          <p:cNvSpPr txBox="1"/>
          <p:nvPr>
            <p:ph type="body" idx="1"/>
          </p:nvPr>
        </p:nvSpPr>
        <p:spPr>
          <a:prstGeom prst="rect">
            <a:avLst/>
          </a:prstGeom>
        </p:spPr>
        <p:txBody>
          <a:bodyPr/>
          <a:lstStyle/>
          <a:p>
            <a:pPr/>
          </a:p>
        </p:txBody>
      </p:sp>
      <p:sp>
        <p:nvSpPr>
          <p:cNvPr id="1556" name="Oval"/>
          <p:cNvSpPr/>
          <p:nvPr/>
        </p:nvSpPr>
        <p:spPr>
          <a:xfrm>
            <a:off x="1590707" y="4854029"/>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557" name="Line"/>
          <p:cNvSpPr/>
          <p:nvPr/>
        </p:nvSpPr>
        <p:spPr>
          <a:xfrm>
            <a:off x="590483" y="4854029"/>
            <a:ext cx="1745" cy="1922000"/>
          </a:xfrm>
          <a:prstGeom prst="line">
            <a:avLst/>
          </a:prstGeom>
          <a:ln w="12700">
            <a:solidFill>
              <a:srgbClr val="000000"/>
            </a:solidFill>
          </a:ln>
        </p:spPr>
        <p:txBody>
          <a:bodyPr lIns="0" tIns="0" rIns="0" bIns="0"/>
          <a:lstStyle/>
          <a:p>
            <a:pPr defTabSz="353020">
              <a:defRPr sz="900"/>
            </a:pPr>
          </a:p>
        </p:txBody>
      </p:sp>
      <p:sp>
        <p:nvSpPr>
          <p:cNvPr id="1558" name="Line"/>
          <p:cNvSpPr/>
          <p:nvPr/>
        </p:nvSpPr>
        <p:spPr>
          <a:xfrm>
            <a:off x="1678963" y="4854029"/>
            <a:ext cx="7030989" cy="1343439"/>
          </a:xfrm>
          <a:prstGeom prst="line">
            <a:avLst/>
          </a:prstGeom>
          <a:ln w="3175">
            <a:solidFill>
              <a:srgbClr val="000000"/>
            </a:solidFill>
          </a:ln>
        </p:spPr>
        <p:txBody>
          <a:bodyPr lIns="0" tIns="0" rIns="0" bIns="0"/>
          <a:lstStyle/>
          <a:p>
            <a:pPr defTabSz="353020">
              <a:defRPr sz="900"/>
            </a:pPr>
          </a:p>
        </p:txBody>
      </p:sp>
      <p:sp>
        <p:nvSpPr>
          <p:cNvPr id="1559" name="Line"/>
          <p:cNvSpPr/>
          <p:nvPr/>
        </p:nvSpPr>
        <p:spPr>
          <a:xfrm flipV="1">
            <a:off x="1678963" y="5354141"/>
            <a:ext cx="7109438" cy="1421888"/>
          </a:xfrm>
          <a:prstGeom prst="line">
            <a:avLst/>
          </a:prstGeom>
          <a:ln w="3175">
            <a:solidFill>
              <a:srgbClr val="000000"/>
            </a:solidFill>
          </a:ln>
        </p:spPr>
        <p:txBody>
          <a:bodyPr lIns="0" tIns="0" rIns="0" bIns="0"/>
          <a:lstStyle/>
          <a:p>
            <a:pPr defTabSz="353020">
              <a:defRPr sz="900"/>
            </a:pPr>
          </a:p>
        </p:txBody>
      </p:sp>
      <p:sp>
        <p:nvSpPr>
          <p:cNvPr id="1560" name="Circle"/>
          <p:cNvSpPr/>
          <p:nvPr/>
        </p:nvSpPr>
        <p:spPr>
          <a:xfrm>
            <a:off x="4767890" y="5775804"/>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561" name="Line"/>
          <p:cNvSpPr/>
          <p:nvPr/>
        </p:nvSpPr>
        <p:spPr>
          <a:xfrm>
            <a:off x="590483" y="5854253"/>
            <a:ext cx="1088481" cy="921776"/>
          </a:xfrm>
          <a:prstGeom prst="line">
            <a:avLst/>
          </a:prstGeom>
          <a:ln w="3175">
            <a:solidFill>
              <a:srgbClr val="000000"/>
            </a:solidFill>
          </a:ln>
        </p:spPr>
        <p:txBody>
          <a:bodyPr lIns="0" tIns="0" rIns="0" bIns="0"/>
          <a:lstStyle/>
          <a:p>
            <a:pPr defTabSz="353020">
              <a:defRPr sz="900"/>
            </a:pPr>
          </a:p>
        </p:txBody>
      </p:sp>
      <p:sp>
        <p:nvSpPr>
          <p:cNvPr id="1562" name="Line"/>
          <p:cNvSpPr/>
          <p:nvPr/>
        </p:nvSpPr>
        <p:spPr>
          <a:xfrm flipV="1">
            <a:off x="590483" y="4854029"/>
            <a:ext cx="1088481" cy="1000225"/>
          </a:xfrm>
          <a:prstGeom prst="line">
            <a:avLst/>
          </a:prstGeom>
          <a:ln w="3175">
            <a:solidFill>
              <a:srgbClr val="000000"/>
            </a:solidFill>
          </a:ln>
        </p:spPr>
        <p:txBody>
          <a:bodyPr lIns="0" tIns="0" rIns="0" bIns="0"/>
          <a:lstStyle/>
          <a:p>
            <a:pPr defTabSz="353020">
              <a:defRPr sz="900"/>
            </a:pPr>
          </a:p>
        </p:txBody>
      </p:sp>
      <p:sp>
        <p:nvSpPr>
          <p:cNvPr id="1563" name="Line"/>
          <p:cNvSpPr/>
          <p:nvPr/>
        </p:nvSpPr>
        <p:spPr>
          <a:xfrm>
            <a:off x="4816921" y="5442396"/>
            <a:ext cx="1744" cy="755072"/>
          </a:xfrm>
          <a:prstGeom prst="line">
            <a:avLst/>
          </a:prstGeom>
          <a:ln w="25400">
            <a:solidFill>
              <a:srgbClr val="FF2600"/>
            </a:solidFill>
          </a:ln>
        </p:spPr>
        <p:txBody>
          <a:bodyPr lIns="0" tIns="0" rIns="0" bIns="0"/>
          <a:lstStyle/>
          <a:p>
            <a:pPr defTabSz="353020">
              <a:defRPr sz="900"/>
            </a:pPr>
          </a:p>
        </p:txBody>
      </p:sp>
      <p:sp>
        <p:nvSpPr>
          <p:cNvPr id="1564" name="Line"/>
          <p:cNvSpPr/>
          <p:nvPr/>
        </p:nvSpPr>
        <p:spPr>
          <a:xfrm flipV="1">
            <a:off x="1590707" y="4854029"/>
            <a:ext cx="4687327" cy="1922000"/>
          </a:xfrm>
          <a:prstGeom prst="line">
            <a:avLst/>
          </a:prstGeom>
          <a:ln w="3175">
            <a:solidFill>
              <a:srgbClr val="000000"/>
            </a:solidFill>
          </a:ln>
        </p:spPr>
        <p:txBody>
          <a:bodyPr lIns="0" tIns="0" rIns="0" bIns="0"/>
          <a:lstStyle/>
          <a:p>
            <a:pPr defTabSz="353020">
              <a:defRPr sz="900"/>
            </a:pPr>
          </a:p>
        </p:txBody>
      </p:sp>
      <p:sp>
        <p:nvSpPr>
          <p:cNvPr id="1565" name="Line"/>
          <p:cNvSpPr/>
          <p:nvPr/>
        </p:nvSpPr>
        <p:spPr>
          <a:xfrm>
            <a:off x="1678963" y="4854029"/>
            <a:ext cx="5854254" cy="2510368"/>
          </a:xfrm>
          <a:prstGeom prst="line">
            <a:avLst/>
          </a:prstGeom>
          <a:ln w="3175">
            <a:solidFill>
              <a:srgbClr val="000000"/>
            </a:solidFill>
          </a:ln>
        </p:spPr>
        <p:txBody>
          <a:bodyPr lIns="0" tIns="0" rIns="0" bIns="0"/>
          <a:lstStyle/>
          <a:p>
            <a:pPr defTabSz="353020">
              <a:defRPr sz="900"/>
            </a:pPr>
          </a:p>
        </p:txBody>
      </p:sp>
      <p:sp>
        <p:nvSpPr>
          <p:cNvPr id="1566" name="Circle"/>
          <p:cNvSpPr/>
          <p:nvPr/>
        </p:nvSpPr>
        <p:spPr>
          <a:xfrm>
            <a:off x="3819966" y="5742464"/>
            <a:ext cx="166705" cy="166705"/>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567" name="Line"/>
          <p:cNvSpPr/>
          <p:nvPr/>
        </p:nvSpPr>
        <p:spPr>
          <a:xfrm>
            <a:off x="4022625" y="6864284"/>
            <a:ext cx="833522" cy="1744"/>
          </a:xfrm>
          <a:prstGeom prst="line">
            <a:avLst/>
          </a:prstGeom>
          <a:ln w="12700">
            <a:solidFill>
              <a:srgbClr val="D834D6"/>
            </a:solidFill>
            <a:prstDash val="sysDot"/>
          </a:ln>
        </p:spPr>
        <p:txBody>
          <a:bodyPr lIns="0" tIns="0" rIns="0" bIns="0"/>
          <a:lstStyle/>
          <a:p>
            <a:pPr defTabSz="353020">
              <a:defRPr sz="900"/>
            </a:pPr>
          </a:p>
        </p:txBody>
      </p:sp>
      <p:sp>
        <p:nvSpPr>
          <p:cNvPr id="1568" name="CD/f"/>
          <p:cNvSpPr txBox="1"/>
          <p:nvPr/>
        </p:nvSpPr>
        <p:spPr>
          <a:xfrm>
            <a:off x="4767890" y="5520845"/>
            <a:ext cx="781305"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i="1" sz="2600">
                <a:uFill>
                  <a:solidFill>
                    <a:srgbClr val="000000"/>
                  </a:solidFill>
                </a:uFill>
                <a:latin typeface="Times New Roman"/>
                <a:ea typeface="Times New Roman"/>
                <a:cs typeface="Times New Roman"/>
                <a:sym typeface="Times New Roman"/>
              </a:defRPr>
            </a:lvl1pPr>
          </a:lstStyle>
          <a:p>
            <a:pPr/>
            <a:r>
              <a:t>CD/f</a:t>
            </a:r>
          </a:p>
        </p:txBody>
      </p:sp>
      <p:sp>
        <p:nvSpPr>
          <p:cNvPr id="1569" name="f/N"/>
          <p:cNvSpPr txBox="1"/>
          <p:nvPr/>
        </p:nvSpPr>
        <p:spPr>
          <a:xfrm>
            <a:off x="1909297" y="5484453"/>
            <a:ext cx="540529"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i="1" sz="2600">
                <a:uFill>
                  <a:solidFill>
                    <a:srgbClr val="000000"/>
                  </a:solidFill>
                </a:uFill>
                <a:latin typeface="Times New Roman"/>
                <a:ea typeface="Times New Roman"/>
                <a:cs typeface="Times New Roman"/>
                <a:sym typeface="Times New Roman"/>
              </a:defRPr>
            </a:lvl1pPr>
          </a:lstStyle>
          <a:p>
            <a:pPr/>
            <a:r>
              <a:t>f/N</a:t>
            </a:r>
          </a:p>
        </p:txBody>
      </p:sp>
      <p:sp>
        <p:nvSpPr>
          <p:cNvPr id="1570" name="Line"/>
          <p:cNvSpPr/>
          <p:nvPr/>
        </p:nvSpPr>
        <p:spPr>
          <a:xfrm>
            <a:off x="1757412" y="4687325"/>
            <a:ext cx="2088704" cy="1744"/>
          </a:xfrm>
          <a:prstGeom prst="line">
            <a:avLst/>
          </a:prstGeom>
          <a:ln w="12700">
            <a:solidFill>
              <a:srgbClr val="000000"/>
            </a:solidFill>
            <a:custDash>
              <a:ds d="100000" sp="200000"/>
            </a:custDash>
          </a:ln>
        </p:spPr>
        <p:txBody>
          <a:bodyPr lIns="0" tIns="0" rIns="0" bIns="0"/>
          <a:lstStyle/>
          <a:p>
            <a:pPr defTabSz="353020">
              <a:defRPr sz="900"/>
            </a:pPr>
          </a:p>
        </p:txBody>
      </p:sp>
      <p:sp>
        <p:nvSpPr>
          <p:cNvPr id="1571" name="D-d1"/>
          <p:cNvSpPr txBox="1"/>
          <p:nvPr/>
        </p:nvSpPr>
        <p:spPr>
          <a:xfrm>
            <a:off x="2746087" y="4061912"/>
            <a:ext cx="762529"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t>D-d</a:t>
            </a:r>
            <a:r>
              <a:rPr baseline="-23538"/>
              <a:t>1</a:t>
            </a:r>
          </a:p>
        </p:txBody>
      </p:sp>
      <p:sp>
        <p:nvSpPr>
          <p:cNvPr id="1572" name="d1"/>
          <p:cNvSpPr txBox="1"/>
          <p:nvPr/>
        </p:nvSpPr>
        <p:spPr>
          <a:xfrm>
            <a:off x="4022625" y="6864284"/>
            <a:ext cx="410946"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1</a:t>
            </a:r>
          </a:p>
        </p:txBody>
      </p:sp>
      <p:sp>
        <p:nvSpPr>
          <p:cNvPr id="1573" name="Rectangle"/>
          <p:cNvSpPr/>
          <p:nvPr/>
        </p:nvSpPr>
        <p:spPr>
          <a:xfrm>
            <a:off x="5611217" y="2510366"/>
            <a:ext cx="4265663" cy="1755297"/>
          </a:xfrm>
          <a:prstGeom prst="rect">
            <a:avLst/>
          </a:prstGeom>
          <a:ln w="25400">
            <a:solidFill>
              <a:srgbClr val="FF26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pic>
        <p:nvPicPr>
          <p:cNvPr id="1574" name="txp_fig.png" descr="txp_fig.png"/>
          <p:cNvPicPr>
            <a:picLocks noChangeAspect="0"/>
          </p:cNvPicPr>
          <p:nvPr/>
        </p:nvPicPr>
        <p:blipFill>
          <a:blip r:embed="rId3">
            <a:extLst/>
          </a:blip>
          <a:stretch>
            <a:fillRect/>
          </a:stretch>
        </p:blipFill>
        <p:spPr>
          <a:xfrm>
            <a:off x="450147" y="1197654"/>
            <a:ext cx="3219895" cy="1154072"/>
          </a:xfrm>
          <a:prstGeom prst="rect">
            <a:avLst/>
          </a:prstGeom>
          <a:ln w="12700">
            <a:miter lim="400000"/>
          </a:ln>
        </p:spPr>
      </p:pic>
      <p:pic>
        <p:nvPicPr>
          <p:cNvPr id="1575" name="txp_fig.png" descr="txp_fig.png"/>
          <p:cNvPicPr>
            <a:picLocks noChangeAspect="0"/>
          </p:cNvPicPr>
          <p:nvPr/>
        </p:nvPicPr>
        <p:blipFill>
          <a:blip r:embed="rId4">
            <a:extLst/>
          </a:blip>
          <a:stretch>
            <a:fillRect/>
          </a:stretch>
        </p:blipFill>
        <p:spPr>
          <a:xfrm>
            <a:off x="5137908" y="1113975"/>
            <a:ext cx="4325154" cy="1154072"/>
          </a:xfrm>
          <a:prstGeom prst="rect">
            <a:avLst/>
          </a:prstGeom>
          <a:ln w="12700">
            <a:miter lim="400000"/>
          </a:ln>
        </p:spPr>
      </p:pic>
      <p:pic>
        <p:nvPicPr>
          <p:cNvPr id="1576" name="txp_fig.png" descr="txp_fig.png"/>
          <p:cNvPicPr>
            <a:picLocks noChangeAspect="0"/>
          </p:cNvPicPr>
          <p:nvPr/>
        </p:nvPicPr>
        <p:blipFill>
          <a:blip r:embed="rId5">
            <a:extLst/>
          </a:blip>
          <a:stretch>
            <a:fillRect/>
          </a:stretch>
        </p:blipFill>
        <p:spPr>
          <a:xfrm>
            <a:off x="167731" y="2785809"/>
            <a:ext cx="5120103" cy="1274361"/>
          </a:xfrm>
          <a:prstGeom prst="rect">
            <a:avLst/>
          </a:prstGeom>
          <a:ln w="12700">
            <a:miter lim="400000"/>
          </a:ln>
        </p:spPr>
      </p:pic>
      <p:pic>
        <p:nvPicPr>
          <p:cNvPr id="1577" name="txp_fig.png" descr="txp_fig.png"/>
          <p:cNvPicPr>
            <a:picLocks noChangeAspect="0"/>
          </p:cNvPicPr>
          <p:nvPr/>
        </p:nvPicPr>
        <p:blipFill>
          <a:blip r:embed="rId6">
            <a:extLst/>
          </a:blip>
          <a:stretch>
            <a:fillRect/>
          </a:stretch>
        </p:blipFill>
        <p:spPr>
          <a:xfrm>
            <a:off x="5707971" y="2702130"/>
            <a:ext cx="4084577" cy="127436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57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5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1573"/>
                                        </p:tgtEl>
                                        <p:attrNameLst>
                                          <p:attrName>style.visibility</p:attrName>
                                        </p:attrNameLst>
                                      </p:cBhvr>
                                      <p:to>
                                        <p:strVal val="visible"/>
                                      </p:to>
                                    </p:set>
                                  </p:childTnLst>
                                </p:cTn>
                              </p:par>
                            </p:childTnLst>
                          </p:cTn>
                        </p:par>
                        <p:par>
                          <p:cTn id="19" fill="hold">
                            <p:stCondLst>
                              <p:cond delay="0"/>
                            </p:stCondLst>
                            <p:childTnLst>
                              <p:par>
                                <p:cTn id="20" presetClass="entr" nodeType="afterEffect" presetSubtype="0" presetID="1" grpId="5" fill="hold">
                                  <p:stCondLst>
                                    <p:cond delay="0"/>
                                  </p:stCondLst>
                                  <p:iterate type="el" backwards="0">
                                    <p:tmAbs val="0"/>
                                  </p:iterate>
                                  <p:childTnLst>
                                    <p:set>
                                      <p:cBhvr>
                                        <p:cTn id="21" fill="hold"/>
                                        <p:tgtEl>
                                          <p:spTgt spid="15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73" grpId="4"/>
      <p:bldP build="whole" bldLvl="1" animBg="1" rev="0" advAuto="0" spid="1574" grpId="1"/>
      <p:bldP build="whole" bldLvl="1" animBg="1" rev="0" advAuto="0" spid="1576" grpId="3"/>
      <p:bldP build="whole" bldLvl="1" animBg="1" rev="0" advAuto="0" spid="1575" grpId="2"/>
      <p:bldP build="whole" bldLvl="1" animBg="1" rev="0" advAuto="0" spid="1577" grpId="5"/>
    </p:bldLst>
  </p:timing>
</p:sld>
</file>

<file path=ppt/slides/slide1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9"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580"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581" name="Deriving depth of field"/>
          <p:cNvSpPr txBox="1"/>
          <p:nvPr>
            <p:ph type="title"/>
          </p:nvPr>
        </p:nvSpPr>
        <p:spPr>
          <a:prstGeom prst="rect">
            <a:avLst/>
          </a:prstGeom>
        </p:spPr>
        <p:txBody>
          <a:bodyPr/>
          <a:lstStyle>
            <a:lvl1pPr>
              <a:defRPr sz="3800"/>
            </a:lvl1pPr>
          </a:lstStyle>
          <a:p>
            <a:pPr/>
            <a:r>
              <a:t>Deriving depth of field</a:t>
            </a:r>
          </a:p>
        </p:txBody>
      </p:sp>
      <p:sp>
        <p:nvSpPr>
          <p:cNvPr id="1582" name="Double-click to edit"/>
          <p:cNvSpPr txBox="1"/>
          <p:nvPr>
            <p:ph type="body" idx="1"/>
          </p:nvPr>
        </p:nvSpPr>
        <p:spPr>
          <a:prstGeom prst="rect">
            <a:avLst/>
          </a:prstGeom>
        </p:spPr>
        <p:txBody>
          <a:bodyPr/>
          <a:lstStyle>
            <a:lvl1pPr marL="421878" indent="-376555">
              <a:buSzTx/>
              <a:buNone/>
            </a:lvl1pPr>
          </a:lstStyle>
          <a:p>
            <a:pPr/>
            <a:r>
              <a:t> </a:t>
            </a:r>
          </a:p>
        </p:txBody>
      </p:sp>
      <p:sp>
        <p:nvSpPr>
          <p:cNvPr id="1583" name="Oval"/>
          <p:cNvSpPr/>
          <p:nvPr/>
        </p:nvSpPr>
        <p:spPr>
          <a:xfrm>
            <a:off x="1590707" y="4854029"/>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584" name="Line"/>
          <p:cNvSpPr/>
          <p:nvPr/>
        </p:nvSpPr>
        <p:spPr>
          <a:xfrm>
            <a:off x="590483" y="4854029"/>
            <a:ext cx="1745" cy="1922000"/>
          </a:xfrm>
          <a:prstGeom prst="line">
            <a:avLst/>
          </a:prstGeom>
          <a:ln w="12700">
            <a:solidFill>
              <a:srgbClr val="000000"/>
            </a:solidFill>
          </a:ln>
        </p:spPr>
        <p:txBody>
          <a:bodyPr lIns="0" tIns="0" rIns="0" bIns="0"/>
          <a:lstStyle/>
          <a:p>
            <a:pPr defTabSz="353020">
              <a:defRPr sz="900"/>
            </a:pPr>
          </a:p>
        </p:txBody>
      </p:sp>
      <p:sp>
        <p:nvSpPr>
          <p:cNvPr id="1585" name="Line"/>
          <p:cNvSpPr/>
          <p:nvPr/>
        </p:nvSpPr>
        <p:spPr>
          <a:xfrm>
            <a:off x="1678963" y="4854029"/>
            <a:ext cx="7030989" cy="1343439"/>
          </a:xfrm>
          <a:prstGeom prst="line">
            <a:avLst/>
          </a:prstGeom>
          <a:ln w="3175">
            <a:solidFill>
              <a:srgbClr val="000000"/>
            </a:solidFill>
          </a:ln>
        </p:spPr>
        <p:txBody>
          <a:bodyPr lIns="0" tIns="0" rIns="0" bIns="0"/>
          <a:lstStyle/>
          <a:p>
            <a:pPr defTabSz="353020">
              <a:defRPr sz="900"/>
            </a:pPr>
          </a:p>
        </p:txBody>
      </p:sp>
      <p:sp>
        <p:nvSpPr>
          <p:cNvPr id="1586" name="Line"/>
          <p:cNvSpPr/>
          <p:nvPr/>
        </p:nvSpPr>
        <p:spPr>
          <a:xfrm flipV="1">
            <a:off x="1678963" y="5354141"/>
            <a:ext cx="7109438" cy="1421888"/>
          </a:xfrm>
          <a:prstGeom prst="line">
            <a:avLst/>
          </a:prstGeom>
          <a:ln w="3175">
            <a:solidFill>
              <a:srgbClr val="000000"/>
            </a:solidFill>
          </a:ln>
        </p:spPr>
        <p:txBody>
          <a:bodyPr lIns="0" tIns="0" rIns="0" bIns="0"/>
          <a:lstStyle/>
          <a:p>
            <a:pPr defTabSz="353020">
              <a:defRPr sz="900"/>
            </a:pPr>
          </a:p>
        </p:txBody>
      </p:sp>
      <p:sp>
        <p:nvSpPr>
          <p:cNvPr id="1587" name="Circle"/>
          <p:cNvSpPr/>
          <p:nvPr/>
        </p:nvSpPr>
        <p:spPr>
          <a:xfrm>
            <a:off x="4767890" y="5775804"/>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588" name="Line"/>
          <p:cNvSpPr/>
          <p:nvPr/>
        </p:nvSpPr>
        <p:spPr>
          <a:xfrm>
            <a:off x="590483" y="5854253"/>
            <a:ext cx="1088481" cy="921776"/>
          </a:xfrm>
          <a:prstGeom prst="line">
            <a:avLst/>
          </a:prstGeom>
          <a:ln w="3175">
            <a:solidFill>
              <a:srgbClr val="000000"/>
            </a:solidFill>
          </a:ln>
        </p:spPr>
        <p:txBody>
          <a:bodyPr lIns="0" tIns="0" rIns="0" bIns="0"/>
          <a:lstStyle/>
          <a:p>
            <a:pPr defTabSz="353020">
              <a:defRPr sz="900"/>
            </a:pPr>
          </a:p>
        </p:txBody>
      </p:sp>
      <p:sp>
        <p:nvSpPr>
          <p:cNvPr id="1589" name="Line"/>
          <p:cNvSpPr/>
          <p:nvPr/>
        </p:nvSpPr>
        <p:spPr>
          <a:xfrm flipV="1">
            <a:off x="590483" y="4854029"/>
            <a:ext cx="1088481" cy="1000225"/>
          </a:xfrm>
          <a:prstGeom prst="line">
            <a:avLst/>
          </a:prstGeom>
          <a:ln w="3175">
            <a:solidFill>
              <a:srgbClr val="000000"/>
            </a:solidFill>
          </a:ln>
        </p:spPr>
        <p:txBody>
          <a:bodyPr lIns="0" tIns="0" rIns="0" bIns="0"/>
          <a:lstStyle/>
          <a:p>
            <a:pPr defTabSz="353020">
              <a:defRPr sz="900"/>
            </a:pPr>
          </a:p>
        </p:txBody>
      </p:sp>
      <p:sp>
        <p:nvSpPr>
          <p:cNvPr id="1590" name="Line"/>
          <p:cNvSpPr/>
          <p:nvPr/>
        </p:nvSpPr>
        <p:spPr>
          <a:xfrm>
            <a:off x="4816921" y="5442396"/>
            <a:ext cx="1744" cy="755072"/>
          </a:xfrm>
          <a:prstGeom prst="line">
            <a:avLst/>
          </a:prstGeom>
          <a:ln w="25400">
            <a:solidFill>
              <a:srgbClr val="FF2600"/>
            </a:solidFill>
          </a:ln>
        </p:spPr>
        <p:txBody>
          <a:bodyPr lIns="0" tIns="0" rIns="0" bIns="0"/>
          <a:lstStyle/>
          <a:p>
            <a:pPr defTabSz="353020">
              <a:defRPr sz="900"/>
            </a:pPr>
          </a:p>
        </p:txBody>
      </p:sp>
      <p:sp>
        <p:nvSpPr>
          <p:cNvPr id="1591" name="Line"/>
          <p:cNvSpPr/>
          <p:nvPr/>
        </p:nvSpPr>
        <p:spPr>
          <a:xfrm flipV="1">
            <a:off x="1590707" y="4854029"/>
            <a:ext cx="4687327" cy="1922000"/>
          </a:xfrm>
          <a:prstGeom prst="line">
            <a:avLst/>
          </a:prstGeom>
          <a:ln w="3175">
            <a:solidFill>
              <a:srgbClr val="000000"/>
            </a:solidFill>
          </a:ln>
        </p:spPr>
        <p:txBody>
          <a:bodyPr lIns="0" tIns="0" rIns="0" bIns="0"/>
          <a:lstStyle/>
          <a:p>
            <a:pPr defTabSz="353020">
              <a:defRPr sz="900"/>
            </a:pPr>
          </a:p>
        </p:txBody>
      </p:sp>
      <p:sp>
        <p:nvSpPr>
          <p:cNvPr id="1592" name="Line"/>
          <p:cNvSpPr/>
          <p:nvPr/>
        </p:nvSpPr>
        <p:spPr>
          <a:xfrm>
            <a:off x="1678963" y="4854029"/>
            <a:ext cx="5854254" cy="2510368"/>
          </a:xfrm>
          <a:prstGeom prst="line">
            <a:avLst/>
          </a:prstGeom>
          <a:ln w="3175">
            <a:solidFill>
              <a:srgbClr val="000000"/>
            </a:solidFill>
          </a:ln>
        </p:spPr>
        <p:txBody>
          <a:bodyPr lIns="0" tIns="0" rIns="0" bIns="0"/>
          <a:lstStyle/>
          <a:p>
            <a:pPr defTabSz="353020">
              <a:defRPr sz="900"/>
            </a:pPr>
          </a:p>
        </p:txBody>
      </p:sp>
      <p:sp>
        <p:nvSpPr>
          <p:cNvPr id="1593" name="Circle"/>
          <p:cNvSpPr/>
          <p:nvPr/>
        </p:nvSpPr>
        <p:spPr>
          <a:xfrm>
            <a:off x="3819966" y="5742464"/>
            <a:ext cx="166705" cy="166705"/>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594" name="Circle"/>
          <p:cNvSpPr/>
          <p:nvPr/>
        </p:nvSpPr>
        <p:spPr>
          <a:xfrm>
            <a:off x="6525583" y="5742464"/>
            <a:ext cx="166705" cy="166705"/>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595" name="Line"/>
          <p:cNvSpPr/>
          <p:nvPr/>
        </p:nvSpPr>
        <p:spPr>
          <a:xfrm>
            <a:off x="3934370" y="6864284"/>
            <a:ext cx="833521" cy="1744"/>
          </a:xfrm>
          <a:prstGeom prst="line">
            <a:avLst/>
          </a:prstGeom>
          <a:ln w="12700">
            <a:solidFill>
              <a:srgbClr val="D834D6"/>
            </a:solidFill>
            <a:prstDash val="sysDot"/>
          </a:ln>
        </p:spPr>
        <p:txBody>
          <a:bodyPr lIns="0" tIns="0" rIns="0" bIns="0"/>
          <a:lstStyle/>
          <a:p>
            <a:pPr defTabSz="353020">
              <a:defRPr sz="900"/>
            </a:pPr>
          </a:p>
        </p:txBody>
      </p:sp>
      <p:sp>
        <p:nvSpPr>
          <p:cNvPr id="1596" name="CD/f"/>
          <p:cNvSpPr txBox="1"/>
          <p:nvPr/>
        </p:nvSpPr>
        <p:spPr>
          <a:xfrm>
            <a:off x="4767890" y="5520845"/>
            <a:ext cx="781305"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i="1" sz="2600">
                <a:uFill>
                  <a:solidFill>
                    <a:srgbClr val="000000"/>
                  </a:solidFill>
                </a:uFill>
                <a:latin typeface="Times New Roman"/>
                <a:ea typeface="Times New Roman"/>
                <a:cs typeface="Times New Roman"/>
                <a:sym typeface="Times New Roman"/>
              </a:defRPr>
            </a:lvl1pPr>
          </a:lstStyle>
          <a:p>
            <a:pPr/>
            <a:r>
              <a:t>CD/f</a:t>
            </a:r>
          </a:p>
        </p:txBody>
      </p:sp>
      <p:sp>
        <p:nvSpPr>
          <p:cNvPr id="1597" name="f/N"/>
          <p:cNvSpPr txBox="1"/>
          <p:nvPr/>
        </p:nvSpPr>
        <p:spPr>
          <a:xfrm>
            <a:off x="1909297" y="5484453"/>
            <a:ext cx="540529"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i="1" sz="2600">
                <a:uFill>
                  <a:solidFill>
                    <a:srgbClr val="000000"/>
                  </a:solidFill>
                </a:uFill>
                <a:latin typeface="Times New Roman"/>
                <a:ea typeface="Times New Roman"/>
                <a:cs typeface="Times New Roman"/>
                <a:sym typeface="Times New Roman"/>
              </a:defRPr>
            </a:lvl1pPr>
          </a:lstStyle>
          <a:p>
            <a:pPr/>
            <a:r>
              <a:t>f/N</a:t>
            </a:r>
          </a:p>
        </p:txBody>
      </p:sp>
      <p:sp>
        <p:nvSpPr>
          <p:cNvPr id="1598" name="Line"/>
          <p:cNvSpPr/>
          <p:nvPr/>
        </p:nvSpPr>
        <p:spPr>
          <a:xfrm>
            <a:off x="1757412" y="4687325"/>
            <a:ext cx="3098735" cy="1744"/>
          </a:xfrm>
          <a:prstGeom prst="line">
            <a:avLst/>
          </a:prstGeom>
          <a:ln w="12700">
            <a:solidFill>
              <a:srgbClr val="000000"/>
            </a:solidFill>
            <a:custDash>
              <a:ds d="100000" sp="200000"/>
            </a:custDash>
          </a:ln>
        </p:spPr>
        <p:txBody>
          <a:bodyPr lIns="0" tIns="0" rIns="0" bIns="0"/>
          <a:lstStyle/>
          <a:p>
            <a:pPr defTabSz="353020">
              <a:defRPr sz="900"/>
            </a:pPr>
          </a:p>
        </p:txBody>
      </p:sp>
      <p:sp>
        <p:nvSpPr>
          <p:cNvPr id="1599" name="D"/>
          <p:cNvSpPr txBox="1"/>
          <p:nvPr/>
        </p:nvSpPr>
        <p:spPr>
          <a:xfrm>
            <a:off x="2746087" y="4061912"/>
            <a:ext cx="374238"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D</a:t>
            </a:r>
          </a:p>
        </p:txBody>
      </p:sp>
      <p:sp>
        <p:nvSpPr>
          <p:cNvPr id="1600" name="d1"/>
          <p:cNvSpPr txBox="1"/>
          <p:nvPr/>
        </p:nvSpPr>
        <p:spPr>
          <a:xfrm>
            <a:off x="4022625" y="6864284"/>
            <a:ext cx="410946"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1</a:t>
            </a:r>
          </a:p>
        </p:txBody>
      </p:sp>
      <p:sp>
        <p:nvSpPr>
          <p:cNvPr id="1601" name="d2"/>
          <p:cNvSpPr txBox="1"/>
          <p:nvPr/>
        </p:nvSpPr>
        <p:spPr>
          <a:xfrm>
            <a:off x="5689666" y="6823316"/>
            <a:ext cx="410945"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2</a:t>
            </a:r>
          </a:p>
        </p:txBody>
      </p:sp>
      <p:sp>
        <p:nvSpPr>
          <p:cNvPr id="1602" name="Line"/>
          <p:cNvSpPr/>
          <p:nvPr/>
        </p:nvSpPr>
        <p:spPr>
          <a:xfrm>
            <a:off x="5022850" y="6864284"/>
            <a:ext cx="1588592" cy="1744"/>
          </a:xfrm>
          <a:prstGeom prst="line">
            <a:avLst/>
          </a:prstGeom>
          <a:ln w="12700">
            <a:solidFill>
              <a:srgbClr val="D834D6"/>
            </a:solidFill>
            <a:prstDash val="sysDot"/>
          </a:ln>
        </p:spPr>
        <p:txBody>
          <a:bodyPr lIns="0" tIns="0" rIns="0" bIns="0"/>
          <a:lstStyle/>
          <a:p>
            <a:pPr defTabSz="353020">
              <a:defRPr sz="900"/>
            </a:pPr>
          </a:p>
        </p:txBody>
      </p:sp>
      <p:pic>
        <p:nvPicPr>
          <p:cNvPr id="1603" name="txp_fig.png" descr="txp_fig.png"/>
          <p:cNvPicPr>
            <a:picLocks noChangeAspect="0"/>
          </p:cNvPicPr>
          <p:nvPr/>
        </p:nvPicPr>
        <p:blipFill>
          <a:blip r:embed="rId3">
            <a:extLst/>
          </a:blip>
          <a:stretch>
            <a:fillRect/>
          </a:stretch>
        </p:blipFill>
        <p:spPr>
          <a:xfrm>
            <a:off x="619248" y="1155814"/>
            <a:ext cx="3844000" cy="1249955"/>
          </a:xfrm>
          <a:prstGeom prst="rect">
            <a:avLst/>
          </a:prstGeom>
          <a:ln w="12700">
            <a:miter lim="400000"/>
          </a:ln>
        </p:spPr>
      </p:pic>
      <p:pic>
        <p:nvPicPr>
          <p:cNvPr id="1604" name="txp_fig.png" descr="txp_fig.png"/>
          <p:cNvPicPr>
            <a:picLocks noChangeAspect="0"/>
          </p:cNvPicPr>
          <p:nvPr/>
        </p:nvPicPr>
        <p:blipFill>
          <a:blip r:embed="rId4">
            <a:extLst/>
          </a:blip>
          <a:stretch>
            <a:fillRect/>
          </a:stretch>
        </p:blipFill>
        <p:spPr>
          <a:xfrm>
            <a:off x="5111105" y="1174991"/>
            <a:ext cx="3796930" cy="1249954"/>
          </a:xfrm>
          <a:prstGeom prst="rect">
            <a:avLst/>
          </a:prstGeom>
          <a:ln w="12700">
            <a:miter lim="400000"/>
          </a:ln>
        </p:spPr>
      </p:pic>
      <p:pic>
        <p:nvPicPr>
          <p:cNvPr id="1605" name="txp_fig-small.png" descr="txp_fig-small.png"/>
          <p:cNvPicPr>
            <a:picLocks noChangeAspect="0"/>
          </p:cNvPicPr>
          <p:nvPr/>
        </p:nvPicPr>
        <p:blipFill>
          <a:blip r:embed="rId5">
            <a:extLst/>
          </a:blip>
          <a:stretch>
            <a:fillRect/>
          </a:stretch>
        </p:blipFill>
        <p:spPr>
          <a:xfrm>
            <a:off x="590483" y="2681211"/>
            <a:ext cx="6746613" cy="1249954"/>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60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6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05" grpId="3"/>
      <p:bldP build="whole" bldLvl="1" animBg="1" rev="0" advAuto="0" spid="1603" grpId="1"/>
      <p:bldP build="whole" bldLvl="1" animBg="1" rev="0" advAuto="0" spid="1604" grpId="2"/>
    </p:bldLst>
  </p:timing>
</p:sld>
</file>

<file path=ppt/slides/slide1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7"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608"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609" name="Deriving depth of field"/>
          <p:cNvSpPr txBox="1"/>
          <p:nvPr>
            <p:ph type="title"/>
          </p:nvPr>
        </p:nvSpPr>
        <p:spPr>
          <a:prstGeom prst="rect">
            <a:avLst/>
          </a:prstGeom>
        </p:spPr>
        <p:txBody>
          <a:bodyPr/>
          <a:lstStyle>
            <a:lvl1pPr>
              <a:defRPr sz="3800"/>
            </a:lvl1pPr>
          </a:lstStyle>
          <a:p>
            <a:pPr/>
            <a:r>
              <a:t>Deriving depth of field</a:t>
            </a:r>
          </a:p>
        </p:txBody>
      </p:sp>
      <p:sp>
        <p:nvSpPr>
          <p:cNvPr id="1610" name="Double-click to edit"/>
          <p:cNvSpPr txBox="1"/>
          <p:nvPr>
            <p:ph type="body" idx="1"/>
          </p:nvPr>
        </p:nvSpPr>
        <p:spPr>
          <a:prstGeom prst="rect">
            <a:avLst/>
          </a:prstGeom>
        </p:spPr>
        <p:txBody>
          <a:bodyPr/>
          <a:lstStyle>
            <a:lvl1pPr marL="421878" indent="-376555">
              <a:buSzTx/>
              <a:buNone/>
            </a:lvl1pPr>
          </a:lstStyle>
          <a:p>
            <a:pPr/>
            <a:r>
              <a:t> </a:t>
            </a:r>
          </a:p>
        </p:txBody>
      </p:sp>
      <p:sp>
        <p:nvSpPr>
          <p:cNvPr id="1611" name="Oval"/>
          <p:cNvSpPr/>
          <p:nvPr/>
        </p:nvSpPr>
        <p:spPr>
          <a:xfrm>
            <a:off x="1590707" y="4854029"/>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612" name="Line"/>
          <p:cNvSpPr/>
          <p:nvPr/>
        </p:nvSpPr>
        <p:spPr>
          <a:xfrm>
            <a:off x="590483" y="4854029"/>
            <a:ext cx="1745" cy="1922000"/>
          </a:xfrm>
          <a:prstGeom prst="line">
            <a:avLst/>
          </a:prstGeom>
          <a:ln w="12700">
            <a:solidFill>
              <a:srgbClr val="000000"/>
            </a:solidFill>
          </a:ln>
        </p:spPr>
        <p:txBody>
          <a:bodyPr lIns="0" tIns="0" rIns="0" bIns="0"/>
          <a:lstStyle/>
          <a:p>
            <a:pPr defTabSz="353020">
              <a:defRPr sz="900"/>
            </a:pPr>
          </a:p>
        </p:txBody>
      </p:sp>
      <p:sp>
        <p:nvSpPr>
          <p:cNvPr id="1613" name="Line"/>
          <p:cNvSpPr/>
          <p:nvPr/>
        </p:nvSpPr>
        <p:spPr>
          <a:xfrm>
            <a:off x="1678963" y="4854029"/>
            <a:ext cx="7030989" cy="1343439"/>
          </a:xfrm>
          <a:prstGeom prst="line">
            <a:avLst/>
          </a:prstGeom>
          <a:ln w="3175">
            <a:solidFill>
              <a:srgbClr val="000000"/>
            </a:solidFill>
          </a:ln>
        </p:spPr>
        <p:txBody>
          <a:bodyPr lIns="0" tIns="0" rIns="0" bIns="0"/>
          <a:lstStyle/>
          <a:p>
            <a:pPr defTabSz="353020">
              <a:defRPr sz="900"/>
            </a:pPr>
          </a:p>
        </p:txBody>
      </p:sp>
      <p:sp>
        <p:nvSpPr>
          <p:cNvPr id="1614" name="Line"/>
          <p:cNvSpPr/>
          <p:nvPr/>
        </p:nvSpPr>
        <p:spPr>
          <a:xfrm flipV="1">
            <a:off x="1678963" y="5354141"/>
            <a:ext cx="7109438" cy="1421888"/>
          </a:xfrm>
          <a:prstGeom prst="line">
            <a:avLst/>
          </a:prstGeom>
          <a:ln w="3175">
            <a:solidFill>
              <a:srgbClr val="000000"/>
            </a:solidFill>
          </a:ln>
        </p:spPr>
        <p:txBody>
          <a:bodyPr lIns="0" tIns="0" rIns="0" bIns="0"/>
          <a:lstStyle/>
          <a:p>
            <a:pPr defTabSz="353020">
              <a:defRPr sz="900"/>
            </a:pPr>
          </a:p>
        </p:txBody>
      </p:sp>
      <p:sp>
        <p:nvSpPr>
          <p:cNvPr id="1615" name="Circle"/>
          <p:cNvSpPr/>
          <p:nvPr/>
        </p:nvSpPr>
        <p:spPr>
          <a:xfrm>
            <a:off x="4767890" y="5775804"/>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616" name="Line"/>
          <p:cNvSpPr/>
          <p:nvPr/>
        </p:nvSpPr>
        <p:spPr>
          <a:xfrm>
            <a:off x="590483" y="5854253"/>
            <a:ext cx="1088481" cy="921776"/>
          </a:xfrm>
          <a:prstGeom prst="line">
            <a:avLst/>
          </a:prstGeom>
          <a:ln w="3175">
            <a:solidFill>
              <a:srgbClr val="000000"/>
            </a:solidFill>
          </a:ln>
        </p:spPr>
        <p:txBody>
          <a:bodyPr lIns="0" tIns="0" rIns="0" bIns="0"/>
          <a:lstStyle/>
          <a:p>
            <a:pPr defTabSz="353020">
              <a:defRPr sz="900"/>
            </a:pPr>
          </a:p>
        </p:txBody>
      </p:sp>
      <p:sp>
        <p:nvSpPr>
          <p:cNvPr id="1617" name="Line"/>
          <p:cNvSpPr/>
          <p:nvPr/>
        </p:nvSpPr>
        <p:spPr>
          <a:xfrm flipV="1">
            <a:off x="590483" y="4854029"/>
            <a:ext cx="1088481" cy="1000225"/>
          </a:xfrm>
          <a:prstGeom prst="line">
            <a:avLst/>
          </a:prstGeom>
          <a:ln w="3175">
            <a:solidFill>
              <a:srgbClr val="000000"/>
            </a:solidFill>
          </a:ln>
        </p:spPr>
        <p:txBody>
          <a:bodyPr lIns="0" tIns="0" rIns="0" bIns="0"/>
          <a:lstStyle/>
          <a:p>
            <a:pPr defTabSz="353020">
              <a:defRPr sz="900"/>
            </a:pPr>
          </a:p>
        </p:txBody>
      </p:sp>
      <p:sp>
        <p:nvSpPr>
          <p:cNvPr id="1618" name="Line"/>
          <p:cNvSpPr/>
          <p:nvPr/>
        </p:nvSpPr>
        <p:spPr>
          <a:xfrm>
            <a:off x="4816921" y="5442396"/>
            <a:ext cx="1744" cy="755072"/>
          </a:xfrm>
          <a:prstGeom prst="line">
            <a:avLst/>
          </a:prstGeom>
          <a:ln w="25400">
            <a:solidFill>
              <a:srgbClr val="FF2600"/>
            </a:solidFill>
          </a:ln>
        </p:spPr>
        <p:txBody>
          <a:bodyPr lIns="0" tIns="0" rIns="0" bIns="0"/>
          <a:lstStyle/>
          <a:p>
            <a:pPr defTabSz="353020">
              <a:defRPr sz="900"/>
            </a:pPr>
          </a:p>
        </p:txBody>
      </p:sp>
      <p:sp>
        <p:nvSpPr>
          <p:cNvPr id="1619" name="Line"/>
          <p:cNvSpPr/>
          <p:nvPr/>
        </p:nvSpPr>
        <p:spPr>
          <a:xfrm flipV="1">
            <a:off x="1590707" y="4854029"/>
            <a:ext cx="4687327" cy="1922000"/>
          </a:xfrm>
          <a:prstGeom prst="line">
            <a:avLst/>
          </a:prstGeom>
          <a:ln w="3175">
            <a:solidFill>
              <a:srgbClr val="000000"/>
            </a:solidFill>
          </a:ln>
        </p:spPr>
        <p:txBody>
          <a:bodyPr lIns="0" tIns="0" rIns="0" bIns="0"/>
          <a:lstStyle/>
          <a:p>
            <a:pPr defTabSz="353020">
              <a:defRPr sz="900"/>
            </a:pPr>
          </a:p>
        </p:txBody>
      </p:sp>
      <p:sp>
        <p:nvSpPr>
          <p:cNvPr id="1620" name="Line"/>
          <p:cNvSpPr/>
          <p:nvPr/>
        </p:nvSpPr>
        <p:spPr>
          <a:xfrm>
            <a:off x="1678963" y="4854029"/>
            <a:ext cx="5854254" cy="2510368"/>
          </a:xfrm>
          <a:prstGeom prst="line">
            <a:avLst/>
          </a:prstGeom>
          <a:ln w="3175">
            <a:solidFill>
              <a:srgbClr val="000000"/>
            </a:solidFill>
          </a:ln>
        </p:spPr>
        <p:txBody>
          <a:bodyPr lIns="0" tIns="0" rIns="0" bIns="0"/>
          <a:lstStyle/>
          <a:p>
            <a:pPr defTabSz="353020">
              <a:defRPr sz="900"/>
            </a:pPr>
          </a:p>
        </p:txBody>
      </p:sp>
      <p:sp>
        <p:nvSpPr>
          <p:cNvPr id="1621" name="Circle"/>
          <p:cNvSpPr/>
          <p:nvPr/>
        </p:nvSpPr>
        <p:spPr>
          <a:xfrm>
            <a:off x="3819966" y="5742464"/>
            <a:ext cx="166705" cy="166705"/>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622" name="Circle"/>
          <p:cNvSpPr/>
          <p:nvPr/>
        </p:nvSpPr>
        <p:spPr>
          <a:xfrm>
            <a:off x="6525583" y="5742464"/>
            <a:ext cx="166705" cy="166705"/>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623" name="Line"/>
          <p:cNvSpPr/>
          <p:nvPr/>
        </p:nvSpPr>
        <p:spPr>
          <a:xfrm>
            <a:off x="3934370" y="6864284"/>
            <a:ext cx="833521" cy="1744"/>
          </a:xfrm>
          <a:prstGeom prst="line">
            <a:avLst/>
          </a:prstGeom>
          <a:ln w="12700">
            <a:solidFill>
              <a:srgbClr val="D834D6"/>
            </a:solidFill>
            <a:prstDash val="sysDot"/>
          </a:ln>
        </p:spPr>
        <p:txBody>
          <a:bodyPr lIns="0" tIns="0" rIns="0" bIns="0"/>
          <a:lstStyle/>
          <a:p>
            <a:pPr defTabSz="353020">
              <a:defRPr sz="900"/>
            </a:pPr>
          </a:p>
        </p:txBody>
      </p:sp>
      <p:sp>
        <p:nvSpPr>
          <p:cNvPr id="1624" name="CD/f"/>
          <p:cNvSpPr txBox="1"/>
          <p:nvPr/>
        </p:nvSpPr>
        <p:spPr>
          <a:xfrm>
            <a:off x="4767890" y="5520845"/>
            <a:ext cx="781305"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i="1" sz="2600">
                <a:uFill>
                  <a:solidFill>
                    <a:srgbClr val="000000"/>
                  </a:solidFill>
                </a:uFill>
                <a:latin typeface="Times New Roman"/>
                <a:ea typeface="Times New Roman"/>
                <a:cs typeface="Times New Roman"/>
                <a:sym typeface="Times New Roman"/>
              </a:defRPr>
            </a:lvl1pPr>
          </a:lstStyle>
          <a:p>
            <a:pPr/>
            <a:r>
              <a:t>CD/f</a:t>
            </a:r>
          </a:p>
        </p:txBody>
      </p:sp>
      <p:sp>
        <p:nvSpPr>
          <p:cNvPr id="1625" name="f/N"/>
          <p:cNvSpPr txBox="1"/>
          <p:nvPr/>
        </p:nvSpPr>
        <p:spPr>
          <a:xfrm>
            <a:off x="1909297" y="5484453"/>
            <a:ext cx="540529"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i="1" sz="2600">
                <a:uFill>
                  <a:solidFill>
                    <a:srgbClr val="000000"/>
                  </a:solidFill>
                </a:uFill>
                <a:latin typeface="Times New Roman"/>
                <a:ea typeface="Times New Roman"/>
                <a:cs typeface="Times New Roman"/>
                <a:sym typeface="Times New Roman"/>
              </a:defRPr>
            </a:lvl1pPr>
          </a:lstStyle>
          <a:p>
            <a:pPr/>
            <a:r>
              <a:t>f/N</a:t>
            </a:r>
          </a:p>
        </p:txBody>
      </p:sp>
      <p:sp>
        <p:nvSpPr>
          <p:cNvPr id="1626" name="Line"/>
          <p:cNvSpPr/>
          <p:nvPr/>
        </p:nvSpPr>
        <p:spPr>
          <a:xfrm>
            <a:off x="1757412" y="4687325"/>
            <a:ext cx="3098735" cy="1744"/>
          </a:xfrm>
          <a:prstGeom prst="line">
            <a:avLst/>
          </a:prstGeom>
          <a:ln w="12700">
            <a:solidFill>
              <a:srgbClr val="000000"/>
            </a:solidFill>
            <a:custDash>
              <a:ds d="100000" sp="200000"/>
            </a:custDash>
          </a:ln>
        </p:spPr>
        <p:txBody>
          <a:bodyPr lIns="0" tIns="0" rIns="0" bIns="0"/>
          <a:lstStyle/>
          <a:p>
            <a:pPr defTabSz="353020">
              <a:defRPr sz="900"/>
            </a:pPr>
          </a:p>
        </p:txBody>
      </p:sp>
      <p:sp>
        <p:nvSpPr>
          <p:cNvPr id="1627" name="D"/>
          <p:cNvSpPr txBox="1"/>
          <p:nvPr/>
        </p:nvSpPr>
        <p:spPr>
          <a:xfrm>
            <a:off x="2746087" y="4061912"/>
            <a:ext cx="374238"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D</a:t>
            </a:r>
          </a:p>
        </p:txBody>
      </p:sp>
      <p:sp>
        <p:nvSpPr>
          <p:cNvPr id="1628" name="d1"/>
          <p:cNvSpPr txBox="1"/>
          <p:nvPr/>
        </p:nvSpPr>
        <p:spPr>
          <a:xfrm>
            <a:off x="4022625" y="6864284"/>
            <a:ext cx="410946"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1</a:t>
            </a:r>
          </a:p>
        </p:txBody>
      </p:sp>
      <p:sp>
        <p:nvSpPr>
          <p:cNvPr id="1629" name="d2"/>
          <p:cNvSpPr txBox="1"/>
          <p:nvPr/>
        </p:nvSpPr>
        <p:spPr>
          <a:xfrm>
            <a:off x="5689666" y="6823316"/>
            <a:ext cx="410945"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2</a:t>
            </a:r>
          </a:p>
        </p:txBody>
      </p:sp>
      <p:sp>
        <p:nvSpPr>
          <p:cNvPr id="1630" name="Line"/>
          <p:cNvSpPr/>
          <p:nvPr/>
        </p:nvSpPr>
        <p:spPr>
          <a:xfrm>
            <a:off x="5022850" y="6864284"/>
            <a:ext cx="1588592" cy="1744"/>
          </a:xfrm>
          <a:prstGeom prst="line">
            <a:avLst/>
          </a:prstGeom>
          <a:ln w="12700">
            <a:solidFill>
              <a:srgbClr val="D834D6"/>
            </a:solidFill>
            <a:prstDash val="sysDot"/>
          </a:ln>
        </p:spPr>
        <p:txBody>
          <a:bodyPr lIns="0" tIns="0" rIns="0" bIns="0"/>
          <a:lstStyle/>
          <a:p>
            <a:pPr defTabSz="353020">
              <a:defRPr sz="900"/>
            </a:pPr>
          </a:p>
        </p:txBody>
      </p:sp>
      <p:sp>
        <p:nvSpPr>
          <p:cNvPr id="1631" name="N2C2D2 term can often be neglected when DoF is small  (conjugate of circle of confusion is smaller than lens aperture)"/>
          <p:cNvSpPr txBox="1"/>
          <p:nvPr/>
        </p:nvSpPr>
        <p:spPr>
          <a:xfrm>
            <a:off x="654114" y="2088703"/>
            <a:ext cx="8418597" cy="826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t>N</a:t>
            </a:r>
            <a:r>
              <a:rPr baseline="30153"/>
              <a:t>2</a:t>
            </a:r>
            <a:r>
              <a:t>C</a:t>
            </a:r>
            <a:r>
              <a:rPr baseline="30153"/>
              <a:t>2</a:t>
            </a:r>
            <a:r>
              <a:t>D</a:t>
            </a:r>
            <a:r>
              <a:rPr baseline="30153"/>
              <a:t>2</a:t>
            </a:r>
            <a:r>
              <a:t> term can often be neglected when DoF is small </a:t>
            </a:r>
            <a:br/>
            <a:r>
              <a:t>(conjugate of circle of confusion is smaller than lens aperture)</a:t>
            </a:r>
          </a:p>
        </p:txBody>
      </p:sp>
      <p:sp>
        <p:nvSpPr>
          <p:cNvPr id="1632" name="Rectangle"/>
          <p:cNvSpPr/>
          <p:nvPr/>
        </p:nvSpPr>
        <p:spPr>
          <a:xfrm>
            <a:off x="3934370" y="3010478"/>
            <a:ext cx="3177184" cy="1421889"/>
          </a:xfrm>
          <a:prstGeom prst="rect">
            <a:avLst/>
          </a:prstGeom>
          <a:ln w="38100">
            <a:solidFill>
              <a:srgbClr val="FF26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pic>
        <p:nvPicPr>
          <p:cNvPr id="1633" name="txp_fig.png" descr="txp_fig.png"/>
          <p:cNvPicPr>
            <a:picLocks noChangeAspect="0"/>
          </p:cNvPicPr>
          <p:nvPr/>
        </p:nvPicPr>
        <p:blipFill>
          <a:blip r:embed="rId3">
            <a:extLst/>
          </a:blip>
          <a:stretch>
            <a:fillRect/>
          </a:stretch>
        </p:blipFill>
        <p:spPr>
          <a:xfrm>
            <a:off x="4112842" y="3099605"/>
            <a:ext cx="2881693" cy="1248211"/>
          </a:xfrm>
          <a:prstGeom prst="rect">
            <a:avLst/>
          </a:prstGeom>
          <a:ln w="12700">
            <a:miter lim="400000"/>
          </a:ln>
        </p:spPr>
      </p:pic>
      <p:pic>
        <p:nvPicPr>
          <p:cNvPr id="1634" name="txp_fig.png" descr="txp_fig.png"/>
          <p:cNvPicPr>
            <a:picLocks noChangeAspect="0"/>
          </p:cNvPicPr>
          <p:nvPr/>
        </p:nvPicPr>
        <p:blipFill>
          <a:blip r:embed="rId4">
            <a:extLst/>
          </a:blip>
          <a:stretch>
            <a:fillRect/>
          </a:stretch>
        </p:blipFill>
        <p:spPr>
          <a:xfrm>
            <a:off x="1825619" y="1094798"/>
            <a:ext cx="3615626" cy="1056447"/>
          </a:xfrm>
          <a:prstGeom prst="rect">
            <a:avLst/>
          </a:prstGeom>
          <a:ln w="12700">
            <a:miter lim="400000"/>
          </a:ln>
        </p:spPr>
      </p:pic>
    </p:spTree>
  </p:cSld>
  <p:clrMapOvr>
    <a:masterClrMapping/>
  </p:clrMapOvr>
  <p:transition xmlns:p14="http://schemas.microsoft.com/office/powerpoint/2010/main" spd="med" advClick="1"/>
</p:sld>
</file>

<file path=ppt/slides/slide1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6"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637"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638" name="Depth of field and aperture"/>
          <p:cNvSpPr txBox="1"/>
          <p:nvPr>
            <p:ph type="title"/>
          </p:nvPr>
        </p:nvSpPr>
        <p:spPr>
          <a:prstGeom prst="rect">
            <a:avLst/>
          </a:prstGeom>
        </p:spPr>
        <p:txBody>
          <a:bodyPr/>
          <a:lstStyle>
            <a:lvl1pPr>
              <a:defRPr sz="3800"/>
            </a:lvl1pPr>
          </a:lstStyle>
          <a:p>
            <a:pPr/>
            <a:r>
              <a:t>Depth of field and aperture</a:t>
            </a:r>
          </a:p>
        </p:txBody>
      </p:sp>
      <p:sp>
        <p:nvSpPr>
          <p:cNvPr id="1639" name="Double-click to edit"/>
          <p:cNvSpPr txBox="1"/>
          <p:nvPr>
            <p:ph type="body" idx="1"/>
          </p:nvPr>
        </p:nvSpPr>
        <p:spPr>
          <a:prstGeom prst="rect">
            <a:avLst/>
          </a:prstGeom>
        </p:spPr>
        <p:txBody>
          <a:bodyPr/>
          <a:lstStyle/>
          <a:p>
            <a:pPr/>
          </a:p>
        </p:txBody>
      </p:sp>
      <p:pic>
        <p:nvPicPr>
          <p:cNvPr id="1640" name="txp_fig.png" descr="txp_fig.png"/>
          <p:cNvPicPr>
            <a:picLocks noChangeAspect="0"/>
          </p:cNvPicPr>
          <p:nvPr/>
        </p:nvPicPr>
        <p:blipFill>
          <a:blip r:embed="rId3">
            <a:extLst/>
          </a:blip>
          <a:stretch>
            <a:fillRect/>
          </a:stretch>
        </p:blipFill>
        <p:spPr>
          <a:xfrm>
            <a:off x="6866400" y="1088479"/>
            <a:ext cx="2881693" cy="1248211"/>
          </a:xfrm>
          <a:prstGeom prst="rect">
            <a:avLst/>
          </a:prstGeom>
          <a:ln w="12700">
            <a:miter lim="400000"/>
          </a:ln>
        </p:spPr>
      </p:pic>
      <p:sp>
        <p:nvSpPr>
          <p:cNvPr id="1641" name="Oval"/>
          <p:cNvSpPr/>
          <p:nvPr/>
        </p:nvSpPr>
        <p:spPr>
          <a:xfrm>
            <a:off x="1590707" y="4854029"/>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642" name="Line"/>
          <p:cNvSpPr/>
          <p:nvPr/>
        </p:nvSpPr>
        <p:spPr>
          <a:xfrm>
            <a:off x="590483" y="4854029"/>
            <a:ext cx="1745" cy="1922000"/>
          </a:xfrm>
          <a:prstGeom prst="line">
            <a:avLst/>
          </a:prstGeom>
          <a:ln w="12700">
            <a:solidFill>
              <a:srgbClr val="000000"/>
            </a:solidFill>
          </a:ln>
        </p:spPr>
        <p:txBody>
          <a:bodyPr lIns="0" tIns="0" rIns="0" bIns="0"/>
          <a:lstStyle/>
          <a:p>
            <a:pPr defTabSz="353020">
              <a:defRPr sz="900"/>
            </a:pPr>
          </a:p>
        </p:txBody>
      </p:sp>
      <p:sp>
        <p:nvSpPr>
          <p:cNvPr id="1643" name="Line"/>
          <p:cNvSpPr/>
          <p:nvPr/>
        </p:nvSpPr>
        <p:spPr>
          <a:xfrm>
            <a:off x="1678963" y="4854029"/>
            <a:ext cx="7030989" cy="1343439"/>
          </a:xfrm>
          <a:prstGeom prst="line">
            <a:avLst/>
          </a:prstGeom>
          <a:ln w="3175">
            <a:solidFill>
              <a:srgbClr val="000000"/>
            </a:solidFill>
          </a:ln>
        </p:spPr>
        <p:txBody>
          <a:bodyPr lIns="0" tIns="0" rIns="0" bIns="0"/>
          <a:lstStyle/>
          <a:p>
            <a:pPr defTabSz="353020">
              <a:defRPr sz="900"/>
            </a:pPr>
          </a:p>
        </p:txBody>
      </p:sp>
      <p:sp>
        <p:nvSpPr>
          <p:cNvPr id="1644" name="Line"/>
          <p:cNvSpPr/>
          <p:nvPr/>
        </p:nvSpPr>
        <p:spPr>
          <a:xfrm flipV="1">
            <a:off x="1678963" y="5354141"/>
            <a:ext cx="7109438" cy="1421888"/>
          </a:xfrm>
          <a:prstGeom prst="line">
            <a:avLst/>
          </a:prstGeom>
          <a:ln w="3175">
            <a:solidFill>
              <a:srgbClr val="000000"/>
            </a:solidFill>
          </a:ln>
        </p:spPr>
        <p:txBody>
          <a:bodyPr lIns="0" tIns="0" rIns="0" bIns="0"/>
          <a:lstStyle/>
          <a:p>
            <a:pPr defTabSz="353020">
              <a:defRPr sz="900"/>
            </a:pPr>
          </a:p>
        </p:txBody>
      </p:sp>
      <p:sp>
        <p:nvSpPr>
          <p:cNvPr id="1645" name="Circle"/>
          <p:cNvSpPr/>
          <p:nvPr/>
        </p:nvSpPr>
        <p:spPr>
          <a:xfrm>
            <a:off x="4767890" y="5775804"/>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646" name="Line"/>
          <p:cNvSpPr/>
          <p:nvPr/>
        </p:nvSpPr>
        <p:spPr>
          <a:xfrm>
            <a:off x="590483" y="5854253"/>
            <a:ext cx="1088481" cy="921776"/>
          </a:xfrm>
          <a:prstGeom prst="line">
            <a:avLst/>
          </a:prstGeom>
          <a:ln w="3175">
            <a:solidFill>
              <a:srgbClr val="000000"/>
            </a:solidFill>
          </a:ln>
        </p:spPr>
        <p:txBody>
          <a:bodyPr lIns="0" tIns="0" rIns="0" bIns="0"/>
          <a:lstStyle/>
          <a:p>
            <a:pPr defTabSz="353020">
              <a:defRPr sz="900"/>
            </a:pPr>
          </a:p>
        </p:txBody>
      </p:sp>
      <p:sp>
        <p:nvSpPr>
          <p:cNvPr id="1647" name="Line"/>
          <p:cNvSpPr/>
          <p:nvPr/>
        </p:nvSpPr>
        <p:spPr>
          <a:xfrm flipV="1">
            <a:off x="590483" y="4854029"/>
            <a:ext cx="1088481" cy="1000225"/>
          </a:xfrm>
          <a:prstGeom prst="line">
            <a:avLst/>
          </a:prstGeom>
          <a:ln w="3175">
            <a:solidFill>
              <a:srgbClr val="000000"/>
            </a:solidFill>
          </a:ln>
        </p:spPr>
        <p:txBody>
          <a:bodyPr lIns="0" tIns="0" rIns="0" bIns="0"/>
          <a:lstStyle/>
          <a:p>
            <a:pPr defTabSz="353020">
              <a:defRPr sz="900"/>
            </a:pPr>
          </a:p>
        </p:txBody>
      </p:sp>
      <p:sp>
        <p:nvSpPr>
          <p:cNvPr id="1648" name="Line"/>
          <p:cNvSpPr/>
          <p:nvPr/>
        </p:nvSpPr>
        <p:spPr>
          <a:xfrm flipV="1">
            <a:off x="1590707" y="4854029"/>
            <a:ext cx="4687327" cy="1922000"/>
          </a:xfrm>
          <a:prstGeom prst="line">
            <a:avLst/>
          </a:prstGeom>
          <a:ln w="3175">
            <a:solidFill>
              <a:srgbClr val="000000"/>
            </a:solidFill>
          </a:ln>
        </p:spPr>
        <p:txBody>
          <a:bodyPr lIns="0" tIns="0" rIns="0" bIns="0"/>
          <a:lstStyle/>
          <a:p>
            <a:pPr defTabSz="353020">
              <a:defRPr sz="900"/>
            </a:pPr>
          </a:p>
        </p:txBody>
      </p:sp>
      <p:sp>
        <p:nvSpPr>
          <p:cNvPr id="1649" name="Line"/>
          <p:cNvSpPr/>
          <p:nvPr/>
        </p:nvSpPr>
        <p:spPr>
          <a:xfrm>
            <a:off x="1678963" y="4854029"/>
            <a:ext cx="5854254" cy="2510368"/>
          </a:xfrm>
          <a:prstGeom prst="line">
            <a:avLst/>
          </a:prstGeom>
          <a:ln w="3175">
            <a:solidFill>
              <a:srgbClr val="000000"/>
            </a:solidFill>
          </a:ln>
        </p:spPr>
        <p:txBody>
          <a:bodyPr lIns="0" tIns="0" rIns="0" bIns="0"/>
          <a:lstStyle/>
          <a:p>
            <a:pPr defTabSz="353020">
              <a:defRPr sz="900"/>
            </a:pPr>
          </a:p>
        </p:txBody>
      </p:sp>
      <p:sp>
        <p:nvSpPr>
          <p:cNvPr id="1650" name="Circle"/>
          <p:cNvSpPr/>
          <p:nvPr/>
        </p:nvSpPr>
        <p:spPr>
          <a:xfrm>
            <a:off x="3819966" y="5742464"/>
            <a:ext cx="166705" cy="166705"/>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651" name="Circle"/>
          <p:cNvSpPr/>
          <p:nvPr/>
        </p:nvSpPr>
        <p:spPr>
          <a:xfrm>
            <a:off x="6525583" y="5742464"/>
            <a:ext cx="166705" cy="166705"/>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652" name="Line"/>
          <p:cNvSpPr/>
          <p:nvPr/>
        </p:nvSpPr>
        <p:spPr>
          <a:xfrm>
            <a:off x="3934370" y="6864284"/>
            <a:ext cx="833521" cy="1744"/>
          </a:xfrm>
          <a:prstGeom prst="line">
            <a:avLst/>
          </a:prstGeom>
          <a:ln w="12700">
            <a:solidFill>
              <a:srgbClr val="D834D6"/>
            </a:solidFill>
            <a:prstDash val="sysDot"/>
          </a:ln>
        </p:spPr>
        <p:txBody>
          <a:bodyPr lIns="0" tIns="0" rIns="0" bIns="0"/>
          <a:lstStyle/>
          <a:p>
            <a:pPr defTabSz="353020">
              <a:defRPr sz="900"/>
            </a:pPr>
          </a:p>
        </p:txBody>
      </p:sp>
      <p:sp>
        <p:nvSpPr>
          <p:cNvPr id="1653" name="CD/f"/>
          <p:cNvSpPr txBox="1"/>
          <p:nvPr/>
        </p:nvSpPr>
        <p:spPr>
          <a:xfrm>
            <a:off x="4767890" y="5520845"/>
            <a:ext cx="781305"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i="1" sz="2600">
                <a:uFill>
                  <a:solidFill>
                    <a:srgbClr val="000000"/>
                  </a:solidFill>
                </a:uFill>
                <a:latin typeface="Times New Roman"/>
                <a:ea typeface="Times New Roman"/>
                <a:cs typeface="Times New Roman"/>
                <a:sym typeface="Times New Roman"/>
              </a:defRPr>
            </a:lvl1pPr>
          </a:lstStyle>
          <a:p>
            <a:pPr/>
            <a:r>
              <a:t>CD/f</a:t>
            </a:r>
          </a:p>
        </p:txBody>
      </p:sp>
      <p:sp>
        <p:nvSpPr>
          <p:cNvPr id="1654" name="f/N"/>
          <p:cNvSpPr txBox="1"/>
          <p:nvPr/>
        </p:nvSpPr>
        <p:spPr>
          <a:xfrm>
            <a:off x="1909297" y="5484453"/>
            <a:ext cx="540529"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i="1" sz="2600">
                <a:uFill>
                  <a:solidFill>
                    <a:srgbClr val="000000"/>
                  </a:solidFill>
                </a:uFill>
                <a:latin typeface="Times New Roman"/>
                <a:ea typeface="Times New Roman"/>
                <a:cs typeface="Times New Roman"/>
                <a:sym typeface="Times New Roman"/>
              </a:defRPr>
            </a:lvl1pPr>
          </a:lstStyle>
          <a:p>
            <a:pPr/>
            <a:r>
              <a:t>f/N</a:t>
            </a:r>
          </a:p>
        </p:txBody>
      </p:sp>
      <p:sp>
        <p:nvSpPr>
          <p:cNvPr id="1655" name="Line"/>
          <p:cNvSpPr/>
          <p:nvPr/>
        </p:nvSpPr>
        <p:spPr>
          <a:xfrm>
            <a:off x="1757412" y="4687325"/>
            <a:ext cx="3098735" cy="1744"/>
          </a:xfrm>
          <a:prstGeom prst="line">
            <a:avLst/>
          </a:prstGeom>
          <a:ln w="12700">
            <a:solidFill>
              <a:srgbClr val="000000"/>
            </a:solidFill>
            <a:custDash>
              <a:ds d="100000" sp="200000"/>
            </a:custDash>
          </a:ln>
        </p:spPr>
        <p:txBody>
          <a:bodyPr lIns="0" tIns="0" rIns="0" bIns="0"/>
          <a:lstStyle/>
          <a:p>
            <a:pPr defTabSz="353020">
              <a:defRPr sz="900"/>
            </a:pPr>
          </a:p>
        </p:txBody>
      </p:sp>
      <p:sp>
        <p:nvSpPr>
          <p:cNvPr id="1656" name="d1"/>
          <p:cNvSpPr txBox="1"/>
          <p:nvPr/>
        </p:nvSpPr>
        <p:spPr>
          <a:xfrm>
            <a:off x="4022625" y="6864284"/>
            <a:ext cx="410946"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1</a:t>
            </a:r>
          </a:p>
        </p:txBody>
      </p:sp>
      <p:sp>
        <p:nvSpPr>
          <p:cNvPr id="1657" name="d2"/>
          <p:cNvSpPr txBox="1"/>
          <p:nvPr/>
        </p:nvSpPr>
        <p:spPr>
          <a:xfrm>
            <a:off x="5689666" y="6823316"/>
            <a:ext cx="410945"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2</a:t>
            </a:r>
          </a:p>
        </p:txBody>
      </p:sp>
      <p:sp>
        <p:nvSpPr>
          <p:cNvPr id="1658" name="Line"/>
          <p:cNvSpPr/>
          <p:nvPr/>
        </p:nvSpPr>
        <p:spPr>
          <a:xfrm>
            <a:off x="5022850" y="6864284"/>
            <a:ext cx="1588592" cy="1744"/>
          </a:xfrm>
          <a:prstGeom prst="line">
            <a:avLst/>
          </a:prstGeom>
          <a:ln w="12700">
            <a:solidFill>
              <a:srgbClr val="D834D6"/>
            </a:solidFill>
            <a:prstDash val="sysDot"/>
          </a:ln>
        </p:spPr>
        <p:txBody>
          <a:bodyPr lIns="0" tIns="0" rIns="0" bIns="0"/>
          <a:lstStyle/>
          <a:p>
            <a:pPr defTabSz="353020">
              <a:defRPr sz="900"/>
            </a:pPr>
          </a:p>
        </p:txBody>
      </p:sp>
    </p:spTree>
  </p:cSld>
  <p:clrMapOvr>
    <a:masterClrMapping/>
  </p:clrMapOvr>
  <p:transition xmlns:p14="http://schemas.microsoft.com/office/powerpoint/2010/main" spd="med" advClick="1"/>
</p:sld>
</file>

<file path=ppt/slides/slide1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0"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661"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662" name="Depth of field and aperture"/>
          <p:cNvSpPr txBox="1"/>
          <p:nvPr>
            <p:ph type="title"/>
          </p:nvPr>
        </p:nvSpPr>
        <p:spPr>
          <a:prstGeom prst="rect">
            <a:avLst/>
          </a:prstGeom>
        </p:spPr>
        <p:txBody>
          <a:bodyPr/>
          <a:lstStyle>
            <a:lvl1pPr>
              <a:defRPr sz="3800"/>
            </a:lvl1pPr>
          </a:lstStyle>
          <a:p>
            <a:pPr/>
            <a:r>
              <a:t>Depth of field and aperture</a:t>
            </a:r>
          </a:p>
        </p:txBody>
      </p:sp>
      <p:sp>
        <p:nvSpPr>
          <p:cNvPr id="1663" name="Linear: proportional to f number…"/>
          <p:cNvSpPr txBox="1"/>
          <p:nvPr>
            <p:ph type="body" idx="1"/>
          </p:nvPr>
        </p:nvSpPr>
        <p:spPr>
          <a:prstGeom prst="rect">
            <a:avLst/>
          </a:prstGeom>
        </p:spPr>
        <p:txBody>
          <a:bodyPr/>
          <a:lstStyle/>
          <a:p>
            <a:pPr/>
            <a:r>
              <a:t>Linear: proportional to f number</a:t>
            </a:r>
          </a:p>
          <a:p>
            <a:pPr/>
            <a:r>
              <a:t>Recall: big f number N </a:t>
            </a:r>
            <a:br/>
            <a:r>
              <a:t>means small physical aperture</a:t>
            </a:r>
          </a:p>
        </p:txBody>
      </p:sp>
      <p:pic>
        <p:nvPicPr>
          <p:cNvPr id="1664" name="txp_fig.png" descr="txp_fig.png"/>
          <p:cNvPicPr>
            <a:picLocks noChangeAspect="0"/>
          </p:cNvPicPr>
          <p:nvPr/>
        </p:nvPicPr>
        <p:blipFill>
          <a:blip r:embed="rId3">
            <a:extLst/>
          </a:blip>
          <a:stretch>
            <a:fillRect/>
          </a:stretch>
        </p:blipFill>
        <p:spPr>
          <a:xfrm>
            <a:off x="6866400" y="1088479"/>
            <a:ext cx="2881693" cy="1248211"/>
          </a:xfrm>
          <a:prstGeom prst="rect">
            <a:avLst/>
          </a:prstGeom>
          <a:ln w="12700">
            <a:miter lim="400000"/>
          </a:ln>
        </p:spPr>
      </p:pic>
      <p:sp>
        <p:nvSpPr>
          <p:cNvPr id="1665" name="Rectangle"/>
          <p:cNvSpPr/>
          <p:nvPr/>
        </p:nvSpPr>
        <p:spPr>
          <a:xfrm>
            <a:off x="8200032" y="1088479"/>
            <a:ext cx="421664" cy="588368"/>
          </a:xfrm>
          <a:prstGeom prst="rect">
            <a:avLst/>
          </a:prstGeom>
          <a:ln w="12700">
            <a:solidFill>
              <a:srgbClr val="FF26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666" name="Oval"/>
          <p:cNvSpPr/>
          <p:nvPr/>
        </p:nvSpPr>
        <p:spPr>
          <a:xfrm>
            <a:off x="1590707" y="4854029"/>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667" name="Line"/>
          <p:cNvSpPr/>
          <p:nvPr/>
        </p:nvSpPr>
        <p:spPr>
          <a:xfrm>
            <a:off x="590483" y="4854029"/>
            <a:ext cx="1745" cy="1922000"/>
          </a:xfrm>
          <a:prstGeom prst="line">
            <a:avLst/>
          </a:prstGeom>
          <a:ln w="12700">
            <a:solidFill>
              <a:srgbClr val="000000"/>
            </a:solidFill>
          </a:ln>
        </p:spPr>
        <p:txBody>
          <a:bodyPr lIns="0" tIns="0" rIns="0" bIns="0"/>
          <a:lstStyle/>
          <a:p>
            <a:pPr defTabSz="353020">
              <a:defRPr sz="900"/>
            </a:pPr>
          </a:p>
        </p:txBody>
      </p:sp>
      <p:sp>
        <p:nvSpPr>
          <p:cNvPr id="1668" name="Line"/>
          <p:cNvSpPr/>
          <p:nvPr/>
        </p:nvSpPr>
        <p:spPr>
          <a:xfrm>
            <a:off x="1678963" y="4854029"/>
            <a:ext cx="7030989" cy="1343439"/>
          </a:xfrm>
          <a:prstGeom prst="line">
            <a:avLst/>
          </a:prstGeom>
          <a:ln w="3175">
            <a:solidFill>
              <a:srgbClr val="000000"/>
            </a:solidFill>
          </a:ln>
        </p:spPr>
        <p:txBody>
          <a:bodyPr lIns="0" tIns="0" rIns="0" bIns="0"/>
          <a:lstStyle/>
          <a:p>
            <a:pPr defTabSz="353020">
              <a:defRPr sz="900"/>
            </a:pPr>
          </a:p>
        </p:txBody>
      </p:sp>
      <p:sp>
        <p:nvSpPr>
          <p:cNvPr id="1669" name="Line"/>
          <p:cNvSpPr/>
          <p:nvPr/>
        </p:nvSpPr>
        <p:spPr>
          <a:xfrm flipV="1">
            <a:off x="1678963" y="5354141"/>
            <a:ext cx="7109438" cy="1421888"/>
          </a:xfrm>
          <a:prstGeom prst="line">
            <a:avLst/>
          </a:prstGeom>
          <a:ln w="3175">
            <a:solidFill>
              <a:srgbClr val="000000"/>
            </a:solidFill>
          </a:ln>
        </p:spPr>
        <p:txBody>
          <a:bodyPr lIns="0" tIns="0" rIns="0" bIns="0"/>
          <a:lstStyle/>
          <a:p>
            <a:pPr defTabSz="353020">
              <a:defRPr sz="900"/>
            </a:pPr>
          </a:p>
        </p:txBody>
      </p:sp>
      <p:sp>
        <p:nvSpPr>
          <p:cNvPr id="1670" name="Circle"/>
          <p:cNvSpPr/>
          <p:nvPr/>
        </p:nvSpPr>
        <p:spPr>
          <a:xfrm>
            <a:off x="4767890" y="5775804"/>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671" name="Line"/>
          <p:cNvSpPr/>
          <p:nvPr/>
        </p:nvSpPr>
        <p:spPr>
          <a:xfrm>
            <a:off x="590483" y="5854253"/>
            <a:ext cx="1088481" cy="921776"/>
          </a:xfrm>
          <a:prstGeom prst="line">
            <a:avLst/>
          </a:prstGeom>
          <a:ln w="3175">
            <a:solidFill>
              <a:srgbClr val="000000"/>
            </a:solidFill>
          </a:ln>
        </p:spPr>
        <p:txBody>
          <a:bodyPr lIns="0" tIns="0" rIns="0" bIns="0"/>
          <a:lstStyle/>
          <a:p>
            <a:pPr defTabSz="353020">
              <a:defRPr sz="900"/>
            </a:pPr>
          </a:p>
        </p:txBody>
      </p:sp>
      <p:sp>
        <p:nvSpPr>
          <p:cNvPr id="1672" name="Line"/>
          <p:cNvSpPr/>
          <p:nvPr/>
        </p:nvSpPr>
        <p:spPr>
          <a:xfrm flipV="1">
            <a:off x="590483" y="4854029"/>
            <a:ext cx="1088481" cy="1000225"/>
          </a:xfrm>
          <a:prstGeom prst="line">
            <a:avLst/>
          </a:prstGeom>
          <a:ln w="3175">
            <a:solidFill>
              <a:srgbClr val="000000"/>
            </a:solidFill>
          </a:ln>
        </p:spPr>
        <p:txBody>
          <a:bodyPr lIns="0" tIns="0" rIns="0" bIns="0"/>
          <a:lstStyle/>
          <a:p>
            <a:pPr defTabSz="353020">
              <a:defRPr sz="900"/>
            </a:pPr>
          </a:p>
        </p:txBody>
      </p:sp>
      <p:sp>
        <p:nvSpPr>
          <p:cNvPr id="1673" name="Line"/>
          <p:cNvSpPr/>
          <p:nvPr/>
        </p:nvSpPr>
        <p:spPr>
          <a:xfrm>
            <a:off x="4816921" y="5442396"/>
            <a:ext cx="1744" cy="755072"/>
          </a:xfrm>
          <a:prstGeom prst="line">
            <a:avLst/>
          </a:prstGeom>
          <a:ln w="25400">
            <a:solidFill>
              <a:srgbClr val="FF2600"/>
            </a:solidFill>
          </a:ln>
        </p:spPr>
        <p:txBody>
          <a:bodyPr lIns="0" tIns="0" rIns="0" bIns="0"/>
          <a:lstStyle/>
          <a:p>
            <a:pPr defTabSz="353020">
              <a:defRPr sz="900"/>
            </a:pPr>
          </a:p>
        </p:txBody>
      </p:sp>
      <p:sp>
        <p:nvSpPr>
          <p:cNvPr id="1674" name="Line"/>
          <p:cNvSpPr/>
          <p:nvPr/>
        </p:nvSpPr>
        <p:spPr>
          <a:xfrm flipV="1">
            <a:off x="1590707" y="4854029"/>
            <a:ext cx="4687327" cy="1922000"/>
          </a:xfrm>
          <a:prstGeom prst="line">
            <a:avLst/>
          </a:prstGeom>
          <a:ln w="3175">
            <a:solidFill>
              <a:srgbClr val="000000"/>
            </a:solidFill>
          </a:ln>
        </p:spPr>
        <p:txBody>
          <a:bodyPr lIns="0" tIns="0" rIns="0" bIns="0"/>
          <a:lstStyle/>
          <a:p>
            <a:pPr defTabSz="353020">
              <a:defRPr sz="900"/>
            </a:pPr>
          </a:p>
        </p:txBody>
      </p:sp>
      <p:sp>
        <p:nvSpPr>
          <p:cNvPr id="1675" name="Line"/>
          <p:cNvSpPr/>
          <p:nvPr/>
        </p:nvSpPr>
        <p:spPr>
          <a:xfrm>
            <a:off x="1678963" y="4854029"/>
            <a:ext cx="5854254" cy="2510368"/>
          </a:xfrm>
          <a:prstGeom prst="line">
            <a:avLst/>
          </a:prstGeom>
          <a:ln w="3175">
            <a:solidFill>
              <a:srgbClr val="000000"/>
            </a:solidFill>
          </a:ln>
        </p:spPr>
        <p:txBody>
          <a:bodyPr lIns="0" tIns="0" rIns="0" bIns="0"/>
          <a:lstStyle/>
          <a:p>
            <a:pPr defTabSz="353020">
              <a:defRPr sz="900"/>
            </a:pPr>
          </a:p>
        </p:txBody>
      </p:sp>
      <p:sp>
        <p:nvSpPr>
          <p:cNvPr id="1676" name="Circle"/>
          <p:cNvSpPr/>
          <p:nvPr/>
        </p:nvSpPr>
        <p:spPr>
          <a:xfrm>
            <a:off x="3819966" y="5742464"/>
            <a:ext cx="166705" cy="166705"/>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677" name="Circle"/>
          <p:cNvSpPr/>
          <p:nvPr/>
        </p:nvSpPr>
        <p:spPr>
          <a:xfrm>
            <a:off x="6525583" y="5742464"/>
            <a:ext cx="166705" cy="166705"/>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678" name="Line"/>
          <p:cNvSpPr/>
          <p:nvPr/>
        </p:nvSpPr>
        <p:spPr>
          <a:xfrm>
            <a:off x="3934370" y="6864284"/>
            <a:ext cx="833521" cy="1744"/>
          </a:xfrm>
          <a:prstGeom prst="line">
            <a:avLst/>
          </a:prstGeom>
          <a:ln w="12700">
            <a:solidFill>
              <a:srgbClr val="D834D6"/>
            </a:solidFill>
            <a:prstDash val="sysDot"/>
          </a:ln>
        </p:spPr>
        <p:txBody>
          <a:bodyPr lIns="0" tIns="0" rIns="0" bIns="0"/>
          <a:lstStyle/>
          <a:p>
            <a:pPr defTabSz="353020">
              <a:defRPr sz="900"/>
            </a:pPr>
          </a:p>
        </p:txBody>
      </p:sp>
      <p:sp>
        <p:nvSpPr>
          <p:cNvPr id="1679" name="CD/f"/>
          <p:cNvSpPr txBox="1"/>
          <p:nvPr/>
        </p:nvSpPr>
        <p:spPr>
          <a:xfrm>
            <a:off x="4767890" y="5520845"/>
            <a:ext cx="781305"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i="1" sz="2600">
                <a:uFill>
                  <a:solidFill>
                    <a:srgbClr val="000000"/>
                  </a:solidFill>
                </a:uFill>
                <a:latin typeface="Times New Roman"/>
                <a:ea typeface="Times New Roman"/>
                <a:cs typeface="Times New Roman"/>
                <a:sym typeface="Times New Roman"/>
              </a:defRPr>
            </a:lvl1pPr>
          </a:lstStyle>
          <a:p>
            <a:pPr/>
            <a:r>
              <a:t>CD/f</a:t>
            </a:r>
          </a:p>
        </p:txBody>
      </p:sp>
      <p:sp>
        <p:nvSpPr>
          <p:cNvPr id="1680" name="f/N"/>
          <p:cNvSpPr txBox="1"/>
          <p:nvPr/>
        </p:nvSpPr>
        <p:spPr>
          <a:xfrm>
            <a:off x="1909297" y="5484453"/>
            <a:ext cx="540529"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i="1" sz="2600">
                <a:uFill>
                  <a:solidFill>
                    <a:srgbClr val="000000"/>
                  </a:solidFill>
                </a:uFill>
                <a:latin typeface="Times New Roman"/>
                <a:ea typeface="Times New Roman"/>
                <a:cs typeface="Times New Roman"/>
                <a:sym typeface="Times New Roman"/>
              </a:defRPr>
            </a:lvl1pPr>
          </a:lstStyle>
          <a:p>
            <a:pPr/>
            <a:r>
              <a:t>f/N</a:t>
            </a:r>
          </a:p>
        </p:txBody>
      </p:sp>
      <p:sp>
        <p:nvSpPr>
          <p:cNvPr id="1681" name="Line"/>
          <p:cNvSpPr/>
          <p:nvPr/>
        </p:nvSpPr>
        <p:spPr>
          <a:xfrm>
            <a:off x="1757412" y="4687325"/>
            <a:ext cx="3098735" cy="1744"/>
          </a:xfrm>
          <a:prstGeom prst="line">
            <a:avLst/>
          </a:prstGeom>
          <a:ln w="12700">
            <a:solidFill>
              <a:srgbClr val="000000"/>
            </a:solidFill>
            <a:custDash>
              <a:ds d="100000" sp="200000"/>
            </a:custDash>
          </a:ln>
        </p:spPr>
        <p:txBody>
          <a:bodyPr lIns="0" tIns="0" rIns="0" bIns="0"/>
          <a:lstStyle/>
          <a:p>
            <a:pPr defTabSz="353020">
              <a:defRPr sz="900"/>
            </a:pPr>
          </a:p>
        </p:txBody>
      </p:sp>
      <p:sp>
        <p:nvSpPr>
          <p:cNvPr id="1682" name="d1"/>
          <p:cNvSpPr txBox="1"/>
          <p:nvPr/>
        </p:nvSpPr>
        <p:spPr>
          <a:xfrm>
            <a:off x="4022625" y="6864284"/>
            <a:ext cx="410946"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1</a:t>
            </a:r>
          </a:p>
        </p:txBody>
      </p:sp>
      <p:sp>
        <p:nvSpPr>
          <p:cNvPr id="1683" name="d2"/>
          <p:cNvSpPr txBox="1"/>
          <p:nvPr/>
        </p:nvSpPr>
        <p:spPr>
          <a:xfrm>
            <a:off x="5689666" y="6823316"/>
            <a:ext cx="410945"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2</a:t>
            </a:r>
          </a:p>
        </p:txBody>
      </p:sp>
      <p:sp>
        <p:nvSpPr>
          <p:cNvPr id="1684" name="Line"/>
          <p:cNvSpPr/>
          <p:nvPr/>
        </p:nvSpPr>
        <p:spPr>
          <a:xfrm>
            <a:off x="5022850" y="6864284"/>
            <a:ext cx="1588592" cy="1744"/>
          </a:xfrm>
          <a:prstGeom prst="line">
            <a:avLst/>
          </a:prstGeom>
          <a:ln w="12700">
            <a:solidFill>
              <a:srgbClr val="D834D6"/>
            </a:solidFill>
            <a:prstDash val="sysDot"/>
          </a:ln>
        </p:spPr>
        <p:txBody>
          <a:bodyPr lIns="0" tIns="0" rIns="0" bIns="0"/>
          <a:lstStyle/>
          <a:p>
            <a:pPr defTabSz="353020">
              <a:defRPr sz="900"/>
            </a:pPr>
          </a:p>
        </p:txBody>
      </p:sp>
      <p:sp>
        <p:nvSpPr>
          <p:cNvPr id="1685" name="Line"/>
          <p:cNvSpPr/>
          <p:nvPr/>
        </p:nvSpPr>
        <p:spPr>
          <a:xfrm>
            <a:off x="1678963" y="5275692"/>
            <a:ext cx="8031213" cy="500113"/>
          </a:xfrm>
          <a:prstGeom prst="line">
            <a:avLst/>
          </a:prstGeom>
          <a:ln w="12700">
            <a:solidFill>
              <a:srgbClr val="FF2600"/>
            </a:solidFill>
          </a:ln>
        </p:spPr>
        <p:txBody>
          <a:bodyPr lIns="0" tIns="0" rIns="0" bIns="0"/>
          <a:lstStyle/>
          <a:p>
            <a:pPr defTabSz="353020">
              <a:defRPr sz="900"/>
            </a:pPr>
          </a:p>
        </p:txBody>
      </p:sp>
      <p:sp>
        <p:nvSpPr>
          <p:cNvPr id="1686" name="Line"/>
          <p:cNvSpPr/>
          <p:nvPr/>
        </p:nvSpPr>
        <p:spPr>
          <a:xfrm flipV="1">
            <a:off x="1678963" y="5775804"/>
            <a:ext cx="8031213" cy="666817"/>
          </a:xfrm>
          <a:prstGeom prst="line">
            <a:avLst/>
          </a:prstGeom>
          <a:ln w="12700">
            <a:solidFill>
              <a:srgbClr val="FF2600"/>
            </a:solidFill>
          </a:ln>
        </p:spPr>
        <p:txBody>
          <a:bodyPr lIns="0" tIns="0" rIns="0" bIns="0"/>
          <a:lstStyle/>
          <a:p>
            <a:pPr defTabSz="353020">
              <a:defRPr sz="900"/>
            </a:pPr>
          </a:p>
        </p:txBody>
      </p:sp>
      <p:sp>
        <p:nvSpPr>
          <p:cNvPr id="1687" name="Line"/>
          <p:cNvSpPr/>
          <p:nvPr/>
        </p:nvSpPr>
        <p:spPr>
          <a:xfrm>
            <a:off x="1678963" y="5275692"/>
            <a:ext cx="3838770" cy="1098286"/>
          </a:xfrm>
          <a:prstGeom prst="line">
            <a:avLst/>
          </a:prstGeom>
          <a:ln w="12700">
            <a:solidFill>
              <a:srgbClr val="FF2600"/>
            </a:solidFill>
          </a:ln>
        </p:spPr>
        <p:txBody>
          <a:bodyPr lIns="0" tIns="0" rIns="0" bIns="0"/>
          <a:lstStyle/>
          <a:p>
            <a:pPr defTabSz="353020">
              <a:defRPr sz="900"/>
            </a:pPr>
          </a:p>
        </p:txBody>
      </p:sp>
      <p:sp>
        <p:nvSpPr>
          <p:cNvPr id="1688" name="Line"/>
          <p:cNvSpPr/>
          <p:nvPr/>
        </p:nvSpPr>
        <p:spPr>
          <a:xfrm flipV="1">
            <a:off x="1678963" y="5187437"/>
            <a:ext cx="3932255" cy="1255184"/>
          </a:xfrm>
          <a:prstGeom prst="line">
            <a:avLst/>
          </a:prstGeom>
          <a:ln w="12700">
            <a:solidFill>
              <a:srgbClr val="FF2600"/>
            </a:solidFill>
          </a:ln>
        </p:spPr>
        <p:txBody>
          <a:bodyPr lIns="0" tIns="0" rIns="0" bIns="0"/>
          <a:lstStyle/>
          <a:p>
            <a:pPr defTabSz="353020">
              <a:defRPr sz="900"/>
            </a:pPr>
          </a:p>
        </p:txBody>
      </p:sp>
      <p:sp>
        <p:nvSpPr>
          <p:cNvPr id="1689" name="Circle"/>
          <p:cNvSpPr/>
          <p:nvPr/>
        </p:nvSpPr>
        <p:spPr>
          <a:xfrm>
            <a:off x="9599039" y="5687549"/>
            <a:ext cx="166705" cy="166705"/>
          </a:xfrm>
          <a:prstGeom prst="ellipse">
            <a:avLst/>
          </a:prstGeom>
          <a:ln w="25400">
            <a:solidFill>
              <a:srgbClr val="FF26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690" name="Circle"/>
          <p:cNvSpPr/>
          <p:nvPr/>
        </p:nvSpPr>
        <p:spPr>
          <a:xfrm>
            <a:off x="3502901" y="5721544"/>
            <a:ext cx="166705" cy="166705"/>
          </a:xfrm>
          <a:prstGeom prst="ellipse">
            <a:avLst/>
          </a:prstGeom>
          <a:ln w="25400">
            <a:solidFill>
              <a:srgbClr val="FF26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2"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693"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694" name="DoF &amp; aperture"/>
          <p:cNvSpPr txBox="1"/>
          <p:nvPr>
            <p:ph type="title"/>
          </p:nvPr>
        </p:nvSpPr>
        <p:spPr>
          <a:prstGeom prst="rect">
            <a:avLst/>
          </a:prstGeom>
        </p:spPr>
        <p:txBody>
          <a:bodyPr/>
          <a:lstStyle/>
          <a:p>
            <a:pPr/>
            <a:r>
              <a:t>DoF &amp; aperture</a:t>
            </a:r>
          </a:p>
        </p:txBody>
      </p:sp>
      <p:sp>
        <p:nvSpPr>
          <p:cNvPr id="1695" name="http://www.juzaphoto.com/eng/articles/depth_of_field.htm"/>
          <p:cNvSpPr txBox="1"/>
          <p:nvPr>
            <p:ph type="body" idx="1"/>
          </p:nvPr>
        </p:nvSpPr>
        <p:spPr>
          <a:prstGeom prst="rect">
            <a:avLst/>
          </a:prstGeom>
        </p:spPr>
        <p:txBody>
          <a:bodyPr/>
          <a:lstStyle>
            <a:lvl1pPr marL="221746" indent="-180473">
              <a:defRPr sz="2000"/>
            </a:lvl1pPr>
          </a:lstStyle>
          <a:p>
            <a:pPr/>
            <a:r>
              <a:t>http://www.juzaphoto.com/eng/articles/depth_of_field.htm</a:t>
            </a:r>
          </a:p>
        </p:txBody>
      </p:sp>
      <p:pic>
        <p:nvPicPr>
          <p:cNvPr id="1696" name="dof1.jpg" descr="dof1.jpg"/>
          <p:cNvPicPr>
            <a:picLocks noChangeAspect="0"/>
          </p:cNvPicPr>
          <p:nvPr/>
        </p:nvPicPr>
        <p:blipFill>
          <a:blip r:embed="rId3">
            <a:extLst/>
          </a:blip>
          <a:stretch>
            <a:fillRect/>
          </a:stretch>
        </p:blipFill>
        <p:spPr>
          <a:xfrm>
            <a:off x="335524" y="1588591"/>
            <a:ext cx="2458069" cy="5135793"/>
          </a:xfrm>
          <a:prstGeom prst="rect">
            <a:avLst/>
          </a:prstGeom>
          <a:ln w="12700">
            <a:miter lim="400000"/>
          </a:ln>
        </p:spPr>
      </p:pic>
      <p:pic>
        <p:nvPicPr>
          <p:cNvPr id="1697" name="dof2.jpg" descr="dof2.jpg"/>
          <p:cNvPicPr>
            <a:picLocks noChangeAspect="0"/>
          </p:cNvPicPr>
          <p:nvPr/>
        </p:nvPicPr>
        <p:blipFill>
          <a:blip r:embed="rId4">
            <a:extLst/>
          </a:blip>
          <a:stretch>
            <a:fillRect/>
          </a:stretch>
        </p:blipFill>
        <p:spPr>
          <a:xfrm>
            <a:off x="3100850" y="1588591"/>
            <a:ext cx="2458069" cy="5135793"/>
          </a:xfrm>
          <a:prstGeom prst="rect">
            <a:avLst/>
          </a:prstGeom>
          <a:ln w="12700">
            <a:miter lim="400000"/>
          </a:ln>
        </p:spPr>
      </p:pic>
      <p:sp>
        <p:nvSpPr>
          <p:cNvPr id="1698" name="f/2.8"/>
          <p:cNvSpPr txBox="1"/>
          <p:nvPr/>
        </p:nvSpPr>
        <p:spPr>
          <a:xfrm>
            <a:off x="1156187" y="6990674"/>
            <a:ext cx="753304" cy="445422"/>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f/2.8</a:t>
            </a:r>
          </a:p>
        </p:txBody>
      </p:sp>
      <p:sp>
        <p:nvSpPr>
          <p:cNvPr id="1699" name="f/32"/>
          <p:cNvSpPr txBox="1"/>
          <p:nvPr/>
        </p:nvSpPr>
        <p:spPr>
          <a:xfrm>
            <a:off x="3855921" y="6990674"/>
            <a:ext cx="669952" cy="445422"/>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f/32</a:t>
            </a:r>
          </a:p>
        </p:txBody>
      </p:sp>
    </p:spTree>
  </p:cSld>
  <p:clrMapOvr>
    <a:masterClrMapping/>
  </p:clrMapOvr>
  <p:transition xmlns:p14="http://schemas.microsoft.com/office/powerpoint/2010/main" spd="med" advClick="1"/>
</p:sld>
</file>

<file path=ppt/slides/slide1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1"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702"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703" name="SLR viewfinder &amp; aperture"/>
          <p:cNvSpPr txBox="1"/>
          <p:nvPr>
            <p:ph type="title"/>
          </p:nvPr>
        </p:nvSpPr>
        <p:spPr>
          <a:prstGeom prst="rect">
            <a:avLst/>
          </a:prstGeom>
        </p:spPr>
        <p:txBody>
          <a:bodyPr/>
          <a:lstStyle>
            <a:lvl1pPr>
              <a:defRPr sz="3800"/>
            </a:lvl1pPr>
          </a:lstStyle>
          <a:p>
            <a:pPr/>
            <a:r>
              <a:t>SLR viewfinder &amp; aperture</a:t>
            </a:r>
          </a:p>
        </p:txBody>
      </p:sp>
      <p:sp>
        <p:nvSpPr>
          <p:cNvPr id="1704" name="By default, an SLR always shows you the biggest aperture…"/>
          <p:cNvSpPr txBox="1"/>
          <p:nvPr>
            <p:ph type="body" idx="1"/>
          </p:nvPr>
        </p:nvSpPr>
        <p:spPr>
          <a:prstGeom prst="rect">
            <a:avLst/>
          </a:prstGeom>
        </p:spPr>
        <p:txBody>
          <a:bodyPr/>
          <a:lstStyle/>
          <a:p>
            <a:pPr/>
            <a:r>
              <a:t>By default, an SLR always shows you the biggest aperture</a:t>
            </a:r>
          </a:p>
          <a:p>
            <a:pPr/>
            <a:r>
              <a:t>Brighter image</a:t>
            </a:r>
          </a:p>
          <a:p>
            <a:pPr/>
            <a:r>
              <a:t>Shallow depth of field help judge focus</a:t>
            </a:r>
          </a:p>
          <a:p>
            <a:pPr/>
            <a:r>
              <a:t>Depth of field preview button:</a:t>
            </a:r>
          </a:p>
          <a:p>
            <a:pPr lvl="1"/>
            <a:r>
              <a:t>Stops down to the aperture you have chosen</a:t>
            </a:r>
          </a:p>
          <a:p>
            <a:pPr lvl="1"/>
            <a:r>
              <a:t>Darker image</a:t>
            </a:r>
          </a:p>
          <a:p>
            <a:pPr lvl="1"/>
            <a:r>
              <a:t>Larger depth of field</a:t>
            </a:r>
          </a:p>
        </p:txBody>
      </p:sp>
    </p:spTree>
  </p:cSld>
  <p:clrMapOvr>
    <a:masterClrMapping/>
  </p:clrMapOvr>
  <p:transition xmlns:p14="http://schemas.microsoft.com/office/powerpoint/2010/main" spd="med" advClick="1"/>
</p:sld>
</file>

<file path=ppt/slides/slide1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6"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707"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708" name="Depth of field and focusing distance"/>
          <p:cNvSpPr txBox="1"/>
          <p:nvPr>
            <p:ph type="title"/>
          </p:nvPr>
        </p:nvSpPr>
        <p:spPr>
          <a:prstGeom prst="rect">
            <a:avLst/>
          </a:prstGeom>
        </p:spPr>
        <p:txBody>
          <a:bodyPr/>
          <a:lstStyle>
            <a:lvl1pPr>
              <a:defRPr sz="3800"/>
            </a:lvl1pPr>
          </a:lstStyle>
          <a:p>
            <a:pPr/>
            <a:r>
              <a:t>Depth of field and focusing distance</a:t>
            </a:r>
          </a:p>
        </p:txBody>
      </p:sp>
      <p:sp>
        <p:nvSpPr>
          <p:cNvPr id="1709" name="Quadratic (bad news for macro) (but careful, our simplifications  are not accurate for macro)"/>
          <p:cNvSpPr txBox="1"/>
          <p:nvPr>
            <p:ph type="body" idx="1"/>
          </p:nvPr>
        </p:nvSpPr>
        <p:spPr>
          <a:prstGeom prst="rect">
            <a:avLst/>
          </a:prstGeom>
        </p:spPr>
        <p:txBody>
          <a:bodyPr/>
          <a:lstStyle/>
          <a:p>
            <a:pPr/>
            <a:r>
              <a:t>Quadratic (bad news for macro)</a:t>
            </a:r>
            <a:br/>
            <a:r>
              <a:t>(but careful, our simplifications </a:t>
            </a:r>
            <a:br/>
            <a:r>
              <a:t>are not accurate for macro)</a:t>
            </a:r>
          </a:p>
        </p:txBody>
      </p:sp>
      <p:sp>
        <p:nvSpPr>
          <p:cNvPr id="1710" name="Oval"/>
          <p:cNvSpPr/>
          <p:nvPr/>
        </p:nvSpPr>
        <p:spPr>
          <a:xfrm>
            <a:off x="1590707" y="4854029"/>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11" name="Line"/>
          <p:cNvSpPr/>
          <p:nvPr/>
        </p:nvSpPr>
        <p:spPr>
          <a:xfrm>
            <a:off x="590483" y="4854029"/>
            <a:ext cx="1745" cy="1922000"/>
          </a:xfrm>
          <a:prstGeom prst="line">
            <a:avLst/>
          </a:prstGeom>
          <a:ln w="12700">
            <a:solidFill>
              <a:srgbClr val="000000"/>
            </a:solidFill>
          </a:ln>
        </p:spPr>
        <p:txBody>
          <a:bodyPr lIns="0" tIns="0" rIns="0" bIns="0"/>
          <a:lstStyle/>
          <a:p>
            <a:pPr defTabSz="353020">
              <a:defRPr sz="900"/>
            </a:pPr>
          </a:p>
        </p:txBody>
      </p:sp>
      <p:sp>
        <p:nvSpPr>
          <p:cNvPr id="1712" name="Line"/>
          <p:cNvSpPr/>
          <p:nvPr/>
        </p:nvSpPr>
        <p:spPr>
          <a:xfrm>
            <a:off x="1678963" y="4854029"/>
            <a:ext cx="7952764" cy="1588592"/>
          </a:xfrm>
          <a:prstGeom prst="line">
            <a:avLst/>
          </a:prstGeom>
          <a:ln w="3175">
            <a:solidFill>
              <a:srgbClr val="000000"/>
            </a:solidFill>
          </a:ln>
        </p:spPr>
        <p:txBody>
          <a:bodyPr lIns="0" tIns="0" rIns="0" bIns="0"/>
          <a:lstStyle/>
          <a:p>
            <a:pPr defTabSz="353020">
              <a:defRPr sz="900"/>
            </a:pPr>
          </a:p>
        </p:txBody>
      </p:sp>
      <p:sp>
        <p:nvSpPr>
          <p:cNvPr id="1713" name="Line"/>
          <p:cNvSpPr/>
          <p:nvPr/>
        </p:nvSpPr>
        <p:spPr>
          <a:xfrm flipV="1">
            <a:off x="1678963" y="5354141"/>
            <a:ext cx="7109438" cy="1421888"/>
          </a:xfrm>
          <a:prstGeom prst="line">
            <a:avLst/>
          </a:prstGeom>
          <a:ln w="3175">
            <a:solidFill>
              <a:srgbClr val="000000"/>
            </a:solidFill>
          </a:ln>
        </p:spPr>
        <p:txBody>
          <a:bodyPr lIns="0" tIns="0" rIns="0" bIns="0"/>
          <a:lstStyle/>
          <a:p>
            <a:pPr defTabSz="353020">
              <a:defRPr sz="900"/>
            </a:pPr>
          </a:p>
        </p:txBody>
      </p:sp>
      <p:sp>
        <p:nvSpPr>
          <p:cNvPr id="1714" name="Circle"/>
          <p:cNvSpPr/>
          <p:nvPr/>
        </p:nvSpPr>
        <p:spPr>
          <a:xfrm>
            <a:off x="4767890" y="5775804"/>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15" name="Line"/>
          <p:cNvSpPr/>
          <p:nvPr/>
        </p:nvSpPr>
        <p:spPr>
          <a:xfrm>
            <a:off x="590483" y="5854253"/>
            <a:ext cx="1088481" cy="921776"/>
          </a:xfrm>
          <a:prstGeom prst="line">
            <a:avLst/>
          </a:prstGeom>
          <a:ln w="3175">
            <a:solidFill>
              <a:srgbClr val="000000"/>
            </a:solidFill>
          </a:ln>
        </p:spPr>
        <p:txBody>
          <a:bodyPr lIns="0" tIns="0" rIns="0" bIns="0"/>
          <a:lstStyle/>
          <a:p>
            <a:pPr defTabSz="353020">
              <a:defRPr sz="900"/>
            </a:pPr>
          </a:p>
        </p:txBody>
      </p:sp>
      <p:sp>
        <p:nvSpPr>
          <p:cNvPr id="1716" name="Line"/>
          <p:cNvSpPr/>
          <p:nvPr/>
        </p:nvSpPr>
        <p:spPr>
          <a:xfrm flipV="1">
            <a:off x="590483" y="4854029"/>
            <a:ext cx="1088481" cy="1000225"/>
          </a:xfrm>
          <a:prstGeom prst="line">
            <a:avLst/>
          </a:prstGeom>
          <a:ln w="3175">
            <a:solidFill>
              <a:srgbClr val="000000"/>
            </a:solidFill>
          </a:ln>
        </p:spPr>
        <p:txBody>
          <a:bodyPr lIns="0" tIns="0" rIns="0" bIns="0"/>
          <a:lstStyle/>
          <a:p>
            <a:pPr defTabSz="353020">
              <a:defRPr sz="900"/>
            </a:pPr>
          </a:p>
        </p:txBody>
      </p:sp>
      <p:sp>
        <p:nvSpPr>
          <p:cNvPr id="1717" name="Line"/>
          <p:cNvSpPr/>
          <p:nvPr/>
        </p:nvSpPr>
        <p:spPr>
          <a:xfrm>
            <a:off x="4816921" y="5442396"/>
            <a:ext cx="1744" cy="755072"/>
          </a:xfrm>
          <a:prstGeom prst="line">
            <a:avLst/>
          </a:prstGeom>
          <a:ln w="25400">
            <a:solidFill>
              <a:srgbClr val="FF2600"/>
            </a:solidFill>
          </a:ln>
        </p:spPr>
        <p:txBody>
          <a:bodyPr lIns="0" tIns="0" rIns="0" bIns="0"/>
          <a:lstStyle/>
          <a:p>
            <a:pPr defTabSz="353020">
              <a:defRPr sz="900"/>
            </a:pPr>
          </a:p>
        </p:txBody>
      </p:sp>
      <p:sp>
        <p:nvSpPr>
          <p:cNvPr id="1718" name="Line"/>
          <p:cNvSpPr/>
          <p:nvPr/>
        </p:nvSpPr>
        <p:spPr>
          <a:xfrm flipV="1">
            <a:off x="1590707" y="4854029"/>
            <a:ext cx="4687327" cy="1922000"/>
          </a:xfrm>
          <a:prstGeom prst="line">
            <a:avLst/>
          </a:prstGeom>
          <a:ln w="3175">
            <a:solidFill>
              <a:srgbClr val="000000"/>
            </a:solidFill>
          </a:ln>
        </p:spPr>
        <p:txBody>
          <a:bodyPr lIns="0" tIns="0" rIns="0" bIns="0"/>
          <a:lstStyle/>
          <a:p>
            <a:pPr defTabSz="353020">
              <a:defRPr sz="900"/>
            </a:pPr>
          </a:p>
        </p:txBody>
      </p:sp>
      <p:sp>
        <p:nvSpPr>
          <p:cNvPr id="1719" name="Line"/>
          <p:cNvSpPr/>
          <p:nvPr/>
        </p:nvSpPr>
        <p:spPr>
          <a:xfrm>
            <a:off x="1678963" y="4854029"/>
            <a:ext cx="5854254" cy="2510368"/>
          </a:xfrm>
          <a:prstGeom prst="line">
            <a:avLst/>
          </a:prstGeom>
          <a:ln w="3175">
            <a:solidFill>
              <a:srgbClr val="000000"/>
            </a:solidFill>
          </a:ln>
        </p:spPr>
        <p:txBody>
          <a:bodyPr lIns="0" tIns="0" rIns="0" bIns="0"/>
          <a:lstStyle/>
          <a:p>
            <a:pPr defTabSz="353020">
              <a:defRPr sz="900"/>
            </a:pPr>
          </a:p>
        </p:txBody>
      </p:sp>
      <p:sp>
        <p:nvSpPr>
          <p:cNvPr id="1720" name="Circle"/>
          <p:cNvSpPr/>
          <p:nvPr/>
        </p:nvSpPr>
        <p:spPr>
          <a:xfrm>
            <a:off x="6525583" y="5742464"/>
            <a:ext cx="166705" cy="166705"/>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21" name="Line"/>
          <p:cNvSpPr/>
          <p:nvPr/>
        </p:nvSpPr>
        <p:spPr>
          <a:xfrm>
            <a:off x="3934370" y="6864284"/>
            <a:ext cx="833521" cy="1744"/>
          </a:xfrm>
          <a:prstGeom prst="line">
            <a:avLst/>
          </a:prstGeom>
          <a:ln w="12700">
            <a:solidFill>
              <a:srgbClr val="D834D6"/>
            </a:solidFill>
            <a:prstDash val="sysDot"/>
          </a:ln>
        </p:spPr>
        <p:txBody>
          <a:bodyPr lIns="0" tIns="0" rIns="0" bIns="0"/>
          <a:lstStyle/>
          <a:p>
            <a:pPr defTabSz="353020">
              <a:defRPr sz="900"/>
            </a:pPr>
          </a:p>
        </p:txBody>
      </p:sp>
      <p:sp>
        <p:nvSpPr>
          <p:cNvPr id="1722" name="f/N"/>
          <p:cNvSpPr txBox="1"/>
          <p:nvPr/>
        </p:nvSpPr>
        <p:spPr>
          <a:xfrm>
            <a:off x="1909297" y="5484453"/>
            <a:ext cx="540529"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i="1" sz="2600">
                <a:uFill>
                  <a:solidFill>
                    <a:srgbClr val="000000"/>
                  </a:solidFill>
                </a:uFill>
                <a:latin typeface="Times New Roman"/>
                <a:ea typeface="Times New Roman"/>
                <a:cs typeface="Times New Roman"/>
                <a:sym typeface="Times New Roman"/>
              </a:defRPr>
            </a:lvl1pPr>
          </a:lstStyle>
          <a:p>
            <a:pPr/>
            <a:r>
              <a:t>f/N</a:t>
            </a:r>
          </a:p>
        </p:txBody>
      </p:sp>
      <p:sp>
        <p:nvSpPr>
          <p:cNvPr id="1723" name="Line"/>
          <p:cNvSpPr/>
          <p:nvPr/>
        </p:nvSpPr>
        <p:spPr>
          <a:xfrm>
            <a:off x="1757412" y="4687325"/>
            <a:ext cx="1676847" cy="1744"/>
          </a:xfrm>
          <a:prstGeom prst="line">
            <a:avLst/>
          </a:prstGeom>
          <a:ln w="12700">
            <a:solidFill>
              <a:srgbClr val="000000"/>
            </a:solidFill>
            <a:custDash>
              <a:ds d="100000" sp="200000"/>
            </a:custDash>
          </a:ln>
        </p:spPr>
        <p:txBody>
          <a:bodyPr lIns="0" tIns="0" rIns="0" bIns="0"/>
          <a:lstStyle/>
          <a:p>
            <a:pPr defTabSz="353020">
              <a:defRPr sz="900"/>
            </a:pPr>
          </a:p>
        </p:txBody>
      </p:sp>
      <p:sp>
        <p:nvSpPr>
          <p:cNvPr id="1724" name="d1"/>
          <p:cNvSpPr txBox="1"/>
          <p:nvPr/>
        </p:nvSpPr>
        <p:spPr>
          <a:xfrm>
            <a:off x="4022625" y="6864284"/>
            <a:ext cx="410946"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1</a:t>
            </a:r>
          </a:p>
        </p:txBody>
      </p:sp>
      <p:sp>
        <p:nvSpPr>
          <p:cNvPr id="1725" name="d2"/>
          <p:cNvSpPr txBox="1"/>
          <p:nvPr/>
        </p:nvSpPr>
        <p:spPr>
          <a:xfrm>
            <a:off x="5689666" y="6823316"/>
            <a:ext cx="410945"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2</a:t>
            </a:r>
          </a:p>
        </p:txBody>
      </p:sp>
      <p:sp>
        <p:nvSpPr>
          <p:cNvPr id="1726" name="Line"/>
          <p:cNvSpPr/>
          <p:nvPr/>
        </p:nvSpPr>
        <p:spPr>
          <a:xfrm>
            <a:off x="5022850" y="6864284"/>
            <a:ext cx="1588592" cy="1744"/>
          </a:xfrm>
          <a:prstGeom prst="line">
            <a:avLst/>
          </a:prstGeom>
          <a:ln w="12700">
            <a:solidFill>
              <a:srgbClr val="D834D6"/>
            </a:solidFill>
            <a:prstDash val="sysDot"/>
          </a:ln>
        </p:spPr>
        <p:txBody>
          <a:bodyPr lIns="0" tIns="0" rIns="0" bIns="0"/>
          <a:lstStyle/>
          <a:p>
            <a:pPr defTabSz="353020">
              <a:defRPr sz="900"/>
            </a:pPr>
          </a:p>
        </p:txBody>
      </p:sp>
      <p:pic>
        <p:nvPicPr>
          <p:cNvPr id="1727" name="txp_fig.png" descr="txp_fig.png"/>
          <p:cNvPicPr>
            <a:picLocks noChangeAspect="0"/>
          </p:cNvPicPr>
          <p:nvPr/>
        </p:nvPicPr>
        <p:blipFill>
          <a:blip r:embed="rId3">
            <a:extLst/>
          </a:blip>
          <a:stretch>
            <a:fillRect/>
          </a:stretch>
        </p:blipFill>
        <p:spPr>
          <a:xfrm>
            <a:off x="6944849" y="1255183"/>
            <a:ext cx="2881693" cy="1248211"/>
          </a:xfrm>
          <a:prstGeom prst="rect">
            <a:avLst/>
          </a:prstGeom>
          <a:ln w="12700">
            <a:miter lim="400000"/>
          </a:ln>
        </p:spPr>
      </p:pic>
      <p:sp>
        <p:nvSpPr>
          <p:cNvPr id="1728" name="Rectangle"/>
          <p:cNvSpPr/>
          <p:nvPr/>
        </p:nvSpPr>
        <p:spPr>
          <a:xfrm>
            <a:off x="9121808" y="1166928"/>
            <a:ext cx="755072" cy="666817"/>
          </a:xfrm>
          <a:prstGeom prst="rect">
            <a:avLst/>
          </a:prstGeom>
          <a:ln w="12700">
            <a:solidFill>
              <a:srgbClr val="FF26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29" name="Line"/>
          <p:cNvSpPr/>
          <p:nvPr/>
        </p:nvSpPr>
        <p:spPr>
          <a:xfrm>
            <a:off x="3767666" y="5609100"/>
            <a:ext cx="1744" cy="421664"/>
          </a:xfrm>
          <a:prstGeom prst="line">
            <a:avLst/>
          </a:prstGeom>
          <a:ln w="25400">
            <a:solidFill>
              <a:srgbClr val="FF2600"/>
            </a:solidFill>
          </a:ln>
        </p:spPr>
        <p:txBody>
          <a:bodyPr lIns="0" tIns="0" rIns="0" bIns="0"/>
          <a:lstStyle/>
          <a:p>
            <a:pPr defTabSz="353020">
              <a:defRPr sz="900"/>
            </a:pPr>
          </a:p>
        </p:txBody>
      </p:sp>
      <p:sp>
        <p:nvSpPr>
          <p:cNvPr id="1730" name="D"/>
          <p:cNvSpPr txBox="1"/>
          <p:nvPr/>
        </p:nvSpPr>
        <p:spPr>
          <a:xfrm>
            <a:off x="2257524" y="4098957"/>
            <a:ext cx="374238"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b="1" i="1" sz="2600">
                <a:uFill>
                  <a:solidFill>
                    <a:srgbClr val="000000"/>
                  </a:solidFill>
                </a:uFill>
                <a:latin typeface="Times New Roman"/>
                <a:ea typeface="Times New Roman"/>
                <a:cs typeface="Times New Roman"/>
                <a:sym typeface="Times New Roman"/>
              </a:defRPr>
            </a:lvl1pPr>
          </a:lstStyle>
          <a:p>
            <a:pPr/>
            <a:r>
              <a:t>D</a:t>
            </a:r>
          </a:p>
        </p:txBody>
      </p:sp>
      <p:sp>
        <p:nvSpPr>
          <p:cNvPr id="1731" name="CD/f"/>
          <p:cNvSpPr txBox="1"/>
          <p:nvPr/>
        </p:nvSpPr>
        <p:spPr>
          <a:xfrm>
            <a:off x="3679411" y="5354141"/>
            <a:ext cx="79970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b="1" i="1" sz="2600">
                <a:uFill>
                  <a:solidFill>
                    <a:srgbClr val="000000"/>
                  </a:solidFill>
                </a:uFill>
                <a:latin typeface="Times New Roman"/>
                <a:ea typeface="Times New Roman"/>
                <a:cs typeface="Times New Roman"/>
                <a:sym typeface="Times New Roman"/>
              </a:defRPr>
            </a:lvl1pPr>
          </a:lstStyle>
          <a:p>
            <a:pPr/>
            <a:r>
              <a:t>CD/f</a:t>
            </a:r>
          </a:p>
        </p:txBody>
      </p:sp>
      <p:sp>
        <p:nvSpPr>
          <p:cNvPr id="1732" name="Line"/>
          <p:cNvSpPr/>
          <p:nvPr/>
        </p:nvSpPr>
        <p:spPr>
          <a:xfrm>
            <a:off x="1678963" y="4854029"/>
            <a:ext cx="5442397" cy="1922000"/>
          </a:xfrm>
          <a:prstGeom prst="line">
            <a:avLst/>
          </a:prstGeom>
          <a:ln w="12700">
            <a:solidFill>
              <a:srgbClr val="FF2600"/>
            </a:solidFill>
          </a:ln>
        </p:spPr>
        <p:txBody>
          <a:bodyPr lIns="0" tIns="0" rIns="0" bIns="0"/>
          <a:lstStyle/>
          <a:p>
            <a:pPr defTabSz="353020">
              <a:defRPr sz="900"/>
            </a:pPr>
          </a:p>
        </p:txBody>
      </p:sp>
      <p:sp>
        <p:nvSpPr>
          <p:cNvPr id="1733" name="Line"/>
          <p:cNvSpPr/>
          <p:nvPr/>
        </p:nvSpPr>
        <p:spPr>
          <a:xfrm flipV="1">
            <a:off x="1678963" y="4932478"/>
            <a:ext cx="4854030" cy="1843552"/>
          </a:xfrm>
          <a:prstGeom prst="line">
            <a:avLst/>
          </a:prstGeom>
          <a:ln w="12700">
            <a:solidFill>
              <a:srgbClr val="FF2600"/>
            </a:solidFill>
          </a:ln>
        </p:spPr>
        <p:txBody>
          <a:bodyPr lIns="0" tIns="0" rIns="0" bIns="0"/>
          <a:lstStyle/>
          <a:p>
            <a:pPr defTabSz="353020">
              <a:defRPr sz="900"/>
            </a:pPr>
          </a:p>
        </p:txBody>
      </p:sp>
      <p:sp>
        <p:nvSpPr>
          <p:cNvPr id="1734" name="Line"/>
          <p:cNvSpPr/>
          <p:nvPr/>
        </p:nvSpPr>
        <p:spPr>
          <a:xfrm flipV="1">
            <a:off x="1678963" y="5442396"/>
            <a:ext cx="2422112" cy="1343439"/>
          </a:xfrm>
          <a:prstGeom prst="line">
            <a:avLst/>
          </a:prstGeom>
          <a:ln w="12700">
            <a:solidFill>
              <a:srgbClr val="FF2600"/>
            </a:solidFill>
          </a:ln>
        </p:spPr>
        <p:txBody>
          <a:bodyPr lIns="0" tIns="0" rIns="0" bIns="0"/>
          <a:lstStyle/>
          <a:p>
            <a:pPr defTabSz="353020">
              <a:defRPr sz="900"/>
            </a:pPr>
          </a:p>
        </p:txBody>
      </p:sp>
      <p:sp>
        <p:nvSpPr>
          <p:cNvPr id="1735" name="Line"/>
          <p:cNvSpPr/>
          <p:nvPr/>
        </p:nvSpPr>
        <p:spPr>
          <a:xfrm>
            <a:off x="1678963" y="4854029"/>
            <a:ext cx="2422112" cy="1343439"/>
          </a:xfrm>
          <a:prstGeom prst="line">
            <a:avLst/>
          </a:prstGeom>
          <a:ln w="12700">
            <a:solidFill>
              <a:srgbClr val="FF2600"/>
            </a:solidFill>
          </a:ln>
        </p:spPr>
        <p:txBody>
          <a:bodyPr lIns="0" tIns="0" rIns="0" bIns="0"/>
          <a:lstStyle/>
          <a:p>
            <a:pPr defTabSz="353020">
              <a:defRPr sz="900"/>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35"/>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732"/>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1733"/>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4" fill="hold">
                                  <p:stCondLst>
                                    <p:cond delay="0"/>
                                  </p:stCondLst>
                                  <p:iterate type="el" backwards="0">
                                    <p:tmAbs val="0"/>
                                  </p:iterate>
                                  <p:childTnLst>
                                    <p:set>
                                      <p:cBhvr>
                                        <p:cTn id="15" fill="hold"/>
                                        <p:tgtEl>
                                          <p:spTgt spid="1734"/>
                                        </p:tgtEl>
                                        <p:attrNameLst>
                                          <p:attrName>style.visibility</p:attrName>
                                        </p:attrNameLst>
                                      </p:cBhvr>
                                      <p:to>
                                        <p:strVal val="visible"/>
                                      </p:to>
                                    </p:set>
                                  </p:childTnLst>
                                </p:cTn>
                              </p:par>
                            </p:childTnLst>
                          </p:cTn>
                        </p:par>
                        <p:par>
                          <p:cTn id="16" fill="hold">
                            <p:stCondLst>
                              <p:cond delay="0"/>
                            </p:stCondLst>
                            <p:childTnLst>
                              <p:par>
                                <p:cTn id="17" presetClass="entr" nodeType="afterEffect" presetSubtype="0" presetID="1" grpId="5" fill="hold">
                                  <p:stCondLst>
                                    <p:cond delay="0"/>
                                  </p:stCondLst>
                                  <p:iterate type="el" backwards="0">
                                    <p:tmAbs val="0"/>
                                  </p:iterate>
                                  <p:childTnLst>
                                    <p:set>
                                      <p:cBhvr>
                                        <p:cTn id="18" fill="hold"/>
                                        <p:tgtEl>
                                          <p:spTgt spid="1729"/>
                                        </p:tgtEl>
                                        <p:attrNameLst>
                                          <p:attrName>style.visibility</p:attrName>
                                        </p:attrNameLst>
                                      </p:cBhvr>
                                      <p:to>
                                        <p:strVal val="visible"/>
                                      </p:to>
                                    </p:set>
                                  </p:childTnLst>
                                </p:cTn>
                              </p:par>
                            </p:childTnLst>
                          </p:cTn>
                        </p:par>
                        <p:par>
                          <p:cTn id="19" fill="hold">
                            <p:stCondLst>
                              <p:cond delay="0"/>
                            </p:stCondLst>
                            <p:childTnLst>
                              <p:par>
                                <p:cTn id="20" presetClass="entr" nodeType="afterEffect" presetSubtype="0" presetID="1" grpId="6" fill="hold">
                                  <p:stCondLst>
                                    <p:cond delay="0"/>
                                  </p:stCondLst>
                                  <p:iterate type="el" backwards="0">
                                    <p:tmAbs val="0"/>
                                  </p:iterate>
                                  <p:childTnLst>
                                    <p:set>
                                      <p:cBhvr>
                                        <p:cTn id="21" fill="hold"/>
                                        <p:tgtEl>
                                          <p:spTgt spid="1728"/>
                                        </p:tgtEl>
                                        <p:attrNameLst>
                                          <p:attrName>style.visibility</p:attrName>
                                        </p:attrNameLst>
                                      </p:cBhvr>
                                      <p:to>
                                        <p:strVal val="visible"/>
                                      </p:to>
                                    </p:set>
                                  </p:childTnLst>
                                </p:cTn>
                              </p:par>
                            </p:childTnLst>
                          </p:cTn>
                        </p:par>
                        <p:par>
                          <p:cTn id="22" fill="hold">
                            <p:stCondLst>
                              <p:cond delay="0"/>
                            </p:stCondLst>
                            <p:childTnLst>
                              <p:par>
                                <p:cTn id="23" presetClass="entr" nodeType="afterEffect" presetSubtype="0" presetID="1" grpId="7" fill="hold">
                                  <p:stCondLst>
                                    <p:cond delay="0"/>
                                  </p:stCondLst>
                                  <p:iterate type="el" backwards="0">
                                    <p:tmAbs val="0"/>
                                  </p:iterate>
                                  <p:childTnLst>
                                    <p:set>
                                      <p:cBhvr>
                                        <p:cTn id="24" fill="hold"/>
                                        <p:tgtEl>
                                          <p:spTgt spid="17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29" grpId="5"/>
      <p:bldP build="whole" bldLvl="1" animBg="1" rev="0" advAuto="0" spid="1728" grpId="6"/>
      <p:bldP build="whole" bldLvl="1" animBg="1" rev="0" advAuto="0" spid="1732" grpId="2"/>
      <p:bldP build="whole" bldLvl="1" animBg="1" rev="0" advAuto="0" spid="1733" grpId="3"/>
      <p:bldP build="whole" bldLvl="1" animBg="1" rev="0" advAuto="0" spid="1709" grpId="7"/>
      <p:bldP build="whole" bldLvl="1" animBg="1" rev="0" advAuto="0" spid="1735" grpId="1"/>
      <p:bldP build="whole" bldLvl="1" animBg="1" rev="0" advAuto="0" spid="1734" grpId="4"/>
    </p:bldLst>
  </p:timing>
</p:sld>
</file>

<file path=ppt/slides/slide1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737"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738"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739" name="Back to Double cone perspective"/>
          <p:cNvSpPr txBox="1"/>
          <p:nvPr>
            <p:ph type="title"/>
          </p:nvPr>
        </p:nvSpPr>
        <p:spPr>
          <a:xfrm>
            <a:off x="335524" y="-1"/>
            <a:ext cx="9541356" cy="842020"/>
          </a:xfrm>
          <a:prstGeom prst="rect">
            <a:avLst/>
          </a:prstGeom>
        </p:spPr>
        <p:txBody>
          <a:bodyPr/>
          <a:lstStyle>
            <a:lvl1pPr>
              <a:defRPr sz="3800"/>
            </a:lvl1pPr>
          </a:lstStyle>
          <a:p>
            <a:pPr/>
            <a:r>
              <a:t>Back to Double cone perspective</a:t>
            </a:r>
          </a:p>
        </p:txBody>
      </p:sp>
      <p:sp>
        <p:nvSpPr>
          <p:cNvPr id="1740" name="Recall I said it was simplistic…"/>
          <p:cNvSpPr txBox="1"/>
          <p:nvPr>
            <p:ph type="body" idx="1"/>
          </p:nvPr>
        </p:nvSpPr>
        <p:spPr>
          <a:xfrm>
            <a:off x="335524" y="1088479"/>
            <a:ext cx="9541356" cy="4419292"/>
          </a:xfrm>
          <a:prstGeom prst="rect">
            <a:avLst/>
          </a:prstGeom>
        </p:spPr>
        <p:txBody>
          <a:bodyPr/>
          <a:lstStyle/>
          <a:p>
            <a:pPr/>
            <a:r>
              <a:t>Recall I said it was simplistic</a:t>
            </a:r>
          </a:p>
          <a:p>
            <a:pPr/>
            <a:r>
              <a:t>Seems to say that relationship is linear</a:t>
            </a:r>
          </a:p>
          <a:p>
            <a:pPr/>
            <a:r>
              <a:t>But if you add the magnification factor, it's actually quadratic</a:t>
            </a:r>
          </a:p>
        </p:txBody>
      </p:sp>
      <p:sp>
        <p:nvSpPr>
          <p:cNvPr id="1741" name="Oval"/>
          <p:cNvSpPr/>
          <p:nvPr/>
        </p:nvSpPr>
        <p:spPr>
          <a:xfrm>
            <a:off x="2865503" y="4604082"/>
            <a:ext cx="242321" cy="1922872"/>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42" name="Line"/>
          <p:cNvSpPr/>
          <p:nvPr/>
        </p:nvSpPr>
        <p:spPr>
          <a:xfrm>
            <a:off x="1518796" y="4604082"/>
            <a:ext cx="1744" cy="1922872"/>
          </a:xfrm>
          <a:prstGeom prst="line">
            <a:avLst/>
          </a:prstGeom>
          <a:ln w="12700">
            <a:solidFill>
              <a:srgbClr val="000000"/>
            </a:solidFill>
          </a:ln>
        </p:spPr>
        <p:txBody>
          <a:bodyPr lIns="0" tIns="0" rIns="0" bIns="0"/>
          <a:lstStyle/>
          <a:p>
            <a:pPr defTabSz="353020">
              <a:defRPr sz="900"/>
            </a:pPr>
          </a:p>
        </p:txBody>
      </p:sp>
      <p:sp>
        <p:nvSpPr>
          <p:cNvPr id="1743" name="lens"/>
          <p:cNvSpPr txBox="1"/>
          <p:nvPr/>
        </p:nvSpPr>
        <p:spPr>
          <a:xfrm>
            <a:off x="2610544" y="6442620"/>
            <a:ext cx="66995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lens</a:t>
            </a:r>
          </a:p>
        </p:txBody>
      </p:sp>
      <p:sp>
        <p:nvSpPr>
          <p:cNvPr id="1744" name="Line"/>
          <p:cNvSpPr/>
          <p:nvPr/>
        </p:nvSpPr>
        <p:spPr>
          <a:xfrm>
            <a:off x="2943952" y="4604082"/>
            <a:ext cx="4210095" cy="2927019"/>
          </a:xfrm>
          <a:prstGeom prst="line">
            <a:avLst/>
          </a:prstGeom>
          <a:ln w="12700">
            <a:solidFill>
              <a:srgbClr val="989898"/>
            </a:solidFill>
          </a:ln>
        </p:spPr>
        <p:txBody>
          <a:bodyPr lIns="0" tIns="0" rIns="0" bIns="0"/>
          <a:lstStyle/>
          <a:p>
            <a:pPr defTabSz="353020">
              <a:defRPr sz="900"/>
            </a:pPr>
          </a:p>
        </p:txBody>
      </p:sp>
      <p:sp>
        <p:nvSpPr>
          <p:cNvPr id="1745" name="Line"/>
          <p:cNvSpPr/>
          <p:nvPr/>
        </p:nvSpPr>
        <p:spPr>
          <a:xfrm flipV="1">
            <a:off x="2943952" y="3460470"/>
            <a:ext cx="4363507" cy="3066484"/>
          </a:xfrm>
          <a:prstGeom prst="line">
            <a:avLst/>
          </a:prstGeom>
          <a:ln w="12700">
            <a:solidFill>
              <a:srgbClr val="989898"/>
            </a:solidFill>
          </a:ln>
        </p:spPr>
        <p:txBody>
          <a:bodyPr lIns="0" tIns="0" rIns="0" bIns="0"/>
          <a:lstStyle/>
          <a:p>
            <a:pPr defTabSz="353020">
              <a:defRPr sz="900"/>
            </a:pPr>
          </a:p>
        </p:txBody>
      </p:sp>
      <p:sp>
        <p:nvSpPr>
          <p:cNvPr id="1746" name="Oval"/>
          <p:cNvSpPr/>
          <p:nvPr/>
        </p:nvSpPr>
        <p:spPr>
          <a:xfrm>
            <a:off x="4261023" y="5524550"/>
            <a:ext cx="88256" cy="8193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47" name="sensor"/>
          <p:cNvSpPr txBox="1"/>
          <p:nvPr/>
        </p:nvSpPr>
        <p:spPr>
          <a:xfrm>
            <a:off x="1355361" y="6442620"/>
            <a:ext cx="984800"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sensor</a:t>
            </a:r>
          </a:p>
        </p:txBody>
      </p:sp>
      <p:sp>
        <p:nvSpPr>
          <p:cNvPr id="1748" name="Point in focus"/>
          <p:cNvSpPr txBox="1"/>
          <p:nvPr/>
        </p:nvSpPr>
        <p:spPr>
          <a:xfrm>
            <a:off x="3575902" y="5854253"/>
            <a:ext cx="1985187"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Point in focus</a:t>
            </a:r>
          </a:p>
        </p:txBody>
      </p:sp>
      <p:sp>
        <p:nvSpPr>
          <p:cNvPr id="1749" name="Line"/>
          <p:cNvSpPr/>
          <p:nvPr/>
        </p:nvSpPr>
        <p:spPr>
          <a:xfrm>
            <a:off x="1855473" y="5609100"/>
            <a:ext cx="1088480" cy="921777"/>
          </a:xfrm>
          <a:prstGeom prst="line">
            <a:avLst/>
          </a:prstGeom>
          <a:ln w="3175">
            <a:solidFill>
              <a:srgbClr val="000000"/>
            </a:solidFill>
          </a:ln>
        </p:spPr>
        <p:txBody>
          <a:bodyPr lIns="0" tIns="0" rIns="0" bIns="0"/>
          <a:lstStyle/>
          <a:p>
            <a:pPr defTabSz="353020">
              <a:defRPr sz="900"/>
            </a:pPr>
          </a:p>
        </p:txBody>
      </p:sp>
      <p:sp>
        <p:nvSpPr>
          <p:cNvPr id="1750" name="Line"/>
          <p:cNvSpPr/>
          <p:nvPr/>
        </p:nvSpPr>
        <p:spPr>
          <a:xfrm flipV="1">
            <a:off x="1855473" y="4604082"/>
            <a:ext cx="1088480" cy="1002404"/>
          </a:xfrm>
          <a:prstGeom prst="line">
            <a:avLst/>
          </a:prstGeom>
          <a:ln w="3175">
            <a:solidFill>
              <a:srgbClr val="000000"/>
            </a:solidFill>
          </a:ln>
        </p:spPr>
        <p:txBody>
          <a:bodyPr lIns="0" tIns="0" rIns="0" bIns="0"/>
          <a:lstStyle/>
          <a:p>
            <a:pPr defTabSz="353020">
              <a:defRPr sz="900"/>
            </a:pPr>
          </a:p>
        </p:txBody>
      </p:sp>
      <p:sp>
        <p:nvSpPr>
          <p:cNvPr id="1751" name="Oval"/>
          <p:cNvSpPr/>
          <p:nvPr/>
        </p:nvSpPr>
        <p:spPr>
          <a:xfrm>
            <a:off x="7079956" y="5212497"/>
            <a:ext cx="74963" cy="686865"/>
          </a:xfrm>
          <a:prstGeom prst="ellipse">
            <a:avLst/>
          </a:prstGeom>
          <a:solidFill>
            <a:srgbClr val="989898"/>
          </a:solidFill>
          <a:ln w="12700">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52" name="Oval"/>
          <p:cNvSpPr/>
          <p:nvPr/>
        </p:nvSpPr>
        <p:spPr>
          <a:xfrm>
            <a:off x="6049659" y="5524550"/>
            <a:ext cx="88256" cy="8193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53" name="Line"/>
          <p:cNvSpPr/>
          <p:nvPr/>
        </p:nvSpPr>
        <p:spPr>
          <a:xfrm>
            <a:off x="1823875" y="4604082"/>
            <a:ext cx="1745" cy="1922872"/>
          </a:xfrm>
          <a:prstGeom prst="line">
            <a:avLst/>
          </a:prstGeom>
          <a:ln w="12700">
            <a:solidFill>
              <a:srgbClr val="000000"/>
            </a:solidFill>
          </a:ln>
        </p:spPr>
        <p:txBody>
          <a:bodyPr lIns="0" tIns="0" rIns="0" bIns="0"/>
          <a:lstStyle/>
          <a:p>
            <a:pPr defTabSz="353020">
              <a:defRPr sz="900"/>
            </a:pPr>
          </a:p>
        </p:txBody>
      </p:sp>
      <p:sp>
        <p:nvSpPr>
          <p:cNvPr id="1754" name="Line"/>
          <p:cNvSpPr/>
          <p:nvPr/>
        </p:nvSpPr>
        <p:spPr>
          <a:xfrm flipV="1">
            <a:off x="1518796" y="4604082"/>
            <a:ext cx="1446948" cy="1002404"/>
          </a:xfrm>
          <a:prstGeom prst="line">
            <a:avLst/>
          </a:prstGeom>
          <a:ln w="12700">
            <a:solidFill>
              <a:srgbClr val="989898"/>
            </a:solidFill>
          </a:ln>
        </p:spPr>
        <p:txBody>
          <a:bodyPr lIns="0" tIns="0" rIns="0" bIns="0"/>
          <a:lstStyle/>
          <a:p>
            <a:pPr defTabSz="353020">
              <a:defRPr sz="900"/>
            </a:pPr>
          </a:p>
        </p:txBody>
      </p:sp>
      <p:sp>
        <p:nvSpPr>
          <p:cNvPr id="1755" name="Line"/>
          <p:cNvSpPr/>
          <p:nvPr/>
        </p:nvSpPr>
        <p:spPr>
          <a:xfrm>
            <a:off x="1518796" y="5609100"/>
            <a:ext cx="1446948" cy="903036"/>
          </a:xfrm>
          <a:prstGeom prst="line">
            <a:avLst/>
          </a:prstGeom>
          <a:ln w="12700">
            <a:solidFill>
              <a:srgbClr val="989898"/>
            </a:solidFill>
          </a:ln>
        </p:spPr>
        <p:txBody>
          <a:bodyPr lIns="0" tIns="0" rIns="0" bIns="0"/>
          <a:lstStyle/>
          <a:p>
            <a:pPr defTabSz="353020">
              <a:defRPr sz="900"/>
            </a:pPr>
          </a:p>
        </p:txBody>
      </p:sp>
      <p:sp>
        <p:nvSpPr>
          <p:cNvPr id="1756" name="Line"/>
          <p:cNvSpPr/>
          <p:nvPr/>
        </p:nvSpPr>
        <p:spPr>
          <a:xfrm flipV="1">
            <a:off x="2943952" y="4450670"/>
            <a:ext cx="6723949" cy="2076284"/>
          </a:xfrm>
          <a:prstGeom prst="line">
            <a:avLst/>
          </a:prstGeom>
          <a:ln w="3175">
            <a:solidFill>
              <a:srgbClr val="000000"/>
            </a:solidFill>
          </a:ln>
        </p:spPr>
        <p:txBody>
          <a:bodyPr lIns="0" tIns="0" rIns="0" bIns="0"/>
          <a:lstStyle/>
          <a:p>
            <a:pPr defTabSz="353020">
              <a:defRPr sz="900"/>
            </a:pPr>
          </a:p>
        </p:txBody>
      </p:sp>
      <p:sp>
        <p:nvSpPr>
          <p:cNvPr id="1757" name="Line"/>
          <p:cNvSpPr/>
          <p:nvPr/>
        </p:nvSpPr>
        <p:spPr>
          <a:xfrm>
            <a:off x="2965743" y="4604082"/>
            <a:ext cx="7313188" cy="2285480"/>
          </a:xfrm>
          <a:prstGeom prst="line">
            <a:avLst/>
          </a:prstGeom>
          <a:ln w="3175">
            <a:solidFill>
              <a:srgbClr val="000000"/>
            </a:solidFill>
          </a:ln>
        </p:spPr>
        <p:txBody>
          <a:bodyPr lIns="0" tIns="0" rIns="0" bIns="0"/>
          <a:lstStyle/>
          <a:p>
            <a:pPr defTabSz="353020">
              <a:defRPr sz="900"/>
            </a:pPr>
          </a:p>
        </p:txBody>
      </p:sp>
      <p:sp>
        <p:nvSpPr>
          <p:cNvPr id="1758" name="Line"/>
          <p:cNvSpPr/>
          <p:nvPr/>
        </p:nvSpPr>
        <p:spPr>
          <a:xfrm>
            <a:off x="4261023" y="4984124"/>
            <a:ext cx="610160" cy="1744"/>
          </a:xfrm>
          <a:prstGeom prst="line">
            <a:avLst/>
          </a:prstGeom>
          <a:ln w="12700">
            <a:solidFill>
              <a:srgbClr val="000000"/>
            </a:solidFill>
            <a:headEnd type="triangle"/>
            <a:tailEnd type="triangle"/>
          </a:ln>
        </p:spPr>
        <p:txBody>
          <a:bodyPr lIns="0" tIns="0" rIns="0" bIns="0"/>
          <a:lstStyle/>
          <a:p>
            <a:pPr defTabSz="353020">
              <a:defRPr sz="900"/>
            </a:pPr>
          </a:p>
        </p:txBody>
      </p:sp>
      <p:sp>
        <p:nvSpPr>
          <p:cNvPr id="1759" name="Oval"/>
          <p:cNvSpPr/>
          <p:nvPr/>
        </p:nvSpPr>
        <p:spPr>
          <a:xfrm>
            <a:off x="4794476" y="5212497"/>
            <a:ext cx="76706" cy="686865"/>
          </a:xfrm>
          <a:prstGeom prst="ellipse">
            <a:avLst/>
          </a:prstGeom>
          <a:solidFill>
            <a:srgbClr val="989898"/>
          </a:solidFill>
          <a:ln w="12700">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60" name="Line"/>
          <p:cNvSpPr/>
          <p:nvPr/>
        </p:nvSpPr>
        <p:spPr>
          <a:xfrm>
            <a:off x="6089755" y="4984124"/>
            <a:ext cx="1065164" cy="1744"/>
          </a:xfrm>
          <a:prstGeom prst="line">
            <a:avLst/>
          </a:prstGeom>
          <a:ln w="12700">
            <a:solidFill>
              <a:srgbClr val="000000"/>
            </a:solidFill>
            <a:headEnd type="triangle"/>
            <a:tailEnd type="triangle"/>
          </a:ln>
        </p:spPr>
        <p:txBody>
          <a:bodyPr lIns="0" tIns="0" rIns="0" bIns="0"/>
          <a:lstStyle/>
          <a:p>
            <a:pPr defTabSz="353020">
              <a:defRPr sz="900"/>
            </a:pPr>
          </a:p>
        </p:txBody>
      </p:sp>
    </p:spTree>
  </p:cSld>
  <p:clrMapOvr>
    <a:masterClrMapping/>
  </p:clrMapOvr>
  <p:transition xmlns:p14="http://schemas.microsoft.com/office/powerpoint/2010/main" spd="med" advClick="1"/>
</p:sld>
</file>

<file path=ppt/slides/slide1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2"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763"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764" name="Depth of field &amp; focusing distance"/>
          <p:cNvSpPr txBox="1"/>
          <p:nvPr>
            <p:ph type="title"/>
          </p:nvPr>
        </p:nvSpPr>
        <p:spPr>
          <a:xfrm>
            <a:off x="335524" y="-1"/>
            <a:ext cx="9541356" cy="842020"/>
          </a:xfrm>
          <a:prstGeom prst="rect">
            <a:avLst/>
          </a:prstGeom>
        </p:spPr>
        <p:txBody>
          <a:bodyPr/>
          <a:lstStyle>
            <a:lvl1pPr>
              <a:defRPr sz="3800"/>
            </a:lvl1pPr>
          </a:lstStyle>
          <a:p>
            <a:pPr/>
            <a:r>
              <a:t>Depth of field &amp; focusing distance</a:t>
            </a:r>
          </a:p>
        </p:txBody>
      </p:sp>
      <p:pic>
        <p:nvPicPr>
          <p:cNvPr id="1765" name="image.png" descr="image.png"/>
          <p:cNvPicPr>
            <a:picLocks noChangeAspect="0"/>
          </p:cNvPicPr>
          <p:nvPr/>
        </p:nvPicPr>
        <p:blipFill>
          <a:blip r:embed="rId3">
            <a:extLst/>
          </a:blip>
          <a:stretch>
            <a:fillRect/>
          </a:stretch>
        </p:blipFill>
        <p:spPr>
          <a:xfrm>
            <a:off x="335524" y="2088703"/>
            <a:ext cx="9708060" cy="3847487"/>
          </a:xfrm>
          <a:prstGeom prst="rect">
            <a:avLst/>
          </a:prstGeom>
          <a:ln w="12700">
            <a:miter lim="400000"/>
          </a:ln>
        </p:spPr>
      </p:pic>
      <p:sp>
        <p:nvSpPr>
          <p:cNvPr id="1766" name="From Photography, London et al."/>
          <p:cNvSpPr txBox="1"/>
          <p:nvPr/>
        </p:nvSpPr>
        <p:spPr>
          <a:xfrm>
            <a:off x="7191528" y="7030987"/>
            <a:ext cx="2518789" cy="2794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8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From Photography, London et al. </a:t>
            </a:r>
          </a:p>
        </p:txBody>
      </p:sp>
      <p:sp>
        <p:nvSpPr>
          <p:cNvPr id="1767"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9"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770"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771" name="Hyperfocal distance"/>
          <p:cNvSpPr txBox="1"/>
          <p:nvPr>
            <p:ph type="title"/>
          </p:nvPr>
        </p:nvSpPr>
        <p:spPr>
          <a:prstGeom prst="rect">
            <a:avLst/>
          </a:prstGeom>
        </p:spPr>
        <p:txBody>
          <a:bodyPr/>
          <a:lstStyle/>
          <a:p>
            <a:pPr/>
            <a:r>
              <a:t>Hyperfocal distance</a:t>
            </a:r>
          </a:p>
        </p:txBody>
      </p:sp>
      <p:sp>
        <p:nvSpPr>
          <p:cNvPr id="1772" name="Double-click to edit"/>
          <p:cNvSpPr txBox="1"/>
          <p:nvPr>
            <p:ph type="body" idx="1"/>
          </p:nvPr>
        </p:nvSpPr>
        <p:spPr>
          <a:prstGeom prst="rect">
            <a:avLst/>
          </a:prstGeom>
        </p:spPr>
        <p:txBody>
          <a:bodyPr/>
          <a:lstStyle/>
          <a:p>
            <a:pPr/>
          </a:p>
        </p:txBody>
      </p:sp>
      <p:pic>
        <p:nvPicPr>
          <p:cNvPr id="1773" name="image.png" descr="image.png"/>
          <p:cNvPicPr>
            <a:picLocks noChangeAspect="0"/>
          </p:cNvPicPr>
          <p:nvPr/>
        </p:nvPicPr>
        <p:blipFill>
          <a:blip r:embed="rId3">
            <a:extLst/>
          </a:blip>
          <a:stretch>
            <a:fillRect/>
          </a:stretch>
        </p:blipFill>
        <p:spPr>
          <a:xfrm>
            <a:off x="335524" y="1000224"/>
            <a:ext cx="9351118" cy="6390976"/>
          </a:xfrm>
          <a:prstGeom prst="rect">
            <a:avLst/>
          </a:prstGeom>
          <a:ln w="12700">
            <a:miter lim="400000"/>
          </a:ln>
        </p:spPr>
      </p:pic>
      <p:sp>
        <p:nvSpPr>
          <p:cNvPr id="1774" name="From Basic Photographic Materials and Processes, Stroebel et al."/>
          <p:cNvSpPr txBox="1"/>
          <p:nvPr/>
        </p:nvSpPr>
        <p:spPr>
          <a:xfrm>
            <a:off x="4689878" y="7197691"/>
            <a:ext cx="4784893" cy="2794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8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From Basic Photographic Materials and Processes, Stroebel et al. </a:t>
            </a:r>
          </a:p>
        </p:txBody>
      </p:sp>
    </p:spTree>
  </p:cSld>
  <p:clrMapOvr>
    <a:masterClrMapping/>
  </p:clrMapOvr>
  <p:transition xmlns:p14="http://schemas.microsoft.com/office/powerpoint/2010/main" spd="med" advClick="1"/>
</p:sld>
</file>

<file path=ppt/slides/slide1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6"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777"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778" name="Hyperfocal distance"/>
          <p:cNvSpPr txBox="1"/>
          <p:nvPr>
            <p:ph type="title"/>
          </p:nvPr>
        </p:nvSpPr>
        <p:spPr>
          <a:prstGeom prst="rect">
            <a:avLst/>
          </a:prstGeom>
        </p:spPr>
        <p:txBody>
          <a:bodyPr/>
          <a:lstStyle>
            <a:lvl1pPr>
              <a:defRPr sz="3800"/>
            </a:lvl1pPr>
          </a:lstStyle>
          <a:p>
            <a:pPr/>
            <a:r>
              <a:t>Hyperfocal distance</a:t>
            </a:r>
          </a:p>
        </p:txBody>
      </p:sp>
      <p:sp>
        <p:nvSpPr>
          <p:cNvPr id="1779" name="Recall full formula"/>
          <p:cNvSpPr txBox="1"/>
          <p:nvPr>
            <p:ph type="body" idx="1"/>
          </p:nvPr>
        </p:nvSpPr>
        <p:spPr>
          <a:prstGeom prst="rect">
            <a:avLst/>
          </a:prstGeom>
        </p:spPr>
        <p:txBody>
          <a:bodyPr/>
          <a:lstStyle/>
          <a:p>
            <a:pPr/>
            <a:r>
              <a:t>Recall full formula</a:t>
            </a:r>
          </a:p>
        </p:txBody>
      </p:sp>
      <p:sp>
        <p:nvSpPr>
          <p:cNvPr id="1780" name="Oval"/>
          <p:cNvSpPr/>
          <p:nvPr/>
        </p:nvSpPr>
        <p:spPr>
          <a:xfrm>
            <a:off x="1590707" y="4854029"/>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81" name="Line"/>
          <p:cNvSpPr/>
          <p:nvPr/>
        </p:nvSpPr>
        <p:spPr>
          <a:xfrm>
            <a:off x="590483" y="4854029"/>
            <a:ext cx="1745" cy="1922000"/>
          </a:xfrm>
          <a:prstGeom prst="line">
            <a:avLst/>
          </a:prstGeom>
          <a:ln w="12700">
            <a:solidFill>
              <a:srgbClr val="000000"/>
            </a:solidFill>
          </a:ln>
        </p:spPr>
        <p:txBody>
          <a:bodyPr lIns="0" tIns="0" rIns="0" bIns="0"/>
          <a:lstStyle/>
          <a:p>
            <a:pPr defTabSz="353020">
              <a:defRPr sz="900"/>
            </a:pPr>
          </a:p>
        </p:txBody>
      </p:sp>
      <p:sp>
        <p:nvSpPr>
          <p:cNvPr id="1782" name="Line"/>
          <p:cNvSpPr/>
          <p:nvPr/>
        </p:nvSpPr>
        <p:spPr>
          <a:xfrm>
            <a:off x="1678963" y="4854029"/>
            <a:ext cx="7030989" cy="1343439"/>
          </a:xfrm>
          <a:prstGeom prst="line">
            <a:avLst/>
          </a:prstGeom>
          <a:ln w="3175">
            <a:solidFill>
              <a:srgbClr val="000000"/>
            </a:solidFill>
          </a:ln>
        </p:spPr>
        <p:txBody>
          <a:bodyPr lIns="0" tIns="0" rIns="0" bIns="0"/>
          <a:lstStyle/>
          <a:p>
            <a:pPr defTabSz="353020">
              <a:defRPr sz="900"/>
            </a:pPr>
          </a:p>
        </p:txBody>
      </p:sp>
      <p:sp>
        <p:nvSpPr>
          <p:cNvPr id="1783" name="Line"/>
          <p:cNvSpPr/>
          <p:nvPr/>
        </p:nvSpPr>
        <p:spPr>
          <a:xfrm flipV="1">
            <a:off x="1678963" y="5354141"/>
            <a:ext cx="7109438" cy="1421888"/>
          </a:xfrm>
          <a:prstGeom prst="line">
            <a:avLst/>
          </a:prstGeom>
          <a:ln w="3175">
            <a:solidFill>
              <a:srgbClr val="000000"/>
            </a:solidFill>
          </a:ln>
        </p:spPr>
        <p:txBody>
          <a:bodyPr lIns="0" tIns="0" rIns="0" bIns="0"/>
          <a:lstStyle/>
          <a:p>
            <a:pPr defTabSz="353020">
              <a:defRPr sz="900"/>
            </a:pPr>
          </a:p>
        </p:txBody>
      </p:sp>
      <p:sp>
        <p:nvSpPr>
          <p:cNvPr id="1784" name="Circle"/>
          <p:cNvSpPr/>
          <p:nvPr/>
        </p:nvSpPr>
        <p:spPr>
          <a:xfrm>
            <a:off x="4767890" y="5775804"/>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85" name="Line"/>
          <p:cNvSpPr/>
          <p:nvPr/>
        </p:nvSpPr>
        <p:spPr>
          <a:xfrm>
            <a:off x="590483" y="5854253"/>
            <a:ext cx="1088481" cy="921776"/>
          </a:xfrm>
          <a:prstGeom prst="line">
            <a:avLst/>
          </a:prstGeom>
          <a:ln w="3175">
            <a:solidFill>
              <a:srgbClr val="000000"/>
            </a:solidFill>
          </a:ln>
        </p:spPr>
        <p:txBody>
          <a:bodyPr lIns="0" tIns="0" rIns="0" bIns="0"/>
          <a:lstStyle/>
          <a:p>
            <a:pPr defTabSz="353020">
              <a:defRPr sz="900"/>
            </a:pPr>
          </a:p>
        </p:txBody>
      </p:sp>
      <p:sp>
        <p:nvSpPr>
          <p:cNvPr id="1786" name="Line"/>
          <p:cNvSpPr/>
          <p:nvPr/>
        </p:nvSpPr>
        <p:spPr>
          <a:xfrm flipV="1">
            <a:off x="590483" y="4854029"/>
            <a:ext cx="1088481" cy="1000225"/>
          </a:xfrm>
          <a:prstGeom prst="line">
            <a:avLst/>
          </a:prstGeom>
          <a:ln w="3175">
            <a:solidFill>
              <a:srgbClr val="000000"/>
            </a:solidFill>
          </a:ln>
        </p:spPr>
        <p:txBody>
          <a:bodyPr lIns="0" tIns="0" rIns="0" bIns="0"/>
          <a:lstStyle/>
          <a:p>
            <a:pPr defTabSz="353020">
              <a:defRPr sz="900"/>
            </a:pPr>
          </a:p>
        </p:txBody>
      </p:sp>
      <p:sp>
        <p:nvSpPr>
          <p:cNvPr id="1787" name="Line"/>
          <p:cNvSpPr/>
          <p:nvPr/>
        </p:nvSpPr>
        <p:spPr>
          <a:xfrm>
            <a:off x="4816921" y="5442396"/>
            <a:ext cx="1744" cy="755072"/>
          </a:xfrm>
          <a:prstGeom prst="line">
            <a:avLst/>
          </a:prstGeom>
          <a:ln w="25400">
            <a:solidFill>
              <a:srgbClr val="FF2600"/>
            </a:solidFill>
          </a:ln>
        </p:spPr>
        <p:txBody>
          <a:bodyPr lIns="0" tIns="0" rIns="0" bIns="0"/>
          <a:lstStyle/>
          <a:p>
            <a:pPr defTabSz="353020">
              <a:defRPr sz="900"/>
            </a:pPr>
          </a:p>
        </p:txBody>
      </p:sp>
      <p:sp>
        <p:nvSpPr>
          <p:cNvPr id="1788" name="Line"/>
          <p:cNvSpPr/>
          <p:nvPr/>
        </p:nvSpPr>
        <p:spPr>
          <a:xfrm flipV="1">
            <a:off x="1590707" y="4854029"/>
            <a:ext cx="4687327" cy="1922000"/>
          </a:xfrm>
          <a:prstGeom prst="line">
            <a:avLst/>
          </a:prstGeom>
          <a:ln w="3175">
            <a:solidFill>
              <a:srgbClr val="000000"/>
            </a:solidFill>
          </a:ln>
        </p:spPr>
        <p:txBody>
          <a:bodyPr lIns="0" tIns="0" rIns="0" bIns="0"/>
          <a:lstStyle/>
          <a:p>
            <a:pPr defTabSz="353020">
              <a:defRPr sz="900"/>
            </a:pPr>
          </a:p>
        </p:txBody>
      </p:sp>
      <p:sp>
        <p:nvSpPr>
          <p:cNvPr id="1789" name="Line"/>
          <p:cNvSpPr/>
          <p:nvPr/>
        </p:nvSpPr>
        <p:spPr>
          <a:xfrm>
            <a:off x="1678963" y="4854029"/>
            <a:ext cx="5854254" cy="2510368"/>
          </a:xfrm>
          <a:prstGeom prst="line">
            <a:avLst/>
          </a:prstGeom>
          <a:ln w="3175">
            <a:solidFill>
              <a:srgbClr val="000000"/>
            </a:solidFill>
          </a:ln>
        </p:spPr>
        <p:txBody>
          <a:bodyPr lIns="0" tIns="0" rIns="0" bIns="0"/>
          <a:lstStyle/>
          <a:p>
            <a:pPr defTabSz="353020">
              <a:defRPr sz="900"/>
            </a:pPr>
          </a:p>
        </p:txBody>
      </p:sp>
      <p:sp>
        <p:nvSpPr>
          <p:cNvPr id="1790" name="Circle"/>
          <p:cNvSpPr/>
          <p:nvPr/>
        </p:nvSpPr>
        <p:spPr>
          <a:xfrm>
            <a:off x="3819966" y="5742464"/>
            <a:ext cx="166705" cy="166705"/>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91" name="Circle"/>
          <p:cNvSpPr/>
          <p:nvPr/>
        </p:nvSpPr>
        <p:spPr>
          <a:xfrm>
            <a:off x="6525583" y="5742464"/>
            <a:ext cx="166705" cy="166705"/>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792" name="Line"/>
          <p:cNvSpPr/>
          <p:nvPr/>
        </p:nvSpPr>
        <p:spPr>
          <a:xfrm>
            <a:off x="3934370" y="6864284"/>
            <a:ext cx="833521" cy="1744"/>
          </a:xfrm>
          <a:prstGeom prst="line">
            <a:avLst/>
          </a:prstGeom>
          <a:ln w="12700">
            <a:solidFill>
              <a:srgbClr val="D834D6"/>
            </a:solidFill>
            <a:prstDash val="sysDot"/>
          </a:ln>
        </p:spPr>
        <p:txBody>
          <a:bodyPr lIns="0" tIns="0" rIns="0" bIns="0"/>
          <a:lstStyle/>
          <a:p>
            <a:pPr defTabSz="353020">
              <a:defRPr sz="900"/>
            </a:pPr>
          </a:p>
        </p:txBody>
      </p:sp>
      <p:sp>
        <p:nvSpPr>
          <p:cNvPr id="1793" name="CD/f"/>
          <p:cNvSpPr txBox="1"/>
          <p:nvPr/>
        </p:nvSpPr>
        <p:spPr>
          <a:xfrm>
            <a:off x="4767890" y="5520845"/>
            <a:ext cx="781305"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i="1" sz="2600">
                <a:uFill>
                  <a:solidFill>
                    <a:srgbClr val="000000"/>
                  </a:solidFill>
                </a:uFill>
                <a:latin typeface="Times New Roman"/>
                <a:ea typeface="Times New Roman"/>
                <a:cs typeface="Times New Roman"/>
                <a:sym typeface="Times New Roman"/>
              </a:defRPr>
            </a:lvl1pPr>
          </a:lstStyle>
          <a:p>
            <a:pPr/>
            <a:r>
              <a:t>CD/f</a:t>
            </a:r>
          </a:p>
        </p:txBody>
      </p:sp>
      <p:sp>
        <p:nvSpPr>
          <p:cNvPr id="1794" name="f/N"/>
          <p:cNvSpPr txBox="1"/>
          <p:nvPr/>
        </p:nvSpPr>
        <p:spPr>
          <a:xfrm>
            <a:off x="1909297" y="5484453"/>
            <a:ext cx="540529"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i="1" sz="2600">
                <a:uFill>
                  <a:solidFill>
                    <a:srgbClr val="000000"/>
                  </a:solidFill>
                </a:uFill>
                <a:latin typeface="Times New Roman"/>
                <a:ea typeface="Times New Roman"/>
                <a:cs typeface="Times New Roman"/>
                <a:sym typeface="Times New Roman"/>
              </a:defRPr>
            </a:lvl1pPr>
          </a:lstStyle>
          <a:p>
            <a:pPr/>
            <a:r>
              <a:t>f/N</a:t>
            </a:r>
          </a:p>
        </p:txBody>
      </p:sp>
      <p:sp>
        <p:nvSpPr>
          <p:cNvPr id="1795" name="Line"/>
          <p:cNvSpPr/>
          <p:nvPr/>
        </p:nvSpPr>
        <p:spPr>
          <a:xfrm>
            <a:off x="1757412" y="4687325"/>
            <a:ext cx="3098735" cy="1744"/>
          </a:xfrm>
          <a:prstGeom prst="line">
            <a:avLst/>
          </a:prstGeom>
          <a:ln w="12700">
            <a:solidFill>
              <a:srgbClr val="000000"/>
            </a:solidFill>
            <a:custDash>
              <a:ds d="100000" sp="200000"/>
            </a:custDash>
          </a:ln>
        </p:spPr>
        <p:txBody>
          <a:bodyPr lIns="0" tIns="0" rIns="0" bIns="0"/>
          <a:lstStyle/>
          <a:p>
            <a:pPr defTabSz="353020">
              <a:defRPr sz="900"/>
            </a:pPr>
          </a:p>
        </p:txBody>
      </p:sp>
      <p:sp>
        <p:nvSpPr>
          <p:cNvPr id="1796" name="d1"/>
          <p:cNvSpPr txBox="1"/>
          <p:nvPr/>
        </p:nvSpPr>
        <p:spPr>
          <a:xfrm>
            <a:off x="4022625" y="6864284"/>
            <a:ext cx="410946"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1</a:t>
            </a:r>
          </a:p>
        </p:txBody>
      </p:sp>
      <p:sp>
        <p:nvSpPr>
          <p:cNvPr id="1797" name="d2"/>
          <p:cNvSpPr txBox="1"/>
          <p:nvPr/>
        </p:nvSpPr>
        <p:spPr>
          <a:xfrm>
            <a:off x="5689666" y="6823316"/>
            <a:ext cx="410945"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2</a:t>
            </a:r>
          </a:p>
        </p:txBody>
      </p:sp>
      <p:sp>
        <p:nvSpPr>
          <p:cNvPr id="1798" name="Line"/>
          <p:cNvSpPr/>
          <p:nvPr/>
        </p:nvSpPr>
        <p:spPr>
          <a:xfrm>
            <a:off x="5022850" y="6864284"/>
            <a:ext cx="1588592" cy="1744"/>
          </a:xfrm>
          <a:prstGeom prst="line">
            <a:avLst/>
          </a:prstGeom>
          <a:ln w="12700">
            <a:solidFill>
              <a:srgbClr val="D834D6"/>
            </a:solidFill>
            <a:prstDash val="sysDot"/>
          </a:ln>
        </p:spPr>
        <p:txBody>
          <a:bodyPr lIns="0" tIns="0" rIns="0" bIns="0"/>
          <a:lstStyle/>
          <a:p>
            <a:pPr defTabSz="353020">
              <a:defRPr sz="900"/>
            </a:pPr>
          </a:p>
        </p:txBody>
      </p:sp>
      <p:pic>
        <p:nvPicPr>
          <p:cNvPr id="1799" name="txp_fig.png" descr="txp_fig.png"/>
          <p:cNvPicPr>
            <a:picLocks noChangeAspect="0"/>
          </p:cNvPicPr>
          <p:nvPr/>
        </p:nvPicPr>
        <p:blipFill>
          <a:blip r:embed="rId3">
            <a:extLst/>
          </a:blip>
          <a:stretch>
            <a:fillRect/>
          </a:stretch>
        </p:blipFill>
        <p:spPr>
          <a:xfrm>
            <a:off x="3012595" y="3177182"/>
            <a:ext cx="4276341" cy="1249955"/>
          </a:xfrm>
          <a:prstGeom prst="rect">
            <a:avLst/>
          </a:prstGeom>
          <a:ln w="12700">
            <a:miter lim="400000"/>
          </a:ln>
        </p:spPr>
      </p:pic>
      <p:sp>
        <p:nvSpPr>
          <p:cNvPr id="1800" name="CD/f"/>
          <p:cNvSpPr txBox="1"/>
          <p:nvPr/>
        </p:nvSpPr>
        <p:spPr>
          <a:xfrm>
            <a:off x="7699920" y="5520845"/>
            <a:ext cx="79970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b="1" i="1" sz="2600">
                <a:uFill>
                  <a:solidFill>
                    <a:srgbClr val="000000"/>
                  </a:solidFill>
                </a:uFill>
                <a:latin typeface="Times New Roman"/>
                <a:ea typeface="Times New Roman"/>
                <a:cs typeface="Times New Roman"/>
                <a:sym typeface="Times New Roman"/>
              </a:defRPr>
            </a:lvl1pPr>
          </a:lstStyle>
          <a:p>
            <a:pPr/>
            <a:r>
              <a:t>CD/f</a:t>
            </a:r>
          </a:p>
        </p:txBody>
      </p:sp>
    </p:spTree>
  </p:cSld>
  <p:clrMapOvr>
    <a:masterClrMapping/>
  </p:clrMapOvr>
  <p:transition xmlns:p14="http://schemas.microsoft.com/office/powerpoint/2010/main" spd="med" advClick="1"/>
</p:sld>
</file>

<file path=ppt/slides/slide1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2"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803"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804" name="Hyperfocal distance"/>
          <p:cNvSpPr txBox="1"/>
          <p:nvPr>
            <p:ph type="title"/>
          </p:nvPr>
        </p:nvSpPr>
        <p:spPr>
          <a:prstGeom prst="rect">
            <a:avLst/>
          </a:prstGeom>
        </p:spPr>
        <p:txBody>
          <a:bodyPr/>
          <a:lstStyle>
            <a:lvl1pPr>
              <a:defRPr sz="3800"/>
            </a:lvl1pPr>
          </a:lstStyle>
          <a:p>
            <a:pPr/>
            <a:r>
              <a:t>Hyperfocal distance</a:t>
            </a:r>
          </a:p>
        </p:txBody>
      </p:sp>
      <p:sp>
        <p:nvSpPr>
          <p:cNvPr id="1805" name="When CD/f becomes bigger than f/N…"/>
          <p:cNvSpPr txBox="1"/>
          <p:nvPr>
            <p:ph type="body" idx="1"/>
          </p:nvPr>
        </p:nvSpPr>
        <p:spPr>
          <a:prstGeom prst="rect">
            <a:avLst/>
          </a:prstGeom>
        </p:spPr>
        <p:txBody>
          <a:bodyPr/>
          <a:lstStyle/>
          <a:p>
            <a:pPr/>
            <a:r>
              <a:t>When CD/f becomes bigger than f/N</a:t>
            </a:r>
          </a:p>
          <a:p>
            <a:pPr/>
            <a:r>
              <a:t>focus at D=f</a:t>
            </a:r>
            <a:r>
              <a:rPr baseline="29999"/>
              <a:t>2</a:t>
            </a:r>
            <a:r>
              <a:t>/NC and sharp from D/2 till infinity</a:t>
            </a:r>
          </a:p>
          <a:p>
            <a:pPr/>
            <a:r>
              <a:t>Our other simplifications do not work anymore there: the denominator term has to be taken into account in </a:t>
            </a:r>
          </a:p>
        </p:txBody>
      </p:sp>
      <p:sp>
        <p:nvSpPr>
          <p:cNvPr id="1806" name="Oval"/>
          <p:cNvSpPr/>
          <p:nvPr/>
        </p:nvSpPr>
        <p:spPr>
          <a:xfrm>
            <a:off x="1590707" y="4854029"/>
            <a:ext cx="240578" cy="1922000"/>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07" name="Line"/>
          <p:cNvSpPr/>
          <p:nvPr/>
        </p:nvSpPr>
        <p:spPr>
          <a:xfrm>
            <a:off x="590483" y="4854029"/>
            <a:ext cx="1745" cy="1922000"/>
          </a:xfrm>
          <a:prstGeom prst="line">
            <a:avLst/>
          </a:prstGeom>
          <a:ln w="12700">
            <a:solidFill>
              <a:srgbClr val="000000"/>
            </a:solidFill>
          </a:ln>
        </p:spPr>
        <p:txBody>
          <a:bodyPr lIns="0" tIns="0" rIns="0" bIns="0"/>
          <a:lstStyle/>
          <a:p>
            <a:pPr defTabSz="353020">
              <a:defRPr sz="900"/>
            </a:pPr>
          </a:p>
        </p:txBody>
      </p:sp>
      <p:sp>
        <p:nvSpPr>
          <p:cNvPr id="1808" name="Line"/>
          <p:cNvSpPr/>
          <p:nvPr/>
        </p:nvSpPr>
        <p:spPr>
          <a:xfrm>
            <a:off x="1678963" y="4854029"/>
            <a:ext cx="7030989" cy="1343439"/>
          </a:xfrm>
          <a:prstGeom prst="line">
            <a:avLst/>
          </a:prstGeom>
          <a:ln w="3175">
            <a:solidFill>
              <a:srgbClr val="000000"/>
            </a:solidFill>
          </a:ln>
        </p:spPr>
        <p:txBody>
          <a:bodyPr lIns="0" tIns="0" rIns="0" bIns="0"/>
          <a:lstStyle/>
          <a:p>
            <a:pPr defTabSz="353020">
              <a:defRPr sz="900"/>
            </a:pPr>
          </a:p>
        </p:txBody>
      </p:sp>
      <p:sp>
        <p:nvSpPr>
          <p:cNvPr id="1809" name="Line"/>
          <p:cNvSpPr/>
          <p:nvPr/>
        </p:nvSpPr>
        <p:spPr>
          <a:xfrm flipV="1">
            <a:off x="1678963" y="5354141"/>
            <a:ext cx="7109438" cy="1421888"/>
          </a:xfrm>
          <a:prstGeom prst="line">
            <a:avLst/>
          </a:prstGeom>
          <a:ln w="3175">
            <a:solidFill>
              <a:srgbClr val="000000"/>
            </a:solidFill>
          </a:ln>
        </p:spPr>
        <p:txBody>
          <a:bodyPr lIns="0" tIns="0" rIns="0" bIns="0"/>
          <a:lstStyle/>
          <a:p>
            <a:pPr defTabSz="353020">
              <a:defRPr sz="900"/>
            </a:pPr>
          </a:p>
        </p:txBody>
      </p:sp>
      <p:sp>
        <p:nvSpPr>
          <p:cNvPr id="1810" name="Circle"/>
          <p:cNvSpPr/>
          <p:nvPr/>
        </p:nvSpPr>
        <p:spPr>
          <a:xfrm>
            <a:off x="4767890" y="5775804"/>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11" name="Line"/>
          <p:cNvSpPr/>
          <p:nvPr/>
        </p:nvSpPr>
        <p:spPr>
          <a:xfrm>
            <a:off x="590483" y="5854253"/>
            <a:ext cx="1088481" cy="921776"/>
          </a:xfrm>
          <a:prstGeom prst="line">
            <a:avLst/>
          </a:prstGeom>
          <a:ln w="3175">
            <a:solidFill>
              <a:srgbClr val="000000"/>
            </a:solidFill>
          </a:ln>
        </p:spPr>
        <p:txBody>
          <a:bodyPr lIns="0" tIns="0" rIns="0" bIns="0"/>
          <a:lstStyle/>
          <a:p>
            <a:pPr defTabSz="353020">
              <a:defRPr sz="900"/>
            </a:pPr>
          </a:p>
        </p:txBody>
      </p:sp>
      <p:sp>
        <p:nvSpPr>
          <p:cNvPr id="1812" name="Line"/>
          <p:cNvSpPr/>
          <p:nvPr/>
        </p:nvSpPr>
        <p:spPr>
          <a:xfrm flipV="1">
            <a:off x="590483" y="4854029"/>
            <a:ext cx="1088481" cy="1000225"/>
          </a:xfrm>
          <a:prstGeom prst="line">
            <a:avLst/>
          </a:prstGeom>
          <a:ln w="3175">
            <a:solidFill>
              <a:srgbClr val="000000"/>
            </a:solidFill>
          </a:ln>
        </p:spPr>
        <p:txBody>
          <a:bodyPr lIns="0" tIns="0" rIns="0" bIns="0"/>
          <a:lstStyle/>
          <a:p>
            <a:pPr defTabSz="353020">
              <a:defRPr sz="900"/>
            </a:pPr>
          </a:p>
        </p:txBody>
      </p:sp>
      <p:sp>
        <p:nvSpPr>
          <p:cNvPr id="1813" name="Line"/>
          <p:cNvSpPr/>
          <p:nvPr/>
        </p:nvSpPr>
        <p:spPr>
          <a:xfrm>
            <a:off x="4816921" y="5442396"/>
            <a:ext cx="1744" cy="755072"/>
          </a:xfrm>
          <a:prstGeom prst="line">
            <a:avLst/>
          </a:prstGeom>
          <a:ln w="25400">
            <a:solidFill>
              <a:srgbClr val="FF2600"/>
            </a:solidFill>
          </a:ln>
        </p:spPr>
        <p:txBody>
          <a:bodyPr lIns="0" tIns="0" rIns="0" bIns="0"/>
          <a:lstStyle/>
          <a:p>
            <a:pPr defTabSz="353020">
              <a:defRPr sz="900"/>
            </a:pPr>
          </a:p>
        </p:txBody>
      </p:sp>
      <p:sp>
        <p:nvSpPr>
          <p:cNvPr id="1814" name="Line"/>
          <p:cNvSpPr/>
          <p:nvPr/>
        </p:nvSpPr>
        <p:spPr>
          <a:xfrm flipV="1">
            <a:off x="1590707" y="4854029"/>
            <a:ext cx="4687327" cy="1922000"/>
          </a:xfrm>
          <a:prstGeom prst="line">
            <a:avLst/>
          </a:prstGeom>
          <a:ln w="3175">
            <a:solidFill>
              <a:srgbClr val="000000"/>
            </a:solidFill>
          </a:ln>
        </p:spPr>
        <p:txBody>
          <a:bodyPr lIns="0" tIns="0" rIns="0" bIns="0"/>
          <a:lstStyle/>
          <a:p>
            <a:pPr defTabSz="353020">
              <a:defRPr sz="900"/>
            </a:pPr>
          </a:p>
        </p:txBody>
      </p:sp>
      <p:sp>
        <p:nvSpPr>
          <p:cNvPr id="1815" name="Line"/>
          <p:cNvSpPr/>
          <p:nvPr/>
        </p:nvSpPr>
        <p:spPr>
          <a:xfrm>
            <a:off x="1678963" y="4854029"/>
            <a:ext cx="5854254" cy="2510368"/>
          </a:xfrm>
          <a:prstGeom prst="line">
            <a:avLst/>
          </a:prstGeom>
          <a:ln w="3175">
            <a:solidFill>
              <a:srgbClr val="000000"/>
            </a:solidFill>
          </a:ln>
        </p:spPr>
        <p:txBody>
          <a:bodyPr lIns="0" tIns="0" rIns="0" bIns="0"/>
          <a:lstStyle/>
          <a:p>
            <a:pPr defTabSz="353020">
              <a:defRPr sz="900"/>
            </a:pPr>
          </a:p>
        </p:txBody>
      </p:sp>
      <p:sp>
        <p:nvSpPr>
          <p:cNvPr id="1816" name="Circle"/>
          <p:cNvSpPr/>
          <p:nvPr/>
        </p:nvSpPr>
        <p:spPr>
          <a:xfrm>
            <a:off x="3819966" y="5742464"/>
            <a:ext cx="166705" cy="166705"/>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17" name="Circle"/>
          <p:cNvSpPr/>
          <p:nvPr/>
        </p:nvSpPr>
        <p:spPr>
          <a:xfrm>
            <a:off x="6525583" y="5742464"/>
            <a:ext cx="166705" cy="166705"/>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18" name="Line"/>
          <p:cNvSpPr/>
          <p:nvPr/>
        </p:nvSpPr>
        <p:spPr>
          <a:xfrm>
            <a:off x="3934370" y="6864284"/>
            <a:ext cx="833521" cy="1744"/>
          </a:xfrm>
          <a:prstGeom prst="line">
            <a:avLst/>
          </a:prstGeom>
          <a:ln w="12700">
            <a:solidFill>
              <a:srgbClr val="D834D6"/>
            </a:solidFill>
            <a:prstDash val="sysDot"/>
          </a:ln>
        </p:spPr>
        <p:txBody>
          <a:bodyPr lIns="0" tIns="0" rIns="0" bIns="0"/>
          <a:lstStyle/>
          <a:p>
            <a:pPr defTabSz="353020">
              <a:defRPr sz="900"/>
            </a:pPr>
          </a:p>
        </p:txBody>
      </p:sp>
      <p:sp>
        <p:nvSpPr>
          <p:cNvPr id="1819" name="CD/f"/>
          <p:cNvSpPr txBox="1"/>
          <p:nvPr/>
        </p:nvSpPr>
        <p:spPr>
          <a:xfrm>
            <a:off x="4767890" y="5520845"/>
            <a:ext cx="781305"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i="1" sz="2600">
                <a:uFill>
                  <a:solidFill>
                    <a:srgbClr val="000000"/>
                  </a:solidFill>
                </a:uFill>
                <a:latin typeface="Times New Roman"/>
                <a:ea typeface="Times New Roman"/>
                <a:cs typeface="Times New Roman"/>
                <a:sym typeface="Times New Roman"/>
              </a:defRPr>
            </a:lvl1pPr>
          </a:lstStyle>
          <a:p>
            <a:pPr/>
            <a:r>
              <a:t>CD/f</a:t>
            </a:r>
          </a:p>
        </p:txBody>
      </p:sp>
      <p:sp>
        <p:nvSpPr>
          <p:cNvPr id="1820" name="f/N"/>
          <p:cNvSpPr txBox="1"/>
          <p:nvPr/>
        </p:nvSpPr>
        <p:spPr>
          <a:xfrm>
            <a:off x="1909297" y="5484453"/>
            <a:ext cx="540529"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i="1" sz="2600">
                <a:uFill>
                  <a:solidFill>
                    <a:srgbClr val="000000"/>
                  </a:solidFill>
                </a:uFill>
                <a:latin typeface="Times New Roman"/>
                <a:ea typeface="Times New Roman"/>
                <a:cs typeface="Times New Roman"/>
                <a:sym typeface="Times New Roman"/>
              </a:defRPr>
            </a:lvl1pPr>
          </a:lstStyle>
          <a:p>
            <a:pPr/>
            <a:r>
              <a:t>f/N</a:t>
            </a:r>
          </a:p>
        </p:txBody>
      </p:sp>
      <p:sp>
        <p:nvSpPr>
          <p:cNvPr id="1821" name="Line"/>
          <p:cNvSpPr/>
          <p:nvPr/>
        </p:nvSpPr>
        <p:spPr>
          <a:xfrm>
            <a:off x="1757412" y="4687325"/>
            <a:ext cx="3098735" cy="1744"/>
          </a:xfrm>
          <a:prstGeom prst="line">
            <a:avLst/>
          </a:prstGeom>
          <a:ln w="12700">
            <a:solidFill>
              <a:srgbClr val="000000"/>
            </a:solidFill>
            <a:custDash>
              <a:ds d="100000" sp="200000"/>
            </a:custDash>
          </a:ln>
        </p:spPr>
        <p:txBody>
          <a:bodyPr lIns="0" tIns="0" rIns="0" bIns="0"/>
          <a:lstStyle/>
          <a:p>
            <a:pPr defTabSz="353020">
              <a:defRPr sz="900"/>
            </a:pPr>
          </a:p>
        </p:txBody>
      </p:sp>
      <p:sp>
        <p:nvSpPr>
          <p:cNvPr id="1822" name="d1"/>
          <p:cNvSpPr txBox="1"/>
          <p:nvPr/>
        </p:nvSpPr>
        <p:spPr>
          <a:xfrm>
            <a:off x="4022625" y="6864284"/>
            <a:ext cx="410946"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1</a:t>
            </a:r>
          </a:p>
        </p:txBody>
      </p:sp>
      <p:sp>
        <p:nvSpPr>
          <p:cNvPr id="1823" name="d2"/>
          <p:cNvSpPr txBox="1"/>
          <p:nvPr/>
        </p:nvSpPr>
        <p:spPr>
          <a:xfrm>
            <a:off x="5689666" y="6823316"/>
            <a:ext cx="410945"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2</a:t>
            </a:r>
          </a:p>
        </p:txBody>
      </p:sp>
      <p:sp>
        <p:nvSpPr>
          <p:cNvPr id="1824" name="Line"/>
          <p:cNvSpPr/>
          <p:nvPr/>
        </p:nvSpPr>
        <p:spPr>
          <a:xfrm>
            <a:off x="5022850" y="6864284"/>
            <a:ext cx="1588592" cy="1744"/>
          </a:xfrm>
          <a:prstGeom prst="line">
            <a:avLst/>
          </a:prstGeom>
          <a:ln w="12700">
            <a:solidFill>
              <a:srgbClr val="D834D6"/>
            </a:solidFill>
            <a:prstDash val="sysDot"/>
          </a:ln>
        </p:spPr>
        <p:txBody>
          <a:bodyPr lIns="0" tIns="0" rIns="0" bIns="0"/>
          <a:lstStyle/>
          <a:p>
            <a:pPr defTabSz="353020">
              <a:defRPr sz="900"/>
            </a:pPr>
          </a:p>
        </p:txBody>
      </p:sp>
      <p:pic>
        <p:nvPicPr>
          <p:cNvPr id="1825" name="txp_fig.png" descr="txp_fig.png"/>
          <p:cNvPicPr>
            <a:picLocks noChangeAspect="0"/>
          </p:cNvPicPr>
          <p:nvPr/>
        </p:nvPicPr>
        <p:blipFill>
          <a:blip r:embed="rId3">
            <a:extLst/>
          </a:blip>
          <a:stretch>
            <a:fillRect/>
          </a:stretch>
        </p:blipFill>
        <p:spPr>
          <a:xfrm>
            <a:off x="3012595" y="3177182"/>
            <a:ext cx="4276341" cy="1249955"/>
          </a:xfrm>
          <a:prstGeom prst="rect">
            <a:avLst/>
          </a:prstGeom>
          <a:ln w="12700">
            <a:miter lim="400000"/>
          </a:ln>
        </p:spPr>
      </p:pic>
      <p:sp>
        <p:nvSpPr>
          <p:cNvPr id="1826" name="Line"/>
          <p:cNvSpPr/>
          <p:nvPr/>
        </p:nvSpPr>
        <p:spPr>
          <a:xfrm>
            <a:off x="1678963" y="4854029"/>
            <a:ext cx="8364621" cy="1744"/>
          </a:xfrm>
          <a:prstGeom prst="line">
            <a:avLst/>
          </a:prstGeom>
          <a:ln w="25400">
            <a:solidFill>
              <a:srgbClr val="FF2600"/>
            </a:solidFill>
          </a:ln>
        </p:spPr>
        <p:txBody>
          <a:bodyPr lIns="0" tIns="0" rIns="0" bIns="0"/>
          <a:lstStyle/>
          <a:p>
            <a:pPr defTabSz="353020">
              <a:defRPr sz="900"/>
            </a:pPr>
          </a:p>
        </p:txBody>
      </p:sp>
      <p:sp>
        <p:nvSpPr>
          <p:cNvPr id="1827" name="Line"/>
          <p:cNvSpPr/>
          <p:nvPr/>
        </p:nvSpPr>
        <p:spPr>
          <a:xfrm>
            <a:off x="1678963" y="6776029"/>
            <a:ext cx="8364621" cy="1744"/>
          </a:xfrm>
          <a:prstGeom prst="line">
            <a:avLst/>
          </a:prstGeom>
          <a:ln w="25400">
            <a:solidFill>
              <a:srgbClr val="FF2600"/>
            </a:solidFill>
          </a:ln>
        </p:spPr>
        <p:txBody>
          <a:bodyPr lIns="0" tIns="0" rIns="0" bIns="0"/>
          <a:lstStyle/>
          <a:p>
            <a:pPr defTabSz="353020">
              <a:defRPr sz="900"/>
            </a:pPr>
          </a:p>
        </p:txBody>
      </p:sp>
      <p:sp>
        <p:nvSpPr>
          <p:cNvPr id="1828" name="Line"/>
          <p:cNvSpPr/>
          <p:nvPr/>
        </p:nvSpPr>
        <p:spPr>
          <a:xfrm>
            <a:off x="7533216" y="4854029"/>
            <a:ext cx="1745" cy="1922000"/>
          </a:xfrm>
          <a:prstGeom prst="line">
            <a:avLst/>
          </a:prstGeom>
          <a:ln w="25400">
            <a:solidFill>
              <a:srgbClr val="FF2600"/>
            </a:solidFill>
          </a:ln>
        </p:spPr>
        <p:txBody>
          <a:bodyPr lIns="0" tIns="0" rIns="0" bIns="0"/>
          <a:lstStyle/>
          <a:p>
            <a:pPr defTabSz="353020">
              <a:defRPr sz="900"/>
            </a:pPr>
          </a:p>
        </p:txBody>
      </p:sp>
      <p:sp>
        <p:nvSpPr>
          <p:cNvPr id="1829" name="CD/f"/>
          <p:cNvSpPr txBox="1"/>
          <p:nvPr/>
        </p:nvSpPr>
        <p:spPr>
          <a:xfrm>
            <a:off x="7699920" y="5520845"/>
            <a:ext cx="79970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b="1" i="1" sz="2600">
                <a:uFill>
                  <a:solidFill>
                    <a:srgbClr val="000000"/>
                  </a:solidFill>
                </a:uFill>
                <a:latin typeface="Times New Roman"/>
                <a:ea typeface="Times New Roman"/>
                <a:cs typeface="Times New Roman"/>
                <a:sym typeface="Times New Roman"/>
              </a:defRPr>
            </a:lvl1pPr>
          </a:lstStyle>
          <a:p>
            <a:pPr/>
            <a:r>
              <a:t>CD/f</a:t>
            </a:r>
          </a:p>
        </p:txBody>
      </p:sp>
      <p:sp>
        <p:nvSpPr>
          <p:cNvPr id="1830" name="Line"/>
          <p:cNvSpPr/>
          <p:nvPr/>
        </p:nvSpPr>
        <p:spPr>
          <a:xfrm>
            <a:off x="1678963" y="4854029"/>
            <a:ext cx="5854254" cy="1922000"/>
          </a:xfrm>
          <a:prstGeom prst="line">
            <a:avLst/>
          </a:prstGeom>
          <a:ln w="25400">
            <a:solidFill>
              <a:srgbClr val="FF2600"/>
            </a:solidFill>
          </a:ln>
        </p:spPr>
        <p:txBody>
          <a:bodyPr lIns="0" tIns="0" rIns="0" bIns="0"/>
          <a:lstStyle/>
          <a:p>
            <a:pPr defTabSz="353020">
              <a:defRPr sz="900"/>
            </a:pPr>
          </a:p>
        </p:txBody>
      </p:sp>
      <p:sp>
        <p:nvSpPr>
          <p:cNvPr id="1831" name="Line"/>
          <p:cNvSpPr/>
          <p:nvPr/>
        </p:nvSpPr>
        <p:spPr>
          <a:xfrm flipV="1">
            <a:off x="1678963" y="4854029"/>
            <a:ext cx="5854254" cy="1922000"/>
          </a:xfrm>
          <a:prstGeom prst="line">
            <a:avLst/>
          </a:prstGeom>
          <a:ln w="25400">
            <a:solidFill>
              <a:srgbClr val="FF2600"/>
            </a:solidFill>
          </a:ln>
        </p:spPr>
        <p:txBody>
          <a:bodyPr lIns="0" tIns="0" rIns="0" bIns="0"/>
          <a:lstStyle/>
          <a:p>
            <a:pPr defTabSz="353020">
              <a:defRPr sz="900"/>
            </a:pPr>
          </a:p>
        </p:txBody>
      </p:sp>
    </p:spTree>
  </p:cSld>
  <p:clrMapOvr>
    <a:masterClrMapping/>
  </p:clrMapOvr>
  <p:transition xmlns:p14="http://schemas.microsoft.com/office/powerpoint/2010/main" spd="med" advClick="1"/>
</p:sld>
</file>

<file path=ppt/slides/slide1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3"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834"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835" name="Depth of field and focal length"/>
          <p:cNvSpPr txBox="1"/>
          <p:nvPr>
            <p:ph type="title"/>
          </p:nvPr>
        </p:nvSpPr>
        <p:spPr>
          <a:prstGeom prst="rect">
            <a:avLst/>
          </a:prstGeom>
        </p:spPr>
        <p:txBody>
          <a:bodyPr/>
          <a:lstStyle>
            <a:lvl1pPr>
              <a:defRPr sz="3800"/>
            </a:lvl1pPr>
          </a:lstStyle>
          <a:p>
            <a:pPr/>
            <a:r>
              <a:t>Depth of field and focal length</a:t>
            </a:r>
          </a:p>
        </p:txBody>
      </p:sp>
      <p:sp>
        <p:nvSpPr>
          <p:cNvPr id="1836" name="Inverse quadratic:  the lens gets bigger,   the magnification is higher"/>
          <p:cNvSpPr txBox="1"/>
          <p:nvPr>
            <p:ph type="body" idx="1"/>
          </p:nvPr>
        </p:nvSpPr>
        <p:spPr>
          <a:prstGeom prst="rect">
            <a:avLst/>
          </a:prstGeom>
        </p:spPr>
        <p:txBody>
          <a:bodyPr/>
          <a:lstStyle/>
          <a:p>
            <a:pPr/>
            <a:r>
              <a:t>Inverse quadratic: </a:t>
            </a:r>
            <a:br/>
            <a:r>
              <a:t>the lens gets bigger,  </a:t>
            </a:r>
            <a:br/>
            <a:r>
              <a:t>the magnification is higher</a:t>
            </a:r>
          </a:p>
        </p:txBody>
      </p:sp>
      <p:sp>
        <p:nvSpPr>
          <p:cNvPr id="1837" name="Oval"/>
          <p:cNvSpPr/>
          <p:nvPr/>
        </p:nvSpPr>
        <p:spPr>
          <a:xfrm>
            <a:off x="1590707" y="4265662"/>
            <a:ext cx="240578" cy="3098735"/>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38" name="Line"/>
          <p:cNvSpPr/>
          <p:nvPr/>
        </p:nvSpPr>
        <p:spPr>
          <a:xfrm>
            <a:off x="590483" y="4854029"/>
            <a:ext cx="1745" cy="1922000"/>
          </a:xfrm>
          <a:prstGeom prst="line">
            <a:avLst/>
          </a:prstGeom>
          <a:ln w="12700">
            <a:solidFill>
              <a:srgbClr val="000000"/>
            </a:solidFill>
          </a:ln>
        </p:spPr>
        <p:txBody>
          <a:bodyPr lIns="0" tIns="0" rIns="0" bIns="0"/>
          <a:lstStyle/>
          <a:p>
            <a:pPr defTabSz="353020">
              <a:defRPr sz="900"/>
            </a:pPr>
          </a:p>
        </p:txBody>
      </p:sp>
      <p:sp>
        <p:nvSpPr>
          <p:cNvPr id="1839" name="Line"/>
          <p:cNvSpPr/>
          <p:nvPr/>
        </p:nvSpPr>
        <p:spPr>
          <a:xfrm>
            <a:off x="1678963" y="4854029"/>
            <a:ext cx="7030989" cy="1343439"/>
          </a:xfrm>
          <a:prstGeom prst="line">
            <a:avLst/>
          </a:prstGeom>
          <a:ln w="3175">
            <a:solidFill>
              <a:srgbClr val="000000"/>
            </a:solidFill>
          </a:ln>
        </p:spPr>
        <p:txBody>
          <a:bodyPr lIns="0" tIns="0" rIns="0" bIns="0"/>
          <a:lstStyle/>
          <a:p>
            <a:pPr defTabSz="353020">
              <a:defRPr sz="900"/>
            </a:pPr>
          </a:p>
        </p:txBody>
      </p:sp>
      <p:sp>
        <p:nvSpPr>
          <p:cNvPr id="1840" name="Line"/>
          <p:cNvSpPr/>
          <p:nvPr/>
        </p:nvSpPr>
        <p:spPr>
          <a:xfrm flipV="1">
            <a:off x="1678963" y="5354141"/>
            <a:ext cx="7109438" cy="1421888"/>
          </a:xfrm>
          <a:prstGeom prst="line">
            <a:avLst/>
          </a:prstGeom>
          <a:ln w="3175">
            <a:solidFill>
              <a:srgbClr val="000000"/>
            </a:solidFill>
          </a:ln>
        </p:spPr>
        <p:txBody>
          <a:bodyPr lIns="0" tIns="0" rIns="0" bIns="0"/>
          <a:lstStyle/>
          <a:p>
            <a:pPr defTabSz="353020">
              <a:defRPr sz="900"/>
            </a:pPr>
          </a:p>
        </p:txBody>
      </p:sp>
      <p:sp>
        <p:nvSpPr>
          <p:cNvPr id="1841" name="Circle"/>
          <p:cNvSpPr/>
          <p:nvPr/>
        </p:nvSpPr>
        <p:spPr>
          <a:xfrm>
            <a:off x="4767890" y="5775804"/>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42" name="Line"/>
          <p:cNvSpPr/>
          <p:nvPr/>
        </p:nvSpPr>
        <p:spPr>
          <a:xfrm>
            <a:off x="590483" y="5854253"/>
            <a:ext cx="1088481" cy="921776"/>
          </a:xfrm>
          <a:prstGeom prst="line">
            <a:avLst/>
          </a:prstGeom>
          <a:ln w="3175">
            <a:solidFill>
              <a:srgbClr val="000000"/>
            </a:solidFill>
          </a:ln>
        </p:spPr>
        <p:txBody>
          <a:bodyPr lIns="0" tIns="0" rIns="0" bIns="0"/>
          <a:lstStyle/>
          <a:p>
            <a:pPr defTabSz="353020">
              <a:defRPr sz="900"/>
            </a:pPr>
          </a:p>
        </p:txBody>
      </p:sp>
      <p:sp>
        <p:nvSpPr>
          <p:cNvPr id="1843" name="Line"/>
          <p:cNvSpPr/>
          <p:nvPr/>
        </p:nvSpPr>
        <p:spPr>
          <a:xfrm flipV="1">
            <a:off x="590483" y="4854029"/>
            <a:ext cx="1088481" cy="1000225"/>
          </a:xfrm>
          <a:prstGeom prst="line">
            <a:avLst/>
          </a:prstGeom>
          <a:ln w="3175">
            <a:solidFill>
              <a:srgbClr val="000000"/>
            </a:solidFill>
          </a:ln>
        </p:spPr>
        <p:txBody>
          <a:bodyPr lIns="0" tIns="0" rIns="0" bIns="0"/>
          <a:lstStyle/>
          <a:p>
            <a:pPr defTabSz="353020">
              <a:defRPr sz="900"/>
            </a:pPr>
          </a:p>
        </p:txBody>
      </p:sp>
      <p:sp>
        <p:nvSpPr>
          <p:cNvPr id="1844" name="Line"/>
          <p:cNvSpPr/>
          <p:nvPr/>
        </p:nvSpPr>
        <p:spPr>
          <a:xfrm>
            <a:off x="4816921" y="5609100"/>
            <a:ext cx="1744" cy="421664"/>
          </a:xfrm>
          <a:prstGeom prst="line">
            <a:avLst/>
          </a:prstGeom>
          <a:ln w="25400">
            <a:solidFill>
              <a:srgbClr val="FF2600"/>
            </a:solidFill>
          </a:ln>
        </p:spPr>
        <p:txBody>
          <a:bodyPr lIns="0" tIns="0" rIns="0" bIns="0"/>
          <a:lstStyle/>
          <a:p>
            <a:pPr defTabSz="353020">
              <a:defRPr sz="900"/>
            </a:pPr>
          </a:p>
        </p:txBody>
      </p:sp>
      <p:sp>
        <p:nvSpPr>
          <p:cNvPr id="1845" name="Line"/>
          <p:cNvSpPr/>
          <p:nvPr/>
        </p:nvSpPr>
        <p:spPr>
          <a:xfrm flipV="1">
            <a:off x="1590707" y="4854029"/>
            <a:ext cx="4687327" cy="1922000"/>
          </a:xfrm>
          <a:prstGeom prst="line">
            <a:avLst/>
          </a:prstGeom>
          <a:ln w="3175">
            <a:solidFill>
              <a:srgbClr val="000000"/>
            </a:solidFill>
          </a:ln>
        </p:spPr>
        <p:txBody>
          <a:bodyPr lIns="0" tIns="0" rIns="0" bIns="0"/>
          <a:lstStyle/>
          <a:p>
            <a:pPr defTabSz="353020">
              <a:defRPr sz="900"/>
            </a:pPr>
          </a:p>
        </p:txBody>
      </p:sp>
      <p:sp>
        <p:nvSpPr>
          <p:cNvPr id="1846" name="Line"/>
          <p:cNvSpPr/>
          <p:nvPr/>
        </p:nvSpPr>
        <p:spPr>
          <a:xfrm>
            <a:off x="1678963" y="4854029"/>
            <a:ext cx="5854254" cy="2510368"/>
          </a:xfrm>
          <a:prstGeom prst="line">
            <a:avLst/>
          </a:prstGeom>
          <a:ln w="3175">
            <a:solidFill>
              <a:srgbClr val="000000"/>
            </a:solidFill>
          </a:ln>
        </p:spPr>
        <p:txBody>
          <a:bodyPr lIns="0" tIns="0" rIns="0" bIns="0"/>
          <a:lstStyle/>
          <a:p>
            <a:pPr defTabSz="353020">
              <a:defRPr sz="900"/>
            </a:pPr>
          </a:p>
        </p:txBody>
      </p:sp>
      <p:sp>
        <p:nvSpPr>
          <p:cNvPr id="1847" name="Circle"/>
          <p:cNvSpPr/>
          <p:nvPr/>
        </p:nvSpPr>
        <p:spPr>
          <a:xfrm>
            <a:off x="3819966" y="5742464"/>
            <a:ext cx="166705" cy="166705"/>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48" name="Circle"/>
          <p:cNvSpPr/>
          <p:nvPr/>
        </p:nvSpPr>
        <p:spPr>
          <a:xfrm>
            <a:off x="6525583" y="5742464"/>
            <a:ext cx="166705" cy="166705"/>
          </a:xfrm>
          <a:prstGeom prst="ellipse">
            <a:avLst/>
          </a:prstGeom>
          <a:ln w="25400">
            <a:solidFill>
              <a:srgbClr val="D834D6"/>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49" name="Line"/>
          <p:cNvSpPr/>
          <p:nvPr/>
        </p:nvSpPr>
        <p:spPr>
          <a:xfrm>
            <a:off x="3934370" y="6864284"/>
            <a:ext cx="833521" cy="1744"/>
          </a:xfrm>
          <a:prstGeom prst="line">
            <a:avLst/>
          </a:prstGeom>
          <a:ln w="12700">
            <a:solidFill>
              <a:srgbClr val="D834D6"/>
            </a:solidFill>
            <a:prstDash val="sysDot"/>
          </a:ln>
        </p:spPr>
        <p:txBody>
          <a:bodyPr lIns="0" tIns="0" rIns="0" bIns="0"/>
          <a:lstStyle/>
          <a:p>
            <a:pPr defTabSz="353020">
              <a:defRPr sz="900"/>
            </a:pPr>
          </a:p>
        </p:txBody>
      </p:sp>
      <p:sp>
        <p:nvSpPr>
          <p:cNvPr id="1850" name="CD/f"/>
          <p:cNvSpPr txBox="1"/>
          <p:nvPr/>
        </p:nvSpPr>
        <p:spPr>
          <a:xfrm>
            <a:off x="4923481" y="5520845"/>
            <a:ext cx="79970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b="1" i="1" sz="2600">
                <a:uFill>
                  <a:solidFill>
                    <a:srgbClr val="000000"/>
                  </a:solidFill>
                </a:uFill>
                <a:latin typeface="Times New Roman"/>
                <a:ea typeface="Times New Roman"/>
                <a:cs typeface="Times New Roman"/>
                <a:sym typeface="Times New Roman"/>
              </a:defRPr>
            </a:lvl1pPr>
          </a:lstStyle>
          <a:p>
            <a:pPr/>
            <a:r>
              <a:t>CD/f</a:t>
            </a:r>
          </a:p>
        </p:txBody>
      </p:sp>
      <p:sp>
        <p:nvSpPr>
          <p:cNvPr id="1851" name="f/N"/>
          <p:cNvSpPr txBox="1"/>
          <p:nvPr/>
        </p:nvSpPr>
        <p:spPr>
          <a:xfrm>
            <a:off x="1909297" y="5484453"/>
            <a:ext cx="57732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b="1" i="1" sz="2600">
                <a:uFill>
                  <a:solidFill>
                    <a:srgbClr val="000000"/>
                  </a:solidFill>
                </a:uFill>
                <a:latin typeface="Times New Roman"/>
                <a:ea typeface="Times New Roman"/>
                <a:cs typeface="Times New Roman"/>
                <a:sym typeface="Times New Roman"/>
              </a:defRPr>
            </a:lvl1pPr>
          </a:lstStyle>
          <a:p>
            <a:pPr/>
            <a:r>
              <a:t>f/N</a:t>
            </a:r>
          </a:p>
        </p:txBody>
      </p:sp>
      <p:sp>
        <p:nvSpPr>
          <p:cNvPr id="1852" name="Line"/>
          <p:cNvSpPr/>
          <p:nvPr/>
        </p:nvSpPr>
        <p:spPr>
          <a:xfrm>
            <a:off x="1757412" y="4687325"/>
            <a:ext cx="3098735" cy="1744"/>
          </a:xfrm>
          <a:prstGeom prst="line">
            <a:avLst/>
          </a:prstGeom>
          <a:ln w="12700">
            <a:solidFill>
              <a:srgbClr val="000000"/>
            </a:solidFill>
            <a:custDash>
              <a:ds d="100000" sp="200000"/>
            </a:custDash>
          </a:ln>
        </p:spPr>
        <p:txBody>
          <a:bodyPr lIns="0" tIns="0" rIns="0" bIns="0"/>
          <a:lstStyle/>
          <a:p>
            <a:pPr defTabSz="353020">
              <a:defRPr sz="900"/>
            </a:pPr>
          </a:p>
        </p:txBody>
      </p:sp>
      <p:sp>
        <p:nvSpPr>
          <p:cNvPr id="1853" name="D"/>
          <p:cNvSpPr txBox="1"/>
          <p:nvPr/>
        </p:nvSpPr>
        <p:spPr>
          <a:xfrm>
            <a:off x="2746087" y="4061912"/>
            <a:ext cx="374238"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D</a:t>
            </a:r>
          </a:p>
        </p:txBody>
      </p:sp>
      <p:sp>
        <p:nvSpPr>
          <p:cNvPr id="1854" name="d1"/>
          <p:cNvSpPr txBox="1"/>
          <p:nvPr/>
        </p:nvSpPr>
        <p:spPr>
          <a:xfrm>
            <a:off x="4022625" y="6864284"/>
            <a:ext cx="410946"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1</a:t>
            </a:r>
          </a:p>
        </p:txBody>
      </p:sp>
      <p:sp>
        <p:nvSpPr>
          <p:cNvPr id="1855" name="d2"/>
          <p:cNvSpPr txBox="1"/>
          <p:nvPr/>
        </p:nvSpPr>
        <p:spPr>
          <a:xfrm>
            <a:off x="5689666" y="6823316"/>
            <a:ext cx="410945" cy="503335"/>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i="1"/>
              <a:t>d</a:t>
            </a:r>
            <a:r>
              <a:rPr baseline="-23538" i="1"/>
              <a:t>2</a:t>
            </a:r>
          </a:p>
        </p:txBody>
      </p:sp>
      <p:sp>
        <p:nvSpPr>
          <p:cNvPr id="1856" name="Line"/>
          <p:cNvSpPr/>
          <p:nvPr/>
        </p:nvSpPr>
        <p:spPr>
          <a:xfrm>
            <a:off x="5022850" y="6864284"/>
            <a:ext cx="1588592" cy="1744"/>
          </a:xfrm>
          <a:prstGeom prst="line">
            <a:avLst/>
          </a:prstGeom>
          <a:ln w="12700">
            <a:solidFill>
              <a:srgbClr val="D834D6"/>
            </a:solidFill>
            <a:prstDash val="sysDot"/>
          </a:ln>
        </p:spPr>
        <p:txBody>
          <a:bodyPr lIns="0" tIns="0" rIns="0" bIns="0"/>
          <a:lstStyle/>
          <a:p>
            <a:pPr defTabSz="353020">
              <a:defRPr sz="900"/>
            </a:pPr>
          </a:p>
        </p:txBody>
      </p:sp>
      <p:pic>
        <p:nvPicPr>
          <p:cNvPr id="1857" name="txp_fig.png" descr="txp_fig.png"/>
          <p:cNvPicPr>
            <a:picLocks noChangeAspect="0"/>
          </p:cNvPicPr>
          <p:nvPr/>
        </p:nvPicPr>
        <p:blipFill>
          <a:blip r:embed="rId3">
            <a:extLst/>
          </a:blip>
          <a:stretch>
            <a:fillRect/>
          </a:stretch>
        </p:blipFill>
        <p:spPr>
          <a:xfrm>
            <a:off x="7111553" y="1255183"/>
            <a:ext cx="2881693" cy="1248211"/>
          </a:xfrm>
          <a:prstGeom prst="rect">
            <a:avLst/>
          </a:prstGeom>
          <a:ln w="12700">
            <a:miter lim="400000"/>
          </a:ln>
        </p:spPr>
      </p:pic>
      <p:sp>
        <p:nvSpPr>
          <p:cNvPr id="1858" name="Line"/>
          <p:cNvSpPr/>
          <p:nvPr/>
        </p:nvSpPr>
        <p:spPr>
          <a:xfrm>
            <a:off x="4829342" y="5609100"/>
            <a:ext cx="1745" cy="421664"/>
          </a:xfrm>
          <a:prstGeom prst="line">
            <a:avLst/>
          </a:prstGeom>
          <a:ln w="25400">
            <a:solidFill>
              <a:srgbClr val="FF2600"/>
            </a:solidFill>
          </a:ln>
        </p:spPr>
        <p:txBody>
          <a:bodyPr lIns="0" tIns="0" rIns="0" bIns="0"/>
          <a:lstStyle/>
          <a:p>
            <a:pPr defTabSz="353020">
              <a:defRPr sz="900"/>
            </a:pPr>
          </a:p>
        </p:txBody>
      </p:sp>
      <p:sp>
        <p:nvSpPr>
          <p:cNvPr id="1859" name="Line"/>
          <p:cNvSpPr/>
          <p:nvPr/>
        </p:nvSpPr>
        <p:spPr>
          <a:xfrm>
            <a:off x="1678963" y="4265662"/>
            <a:ext cx="6776029" cy="2932031"/>
          </a:xfrm>
          <a:prstGeom prst="line">
            <a:avLst/>
          </a:prstGeom>
          <a:ln w="12700">
            <a:solidFill>
              <a:srgbClr val="FF2600"/>
            </a:solidFill>
          </a:ln>
        </p:spPr>
        <p:txBody>
          <a:bodyPr lIns="0" tIns="0" rIns="0" bIns="0"/>
          <a:lstStyle/>
          <a:p>
            <a:pPr defTabSz="353020">
              <a:defRPr sz="900"/>
            </a:pPr>
          </a:p>
        </p:txBody>
      </p:sp>
      <p:sp>
        <p:nvSpPr>
          <p:cNvPr id="1860" name="Line"/>
          <p:cNvSpPr/>
          <p:nvPr/>
        </p:nvSpPr>
        <p:spPr>
          <a:xfrm flipV="1">
            <a:off x="1678963" y="4765774"/>
            <a:ext cx="6020958" cy="2598623"/>
          </a:xfrm>
          <a:prstGeom prst="line">
            <a:avLst/>
          </a:prstGeom>
          <a:ln w="12700">
            <a:solidFill>
              <a:srgbClr val="FF2600"/>
            </a:solidFill>
          </a:ln>
        </p:spPr>
        <p:txBody>
          <a:bodyPr lIns="0" tIns="0" rIns="0" bIns="0"/>
          <a:lstStyle/>
          <a:p>
            <a:pPr defTabSz="353020">
              <a:defRPr sz="900"/>
            </a:pPr>
          </a:p>
        </p:txBody>
      </p:sp>
      <p:sp>
        <p:nvSpPr>
          <p:cNvPr id="1861" name="Line"/>
          <p:cNvSpPr/>
          <p:nvPr/>
        </p:nvSpPr>
        <p:spPr>
          <a:xfrm flipV="1">
            <a:off x="1678963" y="5275692"/>
            <a:ext cx="3765551" cy="2088704"/>
          </a:xfrm>
          <a:prstGeom prst="line">
            <a:avLst/>
          </a:prstGeom>
          <a:ln w="12700">
            <a:solidFill>
              <a:srgbClr val="FF2600"/>
            </a:solidFill>
          </a:ln>
        </p:spPr>
        <p:txBody>
          <a:bodyPr lIns="0" tIns="0" rIns="0" bIns="0"/>
          <a:lstStyle/>
          <a:p>
            <a:pPr defTabSz="353020">
              <a:defRPr sz="900"/>
            </a:pPr>
          </a:p>
        </p:txBody>
      </p:sp>
      <p:sp>
        <p:nvSpPr>
          <p:cNvPr id="1862" name="Line"/>
          <p:cNvSpPr/>
          <p:nvPr/>
        </p:nvSpPr>
        <p:spPr>
          <a:xfrm>
            <a:off x="1678963" y="4265662"/>
            <a:ext cx="3510592" cy="1922000"/>
          </a:xfrm>
          <a:prstGeom prst="line">
            <a:avLst/>
          </a:prstGeom>
          <a:ln w="12700">
            <a:solidFill>
              <a:srgbClr val="FF2600"/>
            </a:solidFill>
          </a:ln>
        </p:spPr>
        <p:txBody>
          <a:bodyPr lIns="0" tIns="0" rIns="0" bIns="0"/>
          <a:lstStyle/>
          <a:p>
            <a:pPr defTabSz="353020">
              <a:defRPr sz="900"/>
            </a:pPr>
          </a:p>
        </p:txBody>
      </p:sp>
      <p:sp>
        <p:nvSpPr>
          <p:cNvPr id="1863" name="Rectangle"/>
          <p:cNvSpPr/>
          <p:nvPr/>
        </p:nvSpPr>
        <p:spPr>
          <a:xfrm>
            <a:off x="8621696" y="1954250"/>
            <a:ext cx="833521" cy="556117"/>
          </a:xfrm>
          <a:prstGeom prst="rect">
            <a:avLst/>
          </a:prstGeom>
          <a:ln w="3175">
            <a:solidFill>
              <a:srgbClr val="FF26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5"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866"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867" name="Depth of field &amp; focal length"/>
          <p:cNvSpPr txBox="1"/>
          <p:nvPr>
            <p:ph type="title"/>
          </p:nvPr>
        </p:nvSpPr>
        <p:spPr>
          <a:xfrm>
            <a:off x="335524" y="-1"/>
            <a:ext cx="9541356" cy="842020"/>
          </a:xfrm>
          <a:prstGeom prst="rect">
            <a:avLst/>
          </a:prstGeom>
        </p:spPr>
        <p:txBody>
          <a:bodyPr/>
          <a:lstStyle>
            <a:lvl1pPr>
              <a:defRPr sz="3800"/>
            </a:lvl1pPr>
          </a:lstStyle>
          <a:p>
            <a:pPr/>
            <a:r>
              <a:t>Depth of field &amp; focal length</a:t>
            </a:r>
          </a:p>
        </p:txBody>
      </p:sp>
      <p:sp>
        <p:nvSpPr>
          <p:cNvPr id="1868" name="Recall that to get the same image size,  we can double the focal length and the distance…"/>
          <p:cNvSpPr txBox="1"/>
          <p:nvPr>
            <p:ph type="body" idx="1"/>
          </p:nvPr>
        </p:nvSpPr>
        <p:spPr>
          <a:xfrm>
            <a:off x="382158" y="1098285"/>
            <a:ext cx="9267438" cy="3784728"/>
          </a:xfrm>
          <a:prstGeom prst="rect">
            <a:avLst/>
          </a:prstGeom>
        </p:spPr>
        <p:txBody>
          <a:bodyPr lIns="29418" tIns="29418" rIns="29418" bIns="29418"/>
          <a:lstStyle/>
          <a:p>
            <a:pPr marL="298388" marR="50212"/>
            <a:r>
              <a:t>Recall that to get the same image size, </a:t>
            </a:r>
            <a:br/>
            <a:r>
              <a:t>we can double the focal length and the distance</a:t>
            </a:r>
          </a:p>
          <a:p>
            <a:pPr marL="298388" marR="50212"/>
            <a:r>
              <a:t>Recall what happens to physical aperture size when we double the focal length for the same f number?</a:t>
            </a:r>
          </a:p>
          <a:p>
            <a:pPr lvl="1" marL="713477" marR="50212" indent="-210552"/>
            <a:r>
              <a:t>It is doubled</a:t>
            </a:r>
          </a:p>
        </p:txBody>
      </p:sp>
      <p:pic>
        <p:nvPicPr>
          <p:cNvPr id="1869" name="image.png" descr="image.png"/>
          <p:cNvPicPr>
            <a:picLocks noChangeAspect="0"/>
          </p:cNvPicPr>
          <p:nvPr/>
        </p:nvPicPr>
        <p:blipFill>
          <a:blip r:embed="rId3">
            <a:extLst/>
          </a:blip>
          <a:srcRect l="0" t="34226" r="0" b="35263"/>
          <a:stretch>
            <a:fillRect/>
          </a:stretch>
        </p:blipFill>
        <p:spPr>
          <a:xfrm>
            <a:off x="5174518" y="3798672"/>
            <a:ext cx="4570960" cy="2811961"/>
          </a:xfrm>
          <a:prstGeom prst="rect">
            <a:avLst/>
          </a:prstGeom>
          <a:ln w="12700">
            <a:miter lim="400000"/>
          </a:ln>
        </p:spPr>
      </p:pic>
      <p:pic>
        <p:nvPicPr>
          <p:cNvPr id="1870" name="image.png" descr="image.png"/>
          <p:cNvPicPr>
            <a:picLocks noChangeAspect="0"/>
          </p:cNvPicPr>
          <p:nvPr/>
        </p:nvPicPr>
        <p:blipFill>
          <a:blip r:embed="rId3">
            <a:extLst/>
          </a:blip>
          <a:srcRect l="0" t="0" r="0" b="67848"/>
          <a:stretch>
            <a:fillRect/>
          </a:stretch>
        </p:blipFill>
        <p:spPr>
          <a:xfrm>
            <a:off x="453633" y="3732427"/>
            <a:ext cx="4569217" cy="2961885"/>
          </a:xfrm>
          <a:prstGeom prst="rect">
            <a:avLst/>
          </a:prstGeom>
          <a:ln w="12700">
            <a:miter lim="400000"/>
          </a:ln>
        </p:spPr>
      </p:pic>
      <p:sp>
        <p:nvSpPr>
          <p:cNvPr id="1871" name="24mm"/>
          <p:cNvSpPr txBox="1"/>
          <p:nvPr/>
        </p:nvSpPr>
        <p:spPr>
          <a:xfrm>
            <a:off x="1607705" y="6800653"/>
            <a:ext cx="739000" cy="323603"/>
          </a:xfrm>
          <a:prstGeom prst="rect">
            <a:avLst/>
          </a:prstGeom>
          <a:ln w="12700">
            <a:miter lim="400000"/>
          </a:ln>
          <a:extLst>
            <a:ext uri="{C572A759-6A51-4108-AA02-DFA0A04FC94B}">
              <ma14:wrappingTextBoxFlag xmlns:ma14="http://schemas.microsoft.com/office/mac/drawingml/2011/main" val="1"/>
            </a:ext>
          </a:extLst>
        </p:spPr>
        <p:txBody>
          <a:bodyPr wrap="none" lIns="19612" tIns="19612" rIns="19612" bIns="19612">
            <a:spAutoFit/>
          </a:bodyPr>
          <a:lstStyle>
            <a:lvl1pPr marL="36099" marR="36099" defTabSz="913494">
              <a:lnSpc>
                <a:spcPct val="85000"/>
              </a:lnSpc>
              <a:buClr>
                <a:srgbClr val="000000"/>
              </a:buClr>
              <a:buFont typeface="Helvetica"/>
              <a:defRPr sz="1800">
                <a:uFill>
                  <a:solidFill>
                    <a:srgbClr val="000000"/>
                  </a:solidFill>
                </a:uFill>
              </a:defRPr>
            </a:lvl1pPr>
          </a:lstStyle>
          <a:p>
            <a:pPr/>
            <a:r>
              <a:t>24mm</a:t>
            </a:r>
          </a:p>
        </p:txBody>
      </p:sp>
      <p:sp>
        <p:nvSpPr>
          <p:cNvPr id="1872" name="50mm"/>
          <p:cNvSpPr txBox="1"/>
          <p:nvPr/>
        </p:nvSpPr>
        <p:spPr>
          <a:xfrm>
            <a:off x="7079956" y="6800653"/>
            <a:ext cx="739000" cy="323603"/>
          </a:xfrm>
          <a:prstGeom prst="rect">
            <a:avLst/>
          </a:prstGeom>
          <a:ln w="12700">
            <a:miter lim="400000"/>
          </a:ln>
          <a:extLst>
            <a:ext uri="{C572A759-6A51-4108-AA02-DFA0A04FC94B}">
              <ma14:wrappingTextBoxFlag xmlns:ma14="http://schemas.microsoft.com/office/mac/drawingml/2011/main" val="1"/>
            </a:ext>
          </a:extLst>
        </p:spPr>
        <p:txBody>
          <a:bodyPr wrap="none" lIns="19612" tIns="19612" rIns="19612" bIns="19612">
            <a:spAutoFit/>
          </a:bodyPr>
          <a:lstStyle>
            <a:lvl1pPr marL="36099" marR="36099" defTabSz="913494">
              <a:lnSpc>
                <a:spcPct val="85000"/>
              </a:lnSpc>
              <a:buClr>
                <a:srgbClr val="000000"/>
              </a:buClr>
              <a:buFont typeface="Helvetica"/>
              <a:defRPr sz="1800">
                <a:uFill>
                  <a:solidFill>
                    <a:srgbClr val="000000"/>
                  </a:solidFill>
                </a:uFill>
              </a:defRPr>
            </a:lvl1pPr>
          </a:lstStyle>
          <a:p>
            <a:pPr/>
            <a:r>
              <a:t>50mm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68">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86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86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868">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868" grpId="1"/>
    </p:bldLst>
  </p:timing>
</p:sld>
</file>

<file path=ppt/slides/slide1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4"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875"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876" name="Same image size (same magnification),  same f number…"/>
          <p:cNvSpPr txBox="1"/>
          <p:nvPr>
            <p:ph type="body" idx="1"/>
          </p:nvPr>
        </p:nvSpPr>
        <p:spPr>
          <a:xfrm>
            <a:off x="382158" y="1098285"/>
            <a:ext cx="9267438" cy="3474418"/>
          </a:xfrm>
          <a:prstGeom prst="rect">
            <a:avLst/>
          </a:prstGeom>
        </p:spPr>
        <p:txBody>
          <a:bodyPr lIns="29418" tIns="29418" rIns="29418" bIns="29418"/>
          <a:lstStyle/>
          <a:p>
            <a:pPr marL="298388" marR="50212"/>
            <a:r>
              <a:t>Same image size (same magnification), </a:t>
            </a:r>
            <a:br/>
            <a:r>
              <a:t>same f number</a:t>
            </a:r>
          </a:p>
          <a:p>
            <a:pPr marL="298388" marR="50212"/>
            <a:r>
              <a:t>Same depth of field!</a:t>
            </a:r>
          </a:p>
        </p:txBody>
      </p:sp>
      <p:sp>
        <p:nvSpPr>
          <p:cNvPr id="1877" name="Depth of field &amp; focal length"/>
          <p:cNvSpPr txBox="1"/>
          <p:nvPr>
            <p:ph type="title"/>
          </p:nvPr>
        </p:nvSpPr>
        <p:spPr>
          <a:xfrm>
            <a:off x="335524" y="-1"/>
            <a:ext cx="9541356" cy="842020"/>
          </a:xfrm>
          <a:prstGeom prst="rect">
            <a:avLst/>
          </a:prstGeom>
        </p:spPr>
        <p:txBody>
          <a:bodyPr/>
          <a:lstStyle>
            <a:lvl1pPr>
              <a:defRPr sz="3800"/>
            </a:lvl1pPr>
          </a:lstStyle>
          <a:p>
            <a:pPr/>
            <a:r>
              <a:t>Depth of field &amp; focal length</a:t>
            </a:r>
          </a:p>
        </p:txBody>
      </p:sp>
      <p:sp>
        <p:nvSpPr>
          <p:cNvPr id="1878" name="Oval"/>
          <p:cNvSpPr/>
          <p:nvPr/>
        </p:nvSpPr>
        <p:spPr>
          <a:xfrm>
            <a:off x="2865503" y="4604082"/>
            <a:ext cx="242321" cy="1922872"/>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79" name="Line"/>
          <p:cNvSpPr/>
          <p:nvPr/>
        </p:nvSpPr>
        <p:spPr>
          <a:xfrm>
            <a:off x="376928" y="4604082"/>
            <a:ext cx="1744" cy="1922872"/>
          </a:xfrm>
          <a:prstGeom prst="line">
            <a:avLst/>
          </a:prstGeom>
          <a:ln w="12700">
            <a:solidFill>
              <a:srgbClr val="000000"/>
            </a:solidFill>
          </a:ln>
        </p:spPr>
        <p:txBody>
          <a:bodyPr lIns="0" tIns="0" rIns="0" bIns="0"/>
          <a:lstStyle/>
          <a:p>
            <a:pPr defTabSz="353020">
              <a:defRPr sz="900"/>
            </a:pPr>
          </a:p>
        </p:txBody>
      </p:sp>
      <p:sp>
        <p:nvSpPr>
          <p:cNvPr id="1880" name="Wide-angle lens"/>
          <p:cNvSpPr txBox="1"/>
          <p:nvPr/>
        </p:nvSpPr>
        <p:spPr>
          <a:xfrm>
            <a:off x="4261023" y="3460470"/>
            <a:ext cx="1253022" cy="5842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7" marR="44627" defTabSz="1000224">
              <a:spcBef>
                <a:spcPts val="1000"/>
              </a:spcBef>
              <a:buClr>
                <a:srgbClr val="000000"/>
              </a:buClr>
              <a:buFont typeface="Times New Roman"/>
              <a:defRPr sz="1600">
                <a:uFill>
                  <a:solidFill>
                    <a:srgbClr val="000000"/>
                  </a:solidFill>
                </a:uFill>
                <a:latin typeface="Times New Roman"/>
                <a:ea typeface="Times New Roman"/>
                <a:cs typeface="Times New Roman"/>
                <a:sym typeface="Times New Roman"/>
              </a:defRPr>
            </a:pPr>
            <a:r>
              <a:t>Wide-angle</a:t>
            </a:r>
            <a:br/>
            <a:r>
              <a:t>lens</a:t>
            </a:r>
          </a:p>
        </p:txBody>
      </p:sp>
      <p:sp>
        <p:nvSpPr>
          <p:cNvPr id="1881" name="Line"/>
          <p:cNvSpPr/>
          <p:nvPr/>
        </p:nvSpPr>
        <p:spPr>
          <a:xfrm>
            <a:off x="3596822" y="1950764"/>
            <a:ext cx="1744" cy="1922000"/>
          </a:xfrm>
          <a:prstGeom prst="line">
            <a:avLst/>
          </a:prstGeom>
          <a:ln w="12700">
            <a:solidFill>
              <a:srgbClr val="000000"/>
            </a:solidFill>
          </a:ln>
        </p:spPr>
        <p:txBody>
          <a:bodyPr lIns="0" tIns="0" rIns="0" bIns="0"/>
          <a:lstStyle/>
          <a:p>
            <a:pPr defTabSz="353020">
              <a:defRPr sz="900"/>
            </a:pPr>
          </a:p>
        </p:txBody>
      </p:sp>
      <p:sp>
        <p:nvSpPr>
          <p:cNvPr id="1882" name="Telephoto lens (2x f), same aperture"/>
          <p:cNvSpPr txBox="1"/>
          <p:nvPr/>
        </p:nvSpPr>
        <p:spPr>
          <a:xfrm>
            <a:off x="2585702" y="6509520"/>
            <a:ext cx="2331207" cy="5842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7" marR="44627" defTabSz="1000224">
              <a:spcBef>
                <a:spcPts val="1000"/>
              </a:spcBef>
              <a:buClr>
                <a:srgbClr val="000000"/>
              </a:buClr>
              <a:buFont typeface="Times New Roman"/>
              <a:defRPr sz="1600">
                <a:uFill>
                  <a:solidFill>
                    <a:srgbClr val="000000"/>
                  </a:solidFill>
                </a:uFill>
                <a:latin typeface="Times New Roman"/>
                <a:ea typeface="Times New Roman"/>
                <a:cs typeface="Times New Roman"/>
                <a:sym typeface="Times New Roman"/>
              </a:defRPr>
            </a:pPr>
            <a:r>
              <a:t>Telephoto</a:t>
            </a:r>
            <a:br/>
            <a:r>
              <a:t>lens (2x f), same aperture</a:t>
            </a:r>
          </a:p>
        </p:txBody>
      </p:sp>
      <p:sp>
        <p:nvSpPr>
          <p:cNvPr id="1883" name="Oval"/>
          <p:cNvSpPr/>
          <p:nvPr/>
        </p:nvSpPr>
        <p:spPr>
          <a:xfrm>
            <a:off x="4642808" y="2393564"/>
            <a:ext cx="127481" cy="1009378"/>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grpSp>
        <p:nvGrpSpPr>
          <p:cNvPr id="1892" name="Group"/>
          <p:cNvGrpSpPr/>
          <p:nvPr/>
        </p:nvGrpSpPr>
        <p:grpSpPr>
          <a:xfrm>
            <a:off x="3575902" y="1627815"/>
            <a:ext cx="5941202" cy="2519520"/>
            <a:chOff x="0" y="0"/>
            <a:chExt cx="5941201" cy="2519518"/>
          </a:xfrm>
        </p:grpSpPr>
        <p:sp>
          <p:nvSpPr>
            <p:cNvPr id="1884" name="Line"/>
            <p:cNvSpPr/>
            <p:nvPr/>
          </p:nvSpPr>
          <p:spPr>
            <a:xfrm>
              <a:off x="1142538" y="766224"/>
              <a:ext cx="4493988" cy="1753295"/>
            </a:xfrm>
            <a:prstGeom prst="line">
              <a:avLst/>
            </a:prstGeom>
            <a:noFill/>
            <a:ln w="12700" cap="flat">
              <a:solidFill>
                <a:srgbClr val="000000"/>
              </a:solidFill>
              <a:prstDash val="solid"/>
              <a:round/>
            </a:ln>
            <a:effectLst/>
          </p:spPr>
          <p:txBody>
            <a:bodyPr wrap="square" lIns="0" tIns="0" rIns="0" bIns="0" numCol="1" anchor="t">
              <a:noAutofit/>
            </a:bodyPr>
            <a:lstStyle/>
            <a:p>
              <a:pPr defTabSz="353020">
                <a:defRPr sz="900"/>
              </a:pPr>
            </a:p>
          </p:txBody>
        </p:sp>
        <p:sp>
          <p:nvSpPr>
            <p:cNvPr id="1885" name="Line"/>
            <p:cNvSpPr/>
            <p:nvPr/>
          </p:nvSpPr>
          <p:spPr>
            <a:xfrm flipV="1">
              <a:off x="1142538" y="0"/>
              <a:ext cx="4798664" cy="1753295"/>
            </a:xfrm>
            <a:prstGeom prst="line">
              <a:avLst/>
            </a:prstGeom>
            <a:noFill/>
            <a:ln w="12700" cap="flat">
              <a:solidFill>
                <a:srgbClr val="000000"/>
              </a:solidFill>
              <a:prstDash val="solid"/>
              <a:round/>
            </a:ln>
            <a:effectLst/>
          </p:spPr>
          <p:txBody>
            <a:bodyPr wrap="square" lIns="0" tIns="0" rIns="0" bIns="0" numCol="1" anchor="t">
              <a:noAutofit/>
            </a:bodyPr>
            <a:lstStyle/>
            <a:p>
              <a:pPr defTabSz="353020">
                <a:defRPr sz="900"/>
              </a:pPr>
            </a:p>
          </p:txBody>
        </p:sp>
        <p:sp>
          <p:nvSpPr>
            <p:cNvPr id="1886" name="Line"/>
            <p:cNvSpPr/>
            <p:nvPr/>
          </p:nvSpPr>
          <p:spPr>
            <a:xfrm flipV="1">
              <a:off x="0" y="766224"/>
              <a:ext cx="1142539" cy="609843"/>
            </a:xfrm>
            <a:prstGeom prst="line">
              <a:avLst/>
            </a:prstGeom>
            <a:noFill/>
            <a:ln w="12700" cap="flat">
              <a:solidFill>
                <a:srgbClr val="000000"/>
              </a:solidFill>
              <a:prstDash val="solid"/>
              <a:round/>
            </a:ln>
            <a:effectLst/>
          </p:spPr>
          <p:txBody>
            <a:bodyPr wrap="square" lIns="0" tIns="0" rIns="0" bIns="0" numCol="1" anchor="t">
              <a:noAutofit/>
            </a:bodyPr>
            <a:lstStyle/>
            <a:p>
              <a:pPr defTabSz="353020">
                <a:defRPr sz="900"/>
              </a:pPr>
            </a:p>
          </p:txBody>
        </p:sp>
        <p:sp>
          <p:nvSpPr>
            <p:cNvPr id="1887" name="Line"/>
            <p:cNvSpPr/>
            <p:nvPr/>
          </p:nvSpPr>
          <p:spPr>
            <a:xfrm>
              <a:off x="0" y="1376066"/>
              <a:ext cx="1142539" cy="381152"/>
            </a:xfrm>
            <a:prstGeom prst="line">
              <a:avLst/>
            </a:prstGeom>
            <a:noFill/>
            <a:ln w="12700" cap="flat">
              <a:solidFill>
                <a:srgbClr val="000000"/>
              </a:solidFill>
              <a:prstDash val="solid"/>
              <a:round/>
            </a:ln>
            <a:effectLst/>
          </p:spPr>
          <p:txBody>
            <a:bodyPr wrap="square" lIns="0" tIns="0" rIns="0" bIns="0" numCol="1" anchor="t">
              <a:noAutofit/>
            </a:bodyPr>
            <a:lstStyle/>
            <a:p>
              <a:pPr defTabSz="353020">
                <a:defRPr sz="900"/>
              </a:pPr>
            </a:p>
          </p:txBody>
        </p:sp>
        <p:sp>
          <p:nvSpPr>
            <p:cNvPr id="1888" name="Line"/>
            <p:cNvSpPr/>
            <p:nvPr/>
          </p:nvSpPr>
          <p:spPr>
            <a:xfrm flipV="1">
              <a:off x="1523385" y="689994"/>
              <a:ext cx="1904232" cy="14294"/>
            </a:xfrm>
            <a:prstGeom prst="line">
              <a:avLst/>
            </a:prstGeom>
            <a:noFill/>
            <a:ln w="12700" cap="flat">
              <a:solidFill>
                <a:srgbClr val="000000"/>
              </a:solidFill>
              <a:prstDash val="solid"/>
              <a:round/>
              <a:headEnd type="triangle" w="med" len="med"/>
              <a:tailEnd type="triangle" w="med" len="med"/>
            </a:ln>
            <a:effectLst/>
          </p:spPr>
          <p:txBody>
            <a:bodyPr wrap="square" lIns="0" tIns="0" rIns="0" bIns="0" numCol="1" anchor="t">
              <a:noAutofit/>
            </a:bodyPr>
            <a:lstStyle/>
            <a:p>
              <a:pPr defTabSz="353020">
                <a:defRPr sz="900"/>
              </a:pPr>
            </a:p>
          </p:txBody>
        </p:sp>
        <p:sp>
          <p:nvSpPr>
            <p:cNvPr id="1889" name="Oval"/>
            <p:cNvSpPr/>
            <p:nvPr/>
          </p:nvSpPr>
          <p:spPr>
            <a:xfrm>
              <a:off x="3427615" y="932977"/>
              <a:ext cx="76171" cy="686073"/>
            </a:xfrm>
            <a:prstGeom prst="ellipse">
              <a:avLst/>
            </a:prstGeom>
            <a:solidFill>
              <a:srgbClr val="989898"/>
            </a:solidFill>
            <a:ln w="12700" cap="flat">
              <a:solidFill>
                <a:srgbClr val="00000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90" name="DoF"/>
            <p:cNvSpPr txBox="1"/>
            <p:nvPr/>
          </p:nvSpPr>
          <p:spPr>
            <a:xfrm>
              <a:off x="2229537" y="156382"/>
              <a:ext cx="722979" cy="44542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DoF</a:t>
              </a:r>
            </a:p>
          </p:txBody>
        </p:sp>
        <p:sp>
          <p:nvSpPr>
            <p:cNvPr id="1891" name="Oval"/>
            <p:cNvSpPr/>
            <p:nvPr/>
          </p:nvSpPr>
          <p:spPr>
            <a:xfrm>
              <a:off x="1447216" y="918684"/>
              <a:ext cx="76170" cy="686073"/>
            </a:xfrm>
            <a:prstGeom prst="ellipse">
              <a:avLst/>
            </a:prstGeom>
            <a:solidFill>
              <a:srgbClr val="989898"/>
            </a:solidFill>
            <a:ln w="12700" cap="flat">
              <a:solidFill>
                <a:srgbClr val="00000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grpSp>
      <p:grpSp>
        <p:nvGrpSpPr>
          <p:cNvPr id="1899" name="Group"/>
          <p:cNvGrpSpPr/>
          <p:nvPr/>
        </p:nvGrpSpPr>
        <p:grpSpPr>
          <a:xfrm>
            <a:off x="376928" y="4450670"/>
            <a:ext cx="9902004" cy="2438892"/>
            <a:chOff x="0" y="0"/>
            <a:chExt cx="9902002" cy="2438890"/>
          </a:xfrm>
        </p:grpSpPr>
        <p:sp>
          <p:nvSpPr>
            <p:cNvPr id="1893" name="Line"/>
            <p:cNvSpPr/>
            <p:nvPr/>
          </p:nvSpPr>
          <p:spPr>
            <a:xfrm>
              <a:off x="0" y="1067015"/>
              <a:ext cx="2569126" cy="1009853"/>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1894" name="Line"/>
            <p:cNvSpPr/>
            <p:nvPr/>
          </p:nvSpPr>
          <p:spPr>
            <a:xfrm flipV="1">
              <a:off x="0" y="152430"/>
              <a:ext cx="2569126" cy="914586"/>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1895" name="Line"/>
            <p:cNvSpPr/>
            <p:nvPr/>
          </p:nvSpPr>
          <p:spPr>
            <a:xfrm flipV="1">
              <a:off x="2569125" y="0"/>
              <a:ext cx="6723525" cy="2076869"/>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1896" name="Line"/>
            <p:cNvSpPr/>
            <p:nvPr/>
          </p:nvSpPr>
          <p:spPr>
            <a:xfrm>
              <a:off x="2589754" y="152430"/>
              <a:ext cx="7312249" cy="2286461"/>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1897" name="Oval"/>
            <p:cNvSpPr/>
            <p:nvPr/>
          </p:nvSpPr>
          <p:spPr>
            <a:xfrm>
              <a:off x="4646324" y="762153"/>
              <a:ext cx="76170" cy="685939"/>
            </a:xfrm>
            <a:prstGeom prst="ellipse">
              <a:avLst/>
            </a:prstGeom>
            <a:solidFill>
              <a:srgbClr val="989898"/>
            </a:solidFill>
            <a:ln w="12700" cap="flat">
              <a:solidFill>
                <a:srgbClr val="00000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898" name="Oval"/>
            <p:cNvSpPr/>
            <p:nvPr/>
          </p:nvSpPr>
          <p:spPr>
            <a:xfrm>
              <a:off x="6626724" y="762153"/>
              <a:ext cx="76170" cy="685939"/>
            </a:xfrm>
            <a:prstGeom prst="ellipse">
              <a:avLst/>
            </a:prstGeom>
            <a:solidFill>
              <a:srgbClr val="989898"/>
            </a:solidFill>
            <a:ln w="12700" cap="flat">
              <a:solidFill>
                <a:srgbClr val="00000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grpSp>
      <p:pic>
        <p:nvPicPr>
          <p:cNvPr id="1900" name="image.png" descr="image.png"/>
          <p:cNvPicPr>
            <a:picLocks noChangeAspect="0"/>
          </p:cNvPicPr>
          <p:nvPr/>
        </p:nvPicPr>
        <p:blipFill>
          <a:blip r:embed="rId3">
            <a:extLst/>
          </a:blip>
          <a:srcRect l="0" t="34291" r="0" b="35198"/>
          <a:stretch>
            <a:fillRect/>
          </a:stretch>
        </p:blipFill>
        <p:spPr>
          <a:xfrm>
            <a:off x="8368262" y="5060830"/>
            <a:ext cx="1675323" cy="1030297"/>
          </a:xfrm>
          <a:prstGeom prst="rect">
            <a:avLst/>
          </a:prstGeom>
          <a:ln w="12700">
            <a:miter lim="400000"/>
          </a:ln>
        </p:spPr>
      </p:pic>
      <p:pic>
        <p:nvPicPr>
          <p:cNvPr id="1901" name="image.png" descr="image.png"/>
          <p:cNvPicPr>
            <a:picLocks noChangeAspect="0"/>
          </p:cNvPicPr>
          <p:nvPr/>
        </p:nvPicPr>
        <p:blipFill>
          <a:blip r:embed="rId3">
            <a:extLst/>
          </a:blip>
          <a:srcRect l="0" t="0" r="0" b="67848"/>
          <a:stretch>
            <a:fillRect/>
          </a:stretch>
        </p:blipFill>
        <p:spPr>
          <a:xfrm>
            <a:off x="8373492" y="2487703"/>
            <a:ext cx="1670093" cy="1082597"/>
          </a:xfrm>
          <a:prstGeom prst="rect">
            <a:avLst/>
          </a:prstGeom>
          <a:ln w="12700">
            <a:miter lim="400000"/>
          </a:ln>
        </p:spPr>
      </p:pic>
      <p:sp>
        <p:nvSpPr>
          <p:cNvPr id="1902" name="Line"/>
          <p:cNvSpPr/>
          <p:nvPr/>
        </p:nvSpPr>
        <p:spPr>
          <a:xfrm flipV="1">
            <a:off x="5099555" y="4832456"/>
            <a:ext cx="1903696" cy="9807"/>
          </a:xfrm>
          <a:prstGeom prst="line">
            <a:avLst/>
          </a:prstGeom>
          <a:ln w="12700">
            <a:solidFill>
              <a:srgbClr val="000000"/>
            </a:solidFill>
            <a:headEnd type="triangle"/>
            <a:tailEnd type="triangle"/>
          </a:ln>
        </p:spPr>
        <p:txBody>
          <a:bodyPr lIns="0" tIns="0" rIns="0" bIns="0"/>
          <a:lstStyle/>
          <a:p>
            <a:pPr defTabSz="353020">
              <a:defRPr sz="900"/>
            </a:pPr>
          </a:p>
        </p:txBody>
      </p:sp>
      <p:sp>
        <p:nvSpPr>
          <p:cNvPr id="1903" name="DoF"/>
          <p:cNvSpPr txBox="1"/>
          <p:nvPr/>
        </p:nvSpPr>
        <p:spPr>
          <a:xfrm>
            <a:off x="5805596" y="4222297"/>
            <a:ext cx="725790"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DoF</a:t>
            </a:r>
          </a:p>
        </p:txBody>
      </p:sp>
      <p:sp>
        <p:nvSpPr>
          <p:cNvPr id="1904" name="Circle"/>
          <p:cNvSpPr/>
          <p:nvPr/>
        </p:nvSpPr>
        <p:spPr>
          <a:xfrm>
            <a:off x="6013268" y="2871232"/>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905" name="Oval"/>
          <p:cNvSpPr/>
          <p:nvPr/>
        </p:nvSpPr>
        <p:spPr>
          <a:xfrm>
            <a:off x="6013268" y="5524550"/>
            <a:ext cx="88256" cy="8193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pic>
        <p:nvPicPr>
          <p:cNvPr id="1906" name="txp_fig.png" descr="txp_fig.png"/>
          <p:cNvPicPr>
            <a:picLocks noChangeAspect="0"/>
          </p:cNvPicPr>
          <p:nvPr/>
        </p:nvPicPr>
        <p:blipFill>
          <a:blip r:embed="rId4">
            <a:extLst/>
          </a:blip>
          <a:stretch>
            <a:fillRect/>
          </a:stretch>
        </p:blipFill>
        <p:spPr>
          <a:xfrm>
            <a:off x="7111553" y="1255183"/>
            <a:ext cx="2881693" cy="1248211"/>
          </a:xfrm>
          <a:prstGeom prst="rect">
            <a:avLst/>
          </a:prstGeom>
          <a:ln w="12700">
            <a:miter lim="400000"/>
          </a:ln>
        </p:spPr>
      </p:pic>
      <p:sp>
        <p:nvSpPr>
          <p:cNvPr id="1907" name="Rectangle"/>
          <p:cNvSpPr/>
          <p:nvPr/>
        </p:nvSpPr>
        <p:spPr>
          <a:xfrm>
            <a:off x="8621696" y="1954250"/>
            <a:ext cx="833521" cy="556117"/>
          </a:xfrm>
          <a:prstGeom prst="rect">
            <a:avLst/>
          </a:prstGeom>
          <a:ln w="12700">
            <a:solidFill>
              <a:srgbClr val="FF26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908" name="Rectangle"/>
          <p:cNvSpPr/>
          <p:nvPr/>
        </p:nvSpPr>
        <p:spPr>
          <a:xfrm>
            <a:off x="9210063" y="1166928"/>
            <a:ext cx="833521" cy="556117"/>
          </a:xfrm>
          <a:prstGeom prst="rect">
            <a:avLst/>
          </a:prstGeom>
          <a:ln w="12700">
            <a:solidFill>
              <a:srgbClr val="FF26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8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892" grpId="1"/>
      <p:bldP build="whole" bldLvl="1" animBg="1" rev="0" advAuto="0" spid="1899" grpId="2"/>
    </p:bldLst>
  </p:timing>
</p:sld>
</file>

<file path=ppt/slides/slide1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0"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911"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912" name="DoF &amp; Focal length"/>
          <p:cNvSpPr txBox="1"/>
          <p:nvPr>
            <p:ph type="title"/>
          </p:nvPr>
        </p:nvSpPr>
        <p:spPr>
          <a:prstGeom prst="rect">
            <a:avLst/>
          </a:prstGeom>
        </p:spPr>
        <p:txBody>
          <a:bodyPr/>
          <a:lstStyle>
            <a:lvl1pPr>
              <a:defRPr sz="3800"/>
            </a:lvl1pPr>
          </a:lstStyle>
          <a:p>
            <a:pPr/>
            <a:r>
              <a:t>DoF &amp; Focal length</a:t>
            </a:r>
          </a:p>
        </p:txBody>
      </p:sp>
      <p:sp>
        <p:nvSpPr>
          <p:cNvPr id="1913" name="http://www.juzaphoto.com/eng/articles/depth_of_field.htm"/>
          <p:cNvSpPr txBox="1"/>
          <p:nvPr>
            <p:ph type="body" idx="1"/>
          </p:nvPr>
        </p:nvSpPr>
        <p:spPr>
          <a:prstGeom prst="rect">
            <a:avLst/>
          </a:prstGeom>
        </p:spPr>
        <p:txBody>
          <a:bodyPr/>
          <a:lstStyle>
            <a:lvl1pPr>
              <a:defRPr u="sng">
                <a:solidFill>
                  <a:srgbClr val="606060"/>
                </a:solidFill>
                <a:uFill>
                  <a:solidFill>
                    <a:srgbClr val="606060"/>
                  </a:solidFill>
                </a:uFill>
                <a:hlinkClick r:id="rId3" invalidUrl="" action="" tgtFrame="" tooltip="" history="1" highlightClick="0" endSnd="0"/>
              </a:defRPr>
            </a:lvl1pPr>
          </a:lstStyle>
          <a:p>
            <a:pPr>
              <a:defRPr u="none">
                <a:solidFill>
                  <a:srgbClr val="000000"/>
                </a:solidFill>
                <a:uFill>
                  <a:solidFill>
                    <a:srgbClr val="000000"/>
                  </a:solidFill>
                </a:uFill>
              </a:defRPr>
            </a:pPr>
            <a:r>
              <a:rPr u="sng">
                <a:solidFill>
                  <a:srgbClr val="606060"/>
                </a:solidFill>
                <a:uFill>
                  <a:solidFill>
                    <a:srgbClr val="606060"/>
                  </a:solidFill>
                </a:uFill>
                <a:hlinkClick r:id="rId3" invalidUrl="" action="" tgtFrame="" tooltip="" history="1" highlightClick="0" endSnd="0"/>
              </a:rPr>
              <a:t>http://www.juzaphoto.com/eng/articles/depth_of_field.htm</a:t>
            </a:r>
          </a:p>
        </p:txBody>
      </p:sp>
      <p:pic>
        <p:nvPicPr>
          <p:cNvPr id="1914" name="50_4-8-b.jpg" descr="50_4-8-b.jpg"/>
          <p:cNvPicPr>
            <a:picLocks noChangeAspect="0"/>
          </p:cNvPicPr>
          <p:nvPr/>
        </p:nvPicPr>
        <p:blipFill>
          <a:blip r:embed="rId4">
            <a:extLst/>
          </a:blip>
          <a:stretch>
            <a:fillRect/>
          </a:stretch>
        </p:blipFill>
        <p:spPr>
          <a:xfrm>
            <a:off x="90371" y="2255407"/>
            <a:ext cx="5187439" cy="3432143"/>
          </a:xfrm>
          <a:prstGeom prst="rect">
            <a:avLst/>
          </a:prstGeom>
          <a:ln w="12700">
            <a:miter lim="400000"/>
          </a:ln>
        </p:spPr>
      </p:pic>
      <p:sp>
        <p:nvSpPr>
          <p:cNvPr id="1915" name="50mm f/4.8"/>
          <p:cNvSpPr txBox="1"/>
          <p:nvPr/>
        </p:nvSpPr>
        <p:spPr>
          <a:xfrm>
            <a:off x="988830" y="5735490"/>
            <a:ext cx="1688735"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50mm f/4.8</a:t>
            </a:r>
          </a:p>
        </p:txBody>
      </p:sp>
      <p:pic>
        <p:nvPicPr>
          <p:cNvPr id="1916" name="200_4-8.jpg" descr="200_4-8.jpg"/>
          <p:cNvPicPr>
            <a:picLocks noChangeAspect="0"/>
          </p:cNvPicPr>
          <p:nvPr/>
        </p:nvPicPr>
        <p:blipFill>
          <a:blip r:embed="rId5">
            <a:extLst/>
          </a:blip>
          <a:stretch>
            <a:fillRect/>
          </a:stretch>
        </p:blipFill>
        <p:spPr>
          <a:xfrm>
            <a:off x="5444513" y="2176958"/>
            <a:ext cx="5187438" cy="3432144"/>
          </a:xfrm>
          <a:prstGeom prst="rect">
            <a:avLst/>
          </a:prstGeom>
          <a:ln w="12700">
            <a:miter lim="400000"/>
          </a:ln>
        </p:spPr>
      </p:pic>
      <p:sp>
        <p:nvSpPr>
          <p:cNvPr id="1917" name="200mm f/4.8 (from 4 times farther)"/>
          <p:cNvSpPr txBox="1"/>
          <p:nvPr/>
        </p:nvSpPr>
        <p:spPr>
          <a:xfrm>
            <a:off x="7033104" y="5735490"/>
            <a:ext cx="3030507" cy="826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t>200mm f/4.8</a:t>
            </a:r>
            <a:br/>
            <a:r>
              <a:t>(from 4 times farther)</a:t>
            </a:r>
          </a:p>
        </p:txBody>
      </p:sp>
      <p:sp>
        <p:nvSpPr>
          <p:cNvPr id="1918" name="See also http://luminous-landscape.com/tutorials/dof2.shtml"/>
          <p:cNvSpPr txBox="1"/>
          <p:nvPr/>
        </p:nvSpPr>
        <p:spPr>
          <a:xfrm>
            <a:off x="423779" y="6864284"/>
            <a:ext cx="8152098"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See also http://luminous-landscape.com/tutorials/dof2.shtml</a:t>
            </a:r>
          </a:p>
        </p:txBody>
      </p:sp>
    </p:spTree>
  </p:cSld>
  <p:clrMapOvr>
    <a:masterClrMapping/>
  </p:clrMapOvr>
  <p:transition xmlns:p14="http://schemas.microsoft.com/office/powerpoint/2010/main" spd="med" advClick="1"/>
</p:sld>
</file>

<file path=ppt/slides/slide1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0"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921"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922" name="Important conclusion"/>
          <p:cNvSpPr txBox="1"/>
          <p:nvPr>
            <p:ph type="title"/>
          </p:nvPr>
        </p:nvSpPr>
        <p:spPr>
          <a:prstGeom prst="rect">
            <a:avLst/>
          </a:prstGeom>
        </p:spPr>
        <p:txBody>
          <a:bodyPr/>
          <a:lstStyle/>
          <a:p>
            <a:pPr/>
            <a:r>
              <a:t>Important conclusion</a:t>
            </a:r>
          </a:p>
        </p:txBody>
      </p:sp>
      <p:sp>
        <p:nvSpPr>
          <p:cNvPr id="1923" name="For a given image size and a given f number, the depth of field (in object space) is the same.…"/>
          <p:cNvSpPr txBox="1"/>
          <p:nvPr>
            <p:ph type="body" idx="1"/>
          </p:nvPr>
        </p:nvSpPr>
        <p:spPr>
          <a:xfrm>
            <a:off x="374749" y="1267386"/>
            <a:ext cx="9276590" cy="5775806"/>
          </a:xfrm>
          <a:prstGeom prst="rect">
            <a:avLst/>
          </a:prstGeom>
        </p:spPr>
        <p:txBody>
          <a:bodyPr/>
          <a:lstStyle/>
          <a:p>
            <a:pPr/>
            <a:r>
              <a:t>For a given image size and a given f number, the depth of field (in object space) is the same. </a:t>
            </a:r>
          </a:p>
          <a:p>
            <a:pPr lvl="1"/>
            <a:r>
              <a:t>Might be counter intuitive. </a:t>
            </a:r>
          </a:p>
          <a:p>
            <a:pPr lvl="1"/>
            <a:r>
              <a:t>Although only true if assumption respected </a:t>
            </a:r>
            <a:br/>
            <a:r>
              <a:t>(far from hyperlocal distance)</a:t>
            </a:r>
          </a:p>
          <a:p>
            <a:pPr lvl="1"/>
          </a:p>
          <a:p>
            <a:pPr/>
            <a:r>
              <a:t>Very useful for macro where DoF is critical. You can change your working distance without affecting depth of field</a:t>
            </a:r>
          </a:p>
          <a:p>
            <a:pPr/>
          </a:p>
          <a:p>
            <a:pPr/>
            <a:r>
              <a:t>Now what happens to the background blur far far away?</a:t>
            </a:r>
          </a:p>
        </p:txBody>
      </p:sp>
    </p:spTree>
  </p:cSld>
  <p:clrMapOvr>
    <a:masterClrMapping/>
  </p:clrMapOvr>
  <p:transition xmlns:p14="http://schemas.microsoft.com/office/powerpoint/2010/main" spd="med" advClick="1"/>
</p:sld>
</file>

<file path=ppt/slides/slide1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5"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926"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927" name="Important conclusion"/>
          <p:cNvSpPr txBox="1"/>
          <p:nvPr>
            <p:ph type="title"/>
          </p:nvPr>
        </p:nvSpPr>
        <p:spPr>
          <a:prstGeom prst="rect">
            <a:avLst/>
          </a:prstGeom>
        </p:spPr>
        <p:txBody>
          <a:bodyPr/>
          <a:lstStyle/>
          <a:p>
            <a:pPr/>
            <a:r>
              <a:t>Important conclusion</a:t>
            </a:r>
          </a:p>
        </p:txBody>
      </p:sp>
      <p:sp>
        <p:nvSpPr>
          <p:cNvPr id="1928" name="For a given image size and a given f number, the depth of field (in object space) is the same.…"/>
          <p:cNvSpPr txBox="1"/>
          <p:nvPr>
            <p:ph type="body" idx="1"/>
          </p:nvPr>
        </p:nvSpPr>
        <p:spPr>
          <a:xfrm>
            <a:off x="382158" y="1267386"/>
            <a:ext cx="9267438" cy="6207929"/>
          </a:xfrm>
          <a:prstGeom prst="rect">
            <a:avLst/>
          </a:prstGeom>
        </p:spPr>
        <p:txBody>
          <a:bodyPr/>
          <a:lstStyle/>
          <a:p>
            <a:pPr/>
            <a:r>
              <a:t>For a given image size and a given f number, the depth of field (in object space) is the same. </a:t>
            </a:r>
          </a:p>
          <a:p>
            <a:pPr lvl="1"/>
            <a:r>
              <a:t>The depth of acceptable sharpness is the same</a:t>
            </a:r>
          </a:p>
          <a:p>
            <a:pPr/>
            <a:r>
              <a:t>But background far far away looks more blurry</a:t>
            </a:r>
            <a:br/>
            <a:r>
              <a:t>Because it gets magnified more</a:t>
            </a:r>
          </a:p>
          <a:p>
            <a:pPr/>
            <a:r>
              <a:t>Plus, usually, you don't keep magnification constant</a:t>
            </a:r>
          </a:p>
        </p:txBody>
      </p:sp>
      <p:pic>
        <p:nvPicPr>
          <p:cNvPr id="1929" name="050816_075438__I2E6784.jpg" descr="050816_075438__I2E6784.jpg"/>
          <p:cNvPicPr>
            <a:picLocks noChangeAspect="0"/>
          </p:cNvPicPr>
          <p:nvPr/>
        </p:nvPicPr>
        <p:blipFill>
          <a:blip r:embed="rId3">
            <a:extLst/>
          </a:blip>
          <a:stretch>
            <a:fillRect/>
          </a:stretch>
        </p:blipFill>
        <p:spPr>
          <a:xfrm>
            <a:off x="2424228" y="4631975"/>
            <a:ext cx="4353918" cy="2899126"/>
          </a:xfrm>
          <a:prstGeom prst="rect">
            <a:avLst/>
          </a:prstGeom>
          <a:ln w="12700">
            <a:miter lim="400000"/>
          </a:ln>
        </p:spPr>
      </p:pic>
    </p:spTree>
  </p:cSld>
  <p:clrMapOvr>
    <a:masterClrMapping/>
  </p:clrMapOvr>
  <p:transition xmlns:p14="http://schemas.microsoft.com/office/powerpoint/2010/main" spd="med" advClick="1"/>
</p:sld>
</file>

<file path=ppt/slides/slide1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1"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932"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933" name="To learn more"/>
          <p:cNvSpPr txBox="1"/>
          <p:nvPr>
            <p:ph type="title"/>
          </p:nvPr>
        </p:nvSpPr>
        <p:spPr>
          <a:prstGeom prst="rect">
            <a:avLst/>
          </a:prstGeom>
        </p:spPr>
        <p:txBody>
          <a:bodyPr/>
          <a:lstStyle/>
          <a:p>
            <a:pPr/>
            <a:r>
              <a:t>To learn more</a:t>
            </a:r>
          </a:p>
        </p:txBody>
      </p:sp>
      <p:sp>
        <p:nvSpPr>
          <p:cNvPr id="1934" name="http://toothwalker.org/optics/dof.html"/>
          <p:cNvSpPr txBox="1"/>
          <p:nvPr>
            <p:ph type="body" idx="1"/>
          </p:nvPr>
        </p:nvSpPr>
        <p:spPr>
          <a:prstGeom prst="rect">
            <a:avLst/>
          </a:prstGeom>
        </p:spPr>
        <p:txBody>
          <a:bodyPr/>
          <a:lstStyle>
            <a:lvl1pPr>
              <a:defRPr u="sng">
                <a:hlinkClick r:id="rId3" invalidUrl="" action="" tgtFrame="" tooltip="" history="1" highlightClick="0" endSnd="0"/>
              </a:defRPr>
            </a:lvl1pPr>
          </a:lstStyle>
          <a:p>
            <a:pPr>
              <a:defRPr u="none"/>
            </a:pPr>
            <a:r>
              <a:rPr u="sng">
                <a:hlinkClick r:id="rId3" invalidUrl="" action="" tgtFrame="" tooltip="" history="1" highlightClick="0" endSnd="0"/>
              </a:rPr>
              <a:t>http://toothwalker.org/optics/dof.html</a:t>
            </a:r>
          </a:p>
        </p:txBody>
      </p:sp>
      <p:pic>
        <p:nvPicPr>
          <p:cNvPr id="1935" name="droppedImage.tiff" descr="droppedImage.tiff"/>
          <p:cNvPicPr>
            <a:picLocks noChangeAspect="1"/>
          </p:cNvPicPr>
          <p:nvPr/>
        </p:nvPicPr>
        <p:blipFill>
          <a:blip r:embed="rId4">
            <a:extLst/>
          </a:blip>
          <a:stretch>
            <a:fillRect/>
          </a:stretch>
        </p:blipFill>
        <p:spPr>
          <a:xfrm>
            <a:off x="208045" y="1686652"/>
            <a:ext cx="9629610" cy="4938716"/>
          </a:xfrm>
          <a:prstGeom prst="rect">
            <a:avLst/>
          </a:prstGeom>
          <a:ln w="25400"/>
        </p:spPr>
      </p:pic>
      <p:sp>
        <p:nvSpPr>
          <p:cNvPr id="1936" name="Figure 2. The circle of confusion versus distance at a fixed image magnification for a range of focal lengths."/>
          <p:cNvSpPr txBox="1"/>
          <p:nvPr/>
        </p:nvSpPr>
        <p:spPr>
          <a:xfrm>
            <a:off x="766993" y="6736804"/>
            <a:ext cx="7520654" cy="245154"/>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defTabSz="500112">
              <a:lnSpc>
                <a:spcPts val="2300"/>
              </a:lnSpc>
              <a:defRPr sz="1000">
                <a:latin typeface="Verdana"/>
                <a:ea typeface="Verdana"/>
                <a:cs typeface="Verdana"/>
                <a:sym typeface="Verdana"/>
              </a:defRPr>
            </a:lvl1pPr>
          </a:lstStyle>
          <a:p>
            <a:pPr/>
            <a:r>
              <a:t>Figure 2. The circle of confusion versus distance at a fixed image magnification for a range of focal lengths.</a:t>
            </a:r>
          </a:p>
        </p:txBody>
      </p:sp>
    </p:spTree>
  </p:cSld>
  <p:clrMapOvr>
    <a:masterClrMapping/>
  </p:clrMapOvr>
  <p:transition xmlns:p14="http://schemas.microsoft.com/office/powerpoint/2010/main" spd="med" advClick="1"/>
</p:sld>
</file>

<file path=ppt/slides/slide1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8"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939"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940" name="Double-click to edit"/>
          <p:cNvSpPr txBox="1"/>
          <p:nvPr>
            <p:ph type="title"/>
          </p:nvPr>
        </p:nvSpPr>
        <p:spPr>
          <a:prstGeom prst="rect">
            <a:avLst/>
          </a:prstGeom>
        </p:spPr>
        <p:txBody>
          <a:bodyPr/>
          <a:lstStyle/>
          <a:p>
            <a:pPr/>
          </a:p>
        </p:txBody>
      </p:sp>
      <p:sp>
        <p:nvSpPr>
          <p:cNvPr id="1941" name="Double-click to edit"/>
          <p:cNvSpPr txBox="1"/>
          <p:nvPr>
            <p:ph type="body" idx="1"/>
          </p:nvPr>
        </p:nvSpPr>
        <p:spPr>
          <a:prstGeom prst="rect">
            <a:avLst/>
          </a:prstGeom>
        </p:spPr>
        <p:txBody>
          <a:bodyPr/>
          <a:lstStyle/>
          <a:p>
            <a:pPr/>
          </a:p>
        </p:txBody>
      </p:sp>
      <p:grpSp>
        <p:nvGrpSpPr>
          <p:cNvPr id="1944" name="Group"/>
          <p:cNvGrpSpPr/>
          <p:nvPr/>
        </p:nvGrpSpPr>
        <p:grpSpPr>
          <a:xfrm>
            <a:off x="453198" y="2927366"/>
            <a:ext cx="9316033" cy="3027783"/>
            <a:chOff x="0" y="0"/>
            <a:chExt cx="9316032" cy="3027781"/>
          </a:xfrm>
        </p:grpSpPr>
        <p:pic>
          <p:nvPicPr>
            <p:cNvPr id="1942" name="droppedImage.tiff" descr="droppedImage.tiff"/>
            <p:cNvPicPr>
              <a:picLocks noChangeAspect="1"/>
            </p:cNvPicPr>
            <p:nvPr/>
          </p:nvPicPr>
          <p:blipFill>
            <a:blip r:embed="rId3">
              <a:extLst/>
            </a:blip>
            <a:stretch>
              <a:fillRect/>
            </a:stretch>
          </p:blipFill>
          <p:spPr>
            <a:xfrm>
              <a:off x="0" y="0"/>
              <a:ext cx="4658126" cy="3027782"/>
            </a:xfrm>
            <a:prstGeom prst="rect">
              <a:avLst/>
            </a:prstGeom>
            <a:ln w="25400" cap="flat">
              <a:noFill/>
              <a:round/>
            </a:ln>
            <a:effectLst/>
          </p:spPr>
        </p:pic>
        <p:pic>
          <p:nvPicPr>
            <p:cNvPr id="1943" name="droppedImage.tiff" descr="droppedImage.tiff"/>
            <p:cNvPicPr>
              <a:picLocks noChangeAspect="1"/>
            </p:cNvPicPr>
            <p:nvPr/>
          </p:nvPicPr>
          <p:blipFill>
            <a:blip r:embed="rId4">
              <a:extLst/>
            </a:blip>
            <a:stretch>
              <a:fillRect/>
            </a:stretch>
          </p:blipFill>
          <p:spPr>
            <a:xfrm>
              <a:off x="4657907" y="0"/>
              <a:ext cx="4658126" cy="3027782"/>
            </a:xfrm>
            <a:prstGeom prst="rect">
              <a:avLst/>
            </a:prstGeom>
            <a:ln w="25400" cap="flat">
              <a:noFill/>
              <a:round/>
            </a:ln>
            <a:effectLst/>
          </p:spPr>
        </p:pic>
      </p:grpSp>
      <p:sp>
        <p:nvSpPr>
          <p:cNvPr id="1945" name="Figure 3. A: Gromit photographed with a 100-mm lens at f/4. B: Gromit photographed with a 28-mm lens at f/4. DOF is the same."/>
          <p:cNvSpPr txBox="1"/>
          <p:nvPr/>
        </p:nvSpPr>
        <p:spPr>
          <a:xfrm>
            <a:off x="90371" y="6119018"/>
            <a:ext cx="10041468" cy="245154"/>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lvl1pPr defTabSz="500112">
              <a:lnSpc>
                <a:spcPts val="2300"/>
              </a:lnSpc>
              <a:defRPr sz="1000">
                <a:latin typeface="Verdana"/>
                <a:ea typeface="Verdana"/>
                <a:cs typeface="Verdana"/>
                <a:sym typeface="Verdana"/>
              </a:defRPr>
            </a:lvl1pPr>
          </a:lstStyle>
          <a:p>
            <a:pPr/>
            <a:r>
              <a:t>Figure 3. A: Gromit photographed with a 100-mm lens at f/4. B: Gromit photographed with a 28-mm lens at f/4. DOF is the same.</a:t>
            </a:r>
          </a:p>
        </p:txBody>
      </p:sp>
    </p:spTree>
  </p:cSld>
  <p:clrMapOvr>
    <a:masterClrMapping/>
  </p:clrMapOvr>
  <p:transition xmlns:p14="http://schemas.microsoft.com/office/powerpoint/2010/main" spd="med" advClick="1"/>
</p:sld>
</file>

<file path=ppt/slides/slide1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7"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948"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949" name="Same object space blur"/>
          <p:cNvSpPr txBox="1"/>
          <p:nvPr>
            <p:ph type="title"/>
          </p:nvPr>
        </p:nvSpPr>
        <p:spPr>
          <a:prstGeom prst="rect">
            <a:avLst/>
          </a:prstGeom>
        </p:spPr>
        <p:txBody>
          <a:bodyPr/>
          <a:lstStyle/>
          <a:p>
            <a:pPr/>
            <a:r>
              <a:t>Same object space blur</a:t>
            </a:r>
          </a:p>
        </p:txBody>
      </p:sp>
      <p:sp>
        <p:nvSpPr>
          <p:cNvPr id="1950" name="Double-click to edit"/>
          <p:cNvSpPr txBox="1"/>
          <p:nvPr>
            <p:ph type="body" idx="1"/>
          </p:nvPr>
        </p:nvSpPr>
        <p:spPr>
          <a:prstGeom prst="rect">
            <a:avLst/>
          </a:prstGeom>
        </p:spPr>
        <p:txBody>
          <a:bodyPr/>
          <a:lstStyle/>
          <a:p>
            <a:pPr/>
          </a:p>
        </p:txBody>
      </p:sp>
      <p:grpSp>
        <p:nvGrpSpPr>
          <p:cNvPr id="1953" name="Group"/>
          <p:cNvGrpSpPr/>
          <p:nvPr/>
        </p:nvGrpSpPr>
        <p:grpSpPr>
          <a:xfrm>
            <a:off x="417358" y="2465480"/>
            <a:ext cx="9534586" cy="4767293"/>
            <a:chOff x="0" y="0"/>
            <a:chExt cx="9534584" cy="4767292"/>
          </a:xfrm>
        </p:grpSpPr>
        <p:pic>
          <p:nvPicPr>
            <p:cNvPr id="1951" name="droppedImage.tiff" descr="droppedImage.tiff"/>
            <p:cNvPicPr>
              <a:picLocks noChangeAspect="1"/>
            </p:cNvPicPr>
            <p:nvPr/>
          </p:nvPicPr>
          <p:blipFill>
            <a:blip r:embed="rId3">
              <a:extLst/>
            </a:blip>
            <a:stretch>
              <a:fillRect/>
            </a:stretch>
          </p:blipFill>
          <p:spPr>
            <a:xfrm>
              <a:off x="0" y="0"/>
              <a:ext cx="4767293" cy="4767293"/>
            </a:xfrm>
            <a:prstGeom prst="rect">
              <a:avLst/>
            </a:prstGeom>
            <a:ln w="25400" cap="flat">
              <a:noFill/>
              <a:round/>
            </a:ln>
            <a:effectLst/>
          </p:spPr>
        </p:pic>
        <p:pic>
          <p:nvPicPr>
            <p:cNvPr id="1952" name="droppedImage.tiff" descr="droppedImage.tiff"/>
            <p:cNvPicPr>
              <a:picLocks noChangeAspect="1"/>
            </p:cNvPicPr>
            <p:nvPr/>
          </p:nvPicPr>
          <p:blipFill>
            <a:blip r:embed="rId4">
              <a:extLst/>
            </a:blip>
            <a:stretch>
              <a:fillRect/>
            </a:stretch>
          </p:blipFill>
          <p:spPr>
            <a:xfrm>
              <a:off x="4767292" y="0"/>
              <a:ext cx="4767293" cy="4767293"/>
            </a:xfrm>
            <a:prstGeom prst="rect">
              <a:avLst/>
            </a:prstGeom>
            <a:ln w="25400" cap="flat">
              <a:noFill/>
              <a:round/>
            </a:ln>
            <a:effectLst/>
          </p:spPr>
        </p:pic>
      </p:grpSp>
      <p:sp>
        <p:nvSpPr>
          <p:cNvPr id="1954" name="Figure 4. Background crop from the photographs in Fig. 3. A: 100-mm lens. B: 28-mm lens."/>
          <p:cNvSpPr txBox="1"/>
          <p:nvPr/>
        </p:nvSpPr>
        <p:spPr>
          <a:xfrm>
            <a:off x="413973" y="7217304"/>
            <a:ext cx="6478811" cy="245154"/>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defTabSz="500112">
              <a:lnSpc>
                <a:spcPts val="2300"/>
              </a:lnSpc>
              <a:defRPr sz="1000">
                <a:latin typeface="Verdana"/>
                <a:ea typeface="Verdana"/>
                <a:cs typeface="Verdana"/>
                <a:sym typeface="Verdana"/>
              </a:defRPr>
            </a:lvl1pPr>
          </a:lstStyle>
          <a:p>
            <a:pPr/>
            <a:r>
              <a:t>Figure 4. Background crop from the photographs in Fig. 3. A: 100-mm lens. B: 28-mm lens.</a:t>
            </a:r>
          </a:p>
        </p:txBody>
      </p:sp>
      <p:grpSp>
        <p:nvGrpSpPr>
          <p:cNvPr id="1957" name="Group"/>
          <p:cNvGrpSpPr/>
          <p:nvPr/>
        </p:nvGrpSpPr>
        <p:grpSpPr>
          <a:xfrm>
            <a:off x="2916115" y="956336"/>
            <a:ext cx="4537072" cy="1474584"/>
            <a:chOff x="0" y="0"/>
            <a:chExt cx="4537071" cy="1474582"/>
          </a:xfrm>
        </p:grpSpPr>
        <p:pic>
          <p:nvPicPr>
            <p:cNvPr id="1955" name="droppedImage.tiff" descr="droppedImage.tiff"/>
            <p:cNvPicPr>
              <a:picLocks noChangeAspect="1"/>
            </p:cNvPicPr>
            <p:nvPr/>
          </p:nvPicPr>
          <p:blipFill>
            <a:blip r:embed="rId5">
              <a:extLst/>
            </a:blip>
            <a:stretch>
              <a:fillRect/>
            </a:stretch>
          </p:blipFill>
          <p:spPr>
            <a:xfrm>
              <a:off x="0" y="0"/>
              <a:ext cx="2268589" cy="1474583"/>
            </a:xfrm>
            <a:prstGeom prst="rect">
              <a:avLst/>
            </a:prstGeom>
            <a:ln w="25400" cap="flat">
              <a:noFill/>
              <a:round/>
            </a:ln>
            <a:effectLst/>
          </p:spPr>
        </p:pic>
        <p:pic>
          <p:nvPicPr>
            <p:cNvPr id="1956" name="droppedImage.tiff" descr="droppedImage.tiff"/>
            <p:cNvPicPr>
              <a:picLocks noChangeAspect="1"/>
            </p:cNvPicPr>
            <p:nvPr/>
          </p:nvPicPr>
          <p:blipFill>
            <a:blip r:embed="rId6">
              <a:extLst/>
            </a:blip>
            <a:stretch>
              <a:fillRect/>
            </a:stretch>
          </p:blipFill>
          <p:spPr>
            <a:xfrm>
              <a:off x="2268482" y="0"/>
              <a:ext cx="2268590" cy="1474583"/>
            </a:xfrm>
            <a:prstGeom prst="rect">
              <a:avLst/>
            </a:prstGeom>
            <a:ln w="25400" cap="flat">
              <a:noFill/>
              <a:round/>
            </a:ln>
            <a:effectLst/>
          </p:spPr>
        </p:pic>
      </p:grpSp>
    </p:spTree>
  </p:cSld>
  <p:clrMapOvr>
    <a:masterClrMapping/>
  </p:clrMapOvr>
  <p:transition xmlns:p14="http://schemas.microsoft.com/office/powerpoint/2010/main" spd="med" advClick="1"/>
</p:sld>
</file>

<file path=ppt/slides/slide1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9"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960"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961" name="Good tutorials"/>
          <p:cNvSpPr txBox="1"/>
          <p:nvPr>
            <p:ph type="title"/>
          </p:nvPr>
        </p:nvSpPr>
        <p:spPr>
          <a:prstGeom prst="rect">
            <a:avLst/>
          </a:prstGeom>
        </p:spPr>
        <p:txBody>
          <a:bodyPr/>
          <a:lstStyle/>
          <a:p>
            <a:pPr/>
            <a:r>
              <a:t>Good tutorials</a:t>
            </a:r>
          </a:p>
        </p:txBody>
      </p:sp>
      <p:sp>
        <p:nvSpPr>
          <p:cNvPr id="1962" name="http://petapixel.com/2011/05/10/a-detailed-explanation-of-depth-of-field-and-the-factors-that-affect-it/…"/>
          <p:cNvSpPr txBox="1"/>
          <p:nvPr>
            <p:ph type="body" idx="1"/>
          </p:nvPr>
        </p:nvSpPr>
        <p:spPr>
          <a:xfrm>
            <a:off x="335524" y="1117897"/>
            <a:ext cx="9541356" cy="6442622"/>
          </a:xfrm>
          <a:prstGeom prst="rect">
            <a:avLst/>
          </a:prstGeom>
        </p:spPr>
        <p:txBody>
          <a:bodyPr/>
          <a:lstStyle/>
          <a:p>
            <a:pPr/>
            <a:r>
              <a:rPr u="sng">
                <a:hlinkClick r:id="rId3" invalidUrl="" action="" tgtFrame="" tooltip="" history="1" highlightClick="0" endSnd="0"/>
              </a:rPr>
              <a:t>http://petapixel.com/2011/05/10/a-detailed-explanation-of-depth-of-field-and-the-factors-that-affect-it/</a:t>
            </a:r>
          </a:p>
          <a:p>
            <a:pPr/>
            <a:r>
              <a:rPr u="sng">
                <a:hlinkClick r:id="rId4" invalidUrl="" action="" tgtFrame="" tooltip="" history="1" highlightClick="0" endSnd="0"/>
              </a:rPr>
              <a:t>http://snodart.com/tutorials.php</a:t>
            </a:r>
          </a:p>
        </p:txBody>
      </p:sp>
    </p:spTree>
  </p:cSld>
  <p:clrMapOvr>
    <a:masterClrMapping/>
  </p:clrMapOvr>
  <p:transition xmlns:p14="http://schemas.microsoft.com/office/powerpoint/2010/main" spd="med" advClick="1"/>
</p:sld>
</file>

<file path=ppt/slides/slide1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4"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965"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966" name="Double-click to edit"/>
          <p:cNvSpPr txBox="1"/>
          <p:nvPr>
            <p:ph type="title"/>
          </p:nvPr>
        </p:nvSpPr>
        <p:spPr>
          <a:prstGeom prst="rect">
            <a:avLst/>
          </a:prstGeom>
        </p:spPr>
        <p:txBody>
          <a:bodyPr/>
          <a:lstStyle/>
          <a:p>
            <a:pPr>
              <a:defRPr sz="3800"/>
            </a:pPr>
          </a:p>
        </p:txBody>
      </p:sp>
      <p:sp>
        <p:nvSpPr>
          <p:cNvPr id="1967" name="Recap"/>
          <p:cNvSpPr txBox="1"/>
          <p:nvPr>
            <p:ph type="body" idx="1"/>
          </p:nvPr>
        </p:nvSpPr>
        <p:spPr>
          <a:prstGeom prst="rect">
            <a:avLst/>
          </a:prstGeom>
        </p:spPr>
        <p:txBody>
          <a:bodyPr/>
          <a:lstStyle>
            <a:lvl1pPr marL="421878" indent="-376555">
              <a:buSzTx/>
              <a:buNone/>
              <a:defRPr sz="10400"/>
            </a:lvl1pPr>
          </a:lstStyle>
          <a:p>
            <a:pPr/>
            <a:r>
              <a:t>Recap</a:t>
            </a:r>
          </a:p>
        </p:txBody>
      </p:sp>
      <p:sp>
        <p:nvSpPr>
          <p:cNvPr id="1968" name="Rectangle"/>
          <p:cNvSpPr/>
          <p:nvPr/>
        </p:nvSpPr>
        <p:spPr>
          <a:xfrm>
            <a:off x="335524" y="166703"/>
            <a:ext cx="9541356" cy="755073"/>
          </a:xfrm>
          <a:prstGeom prst="rect">
            <a:avLst/>
          </a:prstGeom>
          <a:solidFill>
            <a:srgbClr val="0433FF"/>
          </a:solidFill>
          <a:ln w="3175">
            <a:solidFill>
              <a:srgbClr val="011279"/>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1969" name="Rectangle"/>
          <p:cNvSpPr/>
          <p:nvPr/>
        </p:nvSpPr>
        <p:spPr>
          <a:xfrm>
            <a:off x="335524" y="6609324"/>
            <a:ext cx="9541356" cy="755072"/>
          </a:xfrm>
          <a:prstGeom prst="rect">
            <a:avLst/>
          </a:prstGeom>
          <a:solidFill>
            <a:srgbClr val="0433FF"/>
          </a:solidFill>
          <a:ln w="3175">
            <a:solidFill>
              <a:srgbClr val="011279"/>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1"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972"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973" name="Effect of parameters"/>
          <p:cNvSpPr txBox="1"/>
          <p:nvPr>
            <p:ph type="title"/>
          </p:nvPr>
        </p:nvSpPr>
        <p:spPr>
          <a:prstGeom prst="rect">
            <a:avLst/>
          </a:prstGeom>
        </p:spPr>
        <p:txBody>
          <a:bodyPr/>
          <a:lstStyle>
            <a:lvl1pPr>
              <a:defRPr sz="3800"/>
            </a:lvl1pPr>
          </a:lstStyle>
          <a:p>
            <a:pPr/>
            <a:r>
              <a:t>Effect of parameters</a:t>
            </a:r>
          </a:p>
        </p:txBody>
      </p:sp>
      <p:sp>
        <p:nvSpPr>
          <p:cNvPr id="1974" name="Double-click to edit"/>
          <p:cNvSpPr txBox="1"/>
          <p:nvPr>
            <p:ph type="body" idx="1"/>
          </p:nvPr>
        </p:nvSpPr>
        <p:spPr>
          <a:prstGeom prst="rect">
            <a:avLst/>
          </a:prstGeom>
        </p:spPr>
        <p:txBody>
          <a:bodyPr/>
          <a:lstStyle/>
          <a:p>
            <a:pPr/>
          </a:p>
        </p:txBody>
      </p:sp>
      <p:pic>
        <p:nvPicPr>
          <p:cNvPr id="1975" name="image.png" descr="image.png"/>
          <p:cNvPicPr>
            <a:picLocks noChangeAspect="0"/>
          </p:cNvPicPr>
          <p:nvPr/>
        </p:nvPicPr>
        <p:blipFill>
          <a:blip r:embed="rId3">
            <a:extLst/>
          </a:blip>
          <a:srcRect l="0" t="0" r="25599" b="0"/>
          <a:stretch>
            <a:fillRect/>
          </a:stretch>
        </p:blipFill>
        <p:spPr>
          <a:xfrm>
            <a:off x="221773" y="1861855"/>
            <a:ext cx="7144086" cy="5167172"/>
          </a:xfrm>
          <a:prstGeom prst="rect">
            <a:avLst/>
          </a:prstGeom>
          <a:ln w="12700">
            <a:miter lim="400000"/>
          </a:ln>
        </p:spPr>
      </p:pic>
      <p:sp>
        <p:nvSpPr>
          <p:cNvPr id="1976" name="From applied photographic optics"/>
          <p:cNvSpPr txBox="1"/>
          <p:nvPr/>
        </p:nvSpPr>
        <p:spPr>
          <a:xfrm>
            <a:off x="6944849" y="7124909"/>
            <a:ext cx="2520254" cy="2794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8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From applied photographic optics</a:t>
            </a:r>
          </a:p>
        </p:txBody>
      </p:sp>
      <p:sp>
        <p:nvSpPr>
          <p:cNvPr id="1977" name="aperture"/>
          <p:cNvSpPr txBox="1"/>
          <p:nvPr/>
        </p:nvSpPr>
        <p:spPr>
          <a:xfrm>
            <a:off x="5944625" y="1921999"/>
            <a:ext cx="1224926"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aperture</a:t>
            </a:r>
          </a:p>
        </p:txBody>
      </p:sp>
      <p:sp>
        <p:nvSpPr>
          <p:cNvPr id="1978" name="focusing distance"/>
          <p:cNvSpPr txBox="1"/>
          <p:nvPr/>
        </p:nvSpPr>
        <p:spPr>
          <a:xfrm>
            <a:off x="4601186" y="3932254"/>
            <a:ext cx="245681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focusing distance</a:t>
            </a:r>
          </a:p>
        </p:txBody>
      </p:sp>
      <p:sp>
        <p:nvSpPr>
          <p:cNvPr id="1979" name="focal length"/>
          <p:cNvSpPr txBox="1"/>
          <p:nvPr/>
        </p:nvSpPr>
        <p:spPr>
          <a:xfrm>
            <a:off x="6866400" y="5687549"/>
            <a:ext cx="1715922"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focal length</a:t>
            </a:r>
          </a:p>
        </p:txBody>
      </p:sp>
      <p:pic>
        <p:nvPicPr>
          <p:cNvPr id="1980" name="image.png" descr="image.png"/>
          <p:cNvPicPr>
            <a:picLocks noChangeAspect="0"/>
          </p:cNvPicPr>
          <p:nvPr/>
        </p:nvPicPr>
        <p:blipFill>
          <a:blip r:embed="rId3">
            <a:extLst/>
          </a:blip>
          <a:srcRect l="74400" t="43649" r="0" b="74"/>
          <a:stretch>
            <a:fillRect/>
          </a:stretch>
        </p:blipFill>
        <p:spPr>
          <a:xfrm>
            <a:off x="7585517" y="1000224"/>
            <a:ext cx="2458067" cy="2907842"/>
          </a:xfrm>
          <a:prstGeom prst="rect">
            <a:avLst/>
          </a:prstGeom>
          <a:ln w="12700">
            <a:miter lim="400000"/>
          </a:ln>
        </p:spPr>
      </p:pic>
    </p:spTree>
  </p:cSld>
  <p:clrMapOvr>
    <a:masterClrMapping/>
  </p:clrMapOvr>
  <p:transition xmlns:p14="http://schemas.microsoft.com/office/powerpoint/2010/main" spd="med" advClick="1"/>
</p:sld>
</file>

<file path=ppt/slides/slide1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2"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983"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984" name="DoF guides"/>
          <p:cNvSpPr txBox="1"/>
          <p:nvPr>
            <p:ph type="title"/>
          </p:nvPr>
        </p:nvSpPr>
        <p:spPr>
          <a:prstGeom prst="rect">
            <a:avLst/>
          </a:prstGeom>
        </p:spPr>
        <p:txBody>
          <a:bodyPr/>
          <a:lstStyle/>
          <a:p>
            <a:pPr/>
            <a:r>
              <a:t>DoF guides</a:t>
            </a:r>
          </a:p>
        </p:txBody>
      </p:sp>
      <p:sp>
        <p:nvSpPr>
          <p:cNvPr id="1985" name="Double-click to edit"/>
          <p:cNvSpPr txBox="1"/>
          <p:nvPr>
            <p:ph type="body" idx="1"/>
          </p:nvPr>
        </p:nvSpPr>
        <p:spPr>
          <a:prstGeom prst="rect">
            <a:avLst/>
          </a:prstGeom>
        </p:spPr>
        <p:txBody>
          <a:bodyPr/>
          <a:lstStyle/>
          <a:p>
            <a:pPr/>
          </a:p>
        </p:txBody>
      </p:sp>
      <p:pic>
        <p:nvPicPr>
          <p:cNvPr id="1986" name="image.png" descr="image.png"/>
          <p:cNvPicPr>
            <a:picLocks noChangeAspect="0"/>
          </p:cNvPicPr>
          <p:nvPr/>
        </p:nvPicPr>
        <p:blipFill>
          <a:blip r:embed="rId3">
            <a:extLst/>
          </a:blip>
          <a:srcRect l="0" t="0" r="5395" b="0"/>
          <a:stretch>
            <a:fillRect/>
          </a:stretch>
        </p:blipFill>
        <p:spPr>
          <a:xfrm>
            <a:off x="4276713" y="-1"/>
            <a:ext cx="3423862" cy="7531101"/>
          </a:xfrm>
          <a:prstGeom prst="rect">
            <a:avLst/>
          </a:prstGeom>
          <a:ln w="12700">
            <a:miter lim="400000"/>
          </a:ln>
        </p:spPr>
      </p:pic>
      <p:sp>
        <p:nvSpPr>
          <p:cNvPr id="1987" name="From &quot;The Manual of Photography&quot; Jacobson et al"/>
          <p:cNvSpPr txBox="1"/>
          <p:nvPr/>
        </p:nvSpPr>
        <p:spPr>
          <a:xfrm>
            <a:off x="5493543" y="7273090"/>
            <a:ext cx="4092296" cy="254960"/>
          </a:xfrm>
          <a:prstGeom prst="rect">
            <a:avLst/>
          </a:prstGeom>
          <a:ln w="12700">
            <a:miter lim="400000"/>
          </a:ln>
          <a:extLst>
            <a:ext uri="{C572A759-6A51-4108-AA02-DFA0A04FC94B}">
              <ma14:wrappingTextBoxFlag xmlns:ma14="http://schemas.microsoft.com/office/mac/drawingml/2011/main" val="1"/>
            </a:ext>
          </a:extLst>
        </p:spPr>
        <p:txBody>
          <a:bodyPr wrap="none" lIns="19612" tIns="19612" rIns="19612" bIns="19612">
            <a:spAutoFit/>
          </a:bodyPr>
          <a:lstStyle>
            <a:lvl1pPr marL="42396" marR="42396" defTabSz="1000224">
              <a:lnSpc>
                <a:spcPct val="85000"/>
              </a:lnSpc>
              <a:buClr>
                <a:srgbClr val="000000"/>
              </a:buClr>
              <a:buFont typeface="Helvetica"/>
              <a:defRPr>
                <a:uFill>
                  <a:solidFill>
                    <a:srgbClr val="000000"/>
                  </a:solidFill>
                </a:uFill>
              </a:defRPr>
            </a:lvl1pPr>
          </a:lstStyle>
          <a:p>
            <a:pPr/>
            <a:r>
              <a:t>From "The Manual of Photography" Jacobson et al </a:t>
            </a:r>
          </a:p>
        </p:txBody>
      </p:sp>
    </p:spTree>
  </p:cSld>
  <p:clrMapOvr>
    <a:masterClrMapping/>
  </p:clrMapOvr>
  <p:transition xmlns:p14="http://schemas.microsoft.com/office/powerpoint/2010/main" spd="med" advClick="1"/>
</p:sld>
</file>

<file path=ppt/slides/slide1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9"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990"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1991" name="Is depth of field good or evil?"/>
          <p:cNvSpPr txBox="1"/>
          <p:nvPr>
            <p:ph type="title"/>
          </p:nvPr>
        </p:nvSpPr>
        <p:spPr>
          <a:prstGeom prst="rect">
            <a:avLst/>
          </a:prstGeom>
        </p:spPr>
        <p:txBody>
          <a:bodyPr/>
          <a:lstStyle>
            <a:lvl1pPr>
              <a:defRPr sz="3800"/>
            </a:lvl1pPr>
          </a:lstStyle>
          <a:p>
            <a:pPr/>
            <a:r>
              <a:t>Is depth of field good or evil?</a:t>
            </a:r>
          </a:p>
        </p:txBody>
      </p:sp>
      <p:sp>
        <p:nvSpPr>
          <p:cNvPr id="1992" name="It depends, little grasshopper…"/>
          <p:cNvSpPr txBox="1"/>
          <p:nvPr>
            <p:ph type="body" idx="1"/>
          </p:nvPr>
        </p:nvSpPr>
        <p:spPr>
          <a:prstGeom prst="rect">
            <a:avLst/>
          </a:prstGeom>
        </p:spPr>
        <p:txBody>
          <a:bodyPr/>
          <a:lstStyle/>
          <a:p>
            <a:pPr/>
            <a:r>
              <a:t>It depends, little grasshopper</a:t>
            </a:r>
          </a:p>
          <a:p>
            <a:pPr/>
            <a:r>
              <a:t>Want huge DoF: landscape, </a:t>
            </a:r>
            <a:br/>
            <a:r>
              <a:t>photojournalists, portrait with </a:t>
            </a:r>
            <a:br/>
            <a:r>
              <a:t>environment</a:t>
            </a:r>
          </a:p>
          <a:p>
            <a:pPr/>
            <a:r>
              <a:t>Shallow DoF: portrait, wildlife</a:t>
            </a:r>
          </a:p>
        </p:txBody>
      </p:sp>
      <p:pic>
        <p:nvPicPr>
          <p:cNvPr id="1993" name="image.png" descr="image.png"/>
          <p:cNvPicPr>
            <a:picLocks noChangeAspect="0"/>
          </p:cNvPicPr>
          <p:nvPr/>
        </p:nvPicPr>
        <p:blipFill>
          <a:blip r:embed="rId3">
            <a:extLst/>
          </a:blip>
          <a:stretch>
            <a:fillRect/>
          </a:stretch>
        </p:blipFill>
        <p:spPr>
          <a:xfrm>
            <a:off x="6063606" y="1166928"/>
            <a:ext cx="3979978" cy="6020958"/>
          </a:xfrm>
          <a:prstGeom prst="rect">
            <a:avLst/>
          </a:prstGeom>
          <a:ln w="12700">
            <a:miter lim="400000"/>
          </a:ln>
        </p:spPr>
      </p:pic>
      <p:sp>
        <p:nvSpPr>
          <p:cNvPr id="1994" name="Steve McCurry"/>
          <p:cNvSpPr txBox="1"/>
          <p:nvPr/>
        </p:nvSpPr>
        <p:spPr>
          <a:xfrm>
            <a:off x="5925885" y="7161518"/>
            <a:ext cx="1456997" cy="32360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000"/>
              </a:spcBef>
              <a:buClr>
                <a:srgbClr val="000000"/>
              </a:buClr>
              <a:buFont typeface="Times New Roman"/>
              <a:defRPr sz="1600">
                <a:uFill>
                  <a:solidFill>
                    <a:srgbClr val="000000"/>
                  </a:solidFill>
                </a:uFill>
                <a:latin typeface="Times New Roman"/>
                <a:ea typeface="Times New Roman"/>
                <a:cs typeface="Times New Roman"/>
                <a:sym typeface="Times New Roman"/>
              </a:defRPr>
            </a:lvl1pPr>
          </a:lstStyle>
          <a:p>
            <a:pPr/>
            <a:r>
              <a:t>Steve McCurry</a:t>
            </a:r>
          </a:p>
        </p:txBody>
      </p:sp>
      <p:sp>
        <p:nvSpPr>
          <p:cNvPr id="1995" name="Michael Reichman"/>
          <p:cNvSpPr txBox="1"/>
          <p:nvPr/>
        </p:nvSpPr>
        <p:spPr>
          <a:xfrm>
            <a:off x="835636" y="7161518"/>
            <a:ext cx="1768275" cy="32360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000"/>
              </a:spcBef>
              <a:buClr>
                <a:srgbClr val="000000"/>
              </a:buClr>
              <a:buFont typeface="Times New Roman"/>
              <a:defRPr sz="1600">
                <a:uFill>
                  <a:solidFill>
                    <a:srgbClr val="000000"/>
                  </a:solidFill>
                </a:uFill>
                <a:latin typeface="Times New Roman"/>
                <a:ea typeface="Times New Roman"/>
                <a:cs typeface="Times New Roman"/>
                <a:sym typeface="Times New Roman"/>
              </a:defRPr>
            </a:lvl1pPr>
          </a:lstStyle>
          <a:p>
            <a:pPr/>
            <a:r>
              <a:t>Michael Reichman</a:t>
            </a:r>
          </a:p>
        </p:txBody>
      </p:sp>
      <p:pic>
        <p:nvPicPr>
          <p:cNvPr id="1996" name="image.png" descr="image.png"/>
          <p:cNvPicPr>
            <a:picLocks noChangeAspect="0"/>
          </p:cNvPicPr>
          <p:nvPr/>
        </p:nvPicPr>
        <p:blipFill>
          <a:blip r:embed="rId4">
            <a:extLst/>
          </a:blip>
          <a:stretch>
            <a:fillRect/>
          </a:stretch>
        </p:blipFill>
        <p:spPr>
          <a:xfrm>
            <a:off x="835636" y="3784726"/>
            <a:ext cx="3598848" cy="3380279"/>
          </a:xfrm>
          <a:prstGeom prst="rect">
            <a:avLst/>
          </a:prstGeom>
          <a:ln w="12700">
            <a:miter lim="400000"/>
          </a:ln>
        </p:spPr>
      </p:pic>
    </p:spTree>
  </p:cSld>
  <p:clrMapOvr>
    <a:masterClrMapping/>
  </p:clrMapOvr>
  <p:transition xmlns:p14="http://schemas.microsoft.com/office/powerpoint/2010/main" spd="med" advClick="1"/>
</p:sld>
</file>

<file path=ppt/slides/slide1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8"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1999"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000" name="Crazy DoF images"/>
          <p:cNvSpPr txBox="1"/>
          <p:nvPr>
            <p:ph type="title"/>
          </p:nvPr>
        </p:nvSpPr>
        <p:spPr>
          <a:prstGeom prst="rect">
            <a:avLst/>
          </a:prstGeom>
        </p:spPr>
        <p:txBody>
          <a:bodyPr/>
          <a:lstStyle/>
          <a:p>
            <a:pPr/>
            <a:r>
              <a:t>Crazy DoF images</a:t>
            </a:r>
          </a:p>
        </p:txBody>
      </p:sp>
      <p:sp>
        <p:nvSpPr>
          <p:cNvPr id="2001" name="By Matthias Zwicker…"/>
          <p:cNvSpPr txBox="1"/>
          <p:nvPr>
            <p:ph type="body" idx="1"/>
          </p:nvPr>
        </p:nvSpPr>
        <p:spPr>
          <a:xfrm>
            <a:off x="335524" y="1088479"/>
            <a:ext cx="9541356" cy="4584907"/>
          </a:xfrm>
          <a:prstGeom prst="rect">
            <a:avLst/>
          </a:prstGeom>
        </p:spPr>
        <p:txBody>
          <a:bodyPr/>
          <a:lstStyle/>
          <a:p>
            <a:pPr/>
            <a:r>
              <a:t>By Matthias Zwicker</a:t>
            </a:r>
          </a:p>
          <a:p>
            <a:pPr/>
            <a:r>
              <a:t>The focus is between the two sticks</a:t>
            </a:r>
          </a:p>
        </p:txBody>
      </p:sp>
      <p:pic>
        <p:nvPicPr>
          <p:cNvPr id="2002" name="image.png" descr="image.png"/>
          <p:cNvPicPr>
            <a:picLocks noChangeAspect="0"/>
          </p:cNvPicPr>
          <p:nvPr/>
        </p:nvPicPr>
        <p:blipFill>
          <a:blip r:embed="rId3">
            <a:extLst/>
          </a:blip>
          <a:stretch>
            <a:fillRect/>
          </a:stretch>
        </p:blipFill>
        <p:spPr>
          <a:xfrm>
            <a:off x="855248" y="3258246"/>
            <a:ext cx="4931826" cy="3287885"/>
          </a:xfrm>
          <a:prstGeom prst="rect">
            <a:avLst/>
          </a:prstGeom>
          <a:ln w="12700">
            <a:miter lim="400000"/>
          </a:ln>
        </p:spPr>
      </p:pic>
      <p:pic>
        <p:nvPicPr>
          <p:cNvPr id="2003" name="image.png" descr="image.png"/>
          <p:cNvPicPr>
            <a:picLocks noChangeAspect="0"/>
          </p:cNvPicPr>
          <p:nvPr/>
        </p:nvPicPr>
        <p:blipFill>
          <a:blip r:embed="rId4">
            <a:extLst/>
          </a:blip>
          <a:stretch>
            <a:fillRect/>
          </a:stretch>
        </p:blipFill>
        <p:spPr>
          <a:xfrm>
            <a:off x="6089755" y="946617"/>
            <a:ext cx="3804776" cy="2540004"/>
          </a:xfrm>
          <a:prstGeom prst="rect">
            <a:avLst/>
          </a:prstGeom>
          <a:ln w="12700">
            <a:miter lim="400000"/>
          </a:ln>
        </p:spPr>
      </p:pic>
      <p:sp>
        <p:nvSpPr>
          <p:cNvPr id="2004" name="Sharp version"/>
          <p:cNvSpPr txBox="1"/>
          <p:nvPr/>
        </p:nvSpPr>
        <p:spPr>
          <a:xfrm>
            <a:off x="7688371" y="3537176"/>
            <a:ext cx="1537203" cy="323603"/>
          </a:xfrm>
          <a:prstGeom prst="rect">
            <a:avLst/>
          </a:prstGeom>
          <a:ln w="12700">
            <a:miter lim="400000"/>
          </a:ln>
          <a:extLst>
            <a:ext uri="{C572A759-6A51-4108-AA02-DFA0A04FC94B}">
              <ma14:wrappingTextBoxFlag xmlns:ma14="http://schemas.microsoft.com/office/mac/drawingml/2011/main" val="1"/>
            </a:ext>
          </a:extLst>
        </p:spPr>
        <p:txBody>
          <a:bodyPr wrap="none" lIns="19612" tIns="19612" rIns="19612" bIns="19612">
            <a:spAutoFit/>
          </a:bodyPr>
          <a:lstStyle>
            <a:lvl1pPr marL="36099" marR="36099" defTabSz="913494">
              <a:lnSpc>
                <a:spcPct val="85000"/>
              </a:lnSpc>
              <a:buClr>
                <a:srgbClr val="000000"/>
              </a:buClr>
              <a:buFont typeface="Helvetica"/>
              <a:defRPr sz="1800">
                <a:uFill>
                  <a:solidFill>
                    <a:srgbClr val="000000"/>
                  </a:solidFill>
                </a:uFill>
              </a:defRPr>
            </a:lvl1pPr>
          </a:lstStyle>
          <a:p>
            <a:pPr/>
            <a:r>
              <a:t>Sharp version</a:t>
            </a:r>
          </a:p>
        </p:txBody>
      </p:sp>
      <p:sp>
        <p:nvSpPr>
          <p:cNvPr id="2005" name="Really wide aperture version"/>
          <p:cNvSpPr txBox="1"/>
          <p:nvPr/>
        </p:nvSpPr>
        <p:spPr>
          <a:xfrm>
            <a:off x="910381" y="6661187"/>
            <a:ext cx="3054546" cy="323603"/>
          </a:xfrm>
          <a:prstGeom prst="rect">
            <a:avLst/>
          </a:prstGeom>
          <a:ln w="12700">
            <a:miter lim="400000"/>
          </a:ln>
          <a:extLst>
            <a:ext uri="{C572A759-6A51-4108-AA02-DFA0A04FC94B}">
              <ma14:wrappingTextBoxFlag xmlns:ma14="http://schemas.microsoft.com/office/mac/drawingml/2011/main" val="1"/>
            </a:ext>
          </a:extLst>
        </p:spPr>
        <p:txBody>
          <a:bodyPr wrap="none" lIns="19612" tIns="19612" rIns="19612" bIns="19612">
            <a:spAutoFit/>
          </a:bodyPr>
          <a:lstStyle>
            <a:lvl1pPr marL="36099" marR="36099" defTabSz="913494">
              <a:lnSpc>
                <a:spcPct val="85000"/>
              </a:lnSpc>
              <a:buClr>
                <a:srgbClr val="000000"/>
              </a:buClr>
              <a:buFont typeface="Helvetica"/>
              <a:defRPr sz="1800">
                <a:uFill>
                  <a:solidFill>
                    <a:srgbClr val="000000"/>
                  </a:solidFill>
                </a:uFill>
              </a:defRPr>
            </a:lvl1pPr>
          </a:lstStyle>
          <a:p>
            <a:pPr/>
            <a:r>
              <a:t>Really wide aperture version</a:t>
            </a:r>
          </a:p>
        </p:txBody>
      </p:sp>
    </p:spTree>
  </p:cSld>
  <p:clrMapOvr>
    <a:masterClrMapping/>
  </p:clrMapOvr>
  <p:transition xmlns:p14="http://schemas.microsoft.com/office/powerpoint/2010/main" spd="med" advClick="1"/>
</p:sld>
</file>

<file path=ppt/slides/slide1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07"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008"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009" name="Is depth of field a blur?"/>
          <p:cNvSpPr txBox="1"/>
          <p:nvPr>
            <p:ph type="title"/>
          </p:nvPr>
        </p:nvSpPr>
        <p:spPr>
          <a:prstGeom prst="rect">
            <a:avLst/>
          </a:prstGeom>
        </p:spPr>
        <p:txBody>
          <a:bodyPr/>
          <a:lstStyle>
            <a:lvl1pPr>
              <a:defRPr sz="3800"/>
            </a:lvl1pPr>
          </a:lstStyle>
          <a:p>
            <a:pPr/>
            <a:r>
              <a:t>Is depth of field a blur?</a:t>
            </a:r>
          </a:p>
        </p:txBody>
      </p:sp>
      <p:sp>
        <p:nvSpPr>
          <p:cNvPr id="2010" name="Depth of field is NOT a convolution of the image…"/>
          <p:cNvSpPr txBox="1"/>
          <p:nvPr>
            <p:ph type="body" idx="1"/>
          </p:nvPr>
        </p:nvSpPr>
        <p:spPr>
          <a:xfrm>
            <a:off x="335524" y="1088479"/>
            <a:ext cx="5108990" cy="6442621"/>
          </a:xfrm>
          <a:prstGeom prst="rect">
            <a:avLst/>
          </a:prstGeom>
        </p:spPr>
        <p:txBody>
          <a:bodyPr/>
          <a:lstStyle/>
          <a:p>
            <a:pPr/>
            <a:r>
              <a:t>Depth of field is NOT a convolution of the image</a:t>
            </a:r>
          </a:p>
          <a:p>
            <a:pPr/>
            <a:r>
              <a:t>The circle of confusion varies with depth </a:t>
            </a:r>
          </a:p>
          <a:p>
            <a:pPr/>
            <a:r>
              <a:t>There are interesting occlusion effects</a:t>
            </a:r>
          </a:p>
          <a:p>
            <a:pPr/>
            <a:r>
              <a:t>(If you really want a convolution, there is one, but in 4D space… more about this in ten days)</a:t>
            </a:r>
          </a:p>
        </p:txBody>
      </p:sp>
      <p:pic>
        <p:nvPicPr>
          <p:cNvPr id="2011" name="image.png" descr="image.png"/>
          <p:cNvPicPr>
            <a:picLocks noChangeAspect="0"/>
          </p:cNvPicPr>
          <p:nvPr/>
        </p:nvPicPr>
        <p:blipFill>
          <a:blip r:embed="rId3">
            <a:extLst/>
          </a:blip>
          <a:stretch>
            <a:fillRect/>
          </a:stretch>
        </p:blipFill>
        <p:spPr>
          <a:xfrm>
            <a:off x="5558046" y="1000224"/>
            <a:ext cx="4485539" cy="6530876"/>
          </a:xfrm>
          <a:prstGeom prst="rect">
            <a:avLst/>
          </a:prstGeom>
          <a:ln w="12700">
            <a:miter lim="400000"/>
          </a:ln>
        </p:spPr>
      </p:pic>
      <p:sp>
        <p:nvSpPr>
          <p:cNvPr id="2012" name="From Macro Photography"/>
          <p:cNvSpPr txBox="1"/>
          <p:nvPr/>
        </p:nvSpPr>
        <p:spPr>
          <a:xfrm>
            <a:off x="3267554" y="7197691"/>
            <a:ext cx="1966418" cy="2794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8" marR="44628" defTabSz="1000224">
              <a:spcBef>
                <a:spcPts val="8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From Macro Photography</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01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01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201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201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010">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010" grpId="1"/>
    </p:bldLst>
  </p:timing>
</p:sld>
</file>

<file path=ppt/slides/slide1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4"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015"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016" name="Double-click to edit"/>
          <p:cNvSpPr txBox="1"/>
          <p:nvPr>
            <p:ph type="title"/>
          </p:nvPr>
        </p:nvSpPr>
        <p:spPr>
          <a:prstGeom prst="rect">
            <a:avLst/>
          </a:prstGeom>
        </p:spPr>
        <p:txBody>
          <a:bodyPr/>
          <a:lstStyle/>
          <a:p>
            <a:pPr>
              <a:defRPr sz="3800"/>
            </a:pPr>
          </a:p>
        </p:txBody>
      </p:sp>
      <p:sp>
        <p:nvSpPr>
          <p:cNvPr id="2017" name="Sensor size"/>
          <p:cNvSpPr txBox="1"/>
          <p:nvPr>
            <p:ph type="body" idx="1"/>
          </p:nvPr>
        </p:nvSpPr>
        <p:spPr>
          <a:prstGeom prst="rect">
            <a:avLst/>
          </a:prstGeom>
        </p:spPr>
        <p:txBody>
          <a:bodyPr/>
          <a:lstStyle>
            <a:lvl1pPr marL="421878" indent="-376555">
              <a:buSzTx/>
              <a:buNone/>
              <a:defRPr sz="10400"/>
            </a:lvl1pPr>
          </a:lstStyle>
          <a:p>
            <a:pPr/>
            <a:r>
              <a:t>Sensor size</a:t>
            </a:r>
          </a:p>
        </p:txBody>
      </p:sp>
      <p:sp>
        <p:nvSpPr>
          <p:cNvPr id="2018" name="Rectangle"/>
          <p:cNvSpPr/>
          <p:nvPr/>
        </p:nvSpPr>
        <p:spPr>
          <a:xfrm>
            <a:off x="335524" y="166703"/>
            <a:ext cx="9541356" cy="755073"/>
          </a:xfrm>
          <a:prstGeom prst="rect">
            <a:avLst/>
          </a:prstGeom>
          <a:solidFill>
            <a:srgbClr val="0433FF"/>
          </a:solidFill>
          <a:ln w="3175">
            <a:solidFill>
              <a:srgbClr val="011279"/>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019" name="Rectangle"/>
          <p:cNvSpPr/>
          <p:nvPr/>
        </p:nvSpPr>
        <p:spPr>
          <a:xfrm>
            <a:off x="335524" y="6609324"/>
            <a:ext cx="9541356" cy="755072"/>
          </a:xfrm>
          <a:prstGeom prst="rect">
            <a:avLst/>
          </a:prstGeom>
          <a:solidFill>
            <a:srgbClr val="0433FF"/>
          </a:solidFill>
          <a:ln w="3175">
            <a:solidFill>
              <a:srgbClr val="011279"/>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1"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022"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023" name="Depth of field"/>
          <p:cNvSpPr txBox="1"/>
          <p:nvPr>
            <p:ph type="title"/>
          </p:nvPr>
        </p:nvSpPr>
        <p:spPr>
          <a:prstGeom prst="rect">
            <a:avLst/>
          </a:prstGeom>
        </p:spPr>
        <p:txBody>
          <a:bodyPr/>
          <a:lstStyle>
            <a:lvl1pPr>
              <a:defRPr sz="3800"/>
            </a:lvl1pPr>
          </a:lstStyle>
          <a:p>
            <a:pPr/>
            <a:r>
              <a:t>Depth of field</a:t>
            </a:r>
          </a:p>
        </p:txBody>
      </p:sp>
      <p:sp>
        <p:nvSpPr>
          <p:cNvPr id="2024" name="It’s all about the size of the lens aperture"/>
          <p:cNvSpPr txBox="1"/>
          <p:nvPr>
            <p:ph type="body" idx="1"/>
          </p:nvPr>
        </p:nvSpPr>
        <p:spPr>
          <a:xfrm>
            <a:off x="335088" y="1088479"/>
            <a:ext cx="9541138" cy="6442621"/>
          </a:xfrm>
          <a:prstGeom prst="rect">
            <a:avLst/>
          </a:prstGeom>
        </p:spPr>
        <p:txBody>
          <a:bodyPr/>
          <a:lstStyle/>
          <a:p>
            <a:pPr/>
            <a:r>
              <a:t>It’s all about the size of the lens aperture</a:t>
            </a:r>
          </a:p>
        </p:txBody>
      </p:sp>
      <p:sp>
        <p:nvSpPr>
          <p:cNvPr id="2025" name="Oval"/>
          <p:cNvSpPr/>
          <p:nvPr/>
        </p:nvSpPr>
        <p:spPr>
          <a:xfrm>
            <a:off x="1590707" y="2088703"/>
            <a:ext cx="240578" cy="1922001"/>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026" name="Line"/>
          <p:cNvSpPr/>
          <p:nvPr/>
        </p:nvSpPr>
        <p:spPr>
          <a:xfrm>
            <a:off x="590483" y="2088703"/>
            <a:ext cx="1745" cy="1922001"/>
          </a:xfrm>
          <a:prstGeom prst="line">
            <a:avLst/>
          </a:prstGeom>
          <a:ln w="12700">
            <a:solidFill>
              <a:srgbClr val="000000"/>
            </a:solidFill>
          </a:ln>
        </p:spPr>
        <p:txBody>
          <a:bodyPr lIns="0" tIns="0" rIns="0" bIns="0"/>
          <a:lstStyle/>
          <a:p>
            <a:pPr defTabSz="353020">
              <a:defRPr sz="900"/>
            </a:pPr>
          </a:p>
        </p:txBody>
      </p:sp>
      <p:sp>
        <p:nvSpPr>
          <p:cNvPr id="2027" name="lens"/>
          <p:cNvSpPr txBox="1"/>
          <p:nvPr/>
        </p:nvSpPr>
        <p:spPr>
          <a:xfrm>
            <a:off x="1345554" y="3932254"/>
            <a:ext cx="66995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lens</a:t>
            </a:r>
          </a:p>
        </p:txBody>
      </p:sp>
      <p:sp>
        <p:nvSpPr>
          <p:cNvPr id="2028" name="Line"/>
          <p:cNvSpPr/>
          <p:nvPr/>
        </p:nvSpPr>
        <p:spPr>
          <a:xfrm>
            <a:off x="1678963" y="2088703"/>
            <a:ext cx="6942734" cy="2088705"/>
          </a:xfrm>
          <a:prstGeom prst="line">
            <a:avLst/>
          </a:prstGeom>
          <a:ln w="3175">
            <a:solidFill>
              <a:srgbClr val="000000"/>
            </a:solidFill>
          </a:ln>
        </p:spPr>
        <p:txBody>
          <a:bodyPr lIns="0" tIns="0" rIns="0" bIns="0"/>
          <a:lstStyle/>
          <a:p>
            <a:pPr defTabSz="353020">
              <a:defRPr sz="900"/>
            </a:pPr>
          </a:p>
        </p:txBody>
      </p:sp>
      <p:sp>
        <p:nvSpPr>
          <p:cNvPr id="2029" name="Line"/>
          <p:cNvSpPr/>
          <p:nvPr/>
        </p:nvSpPr>
        <p:spPr>
          <a:xfrm flipV="1">
            <a:off x="1678963" y="1843550"/>
            <a:ext cx="7030989" cy="2176960"/>
          </a:xfrm>
          <a:prstGeom prst="line">
            <a:avLst/>
          </a:prstGeom>
          <a:ln w="3175">
            <a:solidFill>
              <a:srgbClr val="000000"/>
            </a:solidFill>
          </a:ln>
        </p:spPr>
        <p:txBody>
          <a:bodyPr lIns="0" tIns="0" rIns="0" bIns="0"/>
          <a:lstStyle/>
          <a:p>
            <a:pPr defTabSz="353020">
              <a:defRPr sz="900"/>
            </a:pPr>
          </a:p>
        </p:txBody>
      </p:sp>
      <p:sp>
        <p:nvSpPr>
          <p:cNvPr id="2030" name="Circle"/>
          <p:cNvSpPr/>
          <p:nvPr/>
        </p:nvSpPr>
        <p:spPr>
          <a:xfrm>
            <a:off x="4767890" y="3010478"/>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031" name="Rectangle"/>
          <p:cNvSpPr/>
          <p:nvPr/>
        </p:nvSpPr>
        <p:spPr>
          <a:xfrm>
            <a:off x="7111553" y="2343662"/>
            <a:ext cx="166705" cy="421664"/>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032" name="Rectangle"/>
          <p:cNvSpPr/>
          <p:nvPr/>
        </p:nvSpPr>
        <p:spPr>
          <a:xfrm>
            <a:off x="7111553" y="2765325"/>
            <a:ext cx="166705" cy="421664"/>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033" name="Rectangle"/>
          <p:cNvSpPr/>
          <p:nvPr/>
        </p:nvSpPr>
        <p:spPr>
          <a:xfrm>
            <a:off x="7111553" y="3177182"/>
            <a:ext cx="166705" cy="421664"/>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034" name="Rectangle"/>
          <p:cNvSpPr/>
          <p:nvPr/>
        </p:nvSpPr>
        <p:spPr>
          <a:xfrm>
            <a:off x="7111553" y="3598845"/>
            <a:ext cx="166705" cy="421665"/>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035" name="Rectangle"/>
          <p:cNvSpPr/>
          <p:nvPr/>
        </p:nvSpPr>
        <p:spPr>
          <a:xfrm>
            <a:off x="7111553" y="1921999"/>
            <a:ext cx="166705" cy="421664"/>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036" name="sensor"/>
          <p:cNvSpPr txBox="1"/>
          <p:nvPr/>
        </p:nvSpPr>
        <p:spPr>
          <a:xfrm>
            <a:off x="90371" y="3932254"/>
            <a:ext cx="984800"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sensor</a:t>
            </a:r>
          </a:p>
        </p:txBody>
      </p:sp>
      <p:sp>
        <p:nvSpPr>
          <p:cNvPr id="2037" name="Point in focus"/>
          <p:cNvSpPr txBox="1"/>
          <p:nvPr/>
        </p:nvSpPr>
        <p:spPr>
          <a:xfrm>
            <a:off x="3855921" y="3343886"/>
            <a:ext cx="1985187"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Point in focus</a:t>
            </a:r>
          </a:p>
        </p:txBody>
      </p:sp>
      <p:sp>
        <p:nvSpPr>
          <p:cNvPr id="2038" name="Object with texture"/>
          <p:cNvSpPr txBox="1"/>
          <p:nvPr/>
        </p:nvSpPr>
        <p:spPr>
          <a:xfrm>
            <a:off x="5944625" y="4020509"/>
            <a:ext cx="2706702"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Object with texture</a:t>
            </a:r>
          </a:p>
        </p:txBody>
      </p:sp>
      <p:sp>
        <p:nvSpPr>
          <p:cNvPr id="2039" name="Line"/>
          <p:cNvSpPr/>
          <p:nvPr/>
        </p:nvSpPr>
        <p:spPr>
          <a:xfrm>
            <a:off x="590483" y="3098733"/>
            <a:ext cx="1088481" cy="921777"/>
          </a:xfrm>
          <a:prstGeom prst="line">
            <a:avLst/>
          </a:prstGeom>
          <a:ln w="3175">
            <a:solidFill>
              <a:srgbClr val="000000"/>
            </a:solidFill>
          </a:ln>
        </p:spPr>
        <p:txBody>
          <a:bodyPr lIns="0" tIns="0" rIns="0" bIns="0"/>
          <a:lstStyle/>
          <a:p>
            <a:pPr defTabSz="353020">
              <a:defRPr sz="900"/>
            </a:pPr>
          </a:p>
        </p:txBody>
      </p:sp>
      <p:sp>
        <p:nvSpPr>
          <p:cNvPr id="2040" name="Line"/>
          <p:cNvSpPr/>
          <p:nvPr/>
        </p:nvSpPr>
        <p:spPr>
          <a:xfrm flipV="1">
            <a:off x="590483" y="2088703"/>
            <a:ext cx="1088481" cy="1000225"/>
          </a:xfrm>
          <a:prstGeom prst="line">
            <a:avLst/>
          </a:prstGeom>
          <a:ln w="3175">
            <a:solidFill>
              <a:srgbClr val="000000"/>
            </a:solidFill>
          </a:ln>
        </p:spPr>
        <p:txBody>
          <a:bodyPr lIns="0" tIns="0" rIns="0" bIns="0"/>
          <a:lstStyle/>
          <a:p>
            <a:pPr defTabSz="353020">
              <a:defRPr sz="900"/>
            </a:pPr>
          </a:p>
        </p:txBody>
      </p:sp>
      <p:sp>
        <p:nvSpPr>
          <p:cNvPr id="2041" name="lens"/>
          <p:cNvSpPr txBox="1"/>
          <p:nvPr/>
        </p:nvSpPr>
        <p:spPr>
          <a:xfrm>
            <a:off x="590483" y="5520845"/>
            <a:ext cx="66995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lens</a:t>
            </a:r>
          </a:p>
        </p:txBody>
      </p:sp>
      <p:sp>
        <p:nvSpPr>
          <p:cNvPr id="2042" name="Line"/>
          <p:cNvSpPr/>
          <p:nvPr/>
        </p:nvSpPr>
        <p:spPr>
          <a:xfrm>
            <a:off x="1678963" y="5942508"/>
            <a:ext cx="5520846" cy="88256"/>
          </a:xfrm>
          <a:prstGeom prst="line">
            <a:avLst/>
          </a:prstGeom>
          <a:ln w="3175">
            <a:solidFill>
              <a:srgbClr val="000000"/>
            </a:solidFill>
          </a:ln>
        </p:spPr>
        <p:txBody>
          <a:bodyPr lIns="0" tIns="0" rIns="0" bIns="0"/>
          <a:lstStyle/>
          <a:p>
            <a:pPr defTabSz="353020">
              <a:defRPr sz="900"/>
            </a:pPr>
          </a:p>
        </p:txBody>
      </p:sp>
      <p:sp>
        <p:nvSpPr>
          <p:cNvPr id="2043" name="Line"/>
          <p:cNvSpPr/>
          <p:nvPr/>
        </p:nvSpPr>
        <p:spPr>
          <a:xfrm flipV="1">
            <a:off x="1678963" y="5794763"/>
            <a:ext cx="5428669" cy="481155"/>
          </a:xfrm>
          <a:prstGeom prst="line">
            <a:avLst/>
          </a:prstGeom>
          <a:ln w="3175">
            <a:solidFill>
              <a:srgbClr val="000000"/>
            </a:solidFill>
          </a:ln>
        </p:spPr>
        <p:txBody>
          <a:bodyPr lIns="0" tIns="0" rIns="0" bIns="0"/>
          <a:lstStyle/>
          <a:p>
            <a:pPr defTabSz="353020">
              <a:defRPr sz="900"/>
            </a:pPr>
          </a:p>
        </p:txBody>
      </p:sp>
      <p:sp>
        <p:nvSpPr>
          <p:cNvPr id="2044" name="Circle"/>
          <p:cNvSpPr/>
          <p:nvPr/>
        </p:nvSpPr>
        <p:spPr>
          <a:xfrm>
            <a:off x="4767890" y="5942508"/>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045" name="Rectangle"/>
          <p:cNvSpPr/>
          <p:nvPr/>
        </p:nvSpPr>
        <p:spPr>
          <a:xfrm>
            <a:off x="7111553" y="5275692"/>
            <a:ext cx="166705" cy="421664"/>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046" name="Rectangle"/>
          <p:cNvSpPr/>
          <p:nvPr/>
        </p:nvSpPr>
        <p:spPr>
          <a:xfrm>
            <a:off x="7111553" y="5687549"/>
            <a:ext cx="166705" cy="421664"/>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047" name="Rectangle"/>
          <p:cNvSpPr/>
          <p:nvPr/>
        </p:nvSpPr>
        <p:spPr>
          <a:xfrm>
            <a:off x="7111553" y="6109212"/>
            <a:ext cx="166705" cy="421664"/>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048" name="Rectangle"/>
          <p:cNvSpPr/>
          <p:nvPr/>
        </p:nvSpPr>
        <p:spPr>
          <a:xfrm>
            <a:off x="7111553" y="6530875"/>
            <a:ext cx="166705" cy="421664"/>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049" name="Rectangle"/>
          <p:cNvSpPr/>
          <p:nvPr/>
        </p:nvSpPr>
        <p:spPr>
          <a:xfrm>
            <a:off x="7111553" y="4854029"/>
            <a:ext cx="166705" cy="421664"/>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050" name="sensor"/>
          <p:cNvSpPr txBox="1"/>
          <p:nvPr/>
        </p:nvSpPr>
        <p:spPr>
          <a:xfrm>
            <a:off x="-86139" y="6275916"/>
            <a:ext cx="984800"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sensor</a:t>
            </a:r>
          </a:p>
        </p:txBody>
      </p:sp>
      <p:sp>
        <p:nvSpPr>
          <p:cNvPr id="2051" name="Point in focus"/>
          <p:cNvSpPr txBox="1"/>
          <p:nvPr/>
        </p:nvSpPr>
        <p:spPr>
          <a:xfrm>
            <a:off x="3855921" y="6275916"/>
            <a:ext cx="1985187"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Point in focus</a:t>
            </a:r>
          </a:p>
        </p:txBody>
      </p:sp>
      <p:sp>
        <p:nvSpPr>
          <p:cNvPr id="2052" name="Object with texture"/>
          <p:cNvSpPr txBox="1"/>
          <p:nvPr/>
        </p:nvSpPr>
        <p:spPr>
          <a:xfrm>
            <a:off x="6023074" y="6864284"/>
            <a:ext cx="2706703"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Object with texture</a:t>
            </a:r>
          </a:p>
        </p:txBody>
      </p:sp>
      <p:grpSp>
        <p:nvGrpSpPr>
          <p:cNvPr id="2057" name="Group"/>
          <p:cNvGrpSpPr/>
          <p:nvPr/>
        </p:nvGrpSpPr>
        <p:grpSpPr>
          <a:xfrm>
            <a:off x="1512259" y="5942508"/>
            <a:ext cx="163436" cy="333409"/>
            <a:chOff x="0" y="0"/>
            <a:chExt cx="163435" cy="333408"/>
          </a:xfrm>
        </p:grpSpPr>
        <p:sp>
          <p:nvSpPr>
            <p:cNvPr id="2053" name="Oval"/>
            <p:cNvSpPr/>
            <p:nvPr/>
          </p:nvSpPr>
          <p:spPr>
            <a:xfrm>
              <a:off x="131089" y="0"/>
              <a:ext cx="32347" cy="333409"/>
            </a:xfrm>
            <a:prstGeom prst="ellipse">
              <a:avLst/>
            </a:prstGeom>
            <a:solidFill>
              <a:srgbClr val="3DACFF"/>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054" name="Line"/>
            <p:cNvSpPr/>
            <p:nvPr/>
          </p:nvSpPr>
          <p:spPr>
            <a:xfrm>
              <a:off x="0" y="0"/>
              <a:ext cx="1744" cy="333409"/>
            </a:xfrm>
            <a:prstGeom prst="line">
              <a:avLst/>
            </a:prstGeom>
            <a:noFill/>
            <a:ln w="12700" cap="flat">
              <a:solidFill>
                <a:srgbClr val="000000"/>
              </a:solidFill>
              <a:prstDash val="solid"/>
              <a:round/>
            </a:ln>
            <a:effectLst/>
          </p:spPr>
          <p:txBody>
            <a:bodyPr wrap="square" lIns="0" tIns="0" rIns="0" bIns="0" numCol="1" anchor="t">
              <a:noAutofit/>
            </a:bodyPr>
            <a:lstStyle/>
            <a:p>
              <a:pPr defTabSz="353020">
                <a:defRPr sz="900"/>
              </a:pPr>
            </a:p>
          </p:txBody>
        </p:sp>
        <p:sp>
          <p:nvSpPr>
            <p:cNvPr id="2055" name="Line"/>
            <p:cNvSpPr/>
            <p:nvPr/>
          </p:nvSpPr>
          <p:spPr>
            <a:xfrm>
              <a:off x="0" y="173326"/>
              <a:ext cx="146263" cy="160083"/>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2056" name="Line"/>
            <p:cNvSpPr/>
            <p:nvPr/>
          </p:nvSpPr>
          <p:spPr>
            <a:xfrm flipV="1">
              <a:off x="0" y="0"/>
              <a:ext cx="146263" cy="174635"/>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grpSp>
    </p:spTree>
  </p:cSld>
  <p:clrMapOvr>
    <a:masterClrMapping/>
  </p:clrMapOvr>
  <p:transition xmlns:p14="http://schemas.microsoft.com/office/powerpoint/2010/main" spd="med" advClick="1"/>
</p:sld>
</file>

<file path=ppt/slides/slide1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9"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060"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061" name="Equation"/>
          <p:cNvSpPr txBox="1"/>
          <p:nvPr>
            <p:ph type="title"/>
          </p:nvPr>
        </p:nvSpPr>
        <p:spPr>
          <a:prstGeom prst="rect">
            <a:avLst/>
          </a:prstGeom>
        </p:spPr>
        <p:txBody>
          <a:bodyPr/>
          <a:lstStyle>
            <a:lvl1pPr>
              <a:defRPr sz="3800"/>
            </a:lvl1pPr>
          </a:lstStyle>
          <a:p>
            <a:pPr/>
            <a:r>
              <a:t>Equation</a:t>
            </a:r>
          </a:p>
        </p:txBody>
      </p:sp>
      <p:sp>
        <p:nvSpPr>
          <p:cNvPr id="2062" name="Smaller sensor…"/>
          <p:cNvSpPr txBox="1"/>
          <p:nvPr>
            <p:ph type="body" idx="1"/>
          </p:nvPr>
        </p:nvSpPr>
        <p:spPr>
          <a:prstGeom prst="rect">
            <a:avLst/>
          </a:prstGeom>
        </p:spPr>
        <p:txBody>
          <a:bodyPr/>
          <a:lstStyle/>
          <a:p>
            <a:pPr/>
            <a:r>
              <a:t>Smaller sensor</a:t>
            </a:r>
          </a:p>
          <a:p>
            <a:pPr lvl="1"/>
            <a:r>
              <a:t>smaller </a:t>
            </a:r>
            <a:r>
              <a:rPr i="1"/>
              <a:t>C</a:t>
            </a:r>
            <a:endParaRPr i="1"/>
          </a:p>
          <a:p>
            <a:pPr lvl="1"/>
            <a:r>
              <a:t>smaller </a:t>
            </a:r>
            <a:r>
              <a:rPr i="1"/>
              <a:t>f</a:t>
            </a:r>
            <a:endParaRPr i="1"/>
          </a:p>
          <a:p>
            <a:pPr/>
            <a:r>
              <a:t>But the effect of f is quadratic</a:t>
            </a:r>
          </a:p>
          <a:p>
            <a:pPr/>
            <a:r>
              <a:t>Bottom line: the size of the sensor linearly scales the depth of field </a:t>
            </a:r>
          </a:p>
          <a:p>
            <a:pPr lvl="1"/>
            <a:r>
              <a:t>for same field of view, focusing distance and f number (aperture). </a:t>
            </a:r>
          </a:p>
        </p:txBody>
      </p:sp>
      <p:pic>
        <p:nvPicPr>
          <p:cNvPr id="2063" name="txp_fig.png" descr="txp_fig.png"/>
          <p:cNvPicPr>
            <a:picLocks noChangeAspect="0"/>
          </p:cNvPicPr>
          <p:nvPr/>
        </p:nvPicPr>
        <p:blipFill>
          <a:blip r:embed="rId3">
            <a:extLst/>
          </a:blip>
          <a:stretch>
            <a:fillRect/>
          </a:stretch>
        </p:blipFill>
        <p:spPr>
          <a:xfrm>
            <a:off x="6699696" y="1255183"/>
            <a:ext cx="2881693" cy="1248211"/>
          </a:xfrm>
          <a:prstGeom prst="rect">
            <a:avLst/>
          </a:prstGeom>
          <a:ln w="12700">
            <a:miter lim="400000"/>
          </a:ln>
        </p:spPr>
      </p:pic>
    </p:spTree>
  </p:cSld>
  <p:clrMapOvr>
    <a:masterClrMapping/>
  </p:clrMapOvr>
  <p:transition xmlns:p14="http://schemas.microsoft.com/office/powerpoint/2010/main" spd="med" advClick="1"/>
</p:sld>
</file>

<file path=ppt/slides/slide1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5"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066"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067" name="Sensor size"/>
          <p:cNvSpPr txBox="1"/>
          <p:nvPr>
            <p:ph type="title"/>
          </p:nvPr>
        </p:nvSpPr>
        <p:spPr>
          <a:prstGeom prst="rect">
            <a:avLst/>
          </a:prstGeom>
        </p:spPr>
        <p:txBody>
          <a:bodyPr/>
          <a:lstStyle/>
          <a:p>
            <a:pPr/>
            <a:r>
              <a:t>Sensor size</a:t>
            </a:r>
          </a:p>
        </p:txBody>
      </p:sp>
      <p:sp>
        <p:nvSpPr>
          <p:cNvPr id="2068" name="http://www.mediachance.com/dvdlab/dof/index.htm"/>
          <p:cNvSpPr txBox="1"/>
          <p:nvPr>
            <p:ph type="body" idx="1"/>
          </p:nvPr>
        </p:nvSpPr>
        <p:spPr>
          <a:xfrm>
            <a:off x="335088" y="1088479"/>
            <a:ext cx="9541138" cy="6442621"/>
          </a:xfrm>
          <a:prstGeom prst="rect">
            <a:avLst/>
          </a:prstGeom>
        </p:spPr>
        <p:txBody>
          <a:bodyPr/>
          <a:lstStyle>
            <a:lvl1pPr>
              <a:defRPr u="sng">
                <a:solidFill>
                  <a:srgbClr val="606060"/>
                </a:solidFill>
                <a:uFill>
                  <a:solidFill>
                    <a:srgbClr val="606060"/>
                  </a:solidFill>
                </a:uFill>
                <a:hlinkClick r:id="rId3" invalidUrl="" action="" tgtFrame="" tooltip="" history="1" highlightClick="0" endSnd="0"/>
              </a:defRPr>
            </a:lvl1pPr>
          </a:lstStyle>
          <a:p>
            <a:pPr>
              <a:defRPr u="none">
                <a:solidFill>
                  <a:srgbClr val="000000"/>
                </a:solidFill>
                <a:uFill>
                  <a:solidFill>
                    <a:srgbClr val="000000"/>
                  </a:solidFill>
                </a:uFill>
              </a:defRPr>
            </a:pPr>
            <a:r>
              <a:rPr u="sng">
                <a:solidFill>
                  <a:srgbClr val="606060"/>
                </a:solidFill>
                <a:uFill>
                  <a:solidFill>
                    <a:srgbClr val="606060"/>
                  </a:solidFill>
                </a:uFill>
                <a:hlinkClick r:id="rId3" invalidUrl="" action="" tgtFrame="" tooltip="" history="1" highlightClick="0" endSnd="0"/>
              </a:rPr>
              <a:t>http://www.mediachance.com/dvdlab/dof/index.htm</a:t>
            </a:r>
          </a:p>
        </p:txBody>
      </p:sp>
      <p:pic>
        <p:nvPicPr>
          <p:cNvPr id="2069" name="image.png" descr="image.png"/>
          <p:cNvPicPr>
            <a:picLocks noChangeAspect="0"/>
          </p:cNvPicPr>
          <p:nvPr/>
        </p:nvPicPr>
        <p:blipFill>
          <a:blip r:embed="rId4">
            <a:extLst/>
          </a:blip>
          <a:stretch>
            <a:fillRect/>
          </a:stretch>
        </p:blipFill>
        <p:spPr>
          <a:xfrm>
            <a:off x="324628" y="1676846"/>
            <a:ext cx="9718957" cy="4550041"/>
          </a:xfrm>
          <a:prstGeom prst="rect">
            <a:avLst/>
          </a:prstGeom>
          <a:ln w="12700">
            <a:miter lim="400000"/>
          </a:ln>
        </p:spPr>
      </p:pic>
      <p:pic>
        <p:nvPicPr>
          <p:cNvPr id="2070" name="image.png" descr="image.png"/>
          <p:cNvPicPr>
            <a:picLocks noChangeAspect="0"/>
          </p:cNvPicPr>
          <p:nvPr/>
        </p:nvPicPr>
        <p:blipFill>
          <a:blip r:embed="rId5">
            <a:extLst/>
          </a:blip>
          <a:stretch>
            <a:fillRect/>
          </a:stretch>
        </p:blipFill>
        <p:spPr>
          <a:xfrm>
            <a:off x="4022625" y="6109212"/>
            <a:ext cx="1421889" cy="1401623"/>
          </a:xfrm>
          <a:prstGeom prst="rect">
            <a:avLst/>
          </a:prstGeom>
          <a:ln w="12700">
            <a:miter lim="400000"/>
          </a:ln>
        </p:spPr>
      </p:pic>
      <p:pic>
        <p:nvPicPr>
          <p:cNvPr id="2071" name="image.png" descr="image.png"/>
          <p:cNvPicPr>
            <a:picLocks noChangeAspect="0"/>
          </p:cNvPicPr>
          <p:nvPr/>
        </p:nvPicPr>
        <p:blipFill>
          <a:blip r:embed="rId6">
            <a:extLst/>
          </a:blip>
          <a:stretch>
            <a:fillRect/>
          </a:stretch>
        </p:blipFill>
        <p:spPr>
          <a:xfrm>
            <a:off x="2845891" y="6718717"/>
            <a:ext cx="755072" cy="561347"/>
          </a:xfrm>
          <a:prstGeom prst="rect">
            <a:avLst/>
          </a:prstGeom>
          <a:ln w="12700">
            <a:miter lim="400000"/>
          </a:ln>
        </p:spPr>
      </p:pic>
    </p:spTree>
  </p:cSld>
  <p:clrMapOvr>
    <a:masterClrMapping/>
  </p:clrMapOvr>
  <p:transition xmlns:p14="http://schemas.microsoft.com/office/powerpoint/2010/main" spd="med" advClick="1"/>
</p:sld>
</file>

<file path=ppt/slides/slide1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3"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074"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075" name="The coolest depth of field solution"/>
          <p:cNvSpPr txBox="1"/>
          <p:nvPr>
            <p:ph type="title"/>
          </p:nvPr>
        </p:nvSpPr>
        <p:spPr>
          <a:prstGeom prst="rect">
            <a:avLst/>
          </a:prstGeom>
        </p:spPr>
        <p:txBody>
          <a:bodyPr/>
          <a:lstStyle>
            <a:lvl1pPr>
              <a:defRPr sz="3800"/>
            </a:lvl1pPr>
          </a:lstStyle>
          <a:p>
            <a:pPr/>
            <a:r>
              <a:t>The coolest depth of field solution</a:t>
            </a:r>
          </a:p>
        </p:txBody>
      </p:sp>
      <p:sp>
        <p:nvSpPr>
          <p:cNvPr id="2076" name="http://www.mediachance.com/dvdlab/dof/index.htm…"/>
          <p:cNvSpPr txBox="1"/>
          <p:nvPr>
            <p:ph type="body" idx="1"/>
          </p:nvPr>
        </p:nvSpPr>
        <p:spPr>
          <a:xfrm>
            <a:off x="335088" y="1088479"/>
            <a:ext cx="9541138" cy="6442621"/>
          </a:xfrm>
          <a:prstGeom prst="rect">
            <a:avLst/>
          </a:prstGeom>
        </p:spPr>
        <p:txBody>
          <a:bodyPr/>
          <a:lstStyle/>
          <a:p>
            <a:pPr/>
            <a:r>
              <a:rPr u="sng">
                <a:solidFill>
                  <a:srgbClr val="606060"/>
                </a:solidFill>
                <a:uFill>
                  <a:solidFill>
                    <a:srgbClr val="606060"/>
                  </a:solidFill>
                </a:uFill>
                <a:hlinkClick r:id="rId3" invalidUrl="" action="" tgtFrame="" tooltip="" history="1" highlightClick="0" endSnd="0"/>
              </a:rPr>
              <a:t>http://www.mediachance.com/dvdlab/dof/index.htm</a:t>
            </a:r>
          </a:p>
          <a:p>
            <a:pPr/>
            <a:r>
              <a:t>Use two optical systems</a:t>
            </a:r>
          </a:p>
        </p:txBody>
      </p:sp>
      <p:sp>
        <p:nvSpPr>
          <p:cNvPr id="2077" name="Oval"/>
          <p:cNvSpPr/>
          <p:nvPr/>
        </p:nvSpPr>
        <p:spPr>
          <a:xfrm>
            <a:off x="3767666" y="3010478"/>
            <a:ext cx="240578" cy="1922001"/>
          </a:xfrm>
          <a:prstGeom prst="ellipse">
            <a:avLst/>
          </a:prstGeom>
          <a:solidFill>
            <a:srgbClr val="3DACFF"/>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078" name="Line"/>
          <p:cNvSpPr/>
          <p:nvPr/>
        </p:nvSpPr>
        <p:spPr>
          <a:xfrm>
            <a:off x="2767442" y="3010478"/>
            <a:ext cx="1744" cy="1922001"/>
          </a:xfrm>
          <a:prstGeom prst="line">
            <a:avLst/>
          </a:prstGeom>
          <a:ln w="12700">
            <a:solidFill>
              <a:srgbClr val="000000"/>
            </a:solidFill>
          </a:ln>
        </p:spPr>
        <p:txBody>
          <a:bodyPr lIns="0" tIns="0" rIns="0" bIns="0"/>
          <a:lstStyle/>
          <a:p>
            <a:pPr defTabSz="353020">
              <a:defRPr sz="900"/>
            </a:pPr>
          </a:p>
        </p:txBody>
      </p:sp>
      <p:sp>
        <p:nvSpPr>
          <p:cNvPr id="2079" name="lens"/>
          <p:cNvSpPr txBox="1"/>
          <p:nvPr/>
        </p:nvSpPr>
        <p:spPr>
          <a:xfrm>
            <a:off x="3512707" y="4854029"/>
            <a:ext cx="669951"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lens</a:t>
            </a:r>
          </a:p>
        </p:txBody>
      </p:sp>
      <p:sp>
        <p:nvSpPr>
          <p:cNvPr id="2080" name="Line"/>
          <p:cNvSpPr/>
          <p:nvPr/>
        </p:nvSpPr>
        <p:spPr>
          <a:xfrm>
            <a:off x="3855921" y="3010478"/>
            <a:ext cx="6942734" cy="2088705"/>
          </a:xfrm>
          <a:prstGeom prst="line">
            <a:avLst/>
          </a:prstGeom>
          <a:ln w="3175">
            <a:solidFill>
              <a:srgbClr val="000000"/>
            </a:solidFill>
          </a:ln>
        </p:spPr>
        <p:txBody>
          <a:bodyPr lIns="0" tIns="0" rIns="0" bIns="0"/>
          <a:lstStyle/>
          <a:p>
            <a:pPr defTabSz="353020">
              <a:defRPr sz="900"/>
            </a:pPr>
          </a:p>
        </p:txBody>
      </p:sp>
      <p:sp>
        <p:nvSpPr>
          <p:cNvPr id="2081" name="Line"/>
          <p:cNvSpPr/>
          <p:nvPr/>
        </p:nvSpPr>
        <p:spPr>
          <a:xfrm flipV="1">
            <a:off x="3855921" y="2765325"/>
            <a:ext cx="7030989" cy="2176960"/>
          </a:xfrm>
          <a:prstGeom prst="line">
            <a:avLst/>
          </a:prstGeom>
          <a:ln w="3175">
            <a:solidFill>
              <a:srgbClr val="000000"/>
            </a:solidFill>
          </a:ln>
        </p:spPr>
        <p:txBody>
          <a:bodyPr lIns="0" tIns="0" rIns="0" bIns="0"/>
          <a:lstStyle/>
          <a:p>
            <a:pPr defTabSz="353020">
              <a:defRPr sz="900"/>
            </a:pPr>
          </a:p>
        </p:txBody>
      </p:sp>
      <p:sp>
        <p:nvSpPr>
          <p:cNvPr id="2082" name="Circle"/>
          <p:cNvSpPr/>
          <p:nvPr/>
        </p:nvSpPr>
        <p:spPr>
          <a:xfrm>
            <a:off x="6944849" y="3932254"/>
            <a:ext cx="88256" cy="88256"/>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083" name="Rectangle"/>
          <p:cNvSpPr/>
          <p:nvPr/>
        </p:nvSpPr>
        <p:spPr>
          <a:xfrm>
            <a:off x="9288512" y="3265437"/>
            <a:ext cx="166705" cy="421665"/>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084" name="Rectangle"/>
          <p:cNvSpPr/>
          <p:nvPr/>
        </p:nvSpPr>
        <p:spPr>
          <a:xfrm>
            <a:off x="9288512" y="3677294"/>
            <a:ext cx="166705" cy="421665"/>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085" name="Rectangle"/>
          <p:cNvSpPr/>
          <p:nvPr/>
        </p:nvSpPr>
        <p:spPr>
          <a:xfrm>
            <a:off x="9288512" y="4098957"/>
            <a:ext cx="166705" cy="421665"/>
          </a:xfrm>
          <a:prstGeom prst="rect">
            <a:avLst/>
          </a:prstGeom>
          <a:solidFill>
            <a:srgbClr val="FFFFFF"/>
          </a:solidFill>
          <a:ln w="3175">
            <a:solidFill>
              <a:srgbClr val="000000"/>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086" name="Rectangle"/>
          <p:cNvSpPr/>
          <p:nvPr/>
        </p:nvSpPr>
        <p:spPr>
          <a:xfrm>
            <a:off x="9288512" y="4520621"/>
            <a:ext cx="166705" cy="421664"/>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087" name="Rectangle"/>
          <p:cNvSpPr/>
          <p:nvPr/>
        </p:nvSpPr>
        <p:spPr>
          <a:xfrm>
            <a:off x="9288512" y="2843774"/>
            <a:ext cx="166705" cy="421664"/>
          </a:xfrm>
          <a:prstGeom prst="rect">
            <a:avLst/>
          </a:prstGeom>
          <a:solidFill>
            <a:srgbClr val="000000"/>
          </a:solidFill>
          <a:ln w="12700"/>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088" name="diffuser"/>
          <p:cNvSpPr txBox="1"/>
          <p:nvPr/>
        </p:nvSpPr>
        <p:spPr>
          <a:xfrm>
            <a:off x="2090820" y="5020733"/>
            <a:ext cx="1163713"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diffuser</a:t>
            </a:r>
          </a:p>
        </p:txBody>
      </p:sp>
      <p:sp>
        <p:nvSpPr>
          <p:cNvPr id="2089" name="Point in focus"/>
          <p:cNvSpPr txBox="1"/>
          <p:nvPr/>
        </p:nvSpPr>
        <p:spPr>
          <a:xfrm>
            <a:off x="6023074" y="4265662"/>
            <a:ext cx="1985187"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Point in focus</a:t>
            </a:r>
          </a:p>
        </p:txBody>
      </p:sp>
      <p:sp>
        <p:nvSpPr>
          <p:cNvPr id="2090" name="Object  with  texture"/>
          <p:cNvSpPr txBox="1"/>
          <p:nvPr/>
        </p:nvSpPr>
        <p:spPr>
          <a:xfrm>
            <a:off x="8866848" y="4932478"/>
            <a:ext cx="1256939" cy="1207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t>Object </a:t>
            </a:r>
            <a:br/>
            <a:r>
              <a:t>with </a:t>
            </a:r>
            <a:br/>
            <a:r>
              <a:t>texture</a:t>
            </a:r>
          </a:p>
        </p:txBody>
      </p:sp>
      <p:sp>
        <p:nvSpPr>
          <p:cNvPr id="2091" name="Line"/>
          <p:cNvSpPr/>
          <p:nvPr/>
        </p:nvSpPr>
        <p:spPr>
          <a:xfrm>
            <a:off x="2767442" y="4020509"/>
            <a:ext cx="1088480" cy="921776"/>
          </a:xfrm>
          <a:prstGeom prst="line">
            <a:avLst/>
          </a:prstGeom>
          <a:ln w="3175">
            <a:solidFill>
              <a:srgbClr val="000000"/>
            </a:solidFill>
          </a:ln>
        </p:spPr>
        <p:txBody>
          <a:bodyPr lIns="0" tIns="0" rIns="0" bIns="0"/>
          <a:lstStyle/>
          <a:p>
            <a:pPr defTabSz="353020">
              <a:defRPr sz="900"/>
            </a:pPr>
          </a:p>
        </p:txBody>
      </p:sp>
      <p:sp>
        <p:nvSpPr>
          <p:cNvPr id="2092" name="Line"/>
          <p:cNvSpPr/>
          <p:nvPr/>
        </p:nvSpPr>
        <p:spPr>
          <a:xfrm flipV="1">
            <a:off x="2767442" y="3010478"/>
            <a:ext cx="1088480" cy="1000226"/>
          </a:xfrm>
          <a:prstGeom prst="line">
            <a:avLst/>
          </a:prstGeom>
          <a:ln w="3175">
            <a:solidFill>
              <a:srgbClr val="000000"/>
            </a:solidFill>
          </a:ln>
        </p:spPr>
        <p:txBody>
          <a:bodyPr lIns="0" tIns="0" rIns="0" bIns="0"/>
          <a:lstStyle/>
          <a:p>
            <a:pPr defTabSz="353020">
              <a:defRPr sz="900"/>
            </a:pPr>
          </a:p>
        </p:txBody>
      </p:sp>
      <p:sp>
        <p:nvSpPr>
          <p:cNvPr id="2093" name="lens"/>
          <p:cNvSpPr txBox="1"/>
          <p:nvPr/>
        </p:nvSpPr>
        <p:spPr>
          <a:xfrm>
            <a:off x="1678963" y="3343886"/>
            <a:ext cx="669950"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lens</a:t>
            </a:r>
          </a:p>
        </p:txBody>
      </p:sp>
      <p:sp>
        <p:nvSpPr>
          <p:cNvPr id="2094" name="sensor"/>
          <p:cNvSpPr txBox="1"/>
          <p:nvPr/>
        </p:nvSpPr>
        <p:spPr>
          <a:xfrm>
            <a:off x="1002340" y="4098957"/>
            <a:ext cx="984800" cy="445423"/>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lvl1pPr>
          </a:lstStyle>
          <a:p>
            <a:pPr/>
            <a:r>
              <a:t>sensor</a:t>
            </a:r>
          </a:p>
        </p:txBody>
      </p:sp>
      <p:grpSp>
        <p:nvGrpSpPr>
          <p:cNvPr id="2099" name="Group"/>
          <p:cNvGrpSpPr/>
          <p:nvPr/>
        </p:nvGrpSpPr>
        <p:grpSpPr>
          <a:xfrm>
            <a:off x="1678963" y="3765549"/>
            <a:ext cx="164089" cy="334717"/>
            <a:chOff x="0" y="0"/>
            <a:chExt cx="164088" cy="334715"/>
          </a:xfrm>
        </p:grpSpPr>
        <p:sp>
          <p:nvSpPr>
            <p:cNvPr id="2095" name="Oval"/>
            <p:cNvSpPr/>
            <p:nvPr/>
          </p:nvSpPr>
          <p:spPr>
            <a:xfrm>
              <a:off x="131742" y="0"/>
              <a:ext cx="32347" cy="333409"/>
            </a:xfrm>
            <a:prstGeom prst="ellipse">
              <a:avLst/>
            </a:prstGeom>
            <a:solidFill>
              <a:srgbClr val="3DACFF"/>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096" name="Line"/>
            <p:cNvSpPr/>
            <p:nvPr/>
          </p:nvSpPr>
          <p:spPr>
            <a:xfrm>
              <a:off x="0" y="0"/>
              <a:ext cx="1744" cy="333409"/>
            </a:xfrm>
            <a:prstGeom prst="line">
              <a:avLst/>
            </a:prstGeom>
            <a:noFill/>
            <a:ln w="12700" cap="flat">
              <a:solidFill>
                <a:srgbClr val="000000"/>
              </a:solidFill>
              <a:prstDash val="solid"/>
              <a:round/>
            </a:ln>
            <a:effectLst/>
          </p:spPr>
          <p:txBody>
            <a:bodyPr wrap="square" lIns="0" tIns="0" rIns="0" bIns="0" numCol="1" anchor="t">
              <a:noAutofit/>
            </a:bodyPr>
            <a:lstStyle/>
            <a:p>
              <a:pPr defTabSz="353020">
                <a:defRPr sz="900"/>
              </a:pPr>
            </a:p>
          </p:txBody>
        </p:sp>
        <p:sp>
          <p:nvSpPr>
            <p:cNvPr id="2097" name="Line"/>
            <p:cNvSpPr/>
            <p:nvPr/>
          </p:nvSpPr>
          <p:spPr>
            <a:xfrm>
              <a:off x="0" y="174634"/>
              <a:ext cx="146263" cy="160082"/>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2098" name="Line"/>
            <p:cNvSpPr/>
            <p:nvPr/>
          </p:nvSpPr>
          <p:spPr>
            <a:xfrm flipV="1">
              <a:off x="0" y="0"/>
              <a:ext cx="146263" cy="174635"/>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grpSp>
      <p:sp>
        <p:nvSpPr>
          <p:cNvPr id="2100" name="Line"/>
          <p:cNvSpPr/>
          <p:nvPr/>
        </p:nvSpPr>
        <p:spPr>
          <a:xfrm>
            <a:off x="1845667" y="3765550"/>
            <a:ext cx="921776" cy="254960"/>
          </a:xfrm>
          <a:prstGeom prst="line">
            <a:avLst/>
          </a:prstGeom>
          <a:ln w="3175">
            <a:solidFill>
              <a:srgbClr val="000000"/>
            </a:solidFill>
          </a:ln>
        </p:spPr>
        <p:txBody>
          <a:bodyPr lIns="0" tIns="0" rIns="0" bIns="0"/>
          <a:lstStyle/>
          <a:p>
            <a:pPr defTabSz="353020">
              <a:defRPr sz="900"/>
            </a:pPr>
          </a:p>
        </p:txBody>
      </p:sp>
      <p:sp>
        <p:nvSpPr>
          <p:cNvPr id="2101" name="Line"/>
          <p:cNvSpPr/>
          <p:nvPr/>
        </p:nvSpPr>
        <p:spPr>
          <a:xfrm flipV="1">
            <a:off x="1845667" y="4020509"/>
            <a:ext cx="921776" cy="88256"/>
          </a:xfrm>
          <a:prstGeom prst="line">
            <a:avLst/>
          </a:prstGeom>
          <a:ln w="3175">
            <a:solidFill>
              <a:srgbClr val="000000"/>
            </a:solidFill>
          </a:ln>
        </p:spPr>
        <p:txBody>
          <a:bodyPr lIns="0" tIns="0" rIns="0" bIns="0"/>
          <a:lstStyle/>
          <a:p>
            <a:pPr defTabSz="353020">
              <a:defRPr sz="900"/>
            </a:pPr>
          </a:p>
        </p:txBody>
      </p:sp>
      <p:sp>
        <p:nvSpPr>
          <p:cNvPr id="2102" name="Circle"/>
          <p:cNvSpPr/>
          <p:nvPr/>
        </p:nvSpPr>
        <p:spPr>
          <a:xfrm>
            <a:off x="2679187" y="3932254"/>
            <a:ext cx="166705" cy="166705"/>
          </a:xfrm>
          <a:prstGeom prst="ellipse">
            <a:avLst/>
          </a:prstGeom>
          <a:solidFill>
            <a:srgbClr val="FF2600"/>
          </a:solidFill>
          <a:ln w="3175">
            <a:solidFill>
              <a:srgbClr val="000000"/>
            </a:solidFill>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4"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105"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106" name="The coolest depth of field solution"/>
          <p:cNvSpPr txBox="1"/>
          <p:nvPr>
            <p:ph type="title"/>
          </p:nvPr>
        </p:nvSpPr>
        <p:spPr>
          <a:prstGeom prst="rect">
            <a:avLst/>
          </a:prstGeom>
        </p:spPr>
        <p:txBody>
          <a:bodyPr/>
          <a:lstStyle>
            <a:lvl1pPr>
              <a:defRPr sz="3800"/>
            </a:lvl1pPr>
          </a:lstStyle>
          <a:p>
            <a:pPr/>
            <a:r>
              <a:t>The coolest depth of field solution</a:t>
            </a:r>
          </a:p>
        </p:txBody>
      </p:sp>
      <p:sp>
        <p:nvSpPr>
          <p:cNvPr id="2107" name="http://www.mediachance.com/dvdlab/dof/index.htm"/>
          <p:cNvSpPr txBox="1"/>
          <p:nvPr>
            <p:ph type="body" idx="1"/>
          </p:nvPr>
        </p:nvSpPr>
        <p:spPr>
          <a:xfrm>
            <a:off x="335088" y="1088479"/>
            <a:ext cx="9541138" cy="6442621"/>
          </a:xfrm>
          <a:prstGeom prst="rect">
            <a:avLst/>
          </a:prstGeom>
        </p:spPr>
        <p:txBody>
          <a:bodyPr/>
          <a:lstStyle>
            <a:lvl1pPr>
              <a:defRPr u="sng">
                <a:solidFill>
                  <a:srgbClr val="606060"/>
                </a:solidFill>
                <a:uFill>
                  <a:solidFill>
                    <a:srgbClr val="606060"/>
                  </a:solidFill>
                </a:uFill>
                <a:hlinkClick r:id="rId3" invalidUrl="" action="" tgtFrame="" tooltip="" history="1" highlightClick="0" endSnd="0"/>
              </a:defRPr>
            </a:lvl1pPr>
          </a:lstStyle>
          <a:p>
            <a:pPr>
              <a:defRPr u="none">
                <a:solidFill>
                  <a:srgbClr val="000000"/>
                </a:solidFill>
                <a:uFill>
                  <a:solidFill>
                    <a:srgbClr val="000000"/>
                  </a:solidFill>
                </a:uFill>
              </a:defRPr>
            </a:pPr>
            <a:r>
              <a:rPr u="sng">
                <a:solidFill>
                  <a:srgbClr val="606060"/>
                </a:solidFill>
                <a:uFill>
                  <a:solidFill>
                    <a:srgbClr val="606060"/>
                  </a:solidFill>
                </a:uFill>
                <a:hlinkClick r:id="rId3" invalidUrl="" action="" tgtFrame="" tooltip="" history="1" highlightClick="0" endSnd="0"/>
              </a:rPr>
              <a:t>http://www.mediachance.com/dvdlab/dof/index.htm</a:t>
            </a:r>
          </a:p>
        </p:txBody>
      </p:sp>
      <p:pic>
        <p:nvPicPr>
          <p:cNvPr id="2108" name="image.png" descr="image.png"/>
          <p:cNvPicPr>
            <a:picLocks noChangeAspect="0"/>
          </p:cNvPicPr>
          <p:nvPr/>
        </p:nvPicPr>
        <p:blipFill>
          <a:blip r:embed="rId4">
            <a:extLst/>
          </a:blip>
          <a:stretch>
            <a:fillRect/>
          </a:stretch>
        </p:blipFill>
        <p:spPr>
          <a:xfrm>
            <a:off x="257075" y="3098733"/>
            <a:ext cx="3343888" cy="2409256"/>
          </a:xfrm>
          <a:prstGeom prst="rect">
            <a:avLst/>
          </a:prstGeom>
          <a:ln w="12700">
            <a:miter lim="400000"/>
          </a:ln>
        </p:spPr>
      </p:pic>
      <p:pic>
        <p:nvPicPr>
          <p:cNvPr id="2109" name="image.png" descr="image.png"/>
          <p:cNvPicPr>
            <a:picLocks noChangeAspect="0"/>
          </p:cNvPicPr>
          <p:nvPr/>
        </p:nvPicPr>
        <p:blipFill>
          <a:blip r:embed="rId5">
            <a:extLst/>
          </a:blip>
          <a:stretch>
            <a:fillRect/>
          </a:stretch>
        </p:blipFill>
        <p:spPr>
          <a:xfrm>
            <a:off x="2116" y="5594282"/>
            <a:ext cx="3371563" cy="1936818"/>
          </a:xfrm>
          <a:prstGeom prst="rect">
            <a:avLst/>
          </a:prstGeom>
          <a:ln w="12700">
            <a:miter lim="400000"/>
          </a:ln>
        </p:spPr>
      </p:pic>
      <p:pic>
        <p:nvPicPr>
          <p:cNvPr id="2110" name="image.png" descr="image.png"/>
          <p:cNvPicPr>
            <a:picLocks noChangeAspect="0"/>
          </p:cNvPicPr>
          <p:nvPr/>
        </p:nvPicPr>
        <p:blipFill>
          <a:blip r:embed="rId6">
            <a:extLst/>
          </a:blip>
          <a:stretch>
            <a:fillRect/>
          </a:stretch>
        </p:blipFill>
        <p:spPr>
          <a:xfrm>
            <a:off x="3502901" y="5627405"/>
            <a:ext cx="6373979" cy="1903696"/>
          </a:xfrm>
          <a:prstGeom prst="rect">
            <a:avLst/>
          </a:prstGeom>
          <a:ln w="12700">
            <a:miter lim="400000"/>
          </a:ln>
        </p:spPr>
      </p:pic>
      <p:grpSp>
        <p:nvGrpSpPr>
          <p:cNvPr id="2137" name="Group"/>
          <p:cNvGrpSpPr/>
          <p:nvPr/>
        </p:nvGrpSpPr>
        <p:grpSpPr>
          <a:xfrm>
            <a:off x="1590707" y="1676846"/>
            <a:ext cx="5068372" cy="2461219"/>
            <a:chOff x="0" y="0"/>
            <a:chExt cx="5068370" cy="2461218"/>
          </a:xfrm>
        </p:grpSpPr>
        <p:sp>
          <p:nvSpPr>
            <p:cNvPr id="2111" name="Oval"/>
            <p:cNvSpPr/>
            <p:nvPr/>
          </p:nvSpPr>
          <p:spPr>
            <a:xfrm>
              <a:off x="1335205" y="118033"/>
              <a:ext cx="116212" cy="929982"/>
            </a:xfrm>
            <a:prstGeom prst="ellipse">
              <a:avLst/>
            </a:prstGeom>
            <a:solidFill>
              <a:srgbClr val="3DACFF"/>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112" name="Line"/>
            <p:cNvSpPr/>
            <p:nvPr/>
          </p:nvSpPr>
          <p:spPr>
            <a:xfrm>
              <a:off x="850152" y="118033"/>
              <a:ext cx="1744" cy="929983"/>
            </a:xfrm>
            <a:prstGeom prst="line">
              <a:avLst/>
            </a:prstGeom>
            <a:noFill/>
            <a:ln w="12700" cap="flat">
              <a:solidFill>
                <a:srgbClr val="000000"/>
              </a:solidFill>
              <a:prstDash val="solid"/>
              <a:round/>
            </a:ln>
            <a:effectLst/>
          </p:spPr>
          <p:txBody>
            <a:bodyPr wrap="square" lIns="0" tIns="0" rIns="0" bIns="0" numCol="1" anchor="t">
              <a:noAutofit/>
            </a:bodyPr>
            <a:lstStyle/>
            <a:p>
              <a:pPr defTabSz="353020">
                <a:defRPr sz="900"/>
              </a:pPr>
            </a:p>
          </p:txBody>
        </p:sp>
        <p:sp>
          <p:nvSpPr>
            <p:cNvPr id="2113" name="lens"/>
            <p:cNvSpPr/>
            <p:nvPr/>
          </p:nvSpPr>
          <p:spPr>
            <a:xfrm>
              <a:off x="1215958" y="110866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8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lens</a:t>
              </a:r>
            </a:p>
          </p:txBody>
        </p:sp>
        <p:sp>
          <p:nvSpPr>
            <p:cNvPr id="2114" name="Line"/>
            <p:cNvSpPr/>
            <p:nvPr/>
          </p:nvSpPr>
          <p:spPr>
            <a:xfrm>
              <a:off x="1375626" y="118033"/>
              <a:ext cx="3354957" cy="1010851"/>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2115" name="Line"/>
            <p:cNvSpPr/>
            <p:nvPr/>
          </p:nvSpPr>
          <p:spPr>
            <a:xfrm flipV="1">
              <a:off x="1375626" y="0"/>
              <a:ext cx="3395379" cy="1051284"/>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2116" name="Circle"/>
            <p:cNvSpPr/>
            <p:nvPr/>
          </p:nvSpPr>
          <p:spPr>
            <a:xfrm>
              <a:off x="2871210" y="562807"/>
              <a:ext cx="40422" cy="40435"/>
            </a:xfrm>
            <a:prstGeom prst="ellipse">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117" name="Rectangle"/>
            <p:cNvSpPr/>
            <p:nvPr/>
          </p:nvSpPr>
          <p:spPr>
            <a:xfrm>
              <a:off x="4003001" y="239335"/>
              <a:ext cx="80844" cy="202171"/>
            </a:xfrm>
            <a:prstGeom prst="rect">
              <a:avLst/>
            </a:prstGeom>
            <a:solidFill>
              <a:srgbClr val="FFFFFF"/>
            </a:solidFill>
            <a:ln w="3175" cap="flat">
              <a:solidFill>
                <a:srgbClr val="000000"/>
              </a:solidFill>
              <a:prstDash val="solid"/>
              <a:miter lim="400000"/>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118" name="Rectangle"/>
            <p:cNvSpPr/>
            <p:nvPr/>
          </p:nvSpPr>
          <p:spPr>
            <a:xfrm>
              <a:off x="4003001" y="441505"/>
              <a:ext cx="80844" cy="202171"/>
            </a:xfrm>
            <a:prstGeom prst="rect">
              <a:avLst/>
            </a:prstGeom>
            <a:solidFill>
              <a:srgbClr val="000000"/>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119" name="Rectangle"/>
            <p:cNvSpPr/>
            <p:nvPr/>
          </p:nvSpPr>
          <p:spPr>
            <a:xfrm>
              <a:off x="4003001" y="643675"/>
              <a:ext cx="80844" cy="202170"/>
            </a:xfrm>
            <a:prstGeom prst="rect">
              <a:avLst/>
            </a:prstGeom>
            <a:solidFill>
              <a:srgbClr val="FFFFFF"/>
            </a:solidFill>
            <a:ln w="3175" cap="flat">
              <a:solidFill>
                <a:srgbClr val="000000"/>
              </a:solidFill>
              <a:prstDash val="solid"/>
              <a:miter lim="400000"/>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120" name="Rectangle"/>
            <p:cNvSpPr/>
            <p:nvPr/>
          </p:nvSpPr>
          <p:spPr>
            <a:xfrm>
              <a:off x="4003001" y="845844"/>
              <a:ext cx="80844" cy="202171"/>
            </a:xfrm>
            <a:prstGeom prst="rect">
              <a:avLst/>
            </a:prstGeom>
            <a:solidFill>
              <a:srgbClr val="000000"/>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121" name="Rectangle"/>
            <p:cNvSpPr/>
            <p:nvPr/>
          </p:nvSpPr>
          <p:spPr>
            <a:xfrm>
              <a:off x="4003001" y="37165"/>
              <a:ext cx="80844" cy="202171"/>
            </a:xfrm>
            <a:prstGeom prst="rect">
              <a:avLst/>
            </a:prstGeom>
            <a:solidFill>
              <a:srgbClr val="000000"/>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122" name="diffuser"/>
            <p:cNvSpPr/>
            <p:nvPr/>
          </p:nvSpPr>
          <p:spPr>
            <a:xfrm>
              <a:off x="527624" y="1191218"/>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8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diffuser</a:t>
              </a:r>
            </a:p>
          </p:txBody>
        </p:sp>
        <p:sp>
          <p:nvSpPr>
            <p:cNvPr id="2123" name="Point in focus"/>
            <p:cNvSpPr/>
            <p:nvPr/>
          </p:nvSpPr>
          <p:spPr>
            <a:xfrm>
              <a:off x="2428261" y="82647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8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Point in focus</a:t>
              </a:r>
            </a:p>
          </p:txBody>
        </p:sp>
        <p:sp>
          <p:nvSpPr>
            <p:cNvPr id="2124" name="Object  with  texture"/>
            <p:cNvSpPr/>
            <p:nvPr/>
          </p:nvSpPr>
          <p:spPr>
            <a:xfrm>
              <a:off x="3798370" y="115078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p>
              <a:pPr marL="44627" marR="44627" defTabSz="1000224">
                <a:spcBef>
                  <a:spcPts val="800"/>
                </a:spcBef>
                <a:buClr>
                  <a:srgbClr val="000000"/>
                </a:buClr>
                <a:buFont typeface="Times New Roman"/>
                <a:defRPr>
                  <a:uFill>
                    <a:solidFill>
                      <a:srgbClr val="000000"/>
                    </a:solidFill>
                  </a:uFill>
                  <a:latin typeface="Times New Roman"/>
                  <a:ea typeface="Times New Roman"/>
                  <a:cs typeface="Times New Roman"/>
                  <a:sym typeface="Times New Roman"/>
                </a:defRPr>
              </a:pPr>
              <a:r>
                <a:t>Object </a:t>
              </a:r>
              <a:br/>
              <a:r>
                <a:t>with </a:t>
              </a:r>
              <a:br/>
              <a:r>
                <a:t>texture</a:t>
              </a:r>
            </a:p>
          </p:txBody>
        </p:sp>
        <p:sp>
          <p:nvSpPr>
            <p:cNvPr id="2125" name="Line"/>
            <p:cNvSpPr/>
            <p:nvPr/>
          </p:nvSpPr>
          <p:spPr>
            <a:xfrm>
              <a:off x="850152" y="603240"/>
              <a:ext cx="525475" cy="444775"/>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2126" name="Line"/>
            <p:cNvSpPr/>
            <p:nvPr/>
          </p:nvSpPr>
          <p:spPr>
            <a:xfrm flipV="1">
              <a:off x="850152" y="118033"/>
              <a:ext cx="525476" cy="485209"/>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2127" name="lens"/>
            <p:cNvSpPr/>
            <p:nvPr/>
          </p:nvSpPr>
          <p:spPr>
            <a:xfrm>
              <a:off x="323834" y="38169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8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lens</a:t>
              </a:r>
            </a:p>
          </p:txBody>
        </p:sp>
        <p:sp>
          <p:nvSpPr>
            <p:cNvPr id="2128" name="sensor"/>
            <p:cNvSpPr/>
            <p:nvPr/>
          </p:nvSpPr>
          <p:spPr>
            <a:xfrm>
              <a:off x="0" y="746444"/>
              <a:ext cx="1270000"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800"/>
                </a:spcBef>
                <a:buClr>
                  <a:srgbClr val="000000"/>
                </a:buClr>
                <a:buFont typeface="Times New Roman"/>
                <a:defRPr>
                  <a:uFill>
                    <a:solidFill>
                      <a:srgbClr val="000000"/>
                    </a:solidFill>
                  </a:uFill>
                  <a:latin typeface="Times New Roman"/>
                  <a:ea typeface="Times New Roman"/>
                  <a:cs typeface="Times New Roman"/>
                  <a:sym typeface="Times New Roman"/>
                </a:defRPr>
              </a:lvl1pPr>
            </a:lstStyle>
            <a:p>
              <a:pPr/>
              <a:r>
                <a:t>sensor</a:t>
              </a:r>
            </a:p>
          </p:txBody>
        </p:sp>
        <p:grpSp>
          <p:nvGrpSpPr>
            <p:cNvPr id="2133" name="Group"/>
            <p:cNvGrpSpPr/>
            <p:nvPr/>
          </p:nvGrpSpPr>
          <p:grpSpPr>
            <a:xfrm>
              <a:off x="324676" y="481939"/>
              <a:ext cx="80843" cy="161737"/>
              <a:chOff x="0" y="0"/>
              <a:chExt cx="80842" cy="161735"/>
            </a:xfrm>
          </p:grpSpPr>
          <p:sp>
            <p:nvSpPr>
              <p:cNvPr id="2129" name="Oval"/>
              <p:cNvSpPr/>
              <p:nvPr/>
            </p:nvSpPr>
            <p:spPr>
              <a:xfrm>
                <a:off x="65217" y="0"/>
                <a:ext cx="15626" cy="161736"/>
              </a:xfrm>
              <a:prstGeom prst="ellipse">
                <a:avLst/>
              </a:prstGeom>
              <a:solidFill>
                <a:srgbClr val="3DACFF"/>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130" name="Line"/>
              <p:cNvSpPr/>
              <p:nvPr/>
            </p:nvSpPr>
            <p:spPr>
              <a:xfrm>
                <a:off x="0" y="0"/>
                <a:ext cx="1744" cy="161736"/>
              </a:xfrm>
              <a:prstGeom prst="line">
                <a:avLst/>
              </a:prstGeom>
              <a:noFill/>
              <a:ln w="12700" cap="flat">
                <a:solidFill>
                  <a:srgbClr val="000000"/>
                </a:solidFill>
                <a:prstDash val="solid"/>
                <a:round/>
              </a:ln>
              <a:effectLst/>
            </p:spPr>
            <p:txBody>
              <a:bodyPr wrap="square" lIns="0" tIns="0" rIns="0" bIns="0" numCol="1" anchor="t">
                <a:noAutofit/>
              </a:bodyPr>
              <a:lstStyle/>
              <a:p>
                <a:pPr defTabSz="353020">
                  <a:defRPr sz="900"/>
                </a:pPr>
              </a:p>
            </p:txBody>
          </p:sp>
          <p:sp>
            <p:nvSpPr>
              <p:cNvPr id="2131" name="Line"/>
              <p:cNvSpPr/>
              <p:nvPr/>
            </p:nvSpPr>
            <p:spPr>
              <a:xfrm>
                <a:off x="0" y="84383"/>
                <a:ext cx="70653" cy="77353"/>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2132" name="Line"/>
              <p:cNvSpPr/>
              <p:nvPr/>
            </p:nvSpPr>
            <p:spPr>
              <a:xfrm flipV="1">
                <a:off x="0" y="0"/>
                <a:ext cx="70653" cy="84384"/>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grpSp>
        <p:sp>
          <p:nvSpPr>
            <p:cNvPr id="2134" name="Line"/>
            <p:cNvSpPr/>
            <p:nvPr/>
          </p:nvSpPr>
          <p:spPr>
            <a:xfrm>
              <a:off x="405519" y="481939"/>
              <a:ext cx="444634" cy="121303"/>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2135" name="Line"/>
            <p:cNvSpPr/>
            <p:nvPr/>
          </p:nvSpPr>
          <p:spPr>
            <a:xfrm flipV="1">
              <a:off x="405519" y="603240"/>
              <a:ext cx="444634" cy="40436"/>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2136" name="Circle"/>
            <p:cNvSpPr/>
            <p:nvPr/>
          </p:nvSpPr>
          <p:spPr>
            <a:xfrm>
              <a:off x="809730" y="562806"/>
              <a:ext cx="80844" cy="80869"/>
            </a:xfrm>
            <a:prstGeom prst="ellipse">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grpSp>
    </p:spTree>
  </p:cSld>
  <p:clrMapOvr>
    <a:masterClrMapping/>
  </p:clrMapOvr>
  <p:transition xmlns:p14="http://schemas.microsoft.com/office/powerpoint/2010/main" spd="med" advClick="1"/>
</p:sld>
</file>

<file path=ppt/slides/slide1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9"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140"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141" name="The Frazier lens"/>
          <p:cNvSpPr txBox="1"/>
          <p:nvPr>
            <p:ph type="title"/>
          </p:nvPr>
        </p:nvSpPr>
        <p:spPr>
          <a:prstGeom prst="rect">
            <a:avLst/>
          </a:prstGeom>
        </p:spPr>
        <p:txBody>
          <a:bodyPr/>
          <a:lstStyle/>
          <a:p>
            <a:pPr/>
            <a:r>
              <a:t>The Frazier lens</a:t>
            </a:r>
          </a:p>
        </p:txBody>
      </p:sp>
      <p:sp>
        <p:nvSpPr>
          <p:cNvPr id="2142" name="The opposite: relay optics for large depth of field in macro shots.…"/>
          <p:cNvSpPr txBox="1"/>
          <p:nvPr>
            <p:ph type="body" idx="1"/>
          </p:nvPr>
        </p:nvSpPr>
        <p:spPr>
          <a:prstGeom prst="rect">
            <a:avLst/>
          </a:prstGeom>
        </p:spPr>
        <p:txBody>
          <a:bodyPr/>
          <a:lstStyle/>
          <a:p>
            <a:pPr/>
            <a:r>
              <a:t>The opposite: relay optics for large depth of field in macro shots. </a:t>
            </a:r>
          </a:p>
          <a:p>
            <a:pPr/>
            <a:r>
              <a:rPr u="sng">
                <a:hlinkClick r:id="rId3" invalidUrl="" action="" tgtFrame="" tooltip="" history="1" highlightClick="0" endSnd="0"/>
              </a:rPr>
              <a:t>http://photo.stackexchange.com/questions/11124/how-can-a-frazier-lens-achieve-that-massive-dof</a:t>
            </a:r>
          </a:p>
        </p:txBody>
      </p:sp>
      <p:pic>
        <p:nvPicPr>
          <p:cNvPr id="2143" name="droppedImage.tiff" descr="droppedImage.tiff"/>
          <p:cNvPicPr>
            <a:picLocks noChangeAspect="1"/>
          </p:cNvPicPr>
          <p:nvPr/>
        </p:nvPicPr>
        <p:blipFill>
          <a:blip r:embed="rId4">
            <a:extLst/>
          </a:blip>
          <a:stretch>
            <a:fillRect/>
          </a:stretch>
        </p:blipFill>
        <p:spPr>
          <a:xfrm>
            <a:off x="668936" y="3250143"/>
            <a:ext cx="5500137" cy="3664467"/>
          </a:xfrm>
          <a:prstGeom prst="rect">
            <a:avLst/>
          </a:prstGeom>
          <a:ln w="25400"/>
        </p:spPr>
      </p:pic>
    </p:spTree>
  </p:cSld>
  <p:clrMapOvr>
    <a:masterClrMapping/>
  </p:clrMapOvr>
  <p:transition xmlns:p14="http://schemas.microsoft.com/office/powerpoint/2010/main" spd="med" advClick="1"/>
</p:sld>
</file>

<file path=ppt/slides/slide1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5"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146"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147" name="Brenizer method"/>
          <p:cNvSpPr txBox="1"/>
          <p:nvPr>
            <p:ph type="title"/>
          </p:nvPr>
        </p:nvSpPr>
        <p:spPr>
          <a:prstGeom prst="rect">
            <a:avLst/>
          </a:prstGeom>
        </p:spPr>
        <p:txBody>
          <a:bodyPr/>
          <a:lstStyle>
            <a:lvl1pPr>
              <a:defRPr>
                <a:hlinkClick r:id="rId3" invalidUrl="" action="" tgtFrame="" tooltip="" history="1" highlightClick="0" endSnd="0"/>
              </a:defRPr>
            </a:lvl1pPr>
          </a:lstStyle>
          <a:p>
            <a:pPr/>
            <a:r>
              <a:rPr>
                <a:hlinkClick r:id="rId3" invalidUrl="" action="" tgtFrame="" tooltip="" history="1" highlightClick="0" endSnd="0"/>
              </a:rPr>
              <a:t>Brenizer method</a:t>
            </a:r>
          </a:p>
        </p:txBody>
      </p:sp>
      <p:sp>
        <p:nvSpPr>
          <p:cNvPr id="2148" name="Simulate larger sensor using panorama stitching…"/>
          <p:cNvSpPr txBox="1"/>
          <p:nvPr>
            <p:ph type="body" idx="1"/>
          </p:nvPr>
        </p:nvSpPr>
        <p:spPr>
          <a:prstGeom prst="rect">
            <a:avLst/>
          </a:prstGeom>
        </p:spPr>
        <p:txBody>
          <a:bodyPr/>
          <a:lstStyle/>
          <a:p>
            <a:pPr/>
            <a:r>
              <a:t>Simulate larger sensor using panorama stitching</a:t>
            </a:r>
          </a:p>
          <a:p>
            <a:pPr/>
            <a:r>
              <a:rPr u="sng">
                <a:hlinkClick r:id="rId4" invalidUrl="" action="" tgtFrame="" tooltip="" history="1" highlightClick="0" endSnd="0"/>
              </a:rPr>
              <a:t>http://www.amazon.com/gp/blog/post/PLNK1UFLDXXBLDMN3</a:t>
            </a:r>
          </a:p>
        </p:txBody>
      </p:sp>
      <p:pic>
        <p:nvPicPr>
          <p:cNvPr id="2149" name="droppedImage.png" descr="droppedImage.png"/>
          <p:cNvPicPr>
            <a:picLocks noChangeAspect="1"/>
          </p:cNvPicPr>
          <p:nvPr/>
        </p:nvPicPr>
        <p:blipFill>
          <a:blip r:embed="rId5">
            <a:extLst/>
          </a:blip>
          <a:stretch>
            <a:fillRect/>
          </a:stretch>
        </p:blipFill>
        <p:spPr>
          <a:xfrm>
            <a:off x="629708" y="3985764"/>
            <a:ext cx="5344336" cy="3812341"/>
          </a:xfrm>
          <a:prstGeom prst="rect">
            <a:avLst/>
          </a:prstGeom>
          <a:ln w="25400"/>
        </p:spPr>
      </p:pic>
    </p:spTree>
  </p:cSld>
  <p:clrMapOvr>
    <a:masterClrMapping/>
  </p:clrMapOvr>
  <p:transition xmlns:p14="http://schemas.microsoft.com/office/powerpoint/2010/main" spd="med" advClick="1"/>
</p:sld>
</file>

<file path=ppt/slides/slide19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1"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152"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153" name="Double-click to edit"/>
          <p:cNvSpPr txBox="1"/>
          <p:nvPr>
            <p:ph type="title"/>
          </p:nvPr>
        </p:nvSpPr>
        <p:spPr>
          <a:prstGeom prst="rect">
            <a:avLst/>
          </a:prstGeom>
        </p:spPr>
        <p:txBody>
          <a:bodyPr/>
          <a:lstStyle/>
          <a:p>
            <a:pPr>
              <a:defRPr sz="3800"/>
            </a:pPr>
          </a:p>
        </p:txBody>
      </p:sp>
      <p:sp>
        <p:nvSpPr>
          <p:cNvPr id="2154" name="Seeing through occlusion"/>
          <p:cNvSpPr txBox="1"/>
          <p:nvPr>
            <p:ph type="body" idx="1"/>
          </p:nvPr>
        </p:nvSpPr>
        <p:spPr>
          <a:prstGeom prst="rect">
            <a:avLst/>
          </a:prstGeom>
        </p:spPr>
        <p:txBody>
          <a:bodyPr/>
          <a:lstStyle>
            <a:lvl1pPr marL="421878" indent="-376555">
              <a:buSzTx/>
              <a:buNone/>
              <a:defRPr sz="10400"/>
            </a:lvl1pPr>
          </a:lstStyle>
          <a:p>
            <a:pPr/>
            <a:r>
              <a:t>Seeing through occlusion</a:t>
            </a:r>
          </a:p>
        </p:txBody>
      </p:sp>
      <p:sp>
        <p:nvSpPr>
          <p:cNvPr id="2155" name="Rectangle"/>
          <p:cNvSpPr/>
          <p:nvPr/>
        </p:nvSpPr>
        <p:spPr>
          <a:xfrm>
            <a:off x="335524" y="166703"/>
            <a:ext cx="9541356" cy="755073"/>
          </a:xfrm>
          <a:prstGeom prst="rect">
            <a:avLst/>
          </a:prstGeom>
          <a:solidFill>
            <a:srgbClr val="0433FF"/>
          </a:solidFill>
          <a:ln w="3175">
            <a:solidFill>
              <a:srgbClr val="011279"/>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156" name="Rectangle"/>
          <p:cNvSpPr/>
          <p:nvPr/>
        </p:nvSpPr>
        <p:spPr>
          <a:xfrm>
            <a:off x="335524" y="6609324"/>
            <a:ext cx="9541356" cy="755072"/>
          </a:xfrm>
          <a:prstGeom prst="rect">
            <a:avLst/>
          </a:prstGeom>
          <a:solidFill>
            <a:srgbClr val="0433FF"/>
          </a:solidFill>
          <a:ln w="3175">
            <a:solidFill>
              <a:srgbClr val="011279"/>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9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8"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159"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160" name="Seeing beyond occlusion"/>
          <p:cNvSpPr txBox="1"/>
          <p:nvPr>
            <p:ph type="title"/>
          </p:nvPr>
        </p:nvSpPr>
        <p:spPr>
          <a:prstGeom prst="rect">
            <a:avLst/>
          </a:prstGeom>
        </p:spPr>
        <p:txBody>
          <a:bodyPr/>
          <a:lstStyle/>
          <a:p>
            <a:pPr/>
            <a:r>
              <a:t>Seeing beyond occlusion</a:t>
            </a:r>
          </a:p>
        </p:txBody>
      </p:sp>
      <p:sp>
        <p:nvSpPr>
          <p:cNvPr id="2161" name="Photo taken through zoo  bars…"/>
          <p:cNvSpPr txBox="1"/>
          <p:nvPr>
            <p:ph type="body" idx="1"/>
          </p:nvPr>
        </p:nvSpPr>
        <p:spPr>
          <a:prstGeom prst="rect">
            <a:avLst/>
          </a:prstGeom>
        </p:spPr>
        <p:txBody>
          <a:bodyPr/>
          <a:lstStyle/>
          <a:p>
            <a:pPr/>
            <a:r>
              <a:t>Photo taken through zoo </a:t>
            </a:r>
            <a:br/>
            <a:r>
              <a:t>bars</a:t>
            </a:r>
          </a:p>
          <a:p>
            <a:pPr/>
            <a:r>
              <a:t>Telephoto at full aperture</a:t>
            </a:r>
          </a:p>
          <a:p>
            <a:pPr/>
            <a:r>
              <a:t>The bars are so blurry </a:t>
            </a:r>
            <a:br/>
            <a:r>
              <a:t>that they are invisible</a:t>
            </a:r>
          </a:p>
        </p:txBody>
      </p:sp>
      <p:pic>
        <p:nvPicPr>
          <p:cNvPr id="2162" name="image.png" descr="image.png"/>
          <p:cNvPicPr>
            <a:picLocks noChangeAspect="0"/>
          </p:cNvPicPr>
          <p:nvPr/>
        </p:nvPicPr>
        <p:blipFill>
          <a:blip r:embed="rId3">
            <a:extLst/>
          </a:blip>
          <a:stretch>
            <a:fillRect/>
          </a:stretch>
        </p:blipFill>
        <p:spPr>
          <a:xfrm>
            <a:off x="5402891" y="1021579"/>
            <a:ext cx="4118571" cy="6173063"/>
          </a:xfrm>
          <a:prstGeom prst="rect">
            <a:avLst/>
          </a:prstGeom>
          <a:ln w="12700">
            <a:miter lim="400000"/>
          </a:ln>
        </p:spPr>
      </p:pic>
    </p:spTree>
  </p:cSld>
  <p:clrMapOvr>
    <a:masterClrMapping/>
  </p:clrMapOvr>
  <p:transition xmlns:p14="http://schemas.microsoft.com/office/powerpoint/2010/main" spd="med" advClick="1"/>
</p:sld>
</file>

<file path=ppt/slides/slide19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64"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165"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166" name="Synthetic aperture"/>
          <p:cNvSpPr txBox="1"/>
          <p:nvPr>
            <p:ph type="title"/>
          </p:nvPr>
        </p:nvSpPr>
        <p:spPr>
          <a:prstGeom prst="rect">
            <a:avLst/>
          </a:prstGeom>
        </p:spPr>
        <p:txBody>
          <a:bodyPr/>
          <a:lstStyle>
            <a:lvl1pPr>
              <a:defRPr sz="3800"/>
            </a:lvl1pPr>
          </a:lstStyle>
          <a:p>
            <a:pPr/>
            <a:r>
              <a:t>Synthetic aperture</a:t>
            </a:r>
          </a:p>
        </p:txBody>
      </p:sp>
      <p:sp>
        <p:nvSpPr>
          <p:cNvPr id="2167" name="Stanford Camera array (Willburn et al. http://graphics.stanford.edu/papers/CameraArray/)"/>
          <p:cNvSpPr txBox="1"/>
          <p:nvPr>
            <p:ph type="body" idx="1"/>
          </p:nvPr>
        </p:nvSpPr>
        <p:spPr>
          <a:prstGeom prst="rect">
            <a:avLst/>
          </a:prstGeom>
        </p:spPr>
        <p:txBody>
          <a:bodyPr/>
          <a:lstStyle/>
          <a:p>
            <a:pPr/>
            <a:r>
              <a:t>Stanford Camera array (Willburn et al.</a:t>
            </a:r>
            <a:br/>
            <a:r>
              <a:rPr u="sng">
                <a:solidFill>
                  <a:srgbClr val="606060"/>
                </a:solidFill>
                <a:uFill>
                  <a:solidFill>
                    <a:srgbClr val="606060"/>
                  </a:solidFill>
                </a:uFill>
                <a:hlinkClick r:id="rId3" invalidUrl="" action="" tgtFrame="" tooltip="" history="1" highlightClick="0" endSnd="0"/>
              </a:rPr>
              <a:t>http://graphics.stanford.edu/papers/CameraArray/</a:t>
            </a:r>
            <a:r>
              <a:t>)</a:t>
            </a:r>
          </a:p>
        </p:txBody>
      </p:sp>
      <p:pic>
        <p:nvPicPr>
          <p:cNvPr id="2168" name="image.png" descr="image.png"/>
          <p:cNvPicPr>
            <a:picLocks noChangeAspect="0"/>
          </p:cNvPicPr>
          <p:nvPr/>
        </p:nvPicPr>
        <p:blipFill>
          <a:blip r:embed="rId4">
            <a:extLst/>
          </a:blip>
          <a:stretch>
            <a:fillRect/>
          </a:stretch>
        </p:blipFill>
        <p:spPr>
          <a:xfrm>
            <a:off x="2116" y="3873635"/>
            <a:ext cx="10041468" cy="3657465"/>
          </a:xfrm>
          <a:prstGeom prst="rect">
            <a:avLst/>
          </a:prstGeom>
          <a:ln w="12700">
            <a:miter lim="400000"/>
          </a:ln>
        </p:spPr>
      </p:pic>
      <p:pic>
        <p:nvPicPr>
          <p:cNvPr id="2169" name="image.png" descr="image.png"/>
          <p:cNvPicPr>
            <a:picLocks noChangeAspect="0"/>
          </p:cNvPicPr>
          <p:nvPr/>
        </p:nvPicPr>
        <p:blipFill>
          <a:blip r:embed="rId5">
            <a:extLst/>
          </a:blip>
          <a:stretch>
            <a:fillRect/>
          </a:stretch>
        </p:blipFill>
        <p:spPr>
          <a:xfrm>
            <a:off x="257075" y="2176958"/>
            <a:ext cx="5442398" cy="1661376"/>
          </a:xfrm>
          <a:prstGeom prst="rect">
            <a:avLst/>
          </a:prstGeom>
          <a:ln w="12700">
            <a:miter lim="400000"/>
          </a:ln>
        </p:spPr>
      </p:pic>
    </p:spTree>
  </p:cSld>
  <p:clrMapOvr>
    <a:masterClrMapping/>
  </p:clrMapOvr>
  <p:transition xmlns:p14="http://schemas.microsoft.com/office/powerpoint/2010/main" spd="med" advClick="1"/>
</p:sld>
</file>

<file path=ppt/slides/slide19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1"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172"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173" name="Double-click to edit"/>
          <p:cNvSpPr txBox="1"/>
          <p:nvPr>
            <p:ph type="title"/>
          </p:nvPr>
        </p:nvSpPr>
        <p:spPr>
          <a:prstGeom prst="rect">
            <a:avLst/>
          </a:prstGeom>
        </p:spPr>
        <p:txBody>
          <a:bodyPr/>
          <a:lstStyle/>
          <a:p>
            <a:pPr>
              <a:defRPr sz="3800"/>
            </a:pPr>
          </a:p>
        </p:txBody>
      </p:sp>
      <p:sp>
        <p:nvSpPr>
          <p:cNvPr id="2174" name="Aperture"/>
          <p:cNvSpPr txBox="1"/>
          <p:nvPr>
            <p:ph type="body" idx="1"/>
          </p:nvPr>
        </p:nvSpPr>
        <p:spPr>
          <a:prstGeom prst="rect">
            <a:avLst/>
          </a:prstGeom>
        </p:spPr>
        <p:txBody>
          <a:bodyPr/>
          <a:lstStyle>
            <a:lvl1pPr marL="421878" indent="-376555">
              <a:buSzTx/>
              <a:buNone/>
              <a:defRPr sz="10400"/>
            </a:lvl1pPr>
          </a:lstStyle>
          <a:p>
            <a:pPr/>
            <a:r>
              <a:t>Aperture</a:t>
            </a:r>
          </a:p>
        </p:txBody>
      </p:sp>
      <p:sp>
        <p:nvSpPr>
          <p:cNvPr id="2175" name="Rectangle"/>
          <p:cNvSpPr/>
          <p:nvPr/>
        </p:nvSpPr>
        <p:spPr>
          <a:xfrm>
            <a:off x="335524" y="166703"/>
            <a:ext cx="9541356" cy="755073"/>
          </a:xfrm>
          <a:prstGeom prst="rect">
            <a:avLst/>
          </a:prstGeom>
          <a:solidFill>
            <a:srgbClr val="0433FF"/>
          </a:solidFill>
          <a:ln w="3175">
            <a:solidFill>
              <a:srgbClr val="011279"/>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176" name="Rectangle"/>
          <p:cNvSpPr/>
          <p:nvPr/>
        </p:nvSpPr>
        <p:spPr>
          <a:xfrm>
            <a:off x="335524" y="6609324"/>
            <a:ext cx="9541356" cy="755072"/>
          </a:xfrm>
          <a:prstGeom prst="rect">
            <a:avLst/>
          </a:prstGeom>
          <a:solidFill>
            <a:srgbClr val="0433FF"/>
          </a:solidFill>
          <a:ln w="3175">
            <a:solidFill>
              <a:srgbClr val="011279"/>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9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8"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179"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180" name="Why a bigger aperture"/>
          <p:cNvSpPr txBox="1"/>
          <p:nvPr>
            <p:ph type="title"/>
          </p:nvPr>
        </p:nvSpPr>
        <p:spPr>
          <a:prstGeom prst="rect">
            <a:avLst/>
          </a:prstGeom>
        </p:spPr>
        <p:txBody>
          <a:bodyPr/>
          <a:lstStyle>
            <a:lvl1pPr>
              <a:defRPr sz="3800"/>
            </a:lvl1pPr>
          </a:lstStyle>
          <a:p>
            <a:pPr/>
            <a:r>
              <a:t>Why a bigger aperture</a:t>
            </a:r>
          </a:p>
        </p:txBody>
      </p:sp>
      <p:sp>
        <p:nvSpPr>
          <p:cNvPr id="2181" name="To make things blurrier…"/>
          <p:cNvSpPr txBox="1"/>
          <p:nvPr>
            <p:ph type="body" idx="1"/>
          </p:nvPr>
        </p:nvSpPr>
        <p:spPr>
          <a:prstGeom prst="rect">
            <a:avLst/>
          </a:prstGeom>
        </p:spPr>
        <p:txBody>
          <a:bodyPr/>
          <a:lstStyle/>
          <a:p>
            <a:pPr marL="275888" indent="-234615">
              <a:lnSpc>
                <a:spcPct val="90000"/>
              </a:lnSpc>
              <a:defRPr sz="2600"/>
            </a:pPr>
            <a:r>
              <a:t>To make things blurrier</a:t>
            </a:r>
          </a:p>
          <a:p>
            <a:pPr lvl="1" marL="693986" indent="-195513">
              <a:lnSpc>
                <a:spcPct val="90000"/>
              </a:lnSpc>
              <a:defRPr sz="2600"/>
            </a:pPr>
            <a:r>
              <a:t>Depth of field</a:t>
            </a:r>
          </a:p>
          <a:p>
            <a:pPr lvl="1" marL="693986" indent="-195513">
              <a:lnSpc>
                <a:spcPct val="90000"/>
              </a:lnSpc>
              <a:defRPr sz="2600"/>
            </a:pPr>
            <a:r>
              <a:t>outside the focal plane</a:t>
            </a:r>
          </a:p>
          <a:p>
            <a:pPr marL="275888" indent="-234615">
              <a:lnSpc>
                <a:spcPct val="90000"/>
              </a:lnSpc>
              <a:defRPr sz="2600"/>
            </a:pPr>
            <a:r>
              <a:t>To make things sharper</a:t>
            </a:r>
          </a:p>
          <a:p>
            <a:pPr lvl="1" marL="693986" indent="-195513">
              <a:lnSpc>
                <a:spcPct val="90000"/>
              </a:lnSpc>
              <a:defRPr sz="2600"/>
            </a:pPr>
            <a:r>
              <a:t>Diffraction limit</a:t>
            </a:r>
          </a:p>
          <a:p>
            <a:pPr lvl="1" marL="693986" indent="-195513">
              <a:lnSpc>
                <a:spcPct val="90000"/>
              </a:lnSpc>
              <a:defRPr sz="2600"/>
            </a:pPr>
            <a:r>
              <a:t>on the focal plane</a:t>
            </a:r>
          </a:p>
          <a:p>
            <a:pPr lvl="1" marL="693986" indent="-195513">
              <a:lnSpc>
                <a:spcPct val="90000"/>
              </a:lnSpc>
              <a:defRPr sz="2600"/>
            </a:pPr>
          </a:p>
          <a:p>
            <a:pPr marL="421878" indent="-376555">
              <a:lnSpc>
                <a:spcPct val="90000"/>
              </a:lnSpc>
              <a:buSzTx/>
              <a:buNone/>
              <a:defRPr sz="2600"/>
            </a:pPr>
            <a:r>
              <a:t>Sharpness &amp; aperture (e.g. for the Canon 50mm f/1.4)</a:t>
            </a:r>
          </a:p>
          <a:p>
            <a:pPr marL="421878" indent="-376555">
              <a:lnSpc>
                <a:spcPct val="90000"/>
              </a:lnSpc>
              <a:buSzTx/>
              <a:buNone/>
            </a:pPr>
            <a:r>
              <a:rPr sz="1600" u="sng">
                <a:solidFill>
                  <a:srgbClr val="606060"/>
                </a:solidFill>
                <a:uFill>
                  <a:solidFill>
                    <a:srgbClr val="606060"/>
                  </a:solidFill>
                </a:uFill>
                <a:hlinkClick r:id="rId3" invalidUrl="" action="" tgtFrame="" tooltip="" history="1" highlightClick="0" endSnd="0"/>
              </a:rPr>
              <a:t>http://www.slrgear.com/reviews/showproduct.php/product/140/sort/2/cat/10/page/3</a:t>
            </a:r>
            <a:r>
              <a:rPr sz="2600"/>
              <a:t> </a:t>
            </a:r>
            <a:endParaRPr sz="2600"/>
          </a:p>
          <a:p>
            <a:pPr marL="275888" indent="-234615">
              <a:lnSpc>
                <a:spcPct val="90000"/>
              </a:lnSpc>
              <a:defRPr sz="2600"/>
            </a:pPr>
            <a:r>
              <a:t>f/1.4: soft (geometrical aberrations), super shallow Dof. Lots of light!</a:t>
            </a:r>
          </a:p>
          <a:p>
            <a:pPr marL="275888" indent="-234615">
              <a:lnSpc>
                <a:spcPct val="90000"/>
              </a:lnSpc>
              <a:defRPr sz="2600"/>
            </a:pPr>
            <a:r>
              <a:t>f/2.8 getting really sharp, shallow depth of field</a:t>
            </a:r>
          </a:p>
          <a:p>
            <a:pPr marL="275888" indent="-234615">
              <a:lnSpc>
                <a:spcPct val="90000"/>
              </a:lnSpc>
              <a:defRPr sz="2600"/>
            </a:pPr>
            <a:r>
              <a:t>f/5.6: best sharpness</a:t>
            </a:r>
          </a:p>
          <a:p>
            <a:pPr marL="275888" indent="-234615">
              <a:lnSpc>
                <a:spcPct val="90000"/>
              </a:lnSpc>
              <a:defRPr sz="2600"/>
            </a:pPr>
            <a:r>
              <a:t>f/16: diffraction kicks in, loses sharpness. But dpoth of field is big</a:t>
            </a:r>
          </a:p>
        </p:txBody>
      </p:sp>
    </p:spTree>
  </p:cSld>
  <p:clrMapOvr>
    <a:masterClrMapping/>
  </p:clrMapOvr>
  <p:transition xmlns:p14="http://schemas.microsoft.com/office/powerpoint/2010/main" spd="med" advClick="1"/>
</p:sld>
</file>

<file path=ppt/slides/slide19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83" name="Depth of field"/>
          <p:cNvSpPr txBox="1"/>
          <p:nvPr>
            <p:ph type="title"/>
          </p:nvPr>
        </p:nvSpPr>
        <p:spPr>
          <a:prstGeom prst="rect">
            <a:avLst/>
          </a:prstGeom>
        </p:spPr>
        <p:txBody>
          <a:bodyPr/>
          <a:lstStyle/>
          <a:p>
            <a:pPr/>
            <a:r>
              <a:t>Depth of field</a:t>
            </a:r>
          </a:p>
        </p:txBody>
      </p:sp>
      <p:sp>
        <p:nvSpPr>
          <p:cNvPr id="2184" name="More narrow when focusing close…"/>
          <p:cNvSpPr txBox="1"/>
          <p:nvPr>
            <p:ph type="body" idx="1"/>
          </p:nvPr>
        </p:nvSpPr>
        <p:spPr>
          <a:prstGeom prst="rect">
            <a:avLst/>
          </a:prstGeom>
        </p:spPr>
        <p:txBody>
          <a:bodyPr/>
          <a:lstStyle/>
          <a:p>
            <a:pPr/>
            <a:r>
              <a:t>More narrow when focusing close</a:t>
            </a:r>
          </a:p>
          <a:p>
            <a:pPr/>
            <a:r>
              <a:t>More narrow with bigger sensors</a:t>
            </a:r>
          </a:p>
          <a:p>
            <a:pPr/>
            <a:r>
              <a:t>For the same magnification, independent of focal length</a:t>
            </a:r>
          </a:p>
        </p:txBody>
      </p:sp>
    </p:spTree>
  </p:cSld>
  <p:clrMapOvr>
    <a:masterClrMapping/>
  </p:clrMapOvr>
  <p:transition xmlns:p14="http://schemas.microsoft.com/office/powerpoint/2010/main" spd="med" advClick="1"/>
</p:sld>
</file>

<file path=ppt/slides/slide19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86" name="Double-click to edit"/>
          <p:cNvSpPr txBox="1"/>
          <p:nvPr>
            <p:ph type="title"/>
          </p:nvPr>
        </p:nvSpPr>
        <p:spPr>
          <a:prstGeom prst="rect">
            <a:avLst/>
          </a:prstGeom>
        </p:spPr>
        <p:txBody>
          <a:bodyPr/>
          <a:lstStyle/>
          <a:p>
            <a:pPr/>
          </a:p>
        </p:txBody>
      </p:sp>
      <p:sp>
        <p:nvSpPr>
          <p:cNvPr id="2187" name="Double-click to edit"/>
          <p:cNvSpPr txBox="1"/>
          <p:nvPr>
            <p:ph type="body" idx="1"/>
          </p:nvPr>
        </p:nvSpPr>
        <p:spPr>
          <a:prstGeom prst="rect">
            <a:avLst/>
          </a:prstGeom>
        </p:spPr>
        <p:txBody>
          <a:bodyPr/>
          <a:lstStyle/>
          <a:p>
            <a:pPr/>
          </a:p>
        </p:txBody>
      </p:sp>
      <p:sp>
        <p:nvSpPr>
          <p:cNvPr id="2188" name="http://petapixel.com/2013/05/17/focus-stacked-macro-photos-of-bugs-by-photographer-nicolas-reusens/"/>
          <p:cNvSpPr txBox="1"/>
          <p:nvPr/>
        </p:nvSpPr>
        <p:spPr>
          <a:xfrm>
            <a:off x="41341" y="7202595"/>
            <a:ext cx="10041467" cy="323603"/>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nchor="ctr">
            <a:spAutoFit/>
          </a:bodyPr>
          <a:lstStyle>
            <a:lvl1pPr algn="ctr" defTabSz="451081">
              <a:defRPr sz="1600" u="sng">
                <a:latin typeface="Gill Sans"/>
                <a:ea typeface="Gill Sans"/>
                <a:cs typeface="Gill Sans"/>
                <a:sym typeface="Gill Sans"/>
                <a:hlinkClick r:id="rId2" invalidUrl="" action="" tgtFrame="" tooltip="" history="1" highlightClick="0" endSnd="0"/>
              </a:defRPr>
            </a:lvl1pPr>
          </a:lstStyle>
          <a:p>
            <a:pPr>
              <a:defRPr u="none"/>
            </a:pPr>
            <a:r>
              <a:rPr u="sng">
                <a:hlinkClick r:id="rId2" invalidUrl="" action="" tgtFrame="" tooltip="" history="1" highlightClick="0" endSnd="0"/>
              </a:rPr>
              <a:t>http://petapixel.com/2013/05/17/focus-stacked-macro-photos-of-bugs-by-photographer-nicolas-reusens/</a:t>
            </a:r>
          </a:p>
        </p:txBody>
      </p:sp>
      <p:pic>
        <p:nvPicPr>
          <p:cNvPr id="2189" name="droppedImage.tiff" descr="droppedImage.tiff"/>
          <p:cNvPicPr>
            <a:picLocks noChangeAspect="1"/>
          </p:cNvPicPr>
          <p:nvPr/>
        </p:nvPicPr>
        <p:blipFill>
          <a:blip r:embed="rId3">
            <a:extLst/>
          </a:blip>
          <a:stretch>
            <a:fillRect/>
          </a:stretch>
        </p:blipFill>
        <p:spPr>
          <a:xfrm>
            <a:off x="3983401" y="1274795"/>
            <a:ext cx="6079795" cy="4481398"/>
          </a:xfrm>
          <a:prstGeom prst="rect">
            <a:avLst/>
          </a:prstGeom>
          <a:ln w="12700">
            <a:miter lim="400000"/>
          </a:ln>
        </p:spPr>
      </p:pic>
      <p:pic>
        <p:nvPicPr>
          <p:cNvPr id="2190" name="droppedImage.tiff" descr="droppedImage.tiff"/>
          <p:cNvPicPr>
            <a:picLocks noChangeAspect="1"/>
          </p:cNvPicPr>
          <p:nvPr/>
        </p:nvPicPr>
        <p:blipFill>
          <a:blip r:embed="rId4">
            <a:extLst/>
          </a:blip>
          <a:stretch>
            <a:fillRect/>
          </a:stretch>
        </p:blipFill>
        <p:spPr>
          <a:xfrm>
            <a:off x="2116" y="58836"/>
            <a:ext cx="4974378" cy="3441949"/>
          </a:xfrm>
          <a:prstGeom prst="rect">
            <a:avLst/>
          </a:prstGeom>
          <a:ln w="12700">
            <a:miter lim="400000"/>
          </a:ln>
        </p:spPr>
      </p:pic>
      <p:pic>
        <p:nvPicPr>
          <p:cNvPr id="2191" name="droppedImage.tiff" descr="droppedImage.tiff"/>
          <p:cNvPicPr>
            <a:picLocks noChangeAspect="1"/>
          </p:cNvPicPr>
          <p:nvPr/>
        </p:nvPicPr>
        <p:blipFill>
          <a:blip r:embed="rId5">
            <a:extLst/>
          </a:blip>
          <a:stretch>
            <a:fillRect/>
          </a:stretch>
        </p:blipFill>
        <p:spPr>
          <a:xfrm>
            <a:off x="-115557" y="3128152"/>
            <a:ext cx="6079795" cy="4089153"/>
          </a:xfrm>
          <a:prstGeom prst="rect">
            <a:avLst/>
          </a:prstGeom>
          <a:ln w="12700">
            <a:miter lim="400000"/>
          </a:ln>
        </p:spPr>
      </p:pic>
    </p:spTree>
  </p:cSld>
  <p:clrMapOvr>
    <a:masterClrMapping/>
  </p:clrMapOvr>
  <p:transition xmlns:p14="http://schemas.microsoft.com/office/powerpoint/2010/main" spd="med" advClick="1"/>
</p:sld>
</file>

<file path=ppt/slides/slide19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3" name="Focal stack…"/>
          <p:cNvSpPr txBox="1"/>
          <p:nvPr>
            <p:ph type="title"/>
          </p:nvPr>
        </p:nvSpPr>
        <p:spPr>
          <a:prstGeom prst="rect">
            <a:avLst/>
          </a:prstGeom>
        </p:spPr>
        <p:txBody>
          <a:bodyPr/>
          <a:lstStyle/>
          <a:p>
            <a:pPr defTabSz="446570">
              <a:defRPr sz="10890"/>
            </a:pPr>
            <a:r>
              <a:t>Focal stack</a:t>
            </a:r>
          </a:p>
          <a:p>
            <a:pPr defTabSz="446570">
              <a:defRPr sz="10890"/>
            </a:pPr>
            <a:r>
              <a:t>aka </a:t>
            </a:r>
          </a:p>
          <a:p>
            <a:pPr defTabSz="446570">
              <a:defRPr sz="10890"/>
            </a:pPr>
            <a:r>
              <a:t>Focus stack</a:t>
            </a:r>
          </a:p>
        </p:txBody>
      </p:sp>
    </p:spTree>
  </p:cSld>
  <p:clrMapOvr>
    <a:masterClrMapping/>
  </p:clrMapOvr>
  <p:transition xmlns:p14="http://schemas.microsoft.com/office/powerpoint/2010/main" spd="med" advClick="1"/>
</p:sld>
</file>

<file path=ppt/slides/slide19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5" name="Problem: limited depth of field"/>
          <p:cNvSpPr txBox="1"/>
          <p:nvPr>
            <p:ph type="title"/>
          </p:nvPr>
        </p:nvSpPr>
        <p:spPr>
          <a:prstGeom prst="rect">
            <a:avLst/>
          </a:prstGeom>
        </p:spPr>
        <p:txBody>
          <a:bodyPr/>
          <a:lstStyle/>
          <a:p>
            <a:pPr/>
            <a:r>
              <a:t>Problem: limited depth of field</a:t>
            </a:r>
          </a:p>
        </p:txBody>
      </p:sp>
      <p:sp>
        <p:nvSpPr>
          <p:cNvPr id="2196" name="Double-click to edit"/>
          <p:cNvSpPr txBox="1"/>
          <p:nvPr>
            <p:ph type="body" idx="1"/>
          </p:nvPr>
        </p:nvSpPr>
        <p:spPr>
          <a:prstGeom prst="rect">
            <a:avLst/>
          </a:prstGeom>
        </p:spPr>
        <p:txBody>
          <a:bodyPr/>
          <a:lstStyle/>
          <a:p>
            <a:pPr/>
          </a:p>
        </p:txBody>
      </p:sp>
      <p:pic>
        <p:nvPicPr>
          <p:cNvPr id="2197" name="droppedImage.png" descr="droppedImage.png"/>
          <p:cNvPicPr>
            <a:picLocks noChangeAspect="1"/>
          </p:cNvPicPr>
          <p:nvPr/>
        </p:nvPicPr>
        <p:blipFill>
          <a:blip r:embed="rId2">
            <a:extLst/>
          </a:blip>
          <a:stretch>
            <a:fillRect/>
          </a:stretch>
        </p:blipFill>
        <p:spPr>
          <a:xfrm>
            <a:off x="236385" y="1290429"/>
            <a:ext cx="9644318" cy="5511040"/>
          </a:xfrm>
          <a:prstGeom prst="rect">
            <a:avLst/>
          </a:prstGeom>
          <a:ln w="12700">
            <a:miter lim="400000"/>
          </a:ln>
        </p:spPr>
      </p:pic>
    </p:spTree>
  </p:cSld>
  <p:clrMapOvr>
    <a:masterClrMapping/>
  </p:clrMapOvr>
  <p:transition xmlns:p14="http://schemas.microsoft.com/office/powerpoint/2010/main" spd="med" advClick="1"/>
</p:sld>
</file>

<file path=ppt/slides/slide20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9" name="Idea"/>
          <p:cNvSpPr txBox="1"/>
          <p:nvPr>
            <p:ph type="title"/>
          </p:nvPr>
        </p:nvSpPr>
        <p:spPr>
          <a:prstGeom prst="rect">
            <a:avLst/>
          </a:prstGeom>
        </p:spPr>
        <p:txBody>
          <a:bodyPr/>
          <a:lstStyle/>
          <a:p>
            <a:pPr/>
            <a:r>
              <a:t>Idea</a:t>
            </a:r>
          </a:p>
        </p:txBody>
      </p:sp>
      <p:sp>
        <p:nvSpPr>
          <p:cNvPr id="2200" name="Take images with different focusing distances…"/>
          <p:cNvSpPr txBox="1"/>
          <p:nvPr>
            <p:ph type="body" idx="1"/>
          </p:nvPr>
        </p:nvSpPr>
        <p:spPr>
          <a:prstGeom prst="rect">
            <a:avLst/>
          </a:prstGeom>
        </p:spPr>
        <p:txBody>
          <a:bodyPr/>
          <a:lstStyle/>
          <a:p>
            <a:pPr/>
            <a:r>
              <a:t>Take images with different focusing distances</a:t>
            </a:r>
          </a:p>
          <a:p>
            <a:pPr/>
            <a:r>
              <a:t>Merge into a full-focus image</a:t>
            </a:r>
          </a:p>
          <a:p>
            <a:pPr lvl="1"/>
            <a:r>
              <a:t>For each pixel, pick sharpest image</a:t>
            </a:r>
          </a:p>
          <a:p>
            <a:pPr lvl="1"/>
            <a:r>
              <a:t>Similar to autofocus</a:t>
            </a:r>
          </a:p>
          <a:p>
            <a:pPr/>
            <a:r>
              <a:t>Similar to HDR, panorama </a:t>
            </a:r>
          </a:p>
          <a:p>
            <a:pPr lvl="1"/>
            <a:r>
              <a:t>But along focus dimension</a:t>
            </a:r>
          </a:p>
        </p:txBody>
      </p:sp>
      <p:grpSp>
        <p:nvGrpSpPr>
          <p:cNvPr id="2204" name="Group"/>
          <p:cNvGrpSpPr/>
          <p:nvPr/>
        </p:nvGrpSpPr>
        <p:grpSpPr>
          <a:xfrm>
            <a:off x="2116" y="4820632"/>
            <a:ext cx="6354369" cy="2524154"/>
            <a:chOff x="0" y="0"/>
            <a:chExt cx="6354368" cy="2524152"/>
          </a:xfrm>
        </p:grpSpPr>
        <p:pic>
          <p:nvPicPr>
            <p:cNvPr id="2201" name="droppedImage.png" descr="droppedImage.png"/>
            <p:cNvPicPr>
              <a:picLocks noChangeAspect="1"/>
            </p:cNvPicPr>
            <p:nvPr/>
          </p:nvPicPr>
          <p:blipFill>
            <a:blip r:embed="rId2">
              <a:extLst/>
            </a:blip>
            <a:stretch>
              <a:fillRect/>
            </a:stretch>
          </p:blipFill>
          <p:spPr>
            <a:xfrm>
              <a:off x="3176104" y="0"/>
              <a:ext cx="3178265" cy="1816151"/>
            </a:xfrm>
            <a:prstGeom prst="rect">
              <a:avLst/>
            </a:prstGeom>
            <a:ln w="12700" cap="flat">
              <a:noFill/>
              <a:miter lim="400000"/>
            </a:ln>
            <a:effectLst/>
          </p:spPr>
        </p:pic>
        <p:pic>
          <p:nvPicPr>
            <p:cNvPr id="2202" name="droppedImage.png" descr="droppedImage.png"/>
            <p:cNvPicPr>
              <a:picLocks noChangeAspect="1"/>
            </p:cNvPicPr>
            <p:nvPr/>
          </p:nvPicPr>
          <p:blipFill>
            <a:blip r:embed="rId3">
              <a:extLst/>
            </a:blip>
            <a:stretch>
              <a:fillRect/>
            </a:stretch>
          </p:blipFill>
          <p:spPr>
            <a:xfrm>
              <a:off x="1585669" y="368161"/>
              <a:ext cx="3178265" cy="1816151"/>
            </a:xfrm>
            <a:prstGeom prst="rect">
              <a:avLst/>
            </a:prstGeom>
            <a:ln w="12700" cap="flat">
              <a:noFill/>
              <a:miter lim="400000"/>
            </a:ln>
            <a:effectLst/>
          </p:spPr>
        </p:pic>
        <p:pic>
          <p:nvPicPr>
            <p:cNvPr id="2203" name="droppedImage.png" descr="droppedImage.png"/>
            <p:cNvPicPr>
              <a:picLocks noChangeAspect="1"/>
            </p:cNvPicPr>
            <p:nvPr/>
          </p:nvPicPr>
          <p:blipFill>
            <a:blip r:embed="rId4">
              <a:extLst/>
            </a:blip>
            <a:stretch>
              <a:fillRect/>
            </a:stretch>
          </p:blipFill>
          <p:spPr>
            <a:xfrm>
              <a:off x="0" y="708001"/>
              <a:ext cx="3178264" cy="1816152"/>
            </a:xfrm>
            <a:prstGeom prst="rect">
              <a:avLst/>
            </a:prstGeom>
            <a:ln w="12700" cap="flat">
              <a:noFill/>
              <a:miter lim="400000"/>
            </a:ln>
            <a:effectLst/>
          </p:spPr>
        </p:pic>
      </p:grpSp>
      <p:pic>
        <p:nvPicPr>
          <p:cNvPr id="2205" name="droppedImage.png" descr="droppedImage.png"/>
          <p:cNvPicPr>
            <a:picLocks noChangeAspect="1"/>
          </p:cNvPicPr>
          <p:nvPr/>
        </p:nvPicPr>
        <p:blipFill>
          <a:blip r:embed="rId5">
            <a:extLst/>
          </a:blip>
          <a:stretch>
            <a:fillRect/>
          </a:stretch>
        </p:blipFill>
        <p:spPr>
          <a:xfrm>
            <a:off x="6621247" y="5040345"/>
            <a:ext cx="3432143" cy="1961225"/>
          </a:xfrm>
          <a:prstGeom prst="rect">
            <a:avLst/>
          </a:prstGeom>
          <a:ln w="12700">
            <a:miter lim="400000"/>
          </a:ln>
        </p:spPr>
      </p:pic>
      <p:sp>
        <p:nvSpPr>
          <p:cNvPr id="2206" name="Arrow"/>
          <p:cNvSpPr/>
          <p:nvPr/>
        </p:nvSpPr>
        <p:spPr>
          <a:xfrm>
            <a:off x="5866176" y="5079570"/>
            <a:ext cx="980613" cy="1696460"/>
          </a:xfrm>
          <a:prstGeom prst="rightArrow">
            <a:avLst>
              <a:gd name="adj1" fmla="val 70273"/>
              <a:gd name="adj2" fmla="val 41371"/>
            </a:avLst>
          </a:prstGeom>
          <a:blipFill>
            <a:blip r:embed="rId6"/>
          </a:blipFill>
          <a:ln w="12700">
            <a:solidFill>
              <a:srgbClr val="000000"/>
            </a:solidFill>
            <a:miter lim="400000"/>
          </a:ln>
        </p:spPr>
        <p:txBody>
          <a:bodyPr lIns="39224" tIns="39224" rIns="39224" bIns="39224" anchor="ct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207" name="Line"/>
          <p:cNvSpPr/>
          <p:nvPr/>
        </p:nvSpPr>
        <p:spPr>
          <a:xfrm>
            <a:off x="149055" y="6658355"/>
            <a:ext cx="2824969" cy="1"/>
          </a:xfrm>
          <a:prstGeom prst="line">
            <a:avLst/>
          </a:prstGeom>
          <a:ln w="25400">
            <a:solidFill>
              <a:srgbClr val="FF4013"/>
            </a:solidFill>
            <a:custDash>
              <a:ds d="200000" sp="200000"/>
            </a:custDash>
            <a:miter lim="400000"/>
          </a:ln>
        </p:spPr>
        <p:txBody>
          <a:bodyPr lIns="0" tIns="0" rIns="0" bIns="0"/>
          <a:lstStyle/>
          <a:p>
            <a:pPr defTabSz="353020">
              <a:defRPr sz="900"/>
            </a:pPr>
          </a:p>
        </p:txBody>
      </p:sp>
      <p:sp>
        <p:nvSpPr>
          <p:cNvPr id="2208" name="Line"/>
          <p:cNvSpPr/>
          <p:nvPr/>
        </p:nvSpPr>
        <p:spPr>
          <a:xfrm>
            <a:off x="3176484" y="5913090"/>
            <a:ext cx="1543030" cy="1"/>
          </a:xfrm>
          <a:prstGeom prst="line">
            <a:avLst/>
          </a:prstGeom>
          <a:ln w="25400">
            <a:solidFill>
              <a:srgbClr val="FF4013"/>
            </a:solidFill>
            <a:custDash>
              <a:ds d="200000" sp="200000"/>
            </a:custDash>
            <a:miter lim="400000"/>
          </a:ln>
        </p:spPr>
        <p:txBody>
          <a:bodyPr lIns="0" tIns="0" rIns="0" bIns="0"/>
          <a:lstStyle/>
          <a:p>
            <a:pPr defTabSz="353020">
              <a:defRPr sz="900"/>
            </a:pPr>
          </a:p>
        </p:txBody>
      </p:sp>
      <p:sp>
        <p:nvSpPr>
          <p:cNvPr id="2209" name="Line"/>
          <p:cNvSpPr/>
          <p:nvPr/>
        </p:nvSpPr>
        <p:spPr>
          <a:xfrm>
            <a:off x="3179146" y="5050151"/>
            <a:ext cx="2824970" cy="1"/>
          </a:xfrm>
          <a:prstGeom prst="line">
            <a:avLst/>
          </a:prstGeom>
          <a:ln w="25400">
            <a:solidFill>
              <a:srgbClr val="FF4013"/>
            </a:solidFill>
            <a:custDash>
              <a:ds d="200000" sp="200000"/>
            </a:custDash>
            <a:miter lim="400000"/>
          </a:ln>
        </p:spPr>
        <p:txBody>
          <a:bodyPr lIns="0" tIns="0" rIns="0" bIns="0"/>
          <a:lstStyle/>
          <a:p>
            <a:pPr defTabSz="353020">
              <a:defRPr sz="900"/>
            </a:pPr>
          </a:p>
        </p:txBody>
      </p:sp>
      <p:sp>
        <p:nvSpPr>
          <p:cNvPr id="2210" name="focus"/>
          <p:cNvSpPr txBox="1"/>
          <p:nvPr/>
        </p:nvSpPr>
        <p:spPr>
          <a:xfrm>
            <a:off x="2507403" y="6280092"/>
            <a:ext cx="668904" cy="3937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algn="ctr" defTabSz="451081">
              <a:defRPr sz="2000">
                <a:solidFill>
                  <a:srgbClr val="FF6251"/>
                </a:solidFill>
                <a:latin typeface="Gill Sans"/>
                <a:ea typeface="Gill Sans"/>
                <a:cs typeface="Gill Sans"/>
                <a:sym typeface="Gill Sans"/>
              </a:defRPr>
            </a:lvl1pPr>
          </a:lstStyle>
          <a:p>
            <a:pPr/>
            <a:r>
              <a:t>focus</a:t>
            </a:r>
          </a:p>
        </p:txBody>
      </p:sp>
      <p:sp>
        <p:nvSpPr>
          <p:cNvPr id="2211" name="focus"/>
          <p:cNvSpPr txBox="1"/>
          <p:nvPr/>
        </p:nvSpPr>
        <p:spPr>
          <a:xfrm>
            <a:off x="4145025" y="5534826"/>
            <a:ext cx="668904" cy="3937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algn="ctr" defTabSz="451081">
              <a:defRPr sz="2000">
                <a:solidFill>
                  <a:srgbClr val="FF6251"/>
                </a:solidFill>
                <a:latin typeface="Gill Sans"/>
                <a:ea typeface="Gill Sans"/>
                <a:cs typeface="Gill Sans"/>
                <a:sym typeface="Gill Sans"/>
              </a:defRPr>
            </a:lvl1pPr>
          </a:lstStyle>
          <a:p>
            <a:pPr/>
            <a:r>
              <a:t>focus</a:t>
            </a:r>
          </a:p>
        </p:txBody>
      </p:sp>
      <p:sp>
        <p:nvSpPr>
          <p:cNvPr id="2212" name="focus"/>
          <p:cNvSpPr txBox="1"/>
          <p:nvPr/>
        </p:nvSpPr>
        <p:spPr>
          <a:xfrm>
            <a:off x="5664973" y="4671888"/>
            <a:ext cx="668905" cy="3937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nchor="ctr">
            <a:spAutoFit/>
          </a:bodyPr>
          <a:lstStyle>
            <a:lvl1pPr algn="ctr" defTabSz="451081">
              <a:defRPr sz="2000">
                <a:solidFill>
                  <a:srgbClr val="FF6251"/>
                </a:solidFill>
                <a:latin typeface="Gill Sans"/>
                <a:ea typeface="Gill Sans"/>
                <a:cs typeface="Gill Sans"/>
                <a:sym typeface="Gill Sans"/>
              </a:defRPr>
            </a:lvl1pPr>
          </a:lstStyle>
          <a:p>
            <a:pPr/>
            <a:r>
              <a:t>focus</a:t>
            </a:r>
          </a:p>
        </p:txBody>
      </p:sp>
    </p:spTree>
  </p:cSld>
  <p:clrMapOvr>
    <a:masterClrMapping/>
  </p:clrMapOvr>
  <p:transition xmlns:p14="http://schemas.microsoft.com/office/powerpoint/2010/main" spd="med" advClick="1"/>
</p:sld>
</file>

<file path=ppt/slides/slide20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14" name="Evaluating sharpness"/>
          <p:cNvSpPr txBox="1"/>
          <p:nvPr>
            <p:ph type="title"/>
          </p:nvPr>
        </p:nvSpPr>
        <p:spPr>
          <a:prstGeom prst="rect">
            <a:avLst/>
          </a:prstGeom>
        </p:spPr>
        <p:txBody>
          <a:bodyPr/>
          <a:lstStyle/>
          <a:p>
            <a:pPr/>
            <a:r>
              <a:t>Evaluating sharpness</a:t>
            </a:r>
          </a:p>
        </p:txBody>
      </p:sp>
      <p:sp>
        <p:nvSpPr>
          <p:cNvPr id="2215" name="Local amount of high-frequency content"/>
          <p:cNvSpPr txBox="1"/>
          <p:nvPr>
            <p:ph type="body" idx="1"/>
          </p:nvPr>
        </p:nvSpPr>
        <p:spPr>
          <a:prstGeom prst="rect">
            <a:avLst/>
          </a:prstGeom>
        </p:spPr>
        <p:txBody>
          <a:bodyPr/>
          <a:lstStyle/>
          <a:p>
            <a:pPr/>
            <a:r>
              <a:t>Local amount of high-frequency content</a:t>
            </a:r>
          </a:p>
        </p:txBody>
      </p:sp>
      <p:pic>
        <p:nvPicPr>
          <p:cNvPr id="2216" name="droppedImage.png" descr="droppedImage.png"/>
          <p:cNvPicPr>
            <a:picLocks noChangeAspect="1"/>
          </p:cNvPicPr>
          <p:nvPr/>
        </p:nvPicPr>
        <p:blipFill>
          <a:blip r:embed="rId2">
            <a:extLst/>
          </a:blip>
          <a:stretch>
            <a:fillRect/>
          </a:stretch>
        </p:blipFill>
        <p:spPr>
          <a:xfrm>
            <a:off x="874861" y="2010254"/>
            <a:ext cx="7687999" cy="4393143"/>
          </a:xfrm>
          <a:prstGeom prst="rect">
            <a:avLst/>
          </a:prstGeom>
          <a:ln w="12700">
            <a:miter lim="400000"/>
          </a:ln>
        </p:spPr>
      </p:pic>
      <p:sp>
        <p:nvSpPr>
          <p:cNvPr id="2217" name="green: positive, red: negative…"/>
          <p:cNvSpPr txBox="1"/>
          <p:nvPr/>
        </p:nvSpPr>
        <p:spPr>
          <a:xfrm>
            <a:off x="1728860" y="6397517"/>
            <a:ext cx="6403397" cy="1041401"/>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nchor="ctr">
            <a:spAutoFit/>
          </a:bodyPr>
          <a:lstStyle/>
          <a:p>
            <a:pPr algn="ctr" defTabSz="451081">
              <a:defRPr sz="3200">
                <a:latin typeface="Gill Sans"/>
                <a:ea typeface="Gill Sans"/>
                <a:cs typeface="Gill Sans"/>
                <a:sym typeface="Gill Sans"/>
              </a:defRPr>
            </a:pPr>
            <a:r>
              <a:t>green: positive, red: negative</a:t>
            </a:r>
          </a:p>
          <a:p>
            <a:pPr algn="ctr" defTabSz="451081">
              <a:defRPr sz="3200">
                <a:latin typeface="Gill Sans"/>
                <a:ea typeface="Gill Sans"/>
                <a:cs typeface="Gill Sans"/>
                <a:sym typeface="Gill Sans"/>
              </a:defRPr>
            </a:pPr>
            <a:r>
              <a:t>here image focused in the back</a:t>
            </a:r>
          </a:p>
        </p:txBody>
      </p:sp>
    </p:spTree>
  </p:cSld>
  <p:clrMapOvr>
    <a:masterClrMapping/>
  </p:clrMapOvr>
  <p:transition xmlns:p14="http://schemas.microsoft.com/office/powerpoint/2010/main" spd="med" advClick="1"/>
</p:sld>
</file>

<file path=ppt/slides/slide20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19" name="Need for smoothing"/>
          <p:cNvSpPr txBox="1"/>
          <p:nvPr>
            <p:ph type="title"/>
          </p:nvPr>
        </p:nvSpPr>
        <p:spPr>
          <a:prstGeom prst="rect">
            <a:avLst/>
          </a:prstGeom>
        </p:spPr>
        <p:txBody>
          <a:bodyPr/>
          <a:lstStyle/>
          <a:p>
            <a:pPr/>
            <a:r>
              <a:t>Need for smoothing</a:t>
            </a:r>
          </a:p>
        </p:txBody>
      </p:sp>
      <p:sp>
        <p:nvSpPr>
          <p:cNvPr id="2220" name="The high frequency around an edge goes from positive to negative, through zero…"/>
          <p:cNvSpPr txBox="1"/>
          <p:nvPr>
            <p:ph type="body" idx="1"/>
          </p:nvPr>
        </p:nvSpPr>
        <p:spPr>
          <a:prstGeom prst="rect">
            <a:avLst/>
          </a:prstGeom>
        </p:spPr>
        <p:txBody>
          <a:bodyPr/>
          <a:lstStyle/>
          <a:p>
            <a:pPr/>
            <a:r>
              <a:t>The high frequency around an edge goes from positive to negative, through zero </a:t>
            </a:r>
          </a:p>
          <a:p>
            <a:pPr/>
            <a:r>
              <a:t>We want high “sharpness” all around the edge</a:t>
            </a:r>
          </a:p>
          <a:p>
            <a:pPr/>
            <a:r>
              <a:t>Plus we want spatial coherence in our choice of pixels</a:t>
            </a:r>
          </a:p>
        </p:txBody>
      </p:sp>
      <p:pic>
        <p:nvPicPr>
          <p:cNvPr id="2221" name="droppedImage.png" descr="droppedImage.png"/>
          <p:cNvPicPr>
            <a:picLocks noChangeAspect="1"/>
          </p:cNvPicPr>
          <p:nvPr/>
        </p:nvPicPr>
        <p:blipFill>
          <a:blip r:embed="rId2">
            <a:extLst/>
          </a:blip>
          <a:stretch>
            <a:fillRect/>
          </a:stretch>
        </p:blipFill>
        <p:spPr>
          <a:xfrm>
            <a:off x="237463" y="4108764"/>
            <a:ext cx="2167381" cy="1941613"/>
          </a:xfrm>
          <a:prstGeom prst="rect">
            <a:avLst/>
          </a:prstGeom>
          <a:ln w="25400">
            <a:solidFill>
              <a:srgbClr val="0061FF"/>
            </a:solidFill>
            <a:miter lim="400000"/>
          </a:ln>
        </p:spPr>
      </p:pic>
      <p:grpSp>
        <p:nvGrpSpPr>
          <p:cNvPr id="2224" name="Group"/>
          <p:cNvGrpSpPr/>
          <p:nvPr/>
        </p:nvGrpSpPr>
        <p:grpSpPr>
          <a:xfrm>
            <a:off x="2826279" y="4098957"/>
            <a:ext cx="5336983" cy="3049705"/>
            <a:chOff x="0" y="0"/>
            <a:chExt cx="5336981" cy="3049703"/>
          </a:xfrm>
        </p:grpSpPr>
        <p:pic>
          <p:nvPicPr>
            <p:cNvPr id="2222" name="droppedImage.png" descr="droppedImage.png"/>
            <p:cNvPicPr>
              <a:picLocks noChangeAspect="1"/>
            </p:cNvPicPr>
            <p:nvPr/>
          </p:nvPicPr>
          <p:blipFill>
            <a:blip r:embed="rId3">
              <a:extLst/>
            </a:blip>
            <a:stretch>
              <a:fillRect/>
            </a:stretch>
          </p:blipFill>
          <p:spPr>
            <a:xfrm>
              <a:off x="0" y="0"/>
              <a:ext cx="5336982" cy="3049704"/>
            </a:xfrm>
            <a:prstGeom prst="rect">
              <a:avLst/>
            </a:prstGeom>
            <a:ln w="12700" cap="flat">
              <a:noFill/>
              <a:miter lim="400000"/>
            </a:ln>
            <a:effectLst/>
          </p:spPr>
        </p:pic>
        <p:sp>
          <p:nvSpPr>
            <p:cNvPr id="2223" name="Rectangle"/>
            <p:cNvSpPr/>
            <p:nvPr/>
          </p:nvSpPr>
          <p:spPr>
            <a:xfrm>
              <a:off x="989215" y="273515"/>
              <a:ext cx="327081" cy="287193"/>
            </a:xfrm>
            <a:prstGeom prst="rect">
              <a:avLst/>
            </a:prstGeom>
            <a:noFill/>
            <a:ln w="12700" cap="flat">
              <a:solidFill>
                <a:srgbClr val="0056D6"/>
              </a:solidFill>
              <a:prstDash val="solid"/>
              <a:miter lim="400000"/>
            </a:ln>
            <a:effectLst/>
          </p:spPr>
          <p:txBody>
            <a:bodyPr wrap="square" lIns="39224" tIns="39224" rIns="39224" bIns="39224" numCol="1" anchor="ctr">
              <a:noAutofit/>
            </a:bodyP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grpSp>
    </p:spTree>
  </p:cSld>
  <p:clrMapOvr>
    <a:masterClrMapping/>
  </p:clrMapOvr>
  <p:transition xmlns:p14="http://schemas.microsoft.com/office/powerpoint/2010/main" spd="med" advClick="1"/>
</p:sld>
</file>

<file path=ppt/slides/slide20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6" name="We can’t smooth directly"/>
          <p:cNvSpPr txBox="1"/>
          <p:nvPr>
            <p:ph type="title"/>
          </p:nvPr>
        </p:nvSpPr>
        <p:spPr>
          <a:prstGeom prst="rect">
            <a:avLst/>
          </a:prstGeom>
        </p:spPr>
        <p:txBody>
          <a:bodyPr/>
          <a:lstStyle/>
          <a:p>
            <a:pPr/>
            <a:r>
              <a:t>We can’t smooth directly</a:t>
            </a:r>
          </a:p>
        </p:txBody>
      </p:sp>
      <p:sp>
        <p:nvSpPr>
          <p:cNvPr id="2227" name="High frequency has positive and negative values…"/>
          <p:cNvSpPr txBox="1"/>
          <p:nvPr>
            <p:ph type="body" idx="1"/>
          </p:nvPr>
        </p:nvSpPr>
        <p:spPr>
          <a:prstGeom prst="rect">
            <a:avLst/>
          </a:prstGeom>
        </p:spPr>
        <p:txBody>
          <a:bodyPr/>
          <a:lstStyle/>
          <a:p>
            <a:pPr/>
            <a:r>
              <a:t>High frequency has positive and negative values</a:t>
            </a:r>
          </a:p>
          <a:p>
            <a:pPr/>
            <a:r>
              <a:t>Local average is zero </a:t>
            </a:r>
          </a:p>
          <a:p>
            <a:pPr/>
            <a:r>
              <a:t>By construction: we removed low frequencies!</a:t>
            </a:r>
          </a:p>
        </p:txBody>
      </p:sp>
      <p:pic>
        <p:nvPicPr>
          <p:cNvPr id="2228" name="droppedImage.png" descr="droppedImage.png"/>
          <p:cNvPicPr>
            <a:picLocks noChangeAspect="1"/>
          </p:cNvPicPr>
          <p:nvPr/>
        </p:nvPicPr>
        <p:blipFill>
          <a:blip r:embed="rId2">
            <a:extLst/>
          </a:blip>
          <a:stretch>
            <a:fillRect/>
          </a:stretch>
        </p:blipFill>
        <p:spPr>
          <a:xfrm>
            <a:off x="237463" y="4108764"/>
            <a:ext cx="2167381" cy="1941613"/>
          </a:xfrm>
          <a:prstGeom prst="rect">
            <a:avLst/>
          </a:prstGeom>
          <a:ln w="25400">
            <a:solidFill>
              <a:srgbClr val="0061FF"/>
            </a:solidFill>
            <a:miter lim="400000"/>
          </a:ln>
        </p:spPr>
      </p:pic>
      <p:grpSp>
        <p:nvGrpSpPr>
          <p:cNvPr id="2231" name="Group"/>
          <p:cNvGrpSpPr/>
          <p:nvPr/>
        </p:nvGrpSpPr>
        <p:grpSpPr>
          <a:xfrm>
            <a:off x="2826279" y="4098957"/>
            <a:ext cx="5336983" cy="3049705"/>
            <a:chOff x="0" y="0"/>
            <a:chExt cx="5336981" cy="3049703"/>
          </a:xfrm>
        </p:grpSpPr>
        <p:pic>
          <p:nvPicPr>
            <p:cNvPr id="2229" name="droppedImage.png" descr="droppedImage.png"/>
            <p:cNvPicPr>
              <a:picLocks noChangeAspect="1"/>
            </p:cNvPicPr>
            <p:nvPr/>
          </p:nvPicPr>
          <p:blipFill>
            <a:blip r:embed="rId3">
              <a:extLst/>
            </a:blip>
            <a:stretch>
              <a:fillRect/>
            </a:stretch>
          </p:blipFill>
          <p:spPr>
            <a:xfrm>
              <a:off x="0" y="0"/>
              <a:ext cx="5336982" cy="3049704"/>
            </a:xfrm>
            <a:prstGeom prst="rect">
              <a:avLst/>
            </a:prstGeom>
            <a:ln w="12700" cap="flat">
              <a:noFill/>
              <a:miter lim="400000"/>
            </a:ln>
            <a:effectLst/>
          </p:spPr>
        </p:pic>
        <p:sp>
          <p:nvSpPr>
            <p:cNvPr id="2230" name="Rectangle"/>
            <p:cNvSpPr/>
            <p:nvPr/>
          </p:nvSpPr>
          <p:spPr>
            <a:xfrm>
              <a:off x="989215" y="273515"/>
              <a:ext cx="327081" cy="287193"/>
            </a:xfrm>
            <a:prstGeom prst="rect">
              <a:avLst/>
            </a:prstGeom>
            <a:noFill/>
            <a:ln w="12700" cap="flat">
              <a:solidFill>
                <a:srgbClr val="0056D6"/>
              </a:solidFill>
              <a:prstDash val="solid"/>
              <a:miter lim="400000"/>
            </a:ln>
            <a:effectLst/>
          </p:spPr>
          <p:txBody>
            <a:bodyPr wrap="square" lIns="39224" tIns="39224" rIns="39224" bIns="39224" numCol="1" anchor="ctr">
              <a:noAutofit/>
            </a:bodyP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grpSp>
    </p:spTree>
  </p:cSld>
  <p:clrMapOvr>
    <a:masterClrMapping/>
  </p:clrMapOvr>
  <p:transition xmlns:p14="http://schemas.microsoft.com/office/powerpoint/2010/main" spd="med" advClick="1"/>
</p:sld>
</file>

<file path=ppt/slides/slide20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3" name="Local high frequency energy"/>
          <p:cNvSpPr txBox="1"/>
          <p:nvPr>
            <p:ph type="title"/>
          </p:nvPr>
        </p:nvSpPr>
        <p:spPr>
          <a:prstGeom prst="rect">
            <a:avLst/>
          </a:prstGeom>
        </p:spPr>
        <p:txBody>
          <a:bodyPr/>
          <a:lstStyle/>
          <a:p>
            <a:pPr/>
            <a:r>
              <a:t>Local high frequency energy</a:t>
            </a:r>
          </a:p>
        </p:txBody>
      </p:sp>
      <p:sp>
        <p:nvSpPr>
          <p:cNvPr id="2234" name="Take the square of the high frequencies…"/>
          <p:cNvSpPr txBox="1"/>
          <p:nvPr>
            <p:ph type="body" idx="1"/>
          </p:nvPr>
        </p:nvSpPr>
        <p:spPr>
          <a:prstGeom prst="rect">
            <a:avLst/>
          </a:prstGeom>
        </p:spPr>
        <p:txBody>
          <a:bodyPr/>
          <a:lstStyle/>
          <a:p>
            <a:pPr/>
            <a:r>
              <a:t>Take the square of the high frequencies</a:t>
            </a:r>
          </a:p>
          <a:p>
            <a:pPr lvl="1"/>
            <a:r>
              <a:t>All positive</a:t>
            </a:r>
          </a:p>
        </p:txBody>
      </p:sp>
      <p:pic>
        <p:nvPicPr>
          <p:cNvPr id="2235" name="droppedImage.png" descr="droppedImage.png"/>
          <p:cNvPicPr>
            <a:picLocks noChangeAspect="1"/>
          </p:cNvPicPr>
          <p:nvPr/>
        </p:nvPicPr>
        <p:blipFill>
          <a:blip r:embed="rId2">
            <a:extLst/>
          </a:blip>
          <a:stretch>
            <a:fillRect/>
          </a:stretch>
        </p:blipFill>
        <p:spPr>
          <a:xfrm>
            <a:off x="845442" y="3020284"/>
            <a:ext cx="7658581" cy="4376333"/>
          </a:xfrm>
          <a:prstGeom prst="rect">
            <a:avLst/>
          </a:prstGeom>
          <a:ln w="12700">
            <a:miter lim="400000"/>
          </a:ln>
        </p:spPr>
      </p:pic>
    </p:spTree>
  </p:cSld>
  <p:clrMapOvr>
    <a:masterClrMapping/>
  </p:clrMapOvr>
  <p:transition xmlns:p14="http://schemas.microsoft.com/office/powerpoint/2010/main" spd="med" advClick="1"/>
</p:sld>
</file>

<file path=ppt/slides/slide20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7" name="Local high frequency energy"/>
          <p:cNvSpPr txBox="1"/>
          <p:nvPr>
            <p:ph type="title"/>
          </p:nvPr>
        </p:nvSpPr>
        <p:spPr>
          <a:prstGeom prst="rect">
            <a:avLst/>
          </a:prstGeom>
        </p:spPr>
        <p:txBody>
          <a:bodyPr/>
          <a:lstStyle/>
          <a:p>
            <a:pPr/>
            <a:r>
              <a:t>Local high frequency energy</a:t>
            </a:r>
          </a:p>
        </p:txBody>
      </p:sp>
      <p:sp>
        <p:nvSpPr>
          <p:cNvPr id="2238" name="Take the square of the high frequencies…"/>
          <p:cNvSpPr txBox="1"/>
          <p:nvPr>
            <p:ph type="body" idx="1"/>
          </p:nvPr>
        </p:nvSpPr>
        <p:spPr>
          <a:prstGeom prst="rect">
            <a:avLst/>
          </a:prstGeom>
        </p:spPr>
        <p:txBody>
          <a:bodyPr/>
          <a:lstStyle/>
          <a:p>
            <a:pPr/>
            <a:r>
              <a:t>Take the square of the high frequencies</a:t>
            </a:r>
          </a:p>
          <a:p>
            <a:pPr lvl="1"/>
            <a:r>
              <a:t>All positive</a:t>
            </a:r>
          </a:p>
          <a:p>
            <a:pPr/>
            <a:r>
              <a:t>Take local average using Gaussian filter</a:t>
            </a:r>
          </a:p>
        </p:txBody>
      </p:sp>
      <p:pic>
        <p:nvPicPr>
          <p:cNvPr id="2239" name="droppedImage.png" descr="droppedImage.png"/>
          <p:cNvPicPr>
            <a:picLocks noChangeAspect="1"/>
          </p:cNvPicPr>
          <p:nvPr/>
        </p:nvPicPr>
        <p:blipFill>
          <a:blip r:embed="rId2">
            <a:extLst/>
          </a:blip>
          <a:stretch>
            <a:fillRect/>
          </a:stretch>
        </p:blipFill>
        <p:spPr>
          <a:xfrm>
            <a:off x="845442" y="3020284"/>
            <a:ext cx="7653678" cy="4373531"/>
          </a:xfrm>
          <a:prstGeom prst="rect">
            <a:avLst/>
          </a:prstGeom>
          <a:ln w="12700">
            <a:miter lim="400000"/>
          </a:ln>
        </p:spPr>
      </p:pic>
    </p:spTree>
  </p:cSld>
  <p:clrMapOvr>
    <a:masterClrMapping/>
  </p:clrMapOvr>
  <p:transition xmlns:p14="http://schemas.microsoft.com/office/powerpoint/2010/main" spd="med" advClick="1"/>
</p:sld>
</file>

<file path=ppt/slides/slide20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1" name="Focal Stack Compositing"/>
          <p:cNvSpPr txBox="1"/>
          <p:nvPr>
            <p:ph type="title"/>
          </p:nvPr>
        </p:nvSpPr>
        <p:spPr>
          <a:prstGeom prst="rect">
            <a:avLst/>
          </a:prstGeom>
        </p:spPr>
        <p:txBody>
          <a:bodyPr/>
          <a:lstStyle/>
          <a:p>
            <a:pPr/>
            <a:r>
              <a:t>Focal Stack Compositing</a:t>
            </a:r>
          </a:p>
        </p:txBody>
      </p:sp>
      <p:sp>
        <p:nvSpPr>
          <p:cNvPr id="2242" name="Weighted sum of all input images (normalize!)…"/>
          <p:cNvSpPr txBox="1"/>
          <p:nvPr>
            <p:ph type="body" idx="1"/>
          </p:nvPr>
        </p:nvSpPr>
        <p:spPr>
          <a:prstGeom prst="rect">
            <a:avLst/>
          </a:prstGeom>
        </p:spPr>
        <p:txBody>
          <a:bodyPr/>
          <a:lstStyle/>
          <a:p>
            <a:pPr/>
            <a:r>
              <a:t>Weighted sum of all input images (normalize!)</a:t>
            </a:r>
          </a:p>
          <a:p>
            <a:pPr/>
            <a:r>
              <a:t>Each pixel weighted by sharpness value</a:t>
            </a:r>
          </a:p>
        </p:txBody>
      </p:sp>
      <p:grpSp>
        <p:nvGrpSpPr>
          <p:cNvPr id="2259" name="Group"/>
          <p:cNvGrpSpPr/>
          <p:nvPr/>
        </p:nvGrpSpPr>
        <p:grpSpPr>
          <a:xfrm>
            <a:off x="312143" y="2718130"/>
            <a:ext cx="9568800" cy="4687329"/>
            <a:chOff x="0" y="0"/>
            <a:chExt cx="9568798" cy="4687328"/>
          </a:xfrm>
        </p:grpSpPr>
        <p:pic>
          <p:nvPicPr>
            <p:cNvPr id="2243" name="droppedImage.png" descr="droppedImage.png"/>
            <p:cNvPicPr>
              <a:picLocks noChangeAspect="1"/>
            </p:cNvPicPr>
            <p:nvPr/>
          </p:nvPicPr>
          <p:blipFill>
            <a:blip r:embed="rId2">
              <a:extLst/>
            </a:blip>
            <a:stretch>
              <a:fillRect/>
            </a:stretch>
          </p:blipFill>
          <p:spPr>
            <a:xfrm>
              <a:off x="2918555" y="3139385"/>
              <a:ext cx="2706370" cy="1546497"/>
            </a:xfrm>
            <a:prstGeom prst="rect">
              <a:avLst/>
            </a:prstGeom>
            <a:ln w="12700" cap="flat">
              <a:noFill/>
              <a:miter lim="400000"/>
            </a:ln>
            <a:effectLst/>
          </p:spPr>
        </p:pic>
        <p:pic>
          <p:nvPicPr>
            <p:cNvPr id="2244" name="droppedImage.png" descr="droppedImage.png"/>
            <p:cNvPicPr>
              <a:picLocks noChangeAspect="1"/>
            </p:cNvPicPr>
            <p:nvPr/>
          </p:nvPicPr>
          <p:blipFill>
            <a:blip r:embed="rId3">
              <a:extLst/>
            </a:blip>
            <a:stretch>
              <a:fillRect/>
            </a:stretch>
          </p:blipFill>
          <p:spPr>
            <a:xfrm>
              <a:off x="2918555" y="1569692"/>
              <a:ext cx="2706370" cy="1546498"/>
            </a:xfrm>
            <a:prstGeom prst="rect">
              <a:avLst/>
            </a:prstGeom>
            <a:ln w="12700" cap="flat">
              <a:noFill/>
              <a:miter lim="400000"/>
            </a:ln>
            <a:effectLst/>
          </p:spPr>
        </p:pic>
        <p:pic>
          <p:nvPicPr>
            <p:cNvPr id="2245" name="droppedImage.png" descr="droppedImage.png"/>
            <p:cNvPicPr>
              <a:picLocks noChangeAspect="1"/>
            </p:cNvPicPr>
            <p:nvPr/>
          </p:nvPicPr>
          <p:blipFill>
            <a:blip r:embed="rId4">
              <a:extLst/>
            </a:blip>
            <a:stretch>
              <a:fillRect/>
            </a:stretch>
          </p:blipFill>
          <p:spPr>
            <a:xfrm>
              <a:off x="2918555" y="0"/>
              <a:ext cx="2706370" cy="1546497"/>
            </a:xfrm>
            <a:prstGeom prst="rect">
              <a:avLst/>
            </a:prstGeom>
            <a:ln w="12700" cap="flat">
              <a:noFill/>
              <a:miter lim="400000"/>
            </a:ln>
            <a:effectLst/>
          </p:spPr>
        </p:pic>
        <p:pic>
          <p:nvPicPr>
            <p:cNvPr id="2246" name="droppedImage.png" descr="droppedImage.png"/>
            <p:cNvPicPr>
              <a:picLocks noChangeAspect="1"/>
            </p:cNvPicPr>
            <p:nvPr/>
          </p:nvPicPr>
          <p:blipFill>
            <a:blip r:embed="rId5">
              <a:extLst/>
            </a:blip>
            <a:stretch>
              <a:fillRect/>
            </a:stretch>
          </p:blipFill>
          <p:spPr>
            <a:xfrm>
              <a:off x="0" y="1436"/>
              <a:ext cx="2706354" cy="1546489"/>
            </a:xfrm>
            <a:prstGeom prst="rect">
              <a:avLst/>
            </a:prstGeom>
            <a:ln w="12700" cap="flat">
              <a:noFill/>
              <a:miter lim="400000"/>
            </a:ln>
            <a:effectLst/>
          </p:spPr>
        </p:pic>
        <p:pic>
          <p:nvPicPr>
            <p:cNvPr id="2247" name="droppedImage.png" descr="droppedImage.png"/>
            <p:cNvPicPr>
              <a:picLocks noChangeAspect="1"/>
            </p:cNvPicPr>
            <p:nvPr/>
          </p:nvPicPr>
          <p:blipFill>
            <a:blip r:embed="rId6">
              <a:extLst/>
            </a:blip>
            <a:stretch>
              <a:fillRect/>
            </a:stretch>
          </p:blipFill>
          <p:spPr>
            <a:xfrm>
              <a:off x="6162" y="1569595"/>
              <a:ext cx="2706355" cy="1546488"/>
            </a:xfrm>
            <a:prstGeom prst="rect">
              <a:avLst/>
            </a:prstGeom>
            <a:ln w="12700" cap="flat">
              <a:noFill/>
              <a:miter lim="400000"/>
            </a:ln>
            <a:effectLst/>
          </p:spPr>
        </p:pic>
        <p:pic>
          <p:nvPicPr>
            <p:cNvPr id="2248" name="droppedImage.png" descr="droppedImage.png"/>
            <p:cNvPicPr>
              <a:picLocks noChangeAspect="1"/>
            </p:cNvPicPr>
            <p:nvPr/>
          </p:nvPicPr>
          <p:blipFill>
            <a:blip r:embed="rId7">
              <a:extLst/>
            </a:blip>
            <a:stretch>
              <a:fillRect/>
            </a:stretch>
          </p:blipFill>
          <p:spPr>
            <a:xfrm>
              <a:off x="3413" y="3140840"/>
              <a:ext cx="2706355" cy="1546489"/>
            </a:xfrm>
            <a:prstGeom prst="rect">
              <a:avLst/>
            </a:prstGeom>
            <a:ln w="12700" cap="flat">
              <a:noFill/>
              <a:miter lim="400000"/>
            </a:ln>
            <a:effectLst/>
          </p:spPr>
        </p:pic>
        <p:sp>
          <p:nvSpPr>
            <p:cNvPr id="2249" name="x"/>
            <p:cNvSpPr txBox="1"/>
            <p:nvPr/>
          </p:nvSpPr>
          <p:spPr>
            <a:xfrm>
              <a:off x="2706595" y="549005"/>
              <a:ext cx="231975" cy="4407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ctr">
              <a:noAutofit/>
            </a:bodyPr>
            <a:lstStyle>
              <a:lvl1pPr algn="ctr" defTabSz="451081">
                <a:defRPr sz="3200">
                  <a:latin typeface="Gill Sans"/>
                  <a:ea typeface="Gill Sans"/>
                  <a:cs typeface="Gill Sans"/>
                  <a:sym typeface="Gill Sans"/>
                </a:defRPr>
              </a:lvl1pPr>
            </a:lstStyle>
            <a:p>
              <a:pPr/>
              <a:r>
                <a:t>x</a:t>
              </a:r>
            </a:p>
          </p:txBody>
        </p:sp>
        <p:sp>
          <p:nvSpPr>
            <p:cNvPr id="2250" name="x"/>
            <p:cNvSpPr txBox="1"/>
            <p:nvPr/>
          </p:nvSpPr>
          <p:spPr>
            <a:xfrm>
              <a:off x="2706595" y="1956317"/>
              <a:ext cx="231975" cy="4407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ctr">
              <a:noAutofit/>
            </a:bodyPr>
            <a:lstStyle>
              <a:lvl1pPr algn="ctr" defTabSz="451081">
                <a:defRPr sz="3200">
                  <a:latin typeface="Gill Sans"/>
                  <a:ea typeface="Gill Sans"/>
                  <a:cs typeface="Gill Sans"/>
                  <a:sym typeface="Gill Sans"/>
                </a:defRPr>
              </a:lvl1pPr>
            </a:lstStyle>
            <a:p>
              <a:pPr/>
              <a:r>
                <a:t>x</a:t>
              </a:r>
            </a:p>
          </p:txBody>
        </p:sp>
        <p:sp>
          <p:nvSpPr>
            <p:cNvPr id="2251" name="x"/>
            <p:cNvSpPr txBox="1"/>
            <p:nvPr/>
          </p:nvSpPr>
          <p:spPr>
            <a:xfrm>
              <a:off x="2706595" y="3773448"/>
              <a:ext cx="231975" cy="4407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ctr">
              <a:noAutofit/>
            </a:bodyPr>
            <a:lstStyle>
              <a:lvl1pPr algn="ctr" defTabSz="451081">
                <a:defRPr sz="3200">
                  <a:latin typeface="Gill Sans"/>
                  <a:ea typeface="Gill Sans"/>
                  <a:cs typeface="Gill Sans"/>
                  <a:sym typeface="Gill Sans"/>
                </a:defRPr>
              </a:lvl1pPr>
            </a:lstStyle>
            <a:p>
              <a:pPr/>
              <a:r>
                <a:t>x</a:t>
              </a:r>
            </a:p>
          </p:txBody>
        </p:sp>
        <p:sp>
          <p:nvSpPr>
            <p:cNvPr id="2252" name="Line"/>
            <p:cNvSpPr/>
            <p:nvPr/>
          </p:nvSpPr>
          <p:spPr>
            <a:xfrm>
              <a:off x="5717711" y="603132"/>
              <a:ext cx="254415" cy="1"/>
            </a:xfrm>
            <a:prstGeom prst="line">
              <a:avLst/>
            </a:prstGeom>
            <a:noFill/>
            <a:ln w="25400" cap="flat">
              <a:solidFill>
                <a:srgbClr val="000000"/>
              </a:solidFill>
              <a:prstDash val="solid"/>
              <a:miter lim="400000"/>
            </a:ln>
            <a:effectLst/>
          </p:spPr>
          <p:txBody>
            <a:bodyPr wrap="square" lIns="0" tIns="0" rIns="0" bIns="0" numCol="1" anchor="t">
              <a:noAutofit/>
            </a:bodyPr>
            <a:lstStyle/>
            <a:p>
              <a:pPr defTabSz="353020">
                <a:defRPr sz="900"/>
              </a:pPr>
            </a:p>
          </p:txBody>
        </p:sp>
        <p:sp>
          <p:nvSpPr>
            <p:cNvPr id="2253" name="Line"/>
            <p:cNvSpPr/>
            <p:nvPr/>
          </p:nvSpPr>
          <p:spPr>
            <a:xfrm>
              <a:off x="5717711" y="3920365"/>
              <a:ext cx="254415" cy="1"/>
            </a:xfrm>
            <a:prstGeom prst="line">
              <a:avLst/>
            </a:prstGeom>
            <a:noFill/>
            <a:ln w="25400" cap="flat">
              <a:solidFill>
                <a:srgbClr val="000000"/>
              </a:solidFill>
              <a:prstDash val="solid"/>
              <a:miter lim="400000"/>
            </a:ln>
            <a:effectLst/>
          </p:spPr>
          <p:txBody>
            <a:bodyPr wrap="square" lIns="0" tIns="0" rIns="0" bIns="0" numCol="1" anchor="t">
              <a:noAutofit/>
            </a:bodyPr>
            <a:lstStyle/>
            <a:p>
              <a:pPr defTabSz="353020">
                <a:defRPr sz="900"/>
              </a:pPr>
            </a:p>
          </p:txBody>
        </p:sp>
        <p:sp>
          <p:nvSpPr>
            <p:cNvPr id="2254" name="Line"/>
            <p:cNvSpPr/>
            <p:nvPr/>
          </p:nvSpPr>
          <p:spPr>
            <a:xfrm flipH="1">
              <a:off x="5949683" y="603132"/>
              <a:ext cx="1" cy="3327808"/>
            </a:xfrm>
            <a:prstGeom prst="line">
              <a:avLst/>
            </a:prstGeom>
            <a:noFill/>
            <a:ln w="25400" cap="flat">
              <a:solidFill>
                <a:srgbClr val="000000"/>
              </a:solidFill>
              <a:prstDash val="solid"/>
              <a:miter lim="400000"/>
            </a:ln>
            <a:effectLst/>
          </p:spPr>
          <p:txBody>
            <a:bodyPr wrap="square" lIns="0" tIns="0" rIns="0" bIns="0" numCol="1" anchor="t">
              <a:noAutofit/>
            </a:bodyPr>
            <a:lstStyle/>
            <a:p>
              <a:pPr defTabSz="353020">
                <a:defRPr sz="900"/>
              </a:pPr>
            </a:p>
          </p:txBody>
        </p:sp>
        <p:sp>
          <p:nvSpPr>
            <p:cNvPr id="2255" name="Circle"/>
            <p:cNvSpPr/>
            <p:nvPr/>
          </p:nvSpPr>
          <p:spPr>
            <a:xfrm>
              <a:off x="5748640" y="1936850"/>
              <a:ext cx="425287" cy="425287"/>
            </a:xfrm>
            <a:prstGeom prst="ellipse">
              <a:avLst/>
            </a:prstGeom>
            <a:solidFill>
              <a:srgbClr val="FFFFFF"/>
            </a:solidFill>
            <a:ln w="12700" cap="flat">
              <a:solidFill>
                <a:srgbClr val="000000"/>
              </a:solidFill>
              <a:prstDash val="solid"/>
              <a:miter lim="400000"/>
            </a:ln>
            <a:effectLst/>
          </p:spPr>
          <p:txBody>
            <a:bodyPr wrap="square" lIns="39224" tIns="39224" rIns="39224" bIns="39224" numCol="1" anchor="ctr">
              <a:noAutofit/>
            </a:bodyP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256" name="+"/>
            <p:cNvSpPr txBox="1"/>
            <p:nvPr/>
          </p:nvSpPr>
          <p:spPr>
            <a:xfrm>
              <a:off x="5815564" y="1901918"/>
              <a:ext cx="259251" cy="4407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9224" tIns="39224" rIns="39224" bIns="39224" numCol="1" anchor="ctr">
              <a:noAutofit/>
            </a:bodyPr>
            <a:lstStyle>
              <a:lvl1pPr algn="ctr" defTabSz="451081">
                <a:defRPr sz="3200">
                  <a:latin typeface="Gill Sans"/>
                  <a:ea typeface="Gill Sans"/>
                  <a:cs typeface="Gill Sans"/>
                  <a:sym typeface="Gill Sans"/>
                </a:defRPr>
              </a:lvl1pPr>
            </a:lstStyle>
            <a:p>
              <a:pPr/>
              <a:r>
                <a:t>+</a:t>
              </a:r>
            </a:p>
          </p:txBody>
        </p:sp>
        <p:pic>
          <p:nvPicPr>
            <p:cNvPr id="2257" name="droppedImage.png" descr="droppedImage.png"/>
            <p:cNvPicPr>
              <a:picLocks noChangeAspect="1"/>
            </p:cNvPicPr>
            <p:nvPr/>
          </p:nvPicPr>
          <p:blipFill>
            <a:blip r:embed="rId8">
              <a:extLst/>
            </a:blip>
            <a:stretch>
              <a:fillRect/>
            </a:stretch>
          </p:blipFill>
          <p:spPr>
            <a:xfrm>
              <a:off x="6862429" y="1407310"/>
              <a:ext cx="2706370" cy="1546497"/>
            </a:xfrm>
            <a:prstGeom prst="rect">
              <a:avLst/>
            </a:prstGeom>
            <a:ln w="12700" cap="flat">
              <a:noFill/>
              <a:miter lim="400000"/>
            </a:ln>
            <a:effectLst/>
          </p:spPr>
        </p:pic>
        <p:sp>
          <p:nvSpPr>
            <p:cNvPr id="2258" name="Arrow"/>
            <p:cNvSpPr/>
            <p:nvPr/>
          </p:nvSpPr>
          <p:spPr>
            <a:xfrm>
              <a:off x="6210476" y="1666520"/>
              <a:ext cx="525852" cy="915707"/>
            </a:xfrm>
            <a:prstGeom prst="rightArrow">
              <a:avLst>
                <a:gd name="adj1" fmla="val 70273"/>
                <a:gd name="adj2" fmla="val 77149"/>
              </a:avLst>
            </a:prstGeom>
            <a:blipFill rotWithShape="1">
              <a:blip r:embed="rId9"/>
              <a:srcRect l="0" t="0" r="0" b="0"/>
              <a:tile tx="0" ty="0" sx="100000" sy="100000" flip="none" algn="tl"/>
            </a:blipFill>
            <a:ln w="12700" cap="flat">
              <a:solidFill>
                <a:srgbClr val="000000"/>
              </a:solidFill>
              <a:prstDash val="solid"/>
              <a:miter lim="400000"/>
            </a:ln>
            <a:effectLst/>
          </p:spPr>
          <p:txBody>
            <a:bodyPr wrap="square" lIns="39224" tIns="39224" rIns="39224" bIns="39224" numCol="1" anchor="ctr">
              <a:noAutofit/>
            </a:bodyP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grpSp>
      <p:sp>
        <p:nvSpPr>
          <p:cNvPr id="2260" name="and divide by sum of weights"/>
          <p:cNvSpPr txBox="1"/>
          <p:nvPr/>
        </p:nvSpPr>
        <p:spPr>
          <a:xfrm>
            <a:off x="6012205" y="5406156"/>
            <a:ext cx="1088480" cy="866776"/>
          </a:xfrm>
          <a:prstGeom prst="rect">
            <a:avLst/>
          </a:prstGeom>
          <a:solidFill>
            <a:srgbClr val="FFFFFF"/>
          </a:solidFill>
          <a:ln w="3175">
            <a:solidFill>
              <a:srgbClr val="000000"/>
            </a:solidFill>
            <a:miter lim="400000"/>
          </a:ln>
          <a:extLst>
            <a:ext uri="{C572A759-6A51-4108-AA02-DFA0A04FC94B}">
              <ma14:wrappingTextBoxFlag xmlns:ma14="http://schemas.microsoft.com/office/mac/drawingml/2011/main" val="1"/>
            </a:ext>
          </a:extLst>
        </p:spPr>
        <p:txBody>
          <a:bodyPr lIns="39224" tIns="39224" rIns="39224" bIns="39224" anchor="ctr">
            <a:spAutoFit/>
          </a:bodyPr>
          <a:lstStyle>
            <a:lvl1pPr algn="ctr" defTabSz="451081">
              <a:defRPr sz="1600">
                <a:latin typeface="Gill Sans"/>
                <a:ea typeface="Gill Sans"/>
                <a:cs typeface="Gill Sans"/>
                <a:sym typeface="Gill Sans"/>
              </a:defRPr>
            </a:lvl1pPr>
          </a:lstStyle>
          <a:p>
            <a:pPr/>
            <a:r>
              <a:t>and divide by sum of weights</a:t>
            </a:r>
          </a:p>
        </p:txBody>
      </p:sp>
    </p:spTree>
  </p:cSld>
  <p:clrMapOvr>
    <a:masterClrMapping/>
  </p:clrMapOvr>
  <p:transition xmlns:p14="http://schemas.microsoft.com/office/powerpoint/2010/main" spd="med" advClick="1"/>
</p:sld>
</file>

<file path=ppt/slides/slide20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2" name="Compositing (17 input images)"/>
          <p:cNvSpPr txBox="1"/>
          <p:nvPr>
            <p:ph type="title"/>
          </p:nvPr>
        </p:nvSpPr>
        <p:spPr>
          <a:prstGeom prst="rect">
            <a:avLst/>
          </a:prstGeom>
        </p:spPr>
        <p:txBody>
          <a:bodyPr/>
          <a:lstStyle/>
          <a:p>
            <a:pPr/>
            <a:r>
              <a:t>Compositing (17 input images)</a:t>
            </a:r>
          </a:p>
        </p:txBody>
      </p:sp>
      <p:sp>
        <p:nvSpPr>
          <p:cNvPr id="2263" name="Weighted sum of all input images…"/>
          <p:cNvSpPr txBox="1"/>
          <p:nvPr>
            <p:ph type="body" idx="1"/>
          </p:nvPr>
        </p:nvSpPr>
        <p:spPr>
          <a:prstGeom prst="rect">
            <a:avLst/>
          </a:prstGeom>
        </p:spPr>
        <p:txBody>
          <a:bodyPr/>
          <a:lstStyle/>
          <a:p>
            <a:pPr/>
            <a:r>
              <a:t>Weighted sum of all input images</a:t>
            </a:r>
          </a:p>
          <a:p>
            <a:pPr/>
            <a:r>
              <a:t>Each pixel weighted by sharpness value</a:t>
            </a:r>
          </a:p>
        </p:txBody>
      </p:sp>
      <p:pic>
        <p:nvPicPr>
          <p:cNvPr id="2264" name="droppedImage.png" descr="droppedImage.png"/>
          <p:cNvPicPr>
            <a:picLocks noChangeAspect="1"/>
          </p:cNvPicPr>
          <p:nvPr/>
        </p:nvPicPr>
        <p:blipFill>
          <a:blip r:embed="rId2">
            <a:extLst/>
          </a:blip>
          <a:stretch>
            <a:fillRect/>
          </a:stretch>
        </p:blipFill>
        <p:spPr>
          <a:xfrm>
            <a:off x="413973" y="2539785"/>
            <a:ext cx="8975052" cy="5128602"/>
          </a:xfrm>
          <a:prstGeom prst="rect">
            <a:avLst/>
          </a:prstGeom>
          <a:ln w="12700">
            <a:miter lim="400000"/>
          </a:ln>
        </p:spPr>
      </p:pic>
    </p:spTree>
  </p:cSld>
  <p:clrMapOvr>
    <a:masterClrMapping/>
  </p:clrMapOvr>
  <p:transition xmlns:p14="http://schemas.microsoft.com/office/powerpoint/2010/main" spd="med" advClick="1"/>
</p:sld>
</file>

<file path=ppt/slides/slide20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6" name="Compare to single image"/>
          <p:cNvSpPr txBox="1"/>
          <p:nvPr>
            <p:ph type="title"/>
          </p:nvPr>
        </p:nvSpPr>
        <p:spPr>
          <a:prstGeom prst="rect">
            <a:avLst/>
          </a:prstGeom>
        </p:spPr>
        <p:txBody>
          <a:bodyPr/>
          <a:lstStyle/>
          <a:p>
            <a:pPr/>
            <a:r>
              <a:t>Compare to single image</a:t>
            </a:r>
          </a:p>
        </p:txBody>
      </p:sp>
      <p:sp>
        <p:nvSpPr>
          <p:cNvPr id="2267" name="Double-click to edit"/>
          <p:cNvSpPr txBox="1"/>
          <p:nvPr>
            <p:ph type="body" idx="1"/>
          </p:nvPr>
        </p:nvSpPr>
        <p:spPr>
          <a:prstGeom prst="rect">
            <a:avLst/>
          </a:prstGeom>
        </p:spPr>
        <p:txBody>
          <a:bodyPr/>
          <a:lstStyle/>
          <a:p>
            <a:pPr/>
          </a:p>
        </p:txBody>
      </p:sp>
      <p:pic>
        <p:nvPicPr>
          <p:cNvPr id="2268" name="droppedImage.png" descr="droppedImage.png"/>
          <p:cNvPicPr>
            <a:picLocks noChangeAspect="1"/>
          </p:cNvPicPr>
          <p:nvPr/>
        </p:nvPicPr>
        <p:blipFill>
          <a:blip r:embed="rId2">
            <a:extLst/>
          </a:blip>
          <a:stretch>
            <a:fillRect/>
          </a:stretch>
        </p:blipFill>
        <p:spPr>
          <a:xfrm>
            <a:off x="413973" y="2539785"/>
            <a:ext cx="8975052" cy="5128602"/>
          </a:xfrm>
          <a:prstGeom prst="rect">
            <a:avLst/>
          </a:prstGeom>
          <a:ln w="12700">
            <a:miter lim="400000"/>
          </a:ln>
        </p:spPr>
      </p:pic>
      <p:pic>
        <p:nvPicPr>
          <p:cNvPr id="2269" name="droppedImage.png" descr="droppedImage.png"/>
          <p:cNvPicPr>
            <a:picLocks noChangeAspect="1"/>
          </p:cNvPicPr>
          <p:nvPr/>
        </p:nvPicPr>
        <p:blipFill>
          <a:blip r:embed="rId3">
            <a:extLst/>
          </a:blip>
          <a:stretch>
            <a:fillRect/>
          </a:stretch>
        </p:blipFill>
        <p:spPr>
          <a:xfrm>
            <a:off x="412895" y="2535806"/>
            <a:ext cx="8982407" cy="5132805"/>
          </a:xfrm>
          <a:prstGeom prst="rect">
            <a:avLst/>
          </a:prstGeom>
          <a:ln w="12700">
            <a:miter lim="400000"/>
          </a:ln>
        </p:spPr>
      </p:pic>
    </p:spTree>
  </p:cSld>
  <p:clrMapOvr>
    <a:masterClrMapping/>
  </p:clrMapOvr>
  <p:transition xmlns:p14="http://schemas.microsoft.com/office/powerpoint/2010/main" spd="med" advClick="1"/>
</p:sld>
</file>

<file path=ppt/slides/slide20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1" name="Bells and whistle"/>
          <p:cNvSpPr txBox="1"/>
          <p:nvPr>
            <p:ph type="title"/>
          </p:nvPr>
        </p:nvSpPr>
        <p:spPr>
          <a:prstGeom prst="rect">
            <a:avLst/>
          </a:prstGeom>
        </p:spPr>
        <p:txBody>
          <a:bodyPr/>
          <a:lstStyle/>
          <a:p>
            <a:pPr/>
            <a:r>
              <a:t>Bells and whistle</a:t>
            </a:r>
          </a:p>
        </p:txBody>
      </p:sp>
      <p:sp>
        <p:nvSpPr>
          <p:cNvPr id="2272" name="So far, simple weights…"/>
          <p:cNvSpPr txBox="1"/>
          <p:nvPr>
            <p:ph type="body" idx="1"/>
          </p:nvPr>
        </p:nvSpPr>
        <p:spPr>
          <a:prstGeom prst="rect">
            <a:avLst/>
          </a:prstGeom>
        </p:spPr>
        <p:txBody>
          <a:bodyPr/>
          <a:lstStyle/>
          <a:p>
            <a:pPr/>
            <a:r>
              <a:t>So far, simple weights</a:t>
            </a:r>
          </a:p>
          <a:p>
            <a:pPr/>
            <a:r>
              <a:t>But we want to give more weight to best image</a:t>
            </a:r>
          </a:p>
          <a:p>
            <a:pPr/>
            <a:r>
              <a:t>Potential solution: just use the max</a:t>
            </a:r>
          </a:p>
          <a:p>
            <a:pPr/>
            <a:r>
              <a:t>Simpler solution: raise the sharpness to a high exponent (e.g. 4)</a:t>
            </a:r>
          </a:p>
        </p:txBody>
      </p:sp>
      <p:pic>
        <p:nvPicPr>
          <p:cNvPr id="2273" name="droppedImage.png" descr="droppedImage.png"/>
          <p:cNvPicPr>
            <a:picLocks noChangeAspect="1"/>
          </p:cNvPicPr>
          <p:nvPr/>
        </p:nvPicPr>
        <p:blipFill>
          <a:blip r:embed="rId2">
            <a:extLst/>
          </a:blip>
          <a:stretch>
            <a:fillRect/>
          </a:stretch>
        </p:blipFill>
        <p:spPr>
          <a:xfrm>
            <a:off x="119789" y="4344111"/>
            <a:ext cx="4787839" cy="2735908"/>
          </a:xfrm>
          <a:prstGeom prst="rect">
            <a:avLst/>
          </a:prstGeom>
          <a:ln w="12700">
            <a:miter lim="400000"/>
          </a:ln>
        </p:spPr>
      </p:pic>
      <p:pic>
        <p:nvPicPr>
          <p:cNvPr id="2274" name="droppedImage.png" descr="droppedImage.png"/>
          <p:cNvPicPr>
            <a:picLocks noChangeAspect="1"/>
          </p:cNvPicPr>
          <p:nvPr/>
        </p:nvPicPr>
        <p:blipFill>
          <a:blip r:embed="rId3">
            <a:extLst/>
          </a:blip>
          <a:stretch>
            <a:fillRect/>
          </a:stretch>
        </p:blipFill>
        <p:spPr>
          <a:xfrm>
            <a:off x="5179747" y="4344111"/>
            <a:ext cx="4787839" cy="2735908"/>
          </a:xfrm>
          <a:prstGeom prst="rect">
            <a:avLst/>
          </a:prstGeom>
          <a:ln w="12700">
            <a:miter lim="400000"/>
          </a:ln>
        </p:spPr>
      </p:pic>
      <p:sp>
        <p:nvSpPr>
          <p:cNvPr id="2275" name="Arrow"/>
          <p:cNvSpPr/>
          <p:nvPr/>
        </p:nvSpPr>
        <p:spPr>
          <a:xfrm>
            <a:off x="4689442" y="4775580"/>
            <a:ext cx="980613" cy="1696460"/>
          </a:xfrm>
          <a:prstGeom prst="rightArrow">
            <a:avLst>
              <a:gd name="adj1" fmla="val 70273"/>
              <a:gd name="adj2" fmla="val 41371"/>
            </a:avLst>
          </a:prstGeom>
          <a:blipFill>
            <a:blip r:embed="rId4"/>
          </a:blipFill>
          <a:ln w="12700">
            <a:solidFill>
              <a:srgbClr val="000000"/>
            </a:solidFill>
            <a:miter lim="400000"/>
          </a:ln>
        </p:spPr>
        <p:txBody>
          <a:bodyPr lIns="39224" tIns="39224" rIns="39224" bIns="39224" anchor="ctr"/>
          <a:lstStyle/>
          <a:p>
            <a:pPr algn="ctr" defTabSz="451081">
              <a:defRPr sz="3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Tree>
  </p:cSld>
  <p:clrMapOvr>
    <a:masterClrMapping/>
  </p:clrMapOvr>
  <p:transition xmlns:p14="http://schemas.microsoft.com/office/powerpoint/2010/main" spd="med" advClick="1"/>
</p:sld>
</file>

<file path=ppt/slides/slide2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7" name="With exponent 1"/>
          <p:cNvSpPr txBox="1"/>
          <p:nvPr>
            <p:ph type="title"/>
          </p:nvPr>
        </p:nvSpPr>
        <p:spPr>
          <a:prstGeom prst="rect">
            <a:avLst/>
          </a:prstGeom>
        </p:spPr>
        <p:txBody>
          <a:bodyPr/>
          <a:lstStyle/>
          <a:p>
            <a:pPr/>
            <a:r>
              <a:t>With exponent 1</a:t>
            </a:r>
          </a:p>
        </p:txBody>
      </p:sp>
      <p:sp>
        <p:nvSpPr>
          <p:cNvPr id="2278" name="(The previous version)"/>
          <p:cNvSpPr txBox="1"/>
          <p:nvPr>
            <p:ph type="body" idx="1"/>
          </p:nvPr>
        </p:nvSpPr>
        <p:spPr>
          <a:prstGeom prst="rect">
            <a:avLst/>
          </a:prstGeom>
        </p:spPr>
        <p:txBody>
          <a:bodyPr/>
          <a:lstStyle/>
          <a:p>
            <a:pPr/>
            <a:r>
              <a:t>(The previous version)</a:t>
            </a:r>
          </a:p>
        </p:txBody>
      </p:sp>
      <p:pic>
        <p:nvPicPr>
          <p:cNvPr id="2279" name="droppedImage.png" descr="droppedImage.png"/>
          <p:cNvPicPr>
            <a:picLocks noChangeAspect="1"/>
          </p:cNvPicPr>
          <p:nvPr/>
        </p:nvPicPr>
        <p:blipFill>
          <a:blip r:embed="rId2">
            <a:extLst/>
          </a:blip>
          <a:stretch>
            <a:fillRect/>
          </a:stretch>
        </p:blipFill>
        <p:spPr>
          <a:xfrm>
            <a:off x="413973" y="2539785"/>
            <a:ext cx="8975052" cy="5128602"/>
          </a:xfrm>
          <a:prstGeom prst="rect">
            <a:avLst/>
          </a:prstGeom>
          <a:ln w="12700">
            <a:miter lim="400000"/>
          </a:ln>
        </p:spPr>
      </p:pic>
    </p:spTree>
  </p:cSld>
  <p:clrMapOvr>
    <a:masterClrMapping/>
  </p:clrMapOvr>
  <p:transition xmlns:p14="http://schemas.microsoft.com/office/powerpoint/2010/main" spd="med" advClick="1"/>
</p:sld>
</file>

<file path=ppt/slides/slide2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1" name="With exponent 4"/>
          <p:cNvSpPr txBox="1"/>
          <p:nvPr>
            <p:ph type="title"/>
          </p:nvPr>
        </p:nvSpPr>
        <p:spPr>
          <a:prstGeom prst="rect">
            <a:avLst/>
          </a:prstGeom>
        </p:spPr>
        <p:txBody>
          <a:bodyPr/>
          <a:lstStyle/>
          <a:p>
            <a:pPr/>
            <a:r>
              <a:t>With exponent 4</a:t>
            </a:r>
          </a:p>
        </p:txBody>
      </p:sp>
      <p:sp>
        <p:nvSpPr>
          <p:cNvPr id="2282" name="Subtle difference, but sharper"/>
          <p:cNvSpPr txBox="1"/>
          <p:nvPr>
            <p:ph type="body" idx="1"/>
          </p:nvPr>
        </p:nvSpPr>
        <p:spPr>
          <a:prstGeom prst="rect">
            <a:avLst/>
          </a:prstGeom>
        </p:spPr>
        <p:txBody>
          <a:bodyPr/>
          <a:lstStyle/>
          <a:p>
            <a:pPr/>
            <a:r>
              <a:t>Subtle difference, but sharper</a:t>
            </a:r>
          </a:p>
        </p:txBody>
      </p:sp>
      <p:pic>
        <p:nvPicPr>
          <p:cNvPr id="2283" name="droppedImage.png" descr="droppedImage.png"/>
          <p:cNvPicPr>
            <a:picLocks noChangeAspect="1"/>
          </p:cNvPicPr>
          <p:nvPr/>
        </p:nvPicPr>
        <p:blipFill>
          <a:blip r:embed="rId2">
            <a:extLst/>
          </a:blip>
          <a:stretch>
            <a:fillRect/>
          </a:stretch>
        </p:blipFill>
        <p:spPr>
          <a:xfrm>
            <a:off x="413973" y="2539785"/>
            <a:ext cx="8975052" cy="5128602"/>
          </a:xfrm>
          <a:prstGeom prst="rect">
            <a:avLst/>
          </a:prstGeom>
          <a:ln w="12700">
            <a:miter lim="400000"/>
          </a:ln>
        </p:spPr>
      </p:pic>
      <p:pic>
        <p:nvPicPr>
          <p:cNvPr id="2284" name="droppedImage.png" descr="droppedImage.png"/>
          <p:cNvPicPr>
            <a:picLocks noChangeAspect="1"/>
          </p:cNvPicPr>
          <p:nvPr/>
        </p:nvPicPr>
        <p:blipFill>
          <a:blip r:embed="rId3">
            <a:extLst/>
          </a:blip>
          <a:stretch>
            <a:fillRect/>
          </a:stretch>
        </p:blipFill>
        <p:spPr>
          <a:xfrm>
            <a:off x="413973" y="2539785"/>
            <a:ext cx="8975052" cy="5128602"/>
          </a:xfrm>
          <a:prstGeom prst="rect">
            <a:avLst/>
          </a:prstGeom>
          <a:ln w="12700">
            <a:miter lim="400000"/>
          </a:ln>
        </p:spPr>
      </p:pic>
    </p:spTree>
  </p:cSld>
  <p:clrMapOvr>
    <a:masterClrMapping/>
  </p:clrMapOvr>
  <p:transition xmlns:p14="http://schemas.microsoft.com/office/powerpoint/2010/main" spd="med" advClick="1"/>
</p:sld>
</file>

<file path=ppt/slides/slide2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6" name="Visualization of image weights"/>
          <p:cNvSpPr txBox="1"/>
          <p:nvPr>
            <p:ph type="title"/>
          </p:nvPr>
        </p:nvSpPr>
        <p:spPr>
          <a:prstGeom prst="rect">
            <a:avLst/>
          </a:prstGeom>
        </p:spPr>
        <p:txBody>
          <a:bodyPr/>
          <a:lstStyle/>
          <a:p>
            <a:pPr/>
            <a:r>
              <a:t>Visualization of image weights </a:t>
            </a:r>
          </a:p>
        </p:txBody>
      </p:sp>
      <p:sp>
        <p:nvSpPr>
          <p:cNvPr id="2287" name="Random color for each input image"/>
          <p:cNvSpPr txBox="1"/>
          <p:nvPr>
            <p:ph type="body" idx="1"/>
          </p:nvPr>
        </p:nvSpPr>
        <p:spPr>
          <a:prstGeom prst="rect">
            <a:avLst/>
          </a:prstGeom>
        </p:spPr>
        <p:txBody>
          <a:bodyPr/>
          <a:lstStyle/>
          <a:p>
            <a:pPr/>
            <a:r>
              <a:t>Random color for each input image</a:t>
            </a:r>
          </a:p>
        </p:txBody>
      </p:sp>
      <p:pic>
        <p:nvPicPr>
          <p:cNvPr id="2288" name="droppedImage.png" descr="droppedImage.png"/>
          <p:cNvPicPr>
            <a:picLocks noChangeAspect="1"/>
          </p:cNvPicPr>
          <p:nvPr/>
        </p:nvPicPr>
        <p:blipFill>
          <a:blip r:embed="rId2">
            <a:extLst/>
          </a:blip>
          <a:stretch>
            <a:fillRect/>
          </a:stretch>
        </p:blipFill>
        <p:spPr>
          <a:xfrm>
            <a:off x="413973" y="2539785"/>
            <a:ext cx="8975052" cy="5128602"/>
          </a:xfrm>
          <a:prstGeom prst="rect">
            <a:avLst/>
          </a:prstGeom>
          <a:ln w="12700">
            <a:miter lim="400000"/>
          </a:ln>
        </p:spPr>
      </p:pic>
    </p:spTree>
  </p:cSld>
  <p:clrMapOvr>
    <a:masterClrMapping/>
  </p:clrMapOvr>
  <p:transition xmlns:p14="http://schemas.microsoft.com/office/powerpoint/2010/main" spd="med" advClick="1"/>
</p:sld>
</file>

<file path=ppt/slides/slide2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0" name="Visualization of image weights"/>
          <p:cNvSpPr txBox="1"/>
          <p:nvPr>
            <p:ph type="title"/>
          </p:nvPr>
        </p:nvSpPr>
        <p:spPr>
          <a:prstGeom prst="rect">
            <a:avLst/>
          </a:prstGeom>
        </p:spPr>
        <p:txBody>
          <a:bodyPr/>
          <a:lstStyle/>
          <a:p>
            <a:pPr/>
            <a:r>
              <a:t>Visualization of image weights </a:t>
            </a:r>
          </a:p>
        </p:txBody>
      </p:sp>
      <p:sp>
        <p:nvSpPr>
          <p:cNvPr id="2291" name="Random color for each input image…"/>
          <p:cNvSpPr txBox="1"/>
          <p:nvPr>
            <p:ph type="body" idx="1"/>
          </p:nvPr>
        </p:nvSpPr>
        <p:spPr>
          <a:prstGeom prst="rect">
            <a:avLst/>
          </a:prstGeom>
        </p:spPr>
        <p:txBody>
          <a:bodyPr/>
          <a:lstStyle/>
          <a:p>
            <a:pPr/>
            <a:r>
              <a:t>Random color for each input image</a:t>
            </a:r>
          </a:p>
          <a:p>
            <a:pPr/>
            <a:r>
              <a:t>With exponent =1 : blurrier</a:t>
            </a:r>
            <a:br/>
          </a:p>
        </p:txBody>
      </p:sp>
      <p:pic>
        <p:nvPicPr>
          <p:cNvPr id="2292" name="droppedImage.png" descr="droppedImage.png"/>
          <p:cNvPicPr>
            <a:picLocks noChangeAspect="1"/>
          </p:cNvPicPr>
          <p:nvPr/>
        </p:nvPicPr>
        <p:blipFill>
          <a:blip r:embed="rId2">
            <a:extLst/>
          </a:blip>
          <a:stretch>
            <a:fillRect/>
          </a:stretch>
        </p:blipFill>
        <p:spPr>
          <a:xfrm>
            <a:off x="413973" y="2539785"/>
            <a:ext cx="8975052" cy="5128602"/>
          </a:xfrm>
          <a:prstGeom prst="rect">
            <a:avLst/>
          </a:prstGeom>
          <a:ln w="12700">
            <a:miter lim="400000"/>
          </a:ln>
        </p:spPr>
      </p:pic>
    </p:spTree>
  </p:cSld>
  <p:clrMapOvr>
    <a:masterClrMapping/>
  </p:clrMapOvr>
  <p:transition xmlns:p14="http://schemas.microsoft.com/office/powerpoint/2010/main" spd="med" advClick="1"/>
</p:sld>
</file>

<file path=ppt/slides/slide2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4" name="More results: input"/>
          <p:cNvSpPr txBox="1"/>
          <p:nvPr>
            <p:ph type="title"/>
          </p:nvPr>
        </p:nvSpPr>
        <p:spPr>
          <a:prstGeom prst="rect">
            <a:avLst/>
          </a:prstGeom>
        </p:spPr>
        <p:txBody>
          <a:bodyPr/>
          <a:lstStyle/>
          <a:p>
            <a:pPr/>
            <a:r>
              <a:t>More results: input</a:t>
            </a:r>
          </a:p>
        </p:txBody>
      </p:sp>
      <p:sp>
        <p:nvSpPr>
          <p:cNvPr id="2295" name="Double-click to edit"/>
          <p:cNvSpPr txBox="1"/>
          <p:nvPr>
            <p:ph type="body" idx="1"/>
          </p:nvPr>
        </p:nvSpPr>
        <p:spPr>
          <a:xfrm>
            <a:off x="472810" y="1519948"/>
            <a:ext cx="9639417" cy="6236693"/>
          </a:xfrm>
          <a:prstGeom prst="rect">
            <a:avLst/>
          </a:prstGeom>
        </p:spPr>
        <p:txBody>
          <a:bodyPr/>
          <a:lstStyle/>
          <a:p>
            <a:pPr/>
          </a:p>
        </p:txBody>
      </p:sp>
      <p:pic>
        <p:nvPicPr>
          <p:cNvPr id="2296"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pic>
        <p:nvPicPr>
          <p:cNvPr id="2297"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spTree>
  </p:cSld>
  <p:clrMapOvr>
    <a:masterClrMapping/>
  </p:clrMapOvr>
  <p:transition xmlns:p14="http://schemas.microsoft.com/office/powerpoint/2010/main" spd="med" advClick="1"/>
</p:sld>
</file>

<file path=ppt/slides/slide2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9" name="More results: input"/>
          <p:cNvSpPr txBox="1"/>
          <p:nvPr>
            <p:ph type="title"/>
          </p:nvPr>
        </p:nvSpPr>
        <p:spPr>
          <a:prstGeom prst="rect">
            <a:avLst/>
          </a:prstGeom>
        </p:spPr>
        <p:txBody>
          <a:bodyPr/>
          <a:lstStyle/>
          <a:p>
            <a:pPr/>
            <a:r>
              <a:t>More results: input</a:t>
            </a:r>
          </a:p>
        </p:txBody>
      </p:sp>
      <p:sp>
        <p:nvSpPr>
          <p:cNvPr id="2300" name="Double-click to edit"/>
          <p:cNvSpPr txBox="1"/>
          <p:nvPr>
            <p:ph type="body" idx="1"/>
          </p:nvPr>
        </p:nvSpPr>
        <p:spPr>
          <a:xfrm>
            <a:off x="472810" y="1519948"/>
            <a:ext cx="9639417" cy="6236693"/>
          </a:xfrm>
          <a:prstGeom prst="rect">
            <a:avLst/>
          </a:prstGeom>
        </p:spPr>
        <p:txBody>
          <a:bodyPr/>
          <a:lstStyle/>
          <a:p>
            <a:pPr/>
          </a:p>
        </p:txBody>
      </p:sp>
      <p:pic>
        <p:nvPicPr>
          <p:cNvPr id="2301"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pic>
        <p:nvPicPr>
          <p:cNvPr id="2302"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pic>
        <p:nvPicPr>
          <p:cNvPr id="2303" name="droppedImage.png" descr="droppedImage.png"/>
          <p:cNvPicPr>
            <a:picLocks noChangeAspect="1"/>
          </p:cNvPicPr>
          <p:nvPr/>
        </p:nvPicPr>
        <p:blipFill>
          <a:blip r:embed="rId3">
            <a:extLst/>
          </a:blip>
          <a:stretch>
            <a:fillRect/>
          </a:stretch>
        </p:blipFill>
        <p:spPr>
          <a:xfrm>
            <a:off x="268980" y="1294407"/>
            <a:ext cx="8068340" cy="6122169"/>
          </a:xfrm>
          <a:prstGeom prst="rect">
            <a:avLst/>
          </a:prstGeom>
          <a:ln w="12700">
            <a:miter lim="400000"/>
          </a:ln>
        </p:spPr>
      </p:pic>
    </p:spTree>
  </p:cSld>
  <p:clrMapOvr>
    <a:masterClrMapping/>
  </p:clrMapOvr>
  <p:transition xmlns:p14="http://schemas.microsoft.com/office/powerpoint/2010/main" spd="med" advClick="1"/>
</p:sld>
</file>

<file path=ppt/slides/slide2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5" name="More results: input"/>
          <p:cNvSpPr txBox="1"/>
          <p:nvPr>
            <p:ph type="title"/>
          </p:nvPr>
        </p:nvSpPr>
        <p:spPr>
          <a:prstGeom prst="rect">
            <a:avLst/>
          </a:prstGeom>
        </p:spPr>
        <p:txBody>
          <a:bodyPr/>
          <a:lstStyle/>
          <a:p>
            <a:pPr/>
            <a:r>
              <a:t>More results: input</a:t>
            </a:r>
          </a:p>
        </p:txBody>
      </p:sp>
      <p:sp>
        <p:nvSpPr>
          <p:cNvPr id="2306" name="Double-click to edit"/>
          <p:cNvSpPr txBox="1"/>
          <p:nvPr>
            <p:ph type="body" idx="1"/>
          </p:nvPr>
        </p:nvSpPr>
        <p:spPr>
          <a:xfrm>
            <a:off x="472810" y="1519948"/>
            <a:ext cx="9639417" cy="6236693"/>
          </a:xfrm>
          <a:prstGeom prst="rect">
            <a:avLst/>
          </a:prstGeom>
        </p:spPr>
        <p:txBody>
          <a:bodyPr/>
          <a:lstStyle/>
          <a:p>
            <a:pPr/>
          </a:p>
        </p:txBody>
      </p:sp>
      <p:pic>
        <p:nvPicPr>
          <p:cNvPr id="2307"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pic>
        <p:nvPicPr>
          <p:cNvPr id="2308"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pic>
        <p:nvPicPr>
          <p:cNvPr id="2309" name="droppedImage.png" descr="droppedImage.png"/>
          <p:cNvPicPr>
            <a:picLocks noChangeAspect="1"/>
          </p:cNvPicPr>
          <p:nvPr/>
        </p:nvPicPr>
        <p:blipFill>
          <a:blip r:embed="rId3">
            <a:extLst/>
          </a:blip>
          <a:stretch>
            <a:fillRect/>
          </a:stretch>
        </p:blipFill>
        <p:spPr>
          <a:xfrm>
            <a:off x="268980" y="1294407"/>
            <a:ext cx="8068340" cy="6122169"/>
          </a:xfrm>
          <a:prstGeom prst="rect">
            <a:avLst/>
          </a:prstGeom>
          <a:ln w="12700">
            <a:miter lim="400000"/>
          </a:ln>
        </p:spPr>
      </p:pic>
      <p:pic>
        <p:nvPicPr>
          <p:cNvPr id="2310" name="droppedImage.png" descr="droppedImage.png"/>
          <p:cNvPicPr>
            <a:picLocks noChangeAspect="1"/>
          </p:cNvPicPr>
          <p:nvPr/>
        </p:nvPicPr>
        <p:blipFill>
          <a:blip r:embed="rId4">
            <a:extLst/>
          </a:blip>
          <a:stretch>
            <a:fillRect/>
          </a:stretch>
        </p:blipFill>
        <p:spPr>
          <a:xfrm>
            <a:off x="268980" y="1294407"/>
            <a:ext cx="8068340" cy="6122169"/>
          </a:xfrm>
          <a:prstGeom prst="rect">
            <a:avLst/>
          </a:prstGeom>
          <a:ln w="12700">
            <a:miter lim="400000"/>
          </a:ln>
        </p:spPr>
      </p:pic>
    </p:spTree>
  </p:cSld>
  <p:clrMapOvr>
    <a:masterClrMapping/>
  </p:clrMapOvr>
  <p:transition xmlns:p14="http://schemas.microsoft.com/office/powerpoint/2010/main" spd="med" advClick="1"/>
</p:sld>
</file>

<file path=ppt/slides/slide2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2" name="More results: input"/>
          <p:cNvSpPr txBox="1"/>
          <p:nvPr>
            <p:ph type="title"/>
          </p:nvPr>
        </p:nvSpPr>
        <p:spPr>
          <a:prstGeom prst="rect">
            <a:avLst/>
          </a:prstGeom>
        </p:spPr>
        <p:txBody>
          <a:bodyPr/>
          <a:lstStyle/>
          <a:p>
            <a:pPr/>
            <a:r>
              <a:t>More results: input</a:t>
            </a:r>
          </a:p>
        </p:txBody>
      </p:sp>
      <p:sp>
        <p:nvSpPr>
          <p:cNvPr id="2313" name="Double-click to edit"/>
          <p:cNvSpPr txBox="1"/>
          <p:nvPr>
            <p:ph type="body" idx="1"/>
          </p:nvPr>
        </p:nvSpPr>
        <p:spPr>
          <a:xfrm>
            <a:off x="472810" y="1519948"/>
            <a:ext cx="9639417" cy="6236693"/>
          </a:xfrm>
          <a:prstGeom prst="rect">
            <a:avLst/>
          </a:prstGeom>
        </p:spPr>
        <p:txBody>
          <a:bodyPr/>
          <a:lstStyle/>
          <a:p>
            <a:pPr/>
          </a:p>
        </p:txBody>
      </p:sp>
      <p:pic>
        <p:nvPicPr>
          <p:cNvPr id="2314"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pic>
        <p:nvPicPr>
          <p:cNvPr id="2315"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pic>
        <p:nvPicPr>
          <p:cNvPr id="2316" name="droppedImage.png" descr="droppedImage.png"/>
          <p:cNvPicPr>
            <a:picLocks noChangeAspect="1"/>
          </p:cNvPicPr>
          <p:nvPr/>
        </p:nvPicPr>
        <p:blipFill>
          <a:blip r:embed="rId3">
            <a:extLst/>
          </a:blip>
          <a:stretch>
            <a:fillRect/>
          </a:stretch>
        </p:blipFill>
        <p:spPr>
          <a:xfrm>
            <a:off x="268980" y="1294407"/>
            <a:ext cx="8068340" cy="6122169"/>
          </a:xfrm>
          <a:prstGeom prst="rect">
            <a:avLst/>
          </a:prstGeom>
          <a:ln w="12700">
            <a:miter lim="400000"/>
          </a:ln>
        </p:spPr>
      </p:pic>
      <p:pic>
        <p:nvPicPr>
          <p:cNvPr id="2317" name="droppedImage.png" descr="droppedImage.png"/>
          <p:cNvPicPr>
            <a:picLocks noChangeAspect="1"/>
          </p:cNvPicPr>
          <p:nvPr/>
        </p:nvPicPr>
        <p:blipFill>
          <a:blip r:embed="rId4">
            <a:extLst/>
          </a:blip>
          <a:stretch>
            <a:fillRect/>
          </a:stretch>
        </p:blipFill>
        <p:spPr>
          <a:xfrm>
            <a:off x="268980" y="1294407"/>
            <a:ext cx="8068340" cy="6122169"/>
          </a:xfrm>
          <a:prstGeom prst="rect">
            <a:avLst/>
          </a:prstGeom>
          <a:ln w="12700">
            <a:miter lim="400000"/>
          </a:ln>
        </p:spPr>
      </p:pic>
      <p:pic>
        <p:nvPicPr>
          <p:cNvPr id="2318" name="droppedImage.png" descr="droppedImage.png"/>
          <p:cNvPicPr>
            <a:picLocks noChangeAspect="1"/>
          </p:cNvPicPr>
          <p:nvPr/>
        </p:nvPicPr>
        <p:blipFill>
          <a:blip r:embed="rId5">
            <a:extLst/>
          </a:blip>
          <a:stretch>
            <a:fillRect/>
          </a:stretch>
        </p:blipFill>
        <p:spPr>
          <a:xfrm>
            <a:off x="268980" y="1294407"/>
            <a:ext cx="8068340" cy="6122169"/>
          </a:xfrm>
          <a:prstGeom prst="rect">
            <a:avLst/>
          </a:prstGeom>
          <a:ln w="12700">
            <a:miter lim="400000"/>
          </a:ln>
        </p:spPr>
      </p:pic>
    </p:spTree>
  </p:cSld>
  <p:clrMapOvr>
    <a:masterClrMapping/>
  </p:clrMapOvr>
  <p:transition xmlns:p14="http://schemas.microsoft.com/office/powerpoint/2010/main" spd="med" advClick="1"/>
</p:sld>
</file>

<file path=ppt/slides/slide2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20" name="More results: input"/>
          <p:cNvSpPr txBox="1"/>
          <p:nvPr>
            <p:ph type="title"/>
          </p:nvPr>
        </p:nvSpPr>
        <p:spPr>
          <a:prstGeom prst="rect">
            <a:avLst/>
          </a:prstGeom>
        </p:spPr>
        <p:txBody>
          <a:bodyPr/>
          <a:lstStyle/>
          <a:p>
            <a:pPr/>
            <a:r>
              <a:t>More results: input</a:t>
            </a:r>
          </a:p>
        </p:txBody>
      </p:sp>
      <p:sp>
        <p:nvSpPr>
          <p:cNvPr id="2321" name="Double-click to edit"/>
          <p:cNvSpPr txBox="1"/>
          <p:nvPr>
            <p:ph type="body" idx="1"/>
          </p:nvPr>
        </p:nvSpPr>
        <p:spPr>
          <a:xfrm>
            <a:off x="472810" y="1519948"/>
            <a:ext cx="9639417" cy="6236693"/>
          </a:xfrm>
          <a:prstGeom prst="rect">
            <a:avLst/>
          </a:prstGeom>
        </p:spPr>
        <p:txBody>
          <a:bodyPr/>
          <a:lstStyle/>
          <a:p>
            <a:pPr/>
          </a:p>
        </p:txBody>
      </p:sp>
      <p:pic>
        <p:nvPicPr>
          <p:cNvPr id="2322"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pic>
        <p:nvPicPr>
          <p:cNvPr id="2323"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pic>
        <p:nvPicPr>
          <p:cNvPr id="2324" name="droppedImage.png" descr="droppedImage.png"/>
          <p:cNvPicPr>
            <a:picLocks noChangeAspect="1"/>
          </p:cNvPicPr>
          <p:nvPr/>
        </p:nvPicPr>
        <p:blipFill>
          <a:blip r:embed="rId3">
            <a:extLst/>
          </a:blip>
          <a:stretch>
            <a:fillRect/>
          </a:stretch>
        </p:blipFill>
        <p:spPr>
          <a:xfrm>
            <a:off x="268980" y="1294407"/>
            <a:ext cx="8068340" cy="6122169"/>
          </a:xfrm>
          <a:prstGeom prst="rect">
            <a:avLst/>
          </a:prstGeom>
          <a:ln w="12700">
            <a:miter lim="400000"/>
          </a:ln>
        </p:spPr>
      </p:pic>
      <p:pic>
        <p:nvPicPr>
          <p:cNvPr id="2325" name="droppedImage.png" descr="droppedImage.png"/>
          <p:cNvPicPr>
            <a:picLocks noChangeAspect="1"/>
          </p:cNvPicPr>
          <p:nvPr/>
        </p:nvPicPr>
        <p:blipFill>
          <a:blip r:embed="rId4">
            <a:extLst/>
          </a:blip>
          <a:stretch>
            <a:fillRect/>
          </a:stretch>
        </p:blipFill>
        <p:spPr>
          <a:xfrm>
            <a:off x="268980" y="1294407"/>
            <a:ext cx="8068340" cy="6122169"/>
          </a:xfrm>
          <a:prstGeom prst="rect">
            <a:avLst/>
          </a:prstGeom>
          <a:ln w="12700">
            <a:miter lim="400000"/>
          </a:ln>
        </p:spPr>
      </p:pic>
      <p:pic>
        <p:nvPicPr>
          <p:cNvPr id="2326" name="droppedImage.png" descr="droppedImage.png"/>
          <p:cNvPicPr>
            <a:picLocks noChangeAspect="1"/>
          </p:cNvPicPr>
          <p:nvPr/>
        </p:nvPicPr>
        <p:blipFill>
          <a:blip r:embed="rId5">
            <a:extLst/>
          </a:blip>
          <a:stretch>
            <a:fillRect/>
          </a:stretch>
        </p:blipFill>
        <p:spPr>
          <a:xfrm>
            <a:off x="268980" y="1294407"/>
            <a:ext cx="8068340" cy="6122169"/>
          </a:xfrm>
          <a:prstGeom prst="rect">
            <a:avLst/>
          </a:prstGeom>
          <a:ln w="12700">
            <a:miter lim="400000"/>
          </a:ln>
        </p:spPr>
      </p:pic>
      <p:pic>
        <p:nvPicPr>
          <p:cNvPr id="2327" name="droppedImage.png" descr="droppedImage.png"/>
          <p:cNvPicPr>
            <a:picLocks noChangeAspect="1"/>
          </p:cNvPicPr>
          <p:nvPr/>
        </p:nvPicPr>
        <p:blipFill>
          <a:blip r:embed="rId6">
            <a:extLst/>
          </a:blip>
          <a:stretch>
            <a:fillRect/>
          </a:stretch>
        </p:blipFill>
        <p:spPr>
          <a:xfrm>
            <a:off x="268980" y="1294407"/>
            <a:ext cx="8068340" cy="6122169"/>
          </a:xfrm>
          <a:prstGeom prst="rect">
            <a:avLst/>
          </a:prstGeom>
          <a:ln w="12700">
            <a:miter lim="400000"/>
          </a:ln>
        </p:spPr>
      </p:pic>
    </p:spTree>
  </p:cSld>
  <p:clrMapOvr>
    <a:masterClrMapping/>
  </p:clrMapOvr>
  <p:transition xmlns:p14="http://schemas.microsoft.com/office/powerpoint/2010/main" spd="med" advClick="1"/>
</p:sld>
</file>

<file path=ppt/slides/slide2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29" name="More results: input"/>
          <p:cNvSpPr txBox="1"/>
          <p:nvPr>
            <p:ph type="title"/>
          </p:nvPr>
        </p:nvSpPr>
        <p:spPr>
          <a:prstGeom prst="rect">
            <a:avLst/>
          </a:prstGeom>
        </p:spPr>
        <p:txBody>
          <a:bodyPr/>
          <a:lstStyle/>
          <a:p>
            <a:pPr/>
            <a:r>
              <a:t>More results: input</a:t>
            </a:r>
          </a:p>
        </p:txBody>
      </p:sp>
      <p:sp>
        <p:nvSpPr>
          <p:cNvPr id="2330" name="Double-click to edit"/>
          <p:cNvSpPr txBox="1"/>
          <p:nvPr>
            <p:ph type="body" idx="1"/>
          </p:nvPr>
        </p:nvSpPr>
        <p:spPr>
          <a:xfrm>
            <a:off x="472810" y="1519948"/>
            <a:ext cx="9639417" cy="6236693"/>
          </a:xfrm>
          <a:prstGeom prst="rect">
            <a:avLst/>
          </a:prstGeom>
        </p:spPr>
        <p:txBody>
          <a:bodyPr/>
          <a:lstStyle/>
          <a:p>
            <a:pPr/>
          </a:p>
        </p:txBody>
      </p:sp>
      <p:pic>
        <p:nvPicPr>
          <p:cNvPr id="2331"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pic>
        <p:nvPicPr>
          <p:cNvPr id="2332"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pic>
        <p:nvPicPr>
          <p:cNvPr id="2333" name="droppedImage.png" descr="droppedImage.png"/>
          <p:cNvPicPr>
            <a:picLocks noChangeAspect="1"/>
          </p:cNvPicPr>
          <p:nvPr/>
        </p:nvPicPr>
        <p:blipFill>
          <a:blip r:embed="rId3">
            <a:extLst/>
          </a:blip>
          <a:stretch>
            <a:fillRect/>
          </a:stretch>
        </p:blipFill>
        <p:spPr>
          <a:xfrm>
            <a:off x="268980" y="1294407"/>
            <a:ext cx="8068340" cy="6122169"/>
          </a:xfrm>
          <a:prstGeom prst="rect">
            <a:avLst/>
          </a:prstGeom>
          <a:ln w="12700">
            <a:miter lim="400000"/>
          </a:ln>
        </p:spPr>
      </p:pic>
      <p:pic>
        <p:nvPicPr>
          <p:cNvPr id="2334" name="droppedImage.png" descr="droppedImage.png"/>
          <p:cNvPicPr>
            <a:picLocks noChangeAspect="1"/>
          </p:cNvPicPr>
          <p:nvPr/>
        </p:nvPicPr>
        <p:blipFill>
          <a:blip r:embed="rId4">
            <a:extLst/>
          </a:blip>
          <a:stretch>
            <a:fillRect/>
          </a:stretch>
        </p:blipFill>
        <p:spPr>
          <a:xfrm>
            <a:off x="268980" y="1294407"/>
            <a:ext cx="8068340" cy="6122169"/>
          </a:xfrm>
          <a:prstGeom prst="rect">
            <a:avLst/>
          </a:prstGeom>
          <a:ln w="12700">
            <a:miter lim="400000"/>
          </a:ln>
        </p:spPr>
      </p:pic>
      <p:pic>
        <p:nvPicPr>
          <p:cNvPr id="2335" name="droppedImage.png" descr="droppedImage.png"/>
          <p:cNvPicPr>
            <a:picLocks noChangeAspect="1"/>
          </p:cNvPicPr>
          <p:nvPr/>
        </p:nvPicPr>
        <p:blipFill>
          <a:blip r:embed="rId5">
            <a:extLst/>
          </a:blip>
          <a:stretch>
            <a:fillRect/>
          </a:stretch>
        </p:blipFill>
        <p:spPr>
          <a:xfrm>
            <a:off x="268980" y="1294407"/>
            <a:ext cx="8068340" cy="6122169"/>
          </a:xfrm>
          <a:prstGeom prst="rect">
            <a:avLst/>
          </a:prstGeom>
          <a:ln w="12700">
            <a:miter lim="400000"/>
          </a:ln>
        </p:spPr>
      </p:pic>
      <p:pic>
        <p:nvPicPr>
          <p:cNvPr id="2336" name="droppedImage.png" descr="droppedImage.png"/>
          <p:cNvPicPr>
            <a:picLocks noChangeAspect="1"/>
          </p:cNvPicPr>
          <p:nvPr/>
        </p:nvPicPr>
        <p:blipFill>
          <a:blip r:embed="rId6">
            <a:extLst/>
          </a:blip>
          <a:stretch>
            <a:fillRect/>
          </a:stretch>
        </p:blipFill>
        <p:spPr>
          <a:xfrm>
            <a:off x="268980" y="1294407"/>
            <a:ext cx="8068340" cy="6122169"/>
          </a:xfrm>
          <a:prstGeom prst="rect">
            <a:avLst/>
          </a:prstGeom>
          <a:ln w="12700">
            <a:miter lim="400000"/>
          </a:ln>
        </p:spPr>
      </p:pic>
      <p:pic>
        <p:nvPicPr>
          <p:cNvPr id="2337" name="droppedImage.png" descr="droppedImage.png"/>
          <p:cNvPicPr>
            <a:picLocks noChangeAspect="1"/>
          </p:cNvPicPr>
          <p:nvPr/>
        </p:nvPicPr>
        <p:blipFill>
          <a:blip r:embed="rId7">
            <a:extLst/>
          </a:blip>
          <a:stretch>
            <a:fillRect/>
          </a:stretch>
        </p:blipFill>
        <p:spPr>
          <a:xfrm>
            <a:off x="237463" y="1294407"/>
            <a:ext cx="8068340" cy="6122169"/>
          </a:xfrm>
          <a:prstGeom prst="rect">
            <a:avLst/>
          </a:prstGeom>
          <a:ln w="12700">
            <a:miter lim="400000"/>
          </a:ln>
        </p:spPr>
      </p:pic>
    </p:spTree>
  </p:cSld>
  <p:clrMapOvr>
    <a:masterClrMapping/>
  </p:clrMapOvr>
  <p:transition xmlns:p14="http://schemas.microsoft.com/office/powerpoint/2010/main" spd="med" advClick="1"/>
</p:sld>
</file>

<file path=ppt/slides/slide2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9" name="More results: input"/>
          <p:cNvSpPr txBox="1"/>
          <p:nvPr>
            <p:ph type="title"/>
          </p:nvPr>
        </p:nvSpPr>
        <p:spPr>
          <a:prstGeom prst="rect">
            <a:avLst/>
          </a:prstGeom>
        </p:spPr>
        <p:txBody>
          <a:bodyPr/>
          <a:lstStyle/>
          <a:p>
            <a:pPr/>
            <a:r>
              <a:t>More results: input</a:t>
            </a:r>
          </a:p>
        </p:txBody>
      </p:sp>
      <p:sp>
        <p:nvSpPr>
          <p:cNvPr id="2340" name="Double-click to edit"/>
          <p:cNvSpPr txBox="1"/>
          <p:nvPr>
            <p:ph type="body" idx="1"/>
          </p:nvPr>
        </p:nvSpPr>
        <p:spPr>
          <a:xfrm>
            <a:off x="472810" y="1519948"/>
            <a:ext cx="9639417" cy="6236693"/>
          </a:xfrm>
          <a:prstGeom prst="rect">
            <a:avLst/>
          </a:prstGeom>
        </p:spPr>
        <p:txBody>
          <a:bodyPr/>
          <a:lstStyle/>
          <a:p>
            <a:pPr/>
          </a:p>
        </p:txBody>
      </p:sp>
      <p:pic>
        <p:nvPicPr>
          <p:cNvPr id="2341"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pic>
        <p:nvPicPr>
          <p:cNvPr id="2342"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pic>
        <p:nvPicPr>
          <p:cNvPr id="2343" name="droppedImage.png" descr="droppedImage.png"/>
          <p:cNvPicPr>
            <a:picLocks noChangeAspect="1"/>
          </p:cNvPicPr>
          <p:nvPr/>
        </p:nvPicPr>
        <p:blipFill>
          <a:blip r:embed="rId3">
            <a:extLst/>
          </a:blip>
          <a:stretch>
            <a:fillRect/>
          </a:stretch>
        </p:blipFill>
        <p:spPr>
          <a:xfrm>
            <a:off x="268980" y="1294407"/>
            <a:ext cx="8068340" cy="6122169"/>
          </a:xfrm>
          <a:prstGeom prst="rect">
            <a:avLst/>
          </a:prstGeom>
          <a:ln w="12700">
            <a:miter lim="400000"/>
          </a:ln>
        </p:spPr>
      </p:pic>
      <p:pic>
        <p:nvPicPr>
          <p:cNvPr id="2344" name="droppedImage.png" descr="droppedImage.png"/>
          <p:cNvPicPr>
            <a:picLocks noChangeAspect="1"/>
          </p:cNvPicPr>
          <p:nvPr/>
        </p:nvPicPr>
        <p:blipFill>
          <a:blip r:embed="rId4">
            <a:extLst/>
          </a:blip>
          <a:stretch>
            <a:fillRect/>
          </a:stretch>
        </p:blipFill>
        <p:spPr>
          <a:xfrm>
            <a:off x="268980" y="1294407"/>
            <a:ext cx="8068340" cy="6122169"/>
          </a:xfrm>
          <a:prstGeom prst="rect">
            <a:avLst/>
          </a:prstGeom>
          <a:ln w="12700">
            <a:miter lim="400000"/>
          </a:ln>
        </p:spPr>
      </p:pic>
      <p:pic>
        <p:nvPicPr>
          <p:cNvPr id="2345" name="droppedImage.png" descr="droppedImage.png"/>
          <p:cNvPicPr>
            <a:picLocks noChangeAspect="1"/>
          </p:cNvPicPr>
          <p:nvPr/>
        </p:nvPicPr>
        <p:blipFill>
          <a:blip r:embed="rId5">
            <a:extLst/>
          </a:blip>
          <a:stretch>
            <a:fillRect/>
          </a:stretch>
        </p:blipFill>
        <p:spPr>
          <a:xfrm>
            <a:off x="268980" y="1294407"/>
            <a:ext cx="8068340" cy="6122169"/>
          </a:xfrm>
          <a:prstGeom prst="rect">
            <a:avLst/>
          </a:prstGeom>
          <a:ln w="12700">
            <a:miter lim="400000"/>
          </a:ln>
        </p:spPr>
      </p:pic>
      <p:pic>
        <p:nvPicPr>
          <p:cNvPr id="2346" name="droppedImage.png" descr="droppedImage.png"/>
          <p:cNvPicPr>
            <a:picLocks noChangeAspect="1"/>
          </p:cNvPicPr>
          <p:nvPr/>
        </p:nvPicPr>
        <p:blipFill>
          <a:blip r:embed="rId6">
            <a:extLst/>
          </a:blip>
          <a:stretch>
            <a:fillRect/>
          </a:stretch>
        </p:blipFill>
        <p:spPr>
          <a:xfrm>
            <a:off x="268980" y="1294407"/>
            <a:ext cx="8068340" cy="6122169"/>
          </a:xfrm>
          <a:prstGeom prst="rect">
            <a:avLst/>
          </a:prstGeom>
          <a:ln w="12700">
            <a:miter lim="400000"/>
          </a:ln>
        </p:spPr>
      </p:pic>
      <p:pic>
        <p:nvPicPr>
          <p:cNvPr id="2347" name="droppedImage.png" descr="droppedImage.png"/>
          <p:cNvPicPr>
            <a:picLocks noChangeAspect="1"/>
          </p:cNvPicPr>
          <p:nvPr/>
        </p:nvPicPr>
        <p:blipFill>
          <a:blip r:embed="rId7">
            <a:extLst/>
          </a:blip>
          <a:stretch>
            <a:fillRect/>
          </a:stretch>
        </p:blipFill>
        <p:spPr>
          <a:xfrm>
            <a:off x="237463" y="1294407"/>
            <a:ext cx="8068340" cy="6122169"/>
          </a:xfrm>
          <a:prstGeom prst="rect">
            <a:avLst/>
          </a:prstGeom>
          <a:ln w="12700">
            <a:miter lim="400000"/>
          </a:ln>
        </p:spPr>
      </p:pic>
      <p:pic>
        <p:nvPicPr>
          <p:cNvPr id="2348" name="droppedImage.png" descr="droppedImage.png"/>
          <p:cNvPicPr>
            <a:picLocks noChangeAspect="1"/>
          </p:cNvPicPr>
          <p:nvPr/>
        </p:nvPicPr>
        <p:blipFill>
          <a:blip r:embed="rId8">
            <a:extLst/>
          </a:blip>
          <a:stretch>
            <a:fillRect/>
          </a:stretch>
        </p:blipFill>
        <p:spPr>
          <a:xfrm>
            <a:off x="237463" y="1294407"/>
            <a:ext cx="8068340" cy="6122169"/>
          </a:xfrm>
          <a:prstGeom prst="rect">
            <a:avLst/>
          </a:prstGeom>
          <a:ln w="12700">
            <a:miter lim="400000"/>
          </a:ln>
        </p:spPr>
      </p:pic>
    </p:spTree>
  </p:cSld>
  <p:clrMapOvr>
    <a:masterClrMapping/>
  </p:clrMapOvr>
  <p:transition xmlns:p14="http://schemas.microsoft.com/office/powerpoint/2010/main" spd="med" advClick="1"/>
</p:sld>
</file>

<file path=ppt/slides/slide2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0" name="More results: input"/>
          <p:cNvSpPr txBox="1"/>
          <p:nvPr>
            <p:ph type="title"/>
          </p:nvPr>
        </p:nvSpPr>
        <p:spPr>
          <a:prstGeom prst="rect">
            <a:avLst/>
          </a:prstGeom>
        </p:spPr>
        <p:txBody>
          <a:bodyPr/>
          <a:lstStyle/>
          <a:p>
            <a:pPr/>
            <a:r>
              <a:t>More results: input</a:t>
            </a:r>
          </a:p>
        </p:txBody>
      </p:sp>
      <p:sp>
        <p:nvSpPr>
          <p:cNvPr id="2351" name="Double-click to edit"/>
          <p:cNvSpPr txBox="1"/>
          <p:nvPr>
            <p:ph type="body" idx="1"/>
          </p:nvPr>
        </p:nvSpPr>
        <p:spPr>
          <a:xfrm>
            <a:off x="472810" y="1519948"/>
            <a:ext cx="9639417" cy="6236693"/>
          </a:xfrm>
          <a:prstGeom prst="rect">
            <a:avLst/>
          </a:prstGeom>
        </p:spPr>
        <p:txBody>
          <a:bodyPr/>
          <a:lstStyle/>
          <a:p>
            <a:pPr/>
          </a:p>
        </p:txBody>
      </p:sp>
      <p:pic>
        <p:nvPicPr>
          <p:cNvPr id="2352"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pic>
        <p:nvPicPr>
          <p:cNvPr id="2353"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pic>
        <p:nvPicPr>
          <p:cNvPr id="2354" name="droppedImage.png" descr="droppedImage.png"/>
          <p:cNvPicPr>
            <a:picLocks noChangeAspect="1"/>
          </p:cNvPicPr>
          <p:nvPr/>
        </p:nvPicPr>
        <p:blipFill>
          <a:blip r:embed="rId3">
            <a:extLst/>
          </a:blip>
          <a:stretch>
            <a:fillRect/>
          </a:stretch>
        </p:blipFill>
        <p:spPr>
          <a:xfrm>
            <a:off x="268980" y="1294407"/>
            <a:ext cx="8068340" cy="6122169"/>
          </a:xfrm>
          <a:prstGeom prst="rect">
            <a:avLst/>
          </a:prstGeom>
          <a:ln w="12700">
            <a:miter lim="400000"/>
          </a:ln>
        </p:spPr>
      </p:pic>
      <p:pic>
        <p:nvPicPr>
          <p:cNvPr id="2355" name="droppedImage.png" descr="droppedImage.png"/>
          <p:cNvPicPr>
            <a:picLocks noChangeAspect="1"/>
          </p:cNvPicPr>
          <p:nvPr/>
        </p:nvPicPr>
        <p:blipFill>
          <a:blip r:embed="rId4">
            <a:extLst/>
          </a:blip>
          <a:stretch>
            <a:fillRect/>
          </a:stretch>
        </p:blipFill>
        <p:spPr>
          <a:xfrm>
            <a:off x="268980" y="1294407"/>
            <a:ext cx="8068340" cy="6122169"/>
          </a:xfrm>
          <a:prstGeom prst="rect">
            <a:avLst/>
          </a:prstGeom>
          <a:ln w="12700">
            <a:miter lim="400000"/>
          </a:ln>
        </p:spPr>
      </p:pic>
      <p:pic>
        <p:nvPicPr>
          <p:cNvPr id="2356" name="droppedImage.png" descr="droppedImage.png"/>
          <p:cNvPicPr>
            <a:picLocks noChangeAspect="1"/>
          </p:cNvPicPr>
          <p:nvPr/>
        </p:nvPicPr>
        <p:blipFill>
          <a:blip r:embed="rId5">
            <a:extLst/>
          </a:blip>
          <a:stretch>
            <a:fillRect/>
          </a:stretch>
        </p:blipFill>
        <p:spPr>
          <a:xfrm>
            <a:off x="268980" y="1294407"/>
            <a:ext cx="8068340" cy="6122169"/>
          </a:xfrm>
          <a:prstGeom prst="rect">
            <a:avLst/>
          </a:prstGeom>
          <a:ln w="12700">
            <a:miter lim="400000"/>
          </a:ln>
        </p:spPr>
      </p:pic>
      <p:pic>
        <p:nvPicPr>
          <p:cNvPr id="2357" name="droppedImage.png" descr="droppedImage.png"/>
          <p:cNvPicPr>
            <a:picLocks noChangeAspect="1"/>
          </p:cNvPicPr>
          <p:nvPr/>
        </p:nvPicPr>
        <p:blipFill>
          <a:blip r:embed="rId6">
            <a:extLst/>
          </a:blip>
          <a:stretch>
            <a:fillRect/>
          </a:stretch>
        </p:blipFill>
        <p:spPr>
          <a:xfrm>
            <a:off x="268980" y="1294407"/>
            <a:ext cx="8068340" cy="6122169"/>
          </a:xfrm>
          <a:prstGeom prst="rect">
            <a:avLst/>
          </a:prstGeom>
          <a:ln w="12700">
            <a:miter lim="400000"/>
          </a:ln>
        </p:spPr>
      </p:pic>
      <p:pic>
        <p:nvPicPr>
          <p:cNvPr id="2358" name="droppedImage.png" descr="droppedImage.png"/>
          <p:cNvPicPr>
            <a:picLocks noChangeAspect="1"/>
          </p:cNvPicPr>
          <p:nvPr/>
        </p:nvPicPr>
        <p:blipFill>
          <a:blip r:embed="rId7">
            <a:extLst/>
          </a:blip>
          <a:stretch>
            <a:fillRect/>
          </a:stretch>
        </p:blipFill>
        <p:spPr>
          <a:xfrm>
            <a:off x="237463" y="1294407"/>
            <a:ext cx="8068340" cy="6122169"/>
          </a:xfrm>
          <a:prstGeom prst="rect">
            <a:avLst/>
          </a:prstGeom>
          <a:ln w="12700">
            <a:miter lim="400000"/>
          </a:ln>
        </p:spPr>
      </p:pic>
      <p:pic>
        <p:nvPicPr>
          <p:cNvPr id="2359" name="droppedImage.png" descr="droppedImage.png"/>
          <p:cNvPicPr>
            <a:picLocks noChangeAspect="1"/>
          </p:cNvPicPr>
          <p:nvPr/>
        </p:nvPicPr>
        <p:blipFill>
          <a:blip r:embed="rId8">
            <a:extLst/>
          </a:blip>
          <a:stretch>
            <a:fillRect/>
          </a:stretch>
        </p:blipFill>
        <p:spPr>
          <a:xfrm>
            <a:off x="237463" y="1294407"/>
            <a:ext cx="8068340" cy="6122169"/>
          </a:xfrm>
          <a:prstGeom prst="rect">
            <a:avLst/>
          </a:prstGeom>
          <a:ln w="12700">
            <a:miter lim="400000"/>
          </a:ln>
        </p:spPr>
      </p:pic>
      <p:pic>
        <p:nvPicPr>
          <p:cNvPr id="2360" name="droppedImage.png" descr="droppedImage.png"/>
          <p:cNvPicPr>
            <a:picLocks noChangeAspect="1"/>
          </p:cNvPicPr>
          <p:nvPr/>
        </p:nvPicPr>
        <p:blipFill>
          <a:blip r:embed="rId9">
            <a:extLst/>
          </a:blip>
          <a:stretch>
            <a:fillRect/>
          </a:stretch>
        </p:blipFill>
        <p:spPr>
          <a:xfrm>
            <a:off x="268980" y="1294407"/>
            <a:ext cx="8068340" cy="6122169"/>
          </a:xfrm>
          <a:prstGeom prst="rect">
            <a:avLst/>
          </a:prstGeom>
          <a:ln w="12700">
            <a:miter lim="400000"/>
          </a:ln>
        </p:spPr>
      </p:pic>
    </p:spTree>
  </p:cSld>
  <p:clrMapOvr>
    <a:masterClrMapping/>
  </p:clrMapOvr>
  <p:transition xmlns:p14="http://schemas.microsoft.com/office/powerpoint/2010/main" spd="med" advClick="1"/>
</p:sld>
</file>

<file path=ppt/slides/slide2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62" name="More results: input"/>
          <p:cNvSpPr txBox="1"/>
          <p:nvPr>
            <p:ph type="title"/>
          </p:nvPr>
        </p:nvSpPr>
        <p:spPr>
          <a:prstGeom prst="rect">
            <a:avLst/>
          </a:prstGeom>
        </p:spPr>
        <p:txBody>
          <a:bodyPr/>
          <a:lstStyle/>
          <a:p>
            <a:pPr/>
            <a:r>
              <a:t>More results: input</a:t>
            </a:r>
          </a:p>
        </p:txBody>
      </p:sp>
      <p:sp>
        <p:nvSpPr>
          <p:cNvPr id="2363" name="Double-click to edit"/>
          <p:cNvSpPr txBox="1"/>
          <p:nvPr>
            <p:ph type="body" idx="1"/>
          </p:nvPr>
        </p:nvSpPr>
        <p:spPr>
          <a:xfrm>
            <a:off x="472810" y="1519948"/>
            <a:ext cx="9639417" cy="6236693"/>
          </a:xfrm>
          <a:prstGeom prst="rect">
            <a:avLst/>
          </a:prstGeom>
        </p:spPr>
        <p:txBody>
          <a:bodyPr/>
          <a:lstStyle/>
          <a:p>
            <a:pPr/>
          </a:p>
        </p:txBody>
      </p:sp>
      <p:pic>
        <p:nvPicPr>
          <p:cNvPr id="2364"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pic>
        <p:nvPicPr>
          <p:cNvPr id="2365"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pic>
        <p:nvPicPr>
          <p:cNvPr id="2366" name="droppedImage.png" descr="droppedImage.png"/>
          <p:cNvPicPr>
            <a:picLocks noChangeAspect="1"/>
          </p:cNvPicPr>
          <p:nvPr/>
        </p:nvPicPr>
        <p:blipFill>
          <a:blip r:embed="rId3">
            <a:extLst/>
          </a:blip>
          <a:stretch>
            <a:fillRect/>
          </a:stretch>
        </p:blipFill>
        <p:spPr>
          <a:xfrm>
            <a:off x="268980" y="1294407"/>
            <a:ext cx="8068340" cy="6122169"/>
          </a:xfrm>
          <a:prstGeom prst="rect">
            <a:avLst/>
          </a:prstGeom>
          <a:ln w="12700">
            <a:miter lim="400000"/>
          </a:ln>
        </p:spPr>
      </p:pic>
      <p:pic>
        <p:nvPicPr>
          <p:cNvPr id="2367" name="droppedImage.png" descr="droppedImage.png"/>
          <p:cNvPicPr>
            <a:picLocks noChangeAspect="1"/>
          </p:cNvPicPr>
          <p:nvPr/>
        </p:nvPicPr>
        <p:blipFill>
          <a:blip r:embed="rId4">
            <a:extLst/>
          </a:blip>
          <a:stretch>
            <a:fillRect/>
          </a:stretch>
        </p:blipFill>
        <p:spPr>
          <a:xfrm>
            <a:off x="268980" y="1294407"/>
            <a:ext cx="8068340" cy="6122169"/>
          </a:xfrm>
          <a:prstGeom prst="rect">
            <a:avLst/>
          </a:prstGeom>
          <a:ln w="12700">
            <a:miter lim="400000"/>
          </a:ln>
        </p:spPr>
      </p:pic>
      <p:pic>
        <p:nvPicPr>
          <p:cNvPr id="2368" name="droppedImage.png" descr="droppedImage.png"/>
          <p:cNvPicPr>
            <a:picLocks noChangeAspect="1"/>
          </p:cNvPicPr>
          <p:nvPr/>
        </p:nvPicPr>
        <p:blipFill>
          <a:blip r:embed="rId5">
            <a:extLst/>
          </a:blip>
          <a:stretch>
            <a:fillRect/>
          </a:stretch>
        </p:blipFill>
        <p:spPr>
          <a:xfrm>
            <a:off x="268980" y="1294407"/>
            <a:ext cx="8068340" cy="6122169"/>
          </a:xfrm>
          <a:prstGeom prst="rect">
            <a:avLst/>
          </a:prstGeom>
          <a:ln w="12700">
            <a:miter lim="400000"/>
          </a:ln>
        </p:spPr>
      </p:pic>
      <p:pic>
        <p:nvPicPr>
          <p:cNvPr id="2369" name="droppedImage.png" descr="droppedImage.png"/>
          <p:cNvPicPr>
            <a:picLocks noChangeAspect="1"/>
          </p:cNvPicPr>
          <p:nvPr/>
        </p:nvPicPr>
        <p:blipFill>
          <a:blip r:embed="rId6">
            <a:extLst/>
          </a:blip>
          <a:stretch>
            <a:fillRect/>
          </a:stretch>
        </p:blipFill>
        <p:spPr>
          <a:xfrm>
            <a:off x="268980" y="1294407"/>
            <a:ext cx="8068340" cy="6122169"/>
          </a:xfrm>
          <a:prstGeom prst="rect">
            <a:avLst/>
          </a:prstGeom>
          <a:ln w="12700">
            <a:miter lim="400000"/>
          </a:ln>
        </p:spPr>
      </p:pic>
      <p:pic>
        <p:nvPicPr>
          <p:cNvPr id="2370" name="droppedImage.png" descr="droppedImage.png"/>
          <p:cNvPicPr>
            <a:picLocks noChangeAspect="1"/>
          </p:cNvPicPr>
          <p:nvPr/>
        </p:nvPicPr>
        <p:blipFill>
          <a:blip r:embed="rId7">
            <a:extLst/>
          </a:blip>
          <a:stretch>
            <a:fillRect/>
          </a:stretch>
        </p:blipFill>
        <p:spPr>
          <a:xfrm>
            <a:off x="237463" y="1294407"/>
            <a:ext cx="8068340" cy="6122169"/>
          </a:xfrm>
          <a:prstGeom prst="rect">
            <a:avLst/>
          </a:prstGeom>
          <a:ln w="12700">
            <a:miter lim="400000"/>
          </a:ln>
        </p:spPr>
      </p:pic>
      <p:pic>
        <p:nvPicPr>
          <p:cNvPr id="2371" name="droppedImage.png" descr="droppedImage.png"/>
          <p:cNvPicPr>
            <a:picLocks noChangeAspect="1"/>
          </p:cNvPicPr>
          <p:nvPr/>
        </p:nvPicPr>
        <p:blipFill>
          <a:blip r:embed="rId8">
            <a:extLst/>
          </a:blip>
          <a:stretch>
            <a:fillRect/>
          </a:stretch>
        </p:blipFill>
        <p:spPr>
          <a:xfrm>
            <a:off x="237463" y="1294407"/>
            <a:ext cx="8068340" cy="6122169"/>
          </a:xfrm>
          <a:prstGeom prst="rect">
            <a:avLst/>
          </a:prstGeom>
          <a:ln w="12700">
            <a:miter lim="400000"/>
          </a:ln>
        </p:spPr>
      </p:pic>
      <p:pic>
        <p:nvPicPr>
          <p:cNvPr id="2372" name="droppedImage.png" descr="droppedImage.png"/>
          <p:cNvPicPr>
            <a:picLocks noChangeAspect="1"/>
          </p:cNvPicPr>
          <p:nvPr/>
        </p:nvPicPr>
        <p:blipFill>
          <a:blip r:embed="rId9">
            <a:extLst/>
          </a:blip>
          <a:stretch>
            <a:fillRect/>
          </a:stretch>
        </p:blipFill>
        <p:spPr>
          <a:xfrm>
            <a:off x="268980" y="1294407"/>
            <a:ext cx="8068340" cy="6122169"/>
          </a:xfrm>
          <a:prstGeom prst="rect">
            <a:avLst/>
          </a:prstGeom>
          <a:ln w="12700">
            <a:miter lim="400000"/>
          </a:ln>
        </p:spPr>
      </p:pic>
      <p:pic>
        <p:nvPicPr>
          <p:cNvPr id="2373" name="droppedImage.png" descr="droppedImage.png"/>
          <p:cNvPicPr>
            <a:picLocks noChangeAspect="1"/>
          </p:cNvPicPr>
          <p:nvPr/>
        </p:nvPicPr>
        <p:blipFill>
          <a:blip r:embed="rId10">
            <a:extLst/>
          </a:blip>
          <a:stretch>
            <a:fillRect/>
          </a:stretch>
        </p:blipFill>
        <p:spPr>
          <a:xfrm>
            <a:off x="268980" y="1294407"/>
            <a:ext cx="8068340" cy="6122169"/>
          </a:xfrm>
          <a:prstGeom prst="rect">
            <a:avLst/>
          </a:prstGeom>
          <a:ln w="12700">
            <a:miter lim="400000"/>
          </a:ln>
        </p:spPr>
      </p:pic>
    </p:spTree>
  </p:cSld>
  <p:clrMapOvr>
    <a:masterClrMapping/>
  </p:clrMapOvr>
  <p:transition xmlns:p14="http://schemas.microsoft.com/office/powerpoint/2010/main" spd="med" advClick="1"/>
</p:sld>
</file>

<file path=ppt/slides/slide2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75" name="More results: input"/>
          <p:cNvSpPr txBox="1"/>
          <p:nvPr>
            <p:ph type="title"/>
          </p:nvPr>
        </p:nvSpPr>
        <p:spPr>
          <a:prstGeom prst="rect">
            <a:avLst/>
          </a:prstGeom>
        </p:spPr>
        <p:txBody>
          <a:bodyPr/>
          <a:lstStyle/>
          <a:p>
            <a:pPr/>
            <a:r>
              <a:t>More results: input</a:t>
            </a:r>
          </a:p>
        </p:txBody>
      </p:sp>
      <p:sp>
        <p:nvSpPr>
          <p:cNvPr id="2376" name="Double-click to edit"/>
          <p:cNvSpPr txBox="1"/>
          <p:nvPr>
            <p:ph type="body" idx="1"/>
          </p:nvPr>
        </p:nvSpPr>
        <p:spPr>
          <a:xfrm>
            <a:off x="472810" y="1519948"/>
            <a:ext cx="9639417" cy="6236693"/>
          </a:xfrm>
          <a:prstGeom prst="rect">
            <a:avLst/>
          </a:prstGeom>
        </p:spPr>
        <p:txBody>
          <a:bodyPr/>
          <a:lstStyle/>
          <a:p>
            <a:pPr/>
          </a:p>
        </p:txBody>
      </p:sp>
      <p:pic>
        <p:nvPicPr>
          <p:cNvPr id="2377"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pic>
        <p:nvPicPr>
          <p:cNvPr id="2378"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pic>
        <p:nvPicPr>
          <p:cNvPr id="2379" name="droppedImage.png" descr="droppedImage.png"/>
          <p:cNvPicPr>
            <a:picLocks noChangeAspect="1"/>
          </p:cNvPicPr>
          <p:nvPr/>
        </p:nvPicPr>
        <p:blipFill>
          <a:blip r:embed="rId3">
            <a:extLst/>
          </a:blip>
          <a:stretch>
            <a:fillRect/>
          </a:stretch>
        </p:blipFill>
        <p:spPr>
          <a:xfrm>
            <a:off x="268980" y="1294407"/>
            <a:ext cx="8068340" cy="6122169"/>
          </a:xfrm>
          <a:prstGeom prst="rect">
            <a:avLst/>
          </a:prstGeom>
          <a:ln w="12700">
            <a:miter lim="400000"/>
          </a:ln>
        </p:spPr>
      </p:pic>
      <p:pic>
        <p:nvPicPr>
          <p:cNvPr id="2380" name="droppedImage.png" descr="droppedImage.png"/>
          <p:cNvPicPr>
            <a:picLocks noChangeAspect="1"/>
          </p:cNvPicPr>
          <p:nvPr/>
        </p:nvPicPr>
        <p:blipFill>
          <a:blip r:embed="rId4">
            <a:extLst/>
          </a:blip>
          <a:stretch>
            <a:fillRect/>
          </a:stretch>
        </p:blipFill>
        <p:spPr>
          <a:xfrm>
            <a:off x="268980" y="1294407"/>
            <a:ext cx="8068340" cy="6122169"/>
          </a:xfrm>
          <a:prstGeom prst="rect">
            <a:avLst/>
          </a:prstGeom>
          <a:ln w="12700">
            <a:miter lim="400000"/>
          </a:ln>
        </p:spPr>
      </p:pic>
      <p:pic>
        <p:nvPicPr>
          <p:cNvPr id="2381" name="droppedImage.png" descr="droppedImage.png"/>
          <p:cNvPicPr>
            <a:picLocks noChangeAspect="1"/>
          </p:cNvPicPr>
          <p:nvPr/>
        </p:nvPicPr>
        <p:blipFill>
          <a:blip r:embed="rId5">
            <a:extLst/>
          </a:blip>
          <a:stretch>
            <a:fillRect/>
          </a:stretch>
        </p:blipFill>
        <p:spPr>
          <a:xfrm>
            <a:off x="268980" y="1294407"/>
            <a:ext cx="8068340" cy="6122169"/>
          </a:xfrm>
          <a:prstGeom prst="rect">
            <a:avLst/>
          </a:prstGeom>
          <a:ln w="12700">
            <a:miter lim="400000"/>
          </a:ln>
        </p:spPr>
      </p:pic>
      <p:pic>
        <p:nvPicPr>
          <p:cNvPr id="2382" name="droppedImage.png" descr="droppedImage.png"/>
          <p:cNvPicPr>
            <a:picLocks noChangeAspect="1"/>
          </p:cNvPicPr>
          <p:nvPr/>
        </p:nvPicPr>
        <p:blipFill>
          <a:blip r:embed="rId6">
            <a:extLst/>
          </a:blip>
          <a:stretch>
            <a:fillRect/>
          </a:stretch>
        </p:blipFill>
        <p:spPr>
          <a:xfrm>
            <a:off x="268980" y="1294407"/>
            <a:ext cx="8068340" cy="6122169"/>
          </a:xfrm>
          <a:prstGeom prst="rect">
            <a:avLst/>
          </a:prstGeom>
          <a:ln w="12700">
            <a:miter lim="400000"/>
          </a:ln>
        </p:spPr>
      </p:pic>
      <p:pic>
        <p:nvPicPr>
          <p:cNvPr id="2383" name="droppedImage.png" descr="droppedImage.png"/>
          <p:cNvPicPr>
            <a:picLocks noChangeAspect="1"/>
          </p:cNvPicPr>
          <p:nvPr/>
        </p:nvPicPr>
        <p:blipFill>
          <a:blip r:embed="rId7">
            <a:extLst/>
          </a:blip>
          <a:stretch>
            <a:fillRect/>
          </a:stretch>
        </p:blipFill>
        <p:spPr>
          <a:xfrm>
            <a:off x="237463" y="1294407"/>
            <a:ext cx="8068340" cy="6122169"/>
          </a:xfrm>
          <a:prstGeom prst="rect">
            <a:avLst/>
          </a:prstGeom>
          <a:ln w="12700">
            <a:miter lim="400000"/>
          </a:ln>
        </p:spPr>
      </p:pic>
      <p:pic>
        <p:nvPicPr>
          <p:cNvPr id="2384" name="droppedImage.png" descr="droppedImage.png"/>
          <p:cNvPicPr>
            <a:picLocks noChangeAspect="1"/>
          </p:cNvPicPr>
          <p:nvPr/>
        </p:nvPicPr>
        <p:blipFill>
          <a:blip r:embed="rId8">
            <a:extLst/>
          </a:blip>
          <a:stretch>
            <a:fillRect/>
          </a:stretch>
        </p:blipFill>
        <p:spPr>
          <a:xfrm>
            <a:off x="237463" y="1294407"/>
            <a:ext cx="8068340" cy="6122169"/>
          </a:xfrm>
          <a:prstGeom prst="rect">
            <a:avLst/>
          </a:prstGeom>
          <a:ln w="12700">
            <a:miter lim="400000"/>
          </a:ln>
        </p:spPr>
      </p:pic>
      <p:pic>
        <p:nvPicPr>
          <p:cNvPr id="2385" name="droppedImage.png" descr="droppedImage.png"/>
          <p:cNvPicPr>
            <a:picLocks noChangeAspect="1"/>
          </p:cNvPicPr>
          <p:nvPr/>
        </p:nvPicPr>
        <p:blipFill>
          <a:blip r:embed="rId9">
            <a:extLst/>
          </a:blip>
          <a:stretch>
            <a:fillRect/>
          </a:stretch>
        </p:blipFill>
        <p:spPr>
          <a:xfrm>
            <a:off x="268980" y="1294407"/>
            <a:ext cx="8068340" cy="6122169"/>
          </a:xfrm>
          <a:prstGeom prst="rect">
            <a:avLst/>
          </a:prstGeom>
          <a:ln w="12700">
            <a:miter lim="400000"/>
          </a:ln>
        </p:spPr>
      </p:pic>
      <p:pic>
        <p:nvPicPr>
          <p:cNvPr id="2386" name="droppedImage.png" descr="droppedImage.png"/>
          <p:cNvPicPr>
            <a:picLocks noChangeAspect="1"/>
          </p:cNvPicPr>
          <p:nvPr/>
        </p:nvPicPr>
        <p:blipFill>
          <a:blip r:embed="rId10">
            <a:extLst/>
          </a:blip>
          <a:stretch>
            <a:fillRect/>
          </a:stretch>
        </p:blipFill>
        <p:spPr>
          <a:xfrm>
            <a:off x="268980" y="1294407"/>
            <a:ext cx="8068340" cy="6122169"/>
          </a:xfrm>
          <a:prstGeom prst="rect">
            <a:avLst/>
          </a:prstGeom>
          <a:ln w="12700">
            <a:miter lim="400000"/>
          </a:ln>
        </p:spPr>
      </p:pic>
      <p:pic>
        <p:nvPicPr>
          <p:cNvPr id="2387" name="droppedImage.png" descr="droppedImage.png"/>
          <p:cNvPicPr>
            <a:picLocks noChangeAspect="1"/>
          </p:cNvPicPr>
          <p:nvPr/>
        </p:nvPicPr>
        <p:blipFill>
          <a:blip r:embed="rId11">
            <a:extLst/>
          </a:blip>
          <a:stretch>
            <a:fillRect/>
          </a:stretch>
        </p:blipFill>
        <p:spPr>
          <a:xfrm>
            <a:off x="268980" y="1294407"/>
            <a:ext cx="8068340" cy="6122169"/>
          </a:xfrm>
          <a:prstGeom prst="rect">
            <a:avLst/>
          </a:prstGeom>
          <a:ln w="12700">
            <a:miter lim="400000"/>
          </a:ln>
        </p:spPr>
      </p:pic>
    </p:spTree>
  </p:cSld>
  <p:clrMapOvr>
    <a:masterClrMapping/>
  </p:clrMapOvr>
  <p:transition xmlns:p14="http://schemas.microsoft.com/office/powerpoint/2010/main" spd="med" advClick="1"/>
</p:sld>
</file>

<file path=ppt/slides/slide2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89" name="More results: input"/>
          <p:cNvSpPr txBox="1"/>
          <p:nvPr>
            <p:ph type="title"/>
          </p:nvPr>
        </p:nvSpPr>
        <p:spPr>
          <a:prstGeom prst="rect">
            <a:avLst/>
          </a:prstGeom>
        </p:spPr>
        <p:txBody>
          <a:bodyPr/>
          <a:lstStyle/>
          <a:p>
            <a:pPr/>
            <a:r>
              <a:t>More results: input</a:t>
            </a:r>
          </a:p>
        </p:txBody>
      </p:sp>
      <p:sp>
        <p:nvSpPr>
          <p:cNvPr id="2390" name="Double-click to edit"/>
          <p:cNvSpPr txBox="1"/>
          <p:nvPr>
            <p:ph type="body" idx="1"/>
          </p:nvPr>
        </p:nvSpPr>
        <p:spPr>
          <a:xfrm>
            <a:off x="472810" y="1519948"/>
            <a:ext cx="9639417" cy="6236693"/>
          </a:xfrm>
          <a:prstGeom prst="rect">
            <a:avLst/>
          </a:prstGeom>
        </p:spPr>
        <p:txBody>
          <a:bodyPr/>
          <a:lstStyle/>
          <a:p>
            <a:pPr/>
          </a:p>
        </p:txBody>
      </p:sp>
      <p:pic>
        <p:nvPicPr>
          <p:cNvPr id="2391"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pic>
        <p:nvPicPr>
          <p:cNvPr id="2392"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pic>
        <p:nvPicPr>
          <p:cNvPr id="2393" name="droppedImage.png" descr="droppedImage.png"/>
          <p:cNvPicPr>
            <a:picLocks noChangeAspect="1"/>
          </p:cNvPicPr>
          <p:nvPr/>
        </p:nvPicPr>
        <p:blipFill>
          <a:blip r:embed="rId3">
            <a:extLst/>
          </a:blip>
          <a:stretch>
            <a:fillRect/>
          </a:stretch>
        </p:blipFill>
        <p:spPr>
          <a:xfrm>
            <a:off x="268980" y="1294407"/>
            <a:ext cx="8068340" cy="6122169"/>
          </a:xfrm>
          <a:prstGeom prst="rect">
            <a:avLst/>
          </a:prstGeom>
          <a:ln w="12700">
            <a:miter lim="400000"/>
          </a:ln>
        </p:spPr>
      </p:pic>
      <p:pic>
        <p:nvPicPr>
          <p:cNvPr id="2394" name="droppedImage.png" descr="droppedImage.png"/>
          <p:cNvPicPr>
            <a:picLocks noChangeAspect="1"/>
          </p:cNvPicPr>
          <p:nvPr/>
        </p:nvPicPr>
        <p:blipFill>
          <a:blip r:embed="rId4">
            <a:extLst/>
          </a:blip>
          <a:stretch>
            <a:fillRect/>
          </a:stretch>
        </p:blipFill>
        <p:spPr>
          <a:xfrm>
            <a:off x="268980" y="1294407"/>
            <a:ext cx="8068340" cy="6122169"/>
          </a:xfrm>
          <a:prstGeom prst="rect">
            <a:avLst/>
          </a:prstGeom>
          <a:ln w="12700">
            <a:miter lim="400000"/>
          </a:ln>
        </p:spPr>
      </p:pic>
      <p:pic>
        <p:nvPicPr>
          <p:cNvPr id="2395" name="droppedImage.png" descr="droppedImage.png"/>
          <p:cNvPicPr>
            <a:picLocks noChangeAspect="1"/>
          </p:cNvPicPr>
          <p:nvPr/>
        </p:nvPicPr>
        <p:blipFill>
          <a:blip r:embed="rId5">
            <a:extLst/>
          </a:blip>
          <a:stretch>
            <a:fillRect/>
          </a:stretch>
        </p:blipFill>
        <p:spPr>
          <a:xfrm>
            <a:off x="268980" y="1294407"/>
            <a:ext cx="8068340" cy="6122169"/>
          </a:xfrm>
          <a:prstGeom prst="rect">
            <a:avLst/>
          </a:prstGeom>
          <a:ln w="12700">
            <a:miter lim="400000"/>
          </a:ln>
        </p:spPr>
      </p:pic>
      <p:pic>
        <p:nvPicPr>
          <p:cNvPr id="2396" name="droppedImage.png" descr="droppedImage.png"/>
          <p:cNvPicPr>
            <a:picLocks noChangeAspect="1"/>
          </p:cNvPicPr>
          <p:nvPr/>
        </p:nvPicPr>
        <p:blipFill>
          <a:blip r:embed="rId6">
            <a:extLst/>
          </a:blip>
          <a:stretch>
            <a:fillRect/>
          </a:stretch>
        </p:blipFill>
        <p:spPr>
          <a:xfrm>
            <a:off x="268980" y="1294407"/>
            <a:ext cx="8068340" cy="6122169"/>
          </a:xfrm>
          <a:prstGeom prst="rect">
            <a:avLst/>
          </a:prstGeom>
          <a:ln w="12700">
            <a:miter lim="400000"/>
          </a:ln>
        </p:spPr>
      </p:pic>
      <p:pic>
        <p:nvPicPr>
          <p:cNvPr id="2397" name="droppedImage.png" descr="droppedImage.png"/>
          <p:cNvPicPr>
            <a:picLocks noChangeAspect="1"/>
          </p:cNvPicPr>
          <p:nvPr/>
        </p:nvPicPr>
        <p:blipFill>
          <a:blip r:embed="rId7">
            <a:extLst/>
          </a:blip>
          <a:stretch>
            <a:fillRect/>
          </a:stretch>
        </p:blipFill>
        <p:spPr>
          <a:xfrm>
            <a:off x="237463" y="1294407"/>
            <a:ext cx="8068340" cy="6122169"/>
          </a:xfrm>
          <a:prstGeom prst="rect">
            <a:avLst/>
          </a:prstGeom>
          <a:ln w="12700">
            <a:miter lim="400000"/>
          </a:ln>
        </p:spPr>
      </p:pic>
      <p:pic>
        <p:nvPicPr>
          <p:cNvPr id="2398" name="droppedImage.png" descr="droppedImage.png"/>
          <p:cNvPicPr>
            <a:picLocks noChangeAspect="1"/>
          </p:cNvPicPr>
          <p:nvPr/>
        </p:nvPicPr>
        <p:blipFill>
          <a:blip r:embed="rId8">
            <a:extLst/>
          </a:blip>
          <a:stretch>
            <a:fillRect/>
          </a:stretch>
        </p:blipFill>
        <p:spPr>
          <a:xfrm>
            <a:off x="237463" y="1294407"/>
            <a:ext cx="8068340" cy="6122169"/>
          </a:xfrm>
          <a:prstGeom prst="rect">
            <a:avLst/>
          </a:prstGeom>
          <a:ln w="12700">
            <a:miter lim="400000"/>
          </a:ln>
        </p:spPr>
      </p:pic>
      <p:pic>
        <p:nvPicPr>
          <p:cNvPr id="2399" name="droppedImage.png" descr="droppedImage.png"/>
          <p:cNvPicPr>
            <a:picLocks noChangeAspect="1"/>
          </p:cNvPicPr>
          <p:nvPr/>
        </p:nvPicPr>
        <p:blipFill>
          <a:blip r:embed="rId9">
            <a:extLst/>
          </a:blip>
          <a:stretch>
            <a:fillRect/>
          </a:stretch>
        </p:blipFill>
        <p:spPr>
          <a:xfrm>
            <a:off x="268980" y="1294407"/>
            <a:ext cx="8068340" cy="6122169"/>
          </a:xfrm>
          <a:prstGeom prst="rect">
            <a:avLst/>
          </a:prstGeom>
          <a:ln w="12700">
            <a:miter lim="400000"/>
          </a:ln>
        </p:spPr>
      </p:pic>
      <p:pic>
        <p:nvPicPr>
          <p:cNvPr id="2400" name="droppedImage.png" descr="droppedImage.png"/>
          <p:cNvPicPr>
            <a:picLocks noChangeAspect="1"/>
          </p:cNvPicPr>
          <p:nvPr/>
        </p:nvPicPr>
        <p:blipFill>
          <a:blip r:embed="rId10">
            <a:extLst/>
          </a:blip>
          <a:stretch>
            <a:fillRect/>
          </a:stretch>
        </p:blipFill>
        <p:spPr>
          <a:xfrm>
            <a:off x="268980" y="1294407"/>
            <a:ext cx="8068340" cy="6122169"/>
          </a:xfrm>
          <a:prstGeom prst="rect">
            <a:avLst/>
          </a:prstGeom>
          <a:ln w="12700">
            <a:miter lim="400000"/>
          </a:ln>
        </p:spPr>
      </p:pic>
      <p:pic>
        <p:nvPicPr>
          <p:cNvPr id="2401" name="droppedImage.png" descr="droppedImage.png"/>
          <p:cNvPicPr>
            <a:picLocks noChangeAspect="1"/>
          </p:cNvPicPr>
          <p:nvPr/>
        </p:nvPicPr>
        <p:blipFill>
          <a:blip r:embed="rId11">
            <a:extLst/>
          </a:blip>
          <a:stretch>
            <a:fillRect/>
          </a:stretch>
        </p:blipFill>
        <p:spPr>
          <a:xfrm>
            <a:off x="268980" y="1294407"/>
            <a:ext cx="8068340" cy="6122169"/>
          </a:xfrm>
          <a:prstGeom prst="rect">
            <a:avLst/>
          </a:prstGeom>
          <a:ln w="12700">
            <a:miter lim="400000"/>
          </a:ln>
        </p:spPr>
      </p:pic>
      <p:pic>
        <p:nvPicPr>
          <p:cNvPr id="2402" name="droppedImage.png" descr="droppedImage.png"/>
          <p:cNvPicPr>
            <a:picLocks noChangeAspect="1"/>
          </p:cNvPicPr>
          <p:nvPr/>
        </p:nvPicPr>
        <p:blipFill>
          <a:blip r:embed="rId12">
            <a:extLst/>
          </a:blip>
          <a:stretch>
            <a:fillRect/>
          </a:stretch>
        </p:blipFill>
        <p:spPr>
          <a:xfrm>
            <a:off x="268980" y="1294407"/>
            <a:ext cx="8068340" cy="6122169"/>
          </a:xfrm>
          <a:prstGeom prst="rect">
            <a:avLst/>
          </a:prstGeom>
          <a:ln w="12700">
            <a:miter lim="400000"/>
          </a:ln>
        </p:spPr>
      </p:pic>
    </p:spTree>
  </p:cSld>
  <p:clrMapOvr>
    <a:masterClrMapping/>
  </p:clrMapOvr>
  <p:transition xmlns:p14="http://schemas.microsoft.com/office/powerpoint/2010/main" spd="med" advClick="1"/>
</p:sld>
</file>

<file path=ppt/slides/slide2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4" name="More results: input"/>
          <p:cNvSpPr txBox="1"/>
          <p:nvPr>
            <p:ph type="title"/>
          </p:nvPr>
        </p:nvSpPr>
        <p:spPr>
          <a:prstGeom prst="rect">
            <a:avLst/>
          </a:prstGeom>
        </p:spPr>
        <p:txBody>
          <a:bodyPr/>
          <a:lstStyle/>
          <a:p>
            <a:pPr/>
            <a:r>
              <a:t>More results: input</a:t>
            </a:r>
          </a:p>
        </p:txBody>
      </p:sp>
      <p:sp>
        <p:nvSpPr>
          <p:cNvPr id="2405" name="Double-click to edit"/>
          <p:cNvSpPr txBox="1"/>
          <p:nvPr>
            <p:ph type="body" idx="1"/>
          </p:nvPr>
        </p:nvSpPr>
        <p:spPr>
          <a:xfrm>
            <a:off x="472810" y="1519948"/>
            <a:ext cx="9639417" cy="6236693"/>
          </a:xfrm>
          <a:prstGeom prst="rect">
            <a:avLst/>
          </a:prstGeom>
        </p:spPr>
        <p:txBody>
          <a:bodyPr/>
          <a:lstStyle/>
          <a:p>
            <a:pPr/>
          </a:p>
        </p:txBody>
      </p:sp>
      <p:pic>
        <p:nvPicPr>
          <p:cNvPr id="2406"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pic>
        <p:nvPicPr>
          <p:cNvPr id="2407"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pic>
        <p:nvPicPr>
          <p:cNvPr id="2408" name="droppedImage.png" descr="droppedImage.png"/>
          <p:cNvPicPr>
            <a:picLocks noChangeAspect="1"/>
          </p:cNvPicPr>
          <p:nvPr/>
        </p:nvPicPr>
        <p:blipFill>
          <a:blip r:embed="rId3">
            <a:extLst/>
          </a:blip>
          <a:stretch>
            <a:fillRect/>
          </a:stretch>
        </p:blipFill>
        <p:spPr>
          <a:xfrm>
            <a:off x="268980" y="1294407"/>
            <a:ext cx="8068340" cy="6122169"/>
          </a:xfrm>
          <a:prstGeom prst="rect">
            <a:avLst/>
          </a:prstGeom>
          <a:ln w="12700">
            <a:miter lim="400000"/>
          </a:ln>
        </p:spPr>
      </p:pic>
      <p:pic>
        <p:nvPicPr>
          <p:cNvPr id="2409" name="droppedImage.png" descr="droppedImage.png"/>
          <p:cNvPicPr>
            <a:picLocks noChangeAspect="1"/>
          </p:cNvPicPr>
          <p:nvPr/>
        </p:nvPicPr>
        <p:blipFill>
          <a:blip r:embed="rId4">
            <a:extLst/>
          </a:blip>
          <a:stretch>
            <a:fillRect/>
          </a:stretch>
        </p:blipFill>
        <p:spPr>
          <a:xfrm>
            <a:off x="268980" y="1294407"/>
            <a:ext cx="8068340" cy="6122169"/>
          </a:xfrm>
          <a:prstGeom prst="rect">
            <a:avLst/>
          </a:prstGeom>
          <a:ln w="12700">
            <a:miter lim="400000"/>
          </a:ln>
        </p:spPr>
      </p:pic>
      <p:pic>
        <p:nvPicPr>
          <p:cNvPr id="2410" name="droppedImage.png" descr="droppedImage.png"/>
          <p:cNvPicPr>
            <a:picLocks noChangeAspect="1"/>
          </p:cNvPicPr>
          <p:nvPr/>
        </p:nvPicPr>
        <p:blipFill>
          <a:blip r:embed="rId5">
            <a:extLst/>
          </a:blip>
          <a:stretch>
            <a:fillRect/>
          </a:stretch>
        </p:blipFill>
        <p:spPr>
          <a:xfrm>
            <a:off x="268980" y="1294407"/>
            <a:ext cx="8068340" cy="6122169"/>
          </a:xfrm>
          <a:prstGeom prst="rect">
            <a:avLst/>
          </a:prstGeom>
          <a:ln w="12700">
            <a:miter lim="400000"/>
          </a:ln>
        </p:spPr>
      </p:pic>
      <p:pic>
        <p:nvPicPr>
          <p:cNvPr id="2411" name="droppedImage.png" descr="droppedImage.png"/>
          <p:cNvPicPr>
            <a:picLocks noChangeAspect="1"/>
          </p:cNvPicPr>
          <p:nvPr/>
        </p:nvPicPr>
        <p:blipFill>
          <a:blip r:embed="rId6">
            <a:extLst/>
          </a:blip>
          <a:stretch>
            <a:fillRect/>
          </a:stretch>
        </p:blipFill>
        <p:spPr>
          <a:xfrm>
            <a:off x="268980" y="1294407"/>
            <a:ext cx="8068340" cy="6122169"/>
          </a:xfrm>
          <a:prstGeom prst="rect">
            <a:avLst/>
          </a:prstGeom>
          <a:ln w="12700">
            <a:miter lim="400000"/>
          </a:ln>
        </p:spPr>
      </p:pic>
      <p:pic>
        <p:nvPicPr>
          <p:cNvPr id="2412" name="droppedImage.png" descr="droppedImage.png"/>
          <p:cNvPicPr>
            <a:picLocks noChangeAspect="1"/>
          </p:cNvPicPr>
          <p:nvPr/>
        </p:nvPicPr>
        <p:blipFill>
          <a:blip r:embed="rId7">
            <a:extLst/>
          </a:blip>
          <a:stretch>
            <a:fillRect/>
          </a:stretch>
        </p:blipFill>
        <p:spPr>
          <a:xfrm>
            <a:off x="237463" y="1294407"/>
            <a:ext cx="8068340" cy="6122169"/>
          </a:xfrm>
          <a:prstGeom prst="rect">
            <a:avLst/>
          </a:prstGeom>
          <a:ln w="12700">
            <a:miter lim="400000"/>
          </a:ln>
        </p:spPr>
      </p:pic>
      <p:pic>
        <p:nvPicPr>
          <p:cNvPr id="2413" name="droppedImage.png" descr="droppedImage.png"/>
          <p:cNvPicPr>
            <a:picLocks noChangeAspect="1"/>
          </p:cNvPicPr>
          <p:nvPr/>
        </p:nvPicPr>
        <p:blipFill>
          <a:blip r:embed="rId8">
            <a:extLst/>
          </a:blip>
          <a:stretch>
            <a:fillRect/>
          </a:stretch>
        </p:blipFill>
        <p:spPr>
          <a:xfrm>
            <a:off x="237463" y="1294407"/>
            <a:ext cx="8068340" cy="6122169"/>
          </a:xfrm>
          <a:prstGeom prst="rect">
            <a:avLst/>
          </a:prstGeom>
          <a:ln w="12700">
            <a:miter lim="400000"/>
          </a:ln>
        </p:spPr>
      </p:pic>
      <p:pic>
        <p:nvPicPr>
          <p:cNvPr id="2414" name="droppedImage.png" descr="droppedImage.png"/>
          <p:cNvPicPr>
            <a:picLocks noChangeAspect="1"/>
          </p:cNvPicPr>
          <p:nvPr/>
        </p:nvPicPr>
        <p:blipFill>
          <a:blip r:embed="rId9">
            <a:extLst/>
          </a:blip>
          <a:stretch>
            <a:fillRect/>
          </a:stretch>
        </p:blipFill>
        <p:spPr>
          <a:xfrm>
            <a:off x="268980" y="1294407"/>
            <a:ext cx="8068340" cy="6122169"/>
          </a:xfrm>
          <a:prstGeom prst="rect">
            <a:avLst/>
          </a:prstGeom>
          <a:ln w="12700">
            <a:miter lim="400000"/>
          </a:ln>
        </p:spPr>
      </p:pic>
      <p:pic>
        <p:nvPicPr>
          <p:cNvPr id="2415" name="droppedImage.png" descr="droppedImage.png"/>
          <p:cNvPicPr>
            <a:picLocks noChangeAspect="1"/>
          </p:cNvPicPr>
          <p:nvPr/>
        </p:nvPicPr>
        <p:blipFill>
          <a:blip r:embed="rId10">
            <a:extLst/>
          </a:blip>
          <a:stretch>
            <a:fillRect/>
          </a:stretch>
        </p:blipFill>
        <p:spPr>
          <a:xfrm>
            <a:off x="268980" y="1294407"/>
            <a:ext cx="8068340" cy="6122169"/>
          </a:xfrm>
          <a:prstGeom prst="rect">
            <a:avLst/>
          </a:prstGeom>
          <a:ln w="12700">
            <a:miter lim="400000"/>
          </a:ln>
        </p:spPr>
      </p:pic>
      <p:pic>
        <p:nvPicPr>
          <p:cNvPr id="2416" name="droppedImage.png" descr="droppedImage.png"/>
          <p:cNvPicPr>
            <a:picLocks noChangeAspect="1"/>
          </p:cNvPicPr>
          <p:nvPr/>
        </p:nvPicPr>
        <p:blipFill>
          <a:blip r:embed="rId11">
            <a:extLst/>
          </a:blip>
          <a:stretch>
            <a:fillRect/>
          </a:stretch>
        </p:blipFill>
        <p:spPr>
          <a:xfrm>
            <a:off x="268980" y="1294407"/>
            <a:ext cx="8068340" cy="6122169"/>
          </a:xfrm>
          <a:prstGeom prst="rect">
            <a:avLst/>
          </a:prstGeom>
          <a:ln w="12700">
            <a:miter lim="400000"/>
          </a:ln>
        </p:spPr>
      </p:pic>
      <p:pic>
        <p:nvPicPr>
          <p:cNvPr id="2417" name="droppedImage.png" descr="droppedImage.png"/>
          <p:cNvPicPr>
            <a:picLocks noChangeAspect="1"/>
          </p:cNvPicPr>
          <p:nvPr/>
        </p:nvPicPr>
        <p:blipFill>
          <a:blip r:embed="rId12">
            <a:extLst/>
          </a:blip>
          <a:stretch>
            <a:fillRect/>
          </a:stretch>
        </p:blipFill>
        <p:spPr>
          <a:xfrm>
            <a:off x="268980" y="1294407"/>
            <a:ext cx="8068340" cy="6122169"/>
          </a:xfrm>
          <a:prstGeom prst="rect">
            <a:avLst/>
          </a:prstGeom>
          <a:ln w="12700">
            <a:miter lim="400000"/>
          </a:ln>
        </p:spPr>
      </p:pic>
      <p:pic>
        <p:nvPicPr>
          <p:cNvPr id="2418" name="droppedImage.png" descr="droppedImage.png"/>
          <p:cNvPicPr>
            <a:picLocks noChangeAspect="1"/>
          </p:cNvPicPr>
          <p:nvPr/>
        </p:nvPicPr>
        <p:blipFill>
          <a:blip r:embed="rId13">
            <a:extLst/>
          </a:blip>
          <a:stretch>
            <a:fillRect/>
          </a:stretch>
        </p:blipFill>
        <p:spPr>
          <a:xfrm>
            <a:off x="268980" y="1294407"/>
            <a:ext cx="8068340" cy="6122169"/>
          </a:xfrm>
          <a:prstGeom prst="rect">
            <a:avLst/>
          </a:prstGeom>
          <a:ln w="12700">
            <a:miter lim="400000"/>
          </a:ln>
        </p:spPr>
      </p:pic>
    </p:spTree>
  </p:cSld>
  <p:clrMapOvr>
    <a:masterClrMapping/>
  </p:clrMapOvr>
  <p:transition xmlns:p14="http://schemas.microsoft.com/office/powerpoint/2010/main" spd="med" advClick="1"/>
</p:sld>
</file>

<file path=ppt/slides/slide2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20" name="More results"/>
          <p:cNvSpPr txBox="1"/>
          <p:nvPr>
            <p:ph type="title"/>
          </p:nvPr>
        </p:nvSpPr>
        <p:spPr>
          <a:prstGeom prst="rect">
            <a:avLst/>
          </a:prstGeom>
        </p:spPr>
        <p:txBody>
          <a:bodyPr/>
          <a:lstStyle/>
          <a:p>
            <a:pPr/>
            <a:r>
              <a:t>More results</a:t>
            </a:r>
          </a:p>
        </p:txBody>
      </p:sp>
      <p:sp>
        <p:nvSpPr>
          <p:cNvPr id="2421" name="Double-click to edit"/>
          <p:cNvSpPr txBox="1"/>
          <p:nvPr>
            <p:ph type="body" idx="1"/>
          </p:nvPr>
        </p:nvSpPr>
        <p:spPr>
          <a:xfrm>
            <a:off x="472810" y="1519948"/>
            <a:ext cx="9639417" cy="6236693"/>
          </a:xfrm>
          <a:prstGeom prst="rect">
            <a:avLst/>
          </a:prstGeom>
        </p:spPr>
        <p:txBody>
          <a:bodyPr/>
          <a:lstStyle/>
          <a:p>
            <a:pPr/>
          </a:p>
        </p:txBody>
      </p:sp>
      <p:pic>
        <p:nvPicPr>
          <p:cNvPr id="2422"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pic>
        <p:nvPicPr>
          <p:cNvPr id="2423" name="droppedImage.png" descr="droppedImage.png"/>
          <p:cNvPicPr>
            <a:picLocks noChangeAspect="1"/>
          </p:cNvPicPr>
          <p:nvPr/>
        </p:nvPicPr>
        <p:blipFill>
          <a:blip r:embed="rId2">
            <a:extLst/>
          </a:blip>
          <a:stretch>
            <a:fillRect/>
          </a:stretch>
        </p:blipFill>
        <p:spPr>
          <a:xfrm>
            <a:off x="237463" y="1294407"/>
            <a:ext cx="8068340" cy="6122169"/>
          </a:xfrm>
          <a:prstGeom prst="rect">
            <a:avLst/>
          </a:prstGeom>
          <a:ln w="12700">
            <a:miter lim="400000"/>
          </a:ln>
        </p:spPr>
      </p:pic>
      <p:pic>
        <p:nvPicPr>
          <p:cNvPr id="2424" name="droppedImage.png" descr="droppedImage.png"/>
          <p:cNvPicPr>
            <a:picLocks noChangeAspect="1"/>
          </p:cNvPicPr>
          <p:nvPr/>
        </p:nvPicPr>
        <p:blipFill>
          <a:blip r:embed="rId3">
            <a:extLst/>
          </a:blip>
          <a:stretch>
            <a:fillRect/>
          </a:stretch>
        </p:blipFill>
        <p:spPr>
          <a:xfrm>
            <a:off x="268980" y="1294407"/>
            <a:ext cx="8068340" cy="6122169"/>
          </a:xfrm>
          <a:prstGeom prst="rect">
            <a:avLst/>
          </a:prstGeom>
          <a:ln w="12700">
            <a:miter lim="400000"/>
          </a:ln>
        </p:spPr>
      </p:pic>
      <p:pic>
        <p:nvPicPr>
          <p:cNvPr id="2425" name="droppedImage.png" descr="droppedImage.png"/>
          <p:cNvPicPr>
            <a:picLocks noChangeAspect="1"/>
          </p:cNvPicPr>
          <p:nvPr/>
        </p:nvPicPr>
        <p:blipFill>
          <a:blip r:embed="rId4">
            <a:extLst/>
          </a:blip>
          <a:stretch>
            <a:fillRect/>
          </a:stretch>
        </p:blipFill>
        <p:spPr>
          <a:xfrm>
            <a:off x="268980" y="1294407"/>
            <a:ext cx="8068340" cy="6122169"/>
          </a:xfrm>
          <a:prstGeom prst="rect">
            <a:avLst/>
          </a:prstGeom>
          <a:ln w="12700">
            <a:miter lim="400000"/>
          </a:ln>
        </p:spPr>
      </p:pic>
      <p:pic>
        <p:nvPicPr>
          <p:cNvPr id="2426" name="droppedImage.png" descr="droppedImage.png"/>
          <p:cNvPicPr>
            <a:picLocks noChangeAspect="1"/>
          </p:cNvPicPr>
          <p:nvPr/>
        </p:nvPicPr>
        <p:blipFill>
          <a:blip r:embed="rId5">
            <a:extLst/>
          </a:blip>
          <a:stretch>
            <a:fillRect/>
          </a:stretch>
        </p:blipFill>
        <p:spPr>
          <a:xfrm>
            <a:off x="268980" y="1294407"/>
            <a:ext cx="8068340" cy="6122169"/>
          </a:xfrm>
          <a:prstGeom prst="rect">
            <a:avLst/>
          </a:prstGeom>
          <a:ln w="12700">
            <a:miter lim="400000"/>
          </a:ln>
        </p:spPr>
      </p:pic>
      <p:pic>
        <p:nvPicPr>
          <p:cNvPr id="2427" name="droppedImage.png" descr="droppedImage.png"/>
          <p:cNvPicPr>
            <a:picLocks noChangeAspect="1"/>
          </p:cNvPicPr>
          <p:nvPr/>
        </p:nvPicPr>
        <p:blipFill>
          <a:blip r:embed="rId6">
            <a:extLst/>
          </a:blip>
          <a:stretch>
            <a:fillRect/>
          </a:stretch>
        </p:blipFill>
        <p:spPr>
          <a:xfrm>
            <a:off x="268980" y="1294407"/>
            <a:ext cx="8068340" cy="6122169"/>
          </a:xfrm>
          <a:prstGeom prst="rect">
            <a:avLst/>
          </a:prstGeom>
          <a:ln w="12700">
            <a:miter lim="400000"/>
          </a:ln>
        </p:spPr>
      </p:pic>
      <p:pic>
        <p:nvPicPr>
          <p:cNvPr id="2428" name="droppedImage.png" descr="droppedImage.png"/>
          <p:cNvPicPr>
            <a:picLocks noChangeAspect="1"/>
          </p:cNvPicPr>
          <p:nvPr/>
        </p:nvPicPr>
        <p:blipFill>
          <a:blip r:embed="rId7">
            <a:extLst/>
          </a:blip>
          <a:stretch>
            <a:fillRect/>
          </a:stretch>
        </p:blipFill>
        <p:spPr>
          <a:xfrm>
            <a:off x="237463" y="1294407"/>
            <a:ext cx="8068340" cy="6122169"/>
          </a:xfrm>
          <a:prstGeom prst="rect">
            <a:avLst/>
          </a:prstGeom>
          <a:ln w="12700">
            <a:miter lim="400000"/>
          </a:ln>
        </p:spPr>
      </p:pic>
      <p:pic>
        <p:nvPicPr>
          <p:cNvPr id="2429" name="droppedImage.png" descr="droppedImage.png"/>
          <p:cNvPicPr>
            <a:picLocks noChangeAspect="1"/>
          </p:cNvPicPr>
          <p:nvPr/>
        </p:nvPicPr>
        <p:blipFill>
          <a:blip r:embed="rId8">
            <a:extLst/>
          </a:blip>
          <a:stretch>
            <a:fillRect/>
          </a:stretch>
        </p:blipFill>
        <p:spPr>
          <a:xfrm>
            <a:off x="237463" y="1294407"/>
            <a:ext cx="8068340" cy="6122169"/>
          </a:xfrm>
          <a:prstGeom prst="rect">
            <a:avLst/>
          </a:prstGeom>
          <a:ln w="12700">
            <a:miter lim="400000"/>
          </a:ln>
        </p:spPr>
      </p:pic>
      <p:pic>
        <p:nvPicPr>
          <p:cNvPr id="2430" name="droppedImage.png" descr="droppedImage.png"/>
          <p:cNvPicPr>
            <a:picLocks noChangeAspect="1"/>
          </p:cNvPicPr>
          <p:nvPr/>
        </p:nvPicPr>
        <p:blipFill>
          <a:blip r:embed="rId9">
            <a:extLst/>
          </a:blip>
          <a:stretch>
            <a:fillRect/>
          </a:stretch>
        </p:blipFill>
        <p:spPr>
          <a:xfrm>
            <a:off x="268980" y="1294407"/>
            <a:ext cx="8068340" cy="6122169"/>
          </a:xfrm>
          <a:prstGeom prst="rect">
            <a:avLst/>
          </a:prstGeom>
          <a:ln w="12700">
            <a:miter lim="400000"/>
          </a:ln>
        </p:spPr>
      </p:pic>
      <p:pic>
        <p:nvPicPr>
          <p:cNvPr id="2431" name="droppedImage.png" descr="droppedImage.png"/>
          <p:cNvPicPr>
            <a:picLocks noChangeAspect="1"/>
          </p:cNvPicPr>
          <p:nvPr/>
        </p:nvPicPr>
        <p:blipFill>
          <a:blip r:embed="rId10">
            <a:extLst/>
          </a:blip>
          <a:stretch>
            <a:fillRect/>
          </a:stretch>
        </p:blipFill>
        <p:spPr>
          <a:xfrm>
            <a:off x="268980" y="1294407"/>
            <a:ext cx="8068340" cy="6122169"/>
          </a:xfrm>
          <a:prstGeom prst="rect">
            <a:avLst/>
          </a:prstGeom>
          <a:ln w="12700">
            <a:miter lim="400000"/>
          </a:ln>
        </p:spPr>
      </p:pic>
      <p:pic>
        <p:nvPicPr>
          <p:cNvPr id="2432" name="droppedImage.png" descr="droppedImage.png"/>
          <p:cNvPicPr>
            <a:picLocks noChangeAspect="1"/>
          </p:cNvPicPr>
          <p:nvPr/>
        </p:nvPicPr>
        <p:blipFill>
          <a:blip r:embed="rId11">
            <a:extLst/>
          </a:blip>
          <a:stretch>
            <a:fillRect/>
          </a:stretch>
        </p:blipFill>
        <p:spPr>
          <a:xfrm>
            <a:off x="268980" y="1294407"/>
            <a:ext cx="8068340" cy="6122169"/>
          </a:xfrm>
          <a:prstGeom prst="rect">
            <a:avLst/>
          </a:prstGeom>
          <a:ln w="12700">
            <a:miter lim="400000"/>
          </a:ln>
        </p:spPr>
      </p:pic>
      <p:pic>
        <p:nvPicPr>
          <p:cNvPr id="2433" name="droppedImage.png" descr="droppedImage.png"/>
          <p:cNvPicPr>
            <a:picLocks noChangeAspect="1"/>
          </p:cNvPicPr>
          <p:nvPr/>
        </p:nvPicPr>
        <p:blipFill>
          <a:blip r:embed="rId12">
            <a:extLst/>
          </a:blip>
          <a:stretch>
            <a:fillRect/>
          </a:stretch>
        </p:blipFill>
        <p:spPr>
          <a:xfrm>
            <a:off x="268980" y="1294407"/>
            <a:ext cx="8068340" cy="6122169"/>
          </a:xfrm>
          <a:prstGeom prst="rect">
            <a:avLst/>
          </a:prstGeom>
          <a:ln w="12700">
            <a:miter lim="400000"/>
          </a:ln>
        </p:spPr>
      </p:pic>
      <p:pic>
        <p:nvPicPr>
          <p:cNvPr id="2434" name="droppedImage.png" descr="droppedImage.png"/>
          <p:cNvPicPr>
            <a:picLocks noChangeAspect="1"/>
          </p:cNvPicPr>
          <p:nvPr/>
        </p:nvPicPr>
        <p:blipFill>
          <a:blip r:embed="rId13">
            <a:extLst/>
          </a:blip>
          <a:stretch>
            <a:fillRect/>
          </a:stretch>
        </p:blipFill>
        <p:spPr>
          <a:xfrm>
            <a:off x="268980" y="1294407"/>
            <a:ext cx="8068340" cy="6122169"/>
          </a:xfrm>
          <a:prstGeom prst="rect">
            <a:avLst/>
          </a:prstGeom>
          <a:ln w="12700">
            <a:miter lim="400000"/>
          </a:ln>
        </p:spPr>
      </p:pic>
      <p:pic>
        <p:nvPicPr>
          <p:cNvPr id="2435" name="droppedImage.png" descr="droppedImage.png"/>
          <p:cNvPicPr>
            <a:picLocks noChangeAspect="1"/>
          </p:cNvPicPr>
          <p:nvPr/>
        </p:nvPicPr>
        <p:blipFill>
          <a:blip r:embed="rId14">
            <a:extLst/>
          </a:blip>
          <a:stretch>
            <a:fillRect/>
          </a:stretch>
        </p:blipFill>
        <p:spPr>
          <a:xfrm>
            <a:off x="237463" y="1294407"/>
            <a:ext cx="8068340" cy="6122169"/>
          </a:xfrm>
          <a:prstGeom prst="rect">
            <a:avLst/>
          </a:prstGeom>
          <a:ln w="12700">
            <a:miter lim="400000"/>
          </a:ln>
        </p:spPr>
      </p:pic>
    </p:spTree>
  </p:cSld>
  <p:clrMapOvr>
    <a:masterClrMapping/>
  </p:clrMapOvr>
  <p:transition xmlns:p14="http://schemas.microsoft.com/office/powerpoint/2010/main" spd="med" advClick="1"/>
</p:sld>
</file>

<file path=ppt/slides/slide2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7" name="More results"/>
          <p:cNvSpPr txBox="1"/>
          <p:nvPr>
            <p:ph type="title"/>
          </p:nvPr>
        </p:nvSpPr>
        <p:spPr>
          <a:prstGeom prst="rect">
            <a:avLst/>
          </a:prstGeom>
        </p:spPr>
        <p:txBody>
          <a:bodyPr/>
          <a:lstStyle/>
          <a:p>
            <a:pPr/>
            <a:r>
              <a:t>More results</a:t>
            </a:r>
          </a:p>
        </p:txBody>
      </p:sp>
      <p:sp>
        <p:nvSpPr>
          <p:cNvPr id="2438" name="Double-click to edit"/>
          <p:cNvSpPr txBox="1"/>
          <p:nvPr>
            <p:ph type="body" idx="1"/>
          </p:nvPr>
        </p:nvSpPr>
        <p:spPr>
          <a:xfrm>
            <a:off x="472810" y="1519948"/>
            <a:ext cx="9639417" cy="6236693"/>
          </a:xfrm>
          <a:prstGeom prst="rect">
            <a:avLst/>
          </a:prstGeom>
        </p:spPr>
        <p:txBody>
          <a:bodyPr/>
          <a:lstStyle/>
          <a:p>
            <a:pPr/>
          </a:p>
        </p:txBody>
      </p:sp>
      <p:grpSp>
        <p:nvGrpSpPr>
          <p:cNvPr id="2454" name="Group"/>
          <p:cNvGrpSpPr/>
          <p:nvPr/>
        </p:nvGrpSpPr>
        <p:grpSpPr>
          <a:xfrm>
            <a:off x="237463" y="1294407"/>
            <a:ext cx="8099857" cy="6122169"/>
            <a:chOff x="0" y="0"/>
            <a:chExt cx="8099856" cy="6122167"/>
          </a:xfrm>
        </p:grpSpPr>
        <p:pic>
          <p:nvPicPr>
            <p:cNvPr id="2439" name="droppedImage.png" descr="droppedImage.png"/>
            <p:cNvPicPr>
              <a:picLocks noChangeAspect="1"/>
            </p:cNvPicPr>
            <p:nvPr/>
          </p:nvPicPr>
          <p:blipFill>
            <a:blip r:embed="rId2">
              <a:extLst/>
            </a:blip>
            <a:stretch>
              <a:fillRect/>
            </a:stretch>
          </p:blipFill>
          <p:spPr>
            <a:xfrm>
              <a:off x="0" y="0"/>
              <a:ext cx="8068340" cy="6122168"/>
            </a:xfrm>
            <a:prstGeom prst="rect">
              <a:avLst/>
            </a:prstGeom>
            <a:ln w="12700" cap="flat">
              <a:noFill/>
              <a:miter lim="400000"/>
            </a:ln>
            <a:effectLst/>
          </p:spPr>
        </p:pic>
        <p:pic>
          <p:nvPicPr>
            <p:cNvPr id="2440" name="droppedImage.png" descr="droppedImage.png"/>
            <p:cNvPicPr>
              <a:picLocks noChangeAspect="1"/>
            </p:cNvPicPr>
            <p:nvPr/>
          </p:nvPicPr>
          <p:blipFill>
            <a:blip r:embed="rId2">
              <a:extLst/>
            </a:blip>
            <a:stretch>
              <a:fillRect/>
            </a:stretch>
          </p:blipFill>
          <p:spPr>
            <a:xfrm>
              <a:off x="0" y="0"/>
              <a:ext cx="8068340" cy="6122168"/>
            </a:xfrm>
            <a:prstGeom prst="rect">
              <a:avLst/>
            </a:prstGeom>
            <a:ln w="12700" cap="flat">
              <a:noFill/>
              <a:miter lim="400000"/>
            </a:ln>
            <a:effectLst/>
          </p:spPr>
        </p:pic>
        <p:pic>
          <p:nvPicPr>
            <p:cNvPr id="2441" name="droppedImage.png" descr="droppedImage.png"/>
            <p:cNvPicPr>
              <a:picLocks noChangeAspect="1"/>
            </p:cNvPicPr>
            <p:nvPr/>
          </p:nvPicPr>
          <p:blipFill>
            <a:blip r:embed="rId3">
              <a:extLst/>
            </a:blip>
            <a:stretch>
              <a:fillRect/>
            </a:stretch>
          </p:blipFill>
          <p:spPr>
            <a:xfrm>
              <a:off x="31516" y="0"/>
              <a:ext cx="8068341" cy="6122168"/>
            </a:xfrm>
            <a:prstGeom prst="rect">
              <a:avLst/>
            </a:prstGeom>
            <a:ln w="12700" cap="flat">
              <a:noFill/>
              <a:miter lim="400000"/>
            </a:ln>
            <a:effectLst/>
          </p:spPr>
        </p:pic>
        <p:pic>
          <p:nvPicPr>
            <p:cNvPr id="2442" name="droppedImage.png" descr="droppedImage.png"/>
            <p:cNvPicPr>
              <a:picLocks noChangeAspect="1"/>
            </p:cNvPicPr>
            <p:nvPr/>
          </p:nvPicPr>
          <p:blipFill>
            <a:blip r:embed="rId4">
              <a:extLst/>
            </a:blip>
            <a:stretch>
              <a:fillRect/>
            </a:stretch>
          </p:blipFill>
          <p:spPr>
            <a:xfrm>
              <a:off x="31516" y="0"/>
              <a:ext cx="8068341" cy="6122168"/>
            </a:xfrm>
            <a:prstGeom prst="rect">
              <a:avLst/>
            </a:prstGeom>
            <a:ln w="12700" cap="flat">
              <a:noFill/>
              <a:miter lim="400000"/>
            </a:ln>
            <a:effectLst/>
          </p:spPr>
        </p:pic>
        <p:pic>
          <p:nvPicPr>
            <p:cNvPr id="2443" name="droppedImage.png" descr="droppedImage.png"/>
            <p:cNvPicPr>
              <a:picLocks noChangeAspect="1"/>
            </p:cNvPicPr>
            <p:nvPr/>
          </p:nvPicPr>
          <p:blipFill>
            <a:blip r:embed="rId5">
              <a:extLst/>
            </a:blip>
            <a:stretch>
              <a:fillRect/>
            </a:stretch>
          </p:blipFill>
          <p:spPr>
            <a:xfrm>
              <a:off x="31516" y="0"/>
              <a:ext cx="8068341" cy="6122168"/>
            </a:xfrm>
            <a:prstGeom prst="rect">
              <a:avLst/>
            </a:prstGeom>
            <a:ln w="12700" cap="flat">
              <a:noFill/>
              <a:miter lim="400000"/>
            </a:ln>
            <a:effectLst/>
          </p:spPr>
        </p:pic>
        <p:pic>
          <p:nvPicPr>
            <p:cNvPr id="2444" name="droppedImage.png" descr="droppedImage.png"/>
            <p:cNvPicPr>
              <a:picLocks noChangeAspect="1"/>
            </p:cNvPicPr>
            <p:nvPr/>
          </p:nvPicPr>
          <p:blipFill>
            <a:blip r:embed="rId6">
              <a:extLst/>
            </a:blip>
            <a:stretch>
              <a:fillRect/>
            </a:stretch>
          </p:blipFill>
          <p:spPr>
            <a:xfrm>
              <a:off x="31516" y="0"/>
              <a:ext cx="8068341" cy="6122168"/>
            </a:xfrm>
            <a:prstGeom prst="rect">
              <a:avLst/>
            </a:prstGeom>
            <a:ln w="12700" cap="flat">
              <a:noFill/>
              <a:miter lim="400000"/>
            </a:ln>
            <a:effectLst/>
          </p:spPr>
        </p:pic>
        <p:pic>
          <p:nvPicPr>
            <p:cNvPr id="2445" name="droppedImage.png" descr="droppedImage.png"/>
            <p:cNvPicPr>
              <a:picLocks noChangeAspect="1"/>
            </p:cNvPicPr>
            <p:nvPr/>
          </p:nvPicPr>
          <p:blipFill>
            <a:blip r:embed="rId7">
              <a:extLst/>
            </a:blip>
            <a:stretch>
              <a:fillRect/>
            </a:stretch>
          </p:blipFill>
          <p:spPr>
            <a:xfrm>
              <a:off x="0" y="0"/>
              <a:ext cx="8068340" cy="6122168"/>
            </a:xfrm>
            <a:prstGeom prst="rect">
              <a:avLst/>
            </a:prstGeom>
            <a:ln w="12700" cap="flat">
              <a:noFill/>
              <a:miter lim="400000"/>
            </a:ln>
            <a:effectLst/>
          </p:spPr>
        </p:pic>
        <p:pic>
          <p:nvPicPr>
            <p:cNvPr id="2446" name="droppedImage.png" descr="droppedImage.png"/>
            <p:cNvPicPr>
              <a:picLocks noChangeAspect="1"/>
            </p:cNvPicPr>
            <p:nvPr/>
          </p:nvPicPr>
          <p:blipFill>
            <a:blip r:embed="rId8">
              <a:extLst/>
            </a:blip>
            <a:stretch>
              <a:fillRect/>
            </a:stretch>
          </p:blipFill>
          <p:spPr>
            <a:xfrm>
              <a:off x="0" y="0"/>
              <a:ext cx="8068340" cy="6122168"/>
            </a:xfrm>
            <a:prstGeom prst="rect">
              <a:avLst/>
            </a:prstGeom>
            <a:ln w="12700" cap="flat">
              <a:noFill/>
              <a:miter lim="400000"/>
            </a:ln>
            <a:effectLst/>
          </p:spPr>
        </p:pic>
        <p:pic>
          <p:nvPicPr>
            <p:cNvPr id="2447" name="droppedImage.png" descr="droppedImage.png"/>
            <p:cNvPicPr>
              <a:picLocks noChangeAspect="1"/>
            </p:cNvPicPr>
            <p:nvPr/>
          </p:nvPicPr>
          <p:blipFill>
            <a:blip r:embed="rId9">
              <a:extLst/>
            </a:blip>
            <a:stretch>
              <a:fillRect/>
            </a:stretch>
          </p:blipFill>
          <p:spPr>
            <a:xfrm>
              <a:off x="31516" y="0"/>
              <a:ext cx="8068341" cy="6122168"/>
            </a:xfrm>
            <a:prstGeom prst="rect">
              <a:avLst/>
            </a:prstGeom>
            <a:ln w="12700" cap="flat">
              <a:noFill/>
              <a:miter lim="400000"/>
            </a:ln>
            <a:effectLst/>
          </p:spPr>
        </p:pic>
        <p:pic>
          <p:nvPicPr>
            <p:cNvPr id="2448" name="droppedImage.png" descr="droppedImage.png"/>
            <p:cNvPicPr>
              <a:picLocks noChangeAspect="1"/>
            </p:cNvPicPr>
            <p:nvPr/>
          </p:nvPicPr>
          <p:blipFill>
            <a:blip r:embed="rId10">
              <a:extLst/>
            </a:blip>
            <a:stretch>
              <a:fillRect/>
            </a:stretch>
          </p:blipFill>
          <p:spPr>
            <a:xfrm>
              <a:off x="31516" y="0"/>
              <a:ext cx="8068341" cy="6122168"/>
            </a:xfrm>
            <a:prstGeom prst="rect">
              <a:avLst/>
            </a:prstGeom>
            <a:ln w="12700" cap="flat">
              <a:noFill/>
              <a:miter lim="400000"/>
            </a:ln>
            <a:effectLst/>
          </p:spPr>
        </p:pic>
        <p:pic>
          <p:nvPicPr>
            <p:cNvPr id="2449" name="droppedImage.png" descr="droppedImage.png"/>
            <p:cNvPicPr>
              <a:picLocks noChangeAspect="1"/>
            </p:cNvPicPr>
            <p:nvPr/>
          </p:nvPicPr>
          <p:blipFill>
            <a:blip r:embed="rId11">
              <a:extLst/>
            </a:blip>
            <a:stretch>
              <a:fillRect/>
            </a:stretch>
          </p:blipFill>
          <p:spPr>
            <a:xfrm>
              <a:off x="31516" y="0"/>
              <a:ext cx="8068341" cy="6122168"/>
            </a:xfrm>
            <a:prstGeom prst="rect">
              <a:avLst/>
            </a:prstGeom>
            <a:ln w="12700" cap="flat">
              <a:noFill/>
              <a:miter lim="400000"/>
            </a:ln>
            <a:effectLst/>
          </p:spPr>
        </p:pic>
        <p:pic>
          <p:nvPicPr>
            <p:cNvPr id="2450" name="droppedImage.png" descr="droppedImage.png"/>
            <p:cNvPicPr>
              <a:picLocks noChangeAspect="1"/>
            </p:cNvPicPr>
            <p:nvPr/>
          </p:nvPicPr>
          <p:blipFill>
            <a:blip r:embed="rId12">
              <a:extLst/>
            </a:blip>
            <a:stretch>
              <a:fillRect/>
            </a:stretch>
          </p:blipFill>
          <p:spPr>
            <a:xfrm>
              <a:off x="31516" y="0"/>
              <a:ext cx="8068341" cy="6122168"/>
            </a:xfrm>
            <a:prstGeom prst="rect">
              <a:avLst/>
            </a:prstGeom>
            <a:ln w="12700" cap="flat">
              <a:noFill/>
              <a:miter lim="400000"/>
            </a:ln>
            <a:effectLst/>
          </p:spPr>
        </p:pic>
        <p:pic>
          <p:nvPicPr>
            <p:cNvPr id="2451" name="droppedImage.png" descr="droppedImage.png"/>
            <p:cNvPicPr>
              <a:picLocks noChangeAspect="1"/>
            </p:cNvPicPr>
            <p:nvPr/>
          </p:nvPicPr>
          <p:blipFill>
            <a:blip r:embed="rId13">
              <a:extLst/>
            </a:blip>
            <a:stretch>
              <a:fillRect/>
            </a:stretch>
          </p:blipFill>
          <p:spPr>
            <a:xfrm>
              <a:off x="31516" y="0"/>
              <a:ext cx="8068341" cy="6122168"/>
            </a:xfrm>
            <a:prstGeom prst="rect">
              <a:avLst/>
            </a:prstGeom>
            <a:ln w="12700" cap="flat">
              <a:noFill/>
              <a:miter lim="400000"/>
            </a:ln>
            <a:effectLst/>
          </p:spPr>
        </p:pic>
        <p:pic>
          <p:nvPicPr>
            <p:cNvPr id="2452" name="droppedImage.png" descr="droppedImage.png"/>
            <p:cNvPicPr>
              <a:picLocks noChangeAspect="1"/>
            </p:cNvPicPr>
            <p:nvPr/>
          </p:nvPicPr>
          <p:blipFill>
            <a:blip r:embed="rId14">
              <a:extLst/>
            </a:blip>
            <a:stretch>
              <a:fillRect/>
            </a:stretch>
          </p:blipFill>
          <p:spPr>
            <a:xfrm>
              <a:off x="0" y="0"/>
              <a:ext cx="8068340" cy="6122168"/>
            </a:xfrm>
            <a:prstGeom prst="rect">
              <a:avLst/>
            </a:prstGeom>
            <a:ln w="12700" cap="flat">
              <a:noFill/>
              <a:miter lim="400000"/>
            </a:ln>
            <a:effectLst/>
          </p:spPr>
        </p:pic>
        <p:pic>
          <p:nvPicPr>
            <p:cNvPr id="2453" name="droppedImage.png" descr="droppedImage.png"/>
            <p:cNvPicPr>
              <a:picLocks noChangeAspect="1"/>
            </p:cNvPicPr>
            <p:nvPr/>
          </p:nvPicPr>
          <p:blipFill>
            <a:blip r:embed="rId15">
              <a:extLst/>
            </a:blip>
            <a:stretch>
              <a:fillRect/>
            </a:stretch>
          </p:blipFill>
          <p:spPr>
            <a:xfrm>
              <a:off x="0" y="0"/>
              <a:ext cx="8068340" cy="6122168"/>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2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6" name="More advanced"/>
          <p:cNvSpPr txBox="1"/>
          <p:nvPr>
            <p:ph type="title"/>
          </p:nvPr>
        </p:nvSpPr>
        <p:spPr>
          <a:prstGeom prst="rect">
            <a:avLst/>
          </a:prstGeom>
        </p:spPr>
        <p:txBody>
          <a:bodyPr/>
          <a:lstStyle/>
          <a:p>
            <a:pPr/>
            <a:r>
              <a:t>More advanced</a:t>
            </a:r>
          </a:p>
        </p:txBody>
      </p:sp>
      <p:sp>
        <p:nvSpPr>
          <p:cNvPr id="2457" name="Choose max image for each pixel…"/>
          <p:cNvSpPr txBox="1"/>
          <p:nvPr>
            <p:ph type="body" idx="1"/>
          </p:nvPr>
        </p:nvSpPr>
        <p:spPr>
          <a:prstGeom prst="rect">
            <a:avLst/>
          </a:prstGeom>
        </p:spPr>
        <p:txBody>
          <a:bodyPr/>
          <a:lstStyle/>
          <a:p>
            <a:pPr/>
            <a:r>
              <a:t>Choose max image for each pixel</a:t>
            </a:r>
          </a:p>
          <a:p>
            <a:pPr/>
            <a:r>
              <a:t>Regularize for spatial coherence</a:t>
            </a:r>
          </a:p>
          <a:p>
            <a:pPr/>
            <a:r>
              <a:t>Poisson (gradient) blending</a:t>
            </a:r>
          </a:p>
        </p:txBody>
      </p:sp>
      <p:pic>
        <p:nvPicPr>
          <p:cNvPr id="2458" name="tmp.jpg" descr="tmp.jpg"/>
          <p:cNvPicPr>
            <a:picLocks noChangeAspect="0"/>
          </p:cNvPicPr>
          <p:nvPr/>
        </p:nvPicPr>
        <p:blipFill>
          <a:blip r:embed="rId2">
            <a:extLst/>
          </a:blip>
          <a:srcRect l="0" t="0" r="59863" b="18963"/>
          <a:stretch>
            <a:fillRect/>
          </a:stretch>
        </p:blipFill>
        <p:spPr>
          <a:xfrm>
            <a:off x="2502677" y="2794744"/>
            <a:ext cx="4677520" cy="4657908"/>
          </a:xfrm>
          <a:prstGeom prst="rect">
            <a:avLst/>
          </a:prstGeom>
          <a:ln w="12700">
            <a:miter lim="400000"/>
          </a:ln>
        </p:spPr>
      </p:pic>
      <p:sp>
        <p:nvSpPr>
          <p:cNvPr id="2459" name="From Agarwala et al.…"/>
          <p:cNvSpPr txBox="1"/>
          <p:nvPr/>
        </p:nvSpPr>
        <p:spPr>
          <a:xfrm>
            <a:off x="7405737" y="6197467"/>
            <a:ext cx="2637847" cy="1135539"/>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p>
            <a:pPr marL="44628" marR="44628" defTabSz="1000224">
              <a:defRPr sz="1800">
                <a:uFill>
                  <a:solidFill>
                    <a:srgbClr val="000000"/>
                  </a:solidFill>
                </a:uFill>
                <a:latin typeface="Times New Roman"/>
                <a:ea typeface="Times New Roman"/>
                <a:cs typeface="Times New Roman"/>
                <a:sym typeface="Times New Roman"/>
              </a:defRPr>
            </a:pPr>
            <a:r>
              <a:t>From Agarwala et al. </a:t>
            </a:r>
          </a:p>
          <a:p>
            <a:pPr marL="44628" marR="44628" defTabSz="1000224">
              <a:defRPr sz="1800">
                <a:uFill>
                  <a:solidFill>
                    <a:srgbClr val="000000"/>
                  </a:solidFill>
                </a:uFill>
                <a:latin typeface="Times New Roman"/>
                <a:ea typeface="Times New Roman"/>
                <a:cs typeface="Times New Roman"/>
                <a:sym typeface="Times New Roman"/>
              </a:defRPr>
            </a:pPr>
            <a:r>
              <a:rPr u="sng">
                <a:hlinkClick r:id="rId3" invalidUrl="" action="" tgtFrame="" tooltip="" history="1" highlightClick="0" endSnd="0"/>
              </a:rPr>
              <a:t>http://grail.cs.washington.edu/projects/photomontage/</a:t>
            </a:r>
          </a:p>
        </p:txBody>
      </p:sp>
    </p:spTree>
  </p:cSld>
  <p:clrMapOvr>
    <a:masterClrMapping/>
  </p:clrMapOvr>
  <p:transition xmlns:p14="http://schemas.microsoft.com/office/powerpoint/2010/main" spd="med" advClick="1"/>
</p:sld>
</file>

<file path=ppt/slides/slide2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461" name="Focal stack DoF extensions"/>
          <p:cNvSpPr txBox="1"/>
          <p:nvPr>
            <p:ph type="title"/>
          </p:nvPr>
        </p:nvSpPr>
        <p:spPr>
          <a:prstGeom prst="rect">
            <a:avLst/>
          </a:prstGeom>
        </p:spPr>
        <p:txBody>
          <a:bodyPr/>
          <a:lstStyle/>
          <a:p>
            <a:pPr/>
            <a:r>
              <a:t>Focal stack DoF extensions</a:t>
            </a:r>
          </a:p>
        </p:txBody>
      </p:sp>
      <p:sp>
        <p:nvSpPr>
          <p:cNvPr id="2462" name="Capture N images focused at different distances…"/>
          <p:cNvSpPr txBox="1"/>
          <p:nvPr>
            <p:ph type="body" idx="1"/>
          </p:nvPr>
        </p:nvSpPr>
        <p:spPr>
          <a:prstGeom prst="rect">
            <a:avLst/>
          </a:prstGeom>
        </p:spPr>
        <p:txBody>
          <a:bodyPr/>
          <a:lstStyle/>
          <a:p>
            <a:pPr/>
            <a:r>
              <a:t>Capture N images focused at different distances</a:t>
            </a:r>
          </a:p>
          <a:p>
            <a:pPr/>
            <a:r>
              <a:t>For each output pixel, choose the sharpest image</a:t>
            </a:r>
          </a:p>
          <a:p>
            <a:pPr lvl="1"/>
            <a:r>
              <a:t>e.g. look at local variance, gradient. </a:t>
            </a:r>
          </a:p>
        </p:txBody>
      </p:sp>
      <p:pic>
        <p:nvPicPr>
          <p:cNvPr id="2463" name="tmp.jpg" descr="tmp.jpg"/>
          <p:cNvPicPr>
            <a:picLocks noChangeAspect="0"/>
          </p:cNvPicPr>
          <p:nvPr/>
        </p:nvPicPr>
        <p:blipFill>
          <a:blip r:embed="rId2">
            <a:extLst/>
          </a:blip>
          <a:stretch>
            <a:fillRect/>
          </a:stretch>
        </p:blipFill>
        <p:spPr>
          <a:xfrm>
            <a:off x="2116" y="2628040"/>
            <a:ext cx="10041468" cy="4949259"/>
          </a:xfrm>
          <a:prstGeom prst="rect">
            <a:avLst/>
          </a:prstGeom>
          <a:ln w="12700">
            <a:miter lim="400000"/>
          </a:ln>
        </p:spPr>
      </p:pic>
    </p:spTree>
  </p:cSld>
  <p:clrMapOvr>
    <a:masterClrMapping/>
  </p:clrMapOvr>
  <p:transition xmlns:p14="http://schemas.microsoft.com/office/powerpoint/2010/main" spd="med" advClick="1"/>
</p:sld>
</file>

<file path=ppt/slides/slide2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465" name="Focal stack"/>
          <p:cNvSpPr txBox="1"/>
          <p:nvPr>
            <p:ph type="title"/>
          </p:nvPr>
        </p:nvSpPr>
        <p:spPr>
          <a:prstGeom prst="rect">
            <a:avLst/>
          </a:prstGeom>
        </p:spPr>
        <p:txBody>
          <a:bodyPr/>
          <a:lstStyle/>
          <a:p>
            <a:pPr/>
            <a:r>
              <a:t>Focal stack</a:t>
            </a:r>
          </a:p>
        </p:txBody>
      </p:sp>
      <p:sp>
        <p:nvSpPr>
          <p:cNvPr id="2466" name="Double-click to edit"/>
          <p:cNvSpPr txBox="1"/>
          <p:nvPr>
            <p:ph type="body" idx="1"/>
          </p:nvPr>
        </p:nvSpPr>
        <p:spPr>
          <a:prstGeom prst="rect">
            <a:avLst/>
          </a:prstGeom>
        </p:spPr>
        <p:txBody>
          <a:bodyPr/>
          <a:lstStyle/>
          <a:p>
            <a:pPr/>
          </a:p>
        </p:txBody>
      </p:sp>
      <p:pic>
        <p:nvPicPr>
          <p:cNvPr id="2467" name="b_bigbug0000_croppped.png" descr="b_bigbug0000_croppped.png"/>
          <p:cNvPicPr>
            <a:picLocks noChangeAspect="1"/>
          </p:cNvPicPr>
          <p:nvPr/>
        </p:nvPicPr>
        <p:blipFill>
          <a:blip r:embed="rId2">
            <a:extLst/>
          </a:blip>
          <a:stretch>
            <a:fillRect/>
          </a:stretch>
        </p:blipFill>
        <p:spPr>
          <a:xfrm>
            <a:off x="450446" y="1010030"/>
            <a:ext cx="8438969" cy="6403397"/>
          </a:xfrm>
          <a:prstGeom prst="rect">
            <a:avLst/>
          </a:prstGeom>
          <a:ln w="25400"/>
        </p:spPr>
      </p:pic>
      <p:pic>
        <p:nvPicPr>
          <p:cNvPr id="2468" name="b_bigbug0001_croppped.png" descr="b_bigbug0001_croppped.png"/>
          <p:cNvPicPr>
            <a:picLocks noChangeAspect="1"/>
          </p:cNvPicPr>
          <p:nvPr/>
        </p:nvPicPr>
        <p:blipFill>
          <a:blip r:embed="rId3">
            <a:extLst/>
          </a:blip>
          <a:stretch>
            <a:fillRect/>
          </a:stretch>
        </p:blipFill>
        <p:spPr>
          <a:xfrm>
            <a:off x="450446" y="1010030"/>
            <a:ext cx="8438969" cy="6403397"/>
          </a:xfrm>
          <a:prstGeom prst="rect">
            <a:avLst/>
          </a:prstGeom>
          <a:ln w="25400"/>
        </p:spPr>
      </p:pic>
      <p:pic>
        <p:nvPicPr>
          <p:cNvPr id="2469" name="b_bigbug0002_croppped.png" descr="b_bigbug0002_croppped.png"/>
          <p:cNvPicPr>
            <a:picLocks noChangeAspect="1"/>
          </p:cNvPicPr>
          <p:nvPr/>
        </p:nvPicPr>
        <p:blipFill>
          <a:blip r:embed="rId4">
            <a:extLst/>
          </a:blip>
          <a:stretch>
            <a:fillRect/>
          </a:stretch>
        </p:blipFill>
        <p:spPr>
          <a:xfrm>
            <a:off x="450446" y="1010030"/>
            <a:ext cx="8438969" cy="6403397"/>
          </a:xfrm>
          <a:prstGeom prst="rect">
            <a:avLst/>
          </a:prstGeom>
          <a:ln w="25400"/>
        </p:spPr>
      </p:pic>
      <p:pic>
        <p:nvPicPr>
          <p:cNvPr id="2470" name="b_bigbug0003_croppped.png" descr="b_bigbug0003_croppped.png"/>
          <p:cNvPicPr>
            <a:picLocks noChangeAspect="1"/>
          </p:cNvPicPr>
          <p:nvPr/>
        </p:nvPicPr>
        <p:blipFill>
          <a:blip r:embed="rId5">
            <a:extLst/>
          </a:blip>
          <a:stretch>
            <a:fillRect/>
          </a:stretch>
        </p:blipFill>
        <p:spPr>
          <a:xfrm>
            <a:off x="450446" y="1010030"/>
            <a:ext cx="8438969" cy="6403397"/>
          </a:xfrm>
          <a:prstGeom prst="rect">
            <a:avLst/>
          </a:prstGeom>
          <a:ln w="25400"/>
        </p:spPr>
      </p:pic>
      <p:pic>
        <p:nvPicPr>
          <p:cNvPr id="2471" name="b_bigbug0004_croppped.png" descr="b_bigbug0004_croppped.png"/>
          <p:cNvPicPr>
            <a:picLocks noChangeAspect="1"/>
          </p:cNvPicPr>
          <p:nvPr/>
        </p:nvPicPr>
        <p:blipFill>
          <a:blip r:embed="rId6">
            <a:extLst/>
          </a:blip>
          <a:stretch>
            <a:fillRect/>
          </a:stretch>
        </p:blipFill>
        <p:spPr>
          <a:xfrm>
            <a:off x="450446" y="1010030"/>
            <a:ext cx="8438969" cy="6403397"/>
          </a:xfrm>
          <a:prstGeom prst="rect">
            <a:avLst/>
          </a:prstGeom>
          <a:ln w="25400"/>
        </p:spPr>
      </p:pic>
      <p:pic>
        <p:nvPicPr>
          <p:cNvPr id="2472" name="b_bigbug0005_croppped.png" descr="b_bigbug0005_croppped.png"/>
          <p:cNvPicPr>
            <a:picLocks noChangeAspect="1"/>
          </p:cNvPicPr>
          <p:nvPr/>
        </p:nvPicPr>
        <p:blipFill>
          <a:blip r:embed="rId7">
            <a:extLst/>
          </a:blip>
          <a:stretch>
            <a:fillRect/>
          </a:stretch>
        </p:blipFill>
        <p:spPr>
          <a:xfrm>
            <a:off x="450446" y="1010030"/>
            <a:ext cx="8438969" cy="6403397"/>
          </a:xfrm>
          <a:prstGeom prst="rect">
            <a:avLst/>
          </a:prstGeom>
          <a:ln w="25400"/>
        </p:spPr>
      </p:pic>
      <p:pic>
        <p:nvPicPr>
          <p:cNvPr id="2473" name="b_bigbug0006_croppped.png" descr="b_bigbug0006_croppped.png"/>
          <p:cNvPicPr>
            <a:picLocks noChangeAspect="1"/>
          </p:cNvPicPr>
          <p:nvPr/>
        </p:nvPicPr>
        <p:blipFill>
          <a:blip r:embed="rId8">
            <a:extLst/>
          </a:blip>
          <a:stretch>
            <a:fillRect/>
          </a:stretch>
        </p:blipFill>
        <p:spPr>
          <a:xfrm>
            <a:off x="450446" y="1010030"/>
            <a:ext cx="8438969" cy="6403397"/>
          </a:xfrm>
          <a:prstGeom prst="rect">
            <a:avLst/>
          </a:prstGeom>
          <a:ln w="25400"/>
        </p:spPr>
      </p:pic>
      <p:pic>
        <p:nvPicPr>
          <p:cNvPr id="2474" name="b_bigbug0007_croppped.png" descr="b_bigbug0007_croppped.png"/>
          <p:cNvPicPr>
            <a:picLocks noChangeAspect="1"/>
          </p:cNvPicPr>
          <p:nvPr/>
        </p:nvPicPr>
        <p:blipFill>
          <a:blip r:embed="rId9">
            <a:extLst/>
          </a:blip>
          <a:stretch>
            <a:fillRect/>
          </a:stretch>
        </p:blipFill>
        <p:spPr>
          <a:xfrm>
            <a:off x="450446" y="1010030"/>
            <a:ext cx="8438969" cy="6403397"/>
          </a:xfrm>
          <a:prstGeom prst="rect">
            <a:avLst/>
          </a:prstGeom>
          <a:ln w="25400"/>
        </p:spPr>
      </p:pic>
      <p:pic>
        <p:nvPicPr>
          <p:cNvPr id="2475" name="b_bigbug0008_croppped.png" descr="b_bigbug0008_croppped.png"/>
          <p:cNvPicPr>
            <a:picLocks noChangeAspect="1"/>
          </p:cNvPicPr>
          <p:nvPr/>
        </p:nvPicPr>
        <p:blipFill>
          <a:blip r:embed="rId10">
            <a:extLst/>
          </a:blip>
          <a:stretch>
            <a:fillRect/>
          </a:stretch>
        </p:blipFill>
        <p:spPr>
          <a:xfrm>
            <a:off x="450446" y="1010030"/>
            <a:ext cx="8438969" cy="6403397"/>
          </a:xfrm>
          <a:prstGeom prst="rect">
            <a:avLst/>
          </a:prstGeom>
          <a:ln w="25400"/>
        </p:spPr>
      </p:pic>
      <p:pic>
        <p:nvPicPr>
          <p:cNvPr id="2476" name="b_bigbug0009_croppped.png" descr="b_bigbug0009_croppped.png"/>
          <p:cNvPicPr>
            <a:picLocks noChangeAspect="1"/>
          </p:cNvPicPr>
          <p:nvPr/>
        </p:nvPicPr>
        <p:blipFill>
          <a:blip r:embed="rId11">
            <a:extLst/>
          </a:blip>
          <a:stretch>
            <a:fillRect/>
          </a:stretch>
        </p:blipFill>
        <p:spPr>
          <a:xfrm>
            <a:off x="450446" y="1010030"/>
            <a:ext cx="8438969" cy="6403397"/>
          </a:xfrm>
          <a:prstGeom prst="rect">
            <a:avLst/>
          </a:prstGeom>
          <a:ln w="25400"/>
        </p:spPr>
      </p:pic>
      <p:pic>
        <p:nvPicPr>
          <p:cNvPr id="2477" name="b_bigbug0010_croppped.png" descr="b_bigbug0010_croppped.png"/>
          <p:cNvPicPr>
            <a:picLocks noChangeAspect="1"/>
          </p:cNvPicPr>
          <p:nvPr/>
        </p:nvPicPr>
        <p:blipFill>
          <a:blip r:embed="rId12">
            <a:extLst/>
          </a:blip>
          <a:stretch>
            <a:fillRect/>
          </a:stretch>
        </p:blipFill>
        <p:spPr>
          <a:xfrm>
            <a:off x="450446" y="1010030"/>
            <a:ext cx="8438969" cy="6403397"/>
          </a:xfrm>
          <a:prstGeom prst="rect">
            <a:avLst/>
          </a:prstGeom>
          <a:ln w="25400"/>
        </p:spPr>
      </p:pic>
      <p:pic>
        <p:nvPicPr>
          <p:cNvPr id="2478" name="b_bigbug0011_croppped.png" descr="b_bigbug0011_croppped.png"/>
          <p:cNvPicPr>
            <a:picLocks noChangeAspect="1"/>
          </p:cNvPicPr>
          <p:nvPr/>
        </p:nvPicPr>
        <p:blipFill>
          <a:blip r:embed="rId13">
            <a:extLst/>
          </a:blip>
          <a:stretch>
            <a:fillRect/>
          </a:stretch>
        </p:blipFill>
        <p:spPr>
          <a:xfrm>
            <a:off x="450446" y="1010030"/>
            <a:ext cx="8438969" cy="6403397"/>
          </a:xfrm>
          <a:prstGeom prst="rect">
            <a:avLst/>
          </a:prstGeom>
          <a:ln w="25400"/>
        </p:spPr>
      </p:pic>
      <p:pic>
        <p:nvPicPr>
          <p:cNvPr id="2479" name="b_bigbug0012_croppped.png" descr="b_bigbug0012_croppped.png"/>
          <p:cNvPicPr>
            <a:picLocks noChangeAspect="1"/>
          </p:cNvPicPr>
          <p:nvPr/>
        </p:nvPicPr>
        <p:blipFill>
          <a:blip r:embed="rId14">
            <a:extLst/>
          </a:blip>
          <a:stretch>
            <a:fillRect/>
          </a:stretch>
        </p:blipFill>
        <p:spPr>
          <a:xfrm>
            <a:off x="450446" y="1010030"/>
            <a:ext cx="8438969" cy="6403397"/>
          </a:xfrm>
          <a:prstGeom prst="rect">
            <a:avLst/>
          </a:prstGeom>
          <a:ln w="25400"/>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467"/>
                                        </p:tgtEl>
                                        <p:attrNameLst>
                                          <p:attrName>style.visibility</p:attrName>
                                        </p:attrNameLst>
                                      </p:cBhvr>
                                      <p:to>
                                        <p:strVal val="visible"/>
                                      </p:to>
                                    </p:set>
                                    <p:animEffect filter="fade" transition="in">
                                      <p:cBhvr>
                                        <p:cTn id="7" dur="1000"/>
                                        <p:tgtEl>
                                          <p:spTgt spid="2467"/>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2468"/>
                                        </p:tgtEl>
                                        <p:attrNameLst>
                                          <p:attrName>style.visibility</p:attrName>
                                        </p:attrNameLst>
                                      </p:cBhvr>
                                      <p:to>
                                        <p:strVal val="visible"/>
                                      </p:to>
                                    </p:set>
                                    <p:animEffect filter="fade" transition="in">
                                      <p:cBhvr>
                                        <p:cTn id="12" dur="1000"/>
                                        <p:tgtEl>
                                          <p:spTgt spid="2468"/>
                                        </p:tgtEl>
                                      </p:cBhvr>
                                    </p:animEffect>
                                  </p:childTnLst>
                                </p:cTn>
                              </p:par>
                            </p:childTnLst>
                          </p:cTn>
                        </p:par>
                        <p:par>
                          <p:cTn id="13" fill="hold">
                            <p:stCondLst>
                              <p:cond delay="1000"/>
                            </p:stCondLst>
                            <p:childTnLst>
                              <p:par>
                                <p:cTn id="14" presetClass="exit" nodeType="afterEffect" presetID="10" grpId="3" fill="hold">
                                  <p:stCondLst>
                                    <p:cond delay="0"/>
                                  </p:stCondLst>
                                  <p:iterate type="el" backwards="0">
                                    <p:tmAbs val="0"/>
                                  </p:iterate>
                                  <p:childTnLst>
                                    <p:animEffect filter="fade" transition="out">
                                      <p:cBhvr>
                                        <p:cTn id="15" dur="1000" fill="hold"/>
                                        <p:tgtEl>
                                          <p:spTgt spid="2467"/>
                                        </p:tgtEl>
                                      </p:cBhvr>
                                    </p:animEffect>
                                    <p:set>
                                      <p:cBhvr>
                                        <p:cTn id="16" fill="hold">
                                          <p:stCondLst>
                                            <p:cond delay="999"/>
                                          </p:stCondLst>
                                        </p:cTn>
                                        <p:tgtEl>
                                          <p:spTgt spid="246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ID="10" grpId="4" fill="hold">
                                  <p:stCondLst>
                                    <p:cond delay="0"/>
                                  </p:stCondLst>
                                  <p:iterate type="el" backwards="0">
                                    <p:tmAbs val="0"/>
                                  </p:iterate>
                                  <p:childTnLst>
                                    <p:set>
                                      <p:cBhvr>
                                        <p:cTn id="20" fill="hold"/>
                                        <p:tgtEl>
                                          <p:spTgt spid="2469"/>
                                        </p:tgtEl>
                                        <p:attrNameLst>
                                          <p:attrName>style.visibility</p:attrName>
                                        </p:attrNameLst>
                                      </p:cBhvr>
                                      <p:to>
                                        <p:strVal val="visible"/>
                                      </p:to>
                                    </p:set>
                                    <p:animEffect filter="fade" transition="in">
                                      <p:cBhvr>
                                        <p:cTn id="21" dur="1000"/>
                                        <p:tgtEl>
                                          <p:spTgt spid="2469"/>
                                        </p:tgtEl>
                                      </p:cBhvr>
                                    </p:animEffect>
                                  </p:childTnLst>
                                </p:cTn>
                              </p:par>
                            </p:childTnLst>
                          </p:cTn>
                        </p:par>
                        <p:par>
                          <p:cTn id="22" fill="hold">
                            <p:stCondLst>
                              <p:cond delay="1000"/>
                            </p:stCondLst>
                            <p:childTnLst>
                              <p:par>
                                <p:cTn id="23" presetClass="exit" nodeType="afterEffect" presetID="10" grpId="5" fill="hold">
                                  <p:stCondLst>
                                    <p:cond delay="0"/>
                                  </p:stCondLst>
                                  <p:iterate type="el" backwards="0">
                                    <p:tmAbs val="0"/>
                                  </p:iterate>
                                  <p:childTnLst>
                                    <p:animEffect filter="fade" transition="out">
                                      <p:cBhvr>
                                        <p:cTn id="24" dur="1000" fill="hold"/>
                                        <p:tgtEl>
                                          <p:spTgt spid="2468"/>
                                        </p:tgtEl>
                                      </p:cBhvr>
                                    </p:animEffect>
                                    <p:set>
                                      <p:cBhvr>
                                        <p:cTn id="25" fill="hold">
                                          <p:stCondLst>
                                            <p:cond delay="999"/>
                                          </p:stCondLst>
                                        </p:cTn>
                                        <p:tgtEl>
                                          <p:spTgt spid="2468"/>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Class="entr" nodeType="clickEffect" presetID="10" grpId="6" fill="hold">
                                  <p:stCondLst>
                                    <p:cond delay="0"/>
                                  </p:stCondLst>
                                  <p:iterate type="el" backwards="0">
                                    <p:tmAbs val="0"/>
                                  </p:iterate>
                                  <p:childTnLst>
                                    <p:set>
                                      <p:cBhvr>
                                        <p:cTn id="29" fill="hold"/>
                                        <p:tgtEl>
                                          <p:spTgt spid="2470"/>
                                        </p:tgtEl>
                                        <p:attrNameLst>
                                          <p:attrName>style.visibility</p:attrName>
                                        </p:attrNameLst>
                                      </p:cBhvr>
                                      <p:to>
                                        <p:strVal val="visible"/>
                                      </p:to>
                                    </p:set>
                                    <p:animEffect filter="fade" transition="in">
                                      <p:cBhvr>
                                        <p:cTn id="30" dur="1000"/>
                                        <p:tgtEl>
                                          <p:spTgt spid="2470"/>
                                        </p:tgtEl>
                                      </p:cBhvr>
                                    </p:animEffect>
                                  </p:childTnLst>
                                </p:cTn>
                              </p:par>
                            </p:childTnLst>
                          </p:cTn>
                        </p:par>
                        <p:par>
                          <p:cTn id="31" fill="hold">
                            <p:stCondLst>
                              <p:cond delay="1000"/>
                            </p:stCondLst>
                            <p:childTnLst>
                              <p:par>
                                <p:cTn id="32" presetClass="exit" nodeType="afterEffect" presetID="10" grpId="7" fill="hold">
                                  <p:stCondLst>
                                    <p:cond delay="0"/>
                                  </p:stCondLst>
                                  <p:iterate type="el" backwards="0">
                                    <p:tmAbs val="0"/>
                                  </p:iterate>
                                  <p:childTnLst>
                                    <p:animEffect filter="fade" transition="out">
                                      <p:cBhvr>
                                        <p:cTn id="33" dur="1000" fill="hold"/>
                                        <p:tgtEl>
                                          <p:spTgt spid="2469"/>
                                        </p:tgtEl>
                                      </p:cBhvr>
                                    </p:animEffect>
                                    <p:set>
                                      <p:cBhvr>
                                        <p:cTn id="34" fill="hold">
                                          <p:stCondLst>
                                            <p:cond delay="999"/>
                                          </p:stCondLst>
                                        </p:cTn>
                                        <p:tgtEl>
                                          <p:spTgt spid="2469"/>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Class="entr" nodeType="clickEffect" presetID="10" grpId="8" fill="hold">
                                  <p:stCondLst>
                                    <p:cond delay="0"/>
                                  </p:stCondLst>
                                  <p:iterate type="el" backwards="0">
                                    <p:tmAbs val="0"/>
                                  </p:iterate>
                                  <p:childTnLst>
                                    <p:set>
                                      <p:cBhvr>
                                        <p:cTn id="38" fill="hold"/>
                                        <p:tgtEl>
                                          <p:spTgt spid="2471"/>
                                        </p:tgtEl>
                                        <p:attrNameLst>
                                          <p:attrName>style.visibility</p:attrName>
                                        </p:attrNameLst>
                                      </p:cBhvr>
                                      <p:to>
                                        <p:strVal val="visible"/>
                                      </p:to>
                                    </p:set>
                                    <p:animEffect filter="fade" transition="in">
                                      <p:cBhvr>
                                        <p:cTn id="39" dur="1000"/>
                                        <p:tgtEl>
                                          <p:spTgt spid="2471"/>
                                        </p:tgtEl>
                                      </p:cBhvr>
                                    </p:animEffect>
                                  </p:childTnLst>
                                </p:cTn>
                              </p:par>
                            </p:childTnLst>
                          </p:cTn>
                        </p:par>
                        <p:par>
                          <p:cTn id="40" fill="hold">
                            <p:stCondLst>
                              <p:cond delay="1000"/>
                            </p:stCondLst>
                            <p:childTnLst>
                              <p:par>
                                <p:cTn id="41" presetClass="exit" nodeType="afterEffect" presetID="10" grpId="9" fill="hold">
                                  <p:stCondLst>
                                    <p:cond delay="0"/>
                                  </p:stCondLst>
                                  <p:iterate type="el" backwards="0">
                                    <p:tmAbs val="0"/>
                                  </p:iterate>
                                  <p:childTnLst>
                                    <p:animEffect filter="fade" transition="out">
                                      <p:cBhvr>
                                        <p:cTn id="42" dur="1000" fill="hold"/>
                                        <p:tgtEl>
                                          <p:spTgt spid="2470"/>
                                        </p:tgtEl>
                                      </p:cBhvr>
                                    </p:animEffect>
                                    <p:set>
                                      <p:cBhvr>
                                        <p:cTn id="43" fill="hold">
                                          <p:stCondLst>
                                            <p:cond delay="999"/>
                                          </p:stCondLst>
                                        </p:cTn>
                                        <p:tgtEl>
                                          <p:spTgt spid="2470"/>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Class="entr" nodeType="clickEffect" presetID="10" grpId="10" fill="hold">
                                  <p:stCondLst>
                                    <p:cond delay="0"/>
                                  </p:stCondLst>
                                  <p:iterate type="el" backwards="0">
                                    <p:tmAbs val="0"/>
                                  </p:iterate>
                                  <p:childTnLst>
                                    <p:set>
                                      <p:cBhvr>
                                        <p:cTn id="47" fill="hold"/>
                                        <p:tgtEl>
                                          <p:spTgt spid="2472"/>
                                        </p:tgtEl>
                                        <p:attrNameLst>
                                          <p:attrName>style.visibility</p:attrName>
                                        </p:attrNameLst>
                                      </p:cBhvr>
                                      <p:to>
                                        <p:strVal val="visible"/>
                                      </p:to>
                                    </p:set>
                                    <p:animEffect filter="fade" transition="in">
                                      <p:cBhvr>
                                        <p:cTn id="48" dur="1000"/>
                                        <p:tgtEl>
                                          <p:spTgt spid="2472"/>
                                        </p:tgtEl>
                                      </p:cBhvr>
                                    </p:animEffect>
                                  </p:childTnLst>
                                </p:cTn>
                              </p:par>
                            </p:childTnLst>
                          </p:cTn>
                        </p:par>
                        <p:par>
                          <p:cTn id="49" fill="hold">
                            <p:stCondLst>
                              <p:cond delay="1000"/>
                            </p:stCondLst>
                            <p:childTnLst>
                              <p:par>
                                <p:cTn id="50" presetClass="exit" nodeType="afterEffect" presetID="10" grpId="11" fill="hold">
                                  <p:stCondLst>
                                    <p:cond delay="0"/>
                                  </p:stCondLst>
                                  <p:iterate type="el" backwards="0">
                                    <p:tmAbs val="0"/>
                                  </p:iterate>
                                  <p:childTnLst>
                                    <p:animEffect filter="fade" transition="out">
                                      <p:cBhvr>
                                        <p:cTn id="51" dur="1000" fill="hold"/>
                                        <p:tgtEl>
                                          <p:spTgt spid="2471"/>
                                        </p:tgtEl>
                                      </p:cBhvr>
                                    </p:animEffect>
                                    <p:set>
                                      <p:cBhvr>
                                        <p:cTn id="52" fill="hold">
                                          <p:stCondLst>
                                            <p:cond delay="999"/>
                                          </p:stCondLst>
                                        </p:cTn>
                                        <p:tgtEl>
                                          <p:spTgt spid="2471"/>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Class="entr" nodeType="clickEffect" presetID="10" grpId="12" fill="hold">
                                  <p:stCondLst>
                                    <p:cond delay="0"/>
                                  </p:stCondLst>
                                  <p:iterate type="el" backwards="0">
                                    <p:tmAbs val="0"/>
                                  </p:iterate>
                                  <p:childTnLst>
                                    <p:set>
                                      <p:cBhvr>
                                        <p:cTn id="56" fill="hold"/>
                                        <p:tgtEl>
                                          <p:spTgt spid="2473"/>
                                        </p:tgtEl>
                                        <p:attrNameLst>
                                          <p:attrName>style.visibility</p:attrName>
                                        </p:attrNameLst>
                                      </p:cBhvr>
                                      <p:to>
                                        <p:strVal val="visible"/>
                                      </p:to>
                                    </p:set>
                                    <p:animEffect filter="fade" transition="in">
                                      <p:cBhvr>
                                        <p:cTn id="57" dur="1000"/>
                                        <p:tgtEl>
                                          <p:spTgt spid="2473"/>
                                        </p:tgtEl>
                                      </p:cBhvr>
                                    </p:animEffect>
                                  </p:childTnLst>
                                </p:cTn>
                              </p:par>
                            </p:childTnLst>
                          </p:cTn>
                        </p:par>
                        <p:par>
                          <p:cTn id="58" fill="hold">
                            <p:stCondLst>
                              <p:cond delay="1000"/>
                            </p:stCondLst>
                            <p:childTnLst>
                              <p:par>
                                <p:cTn id="59" presetClass="exit" nodeType="afterEffect" presetID="10" grpId="13" fill="hold">
                                  <p:stCondLst>
                                    <p:cond delay="0"/>
                                  </p:stCondLst>
                                  <p:iterate type="el" backwards="0">
                                    <p:tmAbs val="0"/>
                                  </p:iterate>
                                  <p:childTnLst>
                                    <p:animEffect filter="fade" transition="out">
                                      <p:cBhvr>
                                        <p:cTn id="60" dur="1000" fill="hold"/>
                                        <p:tgtEl>
                                          <p:spTgt spid="2472"/>
                                        </p:tgtEl>
                                      </p:cBhvr>
                                    </p:animEffect>
                                    <p:set>
                                      <p:cBhvr>
                                        <p:cTn id="61" fill="hold">
                                          <p:stCondLst>
                                            <p:cond delay="999"/>
                                          </p:stCondLst>
                                        </p:cTn>
                                        <p:tgtEl>
                                          <p:spTgt spid="2472"/>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Class="entr" nodeType="clickEffect" presetID="10" grpId="14" fill="hold">
                                  <p:stCondLst>
                                    <p:cond delay="0"/>
                                  </p:stCondLst>
                                  <p:iterate type="el" backwards="0">
                                    <p:tmAbs val="0"/>
                                  </p:iterate>
                                  <p:childTnLst>
                                    <p:set>
                                      <p:cBhvr>
                                        <p:cTn id="65" fill="hold"/>
                                        <p:tgtEl>
                                          <p:spTgt spid="2474"/>
                                        </p:tgtEl>
                                        <p:attrNameLst>
                                          <p:attrName>style.visibility</p:attrName>
                                        </p:attrNameLst>
                                      </p:cBhvr>
                                      <p:to>
                                        <p:strVal val="visible"/>
                                      </p:to>
                                    </p:set>
                                    <p:animEffect filter="fade" transition="in">
                                      <p:cBhvr>
                                        <p:cTn id="66" dur="1000"/>
                                        <p:tgtEl>
                                          <p:spTgt spid="2474"/>
                                        </p:tgtEl>
                                      </p:cBhvr>
                                    </p:animEffect>
                                  </p:childTnLst>
                                </p:cTn>
                              </p:par>
                            </p:childTnLst>
                          </p:cTn>
                        </p:par>
                        <p:par>
                          <p:cTn id="67" fill="hold">
                            <p:stCondLst>
                              <p:cond delay="1000"/>
                            </p:stCondLst>
                            <p:childTnLst>
                              <p:par>
                                <p:cTn id="68" presetClass="exit" nodeType="afterEffect" presetID="10" grpId="15" fill="hold">
                                  <p:stCondLst>
                                    <p:cond delay="0"/>
                                  </p:stCondLst>
                                  <p:iterate type="el" backwards="0">
                                    <p:tmAbs val="0"/>
                                  </p:iterate>
                                  <p:childTnLst>
                                    <p:animEffect filter="fade" transition="out">
                                      <p:cBhvr>
                                        <p:cTn id="69" dur="1000" fill="hold"/>
                                        <p:tgtEl>
                                          <p:spTgt spid="2473"/>
                                        </p:tgtEl>
                                      </p:cBhvr>
                                    </p:animEffect>
                                    <p:set>
                                      <p:cBhvr>
                                        <p:cTn id="70" fill="hold">
                                          <p:stCondLst>
                                            <p:cond delay="999"/>
                                          </p:stCondLst>
                                        </p:cTn>
                                        <p:tgtEl>
                                          <p:spTgt spid="2473"/>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Class="entr" nodeType="clickEffect" presetID="10" grpId="16" fill="hold">
                                  <p:stCondLst>
                                    <p:cond delay="0"/>
                                  </p:stCondLst>
                                  <p:iterate type="el" backwards="0">
                                    <p:tmAbs val="0"/>
                                  </p:iterate>
                                  <p:childTnLst>
                                    <p:set>
                                      <p:cBhvr>
                                        <p:cTn id="74" fill="hold"/>
                                        <p:tgtEl>
                                          <p:spTgt spid="2475"/>
                                        </p:tgtEl>
                                        <p:attrNameLst>
                                          <p:attrName>style.visibility</p:attrName>
                                        </p:attrNameLst>
                                      </p:cBhvr>
                                      <p:to>
                                        <p:strVal val="visible"/>
                                      </p:to>
                                    </p:set>
                                    <p:animEffect filter="fade" transition="in">
                                      <p:cBhvr>
                                        <p:cTn id="75" dur="1000"/>
                                        <p:tgtEl>
                                          <p:spTgt spid="2475"/>
                                        </p:tgtEl>
                                      </p:cBhvr>
                                    </p:animEffect>
                                  </p:childTnLst>
                                </p:cTn>
                              </p:par>
                            </p:childTnLst>
                          </p:cTn>
                        </p:par>
                        <p:par>
                          <p:cTn id="76" fill="hold">
                            <p:stCondLst>
                              <p:cond delay="1000"/>
                            </p:stCondLst>
                            <p:childTnLst>
                              <p:par>
                                <p:cTn id="77" presetClass="exit" nodeType="afterEffect" presetID="10" grpId="17" fill="hold">
                                  <p:stCondLst>
                                    <p:cond delay="0"/>
                                  </p:stCondLst>
                                  <p:iterate type="el" backwards="0">
                                    <p:tmAbs val="0"/>
                                  </p:iterate>
                                  <p:childTnLst>
                                    <p:animEffect filter="fade" transition="out">
                                      <p:cBhvr>
                                        <p:cTn id="78" dur="1000" fill="hold"/>
                                        <p:tgtEl>
                                          <p:spTgt spid="2474"/>
                                        </p:tgtEl>
                                      </p:cBhvr>
                                    </p:animEffect>
                                    <p:set>
                                      <p:cBhvr>
                                        <p:cTn id="79" fill="hold">
                                          <p:stCondLst>
                                            <p:cond delay="999"/>
                                          </p:stCondLst>
                                        </p:cTn>
                                        <p:tgtEl>
                                          <p:spTgt spid="2474"/>
                                        </p:tgtEl>
                                        <p:attrNameLst>
                                          <p:attrName>style.visibility</p:attrName>
                                        </p:attrNameLst>
                                      </p:cBhvr>
                                      <p:to>
                                        <p:strVal val="hidden"/>
                                      </p:to>
                                    </p:set>
                                  </p:childTnLst>
                                </p:cTn>
                              </p:par>
                            </p:childTnLst>
                          </p:cTn>
                        </p:par>
                      </p:childTnLst>
                    </p:cTn>
                  </p:par>
                  <p:par>
                    <p:cTn id="80" fill="hold">
                      <p:stCondLst>
                        <p:cond delay="indefinite"/>
                      </p:stCondLst>
                      <p:childTnLst>
                        <p:par>
                          <p:cTn id="81" fill="hold">
                            <p:stCondLst>
                              <p:cond delay="0"/>
                            </p:stCondLst>
                            <p:childTnLst>
                              <p:par>
                                <p:cTn id="82" presetClass="entr" nodeType="clickEffect" presetID="10" grpId="18" fill="hold">
                                  <p:stCondLst>
                                    <p:cond delay="0"/>
                                  </p:stCondLst>
                                  <p:iterate type="el" backwards="0">
                                    <p:tmAbs val="0"/>
                                  </p:iterate>
                                  <p:childTnLst>
                                    <p:set>
                                      <p:cBhvr>
                                        <p:cTn id="83" fill="hold"/>
                                        <p:tgtEl>
                                          <p:spTgt spid="2476"/>
                                        </p:tgtEl>
                                        <p:attrNameLst>
                                          <p:attrName>style.visibility</p:attrName>
                                        </p:attrNameLst>
                                      </p:cBhvr>
                                      <p:to>
                                        <p:strVal val="visible"/>
                                      </p:to>
                                    </p:set>
                                    <p:animEffect filter="fade" transition="in">
                                      <p:cBhvr>
                                        <p:cTn id="84" dur="1000"/>
                                        <p:tgtEl>
                                          <p:spTgt spid="2476"/>
                                        </p:tgtEl>
                                      </p:cBhvr>
                                    </p:animEffect>
                                  </p:childTnLst>
                                </p:cTn>
                              </p:par>
                            </p:childTnLst>
                          </p:cTn>
                        </p:par>
                        <p:par>
                          <p:cTn id="85" fill="hold">
                            <p:stCondLst>
                              <p:cond delay="1000"/>
                            </p:stCondLst>
                            <p:childTnLst>
                              <p:par>
                                <p:cTn id="86" presetClass="exit" nodeType="afterEffect" presetID="10" grpId="19" fill="hold">
                                  <p:stCondLst>
                                    <p:cond delay="0"/>
                                  </p:stCondLst>
                                  <p:iterate type="el" backwards="0">
                                    <p:tmAbs val="0"/>
                                  </p:iterate>
                                  <p:childTnLst>
                                    <p:animEffect filter="fade" transition="out">
                                      <p:cBhvr>
                                        <p:cTn id="87" dur="1000" fill="hold"/>
                                        <p:tgtEl>
                                          <p:spTgt spid="2475"/>
                                        </p:tgtEl>
                                      </p:cBhvr>
                                    </p:animEffect>
                                    <p:set>
                                      <p:cBhvr>
                                        <p:cTn id="88" fill="hold">
                                          <p:stCondLst>
                                            <p:cond delay="999"/>
                                          </p:stCondLst>
                                        </p:cTn>
                                        <p:tgtEl>
                                          <p:spTgt spid="2475"/>
                                        </p:tgtEl>
                                        <p:attrNameLst>
                                          <p:attrName>style.visibility</p:attrName>
                                        </p:attrNameLst>
                                      </p:cBhvr>
                                      <p:to>
                                        <p:strVal val="hidden"/>
                                      </p:to>
                                    </p:set>
                                  </p:childTnLst>
                                </p:cTn>
                              </p:par>
                            </p:childTnLst>
                          </p:cTn>
                        </p:par>
                      </p:childTnLst>
                    </p:cTn>
                  </p:par>
                  <p:par>
                    <p:cTn id="89" fill="hold">
                      <p:stCondLst>
                        <p:cond delay="indefinite"/>
                      </p:stCondLst>
                      <p:childTnLst>
                        <p:par>
                          <p:cTn id="90" fill="hold">
                            <p:stCondLst>
                              <p:cond delay="0"/>
                            </p:stCondLst>
                            <p:childTnLst>
                              <p:par>
                                <p:cTn id="91" presetClass="entr" nodeType="clickEffect" presetID="10" grpId="20" fill="hold">
                                  <p:stCondLst>
                                    <p:cond delay="0"/>
                                  </p:stCondLst>
                                  <p:iterate type="el" backwards="0">
                                    <p:tmAbs val="0"/>
                                  </p:iterate>
                                  <p:childTnLst>
                                    <p:set>
                                      <p:cBhvr>
                                        <p:cTn id="92" fill="hold"/>
                                        <p:tgtEl>
                                          <p:spTgt spid="2477"/>
                                        </p:tgtEl>
                                        <p:attrNameLst>
                                          <p:attrName>style.visibility</p:attrName>
                                        </p:attrNameLst>
                                      </p:cBhvr>
                                      <p:to>
                                        <p:strVal val="visible"/>
                                      </p:to>
                                    </p:set>
                                    <p:animEffect filter="fade" transition="in">
                                      <p:cBhvr>
                                        <p:cTn id="93" dur="1000"/>
                                        <p:tgtEl>
                                          <p:spTgt spid="2477"/>
                                        </p:tgtEl>
                                      </p:cBhvr>
                                    </p:animEffect>
                                  </p:childTnLst>
                                </p:cTn>
                              </p:par>
                            </p:childTnLst>
                          </p:cTn>
                        </p:par>
                        <p:par>
                          <p:cTn id="94" fill="hold">
                            <p:stCondLst>
                              <p:cond delay="1000"/>
                            </p:stCondLst>
                            <p:childTnLst>
                              <p:par>
                                <p:cTn id="95" presetClass="exit" nodeType="afterEffect" presetID="10" grpId="21" fill="hold">
                                  <p:stCondLst>
                                    <p:cond delay="0"/>
                                  </p:stCondLst>
                                  <p:iterate type="el" backwards="0">
                                    <p:tmAbs val="0"/>
                                  </p:iterate>
                                  <p:childTnLst>
                                    <p:animEffect filter="fade" transition="out">
                                      <p:cBhvr>
                                        <p:cTn id="96" dur="1000" fill="hold"/>
                                        <p:tgtEl>
                                          <p:spTgt spid="2476"/>
                                        </p:tgtEl>
                                      </p:cBhvr>
                                    </p:animEffect>
                                    <p:set>
                                      <p:cBhvr>
                                        <p:cTn id="97" fill="hold">
                                          <p:stCondLst>
                                            <p:cond delay="999"/>
                                          </p:stCondLst>
                                        </p:cTn>
                                        <p:tgtEl>
                                          <p:spTgt spid="2476"/>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Class="entr" nodeType="clickEffect" presetID="10" grpId="22" fill="hold">
                                  <p:stCondLst>
                                    <p:cond delay="0"/>
                                  </p:stCondLst>
                                  <p:iterate type="el" backwards="0">
                                    <p:tmAbs val="0"/>
                                  </p:iterate>
                                  <p:childTnLst>
                                    <p:set>
                                      <p:cBhvr>
                                        <p:cTn id="101" fill="hold"/>
                                        <p:tgtEl>
                                          <p:spTgt spid="2478"/>
                                        </p:tgtEl>
                                        <p:attrNameLst>
                                          <p:attrName>style.visibility</p:attrName>
                                        </p:attrNameLst>
                                      </p:cBhvr>
                                      <p:to>
                                        <p:strVal val="visible"/>
                                      </p:to>
                                    </p:set>
                                    <p:animEffect filter="fade" transition="in">
                                      <p:cBhvr>
                                        <p:cTn id="102" dur="1000"/>
                                        <p:tgtEl>
                                          <p:spTgt spid="2478"/>
                                        </p:tgtEl>
                                      </p:cBhvr>
                                    </p:animEffect>
                                  </p:childTnLst>
                                </p:cTn>
                              </p:par>
                            </p:childTnLst>
                          </p:cTn>
                        </p:par>
                        <p:par>
                          <p:cTn id="103" fill="hold">
                            <p:stCondLst>
                              <p:cond delay="1000"/>
                            </p:stCondLst>
                            <p:childTnLst>
                              <p:par>
                                <p:cTn id="104" presetClass="exit" nodeType="afterEffect" presetID="10" grpId="23" fill="hold">
                                  <p:stCondLst>
                                    <p:cond delay="0"/>
                                  </p:stCondLst>
                                  <p:iterate type="el" backwards="0">
                                    <p:tmAbs val="0"/>
                                  </p:iterate>
                                  <p:childTnLst>
                                    <p:animEffect filter="fade" transition="out">
                                      <p:cBhvr>
                                        <p:cTn id="105" dur="1000" fill="hold"/>
                                        <p:tgtEl>
                                          <p:spTgt spid="2477"/>
                                        </p:tgtEl>
                                      </p:cBhvr>
                                    </p:animEffect>
                                    <p:set>
                                      <p:cBhvr>
                                        <p:cTn id="106" fill="hold">
                                          <p:stCondLst>
                                            <p:cond delay="999"/>
                                          </p:stCondLst>
                                        </p:cTn>
                                        <p:tgtEl>
                                          <p:spTgt spid="2477"/>
                                        </p:tgtEl>
                                        <p:attrNameLst>
                                          <p:attrName>style.visibility</p:attrName>
                                        </p:attrNameLst>
                                      </p:cBhvr>
                                      <p:to>
                                        <p:strVal val="hidden"/>
                                      </p:to>
                                    </p:set>
                                  </p:childTnLst>
                                </p:cTn>
                              </p:par>
                            </p:childTnLst>
                          </p:cTn>
                        </p:par>
                      </p:childTnLst>
                    </p:cTn>
                  </p:par>
                  <p:par>
                    <p:cTn id="107" fill="hold">
                      <p:stCondLst>
                        <p:cond delay="indefinite"/>
                      </p:stCondLst>
                      <p:childTnLst>
                        <p:par>
                          <p:cTn id="108" fill="hold">
                            <p:stCondLst>
                              <p:cond delay="0"/>
                            </p:stCondLst>
                            <p:childTnLst>
                              <p:par>
                                <p:cTn id="109" presetClass="entr" nodeType="clickEffect" presetID="10" grpId="24" fill="hold">
                                  <p:stCondLst>
                                    <p:cond delay="0"/>
                                  </p:stCondLst>
                                  <p:iterate type="el" backwards="0">
                                    <p:tmAbs val="0"/>
                                  </p:iterate>
                                  <p:childTnLst>
                                    <p:set>
                                      <p:cBhvr>
                                        <p:cTn id="110" fill="hold"/>
                                        <p:tgtEl>
                                          <p:spTgt spid="2479"/>
                                        </p:tgtEl>
                                        <p:attrNameLst>
                                          <p:attrName>style.visibility</p:attrName>
                                        </p:attrNameLst>
                                      </p:cBhvr>
                                      <p:to>
                                        <p:strVal val="visible"/>
                                      </p:to>
                                    </p:set>
                                    <p:animEffect filter="fade" transition="in">
                                      <p:cBhvr>
                                        <p:cTn id="111" dur="1000"/>
                                        <p:tgtEl>
                                          <p:spTgt spid="2479"/>
                                        </p:tgtEl>
                                      </p:cBhvr>
                                    </p:animEffect>
                                  </p:childTnLst>
                                </p:cTn>
                              </p:par>
                            </p:childTnLst>
                          </p:cTn>
                        </p:par>
                        <p:par>
                          <p:cTn id="112" fill="hold">
                            <p:stCondLst>
                              <p:cond delay="1000"/>
                            </p:stCondLst>
                            <p:childTnLst>
                              <p:par>
                                <p:cTn id="113" presetClass="exit" nodeType="afterEffect" presetID="10" grpId="25" fill="hold">
                                  <p:stCondLst>
                                    <p:cond delay="0"/>
                                  </p:stCondLst>
                                  <p:iterate type="el" backwards="0">
                                    <p:tmAbs val="0"/>
                                  </p:iterate>
                                  <p:childTnLst>
                                    <p:animEffect filter="fade" transition="out">
                                      <p:cBhvr>
                                        <p:cTn id="114" dur="1000" fill="hold"/>
                                        <p:tgtEl>
                                          <p:spTgt spid="2478"/>
                                        </p:tgtEl>
                                      </p:cBhvr>
                                    </p:animEffect>
                                    <p:set>
                                      <p:cBhvr>
                                        <p:cTn id="115" fill="hold">
                                          <p:stCondLst>
                                            <p:cond delay="999"/>
                                          </p:stCondLst>
                                        </p:cTn>
                                        <p:tgtEl>
                                          <p:spTgt spid="2478"/>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478" grpId="22"/>
      <p:bldP build="whole" bldLvl="1" animBg="1" rev="0" advAuto="0" spid="2477" grpId="20"/>
      <p:bldP build="whole" bldLvl="1" animBg="1" rev="0" advAuto="0" spid="2478" grpId="25"/>
      <p:bldP build="whole" bldLvl="1" animBg="1" rev="0" advAuto="0" spid="2472" grpId="10"/>
      <p:bldP build="whole" bldLvl="1" animBg="1" rev="0" advAuto="0" spid="2477" grpId="23"/>
      <p:bldP build="whole" bldLvl="1" animBg="1" rev="0" advAuto="0" spid="2472" grpId="13"/>
      <p:bldP build="whole" bldLvl="1" animBg="1" rev="0" advAuto="0" spid="2479" grpId="24"/>
      <p:bldP build="whole" bldLvl="1" animBg="1" rev="0" advAuto="0" spid="2474" grpId="14"/>
      <p:bldP build="whole" bldLvl="1" animBg="1" rev="0" advAuto="0" spid="2467" grpId="1"/>
      <p:bldP build="whole" bldLvl="1" animBg="1" rev="0" advAuto="0" spid="2471" grpId="8"/>
      <p:bldP build="whole" bldLvl="1" animBg="1" rev="0" advAuto="0" spid="2467" grpId="3"/>
      <p:bldP build="whole" bldLvl="1" animBg="1" rev="0" advAuto="0" spid="2470" grpId="6"/>
      <p:bldP build="whole" bldLvl="1" animBg="1" rev="0" advAuto="0" spid="2469" grpId="4"/>
      <p:bldP build="whole" bldLvl="1" animBg="1" rev="0" advAuto="0" spid="2475" grpId="16"/>
      <p:bldP build="whole" bldLvl="1" animBg="1" rev="0" advAuto="0" spid="2470" grpId="9"/>
      <p:bldP build="whole" bldLvl="1" animBg="1" rev="0" advAuto="0" spid="2476" grpId="18"/>
      <p:bldP build="whole" bldLvl="1" animBg="1" rev="0" advAuto="0" spid="2469" grpId="7"/>
      <p:bldP build="whole" bldLvl="1" animBg="1" rev="0" advAuto="0" spid="2473" grpId="12"/>
      <p:bldP build="whole" bldLvl="1" animBg="1" rev="0" advAuto="0" spid="2471" grpId="11"/>
      <p:bldP build="whole" bldLvl="1" animBg="1" rev="0" advAuto="0" spid="2468" grpId="2"/>
      <p:bldP build="whole" bldLvl="1" animBg="1" rev="0" advAuto="0" spid="2473" grpId="15"/>
      <p:bldP build="whole" bldLvl="1" animBg="1" rev="0" advAuto="0" spid="2474" grpId="17"/>
      <p:bldP build="whole" bldLvl="1" animBg="1" rev="0" advAuto="0" spid="2468" grpId="5"/>
      <p:bldP build="whole" bldLvl="1" animBg="1" rev="0" advAuto="0" spid="2475" grpId="19"/>
      <p:bldP build="whole" bldLvl="1" animBg="1" rev="0" advAuto="0" spid="2476" grpId="21"/>
    </p:bldLst>
  </p:timing>
</p:sld>
</file>

<file path=ppt/slides/slide2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81" name="Interactive Digital Photomontage"/>
          <p:cNvSpPr txBox="1"/>
          <p:nvPr>
            <p:ph type="title"/>
          </p:nvPr>
        </p:nvSpPr>
        <p:spPr>
          <a:prstGeom prst="rect">
            <a:avLst/>
          </a:prstGeom>
        </p:spPr>
        <p:txBody>
          <a:bodyPr/>
          <a:lstStyle/>
          <a:p>
            <a:pPr/>
            <a:r>
              <a:t>Interactive Digital Photomontage</a:t>
            </a:r>
          </a:p>
        </p:txBody>
      </p:sp>
      <p:sp>
        <p:nvSpPr>
          <p:cNvPr id="2482" name="Double-click to edit"/>
          <p:cNvSpPr txBox="1"/>
          <p:nvPr>
            <p:ph type="body" idx="1"/>
          </p:nvPr>
        </p:nvSpPr>
        <p:spPr>
          <a:prstGeom prst="rect">
            <a:avLst/>
          </a:prstGeom>
        </p:spPr>
        <p:txBody>
          <a:bodyPr/>
          <a:lstStyle/>
          <a:p>
            <a:pPr/>
          </a:p>
        </p:txBody>
      </p:sp>
      <p:pic>
        <p:nvPicPr>
          <p:cNvPr id="2483" name="droppedImage.png" descr="droppedImage.png"/>
          <p:cNvPicPr>
            <a:picLocks noChangeAspect="1"/>
          </p:cNvPicPr>
          <p:nvPr/>
        </p:nvPicPr>
        <p:blipFill>
          <a:blip r:embed="rId2">
            <a:extLst/>
          </a:blip>
          <a:stretch>
            <a:fillRect/>
          </a:stretch>
        </p:blipFill>
        <p:spPr>
          <a:xfrm>
            <a:off x="453198" y="1206152"/>
            <a:ext cx="8433264" cy="6399069"/>
          </a:xfrm>
          <a:prstGeom prst="rect">
            <a:avLst/>
          </a:prstGeom>
          <a:ln w="25400"/>
        </p:spPr>
      </p:pic>
      <p:pic>
        <p:nvPicPr>
          <p:cNvPr id="2484" name="tmp.jpg" descr="tmp.jpg"/>
          <p:cNvPicPr>
            <a:picLocks noChangeAspect="0"/>
          </p:cNvPicPr>
          <p:nvPr/>
        </p:nvPicPr>
        <p:blipFill>
          <a:blip r:embed="rId3">
            <a:extLst/>
          </a:blip>
          <a:srcRect l="10546" t="40022" r="59570" b="18963"/>
          <a:stretch>
            <a:fillRect/>
          </a:stretch>
        </p:blipFill>
        <p:spPr>
          <a:xfrm>
            <a:off x="6876206" y="1010030"/>
            <a:ext cx="3000674" cy="2029868"/>
          </a:xfrm>
          <a:prstGeom prst="rect">
            <a:avLst/>
          </a:prstGeom>
          <a:ln w="12700">
            <a:miter lim="400000"/>
          </a:ln>
        </p:spPr>
      </p:pic>
    </p:spTree>
  </p:cSld>
  <p:clrMapOvr>
    <a:masterClrMapping/>
  </p:clrMapOvr>
  <p:transition xmlns:p14="http://schemas.microsoft.com/office/powerpoint/2010/main" spd="med" advClick="1"/>
</p:sld>
</file>

<file path=ppt/slides/slide2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86" name="Compared to our result"/>
          <p:cNvSpPr txBox="1"/>
          <p:nvPr>
            <p:ph type="title"/>
          </p:nvPr>
        </p:nvSpPr>
        <p:spPr>
          <a:prstGeom prst="rect">
            <a:avLst/>
          </a:prstGeom>
        </p:spPr>
        <p:txBody>
          <a:bodyPr/>
          <a:lstStyle/>
          <a:p>
            <a:pPr/>
            <a:r>
              <a:t>Compared to our result</a:t>
            </a:r>
          </a:p>
        </p:txBody>
      </p:sp>
      <p:sp>
        <p:nvSpPr>
          <p:cNvPr id="2487" name="Double-click to edit"/>
          <p:cNvSpPr txBox="1"/>
          <p:nvPr>
            <p:ph type="body" idx="1"/>
          </p:nvPr>
        </p:nvSpPr>
        <p:spPr>
          <a:xfrm>
            <a:off x="472810" y="1519948"/>
            <a:ext cx="9639417" cy="6236693"/>
          </a:xfrm>
          <a:prstGeom prst="rect">
            <a:avLst/>
          </a:prstGeom>
        </p:spPr>
        <p:txBody>
          <a:bodyPr/>
          <a:lstStyle/>
          <a:p>
            <a:pPr/>
          </a:p>
        </p:txBody>
      </p:sp>
      <p:pic>
        <p:nvPicPr>
          <p:cNvPr id="2488" name="droppedImage.png" descr="droppedImage.png"/>
          <p:cNvPicPr>
            <a:picLocks noChangeAspect="1"/>
          </p:cNvPicPr>
          <p:nvPr/>
        </p:nvPicPr>
        <p:blipFill>
          <a:blip r:embed="rId2">
            <a:extLst/>
          </a:blip>
          <a:stretch>
            <a:fillRect/>
          </a:stretch>
        </p:blipFill>
        <p:spPr>
          <a:xfrm>
            <a:off x="453198" y="1206152"/>
            <a:ext cx="8438968" cy="6403397"/>
          </a:xfrm>
          <a:prstGeom prst="rect">
            <a:avLst/>
          </a:prstGeom>
          <a:ln w="12700">
            <a:miter lim="400000"/>
          </a:ln>
        </p:spPr>
      </p:pic>
    </p:spTree>
  </p:cSld>
  <p:clrMapOvr>
    <a:masterClrMapping/>
  </p:clrMapOvr>
  <p:transition xmlns:p14="http://schemas.microsoft.com/office/powerpoint/2010/main" spd="med" advClick="1"/>
</p:sld>
</file>

<file path=ppt/slides/slide2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0" name="Macro montage"/>
          <p:cNvSpPr txBox="1"/>
          <p:nvPr>
            <p:ph type="title"/>
          </p:nvPr>
        </p:nvSpPr>
        <p:spPr>
          <a:prstGeom prst="rect">
            <a:avLst/>
          </a:prstGeom>
        </p:spPr>
        <p:txBody>
          <a:bodyPr/>
          <a:lstStyle>
            <a:lvl1pPr>
              <a:defRPr sz="3800"/>
            </a:lvl1pPr>
          </a:lstStyle>
          <a:p>
            <a:pPr/>
            <a:r>
              <a:t>Macro montage </a:t>
            </a:r>
          </a:p>
        </p:txBody>
      </p:sp>
      <p:sp>
        <p:nvSpPr>
          <p:cNvPr id="2491" name="55 images here…"/>
          <p:cNvSpPr txBox="1"/>
          <p:nvPr>
            <p:ph type="body" idx="1"/>
          </p:nvPr>
        </p:nvSpPr>
        <p:spPr>
          <a:prstGeom prst="rect">
            <a:avLst/>
          </a:prstGeom>
        </p:spPr>
        <p:txBody>
          <a:bodyPr/>
          <a:lstStyle/>
          <a:p>
            <a:pPr/>
            <a:r>
              <a:t>55 images here</a:t>
            </a:r>
          </a:p>
          <a:p>
            <a:pPr/>
            <a:r>
              <a:t>Not my code</a:t>
            </a:r>
          </a:p>
        </p:txBody>
      </p:sp>
      <p:pic>
        <p:nvPicPr>
          <p:cNvPr id="2492" name="JB4_zs7f7_ed01crop_1000pix.jpg" descr="JB4_zs7f7_ed01crop_1000pix.jpg"/>
          <p:cNvPicPr>
            <a:picLocks noChangeAspect="0"/>
          </p:cNvPicPr>
          <p:nvPr/>
        </p:nvPicPr>
        <p:blipFill>
          <a:blip r:embed="rId2">
            <a:extLst/>
          </a:blip>
          <a:stretch>
            <a:fillRect/>
          </a:stretch>
        </p:blipFill>
        <p:spPr>
          <a:xfrm>
            <a:off x="757187" y="2510366"/>
            <a:ext cx="7109439" cy="4916136"/>
          </a:xfrm>
          <a:prstGeom prst="rect">
            <a:avLst/>
          </a:prstGeom>
          <a:ln w="12700">
            <a:miter lim="400000"/>
          </a:ln>
        </p:spPr>
      </p:pic>
    </p:spTree>
  </p:cSld>
  <p:clrMapOvr>
    <a:masterClrMapping/>
  </p:clrMapOvr>
  <p:transition xmlns:p14="http://schemas.microsoft.com/office/powerpoint/2010/main" spd="med" advClick="1"/>
</p:sld>
</file>

<file path=ppt/slides/slide2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4" name="How to get the focal stack?"/>
          <p:cNvSpPr txBox="1"/>
          <p:nvPr>
            <p:ph type="title"/>
          </p:nvPr>
        </p:nvSpPr>
        <p:spPr>
          <a:prstGeom prst="rect">
            <a:avLst/>
          </a:prstGeom>
        </p:spPr>
        <p:txBody>
          <a:bodyPr/>
          <a:lstStyle/>
          <a:p>
            <a:pPr/>
            <a:r>
              <a:t>How to get the focal stack?</a:t>
            </a:r>
          </a:p>
        </p:txBody>
      </p:sp>
      <p:sp>
        <p:nvSpPr>
          <p:cNvPr id="2495" name="http://www.cognisys-inc.com/stackshot/stackshot.php…"/>
          <p:cNvSpPr txBox="1"/>
          <p:nvPr>
            <p:ph type="body" idx="1"/>
          </p:nvPr>
        </p:nvSpPr>
        <p:spPr>
          <a:prstGeom prst="rect">
            <a:avLst/>
          </a:prstGeom>
        </p:spPr>
        <p:txBody>
          <a:bodyPr/>
          <a:lstStyle/>
          <a:p>
            <a:pPr/>
            <a:r>
              <a:rPr u="sng">
                <a:hlinkClick r:id="rId2" invalidUrl="" action="" tgtFrame="" tooltip="" history="1" highlightClick="0" endSnd="0"/>
              </a:rPr>
              <a:t>http://www.cognisys-inc.com/stackshot/stackshot.php</a:t>
            </a:r>
          </a:p>
          <a:p>
            <a:pPr/>
            <a:r>
              <a:t>Although here we change the viewpoint as well</a:t>
            </a:r>
          </a:p>
        </p:txBody>
      </p:sp>
      <p:pic>
        <p:nvPicPr>
          <p:cNvPr id="2496" name="droppedImage.png" descr="droppedImage.png"/>
          <p:cNvPicPr>
            <a:picLocks noChangeAspect="1"/>
          </p:cNvPicPr>
          <p:nvPr/>
        </p:nvPicPr>
        <p:blipFill>
          <a:blip r:embed="rId3">
            <a:extLst/>
          </a:blip>
          <a:stretch>
            <a:fillRect/>
          </a:stretch>
        </p:blipFill>
        <p:spPr>
          <a:xfrm>
            <a:off x="835636" y="3481172"/>
            <a:ext cx="5795418" cy="3846425"/>
          </a:xfrm>
          <a:prstGeom prst="rect">
            <a:avLst/>
          </a:prstGeom>
          <a:ln w="12700">
            <a:miter lim="400000"/>
          </a:ln>
        </p:spPr>
      </p:pic>
    </p:spTree>
  </p:cSld>
  <p:clrMapOvr>
    <a:masterClrMapping/>
  </p:clrMapOvr>
  <p:transition xmlns:p14="http://schemas.microsoft.com/office/powerpoint/2010/main" spd="med" advClick="1"/>
</p:sld>
</file>

<file path=ppt/slides/slide2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8" name="Swept under the rug"/>
          <p:cNvSpPr txBox="1"/>
          <p:nvPr>
            <p:ph type="title"/>
          </p:nvPr>
        </p:nvSpPr>
        <p:spPr>
          <a:prstGeom prst="rect">
            <a:avLst/>
          </a:prstGeom>
        </p:spPr>
        <p:txBody>
          <a:bodyPr/>
          <a:lstStyle/>
          <a:p>
            <a:pPr/>
            <a:r>
              <a:t>Swept under the rug</a:t>
            </a:r>
          </a:p>
        </p:txBody>
      </p:sp>
      <p:sp>
        <p:nvSpPr>
          <p:cNvPr id="2499" name="We also need to scale images…"/>
          <p:cNvSpPr txBox="1"/>
          <p:nvPr>
            <p:ph type="body" idx="1"/>
          </p:nvPr>
        </p:nvSpPr>
        <p:spPr>
          <a:prstGeom prst="rect">
            <a:avLst/>
          </a:prstGeom>
        </p:spPr>
        <p:txBody>
          <a:bodyPr/>
          <a:lstStyle/>
          <a:p>
            <a:pPr/>
            <a:r>
              <a:t>We also need to scale images</a:t>
            </a:r>
          </a:p>
          <a:p>
            <a:pPr/>
            <a:r>
              <a:t>recall that changing the focus changes the field of view / magnification</a:t>
            </a:r>
          </a:p>
        </p:txBody>
      </p:sp>
      <p:sp>
        <p:nvSpPr>
          <p:cNvPr id="2500" name="Circle"/>
          <p:cNvSpPr/>
          <p:nvPr/>
        </p:nvSpPr>
        <p:spPr>
          <a:xfrm>
            <a:off x="4309454" y="5344335"/>
            <a:ext cx="106643" cy="107868"/>
          </a:xfrm>
          <a:prstGeom prst="ellipse">
            <a:avLst/>
          </a:prstGeom>
          <a:solidFill>
            <a:srgbClr val="D5D5D5"/>
          </a:solidFill>
          <a:ln w="12700">
            <a:solidFill>
              <a:srgbClr val="000000"/>
            </a:solidFill>
          </a:ln>
        </p:spPr>
        <p:txBody>
          <a:bodyPr lIns="39224" tIns="39224" rIns="39224" bIns="39224" anchor="ctr"/>
          <a:lstStyle/>
          <a:p>
            <a:pPr marL="31379" marR="31379" defTabSz="706040">
              <a:defRPr sz="1800">
                <a:uFill>
                  <a:solidFill>
                    <a:srgbClr val="000000"/>
                  </a:solidFill>
                </a:uFill>
                <a:latin typeface="Times New Roman"/>
                <a:ea typeface="Times New Roman"/>
                <a:cs typeface="Times New Roman"/>
                <a:sym typeface="Times New Roman"/>
              </a:defRPr>
            </a:pPr>
          </a:p>
        </p:txBody>
      </p:sp>
      <p:sp>
        <p:nvSpPr>
          <p:cNvPr id="2501" name="Line"/>
          <p:cNvSpPr/>
          <p:nvPr/>
        </p:nvSpPr>
        <p:spPr>
          <a:xfrm flipH="1" flipV="1">
            <a:off x="1149432" y="5398268"/>
            <a:ext cx="5194793" cy="1227"/>
          </a:xfrm>
          <a:prstGeom prst="line">
            <a:avLst/>
          </a:prstGeom>
          <a:ln w="50800">
            <a:solidFill>
              <a:srgbClr val="000000"/>
            </a:solidFill>
          </a:ln>
        </p:spPr>
        <p:txBody>
          <a:bodyPr lIns="0" tIns="0" rIns="0" bIns="0"/>
          <a:lstStyle/>
          <a:p>
            <a:pPr defTabSz="353020">
              <a:defRPr sz="900"/>
            </a:pPr>
          </a:p>
        </p:txBody>
      </p:sp>
      <p:sp>
        <p:nvSpPr>
          <p:cNvPr id="2502" name="Line"/>
          <p:cNvSpPr/>
          <p:nvPr/>
        </p:nvSpPr>
        <p:spPr>
          <a:xfrm flipH="1" flipV="1">
            <a:off x="1149432" y="5023184"/>
            <a:ext cx="5409303" cy="1875420"/>
          </a:xfrm>
          <a:prstGeom prst="line">
            <a:avLst/>
          </a:prstGeom>
          <a:ln w="50800">
            <a:solidFill>
              <a:srgbClr val="989898"/>
            </a:solidFill>
          </a:ln>
        </p:spPr>
        <p:txBody>
          <a:bodyPr lIns="0" tIns="0" rIns="0" bIns="0"/>
          <a:lstStyle/>
          <a:p>
            <a:pPr defTabSz="353020">
              <a:defRPr sz="900"/>
            </a:pPr>
          </a:p>
        </p:txBody>
      </p:sp>
      <p:sp>
        <p:nvSpPr>
          <p:cNvPr id="2503" name="Circle"/>
          <p:cNvSpPr/>
          <p:nvPr/>
        </p:nvSpPr>
        <p:spPr>
          <a:xfrm>
            <a:off x="4309454" y="6094503"/>
            <a:ext cx="106643" cy="107868"/>
          </a:xfrm>
          <a:prstGeom prst="ellipse">
            <a:avLst/>
          </a:prstGeom>
          <a:solidFill>
            <a:srgbClr val="D5D5D5"/>
          </a:solidFill>
          <a:ln w="12700">
            <a:solidFill>
              <a:srgbClr val="000000"/>
            </a:solidFill>
          </a:ln>
        </p:spPr>
        <p:txBody>
          <a:bodyPr lIns="39224" tIns="39224" rIns="39224" bIns="39224" anchor="ctr"/>
          <a:lstStyle/>
          <a:p>
            <a:pPr marL="31379" marR="31379" defTabSz="706040">
              <a:defRPr sz="1800">
                <a:uFill>
                  <a:solidFill>
                    <a:srgbClr val="000000"/>
                  </a:solidFill>
                </a:uFill>
                <a:latin typeface="Times New Roman"/>
                <a:ea typeface="Times New Roman"/>
                <a:cs typeface="Times New Roman"/>
                <a:sym typeface="Times New Roman"/>
              </a:defRPr>
            </a:pPr>
          </a:p>
        </p:txBody>
      </p:sp>
      <p:sp>
        <p:nvSpPr>
          <p:cNvPr id="2504" name="Line"/>
          <p:cNvSpPr/>
          <p:nvPr/>
        </p:nvSpPr>
        <p:spPr>
          <a:xfrm flipH="1">
            <a:off x="1042791" y="4219083"/>
            <a:ext cx="4819708" cy="1554272"/>
          </a:xfrm>
          <a:prstGeom prst="line">
            <a:avLst/>
          </a:prstGeom>
          <a:ln w="50800">
            <a:solidFill>
              <a:srgbClr val="38D142"/>
            </a:solidFill>
          </a:ln>
        </p:spPr>
        <p:txBody>
          <a:bodyPr lIns="0" tIns="0" rIns="0" bIns="0"/>
          <a:lstStyle/>
          <a:p>
            <a:pPr defTabSz="353020">
              <a:defRPr sz="900"/>
            </a:pPr>
          </a:p>
        </p:txBody>
      </p:sp>
      <p:sp>
        <p:nvSpPr>
          <p:cNvPr id="2505" name="Circle"/>
          <p:cNvSpPr/>
          <p:nvPr/>
        </p:nvSpPr>
        <p:spPr>
          <a:xfrm>
            <a:off x="4309454" y="4648100"/>
            <a:ext cx="106643" cy="106643"/>
          </a:xfrm>
          <a:prstGeom prst="ellipse">
            <a:avLst/>
          </a:prstGeom>
          <a:solidFill>
            <a:srgbClr val="D5D5D5"/>
          </a:solidFill>
          <a:ln w="12700">
            <a:solidFill>
              <a:srgbClr val="000000"/>
            </a:solidFill>
          </a:ln>
        </p:spPr>
        <p:txBody>
          <a:bodyPr lIns="39224" tIns="39224" rIns="39224" bIns="39224" anchor="ctr"/>
          <a:lstStyle/>
          <a:p>
            <a:pPr marL="31379" marR="31379" defTabSz="706040">
              <a:defRPr sz="1800">
                <a:uFill>
                  <a:solidFill>
                    <a:srgbClr val="000000"/>
                  </a:solidFill>
                </a:uFill>
                <a:latin typeface="Times New Roman"/>
                <a:ea typeface="Times New Roman"/>
                <a:cs typeface="Times New Roman"/>
                <a:sym typeface="Times New Roman"/>
              </a:defRPr>
            </a:pPr>
          </a:p>
        </p:txBody>
      </p:sp>
      <p:sp>
        <p:nvSpPr>
          <p:cNvPr id="2506" name="Oval"/>
          <p:cNvSpPr/>
          <p:nvPr/>
        </p:nvSpPr>
        <p:spPr>
          <a:xfrm>
            <a:off x="2166817" y="4702034"/>
            <a:ext cx="160576" cy="1500337"/>
          </a:xfrm>
          <a:prstGeom prst="ellipse">
            <a:avLst/>
          </a:prstGeom>
          <a:solidFill>
            <a:srgbClr val="00FDFF"/>
          </a:solidFill>
          <a:ln w="25400"/>
        </p:spPr>
        <p:txBody>
          <a:bodyPr lIns="39224" tIns="39224" rIns="39224" bIns="39224" anchor="ctr"/>
          <a:lstStyle/>
          <a:p>
            <a:pPr marL="31379" marR="31379" defTabSz="706040">
              <a:defRPr sz="1800">
                <a:uFill>
                  <a:solidFill>
                    <a:srgbClr val="000000"/>
                  </a:solidFill>
                </a:uFill>
                <a:latin typeface="Times New Roman"/>
                <a:ea typeface="Times New Roman"/>
                <a:cs typeface="Times New Roman"/>
                <a:sym typeface="Times New Roman"/>
              </a:defRPr>
            </a:pPr>
          </a:p>
        </p:txBody>
      </p:sp>
      <p:sp>
        <p:nvSpPr>
          <p:cNvPr id="2507" name="Circle"/>
          <p:cNvSpPr/>
          <p:nvPr/>
        </p:nvSpPr>
        <p:spPr>
          <a:xfrm>
            <a:off x="1470583" y="5344335"/>
            <a:ext cx="107868" cy="107868"/>
          </a:xfrm>
          <a:prstGeom prst="ellipse">
            <a:avLst/>
          </a:prstGeom>
          <a:solidFill>
            <a:srgbClr val="D5D5D5"/>
          </a:solidFill>
          <a:ln w="12700">
            <a:solidFill>
              <a:srgbClr val="000000"/>
            </a:solidFill>
          </a:ln>
        </p:spPr>
        <p:txBody>
          <a:bodyPr lIns="39224" tIns="39224" rIns="39224" bIns="39224" anchor="ctr"/>
          <a:lstStyle/>
          <a:p>
            <a:pPr marL="31379" marR="31379" defTabSz="706040">
              <a:defRPr sz="1800">
                <a:uFill>
                  <a:solidFill>
                    <a:srgbClr val="000000"/>
                  </a:solidFill>
                </a:uFill>
                <a:latin typeface="Times New Roman"/>
                <a:ea typeface="Times New Roman"/>
                <a:cs typeface="Times New Roman"/>
                <a:sym typeface="Times New Roman"/>
              </a:defRPr>
            </a:pPr>
          </a:p>
        </p:txBody>
      </p:sp>
      <p:sp>
        <p:nvSpPr>
          <p:cNvPr id="2508" name="Line"/>
          <p:cNvSpPr/>
          <p:nvPr/>
        </p:nvSpPr>
        <p:spPr>
          <a:xfrm>
            <a:off x="1149432" y="4379658"/>
            <a:ext cx="1227" cy="2197797"/>
          </a:xfrm>
          <a:prstGeom prst="line">
            <a:avLst/>
          </a:prstGeom>
          <a:ln w="12700">
            <a:solidFill>
              <a:srgbClr val="000000"/>
            </a:solidFill>
            <a:custDash>
              <a:ds d="100000" sp="200000"/>
            </a:custDash>
          </a:ln>
        </p:spPr>
        <p:txBody>
          <a:bodyPr lIns="0" tIns="0" rIns="0" bIns="0"/>
          <a:lstStyle/>
          <a:p>
            <a:pPr defTabSz="353020">
              <a:defRPr sz="900"/>
            </a:pPr>
          </a:p>
        </p:txBody>
      </p:sp>
      <p:sp>
        <p:nvSpPr>
          <p:cNvPr id="2509" name="Line"/>
          <p:cNvSpPr/>
          <p:nvPr/>
        </p:nvSpPr>
        <p:spPr>
          <a:xfrm>
            <a:off x="4363388" y="4379658"/>
            <a:ext cx="1227" cy="2197797"/>
          </a:xfrm>
          <a:prstGeom prst="line">
            <a:avLst/>
          </a:prstGeom>
          <a:ln w="12700">
            <a:solidFill>
              <a:srgbClr val="000000"/>
            </a:solidFill>
            <a:custDash>
              <a:ds d="100000" sp="200000"/>
            </a:custDash>
          </a:ln>
        </p:spPr>
        <p:txBody>
          <a:bodyPr lIns="0" tIns="0" rIns="0" bIns="0"/>
          <a:lstStyle/>
          <a:p>
            <a:pPr defTabSz="353020">
              <a:defRPr sz="900"/>
            </a:pPr>
          </a:p>
        </p:txBody>
      </p:sp>
      <p:sp>
        <p:nvSpPr>
          <p:cNvPr id="2510" name="Rectangle"/>
          <p:cNvSpPr/>
          <p:nvPr/>
        </p:nvSpPr>
        <p:spPr>
          <a:xfrm>
            <a:off x="1095498" y="5023184"/>
            <a:ext cx="107869" cy="696236"/>
          </a:xfrm>
          <a:prstGeom prst="rect">
            <a:avLst/>
          </a:prstGeom>
          <a:solidFill>
            <a:srgbClr val="D5D5D5"/>
          </a:solidFill>
          <a:ln w="12700">
            <a:solidFill>
              <a:srgbClr val="000000"/>
            </a:solidFill>
            <a:miter lim="400000"/>
          </a:ln>
        </p:spPr>
        <p:txBody>
          <a:bodyPr lIns="39224" tIns="39224" rIns="39224" bIns="39224" anchor="ctr"/>
          <a:lstStyle/>
          <a:p>
            <a:pPr marL="31379" marR="31379" defTabSz="706040">
              <a:defRPr sz="1800">
                <a:uFill>
                  <a:solidFill>
                    <a:srgbClr val="000000"/>
                  </a:solidFill>
                </a:uFill>
                <a:latin typeface="Times New Roman"/>
                <a:ea typeface="Times New Roman"/>
                <a:cs typeface="Times New Roman"/>
                <a:sym typeface="Times New Roman"/>
              </a:defRPr>
            </a:pPr>
          </a:p>
        </p:txBody>
      </p:sp>
      <p:sp>
        <p:nvSpPr>
          <p:cNvPr id="2511" name="Rectangle"/>
          <p:cNvSpPr/>
          <p:nvPr/>
        </p:nvSpPr>
        <p:spPr>
          <a:xfrm>
            <a:off x="1470583" y="5023184"/>
            <a:ext cx="107868" cy="696236"/>
          </a:xfrm>
          <a:prstGeom prst="rect">
            <a:avLst/>
          </a:prstGeom>
          <a:solidFill>
            <a:srgbClr val="D5D5D5"/>
          </a:solidFill>
          <a:ln w="12700">
            <a:solidFill>
              <a:srgbClr val="000000"/>
            </a:solidFill>
            <a:miter lim="400000"/>
          </a:ln>
        </p:spPr>
        <p:txBody>
          <a:bodyPr lIns="39224" tIns="39224" rIns="39224" bIns="39224" anchor="ctr"/>
          <a:lstStyle/>
          <a:p>
            <a:pPr marL="31379" marR="31379" defTabSz="706040">
              <a:defRPr sz="1800">
                <a:uFill>
                  <a:solidFill>
                    <a:srgbClr val="000000"/>
                  </a:solidFill>
                </a:uFill>
                <a:latin typeface="Times New Roman"/>
                <a:ea typeface="Times New Roman"/>
                <a:cs typeface="Times New Roman"/>
                <a:sym typeface="Times New Roman"/>
              </a:defRPr>
            </a:pPr>
          </a:p>
        </p:txBody>
      </p:sp>
      <p:sp>
        <p:nvSpPr>
          <p:cNvPr id="2512" name="Line"/>
          <p:cNvSpPr/>
          <p:nvPr/>
        </p:nvSpPr>
        <p:spPr>
          <a:xfrm flipH="1" flipV="1">
            <a:off x="1524516" y="5023184"/>
            <a:ext cx="4927576" cy="2465015"/>
          </a:xfrm>
          <a:prstGeom prst="line">
            <a:avLst/>
          </a:prstGeom>
          <a:ln w="50800">
            <a:solidFill>
              <a:srgbClr val="989898"/>
            </a:solidFill>
            <a:prstDash val="sysDot"/>
          </a:ln>
        </p:spPr>
        <p:txBody>
          <a:bodyPr lIns="0" tIns="0" rIns="0" bIns="0"/>
          <a:lstStyle/>
          <a:p>
            <a:pPr defTabSz="353020">
              <a:defRPr sz="900"/>
            </a:pPr>
          </a:p>
        </p:txBody>
      </p:sp>
      <p:sp>
        <p:nvSpPr>
          <p:cNvPr id="2513" name="Line"/>
          <p:cNvSpPr/>
          <p:nvPr/>
        </p:nvSpPr>
        <p:spPr>
          <a:xfrm flipH="1">
            <a:off x="1470583" y="3522848"/>
            <a:ext cx="4391917" cy="2250506"/>
          </a:xfrm>
          <a:prstGeom prst="line">
            <a:avLst/>
          </a:prstGeom>
          <a:ln w="50800">
            <a:solidFill>
              <a:srgbClr val="38D142"/>
            </a:solidFill>
            <a:prstDash val="sysDot"/>
          </a:ln>
        </p:spPr>
        <p:txBody>
          <a:bodyPr lIns="0" tIns="0" rIns="0" bIns="0"/>
          <a:lstStyle/>
          <a:p>
            <a:pPr defTabSz="353020">
              <a:defRPr sz="900"/>
            </a:pPr>
          </a:p>
        </p:txBody>
      </p:sp>
      <p:sp>
        <p:nvSpPr>
          <p:cNvPr id="2514" name="film…"/>
          <p:cNvSpPr txBox="1"/>
          <p:nvPr/>
        </p:nvSpPr>
        <p:spPr>
          <a:xfrm>
            <a:off x="1363941" y="3683423"/>
            <a:ext cx="741671" cy="813909"/>
          </a:xfrm>
          <a:prstGeom prst="rect">
            <a:avLst/>
          </a:prstGeom>
          <a:ln w="12700">
            <a:miter lim="400000"/>
          </a:ln>
          <a:extLst>
            <a:ext uri="{C572A759-6A51-4108-AA02-DFA0A04FC94B}">
              <ma14:wrappingTextBoxFlag xmlns:ma14="http://schemas.microsoft.com/office/mac/drawingml/2011/main" val="1"/>
            </a:ext>
          </a:extLst>
        </p:spPr>
        <p:txBody>
          <a:bodyPr wrap="none" lIns="19612" tIns="19612" rIns="19612" bIns="19612">
            <a:spAutoFit/>
          </a:bodyPr>
          <a:lstStyle/>
          <a:p>
            <a:pPr marL="25382" marR="25382" defTabSz="642300">
              <a:lnSpc>
                <a:spcPct val="85000"/>
              </a:lnSpc>
              <a:defRPr>
                <a:uFill>
                  <a:solidFill>
                    <a:srgbClr val="000000"/>
                  </a:solidFill>
                </a:uFill>
              </a:defRPr>
            </a:pPr>
            <a:r>
              <a:t>film </a:t>
            </a:r>
          </a:p>
          <a:p>
            <a:pPr marL="25382" marR="25382" defTabSz="642300">
              <a:lnSpc>
                <a:spcPct val="85000"/>
              </a:lnSpc>
              <a:defRPr>
                <a:uFill>
                  <a:solidFill>
                    <a:srgbClr val="000000"/>
                  </a:solidFill>
                </a:uFill>
              </a:defRPr>
            </a:pPr>
            <a:r>
              <a:t>focused </a:t>
            </a:r>
          </a:p>
          <a:p>
            <a:pPr marL="25382" marR="25382" defTabSz="642300">
              <a:lnSpc>
                <a:spcPct val="85000"/>
              </a:lnSpc>
              <a:defRPr>
                <a:uFill>
                  <a:solidFill>
                    <a:srgbClr val="000000"/>
                  </a:solidFill>
                </a:uFill>
              </a:defRPr>
            </a:pPr>
            <a:r>
              <a:t>at </a:t>
            </a:r>
          </a:p>
          <a:p>
            <a:pPr marL="25382" marR="25382" defTabSz="642300">
              <a:lnSpc>
                <a:spcPct val="85000"/>
              </a:lnSpc>
              <a:defRPr>
                <a:uFill>
                  <a:solidFill>
                    <a:srgbClr val="000000"/>
                  </a:solidFill>
                </a:uFill>
              </a:defRPr>
            </a:pPr>
            <a:r>
              <a:t>infinity</a:t>
            </a:r>
          </a:p>
        </p:txBody>
      </p:sp>
      <p:sp>
        <p:nvSpPr>
          <p:cNvPr id="2515" name="film…"/>
          <p:cNvSpPr txBox="1"/>
          <p:nvPr/>
        </p:nvSpPr>
        <p:spPr>
          <a:xfrm>
            <a:off x="613773" y="3683423"/>
            <a:ext cx="741670" cy="627593"/>
          </a:xfrm>
          <a:prstGeom prst="rect">
            <a:avLst/>
          </a:prstGeom>
          <a:ln w="12700">
            <a:miter lim="400000"/>
          </a:ln>
          <a:extLst>
            <a:ext uri="{C572A759-6A51-4108-AA02-DFA0A04FC94B}">
              <ma14:wrappingTextBoxFlag xmlns:ma14="http://schemas.microsoft.com/office/mac/drawingml/2011/main" val="1"/>
            </a:ext>
          </a:extLst>
        </p:spPr>
        <p:txBody>
          <a:bodyPr wrap="none" lIns="19612" tIns="19612" rIns="19612" bIns="19612">
            <a:spAutoFit/>
          </a:bodyPr>
          <a:lstStyle/>
          <a:p>
            <a:pPr marL="25382" marR="25382" defTabSz="642300">
              <a:lnSpc>
                <a:spcPct val="85000"/>
              </a:lnSpc>
              <a:defRPr>
                <a:uFill>
                  <a:solidFill>
                    <a:srgbClr val="000000"/>
                  </a:solidFill>
                </a:uFill>
              </a:defRPr>
            </a:pPr>
            <a:r>
              <a:t>film </a:t>
            </a:r>
          </a:p>
          <a:p>
            <a:pPr marL="25382" marR="25382" defTabSz="642300">
              <a:lnSpc>
                <a:spcPct val="85000"/>
              </a:lnSpc>
              <a:defRPr>
                <a:uFill>
                  <a:solidFill>
                    <a:srgbClr val="000000"/>
                  </a:solidFill>
                </a:uFill>
              </a:defRPr>
            </a:pPr>
            <a:r>
              <a:t>focused </a:t>
            </a:r>
          </a:p>
          <a:p>
            <a:pPr marL="25382" marR="25382" defTabSz="642300">
              <a:lnSpc>
                <a:spcPct val="85000"/>
              </a:lnSpc>
              <a:defRPr>
                <a:uFill>
                  <a:solidFill>
                    <a:srgbClr val="000000"/>
                  </a:solidFill>
                </a:uFill>
              </a:defRPr>
            </a:pPr>
            <a:r>
              <a:t>close</a:t>
            </a:r>
          </a:p>
        </p:txBody>
      </p:sp>
      <p:sp>
        <p:nvSpPr>
          <p:cNvPr id="2516" name="Line"/>
          <p:cNvSpPr/>
          <p:nvPr/>
        </p:nvSpPr>
        <p:spPr>
          <a:xfrm>
            <a:off x="1524516" y="4379658"/>
            <a:ext cx="1227" cy="2197797"/>
          </a:xfrm>
          <a:prstGeom prst="line">
            <a:avLst/>
          </a:prstGeom>
          <a:ln w="12700">
            <a:solidFill>
              <a:srgbClr val="000000"/>
            </a:solidFill>
            <a:custDash>
              <a:ds d="100000" sp="200000"/>
            </a:custDash>
          </a:ln>
        </p:spPr>
        <p:txBody>
          <a:bodyPr lIns="0" tIns="0" rIns="0" bIns="0"/>
          <a:lstStyle/>
          <a:p>
            <a:pPr defTabSz="353020">
              <a:defRPr sz="900"/>
            </a:pPr>
          </a:p>
        </p:txBody>
      </p:sp>
    </p:spTree>
  </p:cSld>
  <p:clrMapOvr>
    <a:masterClrMapping/>
  </p:clrMapOvr>
  <p:transition xmlns:p14="http://schemas.microsoft.com/office/powerpoint/2010/main" spd="med" advClick="1"/>
</p:sld>
</file>

<file path=ppt/slides/slide2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8"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519"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520" name="Double-click to edit"/>
          <p:cNvSpPr txBox="1"/>
          <p:nvPr>
            <p:ph type="title"/>
          </p:nvPr>
        </p:nvSpPr>
        <p:spPr>
          <a:prstGeom prst="rect">
            <a:avLst/>
          </a:prstGeom>
        </p:spPr>
        <p:txBody>
          <a:bodyPr/>
          <a:lstStyle/>
          <a:p>
            <a:pPr>
              <a:defRPr sz="3800"/>
            </a:pPr>
          </a:p>
        </p:txBody>
      </p:sp>
      <p:sp>
        <p:nvSpPr>
          <p:cNvPr id="2521" name="Macro"/>
          <p:cNvSpPr txBox="1"/>
          <p:nvPr>
            <p:ph type="body" idx="1"/>
          </p:nvPr>
        </p:nvSpPr>
        <p:spPr>
          <a:prstGeom prst="rect">
            <a:avLst/>
          </a:prstGeom>
        </p:spPr>
        <p:txBody>
          <a:bodyPr/>
          <a:lstStyle>
            <a:lvl1pPr marL="421878" indent="-376555">
              <a:buSzTx/>
              <a:buNone/>
              <a:defRPr sz="10400"/>
            </a:lvl1pPr>
          </a:lstStyle>
          <a:p>
            <a:pPr/>
            <a:r>
              <a:t>Macro</a:t>
            </a:r>
          </a:p>
        </p:txBody>
      </p:sp>
      <p:sp>
        <p:nvSpPr>
          <p:cNvPr id="2522" name="Rectangle"/>
          <p:cNvSpPr/>
          <p:nvPr/>
        </p:nvSpPr>
        <p:spPr>
          <a:xfrm>
            <a:off x="335524" y="166703"/>
            <a:ext cx="9541356" cy="755073"/>
          </a:xfrm>
          <a:prstGeom prst="rect">
            <a:avLst/>
          </a:prstGeom>
          <a:solidFill>
            <a:srgbClr val="0433FF"/>
          </a:solidFill>
          <a:ln w="3175">
            <a:solidFill>
              <a:srgbClr val="011279"/>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523" name="Rectangle"/>
          <p:cNvSpPr/>
          <p:nvPr/>
        </p:nvSpPr>
        <p:spPr>
          <a:xfrm>
            <a:off x="335524" y="6609324"/>
            <a:ext cx="9541356" cy="755072"/>
          </a:xfrm>
          <a:prstGeom prst="rect">
            <a:avLst/>
          </a:prstGeom>
          <a:solidFill>
            <a:srgbClr val="0433FF"/>
          </a:solidFill>
          <a:ln w="3175">
            <a:solidFill>
              <a:srgbClr val="011279"/>
            </a:solidFill>
            <a:miter lim="400000"/>
          </a:ln>
        </p:spPr>
        <p:txBody>
          <a:bodyPr lIns="39224" tIns="39224" rIns="39224" bIns="39224" anchor="ctr"/>
          <a:lstStyle/>
          <a:p>
            <a:pPr marL="44628" marR="44628" defTabSz="1000224">
              <a:defRPr sz="2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2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25"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526"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527" name="Scanning: combination in 1 exposure"/>
          <p:cNvSpPr txBox="1"/>
          <p:nvPr>
            <p:ph type="title"/>
          </p:nvPr>
        </p:nvSpPr>
        <p:spPr>
          <a:prstGeom prst="rect">
            <a:avLst/>
          </a:prstGeom>
        </p:spPr>
        <p:txBody>
          <a:bodyPr/>
          <a:lstStyle>
            <a:lvl1pPr>
              <a:defRPr sz="3800"/>
            </a:lvl1pPr>
          </a:lstStyle>
          <a:p>
            <a:pPr/>
            <a:r>
              <a:t>Scanning: combination in 1 exposure</a:t>
            </a:r>
          </a:p>
        </p:txBody>
      </p:sp>
      <p:sp>
        <p:nvSpPr>
          <p:cNvPr id="2528" name="Double-click to edit"/>
          <p:cNvSpPr txBox="1"/>
          <p:nvPr>
            <p:ph type="body" idx="1"/>
          </p:nvPr>
        </p:nvSpPr>
        <p:spPr>
          <a:prstGeom prst="rect">
            <a:avLst/>
          </a:prstGeom>
        </p:spPr>
        <p:txBody>
          <a:bodyPr/>
          <a:lstStyle/>
          <a:p>
            <a:pPr/>
          </a:p>
        </p:txBody>
      </p:sp>
      <p:pic>
        <p:nvPicPr>
          <p:cNvPr id="2529" name="image.png" descr="image.png"/>
          <p:cNvPicPr>
            <a:picLocks noChangeAspect="0"/>
          </p:cNvPicPr>
          <p:nvPr/>
        </p:nvPicPr>
        <p:blipFill>
          <a:blip r:embed="rId3">
            <a:extLst/>
          </a:blip>
          <a:srcRect l="0" t="0" r="0" b="21249"/>
          <a:stretch>
            <a:fillRect/>
          </a:stretch>
        </p:blipFill>
        <p:spPr>
          <a:xfrm>
            <a:off x="1924116" y="1000224"/>
            <a:ext cx="7993079" cy="6516494"/>
          </a:xfrm>
          <a:prstGeom prst="rect">
            <a:avLst/>
          </a:prstGeom>
          <a:ln w="12700">
            <a:miter lim="400000"/>
          </a:ln>
        </p:spPr>
      </p:pic>
      <p:pic>
        <p:nvPicPr>
          <p:cNvPr id="2530" name="image.png" descr="image.png"/>
          <p:cNvPicPr>
            <a:picLocks noChangeAspect="0"/>
          </p:cNvPicPr>
          <p:nvPr/>
        </p:nvPicPr>
        <p:blipFill>
          <a:blip r:embed="rId3">
            <a:extLst/>
          </a:blip>
          <a:srcRect l="58593" t="82530" r="30" b="0"/>
          <a:stretch>
            <a:fillRect/>
          </a:stretch>
        </p:blipFill>
        <p:spPr>
          <a:xfrm>
            <a:off x="168820" y="1088479"/>
            <a:ext cx="4854030" cy="2121336"/>
          </a:xfrm>
          <a:prstGeom prst="rect">
            <a:avLst/>
          </a:prstGeom>
          <a:ln w="12700">
            <a:miter lim="400000"/>
          </a:ln>
        </p:spPr>
      </p:pic>
      <p:sp>
        <p:nvSpPr>
          <p:cNvPr id="2531" name="From Macro photography: Learning from a Master"/>
          <p:cNvSpPr txBox="1"/>
          <p:nvPr/>
        </p:nvSpPr>
        <p:spPr>
          <a:xfrm>
            <a:off x="168820" y="7109436"/>
            <a:ext cx="4079283" cy="279401"/>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p>
            <a:pPr marL="44628" marR="44628" defTabSz="1000224">
              <a:spcBef>
                <a:spcPts val="800"/>
              </a:spcBef>
              <a:buClr>
                <a:srgbClr val="000000"/>
              </a:buClr>
              <a:buFont typeface="Times New Roman"/>
              <a:defRPr sz="2600">
                <a:uFill>
                  <a:solidFill>
                    <a:srgbClr val="000000"/>
                  </a:solidFill>
                </a:uFill>
                <a:latin typeface="Times New Roman"/>
                <a:ea typeface="Times New Roman"/>
                <a:cs typeface="Times New Roman"/>
                <a:sym typeface="Times New Roman"/>
              </a:defRPr>
            </a:pPr>
            <a:r>
              <a:rPr b="1" sz="1200"/>
              <a:t>From Macro photography: Learning from a Master</a:t>
            </a:r>
            <a:r>
              <a:rPr sz="1200"/>
              <a:t> </a:t>
            </a:r>
          </a:p>
        </p:txBody>
      </p:sp>
    </p:spTree>
  </p:cSld>
  <p:clrMapOvr>
    <a:masterClrMapping/>
  </p:clrMapOvr>
  <p:transition xmlns:p14="http://schemas.microsoft.com/office/powerpoint/2010/main" spd="med" advClick="1"/>
</p:sld>
</file>

<file path=ppt/slides/slide2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3" name="Line"/>
          <p:cNvSpPr/>
          <p:nvPr/>
        </p:nvSpPr>
        <p:spPr>
          <a:xfrm>
            <a:off x="335524" y="921775"/>
            <a:ext cx="9541356" cy="1744"/>
          </a:xfrm>
          <a:prstGeom prst="line">
            <a:avLst/>
          </a:prstGeom>
          <a:ln w="25400">
            <a:solidFill>
              <a:srgbClr val="D77A00"/>
            </a:solidFill>
          </a:ln>
        </p:spPr>
        <p:txBody>
          <a:bodyPr lIns="0" tIns="0" rIns="0" bIns="0"/>
          <a:lstStyle/>
          <a:p>
            <a:pPr defTabSz="353020">
              <a:defRPr sz="900"/>
            </a:pPr>
          </a:p>
        </p:txBody>
      </p:sp>
      <p:pic>
        <p:nvPicPr>
          <p:cNvPr id="2534" name="CSAIL.png" descr="CSAIL.png"/>
          <p:cNvPicPr>
            <a:picLocks noChangeAspect="0"/>
          </p:cNvPicPr>
          <p:nvPr/>
        </p:nvPicPr>
        <p:blipFill>
          <a:blip r:embed="rId2">
            <a:extLst/>
          </a:blip>
          <a:stretch>
            <a:fillRect/>
          </a:stretch>
        </p:blipFill>
        <p:spPr>
          <a:xfrm>
            <a:off x="9043358" y="-1"/>
            <a:ext cx="1000226" cy="733935"/>
          </a:xfrm>
          <a:prstGeom prst="rect">
            <a:avLst/>
          </a:prstGeom>
          <a:ln w="12700">
            <a:miter lim="400000"/>
          </a:ln>
        </p:spPr>
      </p:pic>
      <p:sp>
        <p:nvSpPr>
          <p:cNvPr id="2535" name="Macro is easy with small sensors"/>
          <p:cNvSpPr txBox="1"/>
          <p:nvPr>
            <p:ph type="title"/>
          </p:nvPr>
        </p:nvSpPr>
        <p:spPr>
          <a:prstGeom prst="rect">
            <a:avLst/>
          </a:prstGeom>
        </p:spPr>
        <p:txBody>
          <a:bodyPr/>
          <a:lstStyle>
            <a:lvl1pPr>
              <a:defRPr sz="3800"/>
            </a:lvl1pPr>
          </a:lstStyle>
          <a:p>
            <a:pPr/>
            <a:r>
              <a:t>Macro is easy with small sensors</a:t>
            </a:r>
          </a:p>
        </p:txBody>
      </p:sp>
      <p:sp>
        <p:nvSpPr>
          <p:cNvPr id="2536" name="1/ minimum focusing distance is way smaller…"/>
          <p:cNvSpPr txBox="1"/>
          <p:nvPr>
            <p:ph type="body" idx="1"/>
          </p:nvPr>
        </p:nvSpPr>
        <p:spPr>
          <a:prstGeom prst="rect">
            <a:avLst/>
          </a:prstGeom>
        </p:spPr>
        <p:txBody>
          <a:bodyPr/>
          <a:lstStyle/>
          <a:p>
            <a:pPr/>
            <a:r>
              <a:t>1/ minimum focusing distance is way smaller</a:t>
            </a:r>
          </a:p>
          <a:p>
            <a:pPr/>
            <a:r>
              <a:t>2/ depth of field is bigger</a:t>
            </a:r>
          </a:p>
          <a:p>
            <a:pPr/>
            <a:r>
              <a:t>Summary: you've scaled down the camera, you can take pictures of a scaled-down world</a:t>
            </a:r>
          </a:p>
        </p:txBody>
      </p:sp>
      <p:sp>
        <p:nvSpPr>
          <p:cNvPr id="2537" name="sensor"/>
          <p:cNvSpPr txBox="1"/>
          <p:nvPr/>
        </p:nvSpPr>
        <p:spPr>
          <a:xfrm>
            <a:off x="162501" y="6275916"/>
            <a:ext cx="734236" cy="335439"/>
          </a:xfrm>
          <a:prstGeom prst="rect">
            <a:avLst/>
          </a:prstGeom>
          <a:ln w="12700">
            <a:miter lim="400000"/>
          </a:ln>
          <a:extLst>
            <a:ext uri="{C572A759-6A51-4108-AA02-DFA0A04FC94B}">
              <ma14:wrappingTextBoxFlag xmlns:ma14="http://schemas.microsoft.com/office/mac/drawingml/2011/main" val="1"/>
            </a:ext>
          </a:extLst>
        </p:spPr>
        <p:txBody>
          <a:bodyPr wrap="none" lIns="39224" tIns="39224" rIns="39224" bIns="39224">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sensor</a:t>
            </a:r>
          </a:p>
        </p:txBody>
      </p:sp>
      <p:grpSp>
        <p:nvGrpSpPr>
          <p:cNvPr id="2570" name="Group"/>
          <p:cNvGrpSpPr/>
          <p:nvPr/>
        </p:nvGrpSpPr>
        <p:grpSpPr>
          <a:xfrm>
            <a:off x="90371" y="3390738"/>
            <a:ext cx="6187173" cy="4935064"/>
            <a:chOff x="0" y="0"/>
            <a:chExt cx="6187171" cy="4935063"/>
          </a:xfrm>
        </p:grpSpPr>
        <p:sp>
          <p:nvSpPr>
            <p:cNvPr id="2538" name="Oval"/>
            <p:cNvSpPr/>
            <p:nvPr/>
          </p:nvSpPr>
          <p:spPr>
            <a:xfrm>
              <a:off x="1077476" y="180372"/>
              <a:ext cx="172829" cy="1382855"/>
            </a:xfrm>
            <a:prstGeom prst="ellipse">
              <a:avLst/>
            </a:prstGeom>
            <a:solidFill>
              <a:srgbClr val="3DACFF"/>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539" name="Line"/>
            <p:cNvSpPr/>
            <p:nvPr/>
          </p:nvSpPr>
          <p:spPr>
            <a:xfrm>
              <a:off x="356108" y="180372"/>
              <a:ext cx="1744" cy="1382855"/>
            </a:xfrm>
            <a:prstGeom prst="line">
              <a:avLst/>
            </a:prstGeom>
            <a:noFill/>
            <a:ln w="12700" cap="flat">
              <a:solidFill>
                <a:srgbClr val="000000"/>
              </a:solidFill>
              <a:prstDash val="solid"/>
              <a:round/>
            </a:ln>
            <a:effectLst/>
          </p:spPr>
          <p:txBody>
            <a:bodyPr wrap="square" lIns="0" tIns="0" rIns="0" bIns="0" numCol="1" anchor="t">
              <a:noAutofit/>
            </a:bodyPr>
            <a:lstStyle/>
            <a:p>
              <a:pPr defTabSz="353020">
                <a:defRPr sz="900"/>
              </a:pPr>
            </a:p>
          </p:txBody>
        </p:sp>
        <p:sp>
          <p:nvSpPr>
            <p:cNvPr id="2540" name="lens"/>
            <p:cNvSpPr/>
            <p:nvPr/>
          </p:nvSpPr>
          <p:spPr>
            <a:xfrm>
              <a:off x="897134" y="156072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lens</a:t>
              </a:r>
            </a:p>
          </p:txBody>
        </p:sp>
        <p:sp>
          <p:nvSpPr>
            <p:cNvPr id="2541" name="Line"/>
            <p:cNvSpPr/>
            <p:nvPr/>
          </p:nvSpPr>
          <p:spPr>
            <a:xfrm>
              <a:off x="1137590" y="180372"/>
              <a:ext cx="4989467" cy="1503104"/>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2542" name="Line"/>
            <p:cNvSpPr/>
            <p:nvPr/>
          </p:nvSpPr>
          <p:spPr>
            <a:xfrm flipV="1">
              <a:off x="1137591" y="0"/>
              <a:ext cx="5049581" cy="1563226"/>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2543" name="Circle"/>
            <p:cNvSpPr/>
            <p:nvPr/>
          </p:nvSpPr>
          <p:spPr>
            <a:xfrm>
              <a:off x="3361810" y="841737"/>
              <a:ext cx="60115" cy="60125"/>
            </a:xfrm>
            <a:prstGeom prst="ellipse">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544" name="Rectangle"/>
            <p:cNvSpPr/>
            <p:nvPr/>
          </p:nvSpPr>
          <p:spPr>
            <a:xfrm>
              <a:off x="5045004" y="365005"/>
              <a:ext cx="120229" cy="300622"/>
            </a:xfrm>
            <a:prstGeom prst="rect">
              <a:avLst/>
            </a:prstGeom>
            <a:solidFill>
              <a:srgbClr val="FFFFFF"/>
            </a:solidFill>
            <a:ln w="3175" cap="flat">
              <a:solidFill>
                <a:srgbClr val="000000"/>
              </a:solidFill>
              <a:prstDash val="solid"/>
              <a:miter lim="400000"/>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545" name="Rectangle"/>
            <p:cNvSpPr/>
            <p:nvPr/>
          </p:nvSpPr>
          <p:spPr>
            <a:xfrm>
              <a:off x="5045004" y="661365"/>
              <a:ext cx="120229" cy="300621"/>
            </a:xfrm>
            <a:prstGeom prst="rect">
              <a:avLst/>
            </a:prstGeom>
            <a:solidFill>
              <a:srgbClr val="000000"/>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546" name="Rectangle"/>
            <p:cNvSpPr/>
            <p:nvPr/>
          </p:nvSpPr>
          <p:spPr>
            <a:xfrm>
              <a:off x="5045004" y="961985"/>
              <a:ext cx="120229" cy="300621"/>
            </a:xfrm>
            <a:prstGeom prst="rect">
              <a:avLst/>
            </a:prstGeom>
            <a:solidFill>
              <a:srgbClr val="FFFFFF"/>
            </a:solidFill>
            <a:ln w="3175" cap="flat">
              <a:solidFill>
                <a:srgbClr val="000000"/>
              </a:solidFill>
              <a:prstDash val="solid"/>
              <a:miter lim="400000"/>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547" name="Rectangle"/>
            <p:cNvSpPr/>
            <p:nvPr/>
          </p:nvSpPr>
          <p:spPr>
            <a:xfrm>
              <a:off x="5045004" y="1262605"/>
              <a:ext cx="120229" cy="300621"/>
            </a:xfrm>
            <a:prstGeom prst="rect">
              <a:avLst/>
            </a:prstGeom>
            <a:solidFill>
              <a:srgbClr val="000000"/>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548" name="Rectangle"/>
            <p:cNvSpPr/>
            <p:nvPr/>
          </p:nvSpPr>
          <p:spPr>
            <a:xfrm>
              <a:off x="5045004" y="60124"/>
              <a:ext cx="120229" cy="300621"/>
            </a:xfrm>
            <a:prstGeom prst="rect">
              <a:avLst/>
            </a:prstGeom>
            <a:solidFill>
              <a:srgbClr val="000000"/>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549" name="sensor"/>
            <p:cNvSpPr/>
            <p:nvPr/>
          </p:nvSpPr>
          <p:spPr>
            <a:xfrm>
              <a:off x="0" y="1560720"/>
              <a:ext cx="1270000"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sensor</a:t>
              </a:r>
            </a:p>
          </p:txBody>
        </p:sp>
        <p:sp>
          <p:nvSpPr>
            <p:cNvPr id="2550" name="Point in focus"/>
            <p:cNvSpPr/>
            <p:nvPr/>
          </p:nvSpPr>
          <p:spPr>
            <a:xfrm>
              <a:off x="2700556" y="1139852"/>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Point in focus</a:t>
              </a:r>
            </a:p>
          </p:txBody>
        </p:sp>
        <p:sp>
          <p:nvSpPr>
            <p:cNvPr id="2551" name="Object with texture"/>
            <p:cNvSpPr/>
            <p:nvPr/>
          </p:nvSpPr>
          <p:spPr>
            <a:xfrm>
              <a:off x="4203407" y="162084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Object with texture</a:t>
              </a:r>
            </a:p>
          </p:txBody>
        </p:sp>
        <p:sp>
          <p:nvSpPr>
            <p:cNvPr id="2552" name="Line"/>
            <p:cNvSpPr/>
            <p:nvPr/>
          </p:nvSpPr>
          <p:spPr>
            <a:xfrm>
              <a:off x="356108" y="901861"/>
              <a:ext cx="781484" cy="661365"/>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2553" name="Line"/>
            <p:cNvSpPr/>
            <p:nvPr/>
          </p:nvSpPr>
          <p:spPr>
            <a:xfrm flipV="1">
              <a:off x="356108" y="180372"/>
              <a:ext cx="781483" cy="721490"/>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2554" name="lens"/>
            <p:cNvSpPr/>
            <p:nvPr/>
          </p:nvSpPr>
          <p:spPr>
            <a:xfrm>
              <a:off x="356108" y="2704330"/>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lens</a:t>
              </a:r>
            </a:p>
          </p:txBody>
        </p:sp>
        <p:sp>
          <p:nvSpPr>
            <p:cNvPr id="2555" name="Line"/>
            <p:cNvSpPr/>
            <p:nvPr/>
          </p:nvSpPr>
          <p:spPr>
            <a:xfrm>
              <a:off x="1137590" y="2946079"/>
              <a:ext cx="3967529" cy="60125"/>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2556" name="Line"/>
            <p:cNvSpPr/>
            <p:nvPr/>
          </p:nvSpPr>
          <p:spPr>
            <a:xfrm flipV="1">
              <a:off x="1137591" y="2840862"/>
              <a:ext cx="3899900" cy="345714"/>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2557" name="Circle"/>
            <p:cNvSpPr/>
            <p:nvPr/>
          </p:nvSpPr>
          <p:spPr>
            <a:xfrm>
              <a:off x="3361810" y="2946079"/>
              <a:ext cx="60115" cy="60125"/>
            </a:xfrm>
            <a:prstGeom prst="ellipse">
              <a:avLst/>
            </a:prstGeom>
            <a:solidFill>
              <a:srgbClr val="FF2600"/>
            </a:solidFill>
            <a:ln w="3175" cap="flat">
              <a:solidFill>
                <a:srgbClr val="000000"/>
              </a:solidFill>
              <a:prstDash val="solid"/>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558" name="Rectangle"/>
            <p:cNvSpPr/>
            <p:nvPr/>
          </p:nvSpPr>
          <p:spPr>
            <a:xfrm>
              <a:off x="5045004" y="2465087"/>
              <a:ext cx="120229" cy="300621"/>
            </a:xfrm>
            <a:prstGeom prst="rect">
              <a:avLst/>
            </a:prstGeom>
            <a:solidFill>
              <a:srgbClr val="FFFFFF"/>
            </a:solidFill>
            <a:ln w="3175" cap="flat">
              <a:solidFill>
                <a:srgbClr val="000000"/>
              </a:solidFill>
              <a:prstDash val="solid"/>
              <a:miter lim="400000"/>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559" name="Rectangle"/>
            <p:cNvSpPr/>
            <p:nvPr/>
          </p:nvSpPr>
          <p:spPr>
            <a:xfrm>
              <a:off x="5045004" y="2765707"/>
              <a:ext cx="120229" cy="300622"/>
            </a:xfrm>
            <a:prstGeom prst="rect">
              <a:avLst/>
            </a:prstGeom>
            <a:solidFill>
              <a:srgbClr val="000000"/>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560" name="Rectangle"/>
            <p:cNvSpPr/>
            <p:nvPr/>
          </p:nvSpPr>
          <p:spPr>
            <a:xfrm>
              <a:off x="5045004" y="3066327"/>
              <a:ext cx="120229" cy="300622"/>
            </a:xfrm>
            <a:prstGeom prst="rect">
              <a:avLst/>
            </a:prstGeom>
            <a:solidFill>
              <a:srgbClr val="FFFFFF"/>
            </a:solidFill>
            <a:ln w="3175" cap="flat">
              <a:solidFill>
                <a:srgbClr val="000000"/>
              </a:solidFill>
              <a:prstDash val="solid"/>
              <a:miter lim="400000"/>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561" name="Rectangle"/>
            <p:cNvSpPr/>
            <p:nvPr/>
          </p:nvSpPr>
          <p:spPr>
            <a:xfrm>
              <a:off x="5045004" y="3366948"/>
              <a:ext cx="120229" cy="300621"/>
            </a:xfrm>
            <a:prstGeom prst="rect">
              <a:avLst/>
            </a:prstGeom>
            <a:solidFill>
              <a:srgbClr val="000000"/>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562" name="Rectangle"/>
            <p:cNvSpPr/>
            <p:nvPr/>
          </p:nvSpPr>
          <p:spPr>
            <a:xfrm>
              <a:off x="5045004" y="2164466"/>
              <a:ext cx="120229" cy="300622"/>
            </a:xfrm>
            <a:prstGeom prst="rect">
              <a:avLst/>
            </a:prstGeom>
            <a:solidFill>
              <a:srgbClr val="000000"/>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563" name="Point in focus"/>
            <p:cNvSpPr/>
            <p:nvPr/>
          </p:nvSpPr>
          <p:spPr>
            <a:xfrm>
              <a:off x="2700556" y="3244194"/>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Point in focus</a:t>
              </a:r>
            </a:p>
          </p:txBody>
        </p:sp>
        <p:sp>
          <p:nvSpPr>
            <p:cNvPr id="2564" name="Object with texture"/>
            <p:cNvSpPr/>
            <p:nvPr/>
          </p:nvSpPr>
          <p:spPr>
            <a:xfrm>
              <a:off x="4262269" y="3665063"/>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39224" tIns="39224" rIns="39224" bIns="39224" numCol="1" anchor="t">
              <a:spAutoFit/>
            </a:bodyPr>
            <a:lstStyle>
              <a:lvl1pPr marL="44627" marR="44627" defTabSz="1000224">
                <a:spcBef>
                  <a:spcPts val="1100"/>
                </a:spcBef>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Object with texture</a:t>
              </a:r>
            </a:p>
          </p:txBody>
        </p:sp>
        <p:grpSp>
          <p:nvGrpSpPr>
            <p:cNvPr id="2569" name="Group"/>
            <p:cNvGrpSpPr/>
            <p:nvPr/>
          </p:nvGrpSpPr>
          <p:grpSpPr>
            <a:xfrm>
              <a:off x="1017362" y="2946079"/>
              <a:ext cx="120229" cy="240497"/>
              <a:chOff x="0" y="0"/>
              <a:chExt cx="120228" cy="240496"/>
            </a:xfrm>
          </p:grpSpPr>
          <p:sp>
            <p:nvSpPr>
              <p:cNvPr id="2565" name="Oval"/>
              <p:cNvSpPr/>
              <p:nvPr/>
            </p:nvSpPr>
            <p:spPr>
              <a:xfrm>
                <a:off x="96990" y="0"/>
                <a:ext cx="23239" cy="240497"/>
              </a:xfrm>
              <a:prstGeom prst="ellipse">
                <a:avLst/>
              </a:prstGeom>
              <a:solidFill>
                <a:srgbClr val="3DACFF"/>
              </a:solidFill>
              <a:ln w="12700" cap="flat">
                <a:noFill/>
                <a:round/>
              </a:ln>
              <a:effectLst/>
            </p:spPr>
            <p:txBody>
              <a:bodyPr wrap="square" lIns="39224" tIns="39224" rIns="39224" bIns="39224" numCol="1" anchor="ctr">
                <a:noAutofit/>
              </a:bodyPr>
              <a:lstStyle/>
              <a:p>
                <a:pPr marL="44628" marR="44628" defTabSz="1000224">
                  <a:defRPr sz="2600">
                    <a:uFill>
                      <a:solidFill>
                        <a:srgbClr val="000000"/>
                      </a:solidFill>
                    </a:uFill>
                    <a:latin typeface="Times New Roman"/>
                    <a:ea typeface="Times New Roman"/>
                    <a:cs typeface="Times New Roman"/>
                    <a:sym typeface="Times New Roman"/>
                  </a:defRPr>
                </a:pPr>
              </a:p>
            </p:txBody>
          </p:sp>
          <p:sp>
            <p:nvSpPr>
              <p:cNvPr id="2566" name="Line"/>
              <p:cNvSpPr/>
              <p:nvPr/>
            </p:nvSpPr>
            <p:spPr>
              <a:xfrm>
                <a:off x="0" y="0"/>
                <a:ext cx="1744" cy="240497"/>
              </a:xfrm>
              <a:prstGeom prst="line">
                <a:avLst/>
              </a:prstGeom>
              <a:noFill/>
              <a:ln w="12700" cap="flat">
                <a:solidFill>
                  <a:srgbClr val="000000"/>
                </a:solidFill>
                <a:prstDash val="solid"/>
                <a:round/>
              </a:ln>
              <a:effectLst/>
            </p:spPr>
            <p:txBody>
              <a:bodyPr wrap="square" lIns="0" tIns="0" rIns="0" bIns="0" numCol="1" anchor="t">
                <a:noAutofit/>
              </a:bodyPr>
              <a:lstStyle/>
              <a:p>
                <a:pPr defTabSz="353020">
                  <a:defRPr sz="900"/>
                </a:pPr>
              </a:p>
            </p:txBody>
          </p:sp>
          <p:sp>
            <p:nvSpPr>
              <p:cNvPr id="2567" name="Line"/>
              <p:cNvSpPr/>
              <p:nvPr/>
            </p:nvSpPr>
            <p:spPr>
              <a:xfrm>
                <a:off x="0" y="125475"/>
                <a:ext cx="105074" cy="115021"/>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sp>
            <p:nvSpPr>
              <p:cNvPr id="2568" name="Line"/>
              <p:cNvSpPr/>
              <p:nvPr/>
            </p:nvSpPr>
            <p:spPr>
              <a:xfrm flipV="1">
                <a:off x="0" y="0"/>
                <a:ext cx="105074" cy="127480"/>
              </a:xfrm>
              <a:prstGeom prst="line">
                <a:avLst/>
              </a:prstGeom>
              <a:noFill/>
              <a:ln w="3175" cap="flat">
                <a:solidFill>
                  <a:srgbClr val="000000"/>
                </a:solidFill>
                <a:prstDash val="solid"/>
                <a:round/>
              </a:ln>
              <a:effectLst/>
            </p:spPr>
            <p:txBody>
              <a:bodyPr wrap="square" lIns="0" tIns="0" rIns="0" bIns="0" numCol="1" anchor="t">
                <a:noAutofit/>
              </a:bodyPr>
              <a:lstStyle/>
              <a:p>
                <a:pPr defTabSz="353020">
                  <a:defRPr sz="900"/>
                </a:pPr>
              </a:p>
            </p:txBody>
          </p:sp>
        </p:grpSp>
      </p:grpSp>
      <p:sp>
        <p:nvSpPr>
          <p:cNvPr id="2571" name="Well, except for diffraction (we did not scale wavelength!)"/>
          <p:cNvSpPr txBox="1"/>
          <p:nvPr/>
        </p:nvSpPr>
        <p:spPr>
          <a:xfrm>
            <a:off x="7278257" y="5187437"/>
            <a:ext cx="2598623" cy="1588423"/>
          </a:xfrm>
          <a:prstGeom prst="rect">
            <a:avLst/>
          </a:prstGeom>
          <a:ln w="12700">
            <a:miter lim="400000"/>
          </a:ln>
          <a:extLst>
            <a:ext uri="{C572A759-6A51-4108-AA02-DFA0A04FC94B}">
              <ma14:wrappingTextBoxFlag xmlns:ma14="http://schemas.microsoft.com/office/mac/drawingml/2011/main" val="1"/>
            </a:ext>
          </a:extLst>
        </p:spPr>
        <p:txBody>
          <a:bodyPr lIns="39224" tIns="39224" rIns="39224" bIns="39224">
            <a:spAutoFit/>
          </a:bodyPr>
          <a:lstStyle/>
          <a:p>
            <a:pPr marL="44628" marR="44628" defTabSz="1000224">
              <a:spcBef>
                <a:spcPts val="1400"/>
              </a:spcBef>
              <a:buClr>
                <a:srgbClr val="000000"/>
              </a:buClr>
              <a:buFont typeface="Times New Roman"/>
              <a:defRPr sz="2600">
                <a:uFill>
                  <a:solidFill>
                    <a:srgbClr val="000000"/>
                  </a:solidFill>
                </a:uFill>
                <a:latin typeface="Times New Roman"/>
                <a:ea typeface="Times New Roman"/>
                <a:cs typeface="Times New Roman"/>
                <a:sym typeface="Times New Roman"/>
              </a:defRPr>
            </a:pPr>
            <a:r>
              <a:t>Well, except for diffraction</a:t>
            </a:r>
            <a:br/>
            <a:r>
              <a:t>(we did not scale wavelength!)</a:t>
            </a:r>
          </a:p>
        </p:txBody>
      </p:sp>
    </p:spTree>
  </p:cSld>
  <p:clrMapOvr>
    <a:masterClrMapping/>
  </p:clrMapOvr>
  <p:transition xmlns:p14="http://schemas.microsoft.com/office/powerpoint/2010/main" spd="med" advClick="1"/>
</p:sld>
</file>

<file path=ppt/slides/slide2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73" name="More"/>
          <p:cNvSpPr txBox="1"/>
          <p:nvPr>
            <p:ph type="title"/>
          </p:nvPr>
        </p:nvSpPr>
        <p:spPr>
          <a:prstGeom prst="rect">
            <a:avLst/>
          </a:prstGeom>
        </p:spPr>
        <p:txBody>
          <a:bodyPr/>
          <a:lstStyle/>
          <a:p>
            <a:pPr/>
            <a:r>
              <a:t>More</a:t>
            </a:r>
          </a:p>
        </p:txBody>
      </p:sp>
      <p:sp>
        <p:nvSpPr>
          <p:cNvPr id="2574" name="http://grail.cs.washington.edu/projects/photomontage/…"/>
          <p:cNvSpPr txBox="1"/>
          <p:nvPr>
            <p:ph type="body" idx="1"/>
          </p:nvPr>
        </p:nvSpPr>
        <p:spPr>
          <a:prstGeom prst="rect">
            <a:avLst/>
          </a:prstGeom>
        </p:spPr>
        <p:txBody>
          <a:bodyPr/>
          <a:lstStyle/>
          <a:p>
            <a:pPr marL="613063" indent="-295563">
              <a:defRPr sz="1600"/>
            </a:pPr>
            <a:r>
              <a:rPr u="sng">
                <a:hlinkClick r:id="rId2" invalidUrl="" action="" tgtFrame="" tooltip="" history="1" highlightClick="0" endSnd="0"/>
              </a:rPr>
              <a:t>http://grail.cs.washington.edu/projects/photomontage/</a:t>
            </a:r>
          </a:p>
          <a:p>
            <a:pPr marL="613063" indent="-295563">
              <a:defRPr sz="1600"/>
            </a:pPr>
            <a:r>
              <a:rPr u="sng">
                <a:hlinkClick r:id="rId3" invalidUrl="" action="" tgtFrame="" tooltip="" history="1" highlightClick="0" endSnd="0"/>
              </a:rPr>
              <a:t>http://www.heliconsoft.com/heliconfocus.html</a:t>
            </a:r>
          </a:p>
          <a:p>
            <a:pPr marL="613063" indent="-295563">
              <a:defRPr sz="1600"/>
            </a:pPr>
            <a:r>
              <a:rPr u="sng">
                <a:hlinkClick r:id="rId4" invalidUrl="" action="" tgtFrame="" tooltip="" history="1" highlightClick="0" endSnd="0"/>
              </a:rPr>
              <a:t>http://people.csail.mit.edu/hasinoff/pubs/hasinoff-timeconstrained-2009.pdf</a:t>
            </a:r>
          </a:p>
          <a:p>
            <a:pPr marL="613063" indent="-295563">
              <a:defRPr sz="1600"/>
            </a:pPr>
            <a:r>
              <a:rPr u="sng">
                <a:hlinkClick r:id="rId4" invalidUrl="" action="" tgtFrame="" tooltip="" history="1" highlightClick="0" endSnd="0"/>
              </a:rPr>
              <a:t>http://people.csail.mit.edu/hasinoff/pubs/hasinoff-timeconstrained-2009.pdf</a:t>
            </a:r>
          </a:p>
          <a:p>
            <a:pPr marL="613063" indent="-295563">
              <a:defRPr sz="1600"/>
            </a:pPr>
            <a:r>
              <a:rPr u="sng">
                <a:hlinkClick r:id="rId5" invalidUrl="" action="" tgtFrame="" tooltip="" history="1" highlightClick="0" endSnd="0"/>
              </a:rPr>
              <a:t>http://layersmagazine.com/extended-depth-of-field-with-auto-blend-layers-in-photoshop-cs4.html</a:t>
            </a:r>
          </a:p>
          <a:p>
            <a:pPr marL="613063" indent="-295563">
              <a:defRPr sz="1600"/>
            </a:pPr>
            <a:r>
              <a:rPr u="sng">
                <a:hlinkClick r:id="rId6" invalidUrl="" action="" tgtFrame="" tooltip="" history="1" highlightClick="0" endSnd="0"/>
              </a:rPr>
              <a:t>http://www1.cs.columbia.edu/CAVE/projects/flexible_dof/images/FocalStack/pool_table/</a:t>
            </a:r>
          </a:p>
          <a:p>
            <a:pPr marL="613063" indent="-295563">
              <a:defRPr sz="1600"/>
            </a:pPr>
            <a:r>
              <a:rPr u="sng">
                <a:hlinkClick r:id="rId7" invalidUrl="" action="" tgtFrame="" tooltip="" history="1" highlightClick="0" endSnd="0"/>
              </a:rPr>
              <a:t>http://en.wikipedia.org/wiki/Focus_stacking</a:t>
            </a:r>
          </a:p>
          <a:p>
            <a:pPr marL="613063" indent="-295563">
              <a:defRPr sz="1600"/>
            </a:pPr>
            <a:r>
              <a:rPr u="sng">
                <a:hlinkClick r:id="rId8" invalidUrl="" action="" tgtFrame="" tooltip="" history="1" highlightClick="0" endSnd="0"/>
              </a:rPr>
              <a:t>http://en.wikipedia.org/wiki/Microscopy#Deconvolution</a:t>
            </a:r>
          </a:p>
          <a:p>
            <a:pPr marL="613063" indent="-295563">
              <a:defRPr sz="1600"/>
            </a:pPr>
            <a:r>
              <a:rPr u="sng">
                <a:hlinkClick r:id="rId9" invalidUrl="" action="" tgtFrame="" tooltip="" history="1" highlightClick="0" endSnd="0"/>
              </a:rPr>
              <a:t>http://www.equisetites.de/palbot/tools/focus_stacking.html</a:t>
            </a:r>
          </a:p>
          <a:p>
            <a:pPr marL="613063" indent="-295563">
              <a:defRPr sz="1600"/>
            </a:pPr>
            <a:r>
              <a:rPr u="sng">
                <a:hlinkClick r:id="rId10" invalidUrl="" action="" tgtFrame="" tooltip="" history="1" highlightClick="0" endSnd="0"/>
              </a:rPr>
              <a:t>http://www.youtube.com/watch?v=fJiEw4VCcYU</a:t>
            </a:r>
          </a:p>
          <a:p>
            <a:pPr marL="613063" indent="-295563">
              <a:defRPr sz="1600"/>
            </a:pPr>
            <a:r>
              <a:rPr u="sng">
                <a:hlinkClick r:id="rId11" invalidUrl="" action="" tgtFrame="" tooltip="" history="1" highlightClick="0" endSnd="0"/>
              </a:rPr>
              <a:t>http://www.janrik.net/insects/ExtendedDOF/LepSocNewsFinal/EDOF_NewsLepSoc_2005summer.htm</a:t>
            </a:r>
          </a:p>
          <a:p>
            <a:pPr marL="613063" indent="-295563">
              <a:defRPr sz="1600"/>
            </a:pPr>
            <a:r>
              <a:rPr u="sng">
                <a:hlinkClick r:id="rId12" invalidUrl="" action="" tgtFrame="" tooltip="" history="1" highlightClick="0" endSnd="0"/>
              </a:rPr>
              <a:t>https://alliance.seas.upenn.edu/~cis581/wiki/Lectures/Pyramid.pdf</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6E6E9"/>
        </a:solidFill>
        <a:ln w="25400" cap="flat">
          <a:solidFill>
            <a:srgbClr val="000000"/>
          </a:solidFill>
          <a:prstDash val="solid"/>
          <a:round/>
        </a:ln>
        <a:effectLst/>
        <a:sp3d/>
      </a:spPr>
      <a:bodyPr rot="0" spcFirstLastPara="1" vertOverflow="overflow" horzOverflow="overflow" vert="horz" wrap="square" lIns="25400" tIns="25400" rIns="25400" bIns="25400" numCol="1" spcCol="38100" rtlCol="0" anchor="ctr" upright="0">
        <a:spAutoFit/>
      </a:bodyPr>
      <a:lstStyle>
        <a:defPPr marL="38607" marR="38607"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
              <a:solidFill>
                <a:srgbClr val="000000"/>
              </a:solidFill>
            </a:uFill>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6E6E9"/>
        </a:solidFill>
        <a:ln w="25400" cap="flat">
          <a:solidFill>
            <a:srgbClr val="000000"/>
          </a:solidFill>
          <a:prstDash val="solid"/>
          <a:round/>
        </a:ln>
        <a:effectLst/>
        <a:sp3d/>
      </a:spPr>
      <a:bodyPr rot="0" spcFirstLastPara="1" vertOverflow="overflow" horzOverflow="overflow" vert="horz" wrap="square" lIns="25400" tIns="25400" rIns="25400" bIns="25400" numCol="1" spcCol="38100" rtlCol="0" anchor="ctr" upright="0">
        <a:spAutoFit/>
      </a:bodyPr>
      <a:lstStyle>
        <a:defPPr marL="38607" marR="38607"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
              <a:solidFill>
                <a:srgbClr val="000000"/>
              </a:solidFill>
            </a:uFill>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