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1.jpeg" ContentType="image/jpeg"/>
  <Override PartName="/ppt/media/image2.jpeg" ContentType="image/jpeg"/>
  <Override PartName="/ppt/media/image3.jpeg" ContentType="image/jpeg"/>
  <Override PartName="/ppt/theme/theme2.xml" ContentType="application/vnd.openxmlformats-officedocument.theme+xml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</p:sldIdLst>
  <p:sldSz cx="10045700" cy="75311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A9BC294-FFE2-49D5-8D69-9E1BD2C41BD5}" styleName="">
    <a:tblBg/>
    <a:wholeTb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BBFC77FB-9ED0-4EC9-95AA-A1379042E648}" styleName="">
    <a:tblBg/>
    <a:wholeTb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3DC5C2F9-1CAC-4260-A1DD-9FCDBB877499}" styleName="">
    <a:tblBg/>
    <a:wholeTbl>
      <a:tcTxStyle b="off" i="off">
        <a:font>
          <a:latin typeface="Cochin"/>
          <a:ea typeface="Cochin"/>
          <a:cs typeface="Cochin"/>
        </a:font>
        <a:srgbClr val="3D3E3F">
          <a:alpha val="90000"/>
        </a:srgbClr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Cochin"/>
          <a:ea typeface="Cochin"/>
          <a:cs typeface="Cochin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Cochin"/>
          <a:ea typeface="Cochin"/>
          <a:cs typeface="Cochin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Cochin"/>
          <a:ea typeface="Cochin"/>
          <a:cs typeface="Cochin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3" name="Shape 24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6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16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16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16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16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16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16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16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16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ustom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0" advTm="28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ine"/>
          <p:cNvSpPr/>
          <p:nvPr/>
        </p:nvSpPr>
        <p:spPr>
          <a:xfrm>
            <a:off x="334962" y="920750"/>
            <a:ext cx="9544051" cy="158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0812" y="0"/>
            <a:ext cx="1004888" cy="733425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Title Text"/>
          <p:cNvSpPr txBox="1"/>
          <p:nvPr>
            <p:ph type="title"/>
          </p:nvPr>
        </p:nvSpPr>
        <p:spPr>
          <a:xfrm>
            <a:off x="334962" y="0"/>
            <a:ext cx="9544051" cy="920750"/>
          </a:xfrm>
          <a:prstGeom prst="rect">
            <a:avLst/>
          </a:prstGeom>
        </p:spPr>
        <p:txBody>
          <a:bodyPr anchor="b"/>
          <a:lstStyle>
            <a:lvl1pPr marL="50323" marR="50323" algn="l" defTabSz="1004887">
              <a:defRPr b="1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" name="Body Level One…"/>
          <p:cNvSpPr txBox="1"/>
          <p:nvPr>
            <p:ph type="body" idx="1"/>
          </p:nvPr>
        </p:nvSpPr>
        <p:spPr>
          <a:xfrm>
            <a:off x="334962" y="1087437"/>
            <a:ext cx="9544051" cy="6443663"/>
          </a:xfrm>
          <a:prstGeom prst="rect">
            <a:avLst/>
          </a:prstGeom>
        </p:spPr>
        <p:txBody>
          <a:bodyPr/>
          <a:lstStyle>
            <a:lvl1pPr marL="426560" marR="50323" indent="-376237" defTabSz="1004887">
              <a:buClr>
                <a:srgbClr val="000000"/>
              </a:buClr>
              <a:buFont typeface="Times New Roman"/>
              <a:defRPr b="1" sz="31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866297" marR="50323" indent="-314325" defTabSz="1004887">
              <a:spcBef>
                <a:spcPts val="700"/>
              </a:spcBef>
              <a:buClr>
                <a:srgbClr val="000000"/>
              </a:buClr>
              <a:buFont typeface="Times New Roman"/>
              <a:defRPr sz="31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06035" marR="50323" indent="-250825" defTabSz="1004887">
              <a:spcBef>
                <a:spcPts val="600"/>
              </a:spcBef>
              <a:buClr>
                <a:srgbClr val="000000"/>
              </a:buClr>
              <a:buFont typeface="Times New Roman"/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07685" marR="50323" indent="-250825" defTabSz="1004887">
              <a:spcBef>
                <a:spcPts val="500"/>
              </a:spcBef>
              <a:buClr>
                <a:srgbClr val="000000"/>
              </a:buClr>
              <a:buFont typeface="Times New Roman"/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310922" marR="50323" indent="-252412" defTabSz="1004887">
              <a:spcBef>
                <a:spcPts val="500"/>
              </a:spcBef>
              <a:buClr>
                <a:srgbClr val="000000"/>
              </a:buClr>
              <a:buFont typeface="Times New Roman"/>
              <a:buChar char="•"/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xfrm>
            <a:off x="4813300" y="7150100"/>
            <a:ext cx="419100" cy="4315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450" y="260350"/>
            <a:ext cx="2590800" cy="189230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itle Text"/>
          <p:cNvSpPr txBox="1"/>
          <p:nvPr>
            <p:ph type="title"/>
          </p:nvPr>
        </p:nvSpPr>
        <p:spPr>
          <a:xfrm>
            <a:off x="754062" y="2174875"/>
            <a:ext cx="8537576" cy="2846388"/>
          </a:xfrm>
          <a:prstGeom prst="rect">
            <a:avLst/>
          </a:prstGeom>
        </p:spPr>
        <p:txBody>
          <a:bodyPr anchor="t"/>
          <a:lstStyle>
            <a:lvl1pPr marL="50323" marR="50323" defTabSz="1004887">
              <a:defRPr b="1" sz="53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xfrm>
            <a:off x="4813300" y="7150100"/>
            <a:ext cx="419100" cy="4315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Line"/>
          <p:cNvSpPr/>
          <p:nvPr/>
        </p:nvSpPr>
        <p:spPr>
          <a:xfrm>
            <a:off x="330200" y="914400"/>
            <a:ext cx="9537700" cy="1744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2400" y="0"/>
            <a:ext cx="1003300" cy="733934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itle Text"/>
          <p:cNvSpPr txBox="1"/>
          <p:nvPr>
            <p:ph type="title"/>
          </p:nvPr>
        </p:nvSpPr>
        <p:spPr>
          <a:xfrm>
            <a:off x="330200" y="0"/>
            <a:ext cx="9537700" cy="914400"/>
          </a:xfrm>
          <a:prstGeom prst="rect">
            <a:avLst/>
          </a:prstGeom>
        </p:spPr>
        <p:txBody>
          <a:bodyPr anchor="b"/>
          <a:lstStyle>
            <a:lvl1pPr marL="45326" marR="45326" algn="l" defTabSz="1003300">
              <a:defRPr b="1" sz="42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3" name="Body Level One…"/>
          <p:cNvSpPr txBox="1"/>
          <p:nvPr>
            <p:ph type="body" idx="1"/>
          </p:nvPr>
        </p:nvSpPr>
        <p:spPr>
          <a:xfrm>
            <a:off x="330200" y="1092200"/>
            <a:ext cx="9537700" cy="6438900"/>
          </a:xfrm>
          <a:prstGeom prst="rect">
            <a:avLst/>
          </a:prstGeom>
        </p:spPr>
        <p:txBody>
          <a:bodyPr/>
          <a:lstStyle>
            <a:lvl1pPr marL="384175" marR="45326" defTabSz="1003300">
              <a:buClr>
                <a:srgbClr val="000000"/>
              </a:buClr>
              <a:buFont typeface="Times New Roman"/>
              <a:defRPr b="1" sz="30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45326" defTabSz="1003300">
              <a:spcBef>
                <a:spcPts val="700"/>
              </a:spcBef>
              <a:buClr>
                <a:srgbClr val="000000"/>
              </a:buClr>
              <a:buFont typeface="Times New Roman"/>
              <a:defRPr sz="30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45326" indent="-228600" defTabSz="1003300">
              <a:buClr>
                <a:srgbClr val="000000"/>
              </a:buClr>
              <a:buFont typeface="Times New Roman"/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45326" indent="-228600" defTabSz="1003300">
              <a:spcBef>
                <a:spcPts val="500"/>
              </a:spcBef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45326" defTabSz="1003300">
              <a:spcBef>
                <a:spcPts val="500"/>
              </a:spcBef>
              <a:buClr>
                <a:srgbClr val="000000"/>
              </a:buClr>
              <a:buFont typeface="Times New Roman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lide Number"/>
          <p:cNvSpPr txBox="1"/>
          <p:nvPr>
            <p:ph type="sldNum" sz="quarter" idx="2"/>
          </p:nvPr>
        </p:nvSpPr>
        <p:spPr>
          <a:xfrm>
            <a:off x="4798986" y="7112000"/>
            <a:ext cx="444501" cy="468573"/>
          </a:xfrm>
          <a:prstGeom prst="rect">
            <a:avLst/>
          </a:prstGeom>
        </p:spPr>
        <p:txBody>
          <a:bodyPr/>
          <a:lstStyle>
            <a:lvl1pPr defTabSz="508000">
              <a:defRPr sz="2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"/>
          <p:cNvSpPr/>
          <p:nvPr/>
        </p:nvSpPr>
        <p:spPr>
          <a:xfrm>
            <a:off x="560252" y="1371600"/>
            <a:ext cx="9151305" cy="1"/>
          </a:xfrm>
          <a:prstGeom prst="line">
            <a:avLst/>
          </a:prstGeom>
          <a:ln w="25400">
            <a:solidFill>
              <a:srgbClr val="737577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2" name="Title Text"/>
          <p:cNvSpPr txBox="1"/>
          <p:nvPr>
            <p:ph type="title"/>
          </p:nvPr>
        </p:nvSpPr>
        <p:spPr>
          <a:xfrm>
            <a:off x="558800" y="132382"/>
            <a:ext cx="9156700" cy="1320801"/>
          </a:xfrm>
          <a:prstGeom prst="rect">
            <a:avLst/>
          </a:prstGeom>
          <a:effectLst>
            <a:outerShdw sx="100000" sy="100000" kx="0" ky="0" algn="b" rotWithShape="0" blurRad="38100" dist="50800" dir="3000000">
              <a:srgbClr val="FFFFFF">
                <a:alpha val="80000"/>
              </a:srgbClr>
            </a:outerShdw>
          </a:effectLst>
        </p:spPr>
        <p:txBody>
          <a:bodyPr/>
          <a:lstStyle>
            <a:lvl1pPr marL="0" marR="0" algn="l" defTabSz="457200">
              <a:defRPr sz="4800">
                <a:solidFill>
                  <a:srgbClr val="515151"/>
                </a:solidFill>
                <a:uFillTx/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3" name="Body Level One…"/>
          <p:cNvSpPr txBox="1"/>
          <p:nvPr>
            <p:ph type="body" idx="1"/>
          </p:nvPr>
        </p:nvSpPr>
        <p:spPr>
          <a:xfrm>
            <a:off x="571500" y="1524000"/>
            <a:ext cx="9131300" cy="5803900"/>
          </a:xfrm>
          <a:prstGeom prst="rect">
            <a:avLst/>
          </a:prstGeom>
        </p:spPr>
        <p:txBody>
          <a:bodyPr/>
          <a:lstStyle>
            <a:lvl1pPr marL="508000" marR="0" indent="-508000" defTabSz="457200">
              <a:lnSpc>
                <a:spcPct val="90000"/>
              </a:lnSpc>
              <a:spcBef>
                <a:spcPts val="1600"/>
              </a:spcBef>
              <a:buSzPct val="65000"/>
              <a:buFont typeface="Zapf Dingbats"/>
              <a:buChar char="✦"/>
              <a:defRPr>
                <a:solidFill>
                  <a:srgbClr val="515151"/>
                </a:solidFill>
                <a:uFillTx/>
                <a:latin typeface="Cochin"/>
                <a:ea typeface="Cochin"/>
                <a:cs typeface="Cochin"/>
                <a:sym typeface="Cochin"/>
              </a:defRPr>
            </a:lvl1pPr>
            <a:lvl2pPr marL="1066800" marR="0" indent="-304800" defTabSz="457200">
              <a:lnSpc>
                <a:spcPct val="90000"/>
              </a:lnSpc>
              <a:spcBef>
                <a:spcPts val="700"/>
              </a:spcBef>
              <a:buSzPct val="83000"/>
              <a:buChar char="•"/>
              <a:defRPr sz="2600">
                <a:solidFill>
                  <a:srgbClr val="515151"/>
                </a:solidFill>
                <a:uFillTx/>
                <a:latin typeface="Cochin"/>
                <a:ea typeface="Cochin"/>
                <a:cs typeface="Cochin"/>
                <a:sym typeface="Cochin"/>
              </a:defRPr>
            </a:lvl2pPr>
            <a:lvl3pPr marL="1460500" marR="0" indent="-254000" defTabSz="457200">
              <a:lnSpc>
                <a:spcPct val="90000"/>
              </a:lnSpc>
              <a:spcBef>
                <a:spcPts val="700"/>
              </a:spcBef>
              <a:buSzPct val="87000"/>
              <a:buChar char="-"/>
              <a:defRPr sz="2600">
                <a:solidFill>
                  <a:srgbClr val="515151"/>
                </a:solidFill>
                <a:uFillTx/>
                <a:latin typeface="Cochin"/>
                <a:ea typeface="Cochin"/>
                <a:cs typeface="Cochin"/>
                <a:sym typeface="Cochin"/>
              </a:defRPr>
            </a:lvl3pPr>
            <a:lvl4pPr marL="2286000" marR="0" indent="-635000" defTabSz="457200">
              <a:lnSpc>
                <a:spcPct val="90000"/>
              </a:lnSpc>
              <a:spcBef>
                <a:spcPts val="700"/>
              </a:spcBef>
              <a:buSzPct val="65000"/>
              <a:buFont typeface="Type Embellishments One LET Embellishments One LET Plain:1.0"/>
              <a:buChar char="n"/>
              <a:defRPr sz="2600">
                <a:solidFill>
                  <a:srgbClr val="515151"/>
                </a:solidFill>
                <a:uFillTx/>
                <a:latin typeface="Cochin"/>
                <a:ea typeface="Cochin"/>
                <a:cs typeface="Cochin"/>
                <a:sym typeface="Cochin"/>
              </a:defRPr>
            </a:lvl4pPr>
            <a:lvl5pPr marL="2730500" marR="0" indent="-635000" defTabSz="457200">
              <a:lnSpc>
                <a:spcPct val="90000"/>
              </a:lnSpc>
              <a:spcBef>
                <a:spcPts val="700"/>
              </a:spcBef>
              <a:buSzPct val="65000"/>
              <a:buFont typeface="Type Embellishments One LET Embellishments One LET Plain:1.0"/>
              <a:buChar char="n"/>
              <a:defRPr sz="2600">
                <a:solidFill>
                  <a:srgbClr val="515151"/>
                </a:solidFill>
                <a:uFillTx/>
                <a:latin typeface="Cochin"/>
                <a:ea typeface="Cochin"/>
                <a:cs typeface="Cochin"/>
                <a:sym typeface="Cochi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xfrm>
            <a:off x="4889500" y="7150100"/>
            <a:ext cx="266700" cy="279400"/>
          </a:xfrm>
          <a:prstGeom prst="rect">
            <a:avLst/>
          </a:prstGeom>
          <a:effectLst>
            <a:outerShdw sx="100000" sy="100000" kx="0" ky="0" algn="b" rotWithShape="0" blurRad="38100" dist="50800" dir="3000000">
              <a:srgbClr val="FFFFFF">
                <a:alpha val="60000"/>
              </a:srgbClr>
            </a:outerShdw>
          </a:effectLst>
        </p:spPr>
        <p:txBody>
          <a:bodyPr/>
          <a:lstStyle>
            <a:lvl1pPr>
              <a:defRPr sz="1200">
                <a:solidFill>
                  <a:srgbClr val="515151"/>
                </a:solidFill>
                <a:uFillTx/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/>
        </p:nvSpPr>
        <p:spPr>
          <a:xfrm>
            <a:off x="330200" y="914400"/>
            <a:ext cx="9537700" cy="1744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2400" y="0"/>
            <a:ext cx="1003300" cy="733934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itle Text"/>
          <p:cNvSpPr txBox="1"/>
          <p:nvPr>
            <p:ph type="title"/>
          </p:nvPr>
        </p:nvSpPr>
        <p:spPr>
          <a:xfrm>
            <a:off x="330200" y="0"/>
            <a:ext cx="9537700" cy="914400"/>
          </a:xfrm>
          <a:prstGeom prst="rect">
            <a:avLst/>
          </a:prstGeom>
        </p:spPr>
        <p:txBody>
          <a:bodyPr anchor="b"/>
          <a:lstStyle>
            <a:lvl1pPr marL="45326" marR="45326" algn="l" defTabSz="1003300">
              <a:defRPr b="1" sz="42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64" name="Body Level One…"/>
          <p:cNvSpPr txBox="1"/>
          <p:nvPr>
            <p:ph type="body" idx="1"/>
          </p:nvPr>
        </p:nvSpPr>
        <p:spPr>
          <a:xfrm>
            <a:off x="330200" y="1092200"/>
            <a:ext cx="9537700" cy="6438900"/>
          </a:xfrm>
          <a:prstGeom prst="rect">
            <a:avLst/>
          </a:prstGeom>
        </p:spPr>
        <p:txBody>
          <a:bodyPr/>
          <a:lstStyle>
            <a:lvl1pPr marL="384175" marR="45326" defTabSz="1003300">
              <a:buClr>
                <a:srgbClr val="000000"/>
              </a:buClr>
              <a:buFont typeface="Times New Roman"/>
              <a:defRPr b="1" sz="30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45326" defTabSz="1003300">
              <a:spcBef>
                <a:spcPts val="700"/>
              </a:spcBef>
              <a:buClr>
                <a:srgbClr val="000000"/>
              </a:buClr>
              <a:buFont typeface="Times New Roman"/>
              <a:defRPr sz="30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45326" indent="-228600" defTabSz="1003300">
              <a:buClr>
                <a:srgbClr val="000000"/>
              </a:buClr>
              <a:buFont typeface="Times New Roman"/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45326" indent="-228600" defTabSz="1003300">
              <a:spcBef>
                <a:spcPts val="500"/>
              </a:spcBef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45326" defTabSz="1003300">
              <a:spcBef>
                <a:spcPts val="500"/>
              </a:spcBef>
              <a:buClr>
                <a:srgbClr val="000000"/>
              </a:buClr>
              <a:buFont typeface="Times New Roman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lide Number"/>
          <p:cNvSpPr txBox="1"/>
          <p:nvPr>
            <p:ph type="sldNum" sz="quarter" idx="2"/>
          </p:nvPr>
        </p:nvSpPr>
        <p:spPr>
          <a:xfrm>
            <a:off x="4798986" y="7112000"/>
            <a:ext cx="444501" cy="468573"/>
          </a:xfrm>
          <a:prstGeom prst="rect">
            <a:avLst/>
          </a:prstGeom>
        </p:spPr>
        <p:txBody>
          <a:bodyPr/>
          <a:lstStyle>
            <a:lvl1pPr defTabSz="508000">
              <a:defRPr sz="2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Line"/>
          <p:cNvSpPr/>
          <p:nvPr/>
        </p:nvSpPr>
        <p:spPr>
          <a:xfrm>
            <a:off x="330200" y="914400"/>
            <a:ext cx="9537700" cy="1744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2400" y="0"/>
            <a:ext cx="1003300" cy="733934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Title Text"/>
          <p:cNvSpPr txBox="1"/>
          <p:nvPr>
            <p:ph type="title"/>
          </p:nvPr>
        </p:nvSpPr>
        <p:spPr>
          <a:xfrm>
            <a:off x="330200" y="0"/>
            <a:ext cx="9537700" cy="914400"/>
          </a:xfrm>
          <a:prstGeom prst="rect">
            <a:avLst/>
          </a:prstGeom>
        </p:spPr>
        <p:txBody>
          <a:bodyPr anchor="b"/>
          <a:lstStyle>
            <a:lvl1pPr marL="45326" marR="45326" algn="l" defTabSz="1003300">
              <a:defRPr b="1" sz="42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5" name="Body Level One…"/>
          <p:cNvSpPr txBox="1"/>
          <p:nvPr>
            <p:ph type="body" idx="1"/>
          </p:nvPr>
        </p:nvSpPr>
        <p:spPr>
          <a:xfrm>
            <a:off x="330200" y="1092200"/>
            <a:ext cx="9537700" cy="6438900"/>
          </a:xfrm>
          <a:prstGeom prst="rect">
            <a:avLst/>
          </a:prstGeom>
        </p:spPr>
        <p:txBody>
          <a:bodyPr/>
          <a:lstStyle>
            <a:lvl1pPr marL="384175" marR="45326" defTabSz="1003300">
              <a:buClr>
                <a:srgbClr val="000000"/>
              </a:buClr>
              <a:buFont typeface="Times New Roman"/>
              <a:defRPr b="1" sz="30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45326" defTabSz="1003300">
              <a:spcBef>
                <a:spcPts val="700"/>
              </a:spcBef>
              <a:buClr>
                <a:srgbClr val="000000"/>
              </a:buClr>
              <a:buFont typeface="Times New Roman"/>
              <a:defRPr sz="30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45326" indent="-228600" defTabSz="1003300">
              <a:buClr>
                <a:srgbClr val="000000"/>
              </a:buClr>
              <a:buFont typeface="Times New Roman"/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45326" indent="-228600" defTabSz="1003300">
              <a:spcBef>
                <a:spcPts val="500"/>
              </a:spcBef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45326" defTabSz="1003300">
              <a:spcBef>
                <a:spcPts val="500"/>
              </a:spcBef>
              <a:buClr>
                <a:srgbClr val="000000"/>
              </a:buClr>
              <a:buFont typeface="Times New Roman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xfrm>
            <a:off x="4798986" y="7112000"/>
            <a:ext cx="444501" cy="468573"/>
          </a:xfrm>
          <a:prstGeom prst="rect">
            <a:avLst/>
          </a:prstGeom>
        </p:spPr>
        <p:txBody>
          <a:bodyPr/>
          <a:lstStyle>
            <a:lvl1pPr defTabSz="508000">
              <a:defRPr sz="2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Line"/>
          <p:cNvSpPr/>
          <p:nvPr/>
        </p:nvSpPr>
        <p:spPr>
          <a:xfrm>
            <a:off x="330200" y="914400"/>
            <a:ext cx="9537700" cy="1744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2400" y="0"/>
            <a:ext cx="1003300" cy="733934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Title Text"/>
          <p:cNvSpPr txBox="1"/>
          <p:nvPr>
            <p:ph type="title"/>
          </p:nvPr>
        </p:nvSpPr>
        <p:spPr>
          <a:xfrm>
            <a:off x="330200" y="0"/>
            <a:ext cx="9537700" cy="914400"/>
          </a:xfrm>
          <a:prstGeom prst="rect">
            <a:avLst/>
          </a:prstGeom>
        </p:spPr>
        <p:txBody>
          <a:bodyPr anchor="b"/>
          <a:lstStyle>
            <a:lvl1pPr marL="45323" marR="45323" algn="l" defTabSz="1003300">
              <a:defRPr b="1" sz="42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6" name="Body Level One…"/>
          <p:cNvSpPr txBox="1"/>
          <p:nvPr>
            <p:ph type="body" idx="1"/>
          </p:nvPr>
        </p:nvSpPr>
        <p:spPr>
          <a:xfrm>
            <a:off x="330200" y="1092200"/>
            <a:ext cx="9537700" cy="6438900"/>
          </a:xfrm>
          <a:prstGeom prst="rect">
            <a:avLst/>
          </a:prstGeom>
        </p:spPr>
        <p:txBody>
          <a:bodyPr/>
          <a:lstStyle>
            <a:lvl1pPr marL="384173" marR="45323" defTabSz="1003300">
              <a:buClr>
                <a:srgbClr val="000000"/>
              </a:buClr>
              <a:buFont typeface="Times New Roman"/>
              <a:defRPr b="1" sz="30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2" marR="45323" defTabSz="1003300">
              <a:spcBef>
                <a:spcPts val="700"/>
              </a:spcBef>
              <a:buClr>
                <a:srgbClr val="000000"/>
              </a:buClr>
              <a:buFont typeface="Times New Roman"/>
              <a:defRPr sz="30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2" marR="45323" indent="-228600" defTabSz="1003300">
              <a:buClr>
                <a:srgbClr val="000000"/>
              </a:buClr>
              <a:buFont typeface="Times New Roman"/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2" marR="45323" defTabSz="1003300">
              <a:spcBef>
                <a:spcPts val="500"/>
              </a:spcBef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2" marR="45323" defTabSz="1003300">
              <a:spcBef>
                <a:spcPts val="500"/>
              </a:spcBef>
              <a:buClr>
                <a:srgbClr val="000000"/>
              </a:buClr>
              <a:buFont typeface="Times New Roman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lide Number"/>
          <p:cNvSpPr txBox="1"/>
          <p:nvPr>
            <p:ph type="sldNum" sz="quarter" idx="2"/>
          </p:nvPr>
        </p:nvSpPr>
        <p:spPr>
          <a:xfrm>
            <a:off x="4798986" y="7112000"/>
            <a:ext cx="444501" cy="468573"/>
          </a:xfrm>
          <a:prstGeom prst="rect">
            <a:avLst/>
          </a:prstGeom>
        </p:spPr>
        <p:txBody>
          <a:bodyPr/>
          <a:lstStyle>
            <a:lvl1pPr defTabSz="508000">
              <a:defRPr sz="2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9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Title Text"/>
          <p:cNvSpPr txBox="1"/>
          <p:nvPr>
            <p:ph type="title"/>
          </p:nvPr>
        </p:nvSpPr>
        <p:spPr>
          <a:xfrm>
            <a:off x="335524" y="-1"/>
            <a:ext cx="9541356" cy="921777"/>
          </a:xfrm>
          <a:prstGeom prst="rect">
            <a:avLst/>
          </a:prstGeom>
        </p:spPr>
        <p:txBody>
          <a:bodyPr lIns="39224" tIns="39224" rIns="39224" bIns="39224" anchor="b"/>
          <a:lstStyle>
            <a:lvl1pPr marL="45323" marR="45323" algn="l" defTabSz="1000224">
              <a:defRPr b="1" sz="42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7" name="Body Level One…"/>
          <p:cNvSpPr txBox="1"/>
          <p:nvPr>
            <p:ph type="body" idx="1"/>
          </p:nvPr>
        </p:nvSpPr>
        <p:spPr>
          <a:xfrm>
            <a:off x="335524" y="1088479"/>
            <a:ext cx="9541356" cy="6442621"/>
          </a:xfrm>
          <a:prstGeom prst="rect">
            <a:avLst/>
          </a:prstGeom>
        </p:spPr>
        <p:txBody>
          <a:bodyPr lIns="39224" tIns="39224" rIns="39224" bIns="39224"/>
          <a:lstStyle>
            <a:lvl1pPr marL="293936" marR="45323" indent="-252663" defTabSz="1000224">
              <a:buClr>
                <a:srgbClr val="000000"/>
              </a:buClr>
              <a:buFont typeface="Times New Roman"/>
              <a:defRPr b="1" sz="2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09025" marR="45323" indent="-210552" defTabSz="1000224">
              <a:spcBef>
                <a:spcPts val="700"/>
              </a:spcBef>
              <a:buClr>
                <a:srgbClr val="000000"/>
              </a:buClr>
              <a:buFont typeface="Times New Roman"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30484" marR="45323" indent="-174811" defTabSz="1000224">
              <a:buClr>
                <a:srgbClr val="000000"/>
              </a:buClr>
              <a:buFont typeface="Times New Roman"/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576158" marR="45323" indent="-163285" defTabSz="1000224">
              <a:spcBef>
                <a:spcPts val="500"/>
              </a:spcBef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33358" marR="45323" indent="-163285" defTabSz="1000224">
              <a:spcBef>
                <a:spcPts val="500"/>
              </a:spcBef>
              <a:buClr>
                <a:srgbClr val="000000"/>
              </a:buClr>
              <a:buFont typeface="Times New Roman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/>
          <p:nvPr>
            <p:ph type="sldNum" sz="quarter" idx="2"/>
          </p:nvPr>
        </p:nvSpPr>
        <p:spPr>
          <a:xfrm>
            <a:off x="4812502" y="7109436"/>
            <a:ext cx="421350" cy="445423"/>
          </a:xfrm>
          <a:prstGeom prst="rect">
            <a:avLst/>
          </a:prstGeom>
        </p:spPr>
        <p:txBody>
          <a:bodyPr lIns="39224" tIns="39224" rIns="39224" bIns="39224"/>
          <a:lstStyle>
            <a:lvl1pPr defTabSz="500112">
              <a:defRPr sz="2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0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Title Text"/>
          <p:cNvSpPr txBox="1"/>
          <p:nvPr>
            <p:ph type="title"/>
          </p:nvPr>
        </p:nvSpPr>
        <p:spPr>
          <a:xfrm>
            <a:off x="335524" y="-1"/>
            <a:ext cx="9541356" cy="921777"/>
          </a:xfrm>
          <a:prstGeom prst="rect">
            <a:avLst/>
          </a:prstGeom>
        </p:spPr>
        <p:txBody>
          <a:bodyPr lIns="39224" tIns="39224" rIns="39224" bIns="39224" anchor="b">
            <a:normAutofit fontScale="100000" lnSpcReduction="0"/>
          </a:bodyPr>
          <a:lstStyle>
            <a:lvl1pPr marL="45323" marR="45323" algn="l" defTabSz="1000224">
              <a:defRPr b="1" sz="42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8" name="Body Level One…"/>
          <p:cNvSpPr txBox="1"/>
          <p:nvPr>
            <p:ph type="body" idx="1"/>
          </p:nvPr>
        </p:nvSpPr>
        <p:spPr>
          <a:xfrm>
            <a:off x="335524" y="1088479"/>
            <a:ext cx="9541356" cy="6442621"/>
          </a:xfrm>
          <a:prstGeom prst="rect">
            <a:avLst/>
          </a:prstGeom>
        </p:spPr>
        <p:txBody>
          <a:bodyPr lIns="39224" tIns="39224" rIns="39224" bIns="39224">
            <a:normAutofit fontScale="100000" lnSpcReduction="0"/>
          </a:bodyPr>
          <a:lstStyle>
            <a:lvl1pPr marL="293936" marR="45323" indent="-252663" defTabSz="1000224">
              <a:defRPr b="1" sz="2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09025" marR="45323" indent="-210552" defTabSz="1000224">
              <a:spcBef>
                <a:spcPts val="700"/>
              </a:spcBef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30484" marR="45323" indent="-174811" defTabSz="1000224"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576158" marR="45323" indent="-163285" defTabSz="1000224">
              <a:spcBef>
                <a:spcPts val="500"/>
              </a:spcBef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33358" marR="45323" indent="-163285" defTabSz="1000224">
              <a:spcBef>
                <a:spcPts val="500"/>
              </a:spcBef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" name="Slide Number"/>
          <p:cNvSpPr txBox="1"/>
          <p:nvPr>
            <p:ph type="sldNum" sz="quarter" idx="2"/>
          </p:nvPr>
        </p:nvSpPr>
        <p:spPr>
          <a:xfrm>
            <a:off x="4812502" y="7109436"/>
            <a:ext cx="421350" cy="445423"/>
          </a:xfrm>
          <a:prstGeom prst="rect">
            <a:avLst/>
          </a:prstGeom>
        </p:spPr>
        <p:txBody>
          <a:bodyPr lIns="39224" tIns="39224" rIns="39224" bIns="39224"/>
          <a:lstStyle>
            <a:lvl1pPr defTabSz="500112">
              <a:defRPr sz="2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1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/>
          <p:nvPr>
            <p:ph type="title"/>
          </p:nvPr>
        </p:nvSpPr>
        <p:spPr>
          <a:xfrm>
            <a:off x="335524" y="-1"/>
            <a:ext cx="9541356" cy="921777"/>
          </a:xfrm>
          <a:prstGeom prst="rect">
            <a:avLst/>
          </a:prstGeom>
        </p:spPr>
        <p:txBody>
          <a:bodyPr lIns="39224" tIns="39224" rIns="39224" bIns="39224" anchor="b">
            <a:normAutofit fontScale="100000" lnSpcReduction="0"/>
          </a:bodyPr>
          <a:lstStyle>
            <a:lvl1pPr marL="45323" marR="45323" algn="l" defTabSz="1000224">
              <a:defRPr b="1" sz="42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9" name="Body Level One…"/>
          <p:cNvSpPr txBox="1"/>
          <p:nvPr>
            <p:ph type="body" idx="1"/>
          </p:nvPr>
        </p:nvSpPr>
        <p:spPr>
          <a:xfrm>
            <a:off x="335524" y="1088479"/>
            <a:ext cx="9541356" cy="6442621"/>
          </a:xfrm>
          <a:prstGeom prst="rect">
            <a:avLst/>
          </a:prstGeom>
        </p:spPr>
        <p:txBody>
          <a:bodyPr lIns="39224" tIns="39224" rIns="39224" bIns="39224">
            <a:normAutofit fontScale="100000" lnSpcReduction="0"/>
          </a:bodyPr>
          <a:lstStyle>
            <a:lvl1pPr marL="293936" marR="45323" indent="-252663" defTabSz="1000224">
              <a:defRPr b="1" sz="2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09025" marR="45323" indent="-210552" defTabSz="1000224">
              <a:spcBef>
                <a:spcPts val="700"/>
              </a:spcBef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30484" marR="45323" indent="-174811" defTabSz="1000224"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576158" marR="45323" indent="-163285" defTabSz="1000224">
              <a:spcBef>
                <a:spcPts val="500"/>
              </a:spcBef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33358" marR="45323" indent="-163285" defTabSz="1000224">
              <a:spcBef>
                <a:spcPts val="500"/>
              </a:spcBef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/>
          <p:nvPr>
            <p:ph type="sldNum" sz="quarter" idx="2"/>
          </p:nvPr>
        </p:nvSpPr>
        <p:spPr>
          <a:xfrm>
            <a:off x="4812502" y="7109436"/>
            <a:ext cx="421350" cy="445423"/>
          </a:xfrm>
          <a:prstGeom prst="rect">
            <a:avLst/>
          </a:prstGeom>
        </p:spPr>
        <p:txBody>
          <a:bodyPr lIns="39224" tIns="39224" rIns="39224" bIns="39224"/>
          <a:lstStyle>
            <a:lvl1pPr defTabSz="500112">
              <a:defRPr sz="2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Line"/>
          <p:cNvSpPr/>
          <p:nvPr/>
        </p:nvSpPr>
        <p:spPr>
          <a:xfrm>
            <a:off x="247269" y="1147315"/>
            <a:ext cx="9629575" cy="8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28" name="Title Text"/>
          <p:cNvSpPr txBox="1"/>
          <p:nvPr>
            <p:ph type="title"/>
          </p:nvPr>
        </p:nvSpPr>
        <p:spPr>
          <a:xfrm>
            <a:off x="237463" y="196122"/>
            <a:ext cx="9639417" cy="941388"/>
          </a:xfrm>
          <a:prstGeom prst="rect">
            <a:avLst/>
          </a:prstGeom>
        </p:spPr>
        <p:txBody>
          <a:bodyPr lIns="39224" tIns="39224" rIns="39224" bIns="39224">
            <a:normAutofit fontScale="100000" lnSpcReduction="0"/>
          </a:bodyPr>
          <a:lstStyle>
            <a:lvl1pPr marL="0" marR="0" algn="l" defTabSz="451081">
              <a:defRPr b="1" sz="48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9" name="Body Level One…"/>
          <p:cNvSpPr txBox="1"/>
          <p:nvPr>
            <p:ph type="body" idx="1"/>
          </p:nvPr>
        </p:nvSpPr>
        <p:spPr>
          <a:xfrm>
            <a:off x="237463" y="1274795"/>
            <a:ext cx="9639417" cy="6236693"/>
          </a:xfrm>
          <a:prstGeom prst="rect">
            <a:avLst/>
          </a:prstGeom>
        </p:spPr>
        <p:txBody>
          <a:bodyPr lIns="39224" tIns="39224" rIns="39224" bIns="39224">
            <a:normAutofit fontScale="100000" lnSpcReduction="0"/>
          </a:bodyPr>
          <a:lstStyle>
            <a:lvl1pPr marL="627138" marR="0" indent="-309638" defTabSz="451081">
              <a:buSzPct val="75000"/>
              <a:defRPr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071638" marR="0" indent="-309638" defTabSz="451081">
              <a:spcBef>
                <a:spcPts val="0"/>
              </a:spcBef>
              <a:buChar char="-"/>
              <a:defRPr sz="3200"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1516138" marR="0" indent="-309638" defTabSz="451081">
              <a:spcBef>
                <a:spcPts val="1100"/>
              </a:spcBef>
              <a:buChar char="-"/>
              <a:defRPr sz="3200"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1960638" marR="0" indent="-309638" defTabSz="451081">
              <a:spcBef>
                <a:spcPts val="1100"/>
              </a:spcBef>
              <a:buChar char="-"/>
              <a:defRPr sz="3200"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2405138" marR="0" indent="-309638" defTabSz="451081">
              <a:spcBef>
                <a:spcPts val="1100"/>
              </a:spcBef>
              <a:buChar char="-"/>
              <a:defRPr sz="3200">
                <a:uFillTx/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Slide Number"/>
          <p:cNvSpPr txBox="1"/>
          <p:nvPr>
            <p:ph type="sldNum" sz="quarter" idx="2"/>
          </p:nvPr>
        </p:nvSpPr>
        <p:spPr>
          <a:xfrm>
            <a:off x="4896172" y="7148661"/>
            <a:ext cx="243550" cy="256250"/>
          </a:xfrm>
          <a:prstGeom prst="rect">
            <a:avLst/>
          </a:prstGeom>
        </p:spPr>
        <p:txBody>
          <a:bodyPr lIns="39224" tIns="39224" rIns="39224" bIns="39224"/>
          <a:lstStyle>
            <a:lvl1pPr defTabSz="451081">
              <a:defRPr sz="1200"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3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Title Text"/>
          <p:cNvSpPr txBox="1"/>
          <p:nvPr>
            <p:ph type="title"/>
          </p:nvPr>
        </p:nvSpPr>
        <p:spPr>
          <a:xfrm>
            <a:off x="335524" y="-1"/>
            <a:ext cx="9541356" cy="921777"/>
          </a:xfrm>
          <a:prstGeom prst="rect">
            <a:avLst/>
          </a:prstGeom>
        </p:spPr>
        <p:txBody>
          <a:bodyPr lIns="39224" tIns="39224" rIns="39224" bIns="39224" anchor="b"/>
          <a:lstStyle>
            <a:lvl1pPr marL="45323" marR="45323" algn="l" defTabSz="1000224">
              <a:defRPr b="1" sz="42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0" name="Body Level One…"/>
          <p:cNvSpPr txBox="1"/>
          <p:nvPr>
            <p:ph type="body" idx="1"/>
          </p:nvPr>
        </p:nvSpPr>
        <p:spPr>
          <a:xfrm>
            <a:off x="335524" y="1088479"/>
            <a:ext cx="9541356" cy="6442621"/>
          </a:xfrm>
          <a:prstGeom prst="rect">
            <a:avLst/>
          </a:prstGeom>
        </p:spPr>
        <p:txBody>
          <a:bodyPr lIns="39224" tIns="39224" rIns="39224" bIns="39224"/>
          <a:lstStyle>
            <a:lvl1pPr marL="293936" marR="45323" indent="-252663" defTabSz="1000224">
              <a:buClr>
                <a:srgbClr val="000000"/>
              </a:buClr>
              <a:buFont typeface="Times New Roman"/>
              <a:defRPr b="1" sz="2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09025" marR="45323" indent="-210552" defTabSz="1000224">
              <a:spcBef>
                <a:spcPts val="700"/>
              </a:spcBef>
              <a:buClr>
                <a:srgbClr val="000000"/>
              </a:buClr>
              <a:buFont typeface="Times New Roman"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30484" marR="45323" indent="-174811" defTabSz="1000224">
              <a:buClr>
                <a:srgbClr val="000000"/>
              </a:buClr>
              <a:buFont typeface="Times New Roman"/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576158" marR="45323" indent="-163285" defTabSz="1000224">
              <a:spcBef>
                <a:spcPts val="500"/>
              </a:spcBef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33358" marR="45323" indent="-163285" defTabSz="1000224">
              <a:spcBef>
                <a:spcPts val="500"/>
              </a:spcBef>
              <a:buClr>
                <a:srgbClr val="000000"/>
              </a:buClr>
              <a:buFont typeface="Times New Roman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1" name="Slide Number"/>
          <p:cNvSpPr txBox="1"/>
          <p:nvPr>
            <p:ph type="sldNum" sz="quarter" idx="2"/>
          </p:nvPr>
        </p:nvSpPr>
        <p:spPr>
          <a:xfrm>
            <a:off x="4812502" y="7109436"/>
            <a:ext cx="421350" cy="445423"/>
          </a:xfrm>
          <a:prstGeom prst="rect">
            <a:avLst/>
          </a:prstGeom>
        </p:spPr>
        <p:txBody>
          <a:bodyPr lIns="39224" tIns="39224" rIns="39224" bIns="39224"/>
          <a:lstStyle>
            <a:lvl1pPr defTabSz="500112">
              <a:defRPr sz="2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4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Title Text"/>
          <p:cNvSpPr txBox="1"/>
          <p:nvPr>
            <p:ph type="title"/>
          </p:nvPr>
        </p:nvSpPr>
        <p:spPr>
          <a:xfrm>
            <a:off x="335524" y="-1"/>
            <a:ext cx="9541356" cy="921777"/>
          </a:xfrm>
          <a:prstGeom prst="rect">
            <a:avLst/>
          </a:prstGeom>
        </p:spPr>
        <p:txBody>
          <a:bodyPr lIns="39224" tIns="39224" rIns="39224" bIns="39224" anchor="b"/>
          <a:lstStyle>
            <a:lvl1pPr marL="45323" marR="45323" algn="l" defTabSz="1000224">
              <a:defRPr b="1" sz="42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1" name="Body Level One…"/>
          <p:cNvSpPr txBox="1"/>
          <p:nvPr>
            <p:ph type="body" idx="1"/>
          </p:nvPr>
        </p:nvSpPr>
        <p:spPr>
          <a:xfrm>
            <a:off x="335524" y="1088479"/>
            <a:ext cx="9541356" cy="6442621"/>
          </a:xfrm>
          <a:prstGeom prst="rect">
            <a:avLst/>
          </a:prstGeom>
        </p:spPr>
        <p:txBody>
          <a:bodyPr lIns="39224" tIns="39224" rIns="39224" bIns="39224"/>
          <a:lstStyle>
            <a:lvl1pPr marL="293936" marR="45323" indent="-252663" defTabSz="1000224">
              <a:buClr>
                <a:srgbClr val="000000"/>
              </a:buClr>
              <a:buFont typeface="Times New Roman"/>
              <a:defRPr b="1" sz="2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09025" marR="45323" indent="-210552" defTabSz="1000224">
              <a:spcBef>
                <a:spcPts val="700"/>
              </a:spcBef>
              <a:buClr>
                <a:srgbClr val="000000"/>
              </a:buClr>
              <a:buFont typeface="Times New Roman"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30484" marR="45323" indent="-174811" defTabSz="1000224">
              <a:buClr>
                <a:srgbClr val="000000"/>
              </a:buClr>
              <a:buFont typeface="Times New Roman"/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576158" marR="45323" indent="-163285" defTabSz="1000224">
              <a:spcBef>
                <a:spcPts val="500"/>
              </a:spcBef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33358" marR="45323" indent="-163285" defTabSz="1000224">
              <a:spcBef>
                <a:spcPts val="500"/>
              </a:spcBef>
              <a:buClr>
                <a:srgbClr val="000000"/>
              </a:buClr>
              <a:buFont typeface="Times New Roman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" name="Slide Number"/>
          <p:cNvSpPr txBox="1"/>
          <p:nvPr>
            <p:ph type="sldNum" sz="quarter" idx="2"/>
          </p:nvPr>
        </p:nvSpPr>
        <p:spPr>
          <a:xfrm>
            <a:off x="4812502" y="7109436"/>
            <a:ext cx="421350" cy="445423"/>
          </a:xfrm>
          <a:prstGeom prst="rect">
            <a:avLst/>
          </a:prstGeom>
        </p:spPr>
        <p:txBody>
          <a:bodyPr lIns="39224" tIns="39224" rIns="39224" bIns="39224"/>
          <a:lstStyle>
            <a:lvl1pPr defTabSz="500112">
              <a:defRPr sz="2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6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Title Text"/>
          <p:cNvSpPr txBox="1"/>
          <p:nvPr>
            <p:ph type="title"/>
          </p:nvPr>
        </p:nvSpPr>
        <p:spPr>
          <a:xfrm>
            <a:off x="335524" y="-1"/>
            <a:ext cx="9541356" cy="921777"/>
          </a:xfrm>
          <a:prstGeom prst="rect">
            <a:avLst/>
          </a:prstGeom>
        </p:spPr>
        <p:txBody>
          <a:bodyPr lIns="39224" tIns="39224" rIns="39224" bIns="39224" anchor="b">
            <a:normAutofit fontScale="100000" lnSpcReduction="0"/>
          </a:bodyPr>
          <a:lstStyle>
            <a:lvl1pPr marL="45323" marR="45323" algn="l" defTabSz="1000224">
              <a:defRPr b="1" sz="42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2" name="Body Level One…"/>
          <p:cNvSpPr txBox="1"/>
          <p:nvPr>
            <p:ph type="body" idx="1"/>
          </p:nvPr>
        </p:nvSpPr>
        <p:spPr>
          <a:xfrm>
            <a:off x="335524" y="1088479"/>
            <a:ext cx="9541356" cy="6442621"/>
          </a:xfrm>
          <a:prstGeom prst="rect">
            <a:avLst/>
          </a:prstGeom>
        </p:spPr>
        <p:txBody>
          <a:bodyPr lIns="39224" tIns="39224" rIns="39224" bIns="39224">
            <a:normAutofit fontScale="100000" lnSpcReduction="0"/>
          </a:bodyPr>
          <a:lstStyle>
            <a:lvl1pPr marL="293936" marR="45323" indent="-252663" defTabSz="1000224">
              <a:defRPr b="1" sz="2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09025" marR="45323" indent="-210552" defTabSz="1000224">
              <a:spcBef>
                <a:spcPts val="700"/>
              </a:spcBef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30484" marR="45323" indent="-174811" defTabSz="1000224"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576158" marR="45323" indent="-163285" defTabSz="1000224">
              <a:spcBef>
                <a:spcPts val="500"/>
              </a:spcBef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33358" marR="45323" indent="-163285" defTabSz="1000224">
              <a:spcBef>
                <a:spcPts val="500"/>
              </a:spcBef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Slide Number"/>
          <p:cNvSpPr txBox="1"/>
          <p:nvPr>
            <p:ph type="sldNum" sz="quarter" idx="2"/>
          </p:nvPr>
        </p:nvSpPr>
        <p:spPr>
          <a:xfrm>
            <a:off x="4812502" y="7109436"/>
            <a:ext cx="421350" cy="445423"/>
          </a:xfrm>
          <a:prstGeom prst="rect">
            <a:avLst/>
          </a:prstGeom>
        </p:spPr>
        <p:txBody>
          <a:bodyPr lIns="39224" tIns="39224" rIns="39224" bIns="39224"/>
          <a:lstStyle>
            <a:lvl1pPr defTabSz="500112">
              <a:defRPr sz="2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7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itle Text"/>
          <p:cNvSpPr txBox="1"/>
          <p:nvPr>
            <p:ph type="title"/>
          </p:nvPr>
        </p:nvSpPr>
        <p:spPr>
          <a:xfrm>
            <a:off x="335524" y="-1"/>
            <a:ext cx="9541356" cy="921777"/>
          </a:xfrm>
          <a:prstGeom prst="rect">
            <a:avLst/>
          </a:prstGeom>
        </p:spPr>
        <p:txBody>
          <a:bodyPr lIns="39224" tIns="39224" rIns="39224" bIns="39224" anchor="b">
            <a:normAutofit fontScale="100000" lnSpcReduction="0"/>
          </a:bodyPr>
          <a:lstStyle>
            <a:lvl1pPr marL="45323" marR="45323" algn="l" defTabSz="1000224">
              <a:defRPr b="1" sz="42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3" name="Body Level One…"/>
          <p:cNvSpPr txBox="1"/>
          <p:nvPr>
            <p:ph type="body" idx="1"/>
          </p:nvPr>
        </p:nvSpPr>
        <p:spPr>
          <a:xfrm>
            <a:off x="335524" y="1088479"/>
            <a:ext cx="9541356" cy="6442621"/>
          </a:xfrm>
          <a:prstGeom prst="rect">
            <a:avLst/>
          </a:prstGeom>
        </p:spPr>
        <p:txBody>
          <a:bodyPr lIns="39224" tIns="39224" rIns="39224" bIns="39224">
            <a:normAutofit fontScale="100000" lnSpcReduction="0"/>
          </a:bodyPr>
          <a:lstStyle>
            <a:lvl1pPr marL="293936" marR="45323" indent="-252663" defTabSz="1000224">
              <a:defRPr b="1" sz="2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09025" marR="45323" indent="-210552" defTabSz="1000224">
              <a:spcBef>
                <a:spcPts val="700"/>
              </a:spcBef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30484" marR="45323" indent="-174811" defTabSz="1000224"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576158" marR="45323" indent="-163285" defTabSz="1000224">
              <a:spcBef>
                <a:spcPts val="500"/>
              </a:spcBef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33358" marR="45323" indent="-163285" defTabSz="1000224">
              <a:spcBef>
                <a:spcPts val="500"/>
              </a:spcBef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4" name="Slide Number"/>
          <p:cNvSpPr txBox="1"/>
          <p:nvPr>
            <p:ph type="sldNum" sz="quarter" idx="2"/>
          </p:nvPr>
        </p:nvSpPr>
        <p:spPr>
          <a:xfrm>
            <a:off x="4812502" y="7109436"/>
            <a:ext cx="421350" cy="445423"/>
          </a:xfrm>
          <a:prstGeom prst="rect">
            <a:avLst/>
          </a:prstGeom>
        </p:spPr>
        <p:txBody>
          <a:bodyPr lIns="39224" tIns="39224" rIns="39224" bIns="39224"/>
          <a:lstStyle>
            <a:lvl1pPr defTabSz="500112">
              <a:defRPr sz="2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ectangle"/>
          <p:cNvSpPr/>
          <p:nvPr/>
        </p:nvSpPr>
        <p:spPr>
          <a:xfrm>
            <a:off x="11922" y="-88256"/>
            <a:ext cx="10267009" cy="1372858"/>
          </a:xfrm>
          <a:prstGeom prst="rect">
            <a:avLst/>
          </a:prstGeom>
          <a:blipFill>
            <a:blip r:embed="rId2"/>
          </a:blipFill>
          <a:ln w="12700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algn="ctr" defTabSz="451081"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82" name="Rectangle"/>
          <p:cNvSpPr/>
          <p:nvPr/>
        </p:nvSpPr>
        <p:spPr>
          <a:xfrm>
            <a:off x="11922" y="6403396"/>
            <a:ext cx="10267009" cy="1274796"/>
          </a:xfrm>
          <a:prstGeom prst="rect">
            <a:avLst/>
          </a:prstGeom>
          <a:blipFill>
            <a:blip r:embed="rId2"/>
          </a:blipFill>
          <a:ln w="12700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algn="ctr" defTabSz="451081"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83" name="Title Text"/>
          <p:cNvSpPr txBox="1"/>
          <p:nvPr>
            <p:ph type="title"/>
          </p:nvPr>
        </p:nvSpPr>
        <p:spPr>
          <a:xfrm>
            <a:off x="198238" y="1294407"/>
            <a:ext cx="9639418" cy="5099184"/>
          </a:xfrm>
          <a:prstGeom prst="rect">
            <a:avLst/>
          </a:prstGeom>
        </p:spPr>
        <p:txBody>
          <a:bodyPr lIns="39224" tIns="39224" rIns="39224" bIns="39224">
            <a:normAutofit fontScale="100000" lnSpcReduction="0"/>
          </a:bodyPr>
          <a:lstStyle>
            <a:lvl1pPr marL="0" marR="0" algn="l" defTabSz="451081">
              <a:defRPr b="1" sz="110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4" name="Slide Number"/>
          <p:cNvSpPr txBox="1"/>
          <p:nvPr>
            <p:ph type="sldNum" sz="quarter" idx="2"/>
          </p:nvPr>
        </p:nvSpPr>
        <p:spPr>
          <a:xfrm>
            <a:off x="4896172" y="7148661"/>
            <a:ext cx="243550" cy="256250"/>
          </a:xfrm>
          <a:prstGeom prst="rect">
            <a:avLst/>
          </a:prstGeom>
        </p:spPr>
        <p:txBody>
          <a:bodyPr lIns="39224" tIns="39224" rIns="39224" bIns="39224"/>
          <a:lstStyle>
            <a:lvl1pPr defTabSz="451081">
              <a:defRPr sz="1200"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 txBox="1"/>
          <p:nvPr>
            <p:ph type="title"/>
          </p:nvPr>
        </p:nvSpPr>
        <p:spPr>
          <a:xfrm>
            <a:off x="982728" y="1264989"/>
            <a:ext cx="8080244" cy="2549592"/>
          </a:xfrm>
          <a:prstGeom prst="rect">
            <a:avLst/>
          </a:prstGeom>
        </p:spPr>
        <p:txBody>
          <a:bodyPr lIns="39224" tIns="39224" rIns="39224" bIns="39224" anchor="b">
            <a:normAutofit fontScale="100000" lnSpcReduction="0"/>
          </a:bodyPr>
          <a:lstStyle>
            <a:lvl1pPr marL="0" marR="0" defTabSz="451081">
              <a:defRPr sz="64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2" name="Body Level One…"/>
          <p:cNvSpPr txBox="1"/>
          <p:nvPr>
            <p:ph type="body" sz="quarter" idx="1"/>
          </p:nvPr>
        </p:nvSpPr>
        <p:spPr>
          <a:xfrm>
            <a:off x="982728" y="4834416"/>
            <a:ext cx="8080244" cy="1108093"/>
          </a:xfrm>
          <a:prstGeom prst="rect">
            <a:avLst/>
          </a:prstGeom>
        </p:spPr>
        <p:txBody>
          <a:bodyPr lIns="39224" tIns="39224" rIns="39224" bIns="39224">
            <a:normAutofit fontScale="100000" lnSpcReduction="0"/>
          </a:bodyPr>
          <a:lstStyle>
            <a:lvl1pPr marL="0" marR="0" indent="0" algn="ctr" defTabSz="451081">
              <a:spcBef>
                <a:spcPts val="0"/>
              </a:spcBef>
              <a:buSzTx/>
              <a:buNone/>
              <a:defRPr sz="2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451081">
              <a:spcBef>
                <a:spcPts val="0"/>
              </a:spcBef>
              <a:buSzTx/>
              <a:buNone/>
              <a:defRPr sz="2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51081">
              <a:spcBef>
                <a:spcPts val="0"/>
              </a:spcBef>
              <a:buSzTx/>
              <a:buNone/>
              <a:defRPr sz="2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51081">
              <a:spcBef>
                <a:spcPts val="0"/>
              </a:spcBef>
              <a:buSzTx/>
              <a:buNone/>
              <a:defRPr sz="2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51081">
              <a:spcBef>
                <a:spcPts val="0"/>
              </a:spcBef>
              <a:buSzTx/>
              <a:buNone/>
              <a:defRPr sz="2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 txBox="1"/>
          <p:nvPr>
            <p:ph type="sldNum" sz="quarter" idx="2"/>
          </p:nvPr>
        </p:nvSpPr>
        <p:spPr>
          <a:xfrm>
            <a:off x="4896172" y="7148661"/>
            <a:ext cx="243550" cy="256250"/>
          </a:xfrm>
          <a:prstGeom prst="rect">
            <a:avLst/>
          </a:prstGeom>
        </p:spPr>
        <p:txBody>
          <a:bodyPr lIns="39224" tIns="39224" rIns="39224" bIns="39224"/>
          <a:lstStyle>
            <a:lvl1pPr defTabSz="451081">
              <a:defRPr sz="1200"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Line"/>
          <p:cNvSpPr/>
          <p:nvPr/>
        </p:nvSpPr>
        <p:spPr>
          <a:xfrm>
            <a:off x="332177" y="915601"/>
            <a:ext cx="9533681" cy="1743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>
              <a:defRPr sz="1000"/>
            </a:pPr>
          </a:p>
        </p:txBody>
      </p:sp>
      <p:pic>
        <p:nvPicPr>
          <p:cNvPr id="20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0706" y="1586"/>
            <a:ext cx="1002878" cy="733625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Title Text"/>
          <p:cNvSpPr txBox="1"/>
          <p:nvPr>
            <p:ph type="title"/>
          </p:nvPr>
        </p:nvSpPr>
        <p:spPr>
          <a:xfrm>
            <a:off x="332177" y="1586"/>
            <a:ext cx="9533682" cy="914016"/>
          </a:xfrm>
          <a:prstGeom prst="rect">
            <a:avLst/>
          </a:prstGeom>
        </p:spPr>
        <p:txBody>
          <a:bodyPr lIns="50778" tIns="50778" rIns="50778" bIns="50778" anchor="b"/>
          <a:lstStyle>
            <a:lvl1pPr marL="45323" marR="45323" algn="l" defTabSz="1003300">
              <a:defRPr b="1" sz="40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03" name="Body Level One…"/>
          <p:cNvSpPr txBox="1"/>
          <p:nvPr>
            <p:ph type="body" idx="1"/>
          </p:nvPr>
        </p:nvSpPr>
        <p:spPr>
          <a:xfrm>
            <a:off x="332177" y="1093326"/>
            <a:ext cx="9533682" cy="6436188"/>
          </a:xfrm>
          <a:prstGeom prst="rect">
            <a:avLst/>
          </a:prstGeom>
        </p:spPr>
        <p:txBody>
          <a:bodyPr lIns="50778" tIns="50778" rIns="50778" bIns="50778"/>
          <a:lstStyle>
            <a:lvl1pPr marL="361312" marR="45323" indent="-320039" defTabSz="1003300">
              <a:buClr>
                <a:srgbClr val="000000"/>
              </a:buClr>
              <a:buFont typeface="Times New Roman"/>
              <a:defRPr b="1" sz="2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65172" marR="45323" indent="-266700" defTabSz="1003300">
              <a:spcBef>
                <a:spcPts val="700"/>
              </a:spcBef>
              <a:buClr>
                <a:srgbClr val="000000"/>
              </a:buClr>
              <a:buFont typeface="Times New Roman"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66688" marR="45323" indent="-211015" defTabSz="1003300"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18612" marR="45323" indent="-205740" defTabSz="1003300">
              <a:spcBef>
                <a:spcPts val="500"/>
              </a:spcBef>
              <a:buClr>
                <a:srgbClr val="000000"/>
              </a:buClr>
              <a:buFont typeface="Times New Roman"/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75812" marR="45323" indent="-205739" defTabSz="1003300">
              <a:spcBef>
                <a:spcPts val="500"/>
              </a:spcBef>
              <a:buClr>
                <a:srgbClr val="000000"/>
              </a:buClr>
              <a:buFont typeface="Times New Roman"/>
              <a:buChar char="•"/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4" name="Slide Number"/>
          <p:cNvSpPr txBox="1"/>
          <p:nvPr>
            <p:ph type="sldNum" sz="quarter" idx="2"/>
          </p:nvPr>
        </p:nvSpPr>
        <p:spPr>
          <a:xfrm>
            <a:off x="4811707" y="7110590"/>
            <a:ext cx="419059" cy="431510"/>
          </a:xfrm>
          <a:prstGeom prst="rect">
            <a:avLst/>
          </a:prstGeom>
        </p:spPr>
        <p:txBody>
          <a:bodyPr lIns="50778" tIns="50778" rIns="50778" bIns="50778"/>
          <a:lstStyle>
            <a:lvl1pPr defTabSz="508000"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21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Title Text"/>
          <p:cNvSpPr txBox="1"/>
          <p:nvPr>
            <p:ph type="title"/>
          </p:nvPr>
        </p:nvSpPr>
        <p:spPr>
          <a:xfrm>
            <a:off x="335524" y="-1"/>
            <a:ext cx="9541356" cy="921777"/>
          </a:xfrm>
          <a:prstGeom prst="rect">
            <a:avLst/>
          </a:prstGeom>
        </p:spPr>
        <p:txBody>
          <a:bodyPr lIns="39224" tIns="39224" rIns="39224" bIns="39224" anchor="b"/>
          <a:lstStyle>
            <a:lvl1pPr marL="45326" marR="45326" algn="l" defTabSz="1000224">
              <a:defRPr b="1" sz="42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4" name="Body Level One…"/>
          <p:cNvSpPr txBox="1"/>
          <p:nvPr>
            <p:ph type="body" idx="1"/>
          </p:nvPr>
        </p:nvSpPr>
        <p:spPr>
          <a:xfrm>
            <a:off x="335524" y="1088479"/>
            <a:ext cx="9541356" cy="6442621"/>
          </a:xfrm>
          <a:prstGeom prst="rect">
            <a:avLst/>
          </a:prstGeom>
        </p:spPr>
        <p:txBody>
          <a:bodyPr lIns="39224" tIns="39224" rIns="39224" bIns="39224"/>
          <a:lstStyle>
            <a:lvl1pPr marL="293938" marR="45326" indent="-252663" defTabSz="1000224">
              <a:buClr>
                <a:srgbClr val="000000"/>
              </a:buClr>
              <a:buFont typeface="Times New Roman"/>
              <a:defRPr b="1" sz="2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09027" marR="45326" indent="-210552" defTabSz="1000224">
              <a:spcBef>
                <a:spcPts val="700"/>
              </a:spcBef>
              <a:buClr>
                <a:srgbClr val="000000"/>
              </a:buClr>
              <a:buFont typeface="Times New Roman"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30486" marR="45326" indent="-174811" defTabSz="1000224">
              <a:buClr>
                <a:srgbClr val="000000"/>
              </a:buClr>
              <a:buFont typeface="Times New Roman"/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576160" marR="45326" indent="-163285" defTabSz="1000224">
              <a:spcBef>
                <a:spcPts val="500"/>
              </a:spcBef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33360" marR="45326" indent="-163285" defTabSz="1000224">
              <a:spcBef>
                <a:spcPts val="500"/>
              </a:spcBef>
              <a:buClr>
                <a:srgbClr val="000000"/>
              </a:buClr>
              <a:buFont typeface="Times New Roman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5" name="Slide Number"/>
          <p:cNvSpPr txBox="1"/>
          <p:nvPr>
            <p:ph type="sldNum" sz="quarter" idx="2"/>
          </p:nvPr>
        </p:nvSpPr>
        <p:spPr>
          <a:xfrm>
            <a:off x="4812502" y="7109436"/>
            <a:ext cx="421350" cy="445423"/>
          </a:xfrm>
          <a:prstGeom prst="rect">
            <a:avLst/>
          </a:prstGeom>
        </p:spPr>
        <p:txBody>
          <a:bodyPr lIns="39224" tIns="39224" rIns="39224" bIns="39224"/>
          <a:lstStyle>
            <a:lvl1pPr defTabSz="500112">
              <a:defRPr sz="2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22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Title Text"/>
          <p:cNvSpPr txBox="1"/>
          <p:nvPr>
            <p:ph type="title"/>
          </p:nvPr>
        </p:nvSpPr>
        <p:spPr>
          <a:xfrm>
            <a:off x="335524" y="-1"/>
            <a:ext cx="9541356" cy="921777"/>
          </a:xfrm>
          <a:prstGeom prst="rect">
            <a:avLst/>
          </a:prstGeom>
        </p:spPr>
        <p:txBody>
          <a:bodyPr lIns="39224" tIns="39224" rIns="39224" bIns="39224" anchor="b"/>
          <a:lstStyle>
            <a:lvl1pPr marL="45326" marR="45326" algn="l" defTabSz="1000224">
              <a:defRPr b="1" sz="42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5" name="Body Level One…"/>
          <p:cNvSpPr txBox="1"/>
          <p:nvPr>
            <p:ph type="body" idx="1"/>
          </p:nvPr>
        </p:nvSpPr>
        <p:spPr>
          <a:xfrm>
            <a:off x="335524" y="1088479"/>
            <a:ext cx="9541356" cy="6442621"/>
          </a:xfrm>
          <a:prstGeom prst="rect">
            <a:avLst/>
          </a:prstGeom>
        </p:spPr>
        <p:txBody>
          <a:bodyPr lIns="39224" tIns="39224" rIns="39224" bIns="39224"/>
          <a:lstStyle>
            <a:lvl1pPr marL="293938" marR="45326" indent="-252663" defTabSz="1000224">
              <a:buClr>
                <a:srgbClr val="000000"/>
              </a:buClr>
              <a:buFont typeface="Times New Roman"/>
              <a:defRPr b="1" sz="2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09027" marR="45326" indent="-210552" defTabSz="1000224">
              <a:spcBef>
                <a:spcPts val="700"/>
              </a:spcBef>
              <a:buClr>
                <a:srgbClr val="000000"/>
              </a:buClr>
              <a:buFont typeface="Times New Roman"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30486" marR="45326" indent="-174811" defTabSz="1000224">
              <a:buClr>
                <a:srgbClr val="000000"/>
              </a:buClr>
              <a:buFont typeface="Times New Roman"/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576160" marR="45326" indent="-163285" defTabSz="1000224">
              <a:spcBef>
                <a:spcPts val="500"/>
              </a:spcBef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33360" marR="45326" indent="-163285" defTabSz="1000224">
              <a:spcBef>
                <a:spcPts val="500"/>
              </a:spcBef>
              <a:buClr>
                <a:srgbClr val="000000"/>
              </a:buClr>
              <a:buFont typeface="Times New Roman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6" name="Slide Number"/>
          <p:cNvSpPr txBox="1"/>
          <p:nvPr>
            <p:ph type="sldNum" sz="quarter" idx="2"/>
          </p:nvPr>
        </p:nvSpPr>
        <p:spPr>
          <a:xfrm>
            <a:off x="4812502" y="7109436"/>
            <a:ext cx="421350" cy="445423"/>
          </a:xfrm>
          <a:prstGeom prst="rect">
            <a:avLst/>
          </a:prstGeom>
        </p:spPr>
        <p:txBody>
          <a:bodyPr lIns="39224" tIns="39224" rIns="39224" bIns="39224"/>
          <a:lstStyle>
            <a:lvl1pPr defTabSz="500112">
              <a:defRPr sz="2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Rectangle"/>
          <p:cNvSpPr/>
          <p:nvPr/>
        </p:nvSpPr>
        <p:spPr>
          <a:xfrm>
            <a:off x="11922" y="-88256"/>
            <a:ext cx="10267009" cy="1372858"/>
          </a:xfrm>
          <a:prstGeom prst="rect">
            <a:avLst/>
          </a:prstGeom>
          <a:blipFill>
            <a:blip r:embed="rId2"/>
          </a:blipFill>
          <a:ln w="12700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algn="ctr" defTabSz="451081"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34" name="Rectangle"/>
          <p:cNvSpPr/>
          <p:nvPr/>
        </p:nvSpPr>
        <p:spPr>
          <a:xfrm>
            <a:off x="11922" y="6403396"/>
            <a:ext cx="10267009" cy="1274796"/>
          </a:xfrm>
          <a:prstGeom prst="rect">
            <a:avLst/>
          </a:prstGeom>
          <a:blipFill>
            <a:blip r:embed="rId2"/>
          </a:blipFill>
          <a:ln w="12700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algn="ctr" defTabSz="451081"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35" name="Title Text"/>
          <p:cNvSpPr txBox="1"/>
          <p:nvPr>
            <p:ph type="title"/>
          </p:nvPr>
        </p:nvSpPr>
        <p:spPr>
          <a:xfrm>
            <a:off x="198238" y="1294407"/>
            <a:ext cx="9639418" cy="5099184"/>
          </a:xfrm>
          <a:prstGeom prst="rect">
            <a:avLst/>
          </a:prstGeom>
        </p:spPr>
        <p:txBody>
          <a:bodyPr lIns="39224" tIns="39224" rIns="39224" bIns="39224"/>
          <a:lstStyle>
            <a:lvl1pPr marL="0" marR="0" algn="l" defTabSz="451081">
              <a:defRPr b="1" sz="110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6" name="Slide Number"/>
          <p:cNvSpPr txBox="1"/>
          <p:nvPr>
            <p:ph type="sldNum" sz="quarter" idx="2"/>
          </p:nvPr>
        </p:nvSpPr>
        <p:spPr>
          <a:xfrm>
            <a:off x="4896172" y="7148661"/>
            <a:ext cx="243550" cy="256250"/>
          </a:xfrm>
          <a:prstGeom prst="rect">
            <a:avLst/>
          </a:prstGeom>
        </p:spPr>
        <p:txBody>
          <a:bodyPr lIns="39224" tIns="39224" rIns="39224" bIns="39224"/>
          <a:lstStyle>
            <a:lvl1pPr defTabSz="451081">
              <a:defRPr sz="1200"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01650" y="101600"/>
            <a:ext cx="9042400" cy="1655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01650" y="1757362"/>
            <a:ext cx="9042400" cy="5773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79" indent="-285750">
              <a:spcBef>
                <a:spcPts val="600"/>
              </a:spcBef>
              <a:buChar char="–"/>
              <a:defRPr sz="2700"/>
            </a:lvl2pPr>
            <a:lvl3pPr marL="1182042" indent="-227012">
              <a:spcBef>
                <a:spcPts val="500"/>
              </a:spcBef>
              <a:defRPr sz="2400"/>
            </a:lvl3pPr>
            <a:lvl4pPr marL="1640830" indent="-228600">
              <a:spcBef>
                <a:spcPts val="400"/>
              </a:spcBef>
              <a:buChar char="–"/>
              <a:defRPr sz="2000"/>
            </a:lvl4pPr>
            <a:lvl5pPr marL="2098029" indent="-228600">
              <a:spcBef>
                <a:spcPts val="400"/>
              </a:spcBef>
              <a:buChar char="»"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225631" y="6858000"/>
            <a:ext cx="292101" cy="29724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defRPr sz="1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transition xmlns:p14="http://schemas.microsoft.com/office/powerpoint/2010/main" spd="med" advClick="0" advTm="28000"/>
  <p:txStyles>
    <p:titleStyle>
      <a:lvl1pPr marL="40629" marR="4062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40629" marR="40629" indent="228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40629" marR="40629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40629" marR="40629" indent="685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40629" marR="40629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40629" marR="40629" indent="1143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40629" marR="40629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40629" marR="40629" indent="1600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40629" marR="40629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83530" marR="40629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36496" marR="40629" indent="-3386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57713" marR="40629" indent="-30268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77990" marR="4062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35189" marR="4062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35189" marR="4062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35189" marR="4062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35189" marR="4062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35189" marR="4062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1pPr>
      <a:lvl2pPr marL="0" marR="0" indent="2286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2pPr>
      <a:lvl3pPr marL="0" marR="0" indent="4572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3pPr>
      <a:lvl4pPr marL="0" marR="0" indent="6858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4pPr>
      <a:lvl5pPr marL="0" marR="0" indent="9144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5pPr>
      <a:lvl6pPr marL="0" marR="0" indent="11430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6pPr>
      <a:lvl7pPr marL="0" marR="0" indent="13716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7pPr>
      <a:lvl8pPr marL="0" marR="0" indent="16002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8pPr>
      <a:lvl9pPr marL="0" marR="0" indent="18288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1.png"/><Relationship Id="rId3" Type="http://schemas.openxmlformats.org/officeDocument/2006/relationships/hyperlink" Target="https://www.diyphotography.net/the-dslr-will-probably-die-are-mirrorless-the-future-of-large-standalone-cameras/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hyperlink" Target="https://www.annualreviews.org/doi/pdf/10.1146/annurev-vision-093019-115521" TargetMode="External"/><Relationship Id="rId4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docs.google.com/forms/d/e/1FAIpQLScJDDd7k4ZVIvwejXMoLyQ3impDdKwDShqyhIpEcd20sWf-WQ/viewform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hyperlink" Target="http://graphics.stanford.edu/courses/cs178/applets/dof.html" TargetMode="External"/><Relationship Id="rId3" Type="http://schemas.openxmlformats.org/officeDocument/2006/relationships/image" Target="../media/image8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7.jpeg"/><Relationship Id="rId4" Type="http://schemas.openxmlformats.org/officeDocument/2006/relationships/image" Target="../media/image8.jpe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8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9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7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7.pn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20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20.png"/><Relationship Id="rId4" Type="http://schemas.openxmlformats.org/officeDocument/2006/relationships/image" Target="../media/image16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hyperlink" Target="http://www.juzaphoto.com/eng/articles/depth_of_field.htm" TargetMode="External"/><Relationship Id="rId4" Type="http://schemas.openxmlformats.org/officeDocument/2006/relationships/image" Target="../media/image9.jpeg"/><Relationship Id="rId5" Type="http://schemas.openxmlformats.org/officeDocument/2006/relationships/image" Target="../media/image10.jpe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1.jpe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hyperlink" Target="http://toothwalker.org/optics/dof.html" TargetMode="External"/><Relationship Id="rId4" Type="http://schemas.openxmlformats.org/officeDocument/2006/relationships/image" Target="../media/image1.tif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2.tif"/><Relationship Id="rId4" Type="http://schemas.openxmlformats.org/officeDocument/2006/relationships/image" Target="../media/image3.tif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4.tif"/><Relationship Id="rId4" Type="http://schemas.openxmlformats.org/officeDocument/2006/relationships/image" Target="../media/image5.tif"/><Relationship Id="rId5" Type="http://schemas.openxmlformats.org/officeDocument/2006/relationships/image" Target="../media/image2.tif"/><Relationship Id="rId6" Type="http://schemas.openxmlformats.org/officeDocument/2006/relationships/image" Target="../media/image3.tif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hyperlink" Target="http://petapixel.com/2011/05/10/a-detailed-explanation-of-depth-of-field-and-the-factors-that-affect-it/" TargetMode="External"/><Relationship Id="rId4" Type="http://schemas.openxmlformats.org/officeDocument/2006/relationships/hyperlink" Target="http://snodart.com/tutorials.php" TargetMode="Externa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21.png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22.png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27.png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hyperlink" Target="http://www.mediachance.com/dvdlab/dof/index.htm" TargetMode="External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hyperlink" Target="http://www.mediachance.com/dvdlab/dof/index.htm" TargetMode="External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hyperlink" Target="http://www.mediachance.com/dvdlab/dof/index.htm" TargetMode="External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hyperlink" Target="http://photo.stackexchange.com/questions/11124/how-can-a-frazier-lens-achieve-that-massive-dof" TargetMode="External"/><Relationship Id="rId4" Type="http://schemas.openxmlformats.org/officeDocument/2006/relationships/image" Target="../media/image6.tif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hyperlink" Target="http://www.amazon.com/gp/redirect.html/ref=cm_plog_item_link?ie=UTF8&amp;location=http%3A%2F%2Fwww.flickr.com%2Fphotos%2Ftags%2Fbrenizermethod&amp;token=9D35A2CE802B09748580460E55E839C06D54FAFB" TargetMode="External"/><Relationship Id="rId4" Type="http://schemas.openxmlformats.org/officeDocument/2006/relationships/hyperlink" Target="http://www.amazon.com/gp/blog/post/PLNK1UFLDXXBLDMN3" TargetMode="External"/><Relationship Id="rId5" Type="http://schemas.openxmlformats.org/officeDocument/2006/relationships/image" Target="../media/image34.png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35.png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hyperlink" Target="http://graphics.stanford.edu/papers/CameraArray/" TargetMode="External"/><Relationship Id="rId4" Type="http://schemas.openxmlformats.org/officeDocument/2006/relationships/image" Target="../media/image36.png"/><Relationship Id="rId5" Type="http://schemas.openxmlformats.org/officeDocument/2006/relationships/image" Target="../media/image37.png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hyperlink" Target="http://www.slrgear.com/reviews/showproduct.php/product/140/sort/2/cat/10/page/3" TargetMode="External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petapixel.com/2013/05/17/focus-stacked-macro-photos-of-bugs-by-photographer-nicolas-reusens/" TargetMode="External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.png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2.jpeg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.png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png"/><Relationship Id="rId3" Type="http://schemas.openxmlformats.org/officeDocument/2006/relationships/image" Target="../media/image45.png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png"/><Relationship Id="rId3" Type="http://schemas.openxmlformats.org/officeDocument/2006/relationships/image" Target="../media/image45.png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.png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.png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48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2.jpeg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.png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png"/><Relationship Id="rId3" Type="http://schemas.openxmlformats.org/officeDocument/2006/relationships/image" Target="../media/image41.png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.png"/><Relationship Id="rId3" Type="http://schemas.openxmlformats.org/officeDocument/2006/relationships/image" Target="../media/image51.png"/><Relationship Id="rId4" Type="http://schemas.openxmlformats.org/officeDocument/2006/relationships/image" Target="../media/image2.jpeg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.png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.png"/><Relationship Id="rId3" Type="http://schemas.openxmlformats.org/officeDocument/2006/relationships/image" Target="../media/image52.png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.png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.png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/Relationships>

</file>

<file path=ppt/slides/_rels/slide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/Relationships>
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
</file>

<file path=ppt/slides/_rels/slide1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/Relationships>

</file>

<file path=ppt/slides/_rels/slide1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/Relationships>
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/Relationships>
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/Relationships>

</file>

<file path=ppt/slides/_rels/slide10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/Relationships>

</file>

<file path=ppt/slides/_rels/slide1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png"/></Relationships>

</file>

<file path=ppt/slides/_rels/slide10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png"/><Relationship Id="rId11" Type="http://schemas.openxmlformats.org/officeDocument/2006/relationships/image" Target="../media/image64.png"/></Relationships>

</file>

<file path=ppt/slides/_rels/slide1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png"/><Relationship Id="rId11" Type="http://schemas.openxmlformats.org/officeDocument/2006/relationships/image" Target="../media/image64.png"/><Relationship Id="rId12" Type="http://schemas.openxmlformats.org/officeDocument/2006/relationships/image" Target="../media/image65.png"/></Relationships>

</file>

<file path=ppt/slides/_rels/slide1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png"/><Relationship Id="rId11" Type="http://schemas.openxmlformats.org/officeDocument/2006/relationships/image" Target="../media/image64.png"/><Relationship Id="rId12" Type="http://schemas.openxmlformats.org/officeDocument/2006/relationships/image" Target="../media/image65.png"/><Relationship Id="rId13" Type="http://schemas.openxmlformats.org/officeDocument/2006/relationships/image" Target="../media/image66.png"/></Relationships>

</file>

<file path=ppt/slides/_rels/slide1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png"/><Relationship Id="rId11" Type="http://schemas.openxmlformats.org/officeDocument/2006/relationships/image" Target="../media/image64.png"/><Relationship Id="rId12" Type="http://schemas.openxmlformats.org/officeDocument/2006/relationships/image" Target="../media/image65.png"/><Relationship Id="rId13" Type="http://schemas.openxmlformats.org/officeDocument/2006/relationships/image" Target="../media/image66.png"/><Relationship Id="rId14" Type="http://schemas.openxmlformats.org/officeDocument/2006/relationships/image" Target="../media/image67.png"/></Relationships>

</file>

<file path=ppt/slides/_rels/slide1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png"/><Relationship Id="rId11" Type="http://schemas.openxmlformats.org/officeDocument/2006/relationships/image" Target="../media/image64.png"/><Relationship Id="rId12" Type="http://schemas.openxmlformats.org/officeDocument/2006/relationships/image" Target="../media/image65.png"/><Relationship Id="rId13" Type="http://schemas.openxmlformats.org/officeDocument/2006/relationships/image" Target="../media/image66.png"/><Relationship Id="rId14" Type="http://schemas.openxmlformats.org/officeDocument/2006/relationships/image" Target="../media/image67.png"/><Relationship Id="rId15" Type="http://schemas.openxmlformats.org/officeDocument/2006/relationships/image" Target="../media/image68.png"/></Relationships>

</file>

<file path=ppt/slides/_rels/slide1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jpeg"/><Relationship Id="rId3" Type="http://schemas.openxmlformats.org/officeDocument/2006/relationships/hyperlink" Target="http://grail.cs.washington.edu/projects/photomontage/" TargetMode="External"/></Relationships>

</file>

<file path=ppt/slides/_rels/slide1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2.jpeg"/></Relationships>

</file>

<file path=ppt/slides/_rels/slide1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7" Type="http://schemas.openxmlformats.org/officeDocument/2006/relationships/image" Target="../media/image74.png"/><Relationship Id="rId8" Type="http://schemas.openxmlformats.org/officeDocument/2006/relationships/image" Target="../media/image75.png"/><Relationship Id="rId9" Type="http://schemas.openxmlformats.org/officeDocument/2006/relationships/image" Target="../media/image76.png"/><Relationship Id="rId10" Type="http://schemas.openxmlformats.org/officeDocument/2006/relationships/image" Target="../media/image77.png"/><Relationship Id="rId11" Type="http://schemas.openxmlformats.org/officeDocument/2006/relationships/image" Target="../media/image78.png"/><Relationship Id="rId12" Type="http://schemas.openxmlformats.org/officeDocument/2006/relationships/image" Target="../media/image79.png"/><Relationship Id="rId13" Type="http://schemas.openxmlformats.org/officeDocument/2006/relationships/image" Target="../media/image80.png"/><Relationship Id="rId14" Type="http://schemas.openxmlformats.org/officeDocument/2006/relationships/image" Target="../media/image81.png"/></Relationships>

</file>

<file path=ppt/slides/_rels/slide1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2.png"/><Relationship Id="rId3" Type="http://schemas.openxmlformats.org/officeDocument/2006/relationships/image" Target="../media/image12.jpeg"/></Relationships>

</file>

<file path=ppt/slides/_rels/slide1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.png"/></Relationships>

</file>

<file path=ppt/slides/_rels/slide1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3.jpeg"/></Relationships>

</file>

<file path=ppt/slides/_rels/slide1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cognisys-inc.com/stackshot/stackshot.php" TargetMode="External"/><Relationship Id="rId3" Type="http://schemas.openxmlformats.org/officeDocument/2006/relationships/image" Target="../media/image83.png"/></Relationships>

</file>

<file path=ppt/slides/_rels/slide1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png"/></Relationships>

</file>

<file path=ppt/slides/_rels/slide1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png"/><Relationship Id="rId3" Type="http://schemas.openxmlformats.org/officeDocument/2006/relationships/image" Target="../media/image84.png"/></Relationships>

</file>

<file path=ppt/slides/_rels/slide1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png"/></Relationships>

</file>

<file path=ppt/slides/_rels/slide1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grail.cs.washington.edu/projects/photomontage/" TargetMode="External"/><Relationship Id="rId3" Type="http://schemas.openxmlformats.org/officeDocument/2006/relationships/hyperlink" Target="http://www.heliconsoft.com/heliconfocus.html" TargetMode="External"/><Relationship Id="rId4" Type="http://schemas.openxmlformats.org/officeDocument/2006/relationships/hyperlink" Target="http://people.csail.mit.edu/hasinoff/pubs/hasinoff-timeconstrained-2009.pdf" TargetMode="External"/><Relationship Id="rId5" Type="http://schemas.openxmlformats.org/officeDocument/2006/relationships/hyperlink" Target="http://layersmagazine.com/extended-depth-of-field-with-auto-blend-layers-in-photoshop-cs4.html" TargetMode="External"/><Relationship Id="rId6" Type="http://schemas.openxmlformats.org/officeDocument/2006/relationships/hyperlink" Target="http://www1.cs.columbia.edu/CAVE/projects/flexible_dof/images/FocalStack/pool_table/" TargetMode="External"/><Relationship Id="rId7" Type="http://schemas.openxmlformats.org/officeDocument/2006/relationships/hyperlink" Target="http://en.wikipedia.org/wiki/Focus_stacking" TargetMode="External"/><Relationship Id="rId8" Type="http://schemas.openxmlformats.org/officeDocument/2006/relationships/hyperlink" Target="http://en.wikipedia.org/wiki/Microscopy#Deconvolution" TargetMode="External"/><Relationship Id="rId9" Type="http://schemas.openxmlformats.org/officeDocument/2006/relationships/hyperlink" Target="http://www.equisetites.de/palbot/tools/focus_stacking.html" TargetMode="External"/><Relationship Id="rId10" Type="http://schemas.openxmlformats.org/officeDocument/2006/relationships/hyperlink" Target="http://www.youtube.com/watch?v=fJiEw4VCcYU" TargetMode="External"/><Relationship Id="rId11" Type="http://schemas.openxmlformats.org/officeDocument/2006/relationships/hyperlink" Target="http://www.janrik.net/insects/ExtendedDOF/LepSocNewsFinal/EDOF_NewsLepSoc_2005summer.htm" TargetMode="External"/><Relationship Id="rId12" Type="http://schemas.openxmlformats.org/officeDocument/2006/relationships/hyperlink" Target="https://alliance.seas.upenn.edu/~cis581/wiki/Lectures/Pyramid.pdf" TargetMode="External"/></Relationships>

</file>

<file path=ppt/slides/_rels/slide1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2.xml"/></Relationships>

</file>

<file path=ppt/slides/_rels/slide1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/Relationships>

</file>

<file path=ppt/slides/_rels/slide1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Relationship Id="rId3" Type="http://schemas.openxmlformats.org/officeDocument/2006/relationships/image" Target="../media/image85.png"/></Relationships>

</file>

<file path=ppt/slides/_rels/slide1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Relationship Id="rId3" Type="http://schemas.openxmlformats.org/officeDocument/2006/relationships/image" Target="../media/image86.png"/></Relationships>

</file>

<file path=ppt/slides/_rels/slide1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Relationship Id="rId3" Type="http://schemas.openxmlformats.org/officeDocument/2006/relationships/hyperlink" Target="https://research.google/blog/portrait-mode-on-the-pixel-2-and-pixel-2-xl-smartphones/" TargetMode="External"/><Relationship Id="rId4" Type="http://schemas.openxmlformats.org/officeDocument/2006/relationships/hyperlink" Target="https://arxiv.org/pdf/1806.04171" TargetMode="External"/><Relationship Id="rId5" Type="http://schemas.openxmlformats.org/officeDocument/2006/relationships/image" Target="../media/image87.png"/></Relationships>

</file>

<file path=ppt/slides/_rels/slide1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Relationship Id="rId3" Type="http://schemas.openxmlformats.org/officeDocument/2006/relationships/image" Target="../media/image7.tif"/><Relationship Id="rId4" Type="http://schemas.openxmlformats.org/officeDocument/2006/relationships/image" Target="../media/image8.tif"/><Relationship Id="rId5" Type="http://schemas.openxmlformats.org/officeDocument/2006/relationships/image" Target="../media/image9.tif"/><Relationship Id="rId6" Type="http://schemas.openxmlformats.org/officeDocument/2006/relationships/image" Target="../media/image88.png"/></Relationships>

</file>

<file path=ppt/slides/_rels/slide1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Relationship Id="rId3" Type="http://schemas.openxmlformats.org/officeDocument/2006/relationships/image" Target="../media/image89.png"/></Relationships>

</file>

<file path=ppt/slides/_rels/slide1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Relationship Id="rId3" Type="http://schemas.openxmlformats.org/officeDocument/2006/relationships/image" Target="../media/image90.png"/></Relationships>

</file>

<file path=ppt/slides/_rels/slide1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/Relationships>

</file>

<file path=ppt/slides/_rels/slide1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Relationship Id="rId3" Type="http://schemas.openxmlformats.org/officeDocument/2006/relationships/image" Target="../media/image91.png"/></Relationships>

</file>

<file path=ppt/slides/_rels/slide1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/Relationships>

</file>

<file path=ppt/slides/_rels/slide1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Relationship Id="rId3" Type="http://schemas.openxmlformats.org/officeDocument/2006/relationships/image" Target="../media/image10.tif"/></Relationships>

</file>

<file path=ppt/slides/_rels/slide1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Relationship Id="rId3" Type="http://schemas.openxmlformats.org/officeDocument/2006/relationships/image" Target="../media/image11.tif"/><Relationship Id="rId4" Type="http://schemas.openxmlformats.org/officeDocument/2006/relationships/image" Target="../media/image12.tif"/></Relationships>

</file>

<file path=ppt/slides/_rels/slide1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/Relationships>

</file>

<file path=ppt/slides/_rels/slide1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.png"/><Relationship Id="rId3" Type="http://schemas.openxmlformats.org/officeDocument/2006/relationships/hyperlink" Target="https://arxiv.org/abs/1904.05822" TargetMode="External"/><Relationship Id="rId4" Type="http://schemas.openxmlformats.org/officeDocument/2006/relationships/hyperlink" Target="https://imaging.cs.cmu.edu/dual_pixels/" TargetMode="External"/><Relationship Id="rId5" Type="http://schemas.openxmlformats.org/officeDocument/2006/relationships/image" Target="../media/image9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450" y="260350"/>
            <a:ext cx="2590800" cy="1892300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Focus, defocus and focal stacks"/>
          <p:cNvSpPr txBox="1"/>
          <p:nvPr>
            <p:ph type="title"/>
          </p:nvPr>
        </p:nvSpPr>
        <p:spPr>
          <a:xfrm>
            <a:off x="754062" y="2174875"/>
            <a:ext cx="8537576" cy="2092325"/>
          </a:xfrm>
          <a:prstGeom prst="rect">
            <a:avLst/>
          </a:prstGeom>
        </p:spPr>
        <p:txBody>
          <a:bodyPr/>
          <a:lstStyle/>
          <a:p>
            <a:pPr/>
            <a:r>
              <a:t>Focus, defocus and focal stacks</a:t>
            </a:r>
          </a:p>
        </p:txBody>
      </p:sp>
      <p:sp>
        <p:nvSpPr>
          <p:cNvPr id="247" name="Frédo Durand…"/>
          <p:cNvSpPr txBox="1"/>
          <p:nvPr>
            <p:ph type="body" sz="quarter" idx="4294967295"/>
          </p:nvPr>
        </p:nvSpPr>
        <p:spPr>
          <a:xfrm>
            <a:off x="1506537" y="4267200"/>
            <a:ext cx="7032626" cy="1925638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40629" indent="0" algn="ctr" defTabSz="1004887">
              <a:buClr>
                <a:srgbClr val="000000"/>
              </a:buClr>
              <a:buSzTx/>
              <a:buFont typeface="Times New Roman"/>
              <a:buNone/>
              <a:defRPr b="1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Frédo Durand</a:t>
            </a:r>
          </a:p>
          <a:p>
            <a:pPr marL="40629" indent="0" algn="ctr" defTabSz="1004887">
              <a:buClr>
                <a:srgbClr val="000000"/>
              </a:buClr>
              <a:buSzTx/>
              <a:buFont typeface="Times New Roman"/>
              <a:buNone/>
              <a:defRPr b="1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MIT EECS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Line"/>
          <p:cNvSpPr/>
          <p:nvPr/>
        </p:nvSpPr>
        <p:spPr>
          <a:xfrm>
            <a:off x="334962" y="920750"/>
            <a:ext cx="9544051" cy="158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5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0812" y="0"/>
            <a:ext cx="1004888" cy="733425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53" name="20160828-2016-08-28-at-19h33m20s-[Group 8]-2016-08-28-at-19h33m20s-DSC_5116-043_2016-08-28-at-19h33m43s-DSC_5172-269-56 images-001.jpg" descr="20160828-2016-08-28-at-19h33m20s-[Group 8]-2016-08-28-at-19h33m20s-DSC_5116-043_2016-08-28-at-19h33m43s-DSC_5172-269-56 images-00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77115" y="2072807"/>
            <a:ext cx="10045701" cy="3392936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Line"/>
          <p:cNvSpPr/>
          <p:nvPr/>
        </p:nvSpPr>
        <p:spPr>
          <a:xfrm>
            <a:off x="334962" y="920750"/>
            <a:ext cx="9544051" cy="158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5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0812" y="0"/>
            <a:ext cx="1004888" cy="733425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59" name="20160828-2016-08-28-at-19h33m20s-[Group 8]-2016-08-28-at-19h33m20s-DSC_5116-043_2016-08-28-at-19h33m43s-DSC_5172-269-56 images-001.jpg" descr="20160828-2016-08-28-at-19h33m20s-[Group 8]-2016-08-28-at-19h33m20s-DSC_5116-043_2016-08-28-at-19h33m43s-DSC_5172-269-56 images-001.jpg"/>
          <p:cNvPicPr>
            <a:picLocks noChangeAspect="1"/>
          </p:cNvPicPr>
          <p:nvPr/>
        </p:nvPicPr>
        <p:blipFill>
          <a:blip r:embed="rId3">
            <a:extLst/>
          </a:blip>
          <a:srcRect l="28010" t="0" r="23643" b="0"/>
          <a:stretch>
            <a:fillRect/>
          </a:stretch>
        </p:blipFill>
        <p:spPr>
          <a:xfrm>
            <a:off x="154131" y="364331"/>
            <a:ext cx="9737298" cy="6802572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Line"/>
          <p:cNvSpPr/>
          <p:nvPr/>
        </p:nvSpPr>
        <p:spPr>
          <a:xfrm>
            <a:off x="334962" y="920750"/>
            <a:ext cx="9544051" cy="158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6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0812" y="0"/>
            <a:ext cx="1004888" cy="733425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65" name="20251109at14h00m19s-DSC02875.jpg" descr="20251109at14h00m19s-DSC02875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542730"/>
            <a:ext cx="10045701" cy="6695460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Line"/>
          <p:cNvSpPr/>
          <p:nvPr/>
        </p:nvSpPr>
        <p:spPr>
          <a:xfrm>
            <a:off x="334962" y="920750"/>
            <a:ext cx="9544051" cy="158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6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0812" y="0"/>
            <a:ext cx="1004888" cy="733425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71" name="20251109at13h53m32s-DSC02648.jpg" descr="20251109at13h53m32s-DSC02648.jpg"/>
          <p:cNvPicPr>
            <a:picLocks noChangeAspect="1"/>
          </p:cNvPicPr>
          <p:nvPr/>
        </p:nvPicPr>
        <p:blipFill>
          <a:blip r:embed="rId3">
            <a:extLst/>
          </a:blip>
          <a:srcRect l="10122" t="21804" r="40427" b="17667"/>
          <a:stretch>
            <a:fillRect/>
          </a:stretch>
        </p:blipFill>
        <p:spPr>
          <a:xfrm>
            <a:off x="402431" y="-3857"/>
            <a:ext cx="9240653" cy="7538790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27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Writeup about DSLR vs. mirrorl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Writeup about DSLR vs. mirrorless</a:t>
            </a:r>
          </a:p>
        </p:txBody>
      </p:sp>
      <p:sp>
        <p:nvSpPr>
          <p:cNvPr id="276" name="https://www.diyphotography.net/the-dslr-will-probably-die-are-mirrorless-the-future-of-large-standalone-cameras/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https://www.diyphotography.net/the-dslr-will-probably-die-are-mirrorless-the-future-of-large-standalone-cameras/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27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Paper on mobile phot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100"/>
            </a:lvl1pPr>
          </a:lstStyle>
          <a:p>
            <a:pPr/>
            <a:r>
              <a:t>Paper on mobile photography</a:t>
            </a:r>
          </a:p>
        </p:txBody>
      </p:sp>
      <p:sp>
        <p:nvSpPr>
          <p:cNvPr id="281" name="https://www.annualreviews.org/doi/pdf/10.1146/annurev-vision-093019-115521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https://www.annualreviews.org/doi/pdf/10.1146/annurev-vision-093019-115521</a:t>
            </a:r>
          </a:p>
        </p:txBody>
      </p:sp>
      <p:pic>
        <p:nvPicPr>
          <p:cNvPr id="282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4199" y="2203795"/>
            <a:ext cx="8585201" cy="5334001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Line"/>
          <p:cNvSpPr/>
          <p:nvPr/>
        </p:nvSpPr>
        <p:spPr>
          <a:xfrm>
            <a:off x="334962" y="920750"/>
            <a:ext cx="9544051" cy="158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8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0812" y="0"/>
            <a:ext cx="1004888" cy="733425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Don’t forget the survey on LLM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Don’t forget the survey on LLMs</a:t>
            </a:r>
          </a:p>
        </p:txBody>
      </p:sp>
      <p:sp>
        <p:nvSpPr>
          <p:cNvPr id="287" name="https://docs.google.com/forms/d/e/1FAIpQLScJDDd7k4ZVIvwejXMoLyQ3impDdKwDShqyhIpEcd20sWf-WQ/viewform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https://docs.google.com/forms/d/e/1FAIpQLScJDDd7k4ZVIvwejXMoLyQ3impDdKwDShqyhIpEcd20sWf-WQ/viewform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Depth of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Depth of field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Why you need shallow depth of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/>
            <a:r>
              <a:t>Why you need shallow depth of field</a:t>
            </a:r>
          </a:p>
        </p:txBody>
      </p:sp>
      <p:sp>
        <p:nvSpPr>
          <p:cNvPr id="29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93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5524" y="1088479"/>
            <a:ext cx="6893704" cy="6140141"/>
          </a:xfrm>
          <a:prstGeom prst="rect">
            <a:avLst/>
          </a:prstGeom>
          <a:ln w="25400"/>
        </p:spPr>
      </p:pic>
      <p:pic>
        <p:nvPicPr>
          <p:cNvPr id="294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524" y="1088479"/>
            <a:ext cx="6893704" cy="6140141"/>
          </a:xfrm>
          <a:prstGeom prst="rect">
            <a:avLst/>
          </a:prstGeom>
          <a:ln w="25400"/>
        </p:spPr>
      </p:pic>
      <p:sp>
        <p:nvSpPr>
          <p:cNvPr id="295" name="Photo with fake shallow depth of field"/>
          <p:cNvSpPr txBox="1"/>
          <p:nvPr/>
        </p:nvSpPr>
        <p:spPr>
          <a:xfrm>
            <a:off x="7964685" y="4932478"/>
            <a:ext cx="2078899" cy="1207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9224" tIns="39224" rIns="39224" bIns="39224">
            <a:spAutoFit/>
          </a:bodyPr>
          <a:lstStyle>
            <a:lvl1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Photo with fake shallow depth of field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Why you need shallow depth of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/>
            <a:r>
              <a:t>Why you need shallow depth of field</a:t>
            </a:r>
          </a:p>
        </p:txBody>
      </p:sp>
      <p:sp>
        <p:nvSpPr>
          <p:cNvPr id="29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99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5524" y="1088479"/>
            <a:ext cx="6893704" cy="6140141"/>
          </a:xfrm>
          <a:prstGeom prst="rect">
            <a:avLst/>
          </a:prstGeom>
          <a:ln w="25400"/>
        </p:spPr>
      </p:pic>
      <p:sp>
        <p:nvSpPr>
          <p:cNvPr id="300" name="Original photo"/>
          <p:cNvSpPr txBox="1"/>
          <p:nvPr/>
        </p:nvSpPr>
        <p:spPr>
          <a:xfrm>
            <a:off x="7964685" y="4932478"/>
            <a:ext cx="2078899" cy="826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9224" tIns="39224" rIns="39224" bIns="39224">
            <a:spAutoFit/>
          </a:bodyPr>
          <a:lstStyle>
            <a:lvl1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Original photo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0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04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41158" y="-1"/>
            <a:ext cx="5841833" cy="75311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ize of permissible circl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Size of permissible circle?</a:t>
            </a:r>
          </a:p>
        </p:txBody>
      </p:sp>
      <p:sp>
        <p:nvSpPr>
          <p:cNvPr id="307" name="Assumption on print size, viewing distance, human vis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Assumption on print size, viewing distance, human vision</a:t>
            </a:r>
          </a:p>
          <a:p>
            <a:pPr lvl="1"/>
            <a:r>
              <a:t>Typically for 35mm film: diameter = 0.02mm</a:t>
            </a:r>
          </a:p>
          <a:p>
            <a:pPr lvl="1"/>
          </a:p>
          <a:p>
            <a:pPr lvl="1"/>
          </a:p>
          <a:p>
            <a:pPr/>
            <a:r>
              <a:t>Film/sensor resolution </a:t>
            </a:r>
            <a:br/>
            <a:r>
              <a:t>(8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t> photosites for high-end SLR )</a:t>
            </a:r>
          </a:p>
          <a:p>
            <a:pPr/>
            <a:r>
              <a:t>Best lenses are around 60 lp/mm (line pair per mm)</a:t>
            </a:r>
          </a:p>
          <a:p>
            <a:pPr/>
            <a:r>
              <a:t>Diffraction limit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implistic view: double c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Simplistic view: double cone</a:t>
            </a:r>
          </a:p>
          <a:p>
            <a:pPr lvl="1"/>
            <a:r>
              <a:t>Tells you about the value of one pixel</a:t>
            </a:r>
          </a:p>
        </p:txBody>
      </p:sp>
      <p:sp>
        <p:nvSpPr>
          <p:cNvPr id="310" name="Depth of field: Object spa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field: Object space</a:t>
            </a:r>
          </a:p>
        </p:txBody>
      </p:sp>
      <p:sp>
        <p:nvSpPr>
          <p:cNvPr id="311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2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13" name="lens"/>
          <p:cNvSpPr txBox="1"/>
          <p:nvPr/>
        </p:nvSpPr>
        <p:spPr>
          <a:xfrm>
            <a:off x="1345554" y="6697579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314" name="Line"/>
          <p:cNvSpPr/>
          <p:nvPr/>
        </p:nvSpPr>
        <p:spPr>
          <a:xfrm>
            <a:off x="1678963" y="4854029"/>
            <a:ext cx="6942734" cy="2088704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15" name="Line"/>
          <p:cNvSpPr/>
          <p:nvPr/>
        </p:nvSpPr>
        <p:spPr>
          <a:xfrm flipV="1">
            <a:off x="1678963" y="4599070"/>
            <a:ext cx="7030989" cy="2176959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16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7" name="Rectangle"/>
          <p:cNvSpPr/>
          <p:nvPr/>
        </p:nvSpPr>
        <p:spPr>
          <a:xfrm>
            <a:off x="7111553" y="5108988"/>
            <a:ext cx="166705" cy="421664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8" name="Rectangle"/>
          <p:cNvSpPr/>
          <p:nvPr/>
        </p:nvSpPr>
        <p:spPr>
          <a:xfrm>
            <a:off x="7111553" y="5520845"/>
            <a:ext cx="166705" cy="421664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9" name="Rectangle"/>
          <p:cNvSpPr/>
          <p:nvPr/>
        </p:nvSpPr>
        <p:spPr>
          <a:xfrm>
            <a:off x="7111553" y="5942508"/>
            <a:ext cx="166705" cy="421664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0" name="Rectangle"/>
          <p:cNvSpPr/>
          <p:nvPr/>
        </p:nvSpPr>
        <p:spPr>
          <a:xfrm>
            <a:off x="7111553" y="6364172"/>
            <a:ext cx="166705" cy="421664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1" name="Rectangle"/>
          <p:cNvSpPr/>
          <p:nvPr/>
        </p:nvSpPr>
        <p:spPr>
          <a:xfrm>
            <a:off x="7111553" y="4687325"/>
            <a:ext cx="166705" cy="421664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2" name="sensor"/>
          <p:cNvSpPr txBox="1"/>
          <p:nvPr/>
        </p:nvSpPr>
        <p:spPr>
          <a:xfrm>
            <a:off x="90371" y="4353917"/>
            <a:ext cx="984800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sensor</a:t>
            </a:r>
          </a:p>
        </p:txBody>
      </p:sp>
      <p:sp>
        <p:nvSpPr>
          <p:cNvPr id="323" name="Point in focus"/>
          <p:cNvSpPr txBox="1"/>
          <p:nvPr/>
        </p:nvSpPr>
        <p:spPr>
          <a:xfrm>
            <a:off x="3855921" y="6109212"/>
            <a:ext cx="1985187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Point in focus</a:t>
            </a:r>
          </a:p>
        </p:txBody>
      </p:sp>
      <p:sp>
        <p:nvSpPr>
          <p:cNvPr id="324" name="Object with texture"/>
          <p:cNvSpPr txBox="1"/>
          <p:nvPr/>
        </p:nvSpPr>
        <p:spPr>
          <a:xfrm>
            <a:off x="5944625" y="6776029"/>
            <a:ext cx="2706702" cy="44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Object with texture</a:t>
            </a:r>
          </a:p>
        </p:txBody>
      </p:sp>
      <p:sp>
        <p:nvSpPr>
          <p:cNvPr id="325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26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implistic view: double c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Simplistic view: double cone</a:t>
            </a:r>
          </a:p>
          <a:p>
            <a:pPr lvl="1"/>
            <a:r>
              <a:t>Only tells you about the value of one pixel</a:t>
            </a:r>
          </a:p>
          <a:p>
            <a:pPr lvl="1"/>
            <a:r>
              <a:t>Things are in fact a little more complicated to assess circles of confusion across the image</a:t>
            </a:r>
          </a:p>
          <a:p>
            <a:pPr lvl="1"/>
            <a:r>
              <a:t>We're missing the magnification factor </a:t>
            </a:r>
            <a:br/>
            <a:r>
              <a:t>(proportional to 1/distance and focal length)</a:t>
            </a:r>
          </a:p>
        </p:txBody>
      </p:sp>
      <p:sp>
        <p:nvSpPr>
          <p:cNvPr id="329" name="Depth of field: Object spa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field: Object space</a:t>
            </a:r>
          </a:p>
        </p:txBody>
      </p:sp>
      <p:sp>
        <p:nvSpPr>
          <p:cNvPr id="330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1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32" name="lens"/>
          <p:cNvSpPr txBox="1"/>
          <p:nvPr/>
        </p:nvSpPr>
        <p:spPr>
          <a:xfrm>
            <a:off x="1345554" y="6697579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333" name="Line"/>
          <p:cNvSpPr/>
          <p:nvPr/>
        </p:nvSpPr>
        <p:spPr>
          <a:xfrm>
            <a:off x="1678963" y="4854029"/>
            <a:ext cx="6942734" cy="2088704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34" name="Line"/>
          <p:cNvSpPr/>
          <p:nvPr/>
        </p:nvSpPr>
        <p:spPr>
          <a:xfrm flipV="1">
            <a:off x="1678963" y="4599070"/>
            <a:ext cx="7030989" cy="2176959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35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6" name="Rectangle"/>
          <p:cNvSpPr/>
          <p:nvPr/>
        </p:nvSpPr>
        <p:spPr>
          <a:xfrm>
            <a:off x="7111553" y="5108988"/>
            <a:ext cx="166705" cy="421664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7" name="Rectangle"/>
          <p:cNvSpPr/>
          <p:nvPr/>
        </p:nvSpPr>
        <p:spPr>
          <a:xfrm>
            <a:off x="7111553" y="5520845"/>
            <a:ext cx="166705" cy="421664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8" name="Rectangle"/>
          <p:cNvSpPr/>
          <p:nvPr/>
        </p:nvSpPr>
        <p:spPr>
          <a:xfrm>
            <a:off x="7111553" y="5942508"/>
            <a:ext cx="166705" cy="421664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9" name="Rectangle"/>
          <p:cNvSpPr/>
          <p:nvPr/>
        </p:nvSpPr>
        <p:spPr>
          <a:xfrm>
            <a:off x="7111553" y="6364172"/>
            <a:ext cx="166705" cy="421664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0" name="Rectangle"/>
          <p:cNvSpPr/>
          <p:nvPr/>
        </p:nvSpPr>
        <p:spPr>
          <a:xfrm>
            <a:off x="7111553" y="4687325"/>
            <a:ext cx="166705" cy="421664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1" name="sensor"/>
          <p:cNvSpPr txBox="1"/>
          <p:nvPr/>
        </p:nvSpPr>
        <p:spPr>
          <a:xfrm>
            <a:off x="90371" y="4353917"/>
            <a:ext cx="984800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sensor</a:t>
            </a:r>
          </a:p>
        </p:txBody>
      </p:sp>
      <p:sp>
        <p:nvSpPr>
          <p:cNvPr id="342" name="Point in focus"/>
          <p:cNvSpPr txBox="1"/>
          <p:nvPr/>
        </p:nvSpPr>
        <p:spPr>
          <a:xfrm>
            <a:off x="3855921" y="6109212"/>
            <a:ext cx="1985187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Point in focus</a:t>
            </a:r>
          </a:p>
        </p:txBody>
      </p:sp>
      <p:sp>
        <p:nvSpPr>
          <p:cNvPr id="343" name="Object with texture"/>
          <p:cNvSpPr txBox="1"/>
          <p:nvPr/>
        </p:nvSpPr>
        <p:spPr>
          <a:xfrm>
            <a:off x="5944625" y="6776029"/>
            <a:ext cx="2706702" cy="44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Object with texture</a:t>
            </a:r>
          </a:p>
        </p:txBody>
      </p:sp>
      <p:sp>
        <p:nvSpPr>
          <p:cNvPr id="344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45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ircle of confu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Circle of confusion</a:t>
            </a:r>
          </a:p>
        </p:txBody>
      </p:sp>
      <p:sp>
        <p:nvSpPr>
          <p:cNvPr id="34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49" name="image-filtered.png" descr="image-filtered.png"/>
          <p:cNvPicPr>
            <a:picLocks noChangeAspect="0"/>
          </p:cNvPicPr>
          <p:nvPr/>
        </p:nvPicPr>
        <p:blipFill>
          <a:blip r:embed="rId2">
            <a:extLst/>
          </a:blip>
          <a:srcRect l="0" t="42960" r="15449" b="39863"/>
          <a:stretch>
            <a:fillRect/>
          </a:stretch>
        </p:blipFill>
        <p:spPr>
          <a:xfrm>
            <a:off x="910381" y="3853805"/>
            <a:ext cx="5953405" cy="1088480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From Basic Photographic Materials and Processes, Stroebel et al."/>
          <p:cNvSpPr txBox="1"/>
          <p:nvPr/>
        </p:nvSpPr>
        <p:spPr>
          <a:xfrm>
            <a:off x="4689878" y="7197691"/>
            <a:ext cx="4784893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800"/>
              </a:spcBef>
              <a:defRPr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Basic Photographic Materials and Processes, Stroebel et al. </a:t>
            </a:r>
          </a:p>
        </p:txBody>
      </p:sp>
      <p:sp>
        <p:nvSpPr>
          <p:cNvPr id="351" name="circle of confusion"/>
          <p:cNvSpPr txBox="1"/>
          <p:nvPr/>
        </p:nvSpPr>
        <p:spPr>
          <a:xfrm>
            <a:off x="6866400" y="4187213"/>
            <a:ext cx="2632469" cy="44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circle of confusion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Depth of foc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Depth of focus</a:t>
            </a:r>
          </a:p>
        </p:txBody>
      </p:sp>
      <p:sp>
        <p:nvSpPr>
          <p:cNvPr id="35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55" name="image-filtered.png" descr="image-filtered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3891" y="1194167"/>
            <a:ext cx="7041231" cy="6336933"/>
          </a:xfrm>
          <a:prstGeom prst="rect">
            <a:avLst/>
          </a:prstGeom>
          <a:ln w="12700">
            <a:miter lim="400000"/>
          </a:ln>
        </p:spPr>
      </p:pic>
      <p:sp>
        <p:nvSpPr>
          <p:cNvPr id="356" name="From Basic Photographic Materials and Processes, Stroebel et al."/>
          <p:cNvSpPr txBox="1"/>
          <p:nvPr/>
        </p:nvSpPr>
        <p:spPr>
          <a:xfrm>
            <a:off x="4689878" y="7197691"/>
            <a:ext cx="4784893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800"/>
              </a:spcBef>
              <a:defRPr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Basic Photographic Materials and Processes, Stroebel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Line"/>
          <p:cNvSpPr/>
          <p:nvPr/>
        </p:nvSpPr>
        <p:spPr>
          <a:xfrm>
            <a:off x="4934594" y="4991315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59" name="Points on focal plane project into a point on sensor plan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Points on focal plane project into a point on sensor plane</a:t>
            </a:r>
          </a:p>
        </p:txBody>
      </p:sp>
      <p:sp>
        <p:nvSpPr>
          <p:cNvPr id="360" name="Focus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Focusing</a:t>
            </a:r>
          </a:p>
        </p:txBody>
      </p:sp>
      <p:sp>
        <p:nvSpPr>
          <p:cNvPr id="361" name="Oval"/>
          <p:cNvSpPr/>
          <p:nvPr/>
        </p:nvSpPr>
        <p:spPr>
          <a:xfrm>
            <a:off x="1727993" y="4991315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62" name="Line"/>
          <p:cNvSpPr/>
          <p:nvPr/>
        </p:nvSpPr>
        <p:spPr>
          <a:xfrm>
            <a:off x="727769" y="4991315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63" name="lens"/>
          <p:cNvSpPr txBox="1"/>
          <p:nvPr/>
        </p:nvSpPr>
        <p:spPr>
          <a:xfrm>
            <a:off x="1482840" y="683486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364" name="Line"/>
          <p:cNvSpPr/>
          <p:nvPr/>
        </p:nvSpPr>
        <p:spPr>
          <a:xfrm flipV="1">
            <a:off x="745980" y="4991315"/>
            <a:ext cx="1064126" cy="971104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65" name="Line"/>
          <p:cNvSpPr/>
          <p:nvPr/>
        </p:nvSpPr>
        <p:spPr>
          <a:xfrm flipH="1" flipV="1">
            <a:off x="718020" y="5932466"/>
            <a:ext cx="1094833" cy="9736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66" name="Circle"/>
          <p:cNvSpPr/>
          <p:nvPr/>
        </p:nvSpPr>
        <p:spPr>
          <a:xfrm>
            <a:off x="688544" y="5913090"/>
            <a:ext cx="88257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67" name="Line"/>
          <p:cNvSpPr/>
          <p:nvPr/>
        </p:nvSpPr>
        <p:spPr>
          <a:xfrm>
            <a:off x="1816248" y="4991315"/>
            <a:ext cx="3121972" cy="955641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68" name="Line"/>
          <p:cNvSpPr/>
          <p:nvPr/>
        </p:nvSpPr>
        <p:spPr>
          <a:xfrm flipV="1">
            <a:off x="1816248" y="5975769"/>
            <a:ext cx="3094103" cy="934794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69" name="focal  plane"/>
          <p:cNvSpPr txBox="1"/>
          <p:nvPr/>
        </p:nvSpPr>
        <p:spPr>
          <a:xfrm>
            <a:off x="4463901" y="6697579"/>
            <a:ext cx="1034558" cy="826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focal </a:t>
            </a:r>
            <a:br/>
            <a:r>
              <a:t>plane</a:t>
            </a:r>
          </a:p>
        </p:txBody>
      </p:sp>
      <p:sp>
        <p:nvSpPr>
          <p:cNvPr id="370" name="Circle"/>
          <p:cNvSpPr/>
          <p:nvPr/>
        </p:nvSpPr>
        <p:spPr>
          <a:xfrm>
            <a:off x="4895370" y="5922896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Line"/>
          <p:cNvSpPr/>
          <p:nvPr/>
        </p:nvSpPr>
        <p:spPr>
          <a:xfrm>
            <a:off x="4934594" y="4991315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73" name="Misfoc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Misfocus</a:t>
            </a:r>
          </a:p>
        </p:txBody>
      </p:sp>
      <p:sp>
        <p:nvSpPr>
          <p:cNvPr id="374" name="Points too far focus too close and project into a circ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Points too far focus too close and project into a circle</a:t>
            </a:r>
          </a:p>
          <a:p>
            <a:pPr lvl="1"/>
            <a:r>
              <a:t>called circle of confusion</a:t>
            </a:r>
          </a:p>
        </p:txBody>
      </p:sp>
      <p:sp>
        <p:nvSpPr>
          <p:cNvPr id="375" name="Oval"/>
          <p:cNvSpPr/>
          <p:nvPr/>
        </p:nvSpPr>
        <p:spPr>
          <a:xfrm>
            <a:off x="1727993" y="4991315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76" name="Line"/>
          <p:cNvSpPr/>
          <p:nvPr/>
        </p:nvSpPr>
        <p:spPr>
          <a:xfrm>
            <a:off x="727769" y="4991315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77" name="lens"/>
          <p:cNvSpPr txBox="1"/>
          <p:nvPr/>
        </p:nvSpPr>
        <p:spPr>
          <a:xfrm>
            <a:off x="1482840" y="683486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378" name="focal  plane"/>
          <p:cNvSpPr txBox="1"/>
          <p:nvPr/>
        </p:nvSpPr>
        <p:spPr>
          <a:xfrm>
            <a:off x="4463901" y="6697579"/>
            <a:ext cx="1034558" cy="826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focal </a:t>
            </a:r>
            <a:br/>
            <a:r>
              <a:t>plane</a:t>
            </a:r>
          </a:p>
        </p:txBody>
      </p:sp>
      <p:sp>
        <p:nvSpPr>
          <p:cNvPr id="379" name="Circle"/>
          <p:cNvSpPr/>
          <p:nvPr/>
        </p:nvSpPr>
        <p:spPr>
          <a:xfrm>
            <a:off x="7709727" y="5971926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Line"/>
          <p:cNvSpPr/>
          <p:nvPr/>
        </p:nvSpPr>
        <p:spPr>
          <a:xfrm>
            <a:off x="4934594" y="4991315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82" name="Misfoc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Misfocus</a:t>
            </a:r>
          </a:p>
        </p:txBody>
      </p:sp>
      <p:sp>
        <p:nvSpPr>
          <p:cNvPr id="383" name="Points too far focus too close and project into a circ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Points too far focus too close and project into a circle</a:t>
            </a:r>
          </a:p>
          <a:p>
            <a:pPr lvl="1"/>
            <a:r>
              <a:t>called circle of confusion</a:t>
            </a:r>
          </a:p>
        </p:txBody>
      </p:sp>
      <p:sp>
        <p:nvSpPr>
          <p:cNvPr id="384" name="Oval"/>
          <p:cNvSpPr/>
          <p:nvPr/>
        </p:nvSpPr>
        <p:spPr>
          <a:xfrm>
            <a:off x="1727993" y="4991315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85" name="Line"/>
          <p:cNvSpPr/>
          <p:nvPr/>
        </p:nvSpPr>
        <p:spPr>
          <a:xfrm>
            <a:off x="727769" y="4991315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86" name="lens"/>
          <p:cNvSpPr txBox="1"/>
          <p:nvPr/>
        </p:nvSpPr>
        <p:spPr>
          <a:xfrm>
            <a:off x="1482840" y="683486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387" name="Line"/>
          <p:cNvSpPr/>
          <p:nvPr/>
        </p:nvSpPr>
        <p:spPr>
          <a:xfrm flipV="1">
            <a:off x="453198" y="4991315"/>
            <a:ext cx="1361703" cy="14316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88" name="Line"/>
          <p:cNvSpPr/>
          <p:nvPr/>
        </p:nvSpPr>
        <p:spPr>
          <a:xfrm flipH="1">
            <a:off x="717963" y="5805223"/>
            <a:ext cx="1" cy="335141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89" name="Line"/>
          <p:cNvSpPr/>
          <p:nvPr/>
        </p:nvSpPr>
        <p:spPr>
          <a:xfrm flipH="1" flipV="1">
            <a:off x="472810" y="5540457"/>
            <a:ext cx="1336557" cy="136939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90" name="Circle"/>
          <p:cNvSpPr/>
          <p:nvPr/>
        </p:nvSpPr>
        <p:spPr>
          <a:xfrm>
            <a:off x="884667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1" name="Line"/>
          <p:cNvSpPr/>
          <p:nvPr/>
        </p:nvSpPr>
        <p:spPr>
          <a:xfrm>
            <a:off x="1816248" y="4991315"/>
            <a:ext cx="7850717" cy="131804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92" name="Line"/>
          <p:cNvSpPr/>
          <p:nvPr/>
        </p:nvSpPr>
        <p:spPr>
          <a:xfrm flipV="1">
            <a:off x="1816248" y="5716967"/>
            <a:ext cx="7844186" cy="119250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393" name="focal  plane"/>
          <p:cNvSpPr txBox="1"/>
          <p:nvPr/>
        </p:nvSpPr>
        <p:spPr>
          <a:xfrm>
            <a:off x="4463901" y="6697579"/>
            <a:ext cx="1034558" cy="826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focal </a:t>
            </a:r>
            <a:br/>
            <a:r>
              <a:t>plane</a:t>
            </a:r>
          </a:p>
        </p:txBody>
      </p:sp>
      <p:sp>
        <p:nvSpPr>
          <p:cNvPr id="394" name="Circle"/>
          <p:cNvSpPr/>
          <p:nvPr/>
        </p:nvSpPr>
        <p:spPr>
          <a:xfrm>
            <a:off x="7709727" y="5971926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Depth of focus: more accurate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focus: more accurate view</a:t>
            </a:r>
          </a:p>
        </p:txBody>
      </p:sp>
      <p:sp>
        <p:nvSpPr>
          <p:cNvPr id="397" name="Points too far focus too close and project into a circ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Points too far focus too close and project into a circle</a:t>
            </a:r>
          </a:p>
          <a:p>
            <a:pPr/>
            <a:r>
              <a:t>Points too close focus too far and project into a circle</a:t>
            </a:r>
          </a:p>
          <a:p>
            <a:pPr/>
          </a:p>
          <a:p>
            <a:pPr/>
            <a:r>
              <a:t>When the circle exceeds a given size, we declare the point out of focus</a:t>
            </a:r>
          </a:p>
        </p:txBody>
      </p:sp>
      <p:sp>
        <p:nvSpPr>
          <p:cNvPr id="398" name="Oval"/>
          <p:cNvSpPr/>
          <p:nvPr/>
        </p:nvSpPr>
        <p:spPr>
          <a:xfrm>
            <a:off x="1727993" y="4991315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9" name="Line"/>
          <p:cNvSpPr/>
          <p:nvPr/>
        </p:nvSpPr>
        <p:spPr>
          <a:xfrm>
            <a:off x="727769" y="4991315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00" name="lens"/>
          <p:cNvSpPr txBox="1"/>
          <p:nvPr/>
        </p:nvSpPr>
        <p:spPr>
          <a:xfrm>
            <a:off x="1482840" y="683486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401" name="Line"/>
          <p:cNvSpPr/>
          <p:nvPr/>
        </p:nvSpPr>
        <p:spPr>
          <a:xfrm flipV="1">
            <a:off x="453198" y="4991315"/>
            <a:ext cx="1361703" cy="14316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02" name="Line"/>
          <p:cNvSpPr/>
          <p:nvPr/>
        </p:nvSpPr>
        <p:spPr>
          <a:xfrm flipH="1">
            <a:off x="717963" y="5805223"/>
            <a:ext cx="1" cy="335141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03" name="Line"/>
          <p:cNvSpPr/>
          <p:nvPr/>
        </p:nvSpPr>
        <p:spPr>
          <a:xfrm flipH="1" flipV="1">
            <a:off x="472810" y="5540457"/>
            <a:ext cx="1336557" cy="136939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04" name="Circle"/>
          <p:cNvSpPr/>
          <p:nvPr/>
        </p:nvSpPr>
        <p:spPr>
          <a:xfrm>
            <a:off x="884667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5" name="Circle"/>
          <p:cNvSpPr/>
          <p:nvPr/>
        </p:nvSpPr>
        <p:spPr>
          <a:xfrm>
            <a:off x="4914982" y="5913090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6" name="Line"/>
          <p:cNvSpPr/>
          <p:nvPr/>
        </p:nvSpPr>
        <p:spPr>
          <a:xfrm>
            <a:off x="1816248" y="4991315"/>
            <a:ext cx="7850717" cy="131804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07" name="Line"/>
          <p:cNvSpPr/>
          <p:nvPr/>
        </p:nvSpPr>
        <p:spPr>
          <a:xfrm flipV="1">
            <a:off x="1816248" y="5716967"/>
            <a:ext cx="7844186" cy="119250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08" name="focal  plane"/>
          <p:cNvSpPr txBox="1"/>
          <p:nvPr/>
        </p:nvSpPr>
        <p:spPr>
          <a:xfrm>
            <a:off x="4463901" y="6697579"/>
            <a:ext cx="1034558" cy="826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focal </a:t>
            </a:r>
            <a:br/>
            <a:r>
              <a:t>plane</a:t>
            </a:r>
          </a:p>
        </p:txBody>
      </p:sp>
      <p:sp>
        <p:nvSpPr>
          <p:cNvPr id="409" name="Line"/>
          <p:cNvSpPr/>
          <p:nvPr/>
        </p:nvSpPr>
        <p:spPr>
          <a:xfrm>
            <a:off x="4934594" y="4991315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10" name="Circle"/>
          <p:cNvSpPr/>
          <p:nvPr/>
        </p:nvSpPr>
        <p:spPr>
          <a:xfrm>
            <a:off x="3895146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11" name="Circle"/>
          <p:cNvSpPr/>
          <p:nvPr/>
        </p:nvSpPr>
        <p:spPr>
          <a:xfrm>
            <a:off x="7709727" y="5971926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Depth of focus: more accurate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focus: more accurate view</a:t>
            </a:r>
          </a:p>
        </p:txBody>
      </p:sp>
      <p:sp>
        <p:nvSpPr>
          <p:cNvPr id="414" name="Points too far focus too close and project into a circ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Points too far focus too close and project into a circle</a:t>
            </a:r>
          </a:p>
          <a:p>
            <a:pPr/>
            <a:r>
              <a:t>Points too close focus too far and project into a circle</a:t>
            </a:r>
          </a:p>
          <a:p>
            <a:pPr/>
          </a:p>
          <a:p>
            <a:pPr/>
            <a:r>
              <a:t>When the circle exceeds a given size, we declare the point out of focus</a:t>
            </a:r>
          </a:p>
        </p:txBody>
      </p:sp>
      <p:sp>
        <p:nvSpPr>
          <p:cNvPr id="415" name="Oval"/>
          <p:cNvSpPr/>
          <p:nvPr/>
        </p:nvSpPr>
        <p:spPr>
          <a:xfrm>
            <a:off x="1727993" y="4991315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16" name="Line"/>
          <p:cNvSpPr/>
          <p:nvPr/>
        </p:nvSpPr>
        <p:spPr>
          <a:xfrm>
            <a:off x="727769" y="4991315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17" name="lens"/>
          <p:cNvSpPr txBox="1"/>
          <p:nvPr/>
        </p:nvSpPr>
        <p:spPr>
          <a:xfrm>
            <a:off x="1482840" y="683486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418" name="Line"/>
          <p:cNvSpPr/>
          <p:nvPr/>
        </p:nvSpPr>
        <p:spPr>
          <a:xfrm flipH="1">
            <a:off x="433585" y="4991315"/>
            <a:ext cx="1376572" cy="101247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19" name="Line"/>
          <p:cNvSpPr/>
          <p:nvPr/>
        </p:nvSpPr>
        <p:spPr>
          <a:xfrm>
            <a:off x="472810" y="5971926"/>
            <a:ext cx="1334841" cy="94266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20" name="Line"/>
          <p:cNvSpPr/>
          <p:nvPr/>
        </p:nvSpPr>
        <p:spPr>
          <a:xfrm flipV="1">
            <a:off x="453198" y="4991315"/>
            <a:ext cx="1361703" cy="14316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21" name="Line"/>
          <p:cNvSpPr/>
          <p:nvPr/>
        </p:nvSpPr>
        <p:spPr>
          <a:xfrm flipH="1">
            <a:off x="717963" y="5805223"/>
            <a:ext cx="1" cy="335141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22" name="Line"/>
          <p:cNvSpPr/>
          <p:nvPr/>
        </p:nvSpPr>
        <p:spPr>
          <a:xfrm flipH="1" flipV="1">
            <a:off x="472810" y="5540457"/>
            <a:ext cx="1336557" cy="136939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23" name="Circle"/>
          <p:cNvSpPr/>
          <p:nvPr/>
        </p:nvSpPr>
        <p:spPr>
          <a:xfrm>
            <a:off x="884667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4" name="Circle"/>
          <p:cNvSpPr/>
          <p:nvPr/>
        </p:nvSpPr>
        <p:spPr>
          <a:xfrm>
            <a:off x="4914982" y="5913090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5" name="Line"/>
          <p:cNvSpPr/>
          <p:nvPr/>
        </p:nvSpPr>
        <p:spPr>
          <a:xfrm>
            <a:off x="1816248" y="4991315"/>
            <a:ext cx="7850717" cy="131804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26" name="Line"/>
          <p:cNvSpPr/>
          <p:nvPr/>
        </p:nvSpPr>
        <p:spPr>
          <a:xfrm flipV="1">
            <a:off x="1816248" y="5716967"/>
            <a:ext cx="7844186" cy="119250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27" name="Line"/>
          <p:cNvSpPr/>
          <p:nvPr/>
        </p:nvSpPr>
        <p:spPr>
          <a:xfrm flipV="1">
            <a:off x="1826054" y="4216631"/>
            <a:ext cx="6079109" cy="2692811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28" name="Line"/>
          <p:cNvSpPr/>
          <p:nvPr/>
        </p:nvSpPr>
        <p:spPr>
          <a:xfrm>
            <a:off x="1816248" y="4991315"/>
            <a:ext cx="5281189" cy="2443640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29" name="Circle"/>
          <p:cNvSpPr/>
          <p:nvPr/>
        </p:nvSpPr>
        <p:spPr>
          <a:xfrm>
            <a:off x="463004" y="5942508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30" name="focal  plane"/>
          <p:cNvSpPr txBox="1"/>
          <p:nvPr/>
        </p:nvSpPr>
        <p:spPr>
          <a:xfrm>
            <a:off x="4463901" y="6697579"/>
            <a:ext cx="1034558" cy="826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focal </a:t>
            </a:r>
            <a:br/>
            <a:r>
              <a:t>plane</a:t>
            </a:r>
          </a:p>
        </p:txBody>
      </p:sp>
      <p:sp>
        <p:nvSpPr>
          <p:cNvPr id="431" name="Line"/>
          <p:cNvSpPr/>
          <p:nvPr/>
        </p:nvSpPr>
        <p:spPr>
          <a:xfrm>
            <a:off x="4934594" y="4991315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32" name="Circle"/>
          <p:cNvSpPr/>
          <p:nvPr/>
        </p:nvSpPr>
        <p:spPr>
          <a:xfrm>
            <a:off x="3895146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33" name="Circle"/>
          <p:cNvSpPr/>
          <p:nvPr/>
        </p:nvSpPr>
        <p:spPr>
          <a:xfrm>
            <a:off x="7709727" y="5971926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Depth of focus: more accurate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focus: more accurate view</a:t>
            </a:r>
          </a:p>
        </p:txBody>
      </p:sp>
      <p:sp>
        <p:nvSpPr>
          <p:cNvPr id="436" name="Max circle of confusion can be achieved in two way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Max circle of confusion can be achieved in two ways</a:t>
            </a:r>
          </a:p>
          <a:p>
            <a:pPr lvl="1"/>
            <a:r>
              <a:t>point that focuses too close, or too far</a:t>
            </a:r>
          </a:p>
          <a:p>
            <a:pPr/>
            <a:r>
              <a:t>The distance between those points is the depth of focus</a:t>
            </a:r>
          </a:p>
          <a:p>
            <a:pPr lvl="1"/>
            <a:r>
              <a:t>Conjugate of depth of field</a:t>
            </a:r>
          </a:p>
        </p:txBody>
      </p:sp>
      <p:sp>
        <p:nvSpPr>
          <p:cNvPr id="437" name="Line"/>
          <p:cNvSpPr/>
          <p:nvPr/>
        </p:nvSpPr>
        <p:spPr>
          <a:xfrm>
            <a:off x="453198" y="4559845"/>
            <a:ext cx="626545" cy="1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38" name="Depth  of focus"/>
          <p:cNvSpPr txBox="1"/>
          <p:nvPr/>
        </p:nvSpPr>
        <p:spPr>
          <a:xfrm>
            <a:off x="237463" y="3598845"/>
            <a:ext cx="1216134" cy="826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Depth </a:t>
            </a:r>
            <a:br/>
            <a:r>
              <a:t>of focus</a:t>
            </a:r>
          </a:p>
        </p:txBody>
      </p:sp>
      <p:sp>
        <p:nvSpPr>
          <p:cNvPr id="439" name="Oval"/>
          <p:cNvSpPr/>
          <p:nvPr/>
        </p:nvSpPr>
        <p:spPr>
          <a:xfrm>
            <a:off x="1727993" y="4991315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40" name="Line"/>
          <p:cNvSpPr/>
          <p:nvPr/>
        </p:nvSpPr>
        <p:spPr>
          <a:xfrm>
            <a:off x="727769" y="4991315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41" name="lens"/>
          <p:cNvSpPr txBox="1"/>
          <p:nvPr/>
        </p:nvSpPr>
        <p:spPr>
          <a:xfrm>
            <a:off x="1482840" y="683486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442" name="Line"/>
          <p:cNvSpPr/>
          <p:nvPr/>
        </p:nvSpPr>
        <p:spPr>
          <a:xfrm flipH="1">
            <a:off x="433585" y="4991315"/>
            <a:ext cx="1376572" cy="101247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43" name="Line"/>
          <p:cNvSpPr/>
          <p:nvPr/>
        </p:nvSpPr>
        <p:spPr>
          <a:xfrm>
            <a:off x="472810" y="5971926"/>
            <a:ext cx="1334841" cy="94266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44" name="Line"/>
          <p:cNvSpPr/>
          <p:nvPr/>
        </p:nvSpPr>
        <p:spPr>
          <a:xfrm flipV="1">
            <a:off x="453198" y="4991315"/>
            <a:ext cx="1361703" cy="14316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45" name="Line"/>
          <p:cNvSpPr/>
          <p:nvPr/>
        </p:nvSpPr>
        <p:spPr>
          <a:xfrm flipH="1">
            <a:off x="717963" y="5805223"/>
            <a:ext cx="1" cy="335141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46" name="Line"/>
          <p:cNvSpPr/>
          <p:nvPr/>
        </p:nvSpPr>
        <p:spPr>
          <a:xfrm flipH="1" flipV="1">
            <a:off x="472810" y="5540457"/>
            <a:ext cx="1336557" cy="136939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47" name="Circle"/>
          <p:cNvSpPr/>
          <p:nvPr/>
        </p:nvSpPr>
        <p:spPr>
          <a:xfrm>
            <a:off x="884667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48" name="Circle"/>
          <p:cNvSpPr/>
          <p:nvPr/>
        </p:nvSpPr>
        <p:spPr>
          <a:xfrm>
            <a:off x="4914982" y="5913090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49" name="Line"/>
          <p:cNvSpPr/>
          <p:nvPr/>
        </p:nvSpPr>
        <p:spPr>
          <a:xfrm>
            <a:off x="1816248" y="4991315"/>
            <a:ext cx="7850717" cy="131804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50" name="Line"/>
          <p:cNvSpPr/>
          <p:nvPr/>
        </p:nvSpPr>
        <p:spPr>
          <a:xfrm flipV="1">
            <a:off x="1816248" y="5716967"/>
            <a:ext cx="7844186" cy="119250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51" name="Line"/>
          <p:cNvSpPr/>
          <p:nvPr/>
        </p:nvSpPr>
        <p:spPr>
          <a:xfrm flipV="1">
            <a:off x="1826054" y="4216631"/>
            <a:ext cx="6079109" cy="2692811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52" name="Line"/>
          <p:cNvSpPr/>
          <p:nvPr/>
        </p:nvSpPr>
        <p:spPr>
          <a:xfrm>
            <a:off x="1816248" y="4991315"/>
            <a:ext cx="5281189" cy="2443640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53" name="Circle"/>
          <p:cNvSpPr/>
          <p:nvPr/>
        </p:nvSpPr>
        <p:spPr>
          <a:xfrm>
            <a:off x="463004" y="5942508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4" name="focal  plane"/>
          <p:cNvSpPr txBox="1"/>
          <p:nvPr/>
        </p:nvSpPr>
        <p:spPr>
          <a:xfrm>
            <a:off x="4463901" y="6697579"/>
            <a:ext cx="1034558" cy="826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focal </a:t>
            </a:r>
            <a:br/>
            <a:r>
              <a:t>plane</a:t>
            </a:r>
          </a:p>
        </p:txBody>
      </p:sp>
      <p:sp>
        <p:nvSpPr>
          <p:cNvPr id="455" name="Line"/>
          <p:cNvSpPr/>
          <p:nvPr/>
        </p:nvSpPr>
        <p:spPr>
          <a:xfrm>
            <a:off x="4934594" y="4991315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56" name="Depth  of field"/>
          <p:cNvSpPr txBox="1"/>
          <p:nvPr/>
        </p:nvSpPr>
        <p:spPr>
          <a:xfrm>
            <a:off x="4463901" y="3765550"/>
            <a:ext cx="1183029" cy="826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400"/>
              </a:spcBef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Depth </a:t>
            </a:r>
            <a:br/>
            <a:r>
              <a:t>of field</a:t>
            </a:r>
          </a:p>
        </p:txBody>
      </p:sp>
      <p:sp>
        <p:nvSpPr>
          <p:cNvPr id="457" name="Circle"/>
          <p:cNvSpPr/>
          <p:nvPr/>
        </p:nvSpPr>
        <p:spPr>
          <a:xfrm>
            <a:off x="3895146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8" name="Circle"/>
          <p:cNvSpPr/>
          <p:nvPr/>
        </p:nvSpPr>
        <p:spPr>
          <a:xfrm>
            <a:off x="7709727" y="5971926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9" name="Line"/>
          <p:cNvSpPr/>
          <p:nvPr/>
        </p:nvSpPr>
        <p:spPr>
          <a:xfrm>
            <a:off x="3895146" y="4559845"/>
            <a:ext cx="3815196" cy="1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Applet dem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Applet demo</a:t>
            </a:r>
          </a:p>
        </p:txBody>
      </p:sp>
      <p:sp>
        <p:nvSpPr>
          <p:cNvPr id="462" name="http://graphics.stanford.edu/courses/cs178/applets/dof.html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http://graphics.stanford.edu/courses/cs178/applets/dof.html</a:t>
            </a:r>
          </a:p>
        </p:txBody>
      </p:sp>
      <p:pic>
        <p:nvPicPr>
          <p:cNvPr id="463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9902" y="2201940"/>
            <a:ext cx="7589937" cy="5066214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Bottom 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Bottom line</a:t>
            </a:r>
          </a:p>
        </p:txBody>
      </p:sp>
      <p:sp>
        <p:nvSpPr>
          <p:cNvPr id="466" name="Depth of field is increased by using a smaller apertur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Depth of field is increased by using a smaller aperture</a:t>
            </a:r>
          </a:p>
          <a:p>
            <a:pPr/>
            <a:r>
              <a:t>But lets in less light =&gt;noise</a:t>
            </a:r>
          </a:p>
          <a:p>
            <a:pPr/>
            <a:r>
              <a:t>And also diffraction gets worse</a:t>
            </a:r>
          </a:p>
          <a:p>
            <a:pPr/>
            <a:r>
              <a:t>Can only be done up to a point</a:t>
            </a:r>
          </a:p>
          <a:p>
            <a:pPr/>
          </a:p>
          <a:p>
            <a:pPr/>
            <a:r>
              <a:t>Especially challenging for macro photography</a:t>
            </a:r>
          </a:p>
          <a:p>
            <a:pPr/>
          </a:p>
          <a:p>
            <a:pPr/>
            <a:r>
              <a:t>Bottom light: even at smallest possible aperture, </a:t>
            </a:r>
            <a:br/>
            <a:r>
              <a:t>often not enough depth of field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Depth of field calcul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Depth of field calculation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47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472" name="Depth of focus: more accurate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focus: more accurate view</a:t>
            </a:r>
          </a:p>
        </p:txBody>
      </p:sp>
      <p:sp>
        <p:nvSpPr>
          <p:cNvPr id="473" name="Goal: compute depth of field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Goal: compute depth of field</a:t>
            </a:r>
          </a:p>
        </p:txBody>
      </p:sp>
      <p:sp>
        <p:nvSpPr>
          <p:cNvPr id="474" name="Oval"/>
          <p:cNvSpPr/>
          <p:nvPr/>
        </p:nvSpPr>
        <p:spPr>
          <a:xfrm>
            <a:off x="1727993" y="4991315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75" name="Line"/>
          <p:cNvSpPr/>
          <p:nvPr/>
        </p:nvSpPr>
        <p:spPr>
          <a:xfrm>
            <a:off x="727769" y="4991315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76" name="lens"/>
          <p:cNvSpPr txBox="1"/>
          <p:nvPr/>
        </p:nvSpPr>
        <p:spPr>
          <a:xfrm>
            <a:off x="1482840" y="683486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477" name="Circle"/>
          <p:cNvSpPr/>
          <p:nvPr/>
        </p:nvSpPr>
        <p:spPr>
          <a:xfrm>
            <a:off x="4914982" y="5913090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78" name="Line"/>
          <p:cNvSpPr/>
          <p:nvPr/>
        </p:nvSpPr>
        <p:spPr>
          <a:xfrm>
            <a:off x="4934594" y="4991315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48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482" name="Depth of focus: more accurate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focus: more accurate view</a:t>
            </a:r>
          </a:p>
        </p:txBody>
      </p:sp>
      <p:sp>
        <p:nvSpPr>
          <p:cNvPr id="483" name="Goal: compute depth of fiel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Goal: compute depth of field</a:t>
            </a:r>
          </a:p>
          <a:p>
            <a:pPr lvl="1"/>
            <a:r>
              <a:t>distance d1 and d2 in front and behind the focal plane</a:t>
            </a:r>
          </a:p>
          <a:p>
            <a:pPr lvl="1"/>
            <a:r>
              <a:t>given max circle of confusion</a:t>
            </a:r>
          </a:p>
        </p:txBody>
      </p:sp>
      <p:sp>
        <p:nvSpPr>
          <p:cNvPr id="484" name="Oval"/>
          <p:cNvSpPr/>
          <p:nvPr/>
        </p:nvSpPr>
        <p:spPr>
          <a:xfrm>
            <a:off x="1727993" y="4991315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5" name="Line"/>
          <p:cNvSpPr/>
          <p:nvPr/>
        </p:nvSpPr>
        <p:spPr>
          <a:xfrm>
            <a:off x="727769" y="4991315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86" name="lens"/>
          <p:cNvSpPr txBox="1"/>
          <p:nvPr/>
        </p:nvSpPr>
        <p:spPr>
          <a:xfrm>
            <a:off x="1482840" y="683486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487" name="Line"/>
          <p:cNvSpPr/>
          <p:nvPr/>
        </p:nvSpPr>
        <p:spPr>
          <a:xfrm flipH="1">
            <a:off x="433585" y="4991315"/>
            <a:ext cx="1376572" cy="101247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88" name="Line"/>
          <p:cNvSpPr/>
          <p:nvPr/>
        </p:nvSpPr>
        <p:spPr>
          <a:xfrm>
            <a:off x="472810" y="5971926"/>
            <a:ext cx="1334841" cy="94266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89" name="Line"/>
          <p:cNvSpPr/>
          <p:nvPr/>
        </p:nvSpPr>
        <p:spPr>
          <a:xfrm flipV="1">
            <a:off x="453198" y="4991315"/>
            <a:ext cx="1361703" cy="14316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90" name="Line"/>
          <p:cNvSpPr/>
          <p:nvPr/>
        </p:nvSpPr>
        <p:spPr>
          <a:xfrm flipH="1">
            <a:off x="717963" y="5805223"/>
            <a:ext cx="1" cy="335141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91" name="Line"/>
          <p:cNvSpPr/>
          <p:nvPr/>
        </p:nvSpPr>
        <p:spPr>
          <a:xfrm flipH="1" flipV="1">
            <a:off x="472810" y="5540457"/>
            <a:ext cx="1336557" cy="136939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92" name="Circle"/>
          <p:cNvSpPr/>
          <p:nvPr/>
        </p:nvSpPr>
        <p:spPr>
          <a:xfrm>
            <a:off x="884667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3" name="Circle"/>
          <p:cNvSpPr/>
          <p:nvPr/>
        </p:nvSpPr>
        <p:spPr>
          <a:xfrm>
            <a:off x="4914982" y="5913090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4" name="Line"/>
          <p:cNvSpPr/>
          <p:nvPr/>
        </p:nvSpPr>
        <p:spPr>
          <a:xfrm>
            <a:off x="1816248" y="4991315"/>
            <a:ext cx="7850717" cy="131804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95" name="Line"/>
          <p:cNvSpPr/>
          <p:nvPr/>
        </p:nvSpPr>
        <p:spPr>
          <a:xfrm flipV="1">
            <a:off x="1816248" y="5716967"/>
            <a:ext cx="7844186" cy="119250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96" name="Line"/>
          <p:cNvSpPr/>
          <p:nvPr/>
        </p:nvSpPr>
        <p:spPr>
          <a:xfrm flipV="1">
            <a:off x="1826054" y="4216631"/>
            <a:ext cx="6079109" cy="2692811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97" name="Line"/>
          <p:cNvSpPr/>
          <p:nvPr/>
        </p:nvSpPr>
        <p:spPr>
          <a:xfrm>
            <a:off x="1816248" y="4991315"/>
            <a:ext cx="5281189" cy="2443640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498" name="Circle"/>
          <p:cNvSpPr/>
          <p:nvPr/>
        </p:nvSpPr>
        <p:spPr>
          <a:xfrm>
            <a:off x="463004" y="5942508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9" name="Line"/>
          <p:cNvSpPr/>
          <p:nvPr/>
        </p:nvSpPr>
        <p:spPr>
          <a:xfrm>
            <a:off x="4934594" y="4991315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00" name="Depth  of field"/>
          <p:cNvSpPr txBox="1"/>
          <p:nvPr/>
        </p:nvSpPr>
        <p:spPr>
          <a:xfrm>
            <a:off x="4463901" y="3765550"/>
            <a:ext cx="1183029" cy="826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Depth </a:t>
            </a:r>
            <a:br/>
            <a:r>
              <a:t>of field</a:t>
            </a:r>
          </a:p>
        </p:txBody>
      </p:sp>
      <p:sp>
        <p:nvSpPr>
          <p:cNvPr id="501" name="Circle"/>
          <p:cNvSpPr/>
          <p:nvPr/>
        </p:nvSpPr>
        <p:spPr>
          <a:xfrm>
            <a:off x="3895146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02" name="Circle"/>
          <p:cNvSpPr/>
          <p:nvPr/>
        </p:nvSpPr>
        <p:spPr>
          <a:xfrm>
            <a:off x="7709727" y="5971926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03" name="Line"/>
          <p:cNvSpPr/>
          <p:nvPr/>
        </p:nvSpPr>
        <p:spPr>
          <a:xfrm>
            <a:off x="3895146" y="4559845"/>
            <a:ext cx="3815196" cy="1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04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05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506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507" name="Line"/>
          <p:cNvSpPr/>
          <p:nvPr/>
        </p:nvSpPr>
        <p:spPr>
          <a:xfrm>
            <a:off x="5022850" y="6864284"/>
            <a:ext cx="2691997" cy="1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51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511" name="Depth of focus: more accurate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focus: more accurate view</a:t>
            </a:r>
          </a:p>
        </p:txBody>
      </p:sp>
      <p:sp>
        <p:nvSpPr>
          <p:cNvPr id="512" name="Goal: compute depth of fiel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Goal: compute depth of field</a:t>
            </a:r>
          </a:p>
          <a:p>
            <a:pPr lvl="1"/>
            <a:r>
              <a:t>distance d1 and d2 in front and behind the focal plane</a:t>
            </a:r>
          </a:p>
          <a:p>
            <a:pPr lvl="1"/>
            <a:r>
              <a:t>given max circle of confusion</a:t>
            </a:r>
          </a:p>
          <a:p>
            <a:pPr/>
            <a:r>
              <a:t>Solution: similar triangles</a:t>
            </a:r>
          </a:p>
        </p:txBody>
      </p:sp>
      <p:sp>
        <p:nvSpPr>
          <p:cNvPr id="513" name="Oval"/>
          <p:cNvSpPr/>
          <p:nvPr/>
        </p:nvSpPr>
        <p:spPr>
          <a:xfrm>
            <a:off x="1727993" y="4991315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4" name="Line"/>
          <p:cNvSpPr/>
          <p:nvPr/>
        </p:nvSpPr>
        <p:spPr>
          <a:xfrm>
            <a:off x="727769" y="4991315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15" name="lens"/>
          <p:cNvSpPr txBox="1"/>
          <p:nvPr/>
        </p:nvSpPr>
        <p:spPr>
          <a:xfrm>
            <a:off x="1482840" y="683486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516" name="Line"/>
          <p:cNvSpPr/>
          <p:nvPr/>
        </p:nvSpPr>
        <p:spPr>
          <a:xfrm flipH="1">
            <a:off x="433585" y="4991315"/>
            <a:ext cx="1376572" cy="101247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17" name="Line"/>
          <p:cNvSpPr/>
          <p:nvPr/>
        </p:nvSpPr>
        <p:spPr>
          <a:xfrm>
            <a:off x="472810" y="5971926"/>
            <a:ext cx="1334841" cy="94266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18" name="Line"/>
          <p:cNvSpPr/>
          <p:nvPr/>
        </p:nvSpPr>
        <p:spPr>
          <a:xfrm flipV="1">
            <a:off x="453198" y="4991315"/>
            <a:ext cx="1361703" cy="14316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19" name="Line"/>
          <p:cNvSpPr/>
          <p:nvPr/>
        </p:nvSpPr>
        <p:spPr>
          <a:xfrm flipH="1">
            <a:off x="717963" y="5805223"/>
            <a:ext cx="1" cy="335141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20" name="Line"/>
          <p:cNvSpPr/>
          <p:nvPr/>
        </p:nvSpPr>
        <p:spPr>
          <a:xfrm flipH="1" flipV="1">
            <a:off x="472810" y="5540457"/>
            <a:ext cx="1336557" cy="136939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21" name="Circle"/>
          <p:cNvSpPr/>
          <p:nvPr/>
        </p:nvSpPr>
        <p:spPr>
          <a:xfrm>
            <a:off x="884667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2" name="Circle"/>
          <p:cNvSpPr/>
          <p:nvPr/>
        </p:nvSpPr>
        <p:spPr>
          <a:xfrm>
            <a:off x="4914982" y="5913090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3" name="Line"/>
          <p:cNvSpPr/>
          <p:nvPr/>
        </p:nvSpPr>
        <p:spPr>
          <a:xfrm>
            <a:off x="1816248" y="4991315"/>
            <a:ext cx="7850717" cy="131804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24" name="Line"/>
          <p:cNvSpPr/>
          <p:nvPr/>
        </p:nvSpPr>
        <p:spPr>
          <a:xfrm flipV="1">
            <a:off x="1816248" y="5716967"/>
            <a:ext cx="7844186" cy="119250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25" name="Line"/>
          <p:cNvSpPr/>
          <p:nvPr/>
        </p:nvSpPr>
        <p:spPr>
          <a:xfrm flipV="1">
            <a:off x="1826054" y="4216631"/>
            <a:ext cx="6079109" cy="2692811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26" name="Line"/>
          <p:cNvSpPr/>
          <p:nvPr/>
        </p:nvSpPr>
        <p:spPr>
          <a:xfrm>
            <a:off x="1816248" y="4991315"/>
            <a:ext cx="5281189" cy="2443640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27" name="Circle"/>
          <p:cNvSpPr/>
          <p:nvPr/>
        </p:nvSpPr>
        <p:spPr>
          <a:xfrm>
            <a:off x="463004" y="5942508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8" name="Line"/>
          <p:cNvSpPr/>
          <p:nvPr/>
        </p:nvSpPr>
        <p:spPr>
          <a:xfrm>
            <a:off x="4934594" y="4991315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29" name="Depth  of field"/>
          <p:cNvSpPr txBox="1"/>
          <p:nvPr/>
        </p:nvSpPr>
        <p:spPr>
          <a:xfrm>
            <a:off x="4463901" y="3765550"/>
            <a:ext cx="1183029" cy="826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Depth </a:t>
            </a:r>
            <a:br/>
            <a:r>
              <a:t>of field</a:t>
            </a:r>
          </a:p>
        </p:txBody>
      </p:sp>
      <p:sp>
        <p:nvSpPr>
          <p:cNvPr id="530" name="Circle"/>
          <p:cNvSpPr/>
          <p:nvPr/>
        </p:nvSpPr>
        <p:spPr>
          <a:xfrm>
            <a:off x="3895146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1" name="Circle"/>
          <p:cNvSpPr/>
          <p:nvPr/>
        </p:nvSpPr>
        <p:spPr>
          <a:xfrm>
            <a:off x="7709727" y="5971926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2" name="Line"/>
          <p:cNvSpPr/>
          <p:nvPr/>
        </p:nvSpPr>
        <p:spPr>
          <a:xfrm>
            <a:off x="3895146" y="4559845"/>
            <a:ext cx="3815196" cy="1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33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34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535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536" name="Line"/>
          <p:cNvSpPr/>
          <p:nvPr/>
        </p:nvSpPr>
        <p:spPr>
          <a:xfrm>
            <a:off x="5022850" y="6864284"/>
            <a:ext cx="2691997" cy="1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53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540" name="Depth of focus: more accurate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focus: more accurate view</a:t>
            </a:r>
          </a:p>
        </p:txBody>
      </p:sp>
      <p:sp>
        <p:nvSpPr>
          <p:cNvPr id="541" name="Circle of confusion C,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Circle of confusion </a:t>
            </a:r>
            <a:r>
              <a:rPr i="1"/>
              <a:t>C</a:t>
            </a:r>
            <a:r>
              <a:t>,</a:t>
            </a:r>
            <a:endParaRPr i="1"/>
          </a:p>
          <a:p>
            <a:pPr/>
            <a:r>
              <a:t>Focusing distance D, focal length </a:t>
            </a:r>
            <a:r>
              <a:rPr i="1"/>
              <a:t>f, </a:t>
            </a:r>
            <a:r>
              <a:t>aperture</a:t>
            </a:r>
            <a:r>
              <a:rPr i="1"/>
              <a:t> N</a:t>
            </a:r>
            <a:endParaRPr i="1"/>
          </a:p>
        </p:txBody>
      </p:sp>
      <p:sp>
        <p:nvSpPr>
          <p:cNvPr id="542" name="Oval"/>
          <p:cNvSpPr/>
          <p:nvPr/>
        </p:nvSpPr>
        <p:spPr>
          <a:xfrm>
            <a:off x="1727993" y="4991315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3" name="Line"/>
          <p:cNvSpPr/>
          <p:nvPr/>
        </p:nvSpPr>
        <p:spPr>
          <a:xfrm>
            <a:off x="727769" y="4991315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44" name="lens"/>
          <p:cNvSpPr txBox="1"/>
          <p:nvPr/>
        </p:nvSpPr>
        <p:spPr>
          <a:xfrm>
            <a:off x="1482840" y="683486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545" name="Line"/>
          <p:cNvSpPr/>
          <p:nvPr/>
        </p:nvSpPr>
        <p:spPr>
          <a:xfrm flipH="1">
            <a:off x="433585" y="4991315"/>
            <a:ext cx="1376572" cy="101247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46" name="Line"/>
          <p:cNvSpPr/>
          <p:nvPr/>
        </p:nvSpPr>
        <p:spPr>
          <a:xfrm>
            <a:off x="472810" y="5971926"/>
            <a:ext cx="1334841" cy="94266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47" name="Line"/>
          <p:cNvSpPr/>
          <p:nvPr/>
        </p:nvSpPr>
        <p:spPr>
          <a:xfrm flipV="1">
            <a:off x="453198" y="4991315"/>
            <a:ext cx="1361703" cy="14316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48" name="Line"/>
          <p:cNvSpPr/>
          <p:nvPr/>
        </p:nvSpPr>
        <p:spPr>
          <a:xfrm flipH="1">
            <a:off x="717963" y="5805223"/>
            <a:ext cx="1" cy="335141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49" name="Line"/>
          <p:cNvSpPr/>
          <p:nvPr/>
        </p:nvSpPr>
        <p:spPr>
          <a:xfrm flipH="1" flipV="1">
            <a:off x="472810" y="5540457"/>
            <a:ext cx="1336557" cy="136939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50" name="Circle"/>
          <p:cNvSpPr/>
          <p:nvPr/>
        </p:nvSpPr>
        <p:spPr>
          <a:xfrm>
            <a:off x="884667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1" name="Circle"/>
          <p:cNvSpPr/>
          <p:nvPr/>
        </p:nvSpPr>
        <p:spPr>
          <a:xfrm>
            <a:off x="4914982" y="5913090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2" name="Line"/>
          <p:cNvSpPr/>
          <p:nvPr/>
        </p:nvSpPr>
        <p:spPr>
          <a:xfrm>
            <a:off x="1816248" y="4991315"/>
            <a:ext cx="7850717" cy="131804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53" name="Line"/>
          <p:cNvSpPr/>
          <p:nvPr/>
        </p:nvSpPr>
        <p:spPr>
          <a:xfrm flipV="1">
            <a:off x="1816248" y="5716967"/>
            <a:ext cx="7844186" cy="119250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54" name="Line"/>
          <p:cNvSpPr/>
          <p:nvPr/>
        </p:nvSpPr>
        <p:spPr>
          <a:xfrm flipV="1">
            <a:off x="1826054" y="4216631"/>
            <a:ext cx="6079109" cy="2692811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55" name="Line"/>
          <p:cNvSpPr/>
          <p:nvPr/>
        </p:nvSpPr>
        <p:spPr>
          <a:xfrm>
            <a:off x="1816248" y="4991315"/>
            <a:ext cx="5281189" cy="2443640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56" name="Circle"/>
          <p:cNvSpPr/>
          <p:nvPr/>
        </p:nvSpPr>
        <p:spPr>
          <a:xfrm>
            <a:off x="463004" y="5942508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7" name="Line"/>
          <p:cNvSpPr/>
          <p:nvPr/>
        </p:nvSpPr>
        <p:spPr>
          <a:xfrm>
            <a:off x="4934594" y="4991315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58" name="Circle"/>
          <p:cNvSpPr/>
          <p:nvPr/>
        </p:nvSpPr>
        <p:spPr>
          <a:xfrm>
            <a:off x="3895146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9" name="Circle"/>
          <p:cNvSpPr/>
          <p:nvPr/>
        </p:nvSpPr>
        <p:spPr>
          <a:xfrm>
            <a:off x="7709727" y="5971926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60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61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562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563" name="Line"/>
          <p:cNvSpPr/>
          <p:nvPr/>
        </p:nvSpPr>
        <p:spPr>
          <a:xfrm>
            <a:off x="5022850" y="6864284"/>
            <a:ext cx="2691997" cy="1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64" name="Line"/>
          <p:cNvSpPr/>
          <p:nvPr/>
        </p:nvSpPr>
        <p:spPr>
          <a:xfrm>
            <a:off x="1816248" y="4795192"/>
            <a:ext cx="309873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65" name="D"/>
          <p:cNvSpPr txBox="1"/>
          <p:nvPr/>
        </p:nvSpPr>
        <p:spPr>
          <a:xfrm>
            <a:off x="2857658" y="4340842"/>
            <a:ext cx="374239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566" name="~f"/>
          <p:cNvSpPr txBox="1"/>
          <p:nvPr/>
        </p:nvSpPr>
        <p:spPr>
          <a:xfrm>
            <a:off x="923891" y="4115955"/>
            <a:ext cx="51138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2100"/>
              </a:spcBef>
              <a:buClr>
                <a:srgbClr val="000000"/>
              </a:buClr>
              <a:buFont typeface="Helvetica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i="1"/>
              <a:t>~f</a:t>
            </a:r>
          </a:p>
        </p:txBody>
      </p:sp>
      <p:sp>
        <p:nvSpPr>
          <p:cNvPr id="567" name="Line"/>
          <p:cNvSpPr/>
          <p:nvPr/>
        </p:nvSpPr>
        <p:spPr>
          <a:xfrm>
            <a:off x="698351" y="4687325"/>
            <a:ext cx="100022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68" name="C"/>
          <p:cNvSpPr txBox="1"/>
          <p:nvPr/>
        </p:nvSpPr>
        <p:spPr>
          <a:xfrm>
            <a:off x="2116" y="5721544"/>
            <a:ext cx="356020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569" name="Line"/>
          <p:cNvSpPr/>
          <p:nvPr/>
        </p:nvSpPr>
        <p:spPr>
          <a:xfrm flipH="1">
            <a:off x="394361" y="5805223"/>
            <a:ext cx="1" cy="335141"/>
          </a:xfrm>
          <a:prstGeom prst="line">
            <a:avLst/>
          </a:prstGeom>
          <a:ln w="12700">
            <a:solidFill>
              <a:srgbClr val="FF26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57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573" name="Depth of focus: more accurate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focus: more accurate view</a:t>
            </a:r>
          </a:p>
        </p:txBody>
      </p:sp>
      <p:sp>
        <p:nvSpPr>
          <p:cNvPr id="574" name="Backproject the circle of confusion diameter C onto the focal pla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Backproject the circle of confusion diameter C onto the focal plane</a:t>
            </a:r>
          </a:p>
          <a:p>
            <a:pPr lvl="1"/>
            <a:r>
              <a:t>Depends on </a:t>
            </a:r>
            <a:r>
              <a:rPr i="1"/>
              <a:t>magnification factor </a:t>
            </a:r>
            <a:r>
              <a:rPr i="1">
                <a:latin typeface="Times Roman"/>
                <a:ea typeface="Times Roman"/>
                <a:cs typeface="Times Roman"/>
                <a:sym typeface="Times Roman"/>
              </a:rPr>
              <a:t>~</a:t>
            </a:r>
            <a:r>
              <a:rPr i="1"/>
              <a:t> f/D</a:t>
            </a:r>
          </a:p>
        </p:txBody>
      </p:sp>
      <p:sp>
        <p:nvSpPr>
          <p:cNvPr id="575" name="Oval"/>
          <p:cNvSpPr/>
          <p:nvPr/>
        </p:nvSpPr>
        <p:spPr>
          <a:xfrm>
            <a:off x="1727993" y="4991315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76" name="Line"/>
          <p:cNvSpPr/>
          <p:nvPr/>
        </p:nvSpPr>
        <p:spPr>
          <a:xfrm>
            <a:off x="727769" y="4991315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77" name="lens"/>
          <p:cNvSpPr txBox="1"/>
          <p:nvPr/>
        </p:nvSpPr>
        <p:spPr>
          <a:xfrm>
            <a:off x="1482840" y="683486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578" name="Line"/>
          <p:cNvSpPr/>
          <p:nvPr/>
        </p:nvSpPr>
        <p:spPr>
          <a:xfrm flipH="1">
            <a:off x="433585" y="4991315"/>
            <a:ext cx="1376572" cy="101247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79" name="Line"/>
          <p:cNvSpPr/>
          <p:nvPr/>
        </p:nvSpPr>
        <p:spPr>
          <a:xfrm>
            <a:off x="472810" y="5971926"/>
            <a:ext cx="1334841" cy="94266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80" name="Line"/>
          <p:cNvSpPr/>
          <p:nvPr/>
        </p:nvSpPr>
        <p:spPr>
          <a:xfrm flipV="1">
            <a:off x="453198" y="4991315"/>
            <a:ext cx="1361703" cy="14316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81" name="Line"/>
          <p:cNvSpPr/>
          <p:nvPr/>
        </p:nvSpPr>
        <p:spPr>
          <a:xfrm flipH="1">
            <a:off x="717963" y="5805223"/>
            <a:ext cx="1" cy="335141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82" name="Line"/>
          <p:cNvSpPr/>
          <p:nvPr/>
        </p:nvSpPr>
        <p:spPr>
          <a:xfrm flipH="1" flipV="1">
            <a:off x="472810" y="5540457"/>
            <a:ext cx="1336557" cy="136939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83" name="Circle"/>
          <p:cNvSpPr/>
          <p:nvPr/>
        </p:nvSpPr>
        <p:spPr>
          <a:xfrm>
            <a:off x="884667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84" name="Circle"/>
          <p:cNvSpPr/>
          <p:nvPr/>
        </p:nvSpPr>
        <p:spPr>
          <a:xfrm>
            <a:off x="4914982" y="5913090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85" name="Line"/>
          <p:cNvSpPr/>
          <p:nvPr/>
        </p:nvSpPr>
        <p:spPr>
          <a:xfrm>
            <a:off x="1816248" y="4991315"/>
            <a:ext cx="7850717" cy="131804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86" name="Line"/>
          <p:cNvSpPr/>
          <p:nvPr/>
        </p:nvSpPr>
        <p:spPr>
          <a:xfrm flipV="1">
            <a:off x="1816248" y="5716967"/>
            <a:ext cx="7844186" cy="119250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87" name="Line"/>
          <p:cNvSpPr/>
          <p:nvPr/>
        </p:nvSpPr>
        <p:spPr>
          <a:xfrm flipV="1">
            <a:off x="1826054" y="4216631"/>
            <a:ext cx="6079109" cy="2692811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88" name="Line"/>
          <p:cNvSpPr/>
          <p:nvPr/>
        </p:nvSpPr>
        <p:spPr>
          <a:xfrm>
            <a:off x="1816248" y="4991315"/>
            <a:ext cx="5281189" cy="2443640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89" name="Circle"/>
          <p:cNvSpPr/>
          <p:nvPr/>
        </p:nvSpPr>
        <p:spPr>
          <a:xfrm>
            <a:off x="463004" y="5942508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90" name="Line"/>
          <p:cNvSpPr/>
          <p:nvPr/>
        </p:nvSpPr>
        <p:spPr>
          <a:xfrm>
            <a:off x="4934594" y="4991315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91" name="Circle"/>
          <p:cNvSpPr/>
          <p:nvPr/>
        </p:nvSpPr>
        <p:spPr>
          <a:xfrm>
            <a:off x="3895146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92" name="Circle"/>
          <p:cNvSpPr/>
          <p:nvPr/>
        </p:nvSpPr>
        <p:spPr>
          <a:xfrm>
            <a:off x="7709727" y="5971926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93" name="Line"/>
          <p:cNvSpPr/>
          <p:nvPr/>
        </p:nvSpPr>
        <p:spPr>
          <a:xfrm>
            <a:off x="4940914" y="5511039"/>
            <a:ext cx="5232" cy="93158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94" name="Line"/>
          <p:cNvSpPr/>
          <p:nvPr/>
        </p:nvSpPr>
        <p:spPr>
          <a:xfrm flipH="1">
            <a:off x="700621" y="5543661"/>
            <a:ext cx="4265495" cy="613812"/>
          </a:xfrm>
          <a:prstGeom prst="line">
            <a:avLst/>
          </a:prstGeom>
          <a:ln w="3175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95" name="Line"/>
          <p:cNvSpPr/>
          <p:nvPr/>
        </p:nvSpPr>
        <p:spPr>
          <a:xfrm flipH="1" flipV="1">
            <a:off x="728816" y="5808549"/>
            <a:ext cx="4251176" cy="627828"/>
          </a:xfrm>
          <a:prstGeom prst="line">
            <a:avLst/>
          </a:prstGeom>
          <a:ln w="3175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96" name="CD/f"/>
          <p:cNvSpPr txBox="1"/>
          <p:nvPr/>
        </p:nvSpPr>
        <p:spPr>
          <a:xfrm>
            <a:off x="4993431" y="5746386"/>
            <a:ext cx="781305" cy="44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597" name="Line"/>
          <p:cNvSpPr/>
          <p:nvPr/>
        </p:nvSpPr>
        <p:spPr>
          <a:xfrm>
            <a:off x="1816248" y="4795192"/>
            <a:ext cx="309873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598" name="D"/>
          <p:cNvSpPr txBox="1"/>
          <p:nvPr/>
        </p:nvSpPr>
        <p:spPr>
          <a:xfrm>
            <a:off x="2857658" y="4340842"/>
            <a:ext cx="374239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599" name="~f"/>
          <p:cNvSpPr txBox="1"/>
          <p:nvPr/>
        </p:nvSpPr>
        <p:spPr>
          <a:xfrm>
            <a:off x="923891" y="4115955"/>
            <a:ext cx="51138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2100"/>
              </a:spcBef>
              <a:buClr>
                <a:srgbClr val="000000"/>
              </a:buClr>
              <a:buFont typeface="Helvetica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i="1"/>
              <a:t>~f</a:t>
            </a:r>
          </a:p>
        </p:txBody>
      </p:sp>
      <p:sp>
        <p:nvSpPr>
          <p:cNvPr id="600" name="Line"/>
          <p:cNvSpPr/>
          <p:nvPr/>
        </p:nvSpPr>
        <p:spPr>
          <a:xfrm>
            <a:off x="698351" y="4687325"/>
            <a:ext cx="100022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01" name="C"/>
          <p:cNvSpPr txBox="1"/>
          <p:nvPr/>
        </p:nvSpPr>
        <p:spPr>
          <a:xfrm>
            <a:off x="2116" y="5721544"/>
            <a:ext cx="356020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602" name="Line"/>
          <p:cNvSpPr/>
          <p:nvPr/>
        </p:nvSpPr>
        <p:spPr>
          <a:xfrm flipH="1">
            <a:off x="394361" y="5805223"/>
            <a:ext cx="1" cy="335141"/>
          </a:xfrm>
          <a:prstGeom prst="line">
            <a:avLst/>
          </a:prstGeom>
          <a:ln w="12700">
            <a:solidFill>
              <a:srgbClr val="FF26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03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04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605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606" name="Line"/>
          <p:cNvSpPr/>
          <p:nvPr/>
        </p:nvSpPr>
        <p:spPr>
          <a:xfrm>
            <a:off x="5022850" y="6864284"/>
            <a:ext cx="2691997" cy="1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07" name="f/N"/>
          <p:cNvSpPr txBox="1"/>
          <p:nvPr/>
        </p:nvSpPr>
        <p:spPr>
          <a:xfrm>
            <a:off x="1839565" y="5665758"/>
            <a:ext cx="577320" cy="44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f/N</a:t>
            </a:r>
          </a:p>
        </p:txBody>
      </p:sp>
      <p:sp>
        <p:nvSpPr>
          <p:cNvPr id="608" name="Shape"/>
          <p:cNvSpPr/>
          <p:nvPr/>
        </p:nvSpPr>
        <p:spPr>
          <a:xfrm>
            <a:off x="698351" y="5540457"/>
            <a:ext cx="4255857" cy="892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1" y="6412"/>
                </a:moveTo>
                <a:lnTo>
                  <a:pt x="21600" y="21600"/>
                </a:lnTo>
                <a:lnTo>
                  <a:pt x="21529" y="0"/>
                </a:lnTo>
                <a:lnTo>
                  <a:pt x="0" y="14513"/>
                </a:lnTo>
                <a:lnTo>
                  <a:pt x="71" y="6412"/>
                </a:lnTo>
                <a:close/>
              </a:path>
            </a:pathLst>
          </a:custGeom>
          <a:solidFill>
            <a:srgbClr val="FFF995">
              <a:alpha val="50000"/>
            </a:srgbClr>
          </a:solidFill>
          <a:ln w="12700"/>
        </p:spPr>
        <p:txBody>
          <a:bodyPr lIns="39224" tIns="39224" rIns="39224" bIns="39224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61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612" name="Depth of focus: deriv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focus: derivation</a:t>
            </a:r>
          </a:p>
        </p:txBody>
      </p:sp>
      <p:sp>
        <p:nvSpPr>
          <p:cNvPr id="61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14" name="Oval"/>
          <p:cNvSpPr/>
          <p:nvPr/>
        </p:nvSpPr>
        <p:spPr>
          <a:xfrm>
            <a:off x="1727993" y="4991315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15" name="Line"/>
          <p:cNvSpPr/>
          <p:nvPr/>
        </p:nvSpPr>
        <p:spPr>
          <a:xfrm>
            <a:off x="727769" y="4991315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16" name="lens"/>
          <p:cNvSpPr txBox="1"/>
          <p:nvPr/>
        </p:nvSpPr>
        <p:spPr>
          <a:xfrm>
            <a:off x="1482840" y="683486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617" name="Line"/>
          <p:cNvSpPr/>
          <p:nvPr/>
        </p:nvSpPr>
        <p:spPr>
          <a:xfrm flipH="1">
            <a:off x="433585" y="4991315"/>
            <a:ext cx="1376572" cy="101247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18" name="Line"/>
          <p:cNvSpPr/>
          <p:nvPr/>
        </p:nvSpPr>
        <p:spPr>
          <a:xfrm>
            <a:off x="472810" y="5971926"/>
            <a:ext cx="1334841" cy="94266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19" name="Line"/>
          <p:cNvSpPr/>
          <p:nvPr/>
        </p:nvSpPr>
        <p:spPr>
          <a:xfrm flipV="1">
            <a:off x="453198" y="4991315"/>
            <a:ext cx="1361703" cy="14316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20" name="Line"/>
          <p:cNvSpPr/>
          <p:nvPr/>
        </p:nvSpPr>
        <p:spPr>
          <a:xfrm flipH="1">
            <a:off x="717963" y="5805223"/>
            <a:ext cx="1" cy="335141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21" name="Line"/>
          <p:cNvSpPr/>
          <p:nvPr/>
        </p:nvSpPr>
        <p:spPr>
          <a:xfrm flipH="1" flipV="1">
            <a:off x="472810" y="5540457"/>
            <a:ext cx="1336557" cy="136939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22" name="Circle"/>
          <p:cNvSpPr/>
          <p:nvPr/>
        </p:nvSpPr>
        <p:spPr>
          <a:xfrm>
            <a:off x="884667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23" name="Circle"/>
          <p:cNvSpPr/>
          <p:nvPr/>
        </p:nvSpPr>
        <p:spPr>
          <a:xfrm>
            <a:off x="4914982" y="5913090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24" name="Line"/>
          <p:cNvSpPr/>
          <p:nvPr/>
        </p:nvSpPr>
        <p:spPr>
          <a:xfrm>
            <a:off x="1816248" y="4991315"/>
            <a:ext cx="7850717" cy="131804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25" name="Line"/>
          <p:cNvSpPr/>
          <p:nvPr/>
        </p:nvSpPr>
        <p:spPr>
          <a:xfrm flipV="1">
            <a:off x="1816248" y="5716967"/>
            <a:ext cx="7844186" cy="119250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26" name="Line"/>
          <p:cNvSpPr/>
          <p:nvPr/>
        </p:nvSpPr>
        <p:spPr>
          <a:xfrm flipV="1">
            <a:off x="1826054" y="4216631"/>
            <a:ext cx="6079109" cy="2692811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27" name="Line"/>
          <p:cNvSpPr/>
          <p:nvPr/>
        </p:nvSpPr>
        <p:spPr>
          <a:xfrm>
            <a:off x="1816248" y="4991315"/>
            <a:ext cx="5281189" cy="2443640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28" name="Circle"/>
          <p:cNvSpPr/>
          <p:nvPr/>
        </p:nvSpPr>
        <p:spPr>
          <a:xfrm>
            <a:off x="463004" y="5942508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29" name="Line"/>
          <p:cNvSpPr/>
          <p:nvPr/>
        </p:nvSpPr>
        <p:spPr>
          <a:xfrm>
            <a:off x="4934594" y="4991315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30" name="Circle"/>
          <p:cNvSpPr/>
          <p:nvPr/>
        </p:nvSpPr>
        <p:spPr>
          <a:xfrm>
            <a:off x="3895146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31" name="Circle"/>
          <p:cNvSpPr/>
          <p:nvPr/>
        </p:nvSpPr>
        <p:spPr>
          <a:xfrm>
            <a:off x="7709727" y="5971926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32" name="Line"/>
          <p:cNvSpPr/>
          <p:nvPr/>
        </p:nvSpPr>
        <p:spPr>
          <a:xfrm>
            <a:off x="4940914" y="5511039"/>
            <a:ext cx="5232" cy="93158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33" name="Line"/>
          <p:cNvSpPr/>
          <p:nvPr/>
        </p:nvSpPr>
        <p:spPr>
          <a:xfrm flipH="1">
            <a:off x="700621" y="5543661"/>
            <a:ext cx="4265495" cy="613812"/>
          </a:xfrm>
          <a:prstGeom prst="line">
            <a:avLst/>
          </a:prstGeom>
          <a:ln w="3175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34" name="Line"/>
          <p:cNvSpPr/>
          <p:nvPr/>
        </p:nvSpPr>
        <p:spPr>
          <a:xfrm flipH="1" flipV="1">
            <a:off x="728816" y="5808549"/>
            <a:ext cx="4251176" cy="627828"/>
          </a:xfrm>
          <a:prstGeom prst="line">
            <a:avLst/>
          </a:prstGeom>
          <a:ln w="3175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35" name="CD/f"/>
          <p:cNvSpPr txBox="1"/>
          <p:nvPr/>
        </p:nvSpPr>
        <p:spPr>
          <a:xfrm>
            <a:off x="4993431" y="5746386"/>
            <a:ext cx="781305" cy="44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636" name="Line"/>
          <p:cNvSpPr/>
          <p:nvPr/>
        </p:nvSpPr>
        <p:spPr>
          <a:xfrm>
            <a:off x="1816248" y="4795192"/>
            <a:ext cx="309873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37" name="D"/>
          <p:cNvSpPr txBox="1"/>
          <p:nvPr/>
        </p:nvSpPr>
        <p:spPr>
          <a:xfrm>
            <a:off x="2857658" y="4340842"/>
            <a:ext cx="374239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638" name="~f"/>
          <p:cNvSpPr txBox="1"/>
          <p:nvPr/>
        </p:nvSpPr>
        <p:spPr>
          <a:xfrm>
            <a:off x="923891" y="4115955"/>
            <a:ext cx="51138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2100"/>
              </a:spcBef>
              <a:buClr>
                <a:srgbClr val="000000"/>
              </a:buClr>
              <a:buFont typeface="Helvetica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i="1"/>
              <a:t>~f</a:t>
            </a:r>
          </a:p>
        </p:txBody>
      </p:sp>
      <p:sp>
        <p:nvSpPr>
          <p:cNvPr id="639" name="Line"/>
          <p:cNvSpPr/>
          <p:nvPr/>
        </p:nvSpPr>
        <p:spPr>
          <a:xfrm>
            <a:off x="698351" y="4687325"/>
            <a:ext cx="100022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40" name="C"/>
          <p:cNvSpPr txBox="1"/>
          <p:nvPr/>
        </p:nvSpPr>
        <p:spPr>
          <a:xfrm>
            <a:off x="2116" y="5721544"/>
            <a:ext cx="356020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641" name="Line"/>
          <p:cNvSpPr/>
          <p:nvPr/>
        </p:nvSpPr>
        <p:spPr>
          <a:xfrm flipH="1">
            <a:off x="394361" y="5805223"/>
            <a:ext cx="1" cy="335141"/>
          </a:xfrm>
          <a:prstGeom prst="line">
            <a:avLst/>
          </a:prstGeom>
          <a:ln w="12700">
            <a:solidFill>
              <a:srgbClr val="FF26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42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43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644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645" name="Line"/>
          <p:cNvSpPr/>
          <p:nvPr/>
        </p:nvSpPr>
        <p:spPr>
          <a:xfrm>
            <a:off x="5022850" y="6864284"/>
            <a:ext cx="2691997" cy="1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646" name="txp_fig.png" descr="txp_fi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0147" y="1197654"/>
            <a:ext cx="3219895" cy="1154072"/>
          </a:xfrm>
          <a:prstGeom prst="rect">
            <a:avLst/>
          </a:prstGeom>
          <a:ln w="12700">
            <a:miter lim="400000"/>
          </a:ln>
        </p:spPr>
      </p:pic>
      <p:sp>
        <p:nvSpPr>
          <p:cNvPr id="647" name="Shape"/>
          <p:cNvSpPr/>
          <p:nvPr/>
        </p:nvSpPr>
        <p:spPr>
          <a:xfrm>
            <a:off x="1816248" y="4991315"/>
            <a:ext cx="3128154" cy="192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16122"/>
                </a:lnTo>
                <a:lnTo>
                  <a:pt x="21600" y="6104"/>
                </a:lnTo>
                <a:lnTo>
                  <a:pt x="96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995">
              <a:alpha val="50000"/>
            </a:srgbClr>
          </a:solidFill>
          <a:ln w="12700"/>
        </p:spPr>
        <p:txBody>
          <a:bodyPr lIns="39224" tIns="39224" rIns="39224" bIns="39224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8" name="f/N"/>
          <p:cNvSpPr txBox="1"/>
          <p:nvPr/>
        </p:nvSpPr>
        <p:spPr>
          <a:xfrm>
            <a:off x="1839565" y="5665758"/>
            <a:ext cx="577320" cy="44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f/N</a:t>
            </a:r>
          </a:p>
        </p:txBody>
      </p:sp>
      <p:pic>
        <p:nvPicPr>
          <p:cNvPr id="649" name="txp_fig.png" descr="txp_fig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37908" y="1113975"/>
            <a:ext cx="4325154" cy="1154072"/>
          </a:xfrm>
          <a:prstGeom prst="rect">
            <a:avLst/>
          </a:prstGeom>
          <a:ln w="12700">
            <a:miter lim="400000"/>
          </a:ln>
        </p:spPr>
      </p:pic>
      <p:sp>
        <p:nvSpPr>
          <p:cNvPr id="650" name="Arrow"/>
          <p:cNvSpPr/>
          <p:nvPr/>
        </p:nvSpPr>
        <p:spPr>
          <a:xfrm>
            <a:off x="4022625" y="1000224"/>
            <a:ext cx="853134" cy="1392470"/>
          </a:xfrm>
          <a:prstGeom prst="rightArrow">
            <a:avLst>
              <a:gd name="adj1" fmla="val 66408"/>
              <a:gd name="adj2" fmla="val 32489"/>
            </a:avLst>
          </a:prstGeom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50" grpId="2"/>
      <p:bldP build="whole" bldLvl="1" animBg="1" rev="0" advAuto="0" spid="646" grpId="1"/>
      <p:bldP build="whole" bldLvl="1" animBg="1" rev="0" advAuto="0" spid="649" grpId="3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65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654" name="Depth of focus: more accurate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focus: more accurate view</a:t>
            </a:r>
          </a:p>
        </p:txBody>
      </p:sp>
      <p:sp>
        <p:nvSpPr>
          <p:cNvPr id="65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56" name="Oval"/>
          <p:cNvSpPr/>
          <p:nvPr/>
        </p:nvSpPr>
        <p:spPr>
          <a:xfrm>
            <a:off x="1727993" y="4991315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7" name="Line"/>
          <p:cNvSpPr/>
          <p:nvPr/>
        </p:nvSpPr>
        <p:spPr>
          <a:xfrm>
            <a:off x="727769" y="4991315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58" name="lens"/>
          <p:cNvSpPr txBox="1"/>
          <p:nvPr/>
        </p:nvSpPr>
        <p:spPr>
          <a:xfrm>
            <a:off x="1482840" y="683486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659" name="Line"/>
          <p:cNvSpPr/>
          <p:nvPr/>
        </p:nvSpPr>
        <p:spPr>
          <a:xfrm flipH="1">
            <a:off x="433585" y="4991315"/>
            <a:ext cx="1376572" cy="101247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60" name="Line"/>
          <p:cNvSpPr/>
          <p:nvPr/>
        </p:nvSpPr>
        <p:spPr>
          <a:xfrm>
            <a:off x="472810" y="5971926"/>
            <a:ext cx="1334841" cy="942666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61" name="Line"/>
          <p:cNvSpPr/>
          <p:nvPr/>
        </p:nvSpPr>
        <p:spPr>
          <a:xfrm flipV="1">
            <a:off x="453198" y="4991315"/>
            <a:ext cx="1361703" cy="14316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62" name="Line"/>
          <p:cNvSpPr/>
          <p:nvPr/>
        </p:nvSpPr>
        <p:spPr>
          <a:xfrm flipH="1">
            <a:off x="717963" y="5805223"/>
            <a:ext cx="1" cy="335141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63" name="Line"/>
          <p:cNvSpPr/>
          <p:nvPr/>
        </p:nvSpPr>
        <p:spPr>
          <a:xfrm flipH="1" flipV="1">
            <a:off x="472810" y="5540457"/>
            <a:ext cx="1336557" cy="136939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64" name="Circle"/>
          <p:cNvSpPr/>
          <p:nvPr/>
        </p:nvSpPr>
        <p:spPr>
          <a:xfrm>
            <a:off x="884667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5" name="Circle"/>
          <p:cNvSpPr/>
          <p:nvPr/>
        </p:nvSpPr>
        <p:spPr>
          <a:xfrm>
            <a:off x="4914982" y="5913090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6" name="Line"/>
          <p:cNvSpPr/>
          <p:nvPr/>
        </p:nvSpPr>
        <p:spPr>
          <a:xfrm>
            <a:off x="1816248" y="4991315"/>
            <a:ext cx="7850717" cy="131804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67" name="Line"/>
          <p:cNvSpPr/>
          <p:nvPr/>
        </p:nvSpPr>
        <p:spPr>
          <a:xfrm flipV="1">
            <a:off x="1816248" y="5716967"/>
            <a:ext cx="7844186" cy="119250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68" name="Line"/>
          <p:cNvSpPr/>
          <p:nvPr/>
        </p:nvSpPr>
        <p:spPr>
          <a:xfrm flipV="1">
            <a:off x="1826054" y="4216631"/>
            <a:ext cx="6079109" cy="2692811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69" name="Line"/>
          <p:cNvSpPr/>
          <p:nvPr/>
        </p:nvSpPr>
        <p:spPr>
          <a:xfrm>
            <a:off x="1816248" y="4991315"/>
            <a:ext cx="5281189" cy="2443640"/>
          </a:xfrm>
          <a:prstGeom prst="line">
            <a:avLst/>
          </a:prstGeom>
          <a:ln w="3175">
            <a:solidFill>
              <a:srgbClr val="4D22B3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70" name="Circle"/>
          <p:cNvSpPr/>
          <p:nvPr/>
        </p:nvSpPr>
        <p:spPr>
          <a:xfrm>
            <a:off x="463004" y="5942508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1" name="Line"/>
          <p:cNvSpPr/>
          <p:nvPr/>
        </p:nvSpPr>
        <p:spPr>
          <a:xfrm>
            <a:off x="4934594" y="4991315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72" name="Circle"/>
          <p:cNvSpPr/>
          <p:nvPr/>
        </p:nvSpPr>
        <p:spPr>
          <a:xfrm>
            <a:off x="3895146" y="5942508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3" name="Circle"/>
          <p:cNvSpPr/>
          <p:nvPr/>
        </p:nvSpPr>
        <p:spPr>
          <a:xfrm>
            <a:off x="7709727" y="5971926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4" name="Line"/>
          <p:cNvSpPr/>
          <p:nvPr/>
        </p:nvSpPr>
        <p:spPr>
          <a:xfrm>
            <a:off x="4940914" y="5511039"/>
            <a:ext cx="5232" cy="93158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75" name="Line"/>
          <p:cNvSpPr/>
          <p:nvPr/>
        </p:nvSpPr>
        <p:spPr>
          <a:xfrm flipH="1">
            <a:off x="700621" y="5543661"/>
            <a:ext cx="4265495" cy="613812"/>
          </a:xfrm>
          <a:prstGeom prst="line">
            <a:avLst/>
          </a:prstGeom>
          <a:ln w="3175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76" name="Line"/>
          <p:cNvSpPr/>
          <p:nvPr/>
        </p:nvSpPr>
        <p:spPr>
          <a:xfrm flipH="1" flipV="1">
            <a:off x="728816" y="5808549"/>
            <a:ext cx="4251176" cy="627828"/>
          </a:xfrm>
          <a:prstGeom prst="line">
            <a:avLst/>
          </a:prstGeom>
          <a:ln w="3175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77" name="CD/f"/>
          <p:cNvSpPr txBox="1"/>
          <p:nvPr/>
        </p:nvSpPr>
        <p:spPr>
          <a:xfrm>
            <a:off x="4993431" y="5746386"/>
            <a:ext cx="781305" cy="44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678" name="Line"/>
          <p:cNvSpPr/>
          <p:nvPr/>
        </p:nvSpPr>
        <p:spPr>
          <a:xfrm>
            <a:off x="1816248" y="4795192"/>
            <a:ext cx="309873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79" name="D"/>
          <p:cNvSpPr txBox="1"/>
          <p:nvPr/>
        </p:nvSpPr>
        <p:spPr>
          <a:xfrm>
            <a:off x="2857658" y="4340842"/>
            <a:ext cx="374239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680" name="~f"/>
          <p:cNvSpPr txBox="1"/>
          <p:nvPr/>
        </p:nvSpPr>
        <p:spPr>
          <a:xfrm>
            <a:off x="923891" y="4115955"/>
            <a:ext cx="51138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2100"/>
              </a:spcBef>
              <a:buClr>
                <a:srgbClr val="000000"/>
              </a:buClr>
              <a:buFont typeface="Helvetica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i="1"/>
              <a:t>~f</a:t>
            </a:r>
          </a:p>
        </p:txBody>
      </p:sp>
      <p:sp>
        <p:nvSpPr>
          <p:cNvPr id="681" name="Line"/>
          <p:cNvSpPr/>
          <p:nvPr/>
        </p:nvSpPr>
        <p:spPr>
          <a:xfrm>
            <a:off x="698351" y="4687325"/>
            <a:ext cx="100022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82" name="C"/>
          <p:cNvSpPr txBox="1"/>
          <p:nvPr/>
        </p:nvSpPr>
        <p:spPr>
          <a:xfrm>
            <a:off x="2116" y="5721544"/>
            <a:ext cx="356020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683" name="Line"/>
          <p:cNvSpPr/>
          <p:nvPr/>
        </p:nvSpPr>
        <p:spPr>
          <a:xfrm flipH="1">
            <a:off x="394361" y="5805223"/>
            <a:ext cx="1" cy="335141"/>
          </a:xfrm>
          <a:prstGeom prst="line">
            <a:avLst/>
          </a:prstGeom>
          <a:ln w="12700">
            <a:solidFill>
              <a:srgbClr val="FF26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84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85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686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687" name="Line"/>
          <p:cNvSpPr/>
          <p:nvPr/>
        </p:nvSpPr>
        <p:spPr>
          <a:xfrm>
            <a:off x="5022850" y="6864284"/>
            <a:ext cx="2691997" cy="1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688" name="Rectangle"/>
          <p:cNvSpPr/>
          <p:nvPr/>
        </p:nvSpPr>
        <p:spPr>
          <a:xfrm>
            <a:off x="5611217" y="2510366"/>
            <a:ext cx="4265663" cy="1755297"/>
          </a:xfrm>
          <a:prstGeom prst="rect">
            <a:avLst/>
          </a:prstGeom>
          <a:ln w="25400">
            <a:solidFill>
              <a:srgbClr val="FF26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689" name="txp_fig.png" descr="txp_fi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0147" y="1197654"/>
            <a:ext cx="3219895" cy="1154072"/>
          </a:xfrm>
          <a:prstGeom prst="rect">
            <a:avLst/>
          </a:prstGeom>
          <a:ln w="12700">
            <a:miter lim="400000"/>
          </a:ln>
        </p:spPr>
      </p:pic>
      <p:pic>
        <p:nvPicPr>
          <p:cNvPr id="690" name="txp_fig.png" descr="txp_fig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37908" y="1113975"/>
            <a:ext cx="4325154" cy="1154072"/>
          </a:xfrm>
          <a:prstGeom prst="rect">
            <a:avLst/>
          </a:prstGeom>
          <a:ln w="12700">
            <a:miter lim="400000"/>
          </a:ln>
        </p:spPr>
      </p:pic>
      <p:pic>
        <p:nvPicPr>
          <p:cNvPr id="691" name="txp_fig.png" descr="txp_fig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7731" y="2785809"/>
            <a:ext cx="5120103" cy="1274361"/>
          </a:xfrm>
          <a:prstGeom prst="rect">
            <a:avLst/>
          </a:prstGeom>
          <a:ln w="12700">
            <a:miter lim="400000"/>
          </a:ln>
        </p:spPr>
      </p:pic>
      <p:pic>
        <p:nvPicPr>
          <p:cNvPr id="692" name="txp_fig.png" descr="txp_fig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707971" y="2702130"/>
            <a:ext cx="4084577" cy="12743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69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696" name="Depth of field: more accurate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field: more accurate view</a:t>
            </a:r>
          </a:p>
        </p:txBody>
      </p:sp>
      <p:sp>
        <p:nvSpPr>
          <p:cNvPr id="697" name="Backproject the image onto the plane in focu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Backproject the image onto the plane in focus</a:t>
            </a:r>
          </a:p>
          <a:p>
            <a:pPr lvl="1"/>
            <a:r>
              <a:t>Backproject circle of confusion</a:t>
            </a:r>
          </a:p>
          <a:p>
            <a:pPr lvl="1"/>
            <a:r>
              <a:t>Depends on </a:t>
            </a:r>
            <a:r>
              <a:rPr i="1"/>
              <a:t>magnification factor</a:t>
            </a:r>
            <a:endParaRPr i="1"/>
          </a:p>
          <a:p>
            <a:pPr/>
            <a:r>
              <a:t>Depth of field is slightly asymmetrical</a:t>
            </a:r>
          </a:p>
        </p:txBody>
      </p:sp>
      <p:sp>
        <p:nvSpPr>
          <p:cNvPr id="698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9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00" name="lens"/>
          <p:cNvSpPr txBox="1"/>
          <p:nvPr/>
        </p:nvSpPr>
        <p:spPr>
          <a:xfrm>
            <a:off x="1345554" y="6697579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701" name="Line"/>
          <p:cNvSpPr/>
          <p:nvPr/>
        </p:nvSpPr>
        <p:spPr>
          <a:xfrm>
            <a:off x="1678963" y="4854029"/>
            <a:ext cx="7030989" cy="1343439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02" name="Line"/>
          <p:cNvSpPr/>
          <p:nvPr/>
        </p:nvSpPr>
        <p:spPr>
          <a:xfrm flipV="1">
            <a:off x="1678963" y="5354141"/>
            <a:ext cx="7109438" cy="142188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03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04" name="Point in focus"/>
          <p:cNvSpPr txBox="1"/>
          <p:nvPr/>
        </p:nvSpPr>
        <p:spPr>
          <a:xfrm>
            <a:off x="3855921" y="6109212"/>
            <a:ext cx="1985187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Point in focus</a:t>
            </a:r>
          </a:p>
        </p:txBody>
      </p:sp>
      <p:sp>
        <p:nvSpPr>
          <p:cNvPr id="705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06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07" name="Line"/>
          <p:cNvSpPr/>
          <p:nvPr/>
        </p:nvSpPr>
        <p:spPr>
          <a:xfrm>
            <a:off x="4816921" y="5442396"/>
            <a:ext cx="1744" cy="75507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08" name="Conjugate of  circle of confusion"/>
          <p:cNvSpPr txBox="1"/>
          <p:nvPr/>
        </p:nvSpPr>
        <p:spPr>
          <a:xfrm>
            <a:off x="3855921" y="4353917"/>
            <a:ext cx="2632468" cy="826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Conjugate of </a:t>
            </a:r>
            <a:br/>
            <a:r>
              <a:t>circle of confusion</a:t>
            </a:r>
          </a:p>
        </p:txBody>
      </p:sp>
      <p:sp>
        <p:nvSpPr>
          <p:cNvPr id="709" name="Line"/>
          <p:cNvSpPr/>
          <p:nvPr/>
        </p:nvSpPr>
        <p:spPr>
          <a:xfrm flipV="1">
            <a:off x="1590707" y="4854029"/>
            <a:ext cx="4687327" cy="192200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10" name="Line"/>
          <p:cNvSpPr/>
          <p:nvPr/>
        </p:nvSpPr>
        <p:spPr>
          <a:xfrm>
            <a:off x="1678963" y="4854029"/>
            <a:ext cx="5854254" cy="251036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11" name="Circle"/>
          <p:cNvSpPr/>
          <p:nvPr/>
        </p:nvSpPr>
        <p:spPr>
          <a:xfrm>
            <a:off x="3819966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2" name="Circle"/>
          <p:cNvSpPr/>
          <p:nvPr/>
        </p:nvSpPr>
        <p:spPr>
          <a:xfrm>
            <a:off x="6525583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3" name="Line"/>
          <p:cNvSpPr/>
          <p:nvPr/>
        </p:nvSpPr>
        <p:spPr>
          <a:xfrm>
            <a:off x="3934370" y="6864284"/>
            <a:ext cx="2598623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14" name="Depth of field"/>
          <p:cNvSpPr txBox="1"/>
          <p:nvPr/>
        </p:nvSpPr>
        <p:spPr>
          <a:xfrm>
            <a:off x="3855921" y="6864284"/>
            <a:ext cx="2003095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Depth of field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71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718" name="Depth of focus: more accurate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focus: more accurate view</a:t>
            </a:r>
          </a:p>
        </p:txBody>
      </p:sp>
      <p:sp>
        <p:nvSpPr>
          <p:cNvPr id="719" name="Max circle of confusion can be achieved in two way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Max circle of confusion can be achieved in two ways</a:t>
            </a:r>
          </a:p>
          <a:p>
            <a:pPr lvl="1"/>
            <a:r>
              <a:t>point that focuses too close, or too far</a:t>
            </a:r>
          </a:p>
          <a:p>
            <a:pPr/>
            <a:r>
              <a:t>The distance between those points is the depth of focus</a:t>
            </a:r>
          </a:p>
          <a:p>
            <a:pPr lvl="1"/>
            <a:r>
              <a:t>Conjugate of depth of field</a:t>
            </a:r>
          </a:p>
        </p:txBody>
      </p:sp>
      <p:sp>
        <p:nvSpPr>
          <p:cNvPr id="720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1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22" name="lens"/>
          <p:cNvSpPr txBox="1"/>
          <p:nvPr/>
        </p:nvSpPr>
        <p:spPr>
          <a:xfrm>
            <a:off x="1345554" y="6697579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723" name="Line"/>
          <p:cNvSpPr/>
          <p:nvPr/>
        </p:nvSpPr>
        <p:spPr>
          <a:xfrm flipH="1">
            <a:off x="299124" y="4854029"/>
            <a:ext cx="1376571" cy="101247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24" name="Line"/>
          <p:cNvSpPr/>
          <p:nvPr/>
        </p:nvSpPr>
        <p:spPr>
          <a:xfrm>
            <a:off x="340854" y="5835325"/>
            <a:ext cx="1334841" cy="94266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25" name="Line"/>
          <p:cNvSpPr/>
          <p:nvPr/>
        </p:nvSpPr>
        <p:spPr>
          <a:xfrm flipV="1">
            <a:off x="313991" y="4854029"/>
            <a:ext cx="1361704" cy="14316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26" name="Line"/>
          <p:cNvSpPr/>
          <p:nvPr/>
        </p:nvSpPr>
        <p:spPr>
          <a:xfrm flipH="1">
            <a:off x="575665" y="5662044"/>
            <a:ext cx="1" cy="33514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27" name="Line"/>
          <p:cNvSpPr/>
          <p:nvPr/>
        </p:nvSpPr>
        <p:spPr>
          <a:xfrm flipH="1" flipV="1">
            <a:off x="341822" y="5402159"/>
            <a:ext cx="1336557" cy="136939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28" name="Circle"/>
          <p:cNvSpPr/>
          <p:nvPr/>
        </p:nvSpPr>
        <p:spPr>
          <a:xfrm>
            <a:off x="737793" y="5798249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9" name="Line"/>
          <p:cNvSpPr/>
          <p:nvPr/>
        </p:nvSpPr>
        <p:spPr>
          <a:xfrm>
            <a:off x="198238" y="4520621"/>
            <a:ext cx="626546" cy="1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30" name="Depth of focus"/>
          <p:cNvSpPr txBox="1"/>
          <p:nvPr/>
        </p:nvSpPr>
        <p:spPr>
          <a:xfrm>
            <a:off x="306106" y="3834192"/>
            <a:ext cx="2114285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Depth of focus</a:t>
            </a:r>
          </a:p>
        </p:txBody>
      </p:sp>
      <p:sp>
        <p:nvSpPr>
          <p:cNvPr id="731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32" name="Line"/>
          <p:cNvSpPr/>
          <p:nvPr/>
        </p:nvSpPr>
        <p:spPr>
          <a:xfrm>
            <a:off x="4815395" y="5373753"/>
            <a:ext cx="5232" cy="931583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33" name="Line"/>
          <p:cNvSpPr/>
          <p:nvPr/>
        </p:nvSpPr>
        <p:spPr>
          <a:xfrm flipH="1">
            <a:off x="575102" y="5376304"/>
            <a:ext cx="4265495" cy="613812"/>
          </a:xfrm>
          <a:prstGeom prst="line">
            <a:avLst/>
          </a:prstGeom>
          <a:ln w="3175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34" name="Line"/>
          <p:cNvSpPr/>
          <p:nvPr/>
        </p:nvSpPr>
        <p:spPr>
          <a:xfrm flipH="1" flipV="1">
            <a:off x="575405" y="5669084"/>
            <a:ext cx="4251176" cy="627828"/>
          </a:xfrm>
          <a:prstGeom prst="line">
            <a:avLst/>
          </a:prstGeom>
          <a:ln w="3175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35" name="Line"/>
          <p:cNvSpPr/>
          <p:nvPr/>
        </p:nvSpPr>
        <p:spPr>
          <a:xfrm>
            <a:off x="1678963" y="4854029"/>
            <a:ext cx="7850716" cy="1318044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36" name="Line"/>
          <p:cNvSpPr/>
          <p:nvPr/>
        </p:nvSpPr>
        <p:spPr>
          <a:xfrm flipV="1">
            <a:off x="1678963" y="5585484"/>
            <a:ext cx="7844186" cy="119250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37" name="Line"/>
          <p:cNvSpPr/>
          <p:nvPr/>
        </p:nvSpPr>
        <p:spPr>
          <a:xfrm flipV="1">
            <a:off x="1692331" y="4078747"/>
            <a:ext cx="6079109" cy="2692811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38" name="Line"/>
          <p:cNvSpPr/>
          <p:nvPr/>
        </p:nvSpPr>
        <p:spPr>
          <a:xfrm>
            <a:off x="1678963" y="4854029"/>
            <a:ext cx="5281188" cy="244364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39" name="Circle"/>
          <p:cNvSpPr/>
          <p:nvPr/>
        </p:nvSpPr>
        <p:spPr>
          <a:xfrm>
            <a:off x="319399" y="5798249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0" name="Circle"/>
          <p:cNvSpPr/>
          <p:nvPr/>
        </p:nvSpPr>
        <p:spPr>
          <a:xfrm>
            <a:off x="3750233" y="5798249"/>
            <a:ext cx="58838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1" name="Circle"/>
          <p:cNvSpPr/>
          <p:nvPr/>
        </p:nvSpPr>
        <p:spPr>
          <a:xfrm>
            <a:off x="7655248" y="5826142"/>
            <a:ext cx="58837" cy="58838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74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745" name="Depth of field: more accurate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field: more accurate view</a:t>
            </a:r>
          </a:p>
        </p:txBody>
      </p:sp>
      <p:sp>
        <p:nvSpPr>
          <p:cNvPr id="746" name="Backproject the image onto the plane in focu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Backproject the image onto the plane in focus</a:t>
            </a:r>
          </a:p>
          <a:p>
            <a:pPr lvl="1"/>
            <a:r>
              <a:t>Backproject circle of confusion</a:t>
            </a:r>
          </a:p>
          <a:p>
            <a:pPr lvl="1"/>
            <a:r>
              <a:t>Depends on </a:t>
            </a:r>
            <a:r>
              <a:rPr i="1"/>
              <a:t>magnification factor </a:t>
            </a:r>
            <a:r>
              <a:rPr i="1">
                <a:latin typeface="Times Roman"/>
                <a:ea typeface="Times Roman"/>
                <a:cs typeface="Times Roman"/>
                <a:sym typeface="Times Roman"/>
              </a:rPr>
              <a:t>~</a:t>
            </a:r>
            <a:r>
              <a:rPr i="1"/>
              <a:t> f/D</a:t>
            </a:r>
          </a:p>
        </p:txBody>
      </p:sp>
      <p:sp>
        <p:nvSpPr>
          <p:cNvPr id="747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8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49" name="lens"/>
          <p:cNvSpPr txBox="1"/>
          <p:nvPr/>
        </p:nvSpPr>
        <p:spPr>
          <a:xfrm>
            <a:off x="1345554" y="6697579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750" name="Line"/>
          <p:cNvSpPr/>
          <p:nvPr/>
        </p:nvSpPr>
        <p:spPr>
          <a:xfrm>
            <a:off x="1678963" y="4854029"/>
            <a:ext cx="7030989" cy="1343439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51" name="Line"/>
          <p:cNvSpPr/>
          <p:nvPr/>
        </p:nvSpPr>
        <p:spPr>
          <a:xfrm flipV="1">
            <a:off x="1678963" y="5354141"/>
            <a:ext cx="7109438" cy="142188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52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3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54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55" name="Line"/>
          <p:cNvSpPr/>
          <p:nvPr/>
        </p:nvSpPr>
        <p:spPr>
          <a:xfrm>
            <a:off x="4816921" y="5442396"/>
            <a:ext cx="1744" cy="75507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56" name="Line"/>
          <p:cNvSpPr/>
          <p:nvPr/>
        </p:nvSpPr>
        <p:spPr>
          <a:xfrm flipV="1">
            <a:off x="1590707" y="4854029"/>
            <a:ext cx="4687327" cy="192200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57" name="Line"/>
          <p:cNvSpPr/>
          <p:nvPr/>
        </p:nvSpPr>
        <p:spPr>
          <a:xfrm>
            <a:off x="1678963" y="4854029"/>
            <a:ext cx="5854254" cy="251036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58" name="Circle"/>
          <p:cNvSpPr/>
          <p:nvPr/>
        </p:nvSpPr>
        <p:spPr>
          <a:xfrm>
            <a:off x="3819966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9" name="Circle"/>
          <p:cNvSpPr/>
          <p:nvPr/>
        </p:nvSpPr>
        <p:spPr>
          <a:xfrm>
            <a:off x="6525583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60" name="Line"/>
          <p:cNvSpPr/>
          <p:nvPr/>
        </p:nvSpPr>
        <p:spPr>
          <a:xfrm>
            <a:off x="3934370" y="6864284"/>
            <a:ext cx="2598623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61" name="Line"/>
          <p:cNvSpPr/>
          <p:nvPr/>
        </p:nvSpPr>
        <p:spPr>
          <a:xfrm flipH="1">
            <a:off x="590483" y="5442396"/>
            <a:ext cx="4265663" cy="500113"/>
          </a:xfrm>
          <a:prstGeom prst="line">
            <a:avLst/>
          </a:prstGeom>
          <a:ln w="3175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62" name="Line"/>
          <p:cNvSpPr/>
          <p:nvPr/>
        </p:nvSpPr>
        <p:spPr>
          <a:xfrm flipH="1" flipV="1">
            <a:off x="590483" y="5687549"/>
            <a:ext cx="4265663" cy="500113"/>
          </a:xfrm>
          <a:prstGeom prst="line">
            <a:avLst/>
          </a:prstGeom>
          <a:ln w="3175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63" name="CD/f"/>
          <p:cNvSpPr txBox="1"/>
          <p:nvPr/>
        </p:nvSpPr>
        <p:spPr>
          <a:xfrm>
            <a:off x="4767890" y="5520845"/>
            <a:ext cx="781305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764" name="Line"/>
          <p:cNvSpPr/>
          <p:nvPr/>
        </p:nvSpPr>
        <p:spPr>
          <a:xfrm>
            <a:off x="1757412" y="4687325"/>
            <a:ext cx="309873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65" name="D"/>
          <p:cNvSpPr txBox="1"/>
          <p:nvPr/>
        </p:nvSpPr>
        <p:spPr>
          <a:xfrm>
            <a:off x="2746087" y="4061912"/>
            <a:ext cx="374238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766" name="C"/>
          <p:cNvSpPr txBox="1"/>
          <p:nvPr/>
        </p:nvSpPr>
        <p:spPr>
          <a:xfrm>
            <a:off x="168820" y="5520845"/>
            <a:ext cx="356020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767" name="~f"/>
          <p:cNvSpPr txBox="1"/>
          <p:nvPr/>
        </p:nvSpPr>
        <p:spPr>
          <a:xfrm>
            <a:off x="923891" y="4115955"/>
            <a:ext cx="51138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2100"/>
              </a:spcBef>
              <a:buClr>
                <a:srgbClr val="000000"/>
              </a:buClr>
              <a:buFont typeface="Helvetica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i="1"/>
              <a:t>~f</a:t>
            </a:r>
          </a:p>
        </p:txBody>
      </p:sp>
      <p:sp>
        <p:nvSpPr>
          <p:cNvPr id="768" name="Line"/>
          <p:cNvSpPr/>
          <p:nvPr/>
        </p:nvSpPr>
        <p:spPr>
          <a:xfrm>
            <a:off x="590483" y="4687325"/>
            <a:ext cx="100022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77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772" name="Deriving depth of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Deriving depth of field</a:t>
            </a:r>
          </a:p>
        </p:txBody>
      </p:sp>
      <p:sp>
        <p:nvSpPr>
          <p:cNvPr id="773" name="Circle of confusion C, magnification 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Circle of confusion </a:t>
            </a:r>
            <a:r>
              <a:rPr i="1"/>
              <a:t>C</a:t>
            </a:r>
            <a:r>
              <a:t>, magnification </a:t>
            </a:r>
            <a:r>
              <a:rPr i="1"/>
              <a:t>m</a:t>
            </a:r>
            <a:endParaRPr i="1"/>
          </a:p>
          <a:p>
            <a:pPr/>
            <a:r>
              <a:t>Simplification:</a:t>
            </a:r>
            <a:r>
              <a:rPr i="1"/>
              <a:t> m=f/D</a:t>
            </a:r>
            <a:endParaRPr i="1"/>
          </a:p>
          <a:p>
            <a:pPr/>
            <a:r>
              <a:t>Focusing distance D, focal length </a:t>
            </a:r>
            <a:r>
              <a:rPr i="1"/>
              <a:t>f, </a:t>
            </a:r>
            <a:r>
              <a:t>aperture</a:t>
            </a:r>
            <a:r>
              <a:rPr i="1"/>
              <a:t> N</a:t>
            </a:r>
            <a:endParaRPr i="1"/>
          </a:p>
          <a:p>
            <a:pPr/>
            <a:r>
              <a:t>As usual, similar triangles</a:t>
            </a:r>
          </a:p>
          <a:p>
            <a:pPr marL="421878" indent="-376555">
              <a:buSzTx/>
              <a:buNone/>
            </a:pPr>
            <a:r>
              <a:t> </a:t>
            </a:r>
          </a:p>
        </p:txBody>
      </p:sp>
      <p:sp>
        <p:nvSpPr>
          <p:cNvPr id="774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75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76" name="Line"/>
          <p:cNvSpPr/>
          <p:nvPr/>
        </p:nvSpPr>
        <p:spPr>
          <a:xfrm>
            <a:off x="1678963" y="4854029"/>
            <a:ext cx="7030989" cy="1343439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77" name="Line"/>
          <p:cNvSpPr/>
          <p:nvPr/>
        </p:nvSpPr>
        <p:spPr>
          <a:xfrm flipV="1">
            <a:off x="1678963" y="5354141"/>
            <a:ext cx="7109438" cy="142188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78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79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80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81" name="Line"/>
          <p:cNvSpPr/>
          <p:nvPr/>
        </p:nvSpPr>
        <p:spPr>
          <a:xfrm>
            <a:off x="4816921" y="5442396"/>
            <a:ext cx="1744" cy="75507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82" name="Line"/>
          <p:cNvSpPr/>
          <p:nvPr/>
        </p:nvSpPr>
        <p:spPr>
          <a:xfrm flipV="1">
            <a:off x="1590707" y="4854029"/>
            <a:ext cx="4687327" cy="192200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83" name="Line"/>
          <p:cNvSpPr/>
          <p:nvPr/>
        </p:nvSpPr>
        <p:spPr>
          <a:xfrm>
            <a:off x="1678963" y="4854029"/>
            <a:ext cx="5854254" cy="251036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84" name="Circle"/>
          <p:cNvSpPr/>
          <p:nvPr/>
        </p:nvSpPr>
        <p:spPr>
          <a:xfrm>
            <a:off x="3819966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85" name="Circle"/>
          <p:cNvSpPr/>
          <p:nvPr/>
        </p:nvSpPr>
        <p:spPr>
          <a:xfrm>
            <a:off x="6525583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86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87" name="CD/f"/>
          <p:cNvSpPr txBox="1"/>
          <p:nvPr/>
        </p:nvSpPr>
        <p:spPr>
          <a:xfrm>
            <a:off x="4767890" y="5520845"/>
            <a:ext cx="781305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788" name="f/N"/>
          <p:cNvSpPr txBox="1"/>
          <p:nvPr/>
        </p:nvSpPr>
        <p:spPr>
          <a:xfrm>
            <a:off x="1909297" y="5484453"/>
            <a:ext cx="540529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f/N</a:t>
            </a:r>
          </a:p>
        </p:txBody>
      </p:sp>
      <p:sp>
        <p:nvSpPr>
          <p:cNvPr id="789" name="Line"/>
          <p:cNvSpPr/>
          <p:nvPr/>
        </p:nvSpPr>
        <p:spPr>
          <a:xfrm>
            <a:off x="1757412" y="4687325"/>
            <a:ext cx="309873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790" name="D"/>
          <p:cNvSpPr txBox="1"/>
          <p:nvPr/>
        </p:nvSpPr>
        <p:spPr>
          <a:xfrm>
            <a:off x="2746087" y="4061912"/>
            <a:ext cx="374238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791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792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793" name="Line"/>
          <p:cNvSpPr/>
          <p:nvPr/>
        </p:nvSpPr>
        <p:spPr>
          <a:xfrm>
            <a:off x="5022850" y="6864284"/>
            <a:ext cx="1588592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79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797" name="Deriving depth of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Deriving depth of field</a:t>
            </a:r>
          </a:p>
        </p:txBody>
      </p:sp>
      <p:sp>
        <p:nvSpPr>
          <p:cNvPr id="79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99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00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01" name="Line"/>
          <p:cNvSpPr/>
          <p:nvPr/>
        </p:nvSpPr>
        <p:spPr>
          <a:xfrm>
            <a:off x="1678963" y="4854029"/>
            <a:ext cx="7030989" cy="1343439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02" name="Line"/>
          <p:cNvSpPr/>
          <p:nvPr/>
        </p:nvSpPr>
        <p:spPr>
          <a:xfrm flipV="1">
            <a:off x="1678963" y="5354141"/>
            <a:ext cx="7109438" cy="142188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03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04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05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06" name="Line"/>
          <p:cNvSpPr/>
          <p:nvPr/>
        </p:nvSpPr>
        <p:spPr>
          <a:xfrm>
            <a:off x="4816921" y="5442396"/>
            <a:ext cx="1744" cy="75507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07" name="Line"/>
          <p:cNvSpPr/>
          <p:nvPr/>
        </p:nvSpPr>
        <p:spPr>
          <a:xfrm flipV="1">
            <a:off x="1590707" y="4854029"/>
            <a:ext cx="4687327" cy="192200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08" name="Line"/>
          <p:cNvSpPr/>
          <p:nvPr/>
        </p:nvSpPr>
        <p:spPr>
          <a:xfrm>
            <a:off x="1678963" y="4854029"/>
            <a:ext cx="5854254" cy="251036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09" name="Circle"/>
          <p:cNvSpPr/>
          <p:nvPr/>
        </p:nvSpPr>
        <p:spPr>
          <a:xfrm>
            <a:off x="3819966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10" name="Line"/>
          <p:cNvSpPr/>
          <p:nvPr/>
        </p:nvSpPr>
        <p:spPr>
          <a:xfrm>
            <a:off x="4022625" y="6864284"/>
            <a:ext cx="833522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11" name="CD/f"/>
          <p:cNvSpPr txBox="1"/>
          <p:nvPr/>
        </p:nvSpPr>
        <p:spPr>
          <a:xfrm>
            <a:off x="4767890" y="5520845"/>
            <a:ext cx="781305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812" name="f/N"/>
          <p:cNvSpPr txBox="1"/>
          <p:nvPr/>
        </p:nvSpPr>
        <p:spPr>
          <a:xfrm>
            <a:off x="1909297" y="5484453"/>
            <a:ext cx="540529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f/N</a:t>
            </a:r>
          </a:p>
        </p:txBody>
      </p:sp>
      <p:sp>
        <p:nvSpPr>
          <p:cNvPr id="813" name="Line"/>
          <p:cNvSpPr/>
          <p:nvPr/>
        </p:nvSpPr>
        <p:spPr>
          <a:xfrm>
            <a:off x="1757412" y="4687325"/>
            <a:ext cx="2088704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14" name="D-d1"/>
          <p:cNvSpPr txBox="1"/>
          <p:nvPr/>
        </p:nvSpPr>
        <p:spPr>
          <a:xfrm>
            <a:off x="2746087" y="4061912"/>
            <a:ext cx="762529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D-d</a:t>
            </a:r>
            <a:r>
              <a:rPr baseline="-23538"/>
              <a:t>1</a:t>
            </a:r>
          </a:p>
        </p:txBody>
      </p:sp>
      <p:sp>
        <p:nvSpPr>
          <p:cNvPr id="815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816" name="Rectangle"/>
          <p:cNvSpPr/>
          <p:nvPr/>
        </p:nvSpPr>
        <p:spPr>
          <a:xfrm>
            <a:off x="5611217" y="2510366"/>
            <a:ext cx="4265663" cy="1755297"/>
          </a:xfrm>
          <a:prstGeom prst="rect">
            <a:avLst/>
          </a:prstGeom>
          <a:ln w="25400">
            <a:solidFill>
              <a:srgbClr val="FF26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17" name="txp_fig.png" descr="txp_fi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0147" y="1197654"/>
            <a:ext cx="3219895" cy="11540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18" name="txp_fig.png" descr="txp_fig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37908" y="1113975"/>
            <a:ext cx="4325154" cy="11540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19" name="txp_fig.png" descr="txp_fig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7731" y="2785809"/>
            <a:ext cx="5120103" cy="1274361"/>
          </a:xfrm>
          <a:prstGeom prst="rect">
            <a:avLst/>
          </a:prstGeom>
          <a:ln w="12700">
            <a:miter lim="400000"/>
          </a:ln>
        </p:spPr>
      </p:pic>
      <p:pic>
        <p:nvPicPr>
          <p:cNvPr id="820" name="txp_fig.png" descr="txp_fig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707971" y="2702130"/>
            <a:ext cx="4084577" cy="12743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20" grpId="5"/>
      <p:bldP build="whole" bldLvl="1" animBg="1" rev="0" advAuto="0" spid="818" grpId="2"/>
      <p:bldP build="whole" bldLvl="1" animBg="1" rev="0" advAuto="0" spid="819" grpId="3"/>
      <p:bldP build="whole" bldLvl="1" animBg="1" rev="0" advAuto="0" spid="816" grpId="4"/>
      <p:bldP build="whole" bldLvl="1" animBg="1" rev="0" advAuto="0" spid="817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82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824" name="Deriving depth of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Deriving depth of field</a:t>
            </a:r>
          </a:p>
        </p:txBody>
      </p:sp>
      <p:sp>
        <p:nvSpPr>
          <p:cNvPr id="82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421878" indent="-376555">
              <a:buSzTx/>
              <a:buNone/>
            </a:lvl1pPr>
          </a:lstStyle>
          <a:p>
            <a:pPr/>
            <a:r>
              <a:t> </a:t>
            </a:r>
          </a:p>
        </p:txBody>
      </p:sp>
      <p:sp>
        <p:nvSpPr>
          <p:cNvPr id="826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27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28" name="Line"/>
          <p:cNvSpPr/>
          <p:nvPr/>
        </p:nvSpPr>
        <p:spPr>
          <a:xfrm>
            <a:off x="1678963" y="4854029"/>
            <a:ext cx="7030989" cy="1343439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29" name="Line"/>
          <p:cNvSpPr/>
          <p:nvPr/>
        </p:nvSpPr>
        <p:spPr>
          <a:xfrm flipV="1">
            <a:off x="1678963" y="5354141"/>
            <a:ext cx="7109438" cy="142188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30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31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32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33" name="Line"/>
          <p:cNvSpPr/>
          <p:nvPr/>
        </p:nvSpPr>
        <p:spPr>
          <a:xfrm>
            <a:off x="4816921" y="5442396"/>
            <a:ext cx="1744" cy="75507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34" name="Line"/>
          <p:cNvSpPr/>
          <p:nvPr/>
        </p:nvSpPr>
        <p:spPr>
          <a:xfrm flipV="1">
            <a:off x="1590707" y="4854029"/>
            <a:ext cx="4687327" cy="192200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35" name="Line"/>
          <p:cNvSpPr/>
          <p:nvPr/>
        </p:nvSpPr>
        <p:spPr>
          <a:xfrm>
            <a:off x="1678963" y="4854029"/>
            <a:ext cx="5854254" cy="251036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36" name="Circle"/>
          <p:cNvSpPr/>
          <p:nvPr/>
        </p:nvSpPr>
        <p:spPr>
          <a:xfrm>
            <a:off x="3819966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37" name="Circle"/>
          <p:cNvSpPr/>
          <p:nvPr/>
        </p:nvSpPr>
        <p:spPr>
          <a:xfrm>
            <a:off x="6525583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38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39" name="CD/f"/>
          <p:cNvSpPr txBox="1"/>
          <p:nvPr/>
        </p:nvSpPr>
        <p:spPr>
          <a:xfrm>
            <a:off x="4767890" y="5520845"/>
            <a:ext cx="781305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840" name="f/N"/>
          <p:cNvSpPr txBox="1"/>
          <p:nvPr/>
        </p:nvSpPr>
        <p:spPr>
          <a:xfrm>
            <a:off x="1909297" y="5484453"/>
            <a:ext cx="540529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f/N</a:t>
            </a:r>
          </a:p>
        </p:txBody>
      </p:sp>
      <p:sp>
        <p:nvSpPr>
          <p:cNvPr id="841" name="Line"/>
          <p:cNvSpPr/>
          <p:nvPr/>
        </p:nvSpPr>
        <p:spPr>
          <a:xfrm>
            <a:off x="1757412" y="4687325"/>
            <a:ext cx="309873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42" name="D"/>
          <p:cNvSpPr txBox="1"/>
          <p:nvPr/>
        </p:nvSpPr>
        <p:spPr>
          <a:xfrm>
            <a:off x="2746087" y="4061912"/>
            <a:ext cx="374238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843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844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845" name="Line"/>
          <p:cNvSpPr/>
          <p:nvPr/>
        </p:nvSpPr>
        <p:spPr>
          <a:xfrm>
            <a:off x="5022850" y="6864284"/>
            <a:ext cx="1588592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846" name="txp_fig.png" descr="txp_fi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9248" y="1155814"/>
            <a:ext cx="3844000" cy="1249955"/>
          </a:xfrm>
          <a:prstGeom prst="rect">
            <a:avLst/>
          </a:prstGeom>
          <a:ln w="12700">
            <a:miter lim="400000"/>
          </a:ln>
        </p:spPr>
      </p:pic>
      <p:pic>
        <p:nvPicPr>
          <p:cNvPr id="847" name="txp_fig.png" descr="txp_fig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11105" y="1174991"/>
            <a:ext cx="3796930" cy="1249954"/>
          </a:xfrm>
          <a:prstGeom prst="rect">
            <a:avLst/>
          </a:prstGeom>
          <a:ln w="12700">
            <a:miter lim="400000"/>
          </a:ln>
        </p:spPr>
      </p:pic>
      <p:pic>
        <p:nvPicPr>
          <p:cNvPr id="848" name="txp_fig-small.png" descr="txp_fig-small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90483" y="2681211"/>
            <a:ext cx="6746613" cy="12499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46" grpId="1"/>
      <p:bldP build="whole" bldLvl="1" animBg="1" rev="0" advAuto="0" spid="847" grpId="2"/>
      <p:bldP build="whole" bldLvl="1" animBg="1" rev="0" advAuto="0" spid="848" grpId="3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85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852" name="Deriving depth of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Deriving depth of field</a:t>
            </a:r>
          </a:p>
        </p:txBody>
      </p:sp>
      <p:sp>
        <p:nvSpPr>
          <p:cNvPr id="85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421878" indent="-376555">
              <a:buSzTx/>
              <a:buNone/>
            </a:lvl1pPr>
          </a:lstStyle>
          <a:p>
            <a:pPr/>
            <a:r>
              <a:t> </a:t>
            </a:r>
          </a:p>
        </p:txBody>
      </p:sp>
      <p:sp>
        <p:nvSpPr>
          <p:cNvPr id="854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55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56" name="Line"/>
          <p:cNvSpPr/>
          <p:nvPr/>
        </p:nvSpPr>
        <p:spPr>
          <a:xfrm>
            <a:off x="1678963" y="4854029"/>
            <a:ext cx="7030989" cy="1343439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57" name="Line"/>
          <p:cNvSpPr/>
          <p:nvPr/>
        </p:nvSpPr>
        <p:spPr>
          <a:xfrm flipV="1">
            <a:off x="1678963" y="5354141"/>
            <a:ext cx="7109438" cy="142188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58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59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60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61" name="Line"/>
          <p:cNvSpPr/>
          <p:nvPr/>
        </p:nvSpPr>
        <p:spPr>
          <a:xfrm>
            <a:off x="4816921" y="5442396"/>
            <a:ext cx="1744" cy="75507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62" name="Line"/>
          <p:cNvSpPr/>
          <p:nvPr/>
        </p:nvSpPr>
        <p:spPr>
          <a:xfrm flipV="1">
            <a:off x="1590707" y="4854029"/>
            <a:ext cx="4687327" cy="192200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63" name="Line"/>
          <p:cNvSpPr/>
          <p:nvPr/>
        </p:nvSpPr>
        <p:spPr>
          <a:xfrm>
            <a:off x="1678963" y="4854029"/>
            <a:ext cx="5854254" cy="251036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64" name="Circle"/>
          <p:cNvSpPr/>
          <p:nvPr/>
        </p:nvSpPr>
        <p:spPr>
          <a:xfrm>
            <a:off x="3819966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65" name="Circle"/>
          <p:cNvSpPr/>
          <p:nvPr/>
        </p:nvSpPr>
        <p:spPr>
          <a:xfrm>
            <a:off x="6525583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66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67" name="CD/f"/>
          <p:cNvSpPr txBox="1"/>
          <p:nvPr/>
        </p:nvSpPr>
        <p:spPr>
          <a:xfrm>
            <a:off x="4767890" y="5520845"/>
            <a:ext cx="781305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868" name="f/N"/>
          <p:cNvSpPr txBox="1"/>
          <p:nvPr/>
        </p:nvSpPr>
        <p:spPr>
          <a:xfrm>
            <a:off x="1909297" y="5484453"/>
            <a:ext cx="540529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f/N</a:t>
            </a:r>
          </a:p>
        </p:txBody>
      </p:sp>
      <p:sp>
        <p:nvSpPr>
          <p:cNvPr id="869" name="Line"/>
          <p:cNvSpPr/>
          <p:nvPr/>
        </p:nvSpPr>
        <p:spPr>
          <a:xfrm>
            <a:off x="1757412" y="4687325"/>
            <a:ext cx="309873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70" name="D"/>
          <p:cNvSpPr txBox="1"/>
          <p:nvPr/>
        </p:nvSpPr>
        <p:spPr>
          <a:xfrm>
            <a:off x="2746087" y="4061912"/>
            <a:ext cx="374238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871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872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873" name="Line"/>
          <p:cNvSpPr/>
          <p:nvPr/>
        </p:nvSpPr>
        <p:spPr>
          <a:xfrm>
            <a:off x="5022850" y="6864284"/>
            <a:ext cx="1588592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74" name="N2C2D2 term can often be neglected when DoF is small  (conjugate of circle of confusion is smaller than lens aperture)"/>
          <p:cNvSpPr txBox="1"/>
          <p:nvPr/>
        </p:nvSpPr>
        <p:spPr>
          <a:xfrm>
            <a:off x="654114" y="2088703"/>
            <a:ext cx="8418597" cy="826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</a:t>
            </a:r>
            <a:r>
              <a:rPr baseline="30153"/>
              <a:t>2</a:t>
            </a:r>
            <a:r>
              <a:t>C</a:t>
            </a:r>
            <a:r>
              <a:rPr baseline="30153"/>
              <a:t>2</a:t>
            </a:r>
            <a:r>
              <a:t>D</a:t>
            </a:r>
            <a:r>
              <a:rPr baseline="30153"/>
              <a:t>2</a:t>
            </a:r>
            <a:r>
              <a:t> term can often be neglected when DoF is small </a:t>
            </a:r>
            <a:br/>
            <a:r>
              <a:t>(conjugate of circle of confusion is smaller than lens aperture)</a:t>
            </a:r>
          </a:p>
        </p:txBody>
      </p:sp>
      <p:sp>
        <p:nvSpPr>
          <p:cNvPr id="875" name="Rectangle"/>
          <p:cNvSpPr/>
          <p:nvPr/>
        </p:nvSpPr>
        <p:spPr>
          <a:xfrm>
            <a:off x="3934370" y="3010478"/>
            <a:ext cx="3177184" cy="1421889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76" name="txp_fig.png" descr="txp_fi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12842" y="3099605"/>
            <a:ext cx="2881693" cy="1248211"/>
          </a:xfrm>
          <a:prstGeom prst="rect">
            <a:avLst/>
          </a:prstGeom>
          <a:ln w="12700">
            <a:miter lim="400000"/>
          </a:ln>
        </p:spPr>
      </p:pic>
      <p:pic>
        <p:nvPicPr>
          <p:cNvPr id="877" name="txp_fig.png" descr="txp_fig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25619" y="1094798"/>
            <a:ext cx="3615626" cy="10564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88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881" name="Depth of field and aper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field and aperture</a:t>
            </a:r>
          </a:p>
        </p:txBody>
      </p:sp>
      <p:sp>
        <p:nvSpPr>
          <p:cNvPr id="88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883" name="txp_fig.png" descr="txp_fi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66400" y="1088479"/>
            <a:ext cx="2881693" cy="1248211"/>
          </a:xfrm>
          <a:prstGeom prst="rect">
            <a:avLst/>
          </a:prstGeom>
          <a:ln w="12700">
            <a:miter lim="400000"/>
          </a:ln>
        </p:spPr>
      </p:pic>
      <p:sp>
        <p:nvSpPr>
          <p:cNvPr id="884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85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86" name="Line"/>
          <p:cNvSpPr/>
          <p:nvPr/>
        </p:nvSpPr>
        <p:spPr>
          <a:xfrm>
            <a:off x="1678963" y="4854029"/>
            <a:ext cx="7030989" cy="1343439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87" name="Line"/>
          <p:cNvSpPr/>
          <p:nvPr/>
        </p:nvSpPr>
        <p:spPr>
          <a:xfrm flipV="1">
            <a:off x="1678963" y="5354141"/>
            <a:ext cx="7109438" cy="142188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88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89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90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91" name="Line"/>
          <p:cNvSpPr/>
          <p:nvPr/>
        </p:nvSpPr>
        <p:spPr>
          <a:xfrm flipV="1">
            <a:off x="1590707" y="4854029"/>
            <a:ext cx="4687327" cy="192200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92" name="Line"/>
          <p:cNvSpPr/>
          <p:nvPr/>
        </p:nvSpPr>
        <p:spPr>
          <a:xfrm>
            <a:off x="1678963" y="4854029"/>
            <a:ext cx="5854254" cy="251036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93" name="Circle"/>
          <p:cNvSpPr/>
          <p:nvPr/>
        </p:nvSpPr>
        <p:spPr>
          <a:xfrm>
            <a:off x="3819966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94" name="Circle"/>
          <p:cNvSpPr/>
          <p:nvPr/>
        </p:nvSpPr>
        <p:spPr>
          <a:xfrm>
            <a:off x="6525583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95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96" name="CD/f"/>
          <p:cNvSpPr txBox="1"/>
          <p:nvPr/>
        </p:nvSpPr>
        <p:spPr>
          <a:xfrm>
            <a:off x="4767890" y="5520845"/>
            <a:ext cx="781305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897" name="f/N"/>
          <p:cNvSpPr txBox="1"/>
          <p:nvPr/>
        </p:nvSpPr>
        <p:spPr>
          <a:xfrm>
            <a:off x="1909297" y="5484453"/>
            <a:ext cx="540529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f/N</a:t>
            </a:r>
          </a:p>
        </p:txBody>
      </p:sp>
      <p:sp>
        <p:nvSpPr>
          <p:cNvPr id="898" name="Line"/>
          <p:cNvSpPr/>
          <p:nvPr/>
        </p:nvSpPr>
        <p:spPr>
          <a:xfrm>
            <a:off x="1757412" y="4687325"/>
            <a:ext cx="309873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899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900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901" name="Line"/>
          <p:cNvSpPr/>
          <p:nvPr/>
        </p:nvSpPr>
        <p:spPr>
          <a:xfrm>
            <a:off x="5022850" y="6864284"/>
            <a:ext cx="1588592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90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905" name="Depth of field and aper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field and aperture</a:t>
            </a:r>
          </a:p>
        </p:txBody>
      </p:sp>
      <p:sp>
        <p:nvSpPr>
          <p:cNvPr id="906" name="Linear: proportional to f numb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Linear: proportional to f number</a:t>
            </a:r>
          </a:p>
          <a:p>
            <a:pPr/>
            <a:r>
              <a:t>Recall: big f number N </a:t>
            </a:r>
            <a:br/>
            <a:r>
              <a:t>means small physical aperture</a:t>
            </a:r>
          </a:p>
        </p:txBody>
      </p:sp>
      <p:pic>
        <p:nvPicPr>
          <p:cNvPr id="907" name="txp_fig.png" descr="txp_fi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66400" y="1088479"/>
            <a:ext cx="2881693" cy="1248211"/>
          </a:xfrm>
          <a:prstGeom prst="rect">
            <a:avLst/>
          </a:prstGeom>
          <a:ln w="12700">
            <a:miter lim="400000"/>
          </a:ln>
        </p:spPr>
      </p:pic>
      <p:sp>
        <p:nvSpPr>
          <p:cNvPr id="908" name="Rectangle"/>
          <p:cNvSpPr/>
          <p:nvPr/>
        </p:nvSpPr>
        <p:spPr>
          <a:xfrm>
            <a:off x="8200032" y="1088479"/>
            <a:ext cx="421664" cy="588368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09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10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11" name="Line"/>
          <p:cNvSpPr/>
          <p:nvPr/>
        </p:nvSpPr>
        <p:spPr>
          <a:xfrm>
            <a:off x="1678963" y="4854029"/>
            <a:ext cx="7030989" cy="1343439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12" name="Line"/>
          <p:cNvSpPr/>
          <p:nvPr/>
        </p:nvSpPr>
        <p:spPr>
          <a:xfrm flipV="1">
            <a:off x="1678963" y="5354141"/>
            <a:ext cx="7109438" cy="142188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13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14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15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16" name="Line"/>
          <p:cNvSpPr/>
          <p:nvPr/>
        </p:nvSpPr>
        <p:spPr>
          <a:xfrm>
            <a:off x="4816921" y="5442396"/>
            <a:ext cx="1744" cy="75507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17" name="Line"/>
          <p:cNvSpPr/>
          <p:nvPr/>
        </p:nvSpPr>
        <p:spPr>
          <a:xfrm flipV="1">
            <a:off x="1590707" y="4854029"/>
            <a:ext cx="4687327" cy="192200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18" name="Line"/>
          <p:cNvSpPr/>
          <p:nvPr/>
        </p:nvSpPr>
        <p:spPr>
          <a:xfrm>
            <a:off x="1678963" y="4854029"/>
            <a:ext cx="5854254" cy="251036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19" name="Circle"/>
          <p:cNvSpPr/>
          <p:nvPr/>
        </p:nvSpPr>
        <p:spPr>
          <a:xfrm>
            <a:off x="3819966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20" name="Circle"/>
          <p:cNvSpPr/>
          <p:nvPr/>
        </p:nvSpPr>
        <p:spPr>
          <a:xfrm>
            <a:off x="6525583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21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22" name="CD/f"/>
          <p:cNvSpPr txBox="1"/>
          <p:nvPr/>
        </p:nvSpPr>
        <p:spPr>
          <a:xfrm>
            <a:off x="4767890" y="5520845"/>
            <a:ext cx="781305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923" name="f/N"/>
          <p:cNvSpPr txBox="1"/>
          <p:nvPr/>
        </p:nvSpPr>
        <p:spPr>
          <a:xfrm>
            <a:off x="1909297" y="5484453"/>
            <a:ext cx="540529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f/N</a:t>
            </a:r>
          </a:p>
        </p:txBody>
      </p:sp>
      <p:sp>
        <p:nvSpPr>
          <p:cNvPr id="924" name="Line"/>
          <p:cNvSpPr/>
          <p:nvPr/>
        </p:nvSpPr>
        <p:spPr>
          <a:xfrm>
            <a:off x="1757412" y="4687325"/>
            <a:ext cx="309873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25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926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927" name="Line"/>
          <p:cNvSpPr/>
          <p:nvPr/>
        </p:nvSpPr>
        <p:spPr>
          <a:xfrm>
            <a:off x="5022850" y="6864284"/>
            <a:ext cx="1588592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28" name="Line"/>
          <p:cNvSpPr/>
          <p:nvPr/>
        </p:nvSpPr>
        <p:spPr>
          <a:xfrm>
            <a:off x="1678963" y="5275692"/>
            <a:ext cx="8031213" cy="500113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29" name="Line"/>
          <p:cNvSpPr/>
          <p:nvPr/>
        </p:nvSpPr>
        <p:spPr>
          <a:xfrm flipV="1">
            <a:off x="1678963" y="5775804"/>
            <a:ext cx="8031213" cy="666817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30" name="Line"/>
          <p:cNvSpPr/>
          <p:nvPr/>
        </p:nvSpPr>
        <p:spPr>
          <a:xfrm>
            <a:off x="1678963" y="5275692"/>
            <a:ext cx="3838770" cy="1098286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31" name="Line"/>
          <p:cNvSpPr/>
          <p:nvPr/>
        </p:nvSpPr>
        <p:spPr>
          <a:xfrm flipV="1">
            <a:off x="1678963" y="5187437"/>
            <a:ext cx="3932255" cy="1255184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32" name="Circle"/>
          <p:cNvSpPr/>
          <p:nvPr/>
        </p:nvSpPr>
        <p:spPr>
          <a:xfrm>
            <a:off x="9599039" y="5687549"/>
            <a:ext cx="166705" cy="166705"/>
          </a:xfrm>
          <a:prstGeom prst="ellipse">
            <a:avLst/>
          </a:prstGeom>
          <a:ln w="25400">
            <a:solidFill>
              <a:srgbClr val="FF26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33" name="Circle"/>
          <p:cNvSpPr/>
          <p:nvPr/>
        </p:nvSpPr>
        <p:spPr>
          <a:xfrm>
            <a:off x="3502901" y="5721544"/>
            <a:ext cx="166705" cy="166705"/>
          </a:xfrm>
          <a:prstGeom prst="ellipse">
            <a:avLst/>
          </a:prstGeom>
          <a:ln w="25400">
            <a:solidFill>
              <a:srgbClr val="FF26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93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937" name="DoF &amp; aper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DoF &amp; aperture</a:t>
            </a:r>
          </a:p>
        </p:txBody>
      </p:sp>
      <p:sp>
        <p:nvSpPr>
          <p:cNvPr id="938" name="http://www.juzaphoto.com/eng/articles/depth_of_field.htm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221746" indent="-180473">
              <a:defRPr sz="2000"/>
            </a:lvl1pPr>
          </a:lstStyle>
          <a:p>
            <a:pPr/>
            <a:r>
              <a:t>http://www.juzaphoto.com/eng/articles/depth_of_field.htm</a:t>
            </a:r>
          </a:p>
        </p:txBody>
      </p:sp>
      <p:pic>
        <p:nvPicPr>
          <p:cNvPr id="939" name="dof1.jpg" descr="dof1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524" y="1588591"/>
            <a:ext cx="2458069" cy="5135793"/>
          </a:xfrm>
          <a:prstGeom prst="rect">
            <a:avLst/>
          </a:prstGeom>
          <a:ln w="12700">
            <a:miter lim="400000"/>
          </a:ln>
        </p:spPr>
      </p:pic>
      <p:pic>
        <p:nvPicPr>
          <p:cNvPr id="940" name="dof2.jpg" descr="dof2.jp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100850" y="1588591"/>
            <a:ext cx="2458069" cy="5135793"/>
          </a:xfrm>
          <a:prstGeom prst="rect">
            <a:avLst/>
          </a:prstGeom>
          <a:ln w="12700">
            <a:miter lim="400000"/>
          </a:ln>
        </p:spPr>
      </p:pic>
      <p:sp>
        <p:nvSpPr>
          <p:cNvPr id="941" name="f/2.8"/>
          <p:cNvSpPr txBox="1"/>
          <p:nvPr/>
        </p:nvSpPr>
        <p:spPr>
          <a:xfrm>
            <a:off x="1156187" y="6990674"/>
            <a:ext cx="753304" cy="44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f/2.8</a:t>
            </a:r>
          </a:p>
        </p:txBody>
      </p:sp>
      <p:sp>
        <p:nvSpPr>
          <p:cNvPr id="942" name="f/32"/>
          <p:cNvSpPr txBox="1"/>
          <p:nvPr/>
        </p:nvSpPr>
        <p:spPr>
          <a:xfrm>
            <a:off x="3855921" y="6990674"/>
            <a:ext cx="669952" cy="44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f/32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94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946" name="SLR viewfinder &amp; aper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SLR viewfinder &amp; aperture</a:t>
            </a:r>
          </a:p>
        </p:txBody>
      </p:sp>
      <p:sp>
        <p:nvSpPr>
          <p:cNvPr id="947" name="By default, an SLR always shows you the biggest apertur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By default, an SLR always shows you the biggest aperture</a:t>
            </a:r>
          </a:p>
          <a:p>
            <a:pPr/>
            <a:r>
              <a:t>Brighter image</a:t>
            </a:r>
          </a:p>
          <a:p>
            <a:pPr/>
            <a:r>
              <a:t>Shallow depth of field help judge focus</a:t>
            </a:r>
          </a:p>
          <a:p>
            <a:pPr/>
            <a:r>
              <a:t>Depth of field preview button:</a:t>
            </a:r>
          </a:p>
          <a:p>
            <a:pPr lvl="1"/>
            <a:r>
              <a:t>Stops down to the aperture you have chosen</a:t>
            </a:r>
          </a:p>
          <a:p>
            <a:pPr lvl="1"/>
            <a:r>
              <a:t>Darker image</a:t>
            </a:r>
          </a:p>
          <a:p>
            <a:pPr lvl="1"/>
            <a:r>
              <a:t>Larger depth of field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95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951" name="Depth of field and focusing dist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field and focusing distance</a:t>
            </a:r>
          </a:p>
        </p:txBody>
      </p:sp>
      <p:sp>
        <p:nvSpPr>
          <p:cNvPr id="952" name="Quadratic (bad news for macro) (but careful, our simplifications  are not accurate for macro)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Quadratic (bad news for macro)</a:t>
            </a:r>
            <a:br/>
            <a:r>
              <a:t>(but careful, our simplifications </a:t>
            </a:r>
            <a:br/>
            <a:r>
              <a:t>are not accurate for macro)</a:t>
            </a:r>
          </a:p>
        </p:txBody>
      </p:sp>
      <p:sp>
        <p:nvSpPr>
          <p:cNvPr id="953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54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55" name="Line"/>
          <p:cNvSpPr/>
          <p:nvPr/>
        </p:nvSpPr>
        <p:spPr>
          <a:xfrm>
            <a:off x="1678963" y="4854029"/>
            <a:ext cx="7952764" cy="1588592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56" name="Line"/>
          <p:cNvSpPr/>
          <p:nvPr/>
        </p:nvSpPr>
        <p:spPr>
          <a:xfrm flipV="1">
            <a:off x="1678963" y="5354141"/>
            <a:ext cx="7109438" cy="142188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57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58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59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60" name="Line"/>
          <p:cNvSpPr/>
          <p:nvPr/>
        </p:nvSpPr>
        <p:spPr>
          <a:xfrm>
            <a:off x="4816921" y="5442396"/>
            <a:ext cx="1744" cy="75507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61" name="Line"/>
          <p:cNvSpPr/>
          <p:nvPr/>
        </p:nvSpPr>
        <p:spPr>
          <a:xfrm flipV="1">
            <a:off x="1590707" y="4854029"/>
            <a:ext cx="4687327" cy="192200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62" name="Line"/>
          <p:cNvSpPr/>
          <p:nvPr/>
        </p:nvSpPr>
        <p:spPr>
          <a:xfrm>
            <a:off x="1678963" y="4854029"/>
            <a:ext cx="5854254" cy="251036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63" name="Circle"/>
          <p:cNvSpPr/>
          <p:nvPr/>
        </p:nvSpPr>
        <p:spPr>
          <a:xfrm>
            <a:off x="6525583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64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65" name="f/N"/>
          <p:cNvSpPr txBox="1"/>
          <p:nvPr/>
        </p:nvSpPr>
        <p:spPr>
          <a:xfrm>
            <a:off x="1909297" y="5484453"/>
            <a:ext cx="540529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f/N</a:t>
            </a:r>
          </a:p>
        </p:txBody>
      </p:sp>
      <p:sp>
        <p:nvSpPr>
          <p:cNvPr id="966" name="Line"/>
          <p:cNvSpPr/>
          <p:nvPr/>
        </p:nvSpPr>
        <p:spPr>
          <a:xfrm>
            <a:off x="1757412" y="4687325"/>
            <a:ext cx="1676847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67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968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969" name="Line"/>
          <p:cNvSpPr/>
          <p:nvPr/>
        </p:nvSpPr>
        <p:spPr>
          <a:xfrm>
            <a:off x="5022850" y="6864284"/>
            <a:ext cx="1588592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970" name="txp_fig.png" descr="txp_fi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44849" y="1255183"/>
            <a:ext cx="2881693" cy="1248211"/>
          </a:xfrm>
          <a:prstGeom prst="rect">
            <a:avLst/>
          </a:prstGeom>
          <a:ln w="12700">
            <a:miter lim="400000"/>
          </a:ln>
        </p:spPr>
      </p:pic>
      <p:sp>
        <p:nvSpPr>
          <p:cNvPr id="971" name="Rectangle"/>
          <p:cNvSpPr/>
          <p:nvPr/>
        </p:nvSpPr>
        <p:spPr>
          <a:xfrm>
            <a:off x="9121808" y="1166928"/>
            <a:ext cx="755072" cy="666817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72" name="Line"/>
          <p:cNvSpPr/>
          <p:nvPr/>
        </p:nvSpPr>
        <p:spPr>
          <a:xfrm>
            <a:off x="3767666" y="5609100"/>
            <a:ext cx="1744" cy="421664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73" name="D"/>
          <p:cNvSpPr txBox="1"/>
          <p:nvPr/>
        </p:nvSpPr>
        <p:spPr>
          <a:xfrm>
            <a:off x="2257524" y="4098957"/>
            <a:ext cx="374238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b="1"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974" name="CD/f"/>
          <p:cNvSpPr txBox="1"/>
          <p:nvPr/>
        </p:nvSpPr>
        <p:spPr>
          <a:xfrm>
            <a:off x="3679411" y="5354141"/>
            <a:ext cx="79970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b="1"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975" name="Line"/>
          <p:cNvSpPr/>
          <p:nvPr/>
        </p:nvSpPr>
        <p:spPr>
          <a:xfrm>
            <a:off x="1678963" y="4854029"/>
            <a:ext cx="5442397" cy="19220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76" name="Line"/>
          <p:cNvSpPr/>
          <p:nvPr/>
        </p:nvSpPr>
        <p:spPr>
          <a:xfrm flipV="1">
            <a:off x="1678963" y="4932478"/>
            <a:ext cx="4854030" cy="1843552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77" name="Line"/>
          <p:cNvSpPr/>
          <p:nvPr/>
        </p:nvSpPr>
        <p:spPr>
          <a:xfrm flipV="1">
            <a:off x="1678963" y="5442396"/>
            <a:ext cx="2422112" cy="1343439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78" name="Line"/>
          <p:cNvSpPr/>
          <p:nvPr/>
        </p:nvSpPr>
        <p:spPr>
          <a:xfrm>
            <a:off x="1678963" y="4854029"/>
            <a:ext cx="2422112" cy="1343439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78" grpId="1"/>
      <p:bldP build="whole" bldLvl="1" animBg="1" rev="0" advAuto="0" spid="976" grpId="3"/>
      <p:bldP build="whole" bldLvl="1" animBg="1" rev="0" advAuto="0" spid="977" grpId="4"/>
      <p:bldP build="whole" bldLvl="1" animBg="1" rev="0" advAuto="0" spid="952" grpId="7"/>
      <p:bldP build="whole" bldLvl="1" animBg="1" rev="0" advAuto="0" spid="971" grpId="6"/>
      <p:bldP build="whole" bldLvl="1" animBg="1" rev="0" advAuto="0" spid="972" grpId="5"/>
      <p:bldP build="whole" bldLvl="1" animBg="1" rev="0" advAuto="0" spid="975" grpId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98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982" name="Back to Double cone perspective"/>
          <p:cNvSpPr txBox="1"/>
          <p:nvPr>
            <p:ph type="title"/>
          </p:nvPr>
        </p:nvSpPr>
        <p:spPr>
          <a:xfrm>
            <a:off x="335524" y="-1"/>
            <a:ext cx="9541356" cy="84202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Back to Double cone perspective</a:t>
            </a:r>
          </a:p>
        </p:txBody>
      </p:sp>
      <p:sp>
        <p:nvSpPr>
          <p:cNvPr id="983" name="Recall I said it was simplistic…"/>
          <p:cNvSpPr txBox="1"/>
          <p:nvPr>
            <p:ph type="body" idx="1"/>
          </p:nvPr>
        </p:nvSpPr>
        <p:spPr>
          <a:xfrm>
            <a:off x="335524" y="1088479"/>
            <a:ext cx="9541356" cy="4419292"/>
          </a:xfrm>
          <a:prstGeom prst="rect">
            <a:avLst/>
          </a:prstGeom>
        </p:spPr>
        <p:txBody>
          <a:bodyPr/>
          <a:lstStyle/>
          <a:p>
            <a:pPr/>
            <a:r>
              <a:t>Recall I said it was simplistic</a:t>
            </a:r>
          </a:p>
          <a:p>
            <a:pPr/>
            <a:r>
              <a:t>Seems to say that relationship is linear</a:t>
            </a:r>
          </a:p>
          <a:p>
            <a:pPr/>
            <a:r>
              <a:t>But if you add the magnification factor, it's actually quadratic</a:t>
            </a:r>
          </a:p>
        </p:txBody>
      </p:sp>
      <p:sp>
        <p:nvSpPr>
          <p:cNvPr id="984" name="Oval"/>
          <p:cNvSpPr/>
          <p:nvPr/>
        </p:nvSpPr>
        <p:spPr>
          <a:xfrm>
            <a:off x="2865503" y="4604082"/>
            <a:ext cx="242321" cy="1922872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85" name="Line"/>
          <p:cNvSpPr/>
          <p:nvPr/>
        </p:nvSpPr>
        <p:spPr>
          <a:xfrm>
            <a:off x="1518796" y="4604082"/>
            <a:ext cx="1744" cy="192287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86" name="lens"/>
          <p:cNvSpPr txBox="1"/>
          <p:nvPr/>
        </p:nvSpPr>
        <p:spPr>
          <a:xfrm>
            <a:off x="2610544" y="6442620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987" name="Line"/>
          <p:cNvSpPr/>
          <p:nvPr/>
        </p:nvSpPr>
        <p:spPr>
          <a:xfrm>
            <a:off x="2943952" y="4604082"/>
            <a:ext cx="4210095" cy="2927019"/>
          </a:xfrm>
          <a:prstGeom prst="line">
            <a:avLst/>
          </a:prstGeom>
          <a:ln w="12700">
            <a:solidFill>
              <a:srgbClr val="989898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88" name="Line"/>
          <p:cNvSpPr/>
          <p:nvPr/>
        </p:nvSpPr>
        <p:spPr>
          <a:xfrm flipV="1">
            <a:off x="2943952" y="3460470"/>
            <a:ext cx="4363507" cy="3066484"/>
          </a:xfrm>
          <a:prstGeom prst="line">
            <a:avLst/>
          </a:prstGeom>
          <a:ln w="12700">
            <a:solidFill>
              <a:srgbClr val="989898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89" name="Oval"/>
          <p:cNvSpPr/>
          <p:nvPr/>
        </p:nvSpPr>
        <p:spPr>
          <a:xfrm>
            <a:off x="4261023" y="5524550"/>
            <a:ext cx="88256" cy="8193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90" name="sensor"/>
          <p:cNvSpPr txBox="1"/>
          <p:nvPr/>
        </p:nvSpPr>
        <p:spPr>
          <a:xfrm>
            <a:off x="1355361" y="6442620"/>
            <a:ext cx="984800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sensor</a:t>
            </a:r>
          </a:p>
        </p:txBody>
      </p:sp>
      <p:sp>
        <p:nvSpPr>
          <p:cNvPr id="991" name="Point in focus"/>
          <p:cNvSpPr txBox="1"/>
          <p:nvPr/>
        </p:nvSpPr>
        <p:spPr>
          <a:xfrm>
            <a:off x="3575902" y="5854253"/>
            <a:ext cx="1985187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Point in focus</a:t>
            </a:r>
          </a:p>
        </p:txBody>
      </p:sp>
      <p:sp>
        <p:nvSpPr>
          <p:cNvPr id="992" name="Line"/>
          <p:cNvSpPr/>
          <p:nvPr/>
        </p:nvSpPr>
        <p:spPr>
          <a:xfrm>
            <a:off x="1855473" y="5609100"/>
            <a:ext cx="1088480" cy="92177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93" name="Line"/>
          <p:cNvSpPr/>
          <p:nvPr/>
        </p:nvSpPr>
        <p:spPr>
          <a:xfrm flipV="1">
            <a:off x="1855473" y="4604082"/>
            <a:ext cx="1088480" cy="1002404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94" name="Oval"/>
          <p:cNvSpPr/>
          <p:nvPr/>
        </p:nvSpPr>
        <p:spPr>
          <a:xfrm>
            <a:off x="7079956" y="5212497"/>
            <a:ext cx="74963" cy="686865"/>
          </a:xfrm>
          <a:prstGeom prst="ellipse">
            <a:avLst/>
          </a:prstGeom>
          <a:solidFill>
            <a:srgbClr val="989898"/>
          </a:solidFill>
          <a:ln w="12700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95" name="Oval"/>
          <p:cNvSpPr/>
          <p:nvPr/>
        </p:nvSpPr>
        <p:spPr>
          <a:xfrm>
            <a:off x="6049659" y="5524550"/>
            <a:ext cx="88256" cy="8193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96" name="Line"/>
          <p:cNvSpPr/>
          <p:nvPr/>
        </p:nvSpPr>
        <p:spPr>
          <a:xfrm>
            <a:off x="1823875" y="4604082"/>
            <a:ext cx="1745" cy="192287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97" name="Line"/>
          <p:cNvSpPr/>
          <p:nvPr/>
        </p:nvSpPr>
        <p:spPr>
          <a:xfrm flipV="1">
            <a:off x="1518796" y="4604082"/>
            <a:ext cx="1446948" cy="1002404"/>
          </a:xfrm>
          <a:prstGeom prst="line">
            <a:avLst/>
          </a:prstGeom>
          <a:ln w="12700">
            <a:solidFill>
              <a:srgbClr val="989898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98" name="Line"/>
          <p:cNvSpPr/>
          <p:nvPr/>
        </p:nvSpPr>
        <p:spPr>
          <a:xfrm>
            <a:off x="1518796" y="5609100"/>
            <a:ext cx="1446948" cy="903036"/>
          </a:xfrm>
          <a:prstGeom prst="line">
            <a:avLst/>
          </a:prstGeom>
          <a:ln w="12700">
            <a:solidFill>
              <a:srgbClr val="989898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999" name="Line"/>
          <p:cNvSpPr/>
          <p:nvPr/>
        </p:nvSpPr>
        <p:spPr>
          <a:xfrm flipV="1">
            <a:off x="2943952" y="4450670"/>
            <a:ext cx="6723949" cy="2076284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00" name="Line"/>
          <p:cNvSpPr/>
          <p:nvPr/>
        </p:nvSpPr>
        <p:spPr>
          <a:xfrm>
            <a:off x="2965743" y="4604082"/>
            <a:ext cx="7313188" cy="228548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01" name="Line"/>
          <p:cNvSpPr/>
          <p:nvPr/>
        </p:nvSpPr>
        <p:spPr>
          <a:xfrm>
            <a:off x="4261023" y="4984124"/>
            <a:ext cx="610160" cy="1744"/>
          </a:xfrm>
          <a:prstGeom prst="line">
            <a:avLst/>
          </a:prstGeom>
          <a:ln w="12700">
            <a:solidFill>
              <a:srgbClr val="000000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02" name="Oval"/>
          <p:cNvSpPr/>
          <p:nvPr/>
        </p:nvSpPr>
        <p:spPr>
          <a:xfrm>
            <a:off x="4794476" y="5212497"/>
            <a:ext cx="76706" cy="686865"/>
          </a:xfrm>
          <a:prstGeom prst="ellipse">
            <a:avLst/>
          </a:prstGeom>
          <a:solidFill>
            <a:srgbClr val="989898"/>
          </a:solidFill>
          <a:ln w="12700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03" name="Line"/>
          <p:cNvSpPr/>
          <p:nvPr/>
        </p:nvSpPr>
        <p:spPr>
          <a:xfrm>
            <a:off x="6089755" y="4984124"/>
            <a:ext cx="1065164" cy="1744"/>
          </a:xfrm>
          <a:prstGeom prst="line">
            <a:avLst/>
          </a:prstGeom>
          <a:ln w="12700">
            <a:solidFill>
              <a:srgbClr val="000000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00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007" name="Depth of field &amp; focusing distance"/>
          <p:cNvSpPr txBox="1"/>
          <p:nvPr>
            <p:ph type="title"/>
          </p:nvPr>
        </p:nvSpPr>
        <p:spPr>
          <a:xfrm>
            <a:off x="335524" y="-1"/>
            <a:ext cx="9541356" cy="84202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field &amp; focusing distance</a:t>
            </a:r>
          </a:p>
        </p:txBody>
      </p:sp>
      <p:pic>
        <p:nvPicPr>
          <p:cNvPr id="100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524" y="2088703"/>
            <a:ext cx="9708060" cy="3847487"/>
          </a:xfrm>
          <a:prstGeom prst="rect">
            <a:avLst/>
          </a:prstGeom>
          <a:ln w="12700">
            <a:miter lim="400000"/>
          </a:ln>
        </p:spPr>
      </p:pic>
      <p:sp>
        <p:nvSpPr>
          <p:cNvPr id="1009" name="From Photography, London et al."/>
          <p:cNvSpPr txBox="1"/>
          <p:nvPr/>
        </p:nvSpPr>
        <p:spPr>
          <a:xfrm>
            <a:off x="7191528" y="7030987"/>
            <a:ext cx="2518789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800"/>
              </a:spcBef>
              <a:buClr>
                <a:srgbClr val="000000"/>
              </a:buClr>
              <a:buFont typeface="Times New Roman"/>
              <a:defRPr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Photography, London et al. </a:t>
            </a:r>
          </a:p>
        </p:txBody>
      </p:sp>
      <p:sp>
        <p:nvSpPr>
          <p:cNvPr id="101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01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014" name="Hyperfocal dist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Hyperfocal distance</a:t>
            </a:r>
          </a:p>
        </p:txBody>
      </p:sp>
      <p:sp>
        <p:nvSpPr>
          <p:cNvPr id="101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01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524" y="1000224"/>
            <a:ext cx="9351118" cy="6390976"/>
          </a:xfrm>
          <a:prstGeom prst="rect">
            <a:avLst/>
          </a:prstGeom>
          <a:ln w="12700">
            <a:miter lim="400000"/>
          </a:ln>
        </p:spPr>
      </p:pic>
      <p:sp>
        <p:nvSpPr>
          <p:cNvPr id="1017" name="From Basic Photographic Materials and Processes, Stroebel et al."/>
          <p:cNvSpPr txBox="1"/>
          <p:nvPr/>
        </p:nvSpPr>
        <p:spPr>
          <a:xfrm>
            <a:off x="4689878" y="7197691"/>
            <a:ext cx="4784893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800"/>
              </a:spcBef>
              <a:buClr>
                <a:srgbClr val="000000"/>
              </a:buClr>
              <a:buFont typeface="Times New Roman"/>
              <a:defRPr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Basic Photographic Materials and Processes, Stroebel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02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021" name="Hyperfocal dist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Hyperfocal distance</a:t>
            </a:r>
          </a:p>
        </p:txBody>
      </p:sp>
      <p:sp>
        <p:nvSpPr>
          <p:cNvPr id="1022" name="Recall full formula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 full formula</a:t>
            </a:r>
          </a:p>
        </p:txBody>
      </p:sp>
      <p:sp>
        <p:nvSpPr>
          <p:cNvPr id="1023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24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25" name="Line"/>
          <p:cNvSpPr/>
          <p:nvPr/>
        </p:nvSpPr>
        <p:spPr>
          <a:xfrm>
            <a:off x="1678963" y="4854029"/>
            <a:ext cx="7030989" cy="1343439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26" name="Line"/>
          <p:cNvSpPr/>
          <p:nvPr/>
        </p:nvSpPr>
        <p:spPr>
          <a:xfrm flipV="1">
            <a:off x="1678963" y="5354141"/>
            <a:ext cx="7109438" cy="142188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27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28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29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30" name="Line"/>
          <p:cNvSpPr/>
          <p:nvPr/>
        </p:nvSpPr>
        <p:spPr>
          <a:xfrm>
            <a:off x="4816921" y="5442396"/>
            <a:ext cx="1744" cy="75507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31" name="Line"/>
          <p:cNvSpPr/>
          <p:nvPr/>
        </p:nvSpPr>
        <p:spPr>
          <a:xfrm flipV="1">
            <a:off x="1590707" y="4854029"/>
            <a:ext cx="4687327" cy="192200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32" name="Line"/>
          <p:cNvSpPr/>
          <p:nvPr/>
        </p:nvSpPr>
        <p:spPr>
          <a:xfrm>
            <a:off x="1678963" y="4854029"/>
            <a:ext cx="5854254" cy="251036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33" name="Circle"/>
          <p:cNvSpPr/>
          <p:nvPr/>
        </p:nvSpPr>
        <p:spPr>
          <a:xfrm>
            <a:off x="3819966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34" name="Circle"/>
          <p:cNvSpPr/>
          <p:nvPr/>
        </p:nvSpPr>
        <p:spPr>
          <a:xfrm>
            <a:off x="6525583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35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36" name="CD/f"/>
          <p:cNvSpPr txBox="1"/>
          <p:nvPr/>
        </p:nvSpPr>
        <p:spPr>
          <a:xfrm>
            <a:off x="4767890" y="5520845"/>
            <a:ext cx="781305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1037" name="f/N"/>
          <p:cNvSpPr txBox="1"/>
          <p:nvPr/>
        </p:nvSpPr>
        <p:spPr>
          <a:xfrm>
            <a:off x="1909297" y="5484453"/>
            <a:ext cx="540529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f/N</a:t>
            </a:r>
          </a:p>
        </p:txBody>
      </p:sp>
      <p:sp>
        <p:nvSpPr>
          <p:cNvPr id="1038" name="Line"/>
          <p:cNvSpPr/>
          <p:nvPr/>
        </p:nvSpPr>
        <p:spPr>
          <a:xfrm>
            <a:off x="1757412" y="4687325"/>
            <a:ext cx="309873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39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1040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1041" name="Line"/>
          <p:cNvSpPr/>
          <p:nvPr/>
        </p:nvSpPr>
        <p:spPr>
          <a:xfrm>
            <a:off x="5022850" y="6864284"/>
            <a:ext cx="1588592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042" name="txp_fig.png" descr="txp_fi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12595" y="3177182"/>
            <a:ext cx="4276341" cy="1249955"/>
          </a:xfrm>
          <a:prstGeom prst="rect">
            <a:avLst/>
          </a:prstGeom>
          <a:ln w="12700">
            <a:miter lim="400000"/>
          </a:ln>
        </p:spPr>
      </p:pic>
      <p:sp>
        <p:nvSpPr>
          <p:cNvPr id="1043" name="CD/f"/>
          <p:cNvSpPr txBox="1"/>
          <p:nvPr/>
        </p:nvSpPr>
        <p:spPr>
          <a:xfrm>
            <a:off x="7699920" y="5520845"/>
            <a:ext cx="79970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b="1"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04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047" name="Hyperfocal dist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Hyperfocal distance</a:t>
            </a:r>
          </a:p>
        </p:txBody>
      </p:sp>
      <p:sp>
        <p:nvSpPr>
          <p:cNvPr id="1048" name="When CD/f becomes bigger than f/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When CD/f becomes bigger than f/N</a:t>
            </a:r>
          </a:p>
          <a:p>
            <a:pPr/>
            <a:r>
              <a:t>focus at D=f</a:t>
            </a:r>
            <a:r>
              <a:rPr baseline="29999"/>
              <a:t>2</a:t>
            </a:r>
            <a:r>
              <a:t>/NC and sharp from D/2 till infinity</a:t>
            </a:r>
          </a:p>
          <a:p>
            <a:pPr/>
            <a:r>
              <a:t>Our other simplifications do not work anymore there: the denominator term has to be taken into account in </a:t>
            </a:r>
          </a:p>
        </p:txBody>
      </p:sp>
      <p:sp>
        <p:nvSpPr>
          <p:cNvPr id="1049" name="Oval"/>
          <p:cNvSpPr/>
          <p:nvPr/>
        </p:nvSpPr>
        <p:spPr>
          <a:xfrm>
            <a:off x="1590707" y="4854029"/>
            <a:ext cx="240578" cy="1922000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50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51" name="Line"/>
          <p:cNvSpPr/>
          <p:nvPr/>
        </p:nvSpPr>
        <p:spPr>
          <a:xfrm>
            <a:off x="1678963" y="4854029"/>
            <a:ext cx="7030989" cy="1343439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52" name="Line"/>
          <p:cNvSpPr/>
          <p:nvPr/>
        </p:nvSpPr>
        <p:spPr>
          <a:xfrm flipV="1">
            <a:off x="1678963" y="5354141"/>
            <a:ext cx="7109438" cy="142188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53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54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55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56" name="Line"/>
          <p:cNvSpPr/>
          <p:nvPr/>
        </p:nvSpPr>
        <p:spPr>
          <a:xfrm>
            <a:off x="4816921" y="5442396"/>
            <a:ext cx="1744" cy="755072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57" name="Line"/>
          <p:cNvSpPr/>
          <p:nvPr/>
        </p:nvSpPr>
        <p:spPr>
          <a:xfrm flipV="1">
            <a:off x="1590707" y="4854029"/>
            <a:ext cx="4687327" cy="192200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58" name="Line"/>
          <p:cNvSpPr/>
          <p:nvPr/>
        </p:nvSpPr>
        <p:spPr>
          <a:xfrm>
            <a:off x="1678963" y="4854029"/>
            <a:ext cx="5854254" cy="251036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59" name="Circle"/>
          <p:cNvSpPr/>
          <p:nvPr/>
        </p:nvSpPr>
        <p:spPr>
          <a:xfrm>
            <a:off x="3819966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60" name="Circle"/>
          <p:cNvSpPr/>
          <p:nvPr/>
        </p:nvSpPr>
        <p:spPr>
          <a:xfrm>
            <a:off x="6525583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61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62" name="CD/f"/>
          <p:cNvSpPr txBox="1"/>
          <p:nvPr/>
        </p:nvSpPr>
        <p:spPr>
          <a:xfrm>
            <a:off x="4767890" y="5520845"/>
            <a:ext cx="781305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1063" name="f/N"/>
          <p:cNvSpPr txBox="1"/>
          <p:nvPr/>
        </p:nvSpPr>
        <p:spPr>
          <a:xfrm>
            <a:off x="1909297" y="5484453"/>
            <a:ext cx="540529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f/N</a:t>
            </a:r>
          </a:p>
        </p:txBody>
      </p:sp>
      <p:sp>
        <p:nvSpPr>
          <p:cNvPr id="1064" name="Line"/>
          <p:cNvSpPr/>
          <p:nvPr/>
        </p:nvSpPr>
        <p:spPr>
          <a:xfrm>
            <a:off x="1757412" y="4687325"/>
            <a:ext cx="309873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65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1066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1067" name="Line"/>
          <p:cNvSpPr/>
          <p:nvPr/>
        </p:nvSpPr>
        <p:spPr>
          <a:xfrm>
            <a:off x="5022850" y="6864284"/>
            <a:ext cx="1588592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068" name="txp_fig.png" descr="txp_fi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12595" y="3177182"/>
            <a:ext cx="4276341" cy="1249955"/>
          </a:xfrm>
          <a:prstGeom prst="rect">
            <a:avLst/>
          </a:prstGeom>
          <a:ln w="12700">
            <a:miter lim="400000"/>
          </a:ln>
        </p:spPr>
      </p:pic>
      <p:sp>
        <p:nvSpPr>
          <p:cNvPr id="1069" name="Line"/>
          <p:cNvSpPr/>
          <p:nvPr/>
        </p:nvSpPr>
        <p:spPr>
          <a:xfrm>
            <a:off x="1678963" y="4854029"/>
            <a:ext cx="8364621" cy="1744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70" name="Line"/>
          <p:cNvSpPr/>
          <p:nvPr/>
        </p:nvSpPr>
        <p:spPr>
          <a:xfrm>
            <a:off x="1678963" y="6776029"/>
            <a:ext cx="8364621" cy="1744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71" name="Line"/>
          <p:cNvSpPr/>
          <p:nvPr/>
        </p:nvSpPr>
        <p:spPr>
          <a:xfrm>
            <a:off x="7533216" y="4854029"/>
            <a:ext cx="1745" cy="1922000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72" name="CD/f"/>
          <p:cNvSpPr txBox="1"/>
          <p:nvPr/>
        </p:nvSpPr>
        <p:spPr>
          <a:xfrm>
            <a:off x="7699920" y="5520845"/>
            <a:ext cx="79970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b="1"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1073" name="Line"/>
          <p:cNvSpPr/>
          <p:nvPr/>
        </p:nvSpPr>
        <p:spPr>
          <a:xfrm>
            <a:off x="1678963" y="4854029"/>
            <a:ext cx="5854254" cy="1922000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74" name="Line"/>
          <p:cNvSpPr/>
          <p:nvPr/>
        </p:nvSpPr>
        <p:spPr>
          <a:xfrm flipV="1">
            <a:off x="1678963" y="4854029"/>
            <a:ext cx="5854254" cy="1922000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07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078" name="Depth of field and focal lengt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field and focal length</a:t>
            </a:r>
          </a:p>
        </p:txBody>
      </p:sp>
      <p:sp>
        <p:nvSpPr>
          <p:cNvPr id="1079" name="Inverse quadratic:  the lens gets bigger,   the magnification is highe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Inverse quadratic: </a:t>
            </a:r>
            <a:br/>
            <a:r>
              <a:t>the lens gets bigger,  </a:t>
            </a:r>
            <a:br/>
            <a:r>
              <a:t>the magnification is higher</a:t>
            </a:r>
          </a:p>
        </p:txBody>
      </p:sp>
      <p:sp>
        <p:nvSpPr>
          <p:cNvPr id="1080" name="Oval"/>
          <p:cNvSpPr/>
          <p:nvPr/>
        </p:nvSpPr>
        <p:spPr>
          <a:xfrm>
            <a:off x="1590707" y="4265662"/>
            <a:ext cx="240578" cy="3098735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81" name="Line"/>
          <p:cNvSpPr/>
          <p:nvPr/>
        </p:nvSpPr>
        <p:spPr>
          <a:xfrm>
            <a:off x="590483" y="4854029"/>
            <a:ext cx="1745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82" name="Line"/>
          <p:cNvSpPr/>
          <p:nvPr/>
        </p:nvSpPr>
        <p:spPr>
          <a:xfrm>
            <a:off x="1678963" y="4854029"/>
            <a:ext cx="7030989" cy="1343439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83" name="Line"/>
          <p:cNvSpPr/>
          <p:nvPr/>
        </p:nvSpPr>
        <p:spPr>
          <a:xfrm flipV="1">
            <a:off x="1678963" y="5354141"/>
            <a:ext cx="7109438" cy="142188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84" name="Circle"/>
          <p:cNvSpPr/>
          <p:nvPr/>
        </p:nvSpPr>
        <p:spPr>
          <a:xfrm>
            <a:off x="4767890" y="577580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85" name="Line"/>
          <p:cNvSpPr/>
          <p:nvPr/>
        </p:nvSpPr>
        <p:spPr>
          <a:xfrm>
            <a:off x="590483" y="5854253"/>
            <a:ext cx="1088481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86" name="Line"/>
          <p:cNvSpPr/>
          <p:nvPr/>
        </p:nvSpPr>
        <p:spPr>
          <a:xfrm flipV="1">
            <a:off x="590483" y="4854029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87" name="Line"/>
          <p:cNvSpPr/>
          <p:nvPr/>
        </p:nvSpPr>
        <p:spPr>
          <a:xfrm>
            <a:off x="4816921" y="5609100"/>
            <a:ext cx="1744" cy="421664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88" name="Line"/>
          <p:cNvSpPr/>
          <p:nvPr/>
        </p:nvSpPr>
        <p:spPr>
          <a:xfrm flipV="1">
            <a:off x="1590707" y="4854029"/>
            <a:ext cx="4687327" cy="192200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89" name="Line"/>
          <p:cNvSpPr/>
          <p:nvPr/>
        </p:nvSpPr>
        <p:spPr>
          <a:xfrm>
            <a:off x="1678963" y="4854029"/>
            <a:ext cx="5854254" cy="2510368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90" name="Circle"/>
          <p:cNvSpPr/>
          <p:nvPr/>
        </p:nvSpPr>
        <p:spPr>
          <a:xfrm>
            <a:off x="3819966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91" name="Circle"/>
          <p:cNvSpPr/>
          <p:nvPr/>
        </p:nvSpPr>
        <p:spPr>
          <a:xfrm>
            <a:off x="6525583" y="5742464"/>
            <a:ext cx="166705" cy="166705"/>
          </a:xfrm>
          <a:prstGeom prst="ellipse">
            <a:avLst/>
          </a:prstGeom>
          <a:ln w="25400">
            <a:solidFill>
              <a:srgbClr val="D834D6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92" name="Line"/>
          <p:cNvSpPr/>
          <p:nvPr/>
        </p:nvSpPr>
        <p:spPr>
          <a:xfrm>
            <a:off x="3934370" y="6864284"/>
            <a:ext cx="833521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93" name="CD/f"/>
          <p:cNvSpPr txBox="1"/>
          <p:nvPr/>
        </p:nvSpPr>
        <p:spPr>
          <a:xfrm>
            <a:off x="4923481" y="5520845"/>
            <a:ext cx="79970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b="1"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CD/f</a:t>
            </a:r>
          </a:p>
        </p:txBody>
      </p:sp>
      <p:sp>
        <p:nvSpPr>
          <p:cNvPr id="1094" name="f/N"/>
          <p:cNvSpPr txBox="1"/>
          <p:nvPr/>
        </p:nvSpPr>
        <p:spPr>
          <a:xfrm>
            <a:off x="1909297" y="5484453"/>
            <a:ext cx="57732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b="1" i="1"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f/N</a:t>
            </a:r>
          </a:p>
        </p:txBody>
      </p:sp>
      <p:sp>
        <p:nvSpPr>
          <p:cNvPr id="1095" name="Line"/>
          <p:cNvSpPr/>
          <p:nvPr/>
        </p:nvSpPr>
        <p:spPr>
          <a:xfrm>
            <a:off x="1757412" y="4687325"/>
            <a:ext cx="3098735" cy="1744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096" name="D"/>
          <p:cNvSpPr txBox="1"/>
          <p:nvPr/>
        </p:nvSpPr>
        <p:spPr>
          <a:xfrm>
            <a:off x="2746087" y="4061912"/>
            <a:ext cx="374238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1097" name="d1"/>
          <p:cNvSpPr txBox="1"/>
          <p:nvPr/>
        </p:nvSpPr>
        <p:spPr>
          <a:xfrm>
            <a:off x="4022625" y="6864284"/>
            <a:ext cx="410946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1</a:t>
            </a:r>
          </a:p>
        </p:txBody>
      </p:sp>
      <p:sp>
        <p:nvSpPr>
          <p:cNvPr id="1098" name="d2"/>
          <p:cNvSpPr txBox="1"/>
          <p:nvPr/>
        </p:nvSpPr>
        <p:spPr>
          <a:xfrm>
            <a:off x="5689666" y="6823316"/>
            <a:ext cx="410945" cy="50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d</a:t>
            </a:r>
            <a:r>
              <a:rPr baseline="-23538" i="1"/>
              <a:t>2</a:t>
            </a:r>
          </a:p>
        </p:txBody>
      </p:sp>
      <p:sp>
        <p:nvSpPr>
          <p:cNvPr id="1099" name="Line"/>
          <p:cNvSpPr/>
          <p:nvPr/>
        </p:nvSpPr>
        <p:spPr>
          <a:xfrm>
            <a:off x="5022850" y="6864284"/>
            <a:ext cx="1588592" cy="1744"/>
          </a:xfrm>
          <a:prstGeom prst="line">
            <a:avLst/>
          </a:prstGeom>
          <a:ln w="12700">
            <a:solidFill>
              <a:srgbClr val="D834D6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100" name="txp_fig.png" descr="txp_fi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11553" y="1255183"/>
            <a:ext cx="2881693" cy="1248211"/>
          </a:xfrm>
          <a:prstGeom prst="rect">
            <a:avLst/>
          </a:prstGeom>
          <a:ln w="12700">
            <a:miter lim="400000"/>
          </a:ln>
        </p:spPr>
      </p:pic>
      <p:sp>
        <p:nvSpPr>
          <p:cNvPr id="1101" name="Line"/>
          <p:cNvSpPr/>
          <p:nvPr/>
        </p:nvSpPr>
        <p:spPr>
          <a:xfrm>
            <a:off x="4829342" y="5609100"/>
            <a:ext cx="1745" cy="421664"/>
          </a:xfrm>
          <a:prstGeom prst="line">
            <a:avLst/>
          </a:prstGeom>
          <a:ln w="254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102" name="Line"/>
          <p:cNvSpPr/>
          <p:nvPr/>
        </p:nvSpPr>
        <p:spPr>
          <a:xfrm>
            <a:off x="1678963" y="4265662"/>
            <a:ext cx="6776029" cy="2932031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103" name="Line"/>
          <p:cNvSpPr/>
          <p:nvPr/>
        </p:nvSpPr>
        <p:spPr>
          <a:xfrm flipV="1">
            <a:off x="1678963" y="4765774"/>
            <a:ext cx="6020958" cy="2598623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104" name="Line"/>
          <p:cNvSpPr/>
          <p:nvPr/>
        </p:nvSpPr>
        <p:spPr>
          <a:xfrm flipV="1">
            <a:off x="1678963" y="5275692"/>
            <a:ext cx="3765551" cy="2088704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105" name="Line"/>
          <p:cNvSpPr/>
          <p:nvPr/>
        </p:nvSpPr>
        <p:spPr>
          <a:xfrm>
            <a:off x="1678963" y="4265662"/>
            <a:ext cx="3510592" cy="19220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106" name="Rectangle"/>
          <p:cNvSpPr/>
          <p:nvPr/>
        </p:nvSpPr>
        <p:spPr>
          <a:xfrm>
            <a:off x="8621696" y="1954250"/>
            <a:ext cx="833521" cy="556117"/>
          </a:xfrm>
          <a:prstGeom prst="rect">
            <a:avLst/>
          </a:prstGeom>
          <a:ln w="3175">
            <a:solidFill>
              <a:srgbClr val="FF26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10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110" name="Depth of field &amp; focal length"/>
          <p:cNvSpPr txBox="1"/>
          <p:nvPr>
            <p:ph type="title"/>
          </p:nvPr>
        </p:nvSpPr>
        <p:spPr>
          <a:xfrm>
            <a:off x="335524" y="-1"/>
            <a:ext cx="9541356" cy="84202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field &amp; focal length</a:t>
            </a:r>
          </a:p>
        </p:txBody>
      </p:sp>
      <p:sp>
        <p:nvSpPr>
          <p:cNvPr id="1111" name="Recall that to get the same image size,  we can double the focal length and the distance…"/>
          <p:cNvSpPr txBox="1"/>
          <p:nvPr>
            <p:ph type="body" idx="1"/>
          </p:nvPr>
        </p:nvSpPr>
        <p:spPr>
          <a:xfrm>
            <a:off x="382158" y="1098285"/>
            <a:ext cx="9267438" cy="3784728"/>
          </a:xfrm>
          <a:prstGeom prst="rect">
            <a:avLst/>
          </a:prstGeom>
        </p:spPr>
        <p:txBody>
          <a:bodyPr lIns="29418" tIns="29418" rIns="29418" bIns="29418"/>
          <a:lstStyle/>
          <a:p>
            <a:pPr marL="298388" marR="50212"/>
            <a:r>
              <a:t>Recall that to get the same image size, </a:t>
            </a:r>
            <a:br/>
            <a:r>
              <a:t>we can double the focal length and the distance</a:t>
            </a:r>
          </a:p>
          <a:p>
            <a:pPr marL="298388" marR="50212"/>
            <a:r>
              <a:t>Recall what happens to physical aperture size when we double the focal length for the same f number?</a:t>
            </a:r>
          </a:p>
          <a:p>
            <a:pPr lvl="1" marL="713477" marR="50212" indent="-210552"/>
            <a:r>
              <a:t>It is doubled</a:t>
            </a:r>
          </a:p>
        </p:txBody>
      </p:sp>
      <p:pic>
        <p:nvPicPr>
          <p:cNvPr id="111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0" t="34226" r="0" b="35263"/>
          <a:stretch>
            <a:fillRect/>
          </a:stretch>
        </p:blipFill>
        <p:spPr>
          <a:xfrm>
            <a:off x="5174518" y="3798672"/>
            <a:ext cx="4570960" cy="2811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0" t="0" r="0" b="67848"/>
          <a:stretch>
            <a:fillRect/>
          </a:stretch>
        </p:blipFill>
        <p:spPr>
          <a:xfrm>
            <a:off x="453633" y="3732427"/>
            <a:ext cx="4569217" cy="2961885"/>
          </a:xfrm>
          <a:prstGeom prst="rect">
            <a:avLst/>
          </a:prstGeom>
          <a:ln w="12700">
            <a:miter lim="400000"/>
          </a:ln>
        </p:spPr>
      </p:pic>
      <p:sp>
        <p:nvSpPr>
          <p:cNvPr id="1114" name="24mm"/>
          <p:cNvSpPr txBox="1"/>
          <p:nvPr/>
        </p:nvSpPr>
        <p:spPr>
          <a:xfrm>
            <a:off x="1607705" y="6800653"/>
            <a:ext cx="739000" cy="323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9612" tIns="19612" rIns="19612" bIns="19612">
            <a:spAutoFit/>
          </a:bodyPr>
          <a:lstStyle>
            <a:lvl1pPr marL="36099" marR="36099" defTabSz="913494">
              <a:lnSpc>
                <a:spcPct val="85000"/>
              </a:lnSpc>
              <a:buClr>
                <a:srgbClr val="000000"/>
              </a:buClr>
              <a:buFont typeface="Helvetica"/>
              <a:defRPr sz="1800">
                <a:uFill>
                  <a:solidFill>
                    <a:srgbClr val="000000"/>
                  </a:solidFill>
                </a:uFill>
              </a:defRPr>
            </a:lvl1pPr>
          </a:lstStyle>
          <a:p>
            <a:pPr/>
            <a:r>
              <a:t>24mm</a:t>
            </a:r>
          </a:p>
        </p:txBody>
      </p:sp>
      <p:sp>
        <p:nvSpPr>
          <p:cNvPr id="1115" name="50mm"/>
          <p:cNvSpPr txBox="1"/>
          <p:nvPr/>
        </p:nvSpPr>
        <p:spPr>
          <a:xfrm>
            <a:off x="7079956" y="6800653"/>
            <a:ext cx="739000" cy="323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9612" tIns="19612" rIns="19612" bIns="19612">
            <a:spAutoFit/>
          </a:bodyPr>
          <a:lstStyle>
            <a:lvl1pPr marL="36099" marR="36099" defTabSz="913494">
              <a:lnSpc>
                <a:spcPct val="85000"/>
              </a:lnSpc>
              <a:buClr>
                <a:srgbClr val="000000"/>
              </a:buClr>
              <a:buFont typeface="Helvetica"/>
              <a:defRPr sz="1800">
                <a:uFill>
                  <a:solidFill>
                    <a:srgbClr val="000000"/>
                  </a:solidFill>
                </a:uFill>
              </a:defRPr>
            </a:lvl1pPr>
          </a:lstStyle>
          <a:p>
            <a:pPr/>
            <a:r>
              <a:t>50mm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111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11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119" name="Same image size (same magnification),  same f number…"/>
          <p:cNvSpPr txBox="1"/>
          <p:nvPr>
            <p:ph type="body" idx="1"/>
          </p:nvPr>
        </p:nvSpPr>
        <p:spPr>
          <a:xfrm>
            <a:off x="382158" y="1098285"/>
            <a:ext cx="9267438" cy="3474418"/>
          </a:xfrm>
          <a:prstGeom prst="rect">
            <a:avLst/>
          </a:prstGeom>
        </p:spPr>
        <p:txBody>
          <a:bodyPr lIns="29418" tIns="29418" rIns="29418" bIns="29418"/>
          <a:lstStyle/>
          <a:p>
            <a:pPr marL="298388" marR="50212"/>
            <a:r>
              <a:t>Same image size (same magnification), </a:t>
            </a:r>
            <a:br/>
            <a:r>
              <a:t>same f number</a:t>
            </a:r>
          </a:p>
          <a:p>
            <a:pPr marL="298388" marR="50212"/>
            <a:r>
              <a:t>Same depth of field!</a:t>
            </a:r>
          </a:p>
        </p:txBody>
      </p:sp>
      <p:sp>
        <p:nvSpPr>
          <p:cNvPr id="1120" name="Depth of field &amp; focal length"/>
          <p:cNvSpPr txBox="1"/>
          <p:nvPr>
            <p:ph type="title"/>
          </p:nvPr>
        </p:nvSpPr>
        <p:spPr>
          <a:xfrm>
            <a:off x="335524" y="-1"/>
            <a:ext cx="9541356" cy="842020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field &amp; focal length</a:t>
            </a:r>
          </a:p>
        </p:txBody>
      </p:sp>
      <p:sp>
        <p:nvSpPr>
          <p:cNvPr id="1121" name="Oval"/>
          <p:cNvSpPr/>
          <p:nvPr/>
        </p:nvSpPr>
        <p:spPr>
          <a:xfrm>
            <a:off x="2865503" y="4604082"/>
            <a:ext cx="242321" cy="1922872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122" name="Line"/>
          <p:cNvSpPr/>
          <p:nvPr/>
        </p:nvSpPr>
        <p:spPr>
          <a:xfrm>
            <a:off x="376928" y="4604082"/>
            <a:ext cx="1744" cy="1922872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123" name="Wide-angle lens"/>
          <p:cNvSpPr txBox="1"/>
          <p:nvPr/>
        </p:nvSpPr>
        <p:spPr>
          <a:xfrm>
            <a:off x="4261023" y="3460470"/>
            <a:ext cx="1253022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000"/>
              </a:spcBef>
              <a:buClr>
                <a:srgbClr val="000000"/>
              </a:buClr>
              <a:buFont typeface="Times New Roman"/>
              <a:defRPr sz="1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Wide-angle</a:t>
            </a:r>
            <a:br/>
            <a:r>
              <a:t>lens</a:t>
            </a:r>
          </a:p>
        </p:txBody>
      </p:sp>
      <p:sp>
        <p:nvSpPr>
          <p:cNvPr id="1124" name="Line"/>
          <p:cNvSpPr/>
          <p:nvPr/>
        </p:nvSpPr>
        <p:spPr>
          <a:xfrm>
            <a:off x="3596822" y="1950764"/>
            <a:ext cx="1744" cy="19220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125" name="Telephoto lens (2x f), same aperture"/>
          <p:cNvSpPr txBox="1"/>
          <p:nvPr/>
        </p:nvSpPr>
        <p:spPr>
          <a:xfrm>
            <a:off x="2585702" y="6509520"/>
            <a:ext cx="2331207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000"/>
              </a:spcBef>
              <a:buClr>
                <a:srgbClr val="000000"/>
              </a:buClr>
              <a:buFont typeface="Times New Roman"/>
              <a:defRPr sz="1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Telephoto</a:t>
            </a:r>
            <a:br/>
            <a:r>
              <a:t>lens (2x f), same aperture</a:t>
            </a:r>
          </a:p>
        </p:txBody>
      </p:sp>
      <p:sp>
        <p:nvSpPr>
          <p:cNvPr id="1126" name="Oval"/>
          <p:cNvSpPr/>
          <p:nvPr/>
        </p:nvSpPr>
        <p:spPr>
          <a:xfrm>
            <a:off x="4642808" y="2393564"/>
            <a:ext cx="127481" cy="1009378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grpSp>
        <p:nvGrpSpPr>
          <p:cNvPr id="1135" name="Group"/>
          <p:cNvGrpSpPr/>
          <p:nvPr/>
        </p:nvGrpSpPr>
        <p:grpSpPr>
          <a:xfrm>
            <a:off x="3575902" y="1627815"/>
            <a:ext cx="5941202" cy="2519520"/>
            <a:chOff x="0" y="0"/>
            <a:chExt cx="5941201" cy="2519518"/>
          </a:xfrm>
        </p:grpSpPr>
        <p:sp>
          <p:nvSpPr>
            <p:cNvPr id="1127" name="Line"/>
            <p:cNvSpPr/>
            <p:nvPr/>
          </p:nvSpPr>
          <p:spPr>
            <a:xfrm>
              <a:off x="1142538" y="766224"/>
              <a:ext cx="4493988" cy="175329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128" name="Line"/>
            <p:cNvSpPr/>
            <p:nvPr/>
          </p:nvSpPr>
          <p:spPr>
            <a:xfrm flipV="1">
              <a:off x="1142538" y="0"/>
              <a:ext cx="4798664" cy="175329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129" name="Line"/>
            <p:cNvSpPr/>
            <p:nvPr/>
          </p:nvSpPr>
          <p:spPr>
            <a:xfrm flipV="1">
              <a:off x="0" y="766224"/>
              <a:ext cx="1142539" cy="60984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130" name="Line"/>
            <p:cNvSpPr/>
            <p:nvPr/>
          </p:nvSpPr>
          <p:spPr>
            <a:xfrm>
              <a:off x="0" y="1376066"/>
              <a:ext cx="1142539" cy="3811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131" name="Line"/>
            <p:cNvSpPr/>
            <p:nvPr/>
          </p:nvSpPr>
          <p:spPr>
            <a:xfrm flipV="1">
              <a:off x="1523385" y="689994"/>
              <a:ext cx="1904232" cy="142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132" name="Oval"/>
            <p:cNvSpPr/>
            <p:nvPr/>
          </p:nvSpPr>
          <p:spPr>
            <a:xfrm>
              <a:off x="3427615" y="932977"/>
              <a:ext cx="76171" cy="686073"/>
            </a:xfrm>
            <a:prstGeom prst="ellipse">
              <a:avLst/>
            </a:prstGeom>
            <a:solidFill>
              <a:srgbClr val="989898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33" name="DoF"/>
            <p:cNvSpPr txBox="1"/>
            <p:nvPr/>
          </p:nvSpPr>
          <p:spPr>
            <a:xfrm>
              <a:off x="2229537" y="156382"/>
              <a:ext cx="722979" cy="4454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400"/>
                </a:spcBef>
                <a:buClr>
                  <a:srgbClr val="000000"/>
                </a:buClr>
                <a:buFont typeface="Times New Roman"/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DoF</a:t>
              </a:r>
            </a:p>
          </p:txBody>
        </p:sp>
        <p:sp>
          <p:nvSpPr>
            <p:cNvPr id="1134" name="Oval"/>
            <p:cNvSpPr/>
            <p:nvPr/>
          </p:nvSpPr>
          <p:spPr>
            <a:xfrm>
              <a:off x="1447216" y="918684"/>
              <a:ext cx="76170" cy="686073"/>
            </a:xfrm>
            <a:prstGeom prst="ellipse">
              <a:avLst/>
            </a:prstGeom>
            <a:solidFill>
              <a:srgbClr val="989898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grpSp>
        <p:nvGrpSpPr>
          <p:cNvPr id="1142" name="Group"/>
          <p:cNvGrpSpPr/>
          <p:nvPr/>
        </p:nvGrpSpPr>
        <p:grpSpPr>
          <a:xfrm>
            <a:off x="376928" y="4450670"/>
            <a:ext cx="9902004" cy="2438892"/>
            <a:chOff x="0" y="0"/>
            <a:chExt cx="9902002" cy="2438890"/>
          </a:xfrm>
        </p:grpSpPr>
        <p:sp>
          <p:nvSpPr>
            <p:cNvPr id="1136" name="Line"/>
            <p:cNvSpPr/>
            <p:nvPr/>
          </p:nvSpPr>
          <p:spPr>
            <a:xfrm>
              <a:off x="0" y="1067015"/>
              <a:ext cx="2569126" cy="1009853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137" name="Line"/>
            <p:cNvSpPr/>
            <p:nvPr/>
          </p:nvSpPr>
          <p:spPr>
            <a:xfrm flipV="1">
              <a:off x="0" y="152430"/>
              <a:ext cx="2569126" cy="914586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138" name="Line"/>
            <p:cNvSpPr/>
            <p:nvPr/>
          </p:nvSpPr>
          <p:spPr>
            <a:xfrm flipV="1">
              <a:off x="2569125" y="0"/>
              <a:ext cx="6723525" cy="2076869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139" name="Line"/>
            <p:cNvSpPr/>
            <p:nvPr/>
          </p:nvSpPr>
          <p:spPr>
            <a:xfrm>
              <a:off x="2589754" y="152430"/>
              <a:ext cx="7312249" cy="2286461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140" name="Oval"/>
            <p:cNvSpPr/>
            <p:nvPr/>
          </p:nvSpPr>
          <p:spPr>
            <a:xfrm>
              <a:off x="4646324" y="762153"/>
              <a:ext cx="76170" cy="685939"/>
            </a:xfrm>
            <a:prstGeom prst="ellipse">
              <a:avLst/>
            </a:prstGeom>
            <a:solidFill>
              <a:srgbClr val="989898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41" name="Oval"/>
            <p:cNvSpPr/>
            <p:nvPr/>
          </p:nvSpPr>
          <p:spPr>
            <a:xfrm>
              <a:off x="6626724" y="762153"/>
              <a:ext cx="76170" cy="685939"/>
            </a:xfrm>
            <a:prstGeom prst="ellipse">
              <a:avLst/>
            </a:prstGeom>
            <a:solidFill>
              <a:srgbClr val="989898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pic>
        <p:nvPicPr>
          <p:cNvPr id="114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0" t="34291" r="0" b="35198"/>
          <a:stretch>
            <a:fillRect/>
          </a:stretch>
        </p:blipFill>
        <p:spPr>
          <a:xfrm>
            <a:off x="8368262" y="5060830"/>
            <a:ext cx="1675323" cy="10302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0" t="0" r="0" b="67848"/>
          <a:stretch>
            <a:fillRect/>
          </a:stretch>
        </p:blipFill>
        <p:spPr>
          <a:xfrm>
            <a:off x="8373492" y="2487703"/>
            <a:ext cx="1670093" cy="1082597"/>
          </a:xfrm>
          <a:prstGeom prst="rect">
            <a:avLst/>
          </a:prstGeom>
          <a:ln w="12700">
            <a:miter lim="400000"/>
          </a:ln>
        </p:spPr>
      </p:pic>
      <p:sp>
        <p:nvSpPr>
          <p:cNvPr id="1145" name="Line"/>
          <p:cNvSpPr/>
          <p:nvPr/>
        </p:nvSpPr>
        <p:spPr>
          <a:xfrm flipV="1">
            <a:off x="5099555" y="4832456"/>
            <a:ext cx="1903696" cy="9807"/>
          </a:xfrm>
          <a:prstGeom prst="line">
            <a:avLst/>
          </a:prstGeom>
          <a:ln w="12700">
            <a:solidFill>
              <a:srgbClr val="000000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146" name="DoF"/>
          <p:cNvSpPr txBox="1"/>
          <p:nvPr/>
        </p:nvSpPr>
        <p:spPr>
          <a:xfrm>
            <a:off x="5805596" y="4222297"/>
            <a:ext cx="725790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DoF</a:t>
            </a:r>
          </a:p>
        </p:txBody>
      </p:sp>
      <p:sp>
        <p:nvSpPr>
          <p:cNvPr id="1147" name="Circle"/>
          <p:cNvSpPr/>
          <p:nvPr/>
        </p:nvSpPr>
        <p:spPr>
          <a:xfrm>
            <a:off x="6013268" y="2871232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148" name="Oval"/>
          <p:cNvSpPr/>
          <p:nvPr/>
        </p:nvSpPr>
        <p:spPr>
          <a:xfrm>
            <a:off x="6013268" y="5524550"/>
            <a:ext cx="88256" cy="8193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1149" name="txp_fig.png" descr="txp_fig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11553" y="1255183"/>
            <a:ext cx="2881693" cy="1248211"/>
          </a:xfrm>
          <a:prstGeom prst="rect">
            <a:avLst/>
          </a:prstGeom>
          <a:ln w="12700">
            <a:miter lim="400000"/>
          </a:ln>
        </p:spPr>
      </p:pic>
      <p:sp>
        <p:nvSpPr>
          <p:cNvPr id="1150" name="Rectangle"/>
          <p:cNvSpPr/>
          <p:nvPr/>
        </p:nvSpPr>
        <p:spPr>
          <a:xfrm>
            <a:off x="8621696" y="1954250"/>
            <a:ext cx="833521" cy="556117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151" name="Rectangle"/>
          <p:cNvSpPr/>
          <p:nvPr/>
        </p:nvSpPr>
        <p:spPr>
          <a:xfrm>
            <a:off x="9210063" y="1166928"/>
            <a:ext cx="833521" cy="556117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42" grpId="2"/>
      <p:bldP build="whole" bldLvl="1" animBg="1" rev="0" advAuto="0" spid="1135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15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155" name="DoF &amp; Focal lengt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DoF &amp; Focal length</a:t>
            </a:r>
          </a:p>
        </p:txBody>
      </p:sp>
      <p:sp>
        <p:nvSpPr>
          <p:cNvPr id="1156" name="http://www.juzaphoto.com/eng/articles/depth_of_field.htm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http://www.juzaphoto.com/eng/articles/depth_of_field.htm</a:t>
            </a:r>
          </a:p>
        </p:txBody>
      </p:sp>
      <p:pic>
        <p:nvPicPr>
          <p:cNvPr id="1157" name="50_4-8-b.jpg" descr="50_4-8-b.jp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371" y="2255407"/>
            <a:ext cx="5187439" cy="3432143"/>
          </a:xfrm>
          <a:prstGeom prst="rect">
            <a:avLst/>
          </a:prstGeom>
          <a:ln w="12700">
            <a:miter lim="400000"/>
          </a:ln>
        </p:spPr>
      </p:pic>
      <p:sp>
        <p:nvSpPr>
          <p:cNvPr id="1158" name="50mm f/4.8"/>
          <p:cNvSpPr txBox="1"/>
          <p:nvPr/>
        </p:nvSpPr>
        <p:spPr>
          <a:xfrm>
            <a:off x="988830" y="5735490"/>
            <a:ext cx="1688735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50mm f/4.8</a:t>
            </a:r>
          </a:p>
        </p:txBody>
      </p:sp>
      <p:pic>
        <p:nvPicPr>
          <p:cNvPr id="1159" name="200_4-8.jpg" descr="200_4-8.jp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444513" y="2176958"/>
            <a:ext cx="5187438" cy="3432144"/>
          </a:xfrm>
          <a:prstGeom prst="rect">
            <a:avLst/>
          </a:prstGeom>
          <a:ln w="12700">
            <a:miter lim="400000"/>
          </a:ln>
        </p:spPr>
      </p:pic>
      <p:sp>
        <p:nvSpPr>
          <p:cNvPr id="1160" name="200mm f/4.8 (from 4 times farther)"/>
          <p:cNvSpPr txBox="1"/>
          <p:nvPr/>
        </p:nvSpPr>
        <p:spPr>
          <a:xfrm>
            <a:off x="7033104" y="5735490"/>
            <a:ext cx="3030507" cy="826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200mm f/4.8</a:t>
            </a:r>
            <a:br/>
            <a:r>
              <a:t>(from 4 times farther)</a:t>
            </a:r>
          </a:p>
        </p:txBody>
      </p:sp>
      <p:sp>
        <p:nvSpPr>
          <p:cNvPr id="1161" name="See also http://luminous-landscape.com/tutorials/dof2.shtml"/>
          <p:cNvSpPr txBox="1"/>
          <p:nvPr/>
        </p:nvSpPr>
        <p:spPr>
          <a:xfrm>
            <a:off x="423779" y="6864284"/>
            <a:ext cx="8152098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See also http://luminous-landscape.com/tutorials/dof2.shtml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16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165" name="Important conclu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Important conclusion</a:t>
            </a:r>
          </a:p>
        </p:txBody>
      </p:sp>
      <p:sp>
        <p:nvSpPr>
          <p:cNvPr id="1166" name="For a given image size and a given f number, the depth of field (in object space) is the same.…"/>
          <p:cNvSpPr txBox="1"/>
          <p:nvPr>
            <p:ph type="body" idx="1"/>
          </p:nvPr>
        </p:nvSpPr>
        <p:spPr>
          <a:xfrm>
            <a:off x="374749" y="1267386"/>
            <a:ext cx="9276590" cy="5775806"/>
          </a:xfrm>
          <a:prstGeom prst="rect">
            <a:avLst/>
          </a:prstGeom>
        </p:spPr>
        <p:txBody>
          <a:bodyPr/>
          <a:lstStyle/>
          <a:p>
            <a:pPr/>
            <a:r>
              <a:t>For a given image size and a given f number, the depth of field (in object space) is the same. </a:t>
            </a:r>
          </a:p>
          <a:p>
            <a:pPr lvl="1"/>
            <a:r>
              <a:t>Might be counter intuitive. </a:t>
            </a:r>
          </a:p>
          <a:p>
            <a:pPr lvl="1"/>
            <a:r>
              <a:t>Although only true if assumption respected </a:t>
            </a:r>
            <a:br/>
            <a:r>
              <a:t>(far from hyperlocal distance)</a:t>
            </a:r>
          </a:p>
          <a:p>
            <a:pPr lvl="1"/>
          </a:p>
          <a:p>
            <a:pPr/>
            <a:r>
              <a:t>Very useful for macro where DoF is critical. You can change your working distance without affecting depth of field</a:t>
            </a:r>
          </a:p>
          <a:p>
            <a:pPr/>
          </a:p>
          <a:p>
            <a:pPr/>
            <a:r>
              <a:t>Now what happens to the background blur far far away?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16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170" name="Important conclu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Important conclusion</a:t>
            </a:r>
          </a:p>
        </p:txBody>
      </p:sp>
      <p:sp>
        <p:nvSpPr>
          <p:cNvPr id="1171" name="For a given image size and a given f number, the depth of field (in object space) is the same.…"/>
          <p:cNvSpPr txBox="1"/>
          <p:nvPr>
            <p:ph type="body" idx="1"/>
          </p:nvPr>
        </p:nvSpPr>
        <p:spPr>
          <a:xfrm>
            <a:off x="382158" y="1267386"/>
            <a:ext cx="9267438" cy="6207929"/>
          </a:xfrm>
          <a:prstGeom prst="rect">
            <a:avLst/>
          </a:prstGeom>
        </p:spPr>
        <p:txBody>
          <a:bodyPr/>
          <a:lstStyle/>
          <a:p>
            <a:pPr/>
            <a:r>
              <a:t>For a given image size and a given f number, the depth of field (in object space) is the same. </a:t>
            </a:r>
          </a:p>
          <a:p>
            <a:pPr lvl="1"/>
            <a:r>
              <a:t>The depth of acceptable sharpness is the same</a:t>
            </a:r>
          </a:p>
          <a:p>
            <a:pPr/>
            <a:r>
              <a:t>But background far far away looks more blurry</a:t>
            </a:r>
            <a:br/>
            <a:r>
              <a:t>Because it gets magnified more</a:t>
            </a:r>
          </a:p>
          <a:p>
            <a:pPr/>
            <a:r>
              <a:t>Plus, usually, you don't keep magnification constant</a:t>
            </a:r>
          </a:p>
        </p:txBody>
      </p:sp>
      <p:pic>
        <p:nvPicPr>
          <p:cNvPr id="1172" name="050816_075438__I2E6784.jpg" descr="050816_075438__I2E6784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24228" y="4631975"/>
            <a:ext cx="4353918" cy="28991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17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176" name="To learn mo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 learn more</a:t>
            </a:r>
          </a:p>
        </p:txBody>
      </p:sp>
      <p:sp>
        <p:nvSpPr>
          <p:cNvPr id="1177" name="http://toothwalker.org/optics/dof.html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http://toothwalker.org/optics/dof.html</a:t>
            </a:r>
          </a:p>
        </p:txBody>
      </p:sp>
      <p:pic>
        <p:nvPicPr>
          <p:cNvPr id="1178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8045" y="1686652"/>
            <a:ext cx="9629610" cy="4938716"/>
          </a:xfrm>
          <a:prstGeom prst="rect">
            <a:avLst/>
          </a:prstGeom>
          <a:ln w="25400"/>
        </p:spPr>
      </p:pic>
      <p:sp>
        <p:nvSpPr>
          <p:cNvPr id="1179" name="Figure 2. The circle of confusion versus distance at a fixed image magnification for a range of focal lengths."/>
          <p:cNvSpPr txBox="1"/>
          <p:nvPr/>
        </p:nvSpPr>
        <p:spPr>
          <a:xfrm>
            <a:off x="766993" y="6736804"/>
            <a:ext cx="7520654" cy="245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defTabSz="500112">
              <a:lnSpc>
                <a:spcPts val="2300"/>
              </a:lnSpc>
              <a:defRPr sz="1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Figure 2. The circle of confusion versus distance at a fixed image magnification for a range of focal lengths.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18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18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8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187" name="Group"/>
          <p:cNvGrpSpPr/>
          <p:nvPr/>
        </p:nvGrpSpPr>
        <p:grpSpPr>
          <a:xfrm>
            <a:off x="453198" y="2927366"/>
            <a:ext cx="9316033" cy="3027783"/>
            <a:chOff x="0" y="0"/>
            <a:chExt cx="9316032" cy="3027781"/>
          </a:xfrm>
        </p:grpSpPr>
        <p:pic>
          <p:nvPicPr>
            <p:cNvPr id="1185" name="droppedImage.tiff" descr="droppedImage.tif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658126" cy="3027782"/>
            </a:xfrm>
            <a:prstGeom prst="rect">
              <a:avLst/>
            </a:prstGeom>
            <a:ln w="25400" cap="flat">
              <a:noFill/>
              <a:round/>
            </a:ln>
            <a:effectLst/>
          </p:spPr>
        </p:pic>
        <p:pic>
          <p:nvPicPr>
            <p:cNvPr id="1186" name="droppedImage.tiff" descr="droppedImage.tif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657907" y="0"/>
              <a:ext cx="4658126" cy="3027782"/>
            </a:xfrm>
            <a:prstGeom prst="rect">
              <a:avLst/>
            </a:prstGeom>
            <a:ln w="25400" cap="flat">
              <a:noFill/>
              <a:round/>
            </a:ln>
            <a:effectLst/>
          </p:spPr>
        </p:pic>
      </p:grpSp>
      <p:sp>
        <p:nvSpPr>
          <p:cNvPr id="1188" name="Figure 3. A: Gromit photographed with a 100-mm lens at f/4. B: Gromit photographed with a 28-mm lens at f/4. DOF is the same."/>
          <p:cNvSpPr txBox="1"/>
          <p:nvPr/>
        </p:nvSpPr>
        <p:spPr>
          <a:xfrm>
            <a:off x="90371" y="6119018"/>
            <a:ext cx="10041468" cy="245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9224" tIns="39224" rIns="39224" bIns="39224">
            <a:spAutoFit/>
          </a:bodyPr>
          <a:lstStyle>
            <a:lvl1pPr defTabSz="500112">
              <a:lnSpc>
                <a:spcPts val="2300"/>
              </a:lnSpc>
              <a:defRPr sz="1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Figure 3. A: Gromit photographed with a 100-mm lens at f/4. B: Gromit photographed with a 28-mm lens at f/4. DOF is the same.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19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192" name="Same object space blu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Same object space blur</a:t>
            </a:r>
          </a:p>
        </p:txBody>
      </p:sp>
      <p:sp>
        <p:nvSpPr>
          <p:cNvPr id="119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196" name="Group"/>
          <p:cNvGrpSpPr/>
          <p:nvPr/>
        </p:nvGrpSpPr>
        <p:grpSpPr>
          <a:xfrm>
            <a:off x="417358" y="2465480"/>
            <a:ext cx="9534586" cy="4767293"/>
            <a:chOff x="0" y="0"/>
            <a:chExt cx="9534584" cy="4767292"/>
          </a:xfrm>
        </p:grpSpPr>
        <p:pic>
          <p:nvPicPr>
            <p:cNvPr id="1194" name="droppedImage.tiff" descr="droppedImage.tif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767293" cy="4767293"/>
            </a:xfrm>
            <a:prstGeom prst="rect">
              <a:avLst/>
            </a:prstGeom>
            <a:ln w="25400" cap="flat">
              <a:noFill/>
              <a:round/>
            </a:ln>
            <a:effectLst/>
          </p:spPr>
        </p:pic>
        <p:pic>
          <p:nvPicPr>
            <p:cNvPr id="1195" name="droppedImage.tiff" descr="droppedImage.tif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767292" y="0"/>
              <a:ext cx="4767293" cy="4767293"/>
            </a:xfrm>
            <a:prstGeom prst="rect">
              <a:avLst/>
            </a:prstGeom>
            <a:ln w="25400" cap="flat">
              <a:noFill/>
              <a:round/>
            </a:ln>
            <a:effectLst/>
          </p:spPr>
        </p:pic>
      </p:grpSp>
      <p:sp>
        <p:nvSpPr>
          <p:cNvPr id="1197" name="Figure 4. Background crop from the photographs in Fig. 3. A: 100-mm lens. B: 28-mm lens."/>
          <p:cNvSpPr txBox="1"/>
          <p:nvPr/>
        </p:nvSpPr>
        <p:spPr>
          <a:xfrm>
            <a:off x="413973" y="7217304"/>
            <a:ext cx="6478811" cy="245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defTabSz="500112">
              <a:lnSpc>
                <a:spcPts val="2300"/>
              </a:lnSpc>
              <a:defRPr sz="1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Figure 4. Background crop from the photographs in Fig. 3. A: 100-mm lens. B: 28-mm lens.</a:t>
            </a:r>
          </a:p>
        </p:txBody>
      </p:sp>
      <p:grpSp>
        <p:nvGrpSpPr>
          <p:cNvPr id="1200" name="Group"/>
          <p:cNvGrpSpPr/>
          <p:nvPr/>
        </p:nvGrpSpPr>
        <p:grpSpPr>
          <a:xfrm>
            <a:off x="2916115" y="956336"/>
            <a:ext cx="4537072" cy="1474584"/>
            <a:chOff x="0" y="0"/>
            <a:chExt cx="4537071" cy="1474582"/>
          </a:xfrm>
        </p:grpSpPr>
        <p:pic>
          <p:nvPicPr>
            <p:cNvPr id="1198" name="droppedImage.tiff" descr="droppedImage.tif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268589" cy="1474583"/>
            </a:xfrm>
            <a:prstGeom prst="rect">
              <a:avLst/>
            </a:prstGeom>
            <a:ln w="25400" cap="flat">
              <a:noFill/>
              <a:round/>
            </a:ln>
            <a:effectLst/>
          </p:spPr>
        </p:pic>
        <p:pic>
          <p:nvPicPr>
            <p:cNvPr id="1199" name="droppedImage.tiff" descr="droppedImage.tiff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268482" y="0"/>
              <a:ext cx="2268590" cy="1474583"/>
            </a:xfrm>
            <a:prstGeom prst="rect">
              <a:avLst/>
            </a:prstGeom>
            <a:ln w="25400" cap="flat">
              <a:noFill/>
              <a:round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20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204" name="Good tutoria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Good tutorials</a:t>
            </a:r>
          </a:p>
        </p:txBody>
      </p:sp>
      <p:sp>
        <p:nvSpPr>
          <p:cNvPr id="1205" name="http://petapixel.com/2011/05/10/a-detailed-explanation-of-depth-of-field-and-the-factors-that-affect-it/…"/>
          <p:cNvSpPr txBox="1"/>
          <p:nvPr>
            <p:ph type="body" idx="1"/>
          </p:nvPr>
        </p:nvSpPr>
        <p:spPr>
          <a:xfrm>
            <a:off x="335524" y="1117897"/>
            <a:ext cx="9541356" cy="6442622"/>
          </a:xfrm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3" invalidUrl="" action="" tgtFrame="" tooltip="" history="1" highlightClick="0" endSnd="0"/>
              </a:rPr>
              <a:t>http://petapixel.com/2011/05/10/a-detailed-explanation-of-depth-of-field-and-the-factors-that-affect-it/</a:t>
            </a:r>
          </a:p>
          <a:p>
            <a:pPr/>
            <a:r>
              <a:rPr u="sng">
                <a:hlinkClick r:id="rId4" invalidUrl="" action="" tgtFrame="" tooltip="" history="1" highlightClick="0" endSnd="0"/>
              </a:rPr>
              <a:t>http://snodart.com/tutorials.php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20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20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800"/>
            </a:pPr>
          </a:p>
        </p:txBody>
      </p:sp>
      <p:sp>
        <p:nvSpPr>
          <p:cNvPr id="1210" name="Recap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421878" indent="-376555">
              <a:buSzTx/>
              <a:buNone/>
              <a:defRPr sz="10400"/>
            </a:lvl1pPr>
          </a:lstStyle>
          <a:p>
            <a:pPr/>
            <a:r>
              <a:t>Recap</a:t>
            </a:r>
          </a:p>
        </p:txBody>
      </p:sp>
      <p:sp>
        <p:nvSpPr>
          <p:cNvPr id="1211" name="Rectangle"/>
          <p:cNvSpPr/>
          <p:nvPr/>
        </p:nvSpPr>
        <p:spPr>
          <a:xfrm>
            <a:off x="335524" y="166703"/>
            <a:ext cx="9541356" cy="755073"/>
          </a:xfrm>
          <a:prstGeom prst="rect">
            <a:avLst/>
          </a:prstGeom>
          <a:solidFill>
            <a:srgbClr val="0433FF"/>
          </a:solidFill>
          <a:ln w="3175">
            <a:solidFill>
              <a:srgbClr val="011279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12" name="Rectangle"/>
          <p:cNvSpPr/>
          <p:nvPr/>
        </p:nvSpPr>
        <p:spPr>
          <a:xfrm>
            <a:off x="335524" y="6609324"/>
            <a:ext cx="9541356" cy="755072"/>
          </a:xfrm>
          <a:prstGeom prst="rect">
            <a:avLst/>
          </a:prstGeom>
          <a:solidFill>
            <a:srgbClr val="0433FF"/>
          </a:solidFill>
          <a:ln w="3175">
            <a:solidFill>
              <a:srgbClr val="011279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21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216" name="Effect of paramet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Effect of parameters</a:t>
            </a:r>
          </a:p>
        </p:txBody>
      </p:sp>
      <p:sp>
        <p:nvSpPr>
          <p:cNvPr id="121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1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0" t="0" r="25599" b="0"/>
          <a:stretch>
            <a:fillRect/>
          </a:stretch>
        </p:blipFill>
        <p:spPr>
          <a:xfrm>
            <a:off x="221773" y="1861855"/>
            <a:ext cx="7144086" cy="5167172"/>
          </a:xfrm>
          <a:prstGeom prst="rect">
            <a:avLst/>
          </a:prstGeom>
          <a:ln w="12700">
            <a:miter lim="400000"/>
          </a:ln>
        </p:spPr>
      </p:pic>
      <p:sp>
        <p:nvSpPr>
          <p:cNvPr id="1219" name="From applied photographic optics"/>
          <p:cNvSpPr txBox="1"/>
          <p:nvPr/>
        </p:nvSpPr>
        <p:spPr>
          <a:xfrm>
            <a:off x="6944849" y="7124909"/>
            <a:ext cx="252025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800"/>
              </a:spcBef>
              <a:buClr>
                <a:srgbClr val="000000"/>
              </a:buClr>
              <a:buFont typeface="Times New Roman"/>
              <a:defRPr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applied photographic optics</a:t>
            </a:r>
          </a:p>
        </p:txBody>
      </p:sp>
      <p:sp>
        <p:nvSpPr>
          <p:cNvPr id="1220" name="aperture"/>
          <p:cNvSpPr txBox="1"/>
          <p:nvPr/>
        </p:nvSpPr>
        <p:spPr>
          <a:xfrm>
            <a:off x="5944625" y="1921999"/>
            <a:ext cx="1224926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aperture</a:t>
            </a:r>
          </a:p>
        </p:txBody>
      </p:sp>
      <p:sp>
        <p:nvSpPr>
          <p:cNvPr id="1221" name="focusing distance"/>
          <p:cNvSpPr txBox="1"/>
          <p:nvPr/>
        </p:nvSpPr>
        <p:spPr>
          <a:xfrm>
            <a:off x="4601186" y="3932254"/>
            <a:ext cx="245681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focusing distance</a:t>
            </a:r>
          </a:p>
        </p:txBody>
      </p:sp>
      <p:sp>
        <p:nvSpPr>
          <p:cNvPr id="1222" name="focal length"/>
          <p:cNvSpPr txBox="1"/>
          <p:nvPr/>
        </p:nvSpPr>
        <p:spPr>
          <a:xfrm>
            <a:off x="6866400" y="5687549"/>
            <a:ext cx="1715922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focal length</a:t>
            </a:r>
          </a:p>
        </p:txBody>
      </p:sp>
      <p:pic>
        <p:nvPicPr>
          <p:cNvPr id="122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74400" t="43649" r="0" b="74"/>
          <a:stretch>
            <a:fillRect/>
          </a:stretch>
        </p:blipFill>
        <p:spPr>
          <a:xfrm>
            <a:off x="7585517" y="1000224"/>
            <a:ext cx="2458067" cy="29078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22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227" name="DoF guid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DoF guides</a:t>
            </a:r>
          </a:p>
        </p:txBody>
      </p:sp>
      <p:sp>
        <p:nvSpPr>
          <p:cNvPr id="122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2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0" t="0" r="5395" b="0"/>
          <a:stretch>
            <a:fillRect/>
          </a:stretch>
        </p:blipFill>
        <p:spPr>
          <a:xfrm>
            <a:off x="4276713" y="-1"/>
            <a:ext cx="3423862" cy="7531101"/>
          </a:xfrm>
          <a:prstGeom prst="rect">
            <a:avLst/>
          </a:prstGeom>
          <a:ln w="12700">
            <a:miter lim="400000"/>
          </a:ln>
        </p:spPr>
      </p:pic>
      <p:sp>
        <p:nvSpPr>
          <p:cNvPr id="1230" name="From &quot;The Manual of Photography&quot; Jacobson et al"/>
          <p:cNvSpPr txBox="1"/>
          <p:nvPr/>
        </p:nvSpPr>
        <p:spPr>
          <a:xfrm>
            <a:off x="5493543" y="7273090"/>
            <a:ext cx="4092296" cy="254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9612" tIns="19612" rIns="19612" bIns="19612">
            <a:spAutoFit/>
          </a:bodyPr>
          <a:lstStyle>
            <a:lvl1pPr marL="42396" marR="42396" defTabSz="1000224">
              <a:lnSpc>
                <a:spcPct val="85000"/>
              </a:lnSpc>
              <a:buClr>
                <a:srgbClr val="000000"/>
              </a:buClr>
              <a:buFont typeface="Helvetica"/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pPr/>
            <a:r>
              <a:t>From "The Manual of Photography" Jacobson et al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23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234" name="Is depth of field good or evil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Is depth of field good or evil?</a:t>
            </a:r>
          </a:p>
        </p:txBody>
      </p:sp>
      <p:sp>
        <p:nvSpPr>
          <p:cNvPr id="1235" name="It depends, little grasshopp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It depends, little grasshopper</a:t>
            </a:r>
          </a:p>
          <a:p>
            <a:pPr/>
            <a:r>
              <a:t>Want huge DoF: landscape, </a:t>
            </a:r>
            <a:br/>
            <a:r>
              <a:t>photojournalists, portrait with </a:t>
            </a:r>
            <a:br/>
            <a:r>
              <a:t>environment</a:t>
            </a:r>
          </a:p>
          <a:p>
            <a:pPr/>
            <a:r>
              <a:t>Shallow DoF: portrait, wildlife</a:t>
            </a:r>
          </a:p>
        </p:txBody>
      </p:sp>
      <p:pic>
        <p:nvPicPr>
          <p:cNvPr id="123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63606" y="1166928"/>
            <a:ext cx="3979978" cy="6020958"/>
          </a:xfrm>
          <a:prstGeom prst="rect">
            <a:avLst/>
          </a:prstGeom>
          <a:ln w="12700">
            <a:miter lim="400000"/>
          </a:ln>
        </p:spPr>
      </p:pic>
      <p:sp>
        <p:nvSpPr>
          <p:cNvPr id="1237" name="Steve McCurry"/>
          <p:cNvSpPr txBox="1"/>
          <p:nvPr/>
        </p:nvSpPr>
        <p:spPr>
          <a:xfrm>
            <a:off x="5925885" y="7161518"/>
            <a:ext cx="1456997" cy="323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000"/>
              </a:spcBef>
              <a:buClr>
                <a:srgbClr val="000000"/>
              </a:buClr>
              <a:buFont typeface="Times New Roman"/>
              <a:defRPr sz="1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Steve McCurry</a:t>
            </a:r>
          </a:p>
        </p:txBody>
      </p:sp>
      <p:sp>
        <p:nvSpPr>
          <p:cNvPr id="1238" name="Michael Reichman"/>
          <p:cNvSpPr txBox="1"/>
          <p:nvPr/>
        </p:nvSpPr>
        <p:spPr>
          <a:xfrm>
            <a:off x="835636" y="7161518"/>
            <a:ext cx="1768275" cy="323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000"/>
              </a:spcBef>
              <a:buClr>
                <a:srgbClr val="000000"/>
              </a:buClr>
              <a:buFont typeface="Times New Roman"/>
              <a:defRPr sz="1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Michael Reichman</a:t>
            </a:r>
          </a:p>
        </p:txBody>
      </p:sp>
      <p:pic>
        <p:nvPicPr>
          <p:cNvPr id="1239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5636" y="3784726"/>
            <a:ext cx="3598848" cy="33802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24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243" name="Crazy DoF im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Crazy DoF images</a:t>
            </a:r>
          </a:p>
        </p:txBody>
      </p:sp>
      <p:sp>
        <p:nvSpPr>
          <p:cNvPr id="1244" name="By Matthias Zwicker…"/>
          <p:cNvSpPr txBox="1"/>
          <p:nvPr>
            <p:ph type="body" idx="1"/>
          </p:nvPr>
        </p:nvSpPr>
        <p:spPr>
          <a:xfrm>
            <a:off x="335524" y="1088479"/>
            <a:ext cx="9541356" cy="4584907"/>
          </a:xfrm>
          <a:prstGeom prst="rect">
            <a:avLst/>
          </a:prstGeom>
        </p:spPr>
        <p:txBody>
          <a:bodyPr/>
          <a:lstStyle/>
          <a:p>
            <a:pPr/>
            <a:r>
              <a:t>By Matthias Zwicker</a:t>
            </a:r>
          </a:p>
          <a:p>
            <a:pPr/>
            <a:r>
              <a:t>The focus is between the two sticks</a:t>
            </a:r>
          </a:p>
        </p:txBody>
      </p:sp>
      <p:pic>
        <p:nvPicPr>
          <p:cNvPr id="124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5248" y="3258246"/>
            <a:ext cx="4931826" cy="3287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6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89755" y="946617"/>
            <a:ext cx="3804776" cy="2540004"/>
          </a:xfrm>
          <a:prstGeom prst="rect">
            <a:avLst/>
          </a:prstGeom>
          <a:ln w="12700">
            <a:miter lim="400000"/>
          </a:ln>
        </p:spPr>
      </p:pic>
      <p:sp>
        <p:nvSpPr>
          <p:cNvPr id="1247" name="Sharp version"/>
          <p:cNvSpPr txBox="1"/>
          <p:nvPr/>
        </p:nvSpPr>
        <p:spPr>
          <a:xfrm>
            <a:off x="7688371" y="3537176"/>
            <a:ext cx="1537203" cy="323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9612" tIns="19612" rIns="19612" bIns="19612">
            <a:spAutoFit/>
          </a:bodyPr>
          <a:lstStyle>
            <a:lvl1pPr marL="36099" marR="36099" defTabSz="913494">
              <a:lnSpc>
                <a:spcPct val="85000"/>
              </a:lnSpc>
              <a:buClr>
                <a:srgbClr val="000000"/>
              </a:buClr>
              <a:buFont typeface="Helvetica"/>
              <a:defRPr sz="1800">
                <a:uFill>
                  <a:solidFill>
                    <a:srgbClr val="000000"/>
                  </a:solidFill>
                </a:uFill>
              </a:defRPr>
            </a:lvl1pPr>
          </a:lstStyle>
          <a:p>
            <a:pPr/>
            <a:r>
              <a:t>Sharp version</a:t>
            </a:r>
          </a:p>
        </p:txBody>
      </p:sp>
      <p:sp>
        <p:nvSpPr>
          <p:cNvPr id="1248" name="Really wide aperture version"/>
          <p:cNvSpPr txBox="1"/>
          <p:nvPr/>
        </p:nvSpPr>
        <p:spPr>
          <a:xfrm>
            <a:off x="910381" y="6661187"/>
            <a:ext cx="3054546" cy="323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9612" tIns="19612" rIns="19612" bIns="19612">
            <a:spAutoFit/>
          </a:bodyPr>
          <a:lstStyle>
            <a:lvl1pPr marL="36099" marR="36099" defTabSz="913494">
              <a:lnSpc>
                <a:spcPct val="85000"/>
              </a:lnSpc>
              <a:buClr>
                <a:srgbClr val="000000"/>
              </a:buClr>
              <a:buFont typeface="Helvetica"/>
              <a:defRPr sz="1800">
                <a:uFill>
                  <a:solidFill>
                    <a:srgbClr val="000000"/>
                  </a:solidFill>
                </a:uFill>
              </a:defRPr>
            </a:lvl1pPr>
          </a:lstStyle>
          <a:p>
            <a:pPr/>
            <a:r>
              <a:t>Really wide aperture version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25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252" name="Is depth of field a blur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Is depth of field a blur?</a:t>
            </a:r>
          </a:p>
        </p:txBody>
      </p:sp>
      <p:sp>
        <p:nvSpPr>
          <p:cNvPr id="1253" name="Depth of field is NOT a convolution of the image…"/>
          <p:cNvSpPr txBox="1"/>
          <p:nvPr>
            <p:ph type="body" idx="1"/>
          </p:nvPr>
        </p:nvSpPr>
        <p:spPr>
          <a:xfrm>
            <a:off x="335524" y="1088479"/>
            <a:ext cx="5108990" cy="6442621"/>
          </a:xfrm>
          <a:prstGeom prst="rect">
            <a:avLst/>
          </a:prstGeom>
        </p:spPr>
        <p:txBody>
          <a:bodyPr/>
          <a:lstStyle/>
          <a:p>
            <a:pPr/>
            <a:r>
              <a:t>Depth of field is NOT a convolution of the image</a:t>
            </a:r>
          </a:p>
          <a:p>
            <a:pPr/>
            <a:r>
              <a:t>The circle of confusion varies with depth </a:t>
            </a:r>
          </a:p>
          <a:p>
            <a:pPr/>
            <a:r>
              <a:t>There are interesting occlusion effects</a:t>
            </a:r>
          </a:p>
          <a:p>
            <a:pPr/>
            <a:r>
              <a:t>(If you really want a convolution, there is one, but in 4D space… more about this in ten days)</a:t>
            </a:r>
          </a:p>
        </p:txBody>
      </p:sp>
      <p:pic>
        <p:nvPicPr>
          <p:cNvPr id="125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58046" y="1000224"/>
            <a:ext cx="4485539" cy="6530876"/>
          </a:xfrm>
          <a:prstGeom prst="rect">
            <a:avLst/>
          </a:prstGeom>
          <a:ln w="12700">
            <a:miter lim="400000"/>
          </a:ln>
        </p:spPr>
      </p:pic>
      <p:sp>
        <p:nvSpPr>
          <p:cNvPr id="1255" name="From Macro Photography"/>
          <p:cNvSpPr txBox="1"/>
          <p:nvPr/>
        </p:nvSpPr>
        <p:spPr>
          <a:xfrm>
            <a:off x="3267554" y="7197691"/>
            <a:ext cx="1966418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8" marR="44628" defTabSz="1000224">
              <a:spcBef>
                <a:spcPts val="800"/>
              </a:spcBef>
              <a:buClr>
                <a:srgbClr val="000000"/>
              </a:buClr>
              <a:buFont typeface="Times New Roman"/>
              <a:defRPr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Macro Photography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253" grpId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25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25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800"/>
            </a:pPr>
          </a:p>
        </p:txBody>
      </p:sp>
      <p:sp>
        <p:nvSpPr>
          <p:cNvPr id="1260" name="Sensor siz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421878" indent="-376555">
              <a:buSzTx/>
              <a:buNone/>
              <a:defRPr sz="10400"/>
            </a:lvl1pPr>
          </a:lstStyle>
          <a:p>
            <a:pPr/>
            <a:r>
              <a:t>Sensor size</a:t>
            </a:r>
          </a:p>
        </p:txBody>
      </p:sp>
      <p:sp>
        <p:nvSpPr>
          <p:cNvPr id="1261" name="Rectangle"/>
          <p:cNvSpPr/>
          <p:nvPr/>
        </p:nvSpPr>
        <p:spPr>
          <a:xfrm>
            <a:off x="335524" y="166703"/>
            <a:ext cx="9541356" cy="755073"/>
          </a:xfrm>
          <a:prstGeom prst="rect">
            <a:avLst/>
          </a:prstGeom>
          <a:solidFill>
            <a:srgbClr val="0433FF"/>
          </a:solidFill>
          <a:ln w="3175">
            <a:solidFill>
              <a:srgbClr val="011279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62" name="Rectangle"/>
          <p:cNvSpPr/>
          <p:nvPr/>
        </p:nvSpPr>
        <p:spPr>
          <a:xfrm>
            <a:off x="335524" y="6609324"/>
            <a:ext cx="9541356" cy="755072"/>
          </a:xfrm>
          <a:prstGeom prst="rect">
            <a:avLst/>
          </a:prstGeom>
          <a:solidFill>
            <a:srgbClr val="0433FF"/>
          </a:solidFill>
          <a:ln w="3175">
            <a:solidFill>
              <a:srgbClr val="011279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26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266" name="Depth of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Depth of field</a:t>
            </a:r>
          </a:p>
        </p:txBody>
      </p:sp>
      <p:sp>
        <p:nvSpPr>
          <p:cNvPr id="1267" name="It’s all about the size of the lens aperture"/>
          <p:cNvSpPr txBox="1"/>
          <p:nvPr>
            <p:ph type="body" idx="1"/>
          </p:nvPr>
        </p:nvSpPr>
        <p:spPr>
          <a:xfrm>
            <a:off x="335088" y="1088479"/>
            <a:ext cx="9541138" cy="6442621"/>
          </a:xfrm>
          <a:prstGeom prst="rect">
            <a:avLst/>
          </a:prstGeom>
        </p:spPr>
        <p:txBody>
          <a:bodyPr/>
          <a:lstStyle/>
          <a:p>
            <a:pPr/>
            <a:r>
              <a:t>It’s all about the size of the lens aperture</a:t>
            </a:r>
          </a:p>
        </p:txBody>
      </p:sp>
      <p:sp>
        <p:nvSpPr>
          <p:cNvPr id="1268" name="Oval"/>
          <p:cNvSpPr/>
          <p:nvPr/>
        </p:nvSpPr>
        <p:spPr>
          <a:xfrm>
            <a:off x="1590707" y="2088703"/>
            <a:ext cx="240578" cy="1922001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69" name="Line"/>
          <p:cNvSpPr/>
          <p:nvPr/>
        </p:nvSpPr>
        <p:spPr>
          <a:xfrm>
            <a:off x="590483" y="2088703"/>
            <a:ext cx="1745" cy="19220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270" name="lens"/>
          <p:cNvSpPr txBox="1"/>
          <p:nvPr/>
        </p:nvSpPr>
        <p:spPr>
          <a:xfrm>
            <a:off x="1345554" y="3932254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1271" name="Line"/>
          <p:cNvSpPr/>
          <p:nvPr/>
        </p:nvSpPr>
        <p:spPr>
          <a:xfrm>
            <a:off x="1678963" y="2088703"/>
            <a:ext cx="6942734" cy="208870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272" name="Line"/>
          <p:cNvSpPr/>
          <p:nvPr/>
        </p:nvSpPr>
        <p:spPr>
          <a:xfrm flipV="1">
            <a:off x="1678963" y="1843550"/>
            <a:ext cx="7030989" cy="217696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273" name="Circle"/>
          <p:cNvSpPr/>
          <p:nvPr/>
        </p:nvSpPr>
        <p:spPr>
          <a:xfrm>
            <a:off x="4767890" y="3010478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74" name="Rectangle"/>
          <p:cNvSpPr/>
          <p:nvPr/>
        </p:nvSpPr>
        <p:spPr>
          <a:xfrm>
            <a:off x="7111553" y="2343662"/>
            <a:ext cx="166705" cy="421664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75" name="Rectangle"/>
          <p:cNvSpPr/>
          <p:nvPr/>
        </p:nvSpPr>
        <p:spPr>
          <a:xfrm>
            <a:off x="7111553" y="2765325"/>
            <a:ext cx="166705" cy="421664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76" name="Rectangle"/>
          <p:cNvSpPr/>
          <p:nvPr/>
        </p:nvSpPr>
        <p:spPr>
          <a:xfrm>
            <a:off x="7111553" y="3177182"/>
            <a:ext cx="166705" cy="421664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77" name="Rectangle"/>
          <p:cNvSpPr/>
          <p:nvPr/>
        </p:nvSpPr>
        <p:spPr>
          <a:xfrm>
            <a:off x="7111553" y="3598845"/>
            <a:ext cx="166705" cy="421665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78" name="Rectangle"/>
          <p:cNvSpPr/>
          <p:nvPr/>
        </p:nvSpPr>
        <p:spPr>
          <a:xfrm>
            <a:off x="7111553" y="1921999"/>
            <a:ext cx="166705" cy="421664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79" name="sensor"/>
          <p:cNvSpPr txBox="1"/>
          <p:nvPr/>
        </p:nvSpPr>
        <p:spPr>
          <a:xfrm>
            <a:off x="90371" y="3932254"/>
            <a:ext cx="984800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sensor</a:t>
            </a:r>
          </a:p>
        </p:txBody>
      </p:sp>
      <p:sp>
        <p:nvSpPr>
          <p:cNvPr id="1280" name="Point in focus"/>
          <p:cNvSpPr txBox="1"/>
          <p:nvPr/>
        </p:nvSpPr>
        <p:spPr>
          <a:xfrm>
            <a:off x="3855921" y="3343886"/>
            <a:ext cx="1985187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Point in focus</a:t>
            </a:r>
          </a:p>
        </p:txBody>
      </p:sp>
      <p:sp>
        <p:nvSpPr>
          <p:cNvPr id="1281" name="Object with texture"/>
          <p:cNvSpPr txBox="1"/>
          <p:nvPr/>
        </p:nvSpPr>
        <p:spPr>
          <a:xfrm>
            <a:off x="5944625" y="4020509"/>
            <a:ext cx="2706702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Object with texture</a:t>
            </a:r>
          </a:p>
        </p:txBody>
      </p:sp>
      <p:sp>
        <p:nvSpPr>
          <p:cNvPr id="1282" name="Line"/>
          <p:cNvSpPr/>
          <p:nvPr/>
        </p:nvSpPr>
        <p:spPr>
          <a:xfrm>
            <a:off x="590483" y="3098733"/>
            <a:ext cx="1088481" cy="92177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283" name="Line"/>
          <p:cNvSpPr/>
          <p:nvPr/>
        </p:nvSpPr>
        <p:spPr>
          <a:xfrm flipV="1">
            <a:off x="590483" y="2088703"/>
            <a:ext cx="1088481" cy="10002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284" name="lens"/>
          <p:cNvSpPr txBox="1"/>
          <p:nvPr/>
        </p:nvSpPr>
        <p:spPr>
          <a:xfrm>
            <a:off x="590483" y="5520845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1285" name="Line"/>
          <p:cNvSpPr/>
          <p:nvPr/>
        </p:nvSpPr>
        <p:spPr>
          <a:xfrm>
            <a:off x="1678963" y="5942508"/>
            <a:ext cx="5520846" cy="8825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286" name="Line"/>
          <p:cNvSpPr/>
          <p:nvPr/>
        </p:nvSpPr>
        <p:spPr>
          <a:xfrm flipV="1">
            <a:off x="1678963" y="5794763"/>
            <a:ext cx="5428669" cy="48115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287" name="Circle"/>
          <p:cNvSpPr/>
          <p:nvPr/>
        </p:nvSpPr>
        <p:spPr>
          <a:xfrm>
            <a:off x="4767890" y="5942508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88" name="Rectangle"/>
          <p:cNvSpPr/>
          <p:nvPr/>
        </p:nvSpPr>
        <p:spPr>
          <a:xfrm>
            <a:off x="7111553" y="5275692"/>
            <a:ext cx="166705" cy="421664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89" name="Rectangle"/>
          <p:cNvSpPr/>
          <p:nvPr/>
        </p:nvSpPr>
        <p:spPr>
          <a:xfrm>
            <a:off x="7111553" y="5687549"/>
            <a:ext cx="166705" cy="421664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90" name="Rectangle"/>
          <p:cNvSpPr/>
          <p:nvPr/>
        </p:nvSpPr>
        <p:spPr>
          <a:xfrm>
            <a:off x="7111553" y="6109212"/>
            <a:ext cx="166705" cy="421664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91" name="Rectangle"/>
          <p:cNvSpPr/>
          <p:nvPr/>
        </p:nvSpPr>
        <p:spPr>
          <a:xfrm>
            <a:off x="7111553" y="6530875"/>
            <a:ext cx="166705" cy="421664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92" name="Rectangle"/>
          <p:cNvSpPr/>
          <p:nvPr/>
        </p:nvSpPr>
        <p:spPr>
          <a:xfrm>
            <a:off x="7111553" y="4854029"/>
            <a:ext cx="166705" cy="421664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93" name="sensor"/>
          <p:cNvSpPr txBox="1"/>
          <p:nvPr/>
        </p:nvSpPr>
        <p:spPr>
          <a:xfrm>
            <a:off x="-86139" y="6275916"/>
            <a:ext cx="984800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sensor</a:t>
            </a:r>
          </a:p>
        </p:txBody>
      </p:sp>
      <p:sp>
        <p:nvSpPr>
          <p:cNvPr id="1294" name="Point in focus"/>
          <p:cNvSpPr txBox="1"/>
          <p:nvPr/>
        </p:nvSpPr>
        <p:spPr>
          <a:xfrm>
            <a:off x="3855921" y="6275916"/>
            <a:ext cx="1985187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Point in focus</a:t>
            </a:r>
          </a:p>
        </p:txBody>
      </p:sp>
      <p:sp>
        <p:nvSpPr>
          <p:cNvPr id="1295" name="Object with texture"/>
          <p:cNvSpPr txBox="1"/>
          <p:nvPr/>
        </p:nvSpPr>
        <p:spPr>
          <a:xfrm>
            <a:off x="6023074" y="6864284"/>
            <a:ext cx="2706703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Object with texture</a:t>
            </a:r>
          </a:p>
        </p:txBody>
      </p:sp>
      <p:grpSp>
        <p:nvGrpSpPr>
          <p:cNvPr id="1300" name="Group"/>
          <p:cNvGrpSpPr/>
          <p:nvPr/>
        </p:nvGrpSpPr>
        <p:grpSpPr>
          <a:xfrm>
            <a:off x="1512259" y="5942508"/>
            <a:ext cx="163436" cy="333409"/>
            <a:chOff x="0" y="0"/>
            <a:chExt cx="163435" cy="333408"/>
          </a:xfrm>
        </p:grpSpPr>
        <p:sp>
          <p:nvSpPr>
            <p:cNvPr id="1296" name="Oval"/>
            <p:cNvSpPr/>
            <p:nvPr/>
          </p:nvSpPr>
          <p:spPr>
            <a:xfrm>
              <a:off x="131089" y="0"/>
              <a:ext cx="32347" cy="333409"/>
            </a:xfrm>
            <a:prstGeom prst="ellipse">
              <a:avLst/>
            </a:prstGeom>
            <a:solidFill>
              <a:srgbClr val="3DACFF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97" name="Line"/>
            <p:cNvSpPr/>
            <p:nvPr/>
          </p:nvSpPr>
          <p:spPr>
            <a:xfrm>
              <a:off x="0" y="0"/>
              <a:ext cx="1744" cy="33340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298" name="Line"/>
            <p:cNvSpPr/>
            <p:nvPr/>
          </p:nvSpPr>
          <p:spPr>
            <a:xfrm>
              <a:off x="0" y="173326"/>
              <a:ext cx="146263" cy="160083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299" name="Line"/>
            <p:cNvSpPr/>
            <p:nvPr/>
          </p:nvSpPr>
          <p:spPr>
            <a:xfrm flipV="1">
              <a:off x="0" y="0"/>
              <a:ext cx="146263" cy="174635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30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304" name="Equ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Equation</a:t>
            </a:r>
          </a:p>
        </p:txBody>
      </p:sp>
      <p:sp>
        <p:nvSpPr>
          <p:cNvPr id="1305" name="Smaller senso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Smaller sensor</a:t>
            </a:r>
          </a:p>
          <a:p>
            <a:pPr lvl="1"/>
            <a:r>
              <a:t>smaller </a:t>
            </a:r>
            <a:r>
              <a:rPr i="1"/>
              <a:t>C</a:t>
            </a:r>
            <a:endParaRPr i="1"/>
          </a:p>
          <a:p>
            <a:pPr lvl="1"/>
            <a:r>
              <a:t>smaller </a:t>
            </a:r>
            <a:r>
              <a:rPr i="1"/>
              <a:t>f</a:t>
            </a:r>
            <a:endParaRPr i="1"/>
          </a:p>
          <a:p>
            <a:pPr/>
            <a:r>
              <a:t>But the effect of f is quadratic</a:t>
            </a:r>
          </a:p>
          <a:p>
            <a:pPr/>
            <a:r>
              <a:t>Bottom line: the size of the sensor linearly scales the depth of field </a:t>
            </a:r>
          </a:p>
          <a:p>
            <a:pPr lvl="1"/>
            <a:r>
              <a:t>for same field of view, focusing distance and f number (aperture). </a:t>
            </a:r>
          </a:p>
        </p:txBody>
      </p:sp>
      <p:pic>
        <p:nvPicPr>
          <p:cNvPr id="1306" name="txp_fig.png" descr="txp_fi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99696" y="1255183"/>
            <a:ext cx="2881693" cy="12482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30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310" name="Sensor siz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Sensor size</a:t>
            </a:r>
          </a:p>
        </p:txBody>
      </p:sp>
      <p:sp>
        <p:nvSpPr>
          <p:cNvPr id="1311" name="http://www.mediachance.com/dvdlab/dof/index.htm"/>
          <p:cNvSpPr txBox="1"/>
          <p:nvPr>
            <p:ph type="body" idx="1"/>
          </p:nvPr>
        </p:nvSpPr>
        <p:spPr>
          <a:xfrm>
            <a:off x="335088" y="1088479"/>
            <a:ext cx="9541138" cy="6442621"/>
          </a:xfrm>
          <a:prstGeom prst="rect">
            <a:avLst/>
          </a:prstGeom>
        </p:spPr>
        <p:txBody>
          <a:bodyPr/>
          <a:lstStyle>
            <a:lvl1pPr>
              <a:def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http://www.mediachance.com/dvdlab/dof/index.htm</a:t>
            </a:r>
          </a:p>
        </p:txBody>
      </p:sp>
      <p:pic>
        <p:nvPicPr>
          <p:cNvPr id="1312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4628" y="1676846"/>
            <a:ext cx="9718957" cy="4550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3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022625" y="6109212"/>
            <a:ext cx="1421889" cy="14016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4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845891" y="6718717"/>
            <a:ext cx="755072" cy="5613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31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318" name="The coolest depth of field s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The coolest depth of field solution</a:t>
            </a:r>
          </a:p>
        </p:txBody>
      </p:sp>
      <p:sp>
        <p:nvSpPr>
          <p:cNvPr id="1319" name="http://www.mediachance.com/dvdlab/dof/index.htm…"/>
          <p:cNvSpPr txBox="1"/>
          <p:nvPr>
            <p:ph type="body" idx="1"/>
          </p:nvPr>
        </p:nvSpPr>
        <p:spPr>
          <a:xfrm>
            <a:off x="335088" y="1088479"/>
            <a:ext cx="9541138" cy="6442621"/>
          </a:xfrm>
          <a:prstGeom prst="rect">
            <a:avLst/>
          </a:prstGeom>
        </p:spPr>
        <p:txBody>
          <a:bodyPr/>
          <a:lstStyle/>
          <a:p>
            <a:pP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http://www.mediachance.com/dvdlab/dof/index.htm</a:t>
            </a:r>
          </a:p>
          <a:p>
            <a:pPr/>
            <a:r>
              <a:t>Use two optical systems</a:t>
            </a:r>
          </a:p>
        </p:txBody>
      </p:sp>
      <p:sp>
        <p:nvSpPr>
          <p:cNvPr id="1320" name="Oval"/>
          <p:cNvSpPr/>
          <p:nvPr/>
        </p:nvSpPr>
        <p:spPr>
          <a:xfrm>
            <a:off x="3767666" y="3010478"/>
            <a:ext cx="240578" cy="1922001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321" name="Line"/>
          <p:cNvSpPr/>
          <p:nvPr/>
        </p:nvSpPr>
        <p:spPr>
          <a:xfrm>
            <a:off x="2767442" y="3010478"/>
            <a:ext cx="1744" cy="19220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322" name="lens"/>
          <p:cNvSpPr txBox="1"/>
          <p:nvPr/>
        </p:nvSpPr>
        <p:spPr>
          <a:xfrm>
            <a:off x="3512707" y="4854029"/>
            <a:ext cx="669951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1323" name="Line"/>
          <p:cNvSpPr/>
          <p:nvPr/>
        </p:nvSpPr>
        <p:spPr>
          <a:xfrm>
            <a:off x="3855921" y="3010478"/>
            <a:ext cx="6942734" cy="208870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324" name="Line"/>
          <p:cNvSpPr/>
          <p:nvPr/>
        </p:nvSpPr>
        <p:spPr>
          <a:xfrm flipV="1">
            <a:off x="3855921" y="2765325"/>
            <a:ext cx="7030989" cy="217696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325" name="Circle"/>
          <p:cNvSpPr/>
          <p:nvPr/>
        </p:nvSpPr>
        <p:spPr>
          <a:xfrm>
            <a:off x="6944849" y="3932254"/>
            <a:ext cx="88256" cy="88256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326" name="Rectangle"/>
          <p:cNvSpPr/>
          <p:nvPr/>
        </p:nvSpPr>
        <p:spPr>
          <a:xfrm>
            <a:off x="9288512" y="3265437"/>
            <a:ext cx="166705" cy="421665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327" name="Rectangle"/>
          <p:cNvSpPr/>
          <p:nvPr/>
        </p:nvSpPr>
        <p:spPr>
          <a:xfrm>
            <a:off x="9288512" y="3677294"/>
            <a:ext cx="166705" cy="421665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328" name="Rectangle"/>
          <p:cNvSpPr/>
          <p:nvPr/>
        </p:nvSpPr>
        <p:spPr>
          <a:xfrm>
            <a:off x="9288512" y="4098957"/>
            <a:ext cx="166705" cy="421665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329" name="Rectangle"/>
          <p:cNvSpPr/>
          <p:nvPr/>
        </p:nvSpPr>
        <p:spPr>
          <a:xfrm>
            <a:off x="9288512" y="4520621"/>
            <a:ext cx="166705" cy="421664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330" name="Rectangle"/>
          <p:cNvSpPr/>
          <p:nvPr/>
        </p:nvSpPr>
        <p:spPr>
          <a:xfrm>
            <a:off x="9288512" y="2843774"/>
            <a:ext cx="166705" cy="421664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331" name="diffuser"/>
          <p:cNvSpPr txBox="1"/>
          <p:nvPr/>
        </p:nvSpPr>
        <p:spPr>
          <a:xfrm>
            <a:off x="2090820" y="5020733"/>
            <a:ext cx="1163713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diffuser</a:t>
            </a:r>
          </a:p>
        </p:txBody>
      </p:sp>
      <p:sp>
        <p:nvSpPr>
          <p:cNvPr id="1332" name="Point in focus"/>
          <p:cNvSpPr txBox="1"/>
          <p:nvPr/>
        </p:nvSpPr>
        <p:spPr>
          <a:xfrm>
            <a:off x="6023074" y="4265662"/>
            <a:ext cx="1985187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Point in focus</a:t>
            </a:r>
          </a:p>
        </p:txBody>
      </p:sp>
      <p:sp>
        <p:nvSpPr>
          <p:cNvPr id="1333" name="Object  with  texture"/>
          <p:cNvSpPr txBox="1"/>
          <p:nvPr/>
        </p:nvSpPr>
        <p:spPr>
          <a:xfrm>
            <a:off x="8866848" y="4932478"/>
            <a:ext cx="1256939" cy="1207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Object </a:t>
            </a:r>
            <a:br/>
            <a:r>
              <a:t>with </a:t>
            </a:r>
            <a:br/>
            <a:r>
              <a:t>texture</a:t>
            </a:r>
          </a:p>
        </p:txBody>
      </p:sp>
      <p:sp>
        <p:nvSpPr>
          <p:cNvPr id="1334" name="Line"/>
          <p:cNvSpPr/>
          <p:nvPr/>
        </p:nvSpPr>
        <p:spPr>
          <a:xfrm>
            <a:off x="2767442" y="4020509"/>
            <a:ext cx="1088480" cy="92177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335" name="Line"/>
          <p:cNvSpPr/>
          <p:nvPr/>
        </p:nvSpPr>
        <p:spPr>
          <a:xfrm flipV="1">
            <a:off x="2767442" y="3010478"/>
            <a:ext cx="1088480" cy="100022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336" name="lens"/>
          <p:cNvSpPr txBox="1"/>
          <p:nvPr/>
        </p:nvSpPr>
        <p:spPr>
          <a:xfrm>
            <a:off x="1678963" y="3343886"/>
            <a:ext cx="669950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1337" name="sensor"/>
          <p:cNvSpPr txBox="1"/>
          <p:nvPr/>
        </p:nvSpPr>
        <p:spPr>
          <a:xfrm>
            <a:off x="1002340" y="4098957"/>
            <a:ext cx="984800" cy="44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sensor</a:t>
            </a:r>
          </a:p>
        </p:txBody>
      </p:sp>
      <p:grpSp>
        <p:nvGrpSpPr>
          <p:cNvPr id="1342" name="Group"/>
          <p:cNvGrpSpPr/>
          <p:nvPr/>
        </p:nvGrpSpPr>
        <p:grpSpPr>
          <a:xfrm>
            <a:off x="1678963" y="3765549"/>
            <a:ext cx="164089" cy="334717"/>
            <a:chOff x="0" y="0"/>
            <a:chExt cx="164088" cy="334715"/>
          </a:xfrm>
        </p:grpSpPr>
        <p:sp>
          <p:nvSpPr>
            <p:cNvPr id="1338" name="Oval"/>
            <p:cNvSpPr/>
            <p:nvPr/>
          </p:nvSpPr>
          <p:spPr>
            <a:xfrm>
              <a:off x="131742" y="0"/>
              <a:ext cx="32347" cy="333409"/>
            </a:xfrm>
            <a:prstGeom prst="ellipse">
              <a:avLst/>
            </a:prstGeom>
            <a:solidFill>
              <a:srgbClr val="3DACFF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39" name="Line"/>
            <p:cNvSpPr/>
            <p:nvPr/>
          </p:nvSpPr>
          <p:spPr>
            <a:xfrm>
              <a:off x="0" y="0"/>
              <a:ext cx="1744" cy="33340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340" name="Line"/>
            <p:cNvSpPr/>
            <p:nvPr/>
          </p:nvSpPr>
          <p:spPr>
            <a:xfrm>
              <a:off x="0" y="174634"/>
              <a:ext cx="146263" cy="160082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341" name="Line"/>
            <p:cNvSpPr/>
            <p:nvPr/>
          </p:nvSpPr>
          <p:spPr>
            <a:xfrm flipV="1">
              <a:off x="0" y="0"/>
              <a:ext cx="146263" cy="174635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</p:grpSp>
      <p:sp>
        <p:nvSpPr>
          <p:cNvPr id="1343" name="Line"/>
          <p:cNvSpPr/>
          <p:nvPr/>
        </p:nvSpPr>
        <p:spPr>
          <a:xfrm>
            <a:off x="1845667" y="3765550"/>
            <a:ext cx="921776" cy="25496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344" name="Line"/>
          <p:cNvSpPr/>
          <p:nvPr/>
        </p:nvSpPr>
        <p:spPr>
          <a:xfrm flipV="1">
            <a:off x="1845667" y="4020509"/>
            <a:ext cx="921776" cy="8825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345" name="Circle"/>
          <p:cNvSpPr/>
          <p:nvPr/>
        </p:nvSpPr>
        <p:spPr>
          <a:xfrm>
            <a:off x="2679187" y="3932254"/>
            <a:ext cx="166705" cy="166705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34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349" name="The coolest depth of field s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The coolest depth of field solution</a:t>
            </a:r>
          </a:p>
        </p:txBody>
      </p:sp>
      <p:sp>
        <p:nvSpPr>
          <p:cNvPr id="1350" name="http://www.mediachance.com/dvdlab/dof/index.htm"/>
          <p:cNvSpPr txBox="1"/>
          <p:nvPr>
            <p:ph type="body" idx="1"/>
          </p:nvPr>
        </p:nvSpPr>
        <p:spPr>
          <a:xfrm>
            <a:off x="335088" y="1088479"/>
            <a:ext cx="9541138" cy="6442621"/>
          </a:xfrm>
          <a:prstGeom prst="rect">
            <a:avLst/>
          </a:prstGeom>
        </p:spPr>
        <p:txBody>
          <a:bodyPr/>
          <a:lstStyle>
            <a:lvl1pPr>
              <a:def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http://www.mediachance.com/dvdlab/dof/index.htm</a:t>
            </a:r>
          </a:p>
        </p:txBody>
      </p:sp>
      <p:pic>
        <p:nvPicPr>
          <p:cNvPr id="1351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7075" y="3098733"/>
            <a:ext cx="3343888" cy="24092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2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16" y="5594282"/>
            <a:ext cx="3371563" cy="19368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3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502901" y="5627405"/>
            <a:ext cx="6373979" cy="190369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80" name="Group"/>
          <p:cNvGrpSpPr/>
          <p:nvPr/>
        </p:nvGrpSpPr>
        <p:grpSpPr>
          <a:xfrm>
            <a:off x="1590707" y="1676846"/>
            <a:ext cx="5068372" cy="2461219"/>
            <a:chOff x="0" y="0"/>
            <a:chExt cx="5068370" cy="2461218"/>
          </a:xfrm>
        </p:grpSpPr>
        <p:sp>
          <p:nvSpPr>
            <p:cNvPr id="1354" name="Oval"/>
            <p:cNvSpPr/>
            <p:nvPr/>
          </p:nvSpPr>
          <p:spPr>
            <a:xfrm>
              <a:off x="1335205" y="118033"/>
              <a:ext cx="116212" cy="929982"/>
            </a:xfrm>
            <a:prstGeom prst="ellipse">
              <a:avLst/>
            </a:prstGeom>
            <a:solidFill>
              <a:srgbClr val="3DACFF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55" name="Line"/>
            <p:cNvSpPr/>
            <p:nvPr/>
          </p:nvSpPr>
          <p:spPr>
            <a:xfrm>
              <a:off x="850152" y="118033"/>
              <a:ext cx="1744" cy="92998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356" name="lens"/>
            <p:cNvSpPr/>
            <p:nvPr/>
          </p:nvSpPr>
          <p:spPr>
            <a:xfrm>
              <a:off x="1215958" y="110866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800"/>
                </a:spcBef>
                <a:buClr>
                  <a:srgbClr val="000000"/>
                </a:buClr>
                <a:buFont typeface="Times New Roman"/>
                <a:defRPr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lens</a:t>
              </a:r>
            </a:p>
          </p:txBody>
        </p:sp>
        <p:sp>
          <p:nvSpPr>
            <p:cNvPr id="1357" name="Line"/>
            <p:cNvSpPr/>
            <p:nvPr/>
          </p:nvSpPr>
          <p:spPr>
            <a:xfrm>
              <a:off x="1375626" y="118033"/>
              <a:ext cx="3354957" cy="1010851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358" name="Line"/>
            <p:cNvSpPr/>
            <p:nvPr/>
          </p:nvSpPr>
          <p:spPr>
            <a:xfrm flipV="1">
              <a:off x="1375626" y="0"/>
              <a:ext cx="3395379" cy="1051284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359" name="Circle"/>
            <p:cNvSpPr/>
            <p:nvPr/>
          </p:nvSpPr>
          <p:spPr>
            <a:xfrm>
              <a:off x="2871210" y="562807"/>
              <a:ext cx="40422" cy="40435"/>
            </a:xfrm>
            <a:prstGeom prst="ellipse">
              <a:avLst/>
            </a:prstGeom>
            <a:solidFill>
              <a:srgbClr val="FF26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60" name="Rectangle"/>
            <p:cNvSpPr/>
            <p:nvPr/>
          </p:nvSpPr>
          <p:spPr>
            <a:xfrm>
              <a:off x="4003001" y="239335"/>
              <a:ext cx="80844" cy="202171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61" name="Rectangle"/>
            <p:cNvSpPr/>
            <p:nvPr/>
          </p:nvSpPr>
          <p:spPr>
            <a:xfrm>
              <a:off x="4003001" y="441505"/>
              <a:ext cx="80844" cy="20217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62" name="Rectangle"/>
            <p:cNvSpPr/>
            <p:nvPr/>
          </p:nvSpPr>
          <p:spPr>
            <a:xfrm>
              <a:off x="4003001" y="643675"/>
              <a:ext cx="80844" cy="202170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63" name="Rectangle"/>
            <p:cNvSpPr/>
            <p:nvPr/>
          </p:nvSpPr>
          <p:spPr>
            <a:xfrm>
              <a:off x="4003001" y="845844"/>
              <a:ext cx="80844" cy="20217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64" name="Rectangle"/>
            <p:cNvSpPr/>
            <p:nvPr/>
          </p:nvSpPr>
          <p:spPr>
            <a:xfrm>
              <a:off x="4003001" y="37165"/>
              <a:ext cx="80844" cy="20217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65" name="diffuser"/>
            <p:cNvSpPr/>
            <p:nvPr/>
          </p:nvSpPr>
          <p:spPr>
            <a:xfrm>
              <a:off x="527624" y="119121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800"/>
                </a:spcBef>
                <a:buClr>
                  <a:srgbClr val="000000"/>
                </a:buClr>
                <a:buFont typeface="Times New Roman"/>
                <a:defRPr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diffuser</a:t>
              </a:r>
            </a:p>
          </p:txBody>
        </p:sp>
        <p:sp>
          <p:nvSpPr>
            <p:cNvPr id="1366" name="Point in focus"/>
            <p:cNvSpPr/>
            <p:nvPr/>
          </p:nvSpPr>
          <p:spPr>
            <a:xfrm>
              <a:off x="2428261" y="82647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800"/>
                </a:spcBef>
                <a:buClr>
                  <a:srgbClr val="000000"/>
                </a:buClr>
                <a:buFont typeface="Times New Roman"/>
                <a:defRPr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Point in focus</a:t>
              </a:r>
            </a:p>
          </p:txBody>
        </p:sp>
        <p:sp>
          <p:nvSpPr>
            <p:cNvPr id="1367" name="Object  with  texture"/>
            <p:cNvSpPr/>
            <p:nvPr/>
          </p:nvSpPr>
          <p:spPr>
            <a:xfrm>
              <a:off x="3798370" y="115078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/>
            <a:p>
              <a:pPr marL="44627" marR="44627" defTabSz="1000224">
                <a:spcBef>
                  <a:spcPts val="800"/>
                </a:spcBef>
                <a:buClr>
                  <a:srgbClr val="000000"/>
                </a:buClr>
                <a:buFont typeface="Times New Roman"/>
                <a:defRPr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Object </a:t>
              </a:r>
              <a:br/>
              <a:r>
                <a:t>with </a:t>
              </a:r>
              <a:br/>
              <a:r>
                <a:t>texture</a:t>
              </a:r>
            </a:p>
          </p:txBody>
        </p:sp>
        <p:sp>
          <p:nvSpPr>
            <p:cNvPr id="1368" name="Line"/>
            <p:cNvSpPr/>
            <p:nvPr/>
          </p:nvSpPr>
          <p:spPr>
            <a:xfrm>
              <a:off x="850152" y="603240"/>
              <a:ext cx="525475" cy="444775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369" name="Line"/>
            <p:cNvSpPr/>
            <p:nvPr/>
          </p:nvSpPr>
          <p:spPr>
            <a:xfrm flipV="1">
              <a:off x="850152" y="118033"/>
              <a:ext cx="525476" cy="485209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370" name="lens"/>
            <p:cNvSpPr/>
            <p:nvPr/>
          </p:nvSpPr>
          <p:spPr>
            <a:xfrm>
              <a:off x="323834" y="38169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800"/>
                </a:spcBef>
                <a:buClr>
                  <a:srgbClr val="000000"/>
                </a:buClr>
                <a:buFont typeface="Times New Roman"/>
                <a:defRPr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lens</a:t>
              </a:r>
            </a:p>
          </p:txBody>
        </p:sp>
        <p:sp>
          <p:nvSpPr>
            <p:cNvPr id="1371" name="sensor"/>
            <p:cNvSpPr/>
            <p:nvPr/>
          </p:nvSpPr>
          <p:spPr>
            <a:xfrm>
              <a:off x="0" y="746444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800"/>
                </a:spcBef>
                <a:buClr>
                  <a:srgbClr val="000000"/>
                </a:buClr>
                <a:buFont typeface="Times New Roman"/>
                <a:defRPr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sensor</a:t>
              </a:r>
            </a:p>
          </p:txBody>
        </p:sp>
        <p:grpSp>
          <p:nvGrpSpPr>
            <p:cNvPr id="1376" name="Group"/>
            <p:cNvGrpSpPr/>
            <p:nvPr/>
          </p:nvGrpSpPr>
          <p:grpSpPr>
            <a:xfrm>
              <a:off x="324676" y="481939"/>
              <a:ext cx="80843" cy="161737"/>
              <a:chOff x="0" y="0"/>
              <a:chExt cx="80842" cy="161735"/>
            </a:xfrm>
          </p:grpSpPr>
          <p:sp>
            <p:nvSpPr>
              <p:cNvPr id="1372" name="Oval"/>
              <p:cNvSpPr/>
              <p:nvPr/>
            </p:nvSpPr>
            <p:spPr>
              <a:xfrm>
                <a:off x="65217" y="0"/>
                <a:ext cx="15626" cy="161736"/>
              </a:xfrm>
              <a:prstGeom prst="ellipse">
                <a:avLst/>
              </a:prstGeom>
              <a:solidFill>
                <a:srgbClr val="3DACFF"/>
              </a:solidFill>
              <a:ln w="12700" cap="flat">
                <a:noFill/>
                <a:round/>
              </a:ln>
              <a:effectLst/>
            </p:spPr>
            <p:txBody>
              <a:bodyPr wrap="square" lIns="39224" tIns="39224" rIns="39224" bIns="39224" numCol="1" anchor="ctr">
                <a:noAutofit/>
              </a:bodyPr>
              <a:lstStyle/>
              <a:p>
                <a:pPr marL="44628" marR="44628" defTabSz="1000224">
                  <a:defRPr sz="26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373" name="Line"/>
              <p:cNvSpPr/>
              <p:nvPr/>
            </p:nvSpPr>
            <p:spPr>
              <a:xfrm>
                <a:off x="0" y="0"/>
                <a:ext cx="1744" cy="16173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53020">
                  <a:defRPr sz="900"/>
                </a:pPr>
              </a:p>
            </p:txBody>
          </p:sp>
          <p:sp>
            <p:nvSpPr>
              <p:cNvPr id="1374" name="Line"/>
              <p:cNvSpPr/>
              <p:nvPr/>
            </p:nvSpPr>
            <p:spPr>
              <a:xfrm>
                <a:off x="0" y="84383"/>
                <a:ext cx="70653" cy="77353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53020">
                  <a:defRPr sz="900"/>
                </a:pPr>
              </a:p>
            </p:txBody>
          </p:sp>
          <p:sp>
            <p:nvSpPr>
              <p:cNvPr id="1375" name="Line"/>
              <p:cNvSpPr/>
              <p:nvPr/>
            </p:nvSpPr>
            <p:spPr>
              <a:xfrm flipV="1">
                <a:off x="0" y="0"/>
                <a:ext cx="70653" cy="84384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53020">
                  <a:defRPr sz="900"/>
                </a:pPr>
              </a:p>
            </p:txBody>
          </p:sp>
        </p:grpSp>
        <p:sp>
          <p:nvSpPr>
            <p:cNvPr id="1377" name="Line"/>
            <p:cNvSpPr/>
            <p:nvPr/>
          </p:nvSpPr>
          <p:spPr>
            <a:xfrm>
              <a:off x="405519" y="481939"/>
              <a:ext cx="444634" cy="121303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378" name="Line"/>
            <p:cNvSpPr/>
            <p:nvPr/>
          </p:nvSpPr>
          <p:spPr>
            <a:xfrm flipV="1">
              <a:off x="405519" y="603240"/>
              <a:ext cx="444634" cy="40436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379" name="Circle"/>
            <p:cNvSpPr/>
            <p:nvPr/>
          </p:nvSpPr>
          <p:spPr>
            <a:xfrm>
              <a:off x="809730" y="562806"/>
              <a:ext cx="80844" cy="80869"/>
            </a:xfrm>
            <a:prstGeom prst="ellipse">
              <a:avLst/>
            </a:prstGeom>
            <a:solidFill>
              <a:srgbClr val="FF26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38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384" name="The Frazier le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Frazier lens</a:t>
            </a:r>
          </a:p>
        </p:txBody>
      </p:sp>
      <p:sp>
        <p:nvSpPr>
          <p:cNvPr id="1385" name="The opposite: relay optics for large depth of field in macro shot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opposite: relay optics for large depth of field in macro shots. </a:t>
            </a:r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http://photo.stackexchange.com/questions/11124/how-can-a-frazier-lens-achieve-that-massive-dof</a:t>
            </a:r>
          </a:p>
        </p:txBody>
      </p:sp>
      <p:pic>
        <p:nvPicPr>
          <p:cNvPr id="1386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8936" y="3250143"/>
            <a:ext cx="5500137" cy="3664467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38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390" name="Brenizer metho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hlinkClick r:id="rId3" invalidUrl="" action="" tgtFrame="" tooltip="" history="1" highlightClick="0" endSnd="0"/>
              </a:defRPr>
            </a:lvl1pPr>
          </a:lstStyle>
          <a:p>
            <a:pPr/>
            <a:r>
              <a:rPr>
                <a:hlinkClick r:id="rId3" invalidUrl="" action="" tgtFrame="" tooltip="" history="1" highlightClick="0" endSnd="0"/>
              </a:rPr>
              <a:t>Brenizer method</a:t>
            </a:r>
          </a:p>
        </p:txBody>
      </p:sp>
      <p:sp>
        <p:nvSpPr>
          <p:cNvPr id="1391" name="Simulate larger sensor using panorama stitch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Simulate larger sensor using panorama stitching</a:t>
            </a:r>
          </a:p>
          <a:p>
            <a:pPr/>
            <a:r>
              <a:rPr u="sng">
                <a:hlinkClick r:id="rId4" invalidUrl="" action="" tgtFrame="" tooltip="" history="1" highlightClick="0" endSnd="0"/>
              </a:rPr>
              <a:t>http://www.amazon.com/gp/blog/post/PLNK1UFLDXXBLDMN3</a:t>
            </a:r>
          </a:p>
        </p:txBody>
      </p:sp>
      <p:pic>
        <p:nvPicPr>
          <p:cNvPr id="1392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9708" y="3985764"/>
            <a:ext cx="5344336" cy="3812341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39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396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800"/>
            </a:pPr>
          </a:p>
        </p:txBody>
      </p:sp>
      <p:sp>
        <p:nvSpPr>
          <p:cNvPr id="1397" name="Seeing through occlusion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421878" indent="-376555">
              <a:buSzTx/>
              <a:buNone/>
              <a:defRPr sz="10400"/>
            </a:lvl1pPr>
          </a:lstStyle>
          <a:p>
            <a:pPr/>
            <a:r>
              <a:t>Seeing through occlusion</a:t>
            </a:r>
          </a:p>
        </p:txBody>
      </p:sp>
      <p:sp>
        <p:nvSpPr>
          <p:cNvPr id="1398" name="Rectangle"/>
          <p:cNvSpPr/>
          <p:nvPr/>
        </p:nvSpPr>
        <p:spPr>
          <a:xfrm>
            <a:off x="335524" y="166703"/>
            <a:ext cx="9541356" cy="755073"/>
          </a:xfrm>
          <a:prstGeom prst="rect">
            <a:avLst/>
          </a:prstGeom>
          <a:solidFill>
            <a:srgbClr val="0433FF"/>
          </a:solidFill>
          <a:ln w="3175">
            <a:solidFill>
              <a:srgbClr val="011279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399" name="Rectangle"/>
          <p:cNvSpPr/>
          <p:nvPr/>
        </p:nvSpPr>
        <p:spPr>
          <a:xfrm>
            <a:off x="335524" y="6609324"/>
            <a:ext cx="9541356" cy="755072"/>
          </a:xfrm>
          <a:prstGeom prst="rect">
            <a:avLst/>
          </a:prstGeom>
          <a:solidFill>
            <a:srgbClr val="0433FF"/>
          </a:solidFill>
          <a:ln w="3175">
            <a:solidFill>
              <a:srgbClr val="011279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40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403" name="Seeing beyond occlu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Seeing beyond occlusion</a:t>
            </a:r>
          </a:p>
        </p:txBody>
      </p:sp>
      <p:sp>
        <p:nvSpPr>
          <p:cNvPr id="1404" name="Photo taken through zoo  bar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Photo taken through zoo </a:t>
            </a:r>
            <a:br/>
            <a:r>
              <a:t>bars</a:t>
            </a:r>
          </a:p>
          <a:p>
            <a:pPr/>
            <a:r>
              <a:t>Telephoto at full aperture</a:t>
            </a:r>
          </a:p>
          <a:p>
            <a:pPr/>
            <a:r>
              <a:t>The bars are so blurry </a:t>
            </a:r>
            <a:br/>
            <a:r>
              <a:t>that they are invisible</a:t>
            </a:r>
          </a:p>
        </p:txBody>
      </p:sp>
      <p:pic>
        <p:nvPicPr>
          <p:cNvPr id="140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02891" y="1021579"/>
            <a:ext cx="4118571" cy="61730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40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409" name="Synthetic aper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Synthetic aperture</a:t>
            </a:r>
          </a:p>
        </p:txBody>
      </p:sp>
      <p:sp>
        <p:nvSpPr>
          <p:cNvPr id="1410" name="Stanford Camera array (Willburn et al. http://graphics.stanford.edu/papers/CameraArray/)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Stanford Camera array (Willburn et al.</a:t>
            </a:r>
            <a:b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http://graphics.stanford.edu/papers/CameraArray/</a:t>
            </a:r>
            <a:r>
              <a:t>)</a:t>
            </a:r>
          </a:p>
        </p:txBody>
      </p:sp>
      <p:pic>
        <p:nvPicPr>
          <p:cNvPr id="1411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16" y="3873635"/>
            <a:ext cx="10041468" cy="36574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2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57075" y="2176958"/>
            <a:ext cx="5442398" cy="16613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41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416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800"/>
            </a:pPr>
          </a:p>
        </p:txBody>
      </p:sp>
      <p:sp>
        <p:nvSpPr>
          <p:cNvPr id="1417" name="Apertur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421878" indent="-376555">
              <a:buSzTx/>
              <a:buNone/>
              <a:defRPr sz="10400"/>
            </a:lvl1pPr>
          </a:lstStyle>
          <a:p>
            <a:pPr/>
            <a:r>
              <a:t>Aperture</a:t>
            </a:r>
          </a:p>
        </p:txBody>
      </p:sp>
      <p:sp>
        <p:nvSpPr>
          <p:cNvPr id="1418" name="Rectangle"/>
          <p:cNvSpPr/>
          <p:nvPr/>
        </p:nvSpPr>
        <p:spPr>
          <a:xfrm>
            <a:off x="335524" y="166703"/>
            <a:ext cx="9541356" cy="755073"/>
          </a:xfrm>
          <a:prstGeom prst="rect">
            <a:avLst/>
          </a:prstGeom>
          <a:solidFill>
            <a:srgbClr val="0433FF"/>
          </a:solidFill>
          <a:ln w="3175">
            <a:solidFill>
              <a:srgbClr val="011279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19" name="Rectangle"/>
          <p:cNvSpPr/>
          <p:nvPr/>
        </p:nvSpPr>
        <p:spPr>
          <a:xfrm>
            <a:off x="335524" y="6609324"/>
            <a:ext cx="9541356" cy="755072"/>
          </a:xfrm>
          <a:prstGeom prst="rect">
            <a:avLst/>
          </a:prstGeom>
          <a:solidFill>
            <a:srgbClr val="0433FF"/>
          </a:solidFill>
          <a:ln w="3175">
            <a:solidFill>
              <a:srgbClr val="011279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42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423" name="Why a bigger aper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Why a bigger aperture</a:t>
            </a:r>
          </a:p>
        </p:txBody>
      </p:sp>
      <p:sp>
        <p:nvSpPr>
          <p:cNvPr id="1424" name="To make things blurri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75888" indent="-234615">
              <a:lnSpc>
                <a:spcPct val="90000"/>
              </a:lnSpc>
              <a:defRPr sz="2600"/>
            </a:pPr>
            <a:r>
              <a:t>To make things blurrier</a:t>
            </a:r>
          </a:p>
          <a:p>
            <a:pPr lvl="1" marL="693986" indent="-195513">
              <a:lnSpc>
                <a:spcPct val="90000"/>
              </a:lnSpc>
              <a:defRPr sz="2600"/>
            </a:pPr>
            <a:r>
              <a:t>Depth of field</a:t>
            </a:r>
          </a:p>
          <a:p>
            <a:pPr lvl="1" marL="693986" indent="-195513">
              <a:lnSpc>
                <a:spcPct val="90000"/>
              </a:lnSpc>
              <a:defRPr sz="2600"/>
            </a:pPr>
            <a:r>
              <a:t>outside the focal plane</a:t>
            </a:r>
          </a:p>
          <a:p>
            <a:pPr marL="275888" indent="-234615">
              <a:lnSpc>
                <a:spcPct val="90000"/>
              </a:lnSpc>
              <a:defRPr sz="2600"/>
            </a:pPr>
            <a:r>
              <a:t>To make things sharper</a:t>
            </a:r>
          </a:p>
          <a:p>
            <a:pPr lvl="1" marL="693986" indent="-195513">
              <a:lnSpc>
                <a:spcPct val="90000"/>
              </a:lnSpc>
              <a:defRPr sz="2600"/>
            </a:pPr>
            <a:r>
              <a:t>Diffraction limit</a:t>
            </a:r>
          </a:p>
          <a:p>
            <a:pPr lvl="1" marL="693986" indent="-195513">
              <a:lnSpc>
                <a:spcPct val="90000"/>
              </a:lnSpc>
              <a:defRPr sz="2600"/>
            </a:pPr>
            <a:r>
              <a:t>on the focal plane</a:t>
            </a:r>
          </a:p>
          <a:p>
            <a:pPr lvl="1" marL="693986" indent="-195513">
              <a:lnSpc>
                <a:spcPct val="90000"/>
              </a:lnSpc>
              <a:defRPr sz="2600"/>
            </a:pPr>
          </a:p>
          <a:p>
            <a:pPr marL="421878" indent="-376555">
              <a:lnSpc>
                <a:spcPct val="90000"/>
              </a:lnSpc>
              <a:buSzTx/>
              <a:buNone/>
              <a:defRPr sz="2600"/>
            </a:pPr>
            <a:r>
              <a:t>Sharpness &amp; aperture (e.g. for the Canon 50mm f/1.4)</a:t>
            </a:r>
          </a:p>
          <a:p>
            <a:pPr marL="421878" indent="-376555">
              <a:lnSpc>
                <a:spcPct val="90000"/>
              </a:lnSpc>
              <a:buSzTx/>
              <a:buNone/>
            </a:pPr>
            <a:r>
              <a:rPr sz="16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http://www.slrgear.com/reviews/showproduct.php/product/140/sort/2/cat/10/page/3</a:t>
            </a:r>
            <a:r>
              <a:rPr sz="2600"/>
              <a:t> </a:t>
            </a:r>
            <a:endParaRPr sz="2600"/>
          </a:p>
          <a:p>
            <a:pPr marL="275888" indent="-234615">
              <a:lnSpc>
                <a:spcPct val="90000"/>
              </a:lnSpc>
              <a:defRPr sz="2600"/>
            </a:pPr>
            <a:r>
              <a:t>f/1.4: soft (geometrical aberrations), super shallow Dof. Lots of light!</a:t>
            </a:r>
          </a:p>
          <a:p>
            <a:pPr marL="275888" indent="-234615">
              <a:lnSpc>
                <a:spcPct val="90000"/>
              </a:lnSpc>
              <a:defRPr sz="2600"/>
            </a:pPr>
            <a:r>
              <a:t>f/2.8 getting really sharp, shallow depth of field</a:t>
            </a:r>
          </a:p>
          <a:p>
            <a:pPr marL="275888" indent="-234615">
              <a:lnSpc>
                <a:spcPct val="90000"/>
              </a:lnSpc>
              <a:defRPr sz="2600"/>
            </a:pPr>
            <a:r>
              <a:t>f/5.6: best sharpness</a:t>
            </a:r>
          </a:p>
          <a:p>
            <a:pPr marL="275888" indent="-234615">
              <a:lnSpc>
                <a:spcPct val="90000"/>
              </a:lnSpc>
              <a:defRPr sz="2600"/>
            </a:pPr>
            <a:r>
              <a:t>f/16: diffraction kicks in, loses sharpness. But dpoth of field is big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Depth of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Depth of field</a:t>
            </a:r>
          </a:p>
        </p:txBody>
      </p:sp>
      <p:sp>
        <p:nvSpPr>
          <p:cNvPr id="1427" name="More narrow when focusing clos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narrow when focusing close</a:t>
            </a:r>
          </a:p>
          <a:p>
            <a:pPr/>
            <a:r>
              <a:t>More narrow with bigger sensors</a:t>
            </a:r>
          </a:p>
          <a:p>
            <a:pPr/>
            <a:r>
              <a:t>For the same magnification, independent of focal length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3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31" name="http://petapixel.com/2013/05/17/focus-stacked-macro-photos-of-bugs-by-photographer-nicolas-reusens/"/>
          <p:cNvSpPr txBox="1"/>
          <p:nvPr/>
        </p:nvSpPr>
        <p:spPr>
          <a:xfrm>
            <a:off x="41341" y="7202595"/>
            <a:ext cx="10041467" cy="323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9224" tIns="39224" rIns="39224" bIns="39224" anchor="ctr">
            <a:spAutoFit/>
          </a:bodyPr>
          <a:lstStyle>
            <a:lvl1pPr algn="ctr" defTabSz="451081">
              <a:defRPr sz="1600" u="sng">
                <a:latin typeface="Gill Sans"/>
                <a:ea typeface="Gill Sans"/>
                <a:cs typeface="Gill Sans"/>
                <a:sym typeface="Gill Sans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http://petapixel.com/2013/05/17/focus-stacked-macro-photos-of-bugs-by-photographer-nicolas-reusens/</a:t>
            </a:r>
          </a:p>
        </p:txBody>
      </p:sp>
      <p:pic>
        <p:nvPicPr>
          <p:cNvPr id="1432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83401" y="1274795"/>
            <a:ext cx="6079795" cy="44813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3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16" y="58836"/>
            <a:ext cx="4974378" cy="34419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4" name="droppedImage.tiff" descr="dropped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115557" y="3128152"/>
            <a:ext cx="6079795" cy="4089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Focal stack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46570">
              <a:defRPr sz="10890"/>
            </a:pPr>
            <a:r>
              <a:t>Focal stack</a:t>
            </a:r>
          </a:p>
          <a:p>
            <a:pPr defTabSz="446570">
              <a:defRPr sz="10890"/>
            </a:pPr>
            <a:r>
              <a:t>aka </a:t>
            </a:r>
          </a:p>
          <a:p>
            <a:pPr defTabSz="446570">
              <a:defRPr sz="10890"/>
            </a:pPr>
            <a:r>
              <a:t>Focus stack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Problem: limited depth of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Problem: limited depth of field</a:t>
            </a:r>
          </a:p>
        </p:txBody>
      </p:sp>
      <p:sp>
        <p:nvSpPr>
          <p:cNvPr id="143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4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6385" y="1290429"/>
            <a:ext cx="9644318" cy="55110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Ide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Idea</a:t>
            </a:r>
          </a:p>
        </p:txBody>
      </p:sp>
      <p:sp>
        <p:nvSpPr>
          <p:cNvPr id="1443" name="Take images with different focusing distanc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Take images with different focusing distances</a:t>
            </a:r>
          </a:p>
          <a:p>
            <a:pPr/>
            <a:r>
              <a:t>Merge into a full-focus image</a:t>
            </a:r>
          </a:p>
          <a:p>
            <a:pPr lvl="1"/>
            <a:r>
              <a:t>For each pixel, pick sharpest image</a:t>
            </a:r>
          </a:p>
          <a:p>
            <a:pPr lvl="1"/>
            <a:r>
              <a:t>Similar to autofocus</a:t>
            </a:r>
          </a:p>
          <a:p>
            <a:pPr/>
            <a:r>
              <a:t>Similar to HDR, panorama </a:t>
            </a:r>
          </a:p>
          <a:p>
            <a:pPr lvl="1"/>
            <a:r>
              <a:t>But along focus dimension</a:t>
            </a:r>
          </a:p>
        </p:txBody>
      </p:sp>
      <p:grpSp>
        <p:nvGrpSpPr>
          <p:cNvPr id="1447" name="Group"/>
          <p:cNvGrpSpPr/>
          <p:nvPr/>
        </p:nvGrpSpPr>
        <p:grpSpPr>
          <a:xfrm>
            <a:off x="2116" y="4820632"/>
            <a:ext cx="6354369" cy="2524154"/>
            <a:chOff x="0" y="0"/>
            <a:chExt cx="6354368" cy="2524152"/>
          </a:xfrm>
        </p:grpSpPr>
        <p:pic>
          <p:nvPicPr>
            <p:cNvPr id="1444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176104" y="0"/>
              <a:ext cx="3178265" cy="18161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45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85669" y="368161"/>
              <a:ext cx="3178265" cy="18161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46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708001"/>
              <a:ext cx="3178264" cy="18161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448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21247" y="5040345"/>
            <a:ext cx="3432143" cy="1961225"/>
          </a:xfrm>
          <a:prstGeom prst="rect">
            <a:avLst/>
          </a:prstGeom>
          <a:ln w="12700">
            <a:miter lim="400000"/>
          </a:ln>
        </p:spPr>
      </p:pic>
      <p:sp>
        <p:nvSpPr>
          <p:cNvPr id="1449" name="Arrow"/>
          <p:cNvSpPr/>
          <p:nvPr/>
        </p:nvSpPr>
        <p:spPr>
          <a:xfrm>
            <a:off x="5866176" y="5079570"/>
            <a:ext cx="980613" cy="1696460"/>
          </a:xfrm>
          <a:prstGeom prst="rightArrow">
            <a:avLst>
              <a:gd name="adj1" fmla="val 70273"/>
              <a:gd name="adj2" fmla="val 41371"/>
            </a:avLst>
          </a:prstGeom>
          <a:blipFill>
            <a:blip r:embed="rId6"/>
          </a:blipFill>
          <a:ln w="12700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algn="ctr" defTabSz="451081"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450" name="Line"/>
          <p:cNvSpPr/>
          <p:nvPr/>
        </p:nvSpPr>
        <p:spPr>
          <a:xfrm>
            <a:off x="149055" y="6658355"/>
            <a:ext cx="2824969" cy="1"/>
          </a:xfrm>
          <a:prstGeom prst="line">
            <a:avLst/>
          </a:prstGeom>
          <a:ln w="25400">
            <a:solidFill>
              <a:srgbClr val="FF4013"/>
            </a:solidFill>
            <a:custDash>
              <a:ds d="200000" sp="200000"/>
            </a:custDash>
            <a:miter lim="400000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451" name="Line"/>
          <p:cNvSpPr/>
          <p:nvPr/>
        </p:nvSpPr>
        <p:spPr>
          <a:xfrm>
            <a:off x="3176484" y="5913090"/>
            <a:ext cx="1543030" cy="1"/>
          </a:xfrm>
          <a:prstGeom prst="line">
            <a:avLst/>
          </a:prstGeom>
          <a:ln w="25400">
            <a:solidFill>
              <a:srgbClr val="FF4013"/>
            </a:solidFill>
            <a:custDash>
              <a:ds d="200000" sp="200000"/>
            </a:custDash>
            <a:miter lim="400000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452" name="Line"/>
          <p:cNvSpPr/>
          <p:nvPr/>
        </p:nvSpPr>
        <p:spPr>
          <a:xfrm>
            <a:off x="3179146" y="5050151"/>
            <a:ext cx="2824970" cy="1"/>
          </a:xfrm>
          <a:prstGeom prst="line">
            <a:avLst/>
          </a:prstGeom>
          <a:ln w="25400">
            <a:solidFill>
              <a:srgbClr val="FF4013"/>
            </a:solidFill>
            <a:custDash>
              <a:ds d="200000" sp="200000"/>
            </a:custDash>
            <a:miter lim="400000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453" name="focus"/>
          <p:cNvSpPr txBox="1"/>
          <p:nvPr/>
        </p:nvSpPr>
        <p:spPr>
          <a:xfrm>
            <a:off x="2507403" y="6280092"/>
            <a:ext cx="668904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 anchor="ctr">
            <a:spAutoFit/>
          </a:bodyPr>
          <a:lstStyle>
            <a:lvl1pPr algn="ctr" defTabSz="451081">
              <a:defRPr sz="2000">
                <a:solidFill>
                  <a:srgbClr val="FF62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focus</a:t>
            </a:r>
          </a:p>
        </p:txBody>
      </p:sp>
      <p:sp>
        <p:nvSpPr>
          <p:cNvPr id="1454" name="focus"/>
          <p:cNvSpPr txBox="1"/>
          <p:nvPr/>
        </p:nvSpPr>
        <p:spPr>
          <a:xfrm>
            <a:off x="4145025" y="5534826"/>
            <a:ext cx="668904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 anchor="ctr">
            <a:spAutoFit/>
          </a:bodyPr>
          <a:lstStyle>
            <a:lvl1pPr algn="ctr" defTabSz="451081">
              <a:defRPr sz="2000">
                <a:solidFill>
                  <a:srgbClr val="FF62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focus</a:t>
            </a:r>
          </a:p>
        </p:txBody>
      </p:sp>
      <p:sp>
        <p:nvSpPr>
          <p:cNvPr id="1455" name="focus"/>
          <p:cNvSpPr txBox="1"/>
          <p:nvPr/>
        </p:nvSpPr>
        <p:spPr>
          <a:xfrm>
            <a:off x="5664973" y="4671888"/>
            <a:ext cx="668905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 anchor="ctr">
            <a:spAutoFit/>
          </a:bodyPr>
          <a:lstStyle>
            <a:lvl1pPr algn="ctr" defTabSz="451081">
              <a:defRPr sz="2000">
                <a:solidFill>
                  <a:srgbClr val="FF625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focus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Evaluating sharpn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Evaluating sharpness</a:t>
            </a:r>
          </a:p>
        </p:txBody>
      </p:sp>
      <p:sp>
        <p:nvSpPr>
          <p:cNvPr id="1458" name="Local amount of high-frequency conten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Local amount of high-frequency content</a:t>
            </a:r>
          </a:p>
        </p:txBody>
      </p:sp>
      <p:pic>
        <p:nvPicPr>
          <p:cNvPr id="1459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4861" y="2010254"/>
            <a:ext cx="7687999" cy="4393143"/>
          </a:xfrm>
          <a:prstGeom prst="rect">
            <a:avLst/>
          </a:prstGeom>
          <a:ln w="12700">
            <a:miter lim="400000"/>
          </a:ln>
        </p:spPr>
      </p:pic>
      <p:sp>
        <p:nvSpPr>
          <p:cNvPr id="1460" name="green: positive, red: negative…"/>
          <p:cNvSpPr txBox="1"/>
          <p:nvPr/>
        </p:nvSpPr>
        <p:spPr>
          <a:xfrm>
            <a:off x="1728860" y="6397517"/>
            <a:ext cx="6403397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9224" tIns="39224" rIns="39224" bIns="39224" anchor="ctr">
            <a:spAutoFit/>
          </a:bodyPr>
          <a:lstStyle/>
          <a:p>
            <a:pPr algn="ctr" defTabSz="451081">
              <a:defRPr sz="3200">
                <a:latin typeface="Gill Sans"/>
                <a:ea typeface="Gill Sans"/>
                <a:cs typeface="Gill Sans"/>
                <a:sym typeface="Gill Sans"/>
              </a:defRPr>
            </a:pPr>
            <a:r>
              <a:t>green: positive, red: negative</a:t>
            </a:r>
          </a:p>
          <a:p>
            <a:pPr algn="ctr" defTabSz="451081">
              <a:defRPr sz="3200">
                <a:latin typeface="Gill Sans"/>
                <a:ea typeface="Gill Sans"/>
                <a:cs typeface="Gill Sans"/>
                <a:sym typeface="Gill Sans"/>
              </a:defRPr>
            </a:pPr>
            <a:r>
              <a:t>here image focused in the 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Need for smoot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Need for smoothing</a:t>
            </a:r>
          </a:p>
        </p:txBody>
      </p:sp>
      <p:sp>
        <p:nvSpPr>
          <p:cNvPr id="1463" name="The high frequency around an edge goes from positive to negative, through zer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high frequency around an edge goes from positive to negative, through zero </a:t>
            </a:r>
          </a:p>
          <a:p>
            <a:pPr/>
            <a:r>
              <a:t>We want high “sharpness” all around the edge</a:t>
            </a:r>
          </a:p>
          <a:p>
            <a:pPr/>
            <a:r>
              <a:t>Plus we want spatial coherence in our choice of pixels</a:t>
            </a:r>
          </a:p>
        </p:txBody>
      </p:sp>
      <p:pic>
        <p:nvPicPr>
          <p:cNvPr id="146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4108764"/>
            <a:ext cx="2167381" cy="1941613"/>
          </a:xfrm>
          <a:prstGeom prst="rect">
            <a:avLst/>
          </a:prstGeom>
          <a:ln w="25400">
            <a:solidFill>
              <a:srgbClr val="0061FF"/>
            </a:solidFill>
            <a:miter lim="400000"/>
          </a:ln>
        </p:spPr>
      </p:pic>
      <p:grpSp>
        <p:nvGrpSpPr>
          <p:cNvPr id="1467" name="Group"/>
          <p:cNvGrpSpPr/>
          <p:nvPr/>
        </p:nvGrpSpPr>
        <p:grpSpPr>
          <a:xfrm>
            <a:off x="2826279" y="4098957"/>
            <a:ext cx="5336983" cy="3049705"/>
            <a:chOff x="0" y="0"/>
            <a:chExt cx="5336981" cy="3049703"/>
          </a:xfrm>
        </p:grpSpPr>
        <p:pic>
          <p:nvPicPr>
            <p:cNvPr id="1465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336982" cy="30497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66" name="Rectangle"/>
            <p:cNvSpPr/>
            <p:nvPr/>
          </p:nvSpPr>
          <p:spPr>
            <a:xfrm>
              <a:off x="989215" y="273515"/>
              <a:ext cx="327081" cy="287193"/>
            </a:xfrm>
            <a:prstGeom prst="rect">
              <a:avLst/>
            </a:prstGeom>
            <a:noFill/>
            <a:ln w="12700" cap="flat">
              <a:solidFill>
                <a:srgbClr val="0056D6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algn="ctr" defTabSz="451081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We can’t smooth directl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can’t smooth directly</a:t>
            </a:r>
          </a:p>
        </p:txBody>
      </p:sp>
      <p:sp>
        <p:nvSpPr>
          <p:cNvPr id="1470" name="High frequency has positive and negative valu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High frequency has positive and negative values</a:t>
            </a:r>
          </a:p>
          <a:p>
            <a:pPr/>
            <a:r>
              <a:t>Local average is zero </a:t>
            </a:r>
          </a:p>
          <a:p>
            <a:pPr/>
            <a:r>
              <a:t>By construction: we removed low frequencies!</a:t>
            </a:r>
          </a:p>
        </p:txBody>
      </p:sp>
      <p:pic>
        <p:nvPicPr>
          <p:cNvPr id="147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4108764"/>
            <a:ext cx="2167381" cy="1941613"/>
          </a:xfrm>
          <a:prstGeom prst="rect">
            <a:avLst/>
          </a:prstGeom>
          <a:ln w="25400">
            <a:solidFill>
              <a:srgbClr val="0061FF"/>
            </a:solidFill>
            <a:miter lim="400000"/>
          </a:ln>
        </p:spPr>
      </p:pic>
      <p:grpSp>
        <p:nvGrpSpPr>
          <p:cNvPr id="1474" name="Group"/>
          <p:cNvGrpSpPr/>
          <p:nvPr/>
        </p:nvGrpSpPr>
        <p:grpSpPr>
          <a:xfrm>
            <a:off x="2826279" y="4098957"/>
            <a:ext cx="5336983" cy="3049705"/>
            <a:chOff x="0" y="0"/>
            <a:chExt cx="5336981" cy="3049703"/>
          </a:xfrm>
        </p:grpSpPr>
        <p:pic>
          <p:nvPicPr>
            <p:cNvPr id="1472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336982" cy="30497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73" name="Rectangle"/>
            <p:cNvSpPr/>
            <p:nvPr/>
          </p:nvSpPr>
          <p:spPr>
            <a:xfrm>
              <a:off x="989215" y="273515"/>
              <a:ext cx="327081" cy="287193"/>
            </a:xfrm>
            <a:prstGeom prst="rect">
              <a:avLst/>
            </a:prstGeom>
            <a:noFill/>
            <a:ln w="12700" cap="flat">
              <a:solidFill>
                <a:srgbClr val="0056D6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algn="ctr" defTabSz="451081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Local high frequency energ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Local high frequency energy</a:t>
            </a:r>
          </a:p>
        </p:txBody>
      </p:sp>
      <p:sp>
        <p:nvSpPr>
          <p:cNvPr id="1477" name="Take the square of the high frequenci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Take the square of the high frequencies</a:t>
            </a:r>
          </a:p>
          <a:p>
            <a:pPr lvl="1"/>
            <a:r>
              <a:t>All positive</a:t>
            </a:r>
          </a:p>
        </p:txBody>
      </p:sp>
      <p:pic>
        <p:nvPicPr>
          <p:cNvPr id="147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5442" y="3020284"/>
            <a:ext cx="7658581" cy="43763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Local high frequency energ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Local high frequency energy</a:t>
            </a:r>
          </a:p>
        </p:txBody>
      </p:sp>
      <p:sp>
        <p:nvSpPr>
          <p:cNvPr id="1481" name="Take the square of the high frequenci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Take the square of the high frequencies</a:t>
            </a:r>
          </a:p>
          <a:p>
            <a:pPr lvl="1"/>
            <a:r>
              <a:t>All positive</a:t>
            </a:r>
          </a:p>
          <a:p>
            <a:pPr/>
            <a:r>
              <a:t>Take local average using Gaussian filter</a:t>
            </a:r>
          </a:p>
        </p:txBody>
      </p:sp>
      <p:pic>
        <p:nvPicPr>
          <p:cNvPr id="148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5442" y="3020284"/>
            <a:ext cx="7653678" cy="43735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Focal Stack Composit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Focal Stack Compositing</a:t>
            </a:r>
          </a:p>
        </p:txBody>
      </p:sp>
      <p:sp>
        <p:nvSpPr>
          <p:cNvPr id="1485" name="Weighted sum of all input images (normalize!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Weighted sum of all input images (normalize!)</a:t>
            </a:r>
          </a:p>
          <a:p>
            <a:pPr/>
            <a:r>
              <a:t>Each pixel weighted by sharpness value</a:t>
            </a:r>
          </a:p>
        </p:txBody>
      </p:sp>
      <p:grpSp>
        <p:nvGrpSpPr>
          <p:cNvPr id="1502" name="Group"/>
          <p:cNvGrpSpPr/>
          <p:nvPr/>
        </p:nvGrpSpPr>
        <p:grpSpPr>
          <a:xfrm>
            <a:off x="312143" y="2718130"/>
            <a:ext cx="9568800" cy="4687329"/>
            <a:chOff x="0" y="0"/>
            <a:chExt cx="9568798" cy="4687328"/>
          </a:xfrm>
        </p:grpSpPr>
        <p:pic>
          <p:nvPicPr>
            <p:cNvPr id="1486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918555" y="3139385"/>
              <a:ext cx="2706370" cy="15464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87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918555" y="1569692"/>
              <a:ext cx="2706370" cy="15464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88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918555" y="0"/>
              <a:ext cx="2706370" cy="15464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89" name="droppedImage.png" descr="droppedImag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1436"/>
              <a:ext cx="2706354" cy="15464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90" name="droppedImage.png" descr="droppedImag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162" y="1569595"/>
              <a:ext cx="2706355" cy="15464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91" name="droppedImage.png" descr="droppedImage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413" y="3140840"/>
              <a:ext cx="2706355" cy="15464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92" name="x"/>
            <p:cNvSpPr txBox="1"/>
            <p:nvPr/>
          </p:nvSpPr>
          <p:spPr>
            <a:xfrm>
              <a:off x="2706595" y="549005"/>
              <a:ext cx="231975" cy="440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9224" tIns="39224" rIns="39224" bIns="39224" numCol="1" anchor="ctr">
              <a:noAutofit/>
            </a:bodyPr>
            <a:lstStyle>
              <a:lvl1pPr algn="ctr" defTabSz="451081">
                <a:defRPr sz="3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1493" name="x"/>
            <p:cNvSpPr txBox="1"/>
            <p:nvPr/>
          </p:nvSpPr>
          <p:spPr>
            <a:xfrm>
              <a:off x="2706595" y="1956317"/>
              <a:ext cx="231975" cy="440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9224" tIns="39224" rIns="39224" bIns="39224" numCol="1" anchor="ctr">
              <a:noAutofit/>
            </a:bodyPr>
            <a:lstStyle>
              <a:lvl1pPr algn="ctr" defTabSz="451081">
                <a:defRPr sz="3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1494" name="x"/>
            <p:cNvSpPr txBox="1"/>
            <p:nvPr/>
          </p:nvSpPr>
          <p:spPr>
            <a:xfrm>
              <a:off x="2706595" y="3773448"/>
              <a:ext cx="231975" cy="440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9224" tIns="39224" rIns="39224" bIns="39224" numCol="1" anchor="ctr">
              <a:noAutofit/>
            </a:bodyPr>
            <a:lstStyle>
              <a:lvl1pPr algn="ctr" defTabSz="451081">
                <a:defRPr sz="3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1495" name="Line"/>
            <p:cNvSpPr/>
            <p:nvPr/>
          </p:nvSpPr>
          <p:spPr>
            <a:xfrm>
              <a:off x="5717711" y="603132"/>
              <a:ext cx="254415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496" name="Line"/>
            <p:cNvSpPr/>
            <p:nvPr/>
          </p:nvSpPr>
          <p:spPr>
            <a:xfrm>
              <a:off x="5717711" y="3920365"/>
              <a:ext cx="254415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497" name="Line"/>
            <p:cNvSpPr/>
            <p:nvPr/>
          </p:nvSpPr>
          <p:spPr>
            <a:xfrm flipH="1">
              <a:off x="5949683" y="603132"/>
              <a:ext cx="1" cy="332780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498" name="Circle"/>
            <p:cNvSpPr/>
            <p:nvPr/>
          </p:nvSpPr>
          <p:spPr>
            <a:xfrm>
              <a:off x="5748640" y="1936850"/>
              <a:ext cx="425287" cy="425287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algn="ctr" defTabSz="451081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499" name="+"/>
            <p:cNvSpPr txBox="1"/>
            <p:nvPr/>
          </p:nvSpPr>
          <p:spPr>
            <a:xfrm>
              <a:off x="5815564" y="1901918"/>
              <a:ext cx="259251" cy="440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9224" tIns="39224" rIns="39224" bIns="39224" numCol="1" anchor="ctr">
              <a:noAutofit/>
            </a:bodyPr>
            <a:lstStyle>
              <a:lvl1pPr algn="ctr" defTabSz="451081">
                <a:defRPr sz="3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+</a:t>
              </a:r>
            </a:p>
          </p:txBody>
        </p:sp>
        <p:pic>
          <p:nvPicPr>
            <p:cNvPr id="1500" name="droppedImage.png" descr="droppedImage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862429" y="1407310"/>
              <a:ext cx="2706370" cy="15464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01" name="Arrow"/>
            <p:cNvSpPr/>
            <p:nvPr/>
          </p:nvSpPr>
          <p:spPr>
            <a:xfrm>
              <a:off x="6210476" y="1666520"/>
              <a:ext cx="525852" cy="915707"/>
            </a:xfrm>
            <a:prstGeom prst="rightArrow">
              <a:avLst>
                <a:gd name="adj1" fmla="val 70273"/>
                <a:gd name="adj2" fmla="val 77149"/>
              </a:avLst>
            </a:prstGeom>
            <a:blipFill rotWithShape="1">
              <a:blip r:embed="rId9"/>
              <a:srcRect l="0" t="0" r="0" b="0"/>
              <a:tile tx="0" ty="0" sx="100000" sy="100000" flip="none" algn="tl"/>
            </a:blip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algn="ctr" defTabSz="451081">
                <a:defRPr sz="3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1503" name="and divide by sum of weights"/>
          <p:cNvSpPr txBox="1"/>
          <p:nvPr/>
        </p:nvSpPr>
        <p:spPr>
          <a:xfrm>
            <a:off x="6012205" y="5406156"/>
            <a:ext cx="1088480" cy="866776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9224" tIns="39224" rIns="39224" bIns="39224" anchor="ctr">
            <a:spAutoFit/>
          </a:bodyPr>
          <a:lstStyle>
            <a:lvl1pPr algn="ctr" defTabSz="451081">
              <a:defRPr sz="1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and divide by sum of weights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Compositing (17 input images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Compositing (17 input images)</a:t>
            </a:r>
          </a:p>
        </p:txBody>
      </p:sp>
      <p:sp>
        <p:nvSpPr>
          <p:cNvPr id="1506" name="Weighted sum of all input imag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Weighted sum of all input images</a:t>
            </a:r>
          </a:p>
          <a:p>
            <a:pPr/>
            <a:r>
              <a:t>Each pixel weighted by sharpness value</a:t>
            </a:r>
          </a:p>
        </p:txBody>
      </p:sp>
      <p:pic>
        <p:nvPicPr>
          <p:cNvPr id="1507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973" y="2539785"/>
            <a:ext cx="8975052" cy="51286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Compare to single i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Compare to single image</a:t>
            </a:r>
          </a:p>
        </p:txBody>
      </p:sp>
      <p:sp>
        <p:nvSpPr>
          <p:cNvPr id="151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1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973" y="2539785"/>
            <a:ext cx="8975052" cy="5128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2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2895" y="2535806"/>
            <a:ext cx="8982407" cy="51328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Bells and whis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Bells and whistle</a:t>
            </a:r>
          </a:p>
        </p:txBody>
      </p:sp>
      <p:sp>
        <p:nvSpPr>
          <p:cNvPr id="1515" name="So far, simple weigh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 far, simple weights</a:t>
            </a:r>
          </a:p>
          <a:p>
            <a:pPr/>
            <a:r>
              <a:t>But we want to give more weight to best image</a:t>
            </a:r>
          </a:p>
          <a:p>
            <a:pPr/>
            <a:r>
              <a:t>Potential solution: just use the max</a:t>
            </a:r>
          </a:p>
          <a:p>
            <a:pPr/>
            <a:r>
              <a:t>Simpler solution: raise the sharpness to a high exponent (e.g. 4)</a:t>
            </a:r>
          </a:p>
        </p:txBody>
      </p:sp>
      <p:pic>
        <p:nvPicPr>
          <p:cNvPr id="151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789" y="4344111"/>
            <a:ext cx="4787839" cy="27359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7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79747" y="4344111"/>
            <a:ext cx="4787839" cy="2735908"/>
          </a:xfrm>
          <a:prstGeom prst="rect">
            <a:avLst/>
          </a:prstGeom>
          <a:ln w="12700">
            <a:miter lim="400000"/>
          </a:ln>
        </p:spPr>
      </p:pic>
      <p:sp>
        <p:nvSpPr>
          <p:cNvPr id="1518" name="Arrow"/>
          <p:cNvSpPr/>
          <p:nvPr/>
        </p:nvSpPr>
        <p:spPr>
          <a:xfrm>
            <a:off x="4689442" y="4775580"/>
            <a:ext cx="980613" cy="1696460"/>
          </a:xfrm>
          <a:prstGeom prst="rightArrow">
            <a:avLst>
              <a:gd name="adj1" fmla="val 70273"/>
              <a:gd name="adj2" fmla="val 41371"/>
            </a:avLst>
          </a:prstGeom>
          <a:blipFill>
            <a:blip r:embed="rId4"/>
          </a:blipFill>
          <a:ln w="12700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algn="ctr" defTabSz="451081"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With exponent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With exponent 1</a:t>
            </a:r>
          </a:p>
        </p:txBody>
      </p:sp>
      <p:sp>
        <p:nvSpPr>
          <p:cNvPr id="1521" name="(The previous version)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(The previous version)</a:t>
            </a:r>
          </a:p>
        </p:txBody>
      </p:sp>
      <p:pic>
        <p:nvPicPr>
          <p:cNvPr id="152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973" y="2539785"/>
            <a:ext cx="8975052" cy="51286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With exponent 4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With exponent 4</a:t>
            </a:r>
          </a:p>
        </p:txBody>
      </p:sp>
      <p:sp>
        <p:nvSpPr>
          <p:cNvPr id="1525" name="Subtle difference, but sharpe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Subtle difference, but sharper</a:t>
            </a:r>
          </a:p>
        </p:txBody>
      </p:sp>
      <p:pic>
        <p:nvPicPr>
          <p:cNvPr id="152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973" y="2539785"/>
            <a:ext cx="8975052" cy="5128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7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3973" y="2539785"/>
            <a:ext cx="8975052" cy="51286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Visualization of image weigh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Visualization of image weights </a:t>
            </a:r>
          </a:p>
        </p:txBody>
      </p:sp>
      <p:sp>
        <p:nvSpPr>
          <p:cNvPr id="1530" name="Random color for each input imag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Random color for each input image</a:t>
            </a:r>
          </a:p>
        </p:txBody>
      </p:sp>
      <p:pic>
        <p:nvPicPr>
          <p:cNvPr id="153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973" y="2539785"/>
            <a:ext cx="8975052" cy="51286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Visualization of image weigh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Visualization of image weights </a:t>
            </a:r>
          </a:p>
        </p:txBody>
      </p:sp>
      <p:sp>
        <p:nvSpPr>
          <p:cNvPr id="1534" name="Random color for each input imag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Random color for each input image</a:t>
            </a:r>
          </a:p>
          <a:p>
            <a:pPr/>
            <a:r>
              <a:t>With exponent =1 : blurrier</a:t>
            </a:r>
            <a:br/>
          </a:p>
        </p:txBody>
      </p:sp>
      <p:pic>
        <p:nvPicPr>
          <p:cNvPr id="153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973" y="2539785"/>
            <a:ext cx="8975052" cy="51286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More results: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results: input</a:t>
            </a:r>
          </a:p>
        </p:txBody>
      </p:sp>
      <p:sp>
        <p:nvSpPr>
          <p:cNvPr id="1538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39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More results: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results: input</a:t>
            </a:r>
          </a:p>
        </p:txBody>
      </p:sp>
      <p:sp>
        <p:nvSpPr>
          <p:cNvPr id="1543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4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6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" name="More results: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results: input</a:t>
            </a:r>
          </a:p>
        </p:txBody>
      </p:sp>
      <p:sp>
        <p:nvSpPr>
          <p:cNvPr id="1549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5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2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3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More results: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results: input</a:t>
            </a:r>
          </a:p>
        </p:txBody>
      </p:sp>
      <p:sp>
        <p:nvSpPr>
          <p:cNvPr id="1556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57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9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0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1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More results: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results: input</a:t>
            </a:r>
          </a:p>
        </p:txBody>
      </p:sp>
      <p:sp>
        <p:nvSpPr>
          <p:cNvPr id="1564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6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7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8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9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0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More results: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results: input</a:t>
            </a:r>
          </a:p>
        </p:txBody>
      </p:sp>
      <p:sp>
        <p:nvSpPr>
          <p:cNvPr id="1573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7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6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7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8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9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0" name="droppedImage.png" descr="dropped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More results: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results: input</a:t>
            </a:r>
          </a:p>
        </p:txBody>
      </p:sp>
      <p:sp>
        <p:nvSpPr>
          <p:cNvPr id="1583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8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6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7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8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9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0" name="droppedImage.png" descr="dropped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1" name="droppedImage.png" descr="droppedImag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More results: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results: input</a:t>
            </a:r>
          </a:p>
        </p:txBody>
      </p:sp>
      <p:sp>
        <p:nvSpPr>
          <p:cNvPr id="1594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9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7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8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9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0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1" name="droppedImage.png" descr="dropped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2" name="droppedImage.png" descr="droppedImag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3" name="droppedImage.png" descr="droppedImage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More results: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results: input</a:t>
            </a:r>
          </a:p>
        </p:txBody>
      </p:sp>
      <p:sp>
        <p:nvSpPr>
          <p:cNvPr id="1606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07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9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0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1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2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3" name="droppedImage.png" descr="dropped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4" name="droppedImage.png" descr="droppedImag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5" name="droppedImage.png" descr="droppedImage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6" name="droppedImage.png" descr="droppedImag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More results: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results: input</a:t>
            </a:r>
          </a:p>
        </p:txBody>
      </p:sp>
      <p:sp>
        <p:nvSpPr>
          <p:cNvPr id="1619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2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2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3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4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5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6" name="droppedImage.png" descr="dropped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7" name="droppedImage.png" descr="droppedImag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8" name="droppedImage.png" descr="droppedImage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9" name="droppedImage.png" descr="droppedImag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0" name="droppedImage.png" descr="droppedImag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More results: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results: input</a:t>
            </a:r>
          </a:p>
        </p:txBody>
      </p:sp>
      <p:sp>
        <p:nvSpPr>
          <p:cNvPr id="1633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3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6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7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8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9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0" name="droppedImage.png" descr="dropped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1" name="droppedImage.png" descr="droppedImag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2" name="droppedImage.png" descr="droppedImage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3" name="droppedImage.png" descr="droppedImag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4" name="droppedImage.png" descr="droppedImag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5" name="droppedImage.png" descr="droppedImage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More results: in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results: input</a:t>
            </a:r>
          </a:p>
        </p:txBody>
      </p:sp>
      <p:sp>
        <p:nvSpPr>
          <p:cNvPr id="1648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49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1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2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3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4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5" name="droppedImage.png" descr="dropped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6" name="droppedImage.png" descr="droppedImag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7" name="droppedImage.png" descr="droppedImage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8" name="droppedImage.png" descr="droppedImag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9" name="droppedImage.png" descr="droppedImag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0" name="droppedImage.png" descr="droppedImage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1" name="droppedImage.png" descr="droppedImage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More resul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</a:t>
            </a:r>
          </a:p>
        </p:txBody>
      </p:sp>
      <p:sp>
        <p:nvSpPr>
          <p:cNvPr id="1664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6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7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8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9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0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1" name="droppedImage.png" descr="dropped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2" name="droppedImage.png" descr="droppedImag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3" name="droppedImage.png" descr="droppedImage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4" name="droppedImage.png" descr="droppedImag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5" name="droppedImage.png" descr="droppedImag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6" name="droppedImage.png" descr="droppedImage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7" name="droppedImage.png" descr="droppedImage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268980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8" name="droppedImage.png" descr="droppedImage.pn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237463" y="1294407"/>
            <a:ext cx="8068340" cy="61221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More resul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</a:t>
            </a:r>
          </a:p>
        </p:txBody>
      </p:sp>
      <p:sp>
        <p:nvSpPr>
          <p:cNvPr id="1681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697" name="Group"/>
          <p:cNvGrpSpPr/>
          <p:nvPr/>
        </p:nvGrpSpPr>
        <p:grpSpPr>
          <a:xfrm>
            <a:off x="237463" y="1294407"/>
            <a:ext cx="8099857" cy="6122169"/>
            <a:chOff x="0" y="0"/>
            <a:chExt cx="8099856" cy="6122167"/>
          </a:xfrm>
        </p:grpSpPr>
        <p:pic>
          <p:nvPicPr>
            <p:cNvPr id="1682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068340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83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068340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84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1516" y="0"/>
              <a:ext cx="8068341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85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1516" y="0"/>
              <a:ext cx="8068341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86" name="droppedImage.png" descr="droppedImag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1516" y="0"/>
              <a:ext cx="8068341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87" name="droppedImage.png" descr="droppedImag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1516" y="0"/>
              <a:ext cx="8068341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88" name="droppedImage.png" descr="droppedImage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8068340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89" name="droppedImage.png" descr="droppedImage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8068340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90" name="droppedImage.png" descr="droppedImage.pn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1516" y="0"/>
              <a:ext cx="8068341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91" name="droppedImage.png" descr="droppedImage.png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31516" y="0"/>
              <a:ext cx="8068341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92" name="droppedImage.png" descr="droppedImage.png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1516" y="0"/>
              <a:ext cx="8068341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93" name="droppedImage.png" descr="droppedImage.png"/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31516" y="0"/>
              <a:ext cx="8068341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94" name="droppedImage.png" descr="droppedImage.png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31516" y="0"/>
              <a:ext cx="8068341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95" name="droppedImage.png" descr="droppedImage.png"/>
            <p:cNvPicPr>
              <a:picLocks noChangeAspect="1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0" y="0"/>
              <a:ext cx="8068340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96" name="droppedImage.png" descr="droppedImage.png"/>
            <p:cNvPicPr>
              <a:picLocks noChangeAspect="1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0" y="0"/>
              <a:ext cx="8068340" cy="612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More advance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advanced</a:t>
            </a:r>
          </a:p>
        </p:txBody>
      </p:sp>
      <p:sp>
        <p:nvSpPr>
          <p:cNvPr id="1700" name="Choose max image for each pixe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Choose max image for each pixel</a:t>
            </a:r>
          </a:p>
          <a:p>
            <a:pPr/>
            <a:r>
              <a:t>Regularize for spatial coherence</a:t>
            </a:r>
          </a:p>
          <a:p>
            <a:pPr/>
            <a:r>
              <a:t>Poisson (gradient) blending</a:t>
            </a:r>
          </a:p>
        </p:txBody>
      </p:sp>
      <p:pic>
        <p:nvPicPr>
          <p:cNvPr id="1701" name="tmp.jpg" descr="tmp.jpg"/>
          <p:cNvPicPr>
            <a:picLocks noChangeAspect="0"/>
          </p:cNvPicPr>
          <p:nvPr/>
        </p:nvPicPr>
        <p:blipFill>
          <a:blip r:embed="rId2">
            <a:extLst/>
          </a:blip>
          <a:srcRect l="0" t="0" r="59863" b="18963"/>
          <a:stretch>
            <a:fillRect/>
          </a:stretch>
        </p:blipFill>
        <p:spPr>
          <a:xfrm>
            <a:off x="2502677" y="2794744"/>
            <a:ext cx="4677520" cy="4657908"/>
          </a:xfrm>
          <a:prstGeom prst="rect">
            <a:avLst/>
          </a:prstGeom>
          <a:ln w="12700">
            <a:miter lim="400000"/>
          </a:ln>
        </p:spPr>
      </p:pic>
      <p:sp>
        <p:nvSpPr>
          <p:cNvPr id="1702" name="From Agarwala et al.…"/>
          <p:cNvSpPr txBox="1"/>
          <p:nvPr/>
        </p:nvSpPr>
        <p:spPr>
          <a:xfrm>
            <a:off x="7405737" y="6197467"/>
            <a:ext cx="2637847" cy="1135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9224" tIns="39224" rIns="39224" bIns="39224">
            <a:spAutoFit/>
          </a:bodyPr>
          <a:lstStyle/>
          <a:p>
            <a:pPr marL="44628" marR="44628" defTabSz="1000224"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From Agarwala et al. </a:t>
            </a:r>
          </a:p>
          <a:p>
            <a:pPr marL="44628" marR="44628" defTabSz="1000224"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u="sng">
                <a:hlinkClick r:id="rId3" invalidUrl="" action="" tgtFrame="" tooltip="" history="1" highlightClick="0" endSnd="0"/>
              </a:rPr>
              <a:t>http://grail.cs.washington.edu/projects/photomontage/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Focal stack DoF extens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Focal stack DoF extensions</a:t>
            </a:r>
          </a:p>
        </p:txBody>
      </p:sp>
      <p:sp>
        <p:nvSpPr>
          <p:cNvPr id="1705" name="Capture N images focused at different distanc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Capture N images focused at different distances</a:t>
            </a:r>
          </a:p>
          <a:p>
            <a:pPr/>
            <a:r>
              <a:t>For each output pixel, choose the sharpest image</a:t>
            </a:r>
          </a:p>
          <a:p>
            <a:pPr lvl="1"/>
            <a:r>
              <a:t>e.g. look at local variance, gradient. </a:t>
            </a:r>
          </a:p>
        </p:txBody>
      </p:sp>
      <p:pic>
        <p:nvPicPr>
          <p:cNvPr id="1706" name="tmp.jpg" descr="tmp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16" y="2628040"/>
            <a:ext cx="10041468" cy="49492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8" name="Focal stac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Focal stack</a:t>
            </a:r>
          </a:p>
        </p:txBody>
      </p:sp>
      <p:sp>
        <p:nvSpPr>
          <p:cNvPr id="170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10" name="b_bigbug0000_croppped.png" descr="b_bigbug0000_croppp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0446" y="1010030"/>
            <a:ext cx="8438969" cy="6403397"/>
          </a:xfrm>
          <a:prstGeom prst="rect">
            <a:avLst/>
          </a:prstGeom>
          <a:ln w="25400"/>
        </p:spPr>
      </p:pic>
      <p:pic>
        <p:nvPicPr>
          <p:cNvPr id="1711" name="b_bigbug0001_croppped.png" descr="b_bigbug0001_cropppe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0446" y="1010030"/>
            <a:ext cx="8438969" cy="6403397"/>
          </a:xfrm>
          <a:prstGeom prst="rect">
            <a:avLst/>
          </a:prstGeom>
          <a:ln w="25400"/>
        </p:spPr>
      </p:pic>
      <p:pic>
        <p:nvPicPr>
          <p:cNvPr id="1712" name="b_bigbug0002_croppped.png" descr="b_bigbug0002_croppped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0446" y="1010030"/>
            <a:ext cx="8438969" cy="6403397"/>
          </a:xfrm>
          <a:prstGeom prst="rect">
            <a:avLst/>
          </a:prstGeom>
          <a:ln w="25400"/>
        </p:spPr>
      </p:pic>
      <p:pic>
        <p:nvPicPr>
          <p:cNvPr id="1713" name="b_bigbug0003_croppped.png" descr="b_bigbug0003_croppped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50446" y="1010030"/>
            <a:ext cx="8438969" cy="6403397"/>
          </a:xfrm>
          <a:prstGeom prst="rect">
            <a:avLst/>
          </a:prstGeom>
          <a:ln w="25400"/>
        </p:spPr>
      </p:pic>
      <p:pic>
        <p:nvPicPr>
          <p:cNvPr id="1714" name="b_bigbug0004_croppped.png" descr="b_bigbug0004_croppped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50446" y="1010030"/>
            <a:ext cx="8438969" cy="6403397"/>
          </a:xfrm>
          <a:prstGeom prst="rect">
            <a:avLst/>
          </a:prstGeom>
          <a:ln w="25400"/>
        </p:spPr>
      </p:pic>
      <p:pic>
        <p:nvPicPr>
          <p:cNvPr id="1715" name="b_bigbug0005_croppped.png" descr="b_bigbug0005_croppped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50446" y="1010030"/>
            <a:ext cx="8438969" cy="6403397"/>
          </a:xfrm>
          <a:prstGeom prst="rect">
            <a:avLst/>
          </a:prstGeom>
          <a:ln w="25400"/>
        </p:spPr>
      </p:pic>
      <p:pic>
        <p:nvPicPr>
          <p:cNvPr id="1716" name="b_bigbug0006_croppped.png" descr="b_bigbug0006_croppped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50446" y="1010030"/>
            <a:ext cx="8438969" cy="6403397"/>
          </a:xfrm>
          <a:prstGeom prst="rect">
            <a:avLst/>
          </a:prstGeom>
          <a:ln w="25400"/>
        </p:spPr>
      </p:pic>
      <p:pic>
        <p:nvPicPr>
          <p:cNvPr id="1717" name="b_bigbug0007_croppped.png" descr="b_bigbug0007_croppped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50446" y="1010030"/>
            <a:ext cx="8438969" cy="6403397"/>
          </a:xfrm>
          <a:prstGeom prst="rect">
            <a:avLst/>
          </a:prstGeom>
          <a:ln w="25400"/>
        </p:spPr>
      </p:pic>
      <p:pic>
        <p:nvPicPr>
          <p:cNvPr id="1718" name="b_bigbug0008_croppped.png" descr="b_bigbug0008_croppped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450446" y="1010030"/>
            <a:ext cx="8438969" cy="6403397"/>
          </a:xfrm>
          <a:prstGeom prst="rect">
            <a:avLst/>
          </a:prstGeom>
          <a:ln w="25400"/>
        </p:spPr>
      </p:pic>
      <p:pic>
        <p:nvPicPr>
          <p:cNvPr id="1719" name="b_bigbug0009_croppped.png" descr="b_bigbug0009_croppped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450446" y="1010030"/>
            <a:ext cx="8438969" cy="6403397"/>
          </a:xfrm>
          <a:prstGeom prst="rect">
            <a:avLst/>
          </a:prstGeom>
          <a:ln w="25400"/>
        </p:spPr>
      </p:pic>
      <p:pic>
        <p:nvPicPr>
          <p:cNvPr id="1720" name="b_bigbug0010_croppped.png" descr="b_bigbug0010_croppped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450446" y="1010030"/>
            <a:ext cx="8438969" cy="6403397"/>
          </a:xfrm>
          <a:prstGeom prst="rect">
            <a:avLst/>
          </a:prstGeom>
          <a:ln w="25400"/>
        </p:spPr>
      </p:pic>
      <p:pic>
        <p:nvPicPr>
          <p:cNvPr id="1721" name="b_bigbug0011_croppped.png" descr="b_bigbug0011_croppped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450446" y="1010030"/>
            <a:ext cx="8438969" cy="6403397"/>
          </a:xfrm>
          <a:prstGeom prst="rect">
            <a:avLst/>
          </a:prstGeom>
          <a:ln w="25400"/>
        </p:spPr>
      </p:pic>
      <p:pic>
        <p:nvPicPr>
          <p:cNvPr id="1722" name="b_bigbug0012_croppped.png" descr="b_bigbug0012_croppped.pn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450446" y="1010030"/>
            <a:ext cx="8438969" cy="6403397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1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xit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" dur="1000" fill="hold"/>
                                        <p:tgtEl>
                                          <p:spTgt spid="17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1" dur="1000"/>
                                        <p:tgtEl>
                                          <p:spTgt spid="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Class="exit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4" dur="1000" fill="hold"/>
                                        <p:tgtEl>
                                          <p:spTgt spid="17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1000"/>
                                        <p:tgtEl>
                                          <p:spTgt spid="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Class="exit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3" dur="1000" fill="hold"/>
                                        <p:tgtEl>
                                          <p:spTgt spid="17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9" dur="1000"/>
                                        <p:tgtEl>
                                          <p:spTgt spid="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Class="exit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2" dur="1000" fill="hold"/>
                                        <p:tgtEl>
                                          <p:spTgt spid="17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8" dur="1000"/>
                                        <p:tgtEl>
                                          <p:spTgt spid="1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Class="exit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1" dur="1000" fill="hold"/>
                                        <p:tgtEl>
                                          <p:spTgt spid="17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click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7" dur="1000"/>
                                        <p:tgtEl>
                                          <p:spTgt spid="1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Class="exit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0" dur="1000" fill="hold"/>
                                        <p:tgtEl>
                                          <p:spTgt spid="17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entr" nodeType="click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6" dur="1000"/>
                                        <p:tgtEl>
                                          <p:spTgt spid="1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Class="exit" nodeType="after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9" dur="1000" fill="hold"/>
                                        <p:tgtEl>
                                          <p:spTgt spid="17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entr" nodeType="click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5" dur="1000"/>
                                        <p:tgtEl>
                                          <p:spTgt spid="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Class="exit" nodeType="afterEffect" presetID="10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8" dur="1000" fill="hold"/>
                                        <p:tgtEl>
                                          <p:spTgt spid="17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Class="entr" nodeType="click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4" dur="1000"/>
                                        <p:tgtEl>
                                          <p:spTgt spid="1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Class="exit" nodeType="afterEffect" presetID="10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87" dur="1000" fill="hold"/>
                                        <p:tgtEl>
                                          <p:spTgt spid="17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Class="entr" nodeType="clickEffect" presetID="10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3" dur="1000"/>
                                        <p:tgtEl>
                                          <p:spTgt spid="1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Class="exit" nodeType="afterEffect" presetID="10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6" dur="1000" fill="hold"/>
                                        <p:tgtEl>
                                          <p:spTgt spid="17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Class="entr" nodeType="click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2" dur="1000"/>
                                        <p:tgtEl>
                                          <p:spTgt spid="1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Class="exit" nodeType="afterEffect" presetID="10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5" dur="1000" fill="hold"/>
                                        <p:tgtEl>
                                          <p:spTgt spid="1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Class="entr" nodeType="clickEffect" presetID="10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fill="hold"/>
                                        <p:tgtEl>
                                          <p:spTgt spid="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1" dur="1000"/>
                                        <p:tgtEl>
                                          <p:spTgt spid="1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Class="exit" nodeType="afterEffect" presetID="10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14" dur="1000" fill="hold"/>
                                        <p:tgtEl>
                                          <p:spTgt spid="17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18" grpId="16"/>
      <p:bldP build="whole" bldLvl="1" animBg="1" rev="0" advAuto="0" spid="1713" grpId="6"/>
      <p:bldP build="whole" bldLvl="1" animBg="1" rev="0" advAuto="0" spid="1718" grpId="19"/>
      <p:bldP build="whole" bldLvl="1" animBg="1" rev="0" advAuto="0" spid="1713" grpId="9"/>
      <p:bldP build="whole" bldLvl="1" animBg="1" rev="0" advAuto="0" spid="1717" grpId="14"/>
      <p:bldP build="whole" bldLvl="1" animBg="1" rev="0" advAuto="0" spid="1717" grpId="17"/>
      <p:bldP build="whole" bldLvl="1" animBg="1" rev="0" advAuto="0" spid="1715" grpId="10"/>
      <p:bldP build="whole" bldLvl="1" animBg="1" rev="0" advAuto="0" spid="1716" grpId="12"/>
      <p:bldP build="whole" bldLvl="1" animBg="1" rev="0" advAuto="0" spid="1715" grpId="13"/>
      <p:bldP build="whole" bldLvl="1" animBg="1" rev="0" advAuto="0" spid="1720" grpId="20"/>
      <p:bldP build="whole" bldLvl="1" animBg="1" rev="0" advAuto="0" spid="1716" grpId="15"/>
      <p:bldP build="whole" bldLvl="1" animBg="1" rev="0" advAuto="0" spid="1719" grpId="18"/>
      <p:bldP build="whole" bldLvl="1" animBg="1" rev="0" advAuto="0" spid="1710" grpId="1"/>
      <p:bldP build="whole" bldLvl="1" animBg="1" rev="0" advAuto="0" spid="1710" grpId="3"/>
      <p:bldP build="whole" bldLvl="1" animBg="1" rev="0" advAuto="0" spid="1719" grpId="21"/>
      <p:bldP build="whole" bldLvl="1" animBg="1" rev="0" advAuto="0" spid="1720" grpId="23"/>
      <p:bldP build="whole" bldLvl="1" animBg="1" rev="0" advAuto="0" spid="1711" grpId="2"/>
      <p:bldP build="whole" bldLvl="1" animBg="1" rev="0" advAuto="0" spid="1714" grpId="8"/>
      <p:bldP build="whole" bldLvl="1" animBg="1" rev="0" advAuto="0" spid="1712" grpId="4"/>
      <p:bldP build="whole" bldLvl="1" animBg="1" rev="0" advAuto="0" spid="1712" grpId="7"/>
      <p:bldP build="whole" bldLvl="1" animBg="1" rev="0" advAuto="0" spid="1711" grpId="5"/>
      <p:bldP build="whole" bldLvl="1" animBg="1" rev="0" advAuto="0" spid="1714" grpId="11"/>
      <p:bldP build="whole" bldLvl="1" animBg="1" rev="0" advAuto="0" spid="1722" grpId="24"/>
      <p:bldP build="whole" bldLvl="1" animBg="1" rev="0" advAuto="0" spid="1721" grpId="22"/>
      <p:bldP build="whole" bldLvl="1" animBg="1" rev="0" advAuto="0" spid="1721" grpId="25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Interactive Digital Photomont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Interactive Digital Photomontage</a:t>
            </a:r>
          </a:p>
        </p:txBody>
      </p:sp>
      <p:sp>
        <p:nvSpPr>
          <p:cNvPr id="172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2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3198" y="1206152"/>
            <a:ext cx="8433264" cy="6399069"/>
          </a:xfrm>
          <a:prstGeom prst="rect">
            <a:avLst/>
          </a:prstGeom>
          <a:ln w="25400"/>
        </p:spPr>
      </p:pic>
      <p:pic>
        <p:nvPicPr>
          <p:cNvPr id="1727" name="tmp.jpg" descr="tmp.jpg"/>
          <p:cNvPicPr>
            <a:picLocks noChangeAspect="0"/>
          </p:cNvPicPr>
          <p:nvPr/>
        </p:nvPicPr>
        <p:blipFill>
          <a:blip r:embed="rId3">
            <a:extLst/>
          </a:blip>
          <a:srcRect l="10546" t="40022" r="59570" b="18963"/>
          <a:stretch>
            <a:fillRect/>
          </a:stretch>
        </p:blipFill>
        <p:spPr>
          <a:xfrm>
            <a:off x="6876206" y="1010030"/>
            <a:ext cx="3000674" cy="2029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Compared to our resul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Compared to our result</a:t>
            </a:r>
          </a:p>
        </p:txBody>
      </p:sp>
      <p:sp>
        <p:nvSpPr>
          <p:cNvPr id="1730" name="Double-click to edit"/>
          <p:cNvSpPr txBox="1"/>
          <p:nvPr>
            <p:ph type="body" idx="1"/>
          </p:nvPr>
        </p:nvSpPr>
        <p:spPr>
          <a:xfrm>
            <a:off x="472810" y="1519948"/>
            <a:ext cx="9639417" cy="6236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3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3198" y="1206152"/>
            <a:ext cx="8438968" cy="64033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Macro mont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Macro montage </a:t>
            </a:r>
          </a:p>
        </p:txBody>
      </p:sp>
      <p:sp>
        <p:nvSpPr>
          <p:cNvPr id="1734" name="55 images her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55 images here</a:t>
            </a:r>
          </a:p>
          <a:p>
            <a:pPr/>
            <a:r>
              <a:t>Not my code</a:t>
            </a:r>
          </a:p>
        </p:txBody>
      </p:sp>
      <p:pic>
        <p:nvPicPr>
          <p:cNvPr id="1735" name="JB4_zs7f7_ed01crop_1000pix.jpg" descr="JB4_zs7f7_ed01crop_1000pix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7187" y="2510366"/>
            <a:ext cx="7109439" cy="49161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How to get the focal stack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to get the focal stack?</a:t>
            </a:r>
          </a:p>
        </p:txBody>
      </p:sp>
      <p:sp>
        <p:nvSpPr>
          <p:cNvPr id="1738" name="http://www.cognisys-inc.com/stackshot/stackshot.php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http://www.cognisys-inc.com/stackshot/stackshot.php</a:t>
            </a:r>
          </a:p>
          <a:p>
            <a:pPr/>
            <a:r>
              <a:t>Although here we change the viewpoint as well</a:t>
            </a:r>
          </a:p>
        </p:txBody>
      </p:sp>
      <p:pic>
        <p:nvPicPr>
          <p:cNvPr id="1739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5636" y="3481172"/>
            <a:ext cx="5795418" cy="38464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" name="Swept under the ru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Swept under the rug</a:t>
            </a:r>
          </a:p>
        </p:txBody>
      </p:sp>
      <p:sp>
        <p:nvSpPr>
          <p:cNvPr id="1742" name="We also need to scale imag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also need to scale images</a:t>
            </a:r>
          </a:p>
          <a:p>
            <a:pPr/>
            <a:r>
              <a:t>recall that changing the focus changes the field of view / magnification</a:t>
            </a:r>
          </a:p>
        </p:txBody>
      </p:sp>
      <p:sp>
        <p:nvSpPr>
          <p:cNvPr id="1743" name="Circle"/>
          <p:cNvSpPr/>
          <p:nvPr/>
        </p:nvSpPr>
        <p:spPr>
          <a:xfrm>
            <a:off x="4309454" y="5344335"/>
            <a:ext cx="106643" cy="107868"/>
          </a:xfrm>
          <a:prstGeom prst="ellipse">
            <a:avLst/>
          </a:prstGeom>
          <a:solidFill>
            <a:srgbClr val="D5D5D5"/>
          </a:solidFill>
          <a:ln w="12700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31379" marR="31379" defTabSz="706040"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44" name="Line"/>
          <p:cNvSpPr/>
          <p:nvPr/>
        </p:nvSpPr>
        <p:spPr>
          <a:xfrm flipH="1" flipV="1">
            <a:off x="1149432" y="5398268"/>
            <a:ext cx="5194793" cy="1227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745" name="Line"/>
          <p:cNvSpPr/>
          <p:nvPr/>
        </p:nvSpPr>
        <p:spPr>
          <a:xfrm flipH="1" flipV="1">
            <a:off x="1149432" y="5023184"/>
            <a:ext cx="5409303" cy="1875420"/>
          </a:xfrm>
          <a:prstGeom prst="line">
            <a:avLst/>
          </a:prstGeom>
          <a:ln w="50800">
            <a:solidFill>
              <a:srgbClr val="989898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746" name="Circle"/>
          <p:cNvSpPr/>
          <p:nvPr/>
        </p:nvSpPr>
        <p:spPr>
          <a:xfrm>
            <a:off x="4309454" y="6094503"/>
            <a:ext cx="106643" cy="107868"/>
          </a:xfrm>
          <a:prstGeom prst="ellipse">
            <a:avLst/>
          </a:prstGeom>
          <a:solidFill>
            <a:srgbClr val="D5D5D5"/>
          </a:solidFill>
          <a:ln w="12700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31379" marR="31379" defTabSz="706040"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47" name="Line"/>
          <p:cNvSpPr/>
          <p:nvPr/>
        </p:nvSpPr>
        <p:spPr>
          <a:xfrm flipH="1">
            <a:off x="1042791" y="4219083"/>
            <a:ext cx="4819708" cy="1554272"/>
          </a:xfrm>
          <a:prstGeom prst="line">
            <a:avLst/>
          </a:prstGeom>
          <a:ln w="50800">
            <a:solidFill>
              <a:srgbClr val="38D142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748" name="Circle"/>
          <p:cNvSpPr/>
          <p:nvPr/>
        </p:nvSpPr>
        <p:spPr>
          <a:xfrm>
            <a:off x="4309454" y="4648100"/>
            <a:ext cx="106643" cy="106643"/>
          </a:xfrm>
          <a:prstGeom prst="ellipse">
            <a:avLst/>
          </a:prstGeom>
          <a:solidFill>
            <a:srgbClr val="D5D5D5"/>
          </a:solidFill>
          <a:ln w="12700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31379" marR="31379" defTabSz="706040"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49" name="Oval"/>
          <p:cNvSpPr/>
          <p:nvPr/>
        </p:nvSpPr>
        <p:spPr>
          <a:xfrm>
            <a:off x="2166817" y="4702034"/>
            <a:ext cx="160576" cy="1500337"/>
          </a:xfrm>
          <a:prstGeom prst="ellipse">
            <a:avLst/>
          </a:prstGeom>
          <a:solidFill>
            <a:srgbClr val="00FDFF"/>
          </a:solidFill>
          <a:ln w="25400"/>
        </p:spPr>
        <p:txBody>
          <a:bodyPr lIns="39224" tIns="39224" rIns="39224" bIns="39224" anchor="ctr"/>
          <a:lstStyle/>
          <a:p>
            <a:pPr marL="31379" marR="31379" defTabSz="706040"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50" name="Circle"/>
          <p:cNvSpPr/>
          <p:nvPr/>
        </p:nvSpPr>
        <p:spPr>
          <a:xfrm>
            <a:off x="1470583" y="5344335"/>
            <a:ext cx="107868" cy="107868"/>
          </a:xfrm>
          <a:prstGeom prst="ellipse">
            <a:avLst/>
          </a:prstGeom>
          <a:solidFill>
            <a:srgbClr val="D5D5D5"/>
          </a:solidFill>
          <a:ln w="12700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31379" marR="31379" defTabSz="706040"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51" name="Line"/>
          <p:cNvSpPr/>
          <p:nvPr/>
        </p:nvSpPr>
        <p:spPr>
          <a:xfrm>
            <a:off x="1149432" y="4379658"/>
            <a:ext cx="1227" cy="2197797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752" name="Line"/>
          <p:cNvSpPr/>
          <p:nvPr/>
        </p:nvSpPr>
        <p:spPr>
          <a:xfrm>
            <a:off x="4363388" y="4379658"/>
            <a:ext cx="1227" cy="2197797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753" name="Rectangle"/>
          <p:cNvSpPr/>
          <p:nvPr/>
        </p:nvSpPr>
        <p:spPr>
          <a:xfrm>
            <a:off x="1095498" y="5023184"/>
            <a:ext cx="107869" cy="696236"/>
          </a:xfrm>
          <a:prstGeom prst="rect">
            <a:avLst/>
          </a:prstGeom>
          <a:solidFill>
            <a:srgbClr val="D5D5D5"/>
          </a:solidFill>
          <a:ln w="12700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31379" marR="31379" defTabSz="706040"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54" name="Rectangle"/>
          <p:cNvSpPr/>
          <p:nvPr/>
        </p:nvSpPr>
        <p:spPr>
          <a:xfrm>
            <a:off x="1470583" y="5023184"/>
            <a:ext cx="107868" cy="696236"/>
          </a:xfrm>
          <a:prstGeom prst="rect">
            <a:avLst/>
          </a:prstGeom>
          <a:solidFill>
            <a:srgbClr val="D5D5D5"/>
          </a:solidFill>
          <a:ln w="12700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31379" marR="31379" defTabSz="706040"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55" name="Line"/>
          <p:cNvSpPr/>
          <p:nvPr/>
        </p:nvSpPr>
        <p:spPr>
          <a:xfrm flipH="1" flipV="1">
            <a:off x="1524516" y="5023184"/>
            <a:ext cx="4927576" cy="2465015"/>
          </a:xfrm>
          <a:prstGeom prst="line">
            <a:avLst/>
          </a:prstGeom>
          <a:ln w="50800">
            <a:solidFill>
              <a:srgbClr val="989898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756" name="Line"/>
          <p:cNvSpPr/>
          <p:nvPr/>
        </p:nvSpPr>
        <p:spPr>
          <a:xfrm flipH="1">
            <a:off x="1470583" y="3522848"/>
            <a:ext cx="4391917" cy="2250506"/>
          </a:xfrm>
          <a:prstGeom prst="line">
            <a:avLst/>
          </a:prstGeom>
          <a:ln w="50800">
            <a:solidFill>
              <a:srgbClr val="38D142"/>
            </a:solidFill>
            <a:prstDash val="sysDot"/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757" name="film…"/>
          <p:cNvSpPr txBox="1"/>
          <p:nvPr/>
        </p:nvSpPr>
        <p:spPr>
          <a:xfrm>
            <a:off x="1363941" y="3683423"/>
            <a:ext cx="741671" cy="813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9612" tIns="19612" rIns="19612" bIns="19612">
            <a:spAutoFit/>
          </a:bodyPr>
          <a:lstStyle/>
          <a:p>
            <a:pPr marL="25382" marR="25382" defTabSz="642300">
              <a:lnSpc>
                <a:spcPct val="85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film </a:t>
            </a:r>
          </a:p>
          <a:p>
            <a:pPr marL="25382" marR="25382" defTabSz="642300">
              <a:lnSpc>
                <a:spcPct val="85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focused </a:t>
            </a:r>
          </a:p>
          <a:p>
            <a:pPr marL="25382" marR="25382" defTabSz="642300">
              <a:lnSpc>
                <a:spcPct val="85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at </a:t>
            </a:r>
          </a:p>
          <a:p>
            <a:pPr marL="25382" marR="25382" defTabSz="642300">
              <a:lnSpc>
                <a:spcPct val="85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infinity</a:t>
            </a:r>
          </a:p>
        </p:txBody>
      </p:sp>
      <p:sp>
        <p:nvSpPr>
          <p:cNvPr id="1758" name="film…"/>
          <p:cNvSpPr txBox="1"/>
          <p:nvPr/>
        </p:nvSpPr>
        <p:spPr>
          <a:xfrm>
            <a:off x="613773" y="3683423"/>
            <a:ext cx="741670" cy="627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9612" tIns="19612" rIns="19612" bIns="19612">
            <a:spAutoFit/>
          </a:bodyPr>
          <a:lstStyle/>
          <a:p>
            <a:pPr marL="25382" marR="25382" defTabSz="642300">
              <a:lnSpc>
                <a:spcPct val="85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film </a:t>
            </a:r>
          </a:p>
          <a:p>
            <a:pPr marL="25382" marR="25382" defTabSz="642300">
              <a:lnSpc>
                <a:spcPct val="85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focused </a:t>
            </a:r>
          </a:p>
          <a:p>
            <a:pPr marL="25382" marR="25382" defTabSz="642300">
              <a:lnSpc>
                <a:spcPct val="85000"/>
              </a:lnSpc>
              <a:defRPr>
                <a:uFill>
                  <a:solidFill>
                    <a:srgbClr val="000000"/>
                  </a:solidFill>
                </a:uFill>
              </a:defRPr>
            </a:pPr>
            <a:r>
              <a:t>close</a:t>
            </a:r>
          </a:p>
        </p:txBody>
      </p:sp>
      <p:sp>
        <p:nvSpPr>
          <p:cNvPr id="1759" name="Line"/>
          <p:cNvSpPr/>
          <p:nvPr/>
        </p:nvSpPr>
        <p:spPr>
          <a:xfrm>
            <a:off x="1524516" y="4379658"/>
            <a:ext cx="1227" cy="2197797"/>
          </a:xfrm>
          <a:prstGeom prst="line">
            <a:avLst/>
          </a:prstGeom>
          <a:ln w="12700">
            <a:solidFill>
              <a:srgbClr val="000000"/>
            </a:solidFill>
            <a:custDash>
              <a:ds d="100000" sp="200000"/>
            </a:custDash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76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76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800"/>
            </a:pPr>
          </a:p>
        </p:txBody>
      </p:sp>
      <p:sp>
        <p:nvSpPr>
          <p:cNvPr id="1764" name="Macro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421878" indent="-376555">
              <a:buSzTx/>
              <a:buNone/>
              <a:defRPr sz="10400"/>
            </a:lvl1pPr>
          </a:lstStyle>
          <a:p>
            <a:pPr/>
            <a:r>
              <a:t>Macro</a:t>
            </a:r>
          </a:p>
        </p:txBody>
      </p:sp>
      <p:sp>
        <p:nvSpPr>
          <p:cNvPr id="1765" name="Rectangle"/>
          <p:cNvSpPr/>
          <p:nvPr/>
        </p:nvSpPr>
        <p:spPr>
          <a:xfrm>
            <a:off x="335524" y="166703"/>
            <a:ext cx="9541356" cy="755073"/>
          </a:xfrm>
          <a:prstGeom prst="rect">
            <a:avLst/>
          </a:prstGeom>
          <a:solidFill>
            <a:srgbClr val="0433FF"/>
          </a:solidFill>
          <a:ln w="3175">
            <a:solidFill>
              <a:srgbClr val="011279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66" name="Rectangle"/>
          <p:cNvSpPr/>
          <p:nvPr/>
        </p:nvSpPr>
        <p:spPr>
          <a:xfrm>
            <a:off x="335524" y="6609324"/>
            <a:ext cx="9541356" cy="755072"/>
          </a:xfrm>
          <a:prstGeom prst="rect">
            <a:avLst/>
          </a:prstGeom>
          <a:solidFill>
            <a:srgbClr val="0433FF"/>
          </a:solidFill>
          <a:ln w="3175">
            <a:solidFill>
              <a:srgbClr val="011279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76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770" name="Scanning: combination in 1 expos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Scanning: combination in 1 exposure</a:t>
            </a:r>
          </a:p>
        </p:txBody>
      </p:sp>
      <p:sp>
        <p:nvSpPr>
          <p:cNvPr id="177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7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0" t="0" r="0" b="21249"/>
          <a:stretch>
            <a:fillRect/>
          </a:stretch>
        </p:blipFill>
        <p:spPr>
          <a:xfrm>
            <a:off x="1924116" y="1000224"/>
            <a:ext cx="7993079" cy="6516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58593" t="82530" r="30" b="0"/>
          <a:stretch>
            <a:fillRect/>
          </a:stretch>
        </p:blipFill>
        <p:spPr>
          <a:xfrm>
            <a:off x="168820" y="1088479"/>
            <a:ext cx="4854030" cy="2121336"/>
          </a:xfrm>
          <a:prstGeom prst="rect">
            <a:avLst/>
          </a:prstGeom>
          <a:ln w="12700">
            <a:miter lim="400000"/>
          </a:ln>
        </p:spPr>
      </p:pic>
      <p:sp>
        <p:nvSpPr>
          <p:cNvPr id="1774" name="From Macro photography: Learning from a Master"/>
          <p:cNvSpPr txBox="1"/>
          <p:nvPr/>
        </p:nvSpPr>
        <p:spPr>
          <a:xfrm>
            <a:off x="168820" y="7109436"/>
            <a:ext cx="4079283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/>
          <a:p>
            <a:pPr marL="44628" marR="44628" defTabSz="1000224">
              <a:spcBef>
                <a:spcPts val="8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b="1" sz="1200"/>
              <a:t>From Macro photography: Learning from a Master</a:t>
            </a:r>
            <a:r>
              <a:rPr sz="1200"/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77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778" name="Macro is easy with small senso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pPr/>
            <a:r>
              <a:t>Macro is easy with small sensors</a:t>
            </a:r>
          </a:p>
        </p:txBody>
      </p:sp>
      <p:sp>
        <p:nvSpPr>
          <p:cNvPr id="1779" name="1/ minimum focusing distance is way small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1/ minimum focusing distance is way smaller</a:t>
            </a:r>
          </a:p>
          <a:p>
            <a:pPr/>
            <a:r>
              <a:t>2/ depth of field is bigger</a:t>
            </a:r>
          </a:p>
          <a:p>
            <a:pPr/>
            <a:r>
              <a:t>Summary: you've scaled down the camera, you can take pictures of a scaled-down world</a:t>
            </a:r>
          </a:p>
        </p:txBody>
      </p:sp>
      <p:sp>
        <p:nvSpPr>
          <p:cNvPr id="1780" name="sensor"/>
          <p:cNvSpPr txBox="1"/>
          <p:nvPr/>
        </p:nvSpPr>
        <p:spPr>
          <a:xfrm>
            <a:off x="162501" y="6275916"/>
            <a:ext cx="734236" cy="33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sensor</a:t>
            </a:r>
          </a:p>
        </p:txBody>
      </p:sp>
      <p:grpSp>
        <p:nvGrpSpPr>
          <p:cNvPr id="1813" name="Group"/>
          <p:cNvGrpSpPr/>
          <p:nvPr/>
        </p:nvGrpSpPr>
        <p:grpSpPr>
          <a:xfrm>
            <a:off x="90371" y="3390738"/>
            <a:ext cx="6187173" cy="4935064"/>
            <a:chOff x="0" y="0"/>
            <a:chExt cx="6187171" cy="4935063"/>
          </a:xfrm>
        </p:grpSpPr>
        <p:sp>
          <p:nvSpPr>
            <p:cNvPr id="1781" name="Oval"/>
            <p:cNvSpPr/>
            <p:nvPr/>
          </p:nvSpPr>
          <p:spPr>
            <a:xfrm>
              <a:off x="1077476" y="180372"/>
              <a:ext cx="172829" cy="1382855"/>
            </a:xfrm>
            <a:prstGeom prst="ellipse">
              <a:avLst/>
            </a:prstGeom>
            <a:solidFill>
              <a:srgbClr val="3DACFF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82" name="Line"/>
            <p:cNvSpPr/>
            <p:nvPr/>
          </p:nvSpPr>
          <p:spPr>
            <a:xfrm>
              <a:off x="356108" y="180372"/>
              <a:ext cx="1744" cy="138285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783" name="lens"/>
            <p:cNvSpPr/>
            <p:nvPr/>
          </p:nvSpPr>
          <p:spPr>
            <a:xfrm>
              <a:off x="897134" y="156072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lens</a:t>
              </a:r>
            </a:p>
          </p:txBody>
        </p:sp>
        <p:sp>
          <p:nvSpPr>
            <p:cNvPr id="1784" name="Line"/>
            <p:cNvSpPr/>
            <p:nvPr/>
          </p:nvSpPr>
          <p:spPr>
            <a:xfrm>
              <a:off x="1137590" y="180372"/>
              <a:ext cx="4989467" cy="1503104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785" name="Line"/>
            <p:cNvSpPr/>
            <p:nvPr/>
          </p:nvSpPr>
          <p:spPr>
            <a:xfrm flipV="1">
              <a:off x="1137591" y="0"/>
              <a:ext cx="5049581" cy="1563226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786" name="Circle"/>
            <p:cNvSpPr/>
            <p:nvPr/>
          </p:nvSpPr>
          <p:spPr>
            <a:xfrm>
              <a:off x="3361810" y="841737"/>
              <a:ext cx="60115" cy="60125"/>
            </a:xfrm>
            <a:prstGeom prst="ellipse">
              <a:avLst/>
            </a:prstGeom>
            <a:solidFill>
              <a:srgbClr val="FF26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87" name="Rectangle"/>
            <p:cNvSpPr/>
            <p:nvPr/>
          </p:nvSpPr>
          <p:spPr>
            <a:xfrm>
              <a:off x="5045004" y="365005"/>
              <a:ext cx="120229" cy="30062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88" name="Rectangle"/>
            <p:cNvSpPr/>
            <p:nvPr/>
          </p:nvSpPr>
          <p:spPr>
            <a:xfrm>
              <a:off x="5045004" y="661365"/>
              <a:ext cx="120229" cy="30062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89" name="Rectangle"/>
            <p:cNvSpPr/>
            <p:nvPr/>
          </p:nvSpPr>
          <p:spPr>
            <a:xfrm>
              <a:off x="5045004" y="961985"/>
              <a:ext cx="120229" cy="300621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90" name="Rectangle"/>
            <p:cNvSpPr/>
            <p:nvPr/>
          </p:nvSpPr>
          <p:spPr>
            <a:xfrm>
              <a:off x="5045004" y="1262605"/>
              <a:ext cx="120229" cy="30062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91" name="Rectangle"/>
            <p:cNvSpPr/>
            <p:nvPr/>
          </p:nvSpPr>
          <p:spPr>
            <a:xfrm>
              <a:off x="5045004" y="60124"/>
              <a:ext cx="120229" cy="30062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92" name="sensor"/>
            <p:cNvSpPr/>
            <p:nvPr/>
          </p:nvSpPr>
          <p:spPr>
            <a:xfrm>
              <a:off x="0" y="1560720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sensor</a:t>
              </a:r>
            </a:p>
          </p:txBody>
        </p:sp>
        <p:sp>
          <p:nvSpPr>
            <p:cNvPr id="1793" name="Point in focus"/>
            <p:cNvSpPr/>
            <p:nvPr/>
          </p:nvSpPr>
          <p:spPr>
            <a:xfrm>
              <a:off x="2700556" y="113985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Point in focus</a:t>
              </a:r>
            </a:p>
          </p:txBody>
        </p:sp>
        <p:sp>
          <p:nvSpPr>
            <p:cNvPr id="1794" name="Object with texture"/>
            <p:cNvSpPr/>
            <p:nvPr/>
          </p:nvSpPr>
          <p:spPr>
            <a:xfrm>
              <a:off x="4203407" y="162084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Object with texture</a:t>
              </a:r>
            </a:p>
          </p:txBody>
        </p:sp>
        <p:sp>
          <p:nvSpPr>
            <p:cNvPr id="1795" name="Line"/>
            <p:cNvSpPr/>
            <p:nvPr/>
          </p:nvSpPr>
          <p:spPr>
            <a:xfrm>
              <a:off x="356108" y="901861"/>
              <a:ext cx="781484" cy="661365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796" name="Line"/>
            <p:cNvSpPr/>
            <p:nvPr/>
          </p:nvSpPr>
          <p:spPr>
            <a:xfrm flipV="1">
              <a:off x="356108" y="180372"/>
              <a:ext cx="781483" cy="721490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797" name="lens"/>
            <p:cNvSpPr/>
            <p:nvPr/>
          </p:nvSpPr>
          <p:spPr>
            <a:xfrm>
              <a:off x="356108" y="270433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lens</a:t>
              </a:r>
            </a:p>
          </p:txBody>
        </p:sp>
        <p:sp>
          <p:nvSpPr>
            <p:cNvPr id="1798" name="Line"/>
            <p:cNvSpPr/>
            <p:nvPr/>
          </p:nvSpPr>
          <p:spPr>
            <a:xfrm>
              <a:off x="1137590" y="2946079"/>
              <a:ext cx="3967529" cy="60125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799" name="Line"/>
            <p:cNvSpPr/>
            <p:nvPr/>
          </p:nvSpPr>
          <p:spPr>
            <a:xfrm flipV="1">
              <a:off x="1137591" y="2840862"/>
              <a:ext cx="3899900" cy="345714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800" name="Circle"/>
            <p:cNvSpPr/>
            <p:nvPr/>
          </p:nvSpPr>
          <p:spPr>
            <a:xfrm>
              <a:off x="3361810" y="2946079"/>
              <a:ext cx="60115" cy="60125"/>
            </a:xfrm>
            <a:prstGeom prst="ellipse">
              <a:avLst/>
            </a:prstGeom>
            <a:solidFill>
              <a:srgbClr val="FF26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01" name="Rectangle"/>
            <p:cNvSpPr/>
            <p:nvPr/>
          </p:nvSpPr>
          <p:spPr>
            <a:xfrm>
              <a:off x="5045004" y="2465087"/>
              <a:ext cx="120229" cy="300621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02" name="Rectangle"/>
            <p:cNvSpPr/>
            <p:nvPr/>
          </p:nvSpPr>
          <p:spPr>
            <a:xfrm>
              <a:off x="5045004" y="2765707"/>
              <a:ext cx="120229" cy="300622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03" name="Rectangle"/>
            <p:cNvSpPr/>
            <p:nvPr/>
          </p:nvSpPr>
          <p:spPr>
            <a:xfrm>
              <a:off x="5045004" y="3066327"/>
              <a:ext cx="120229" cy="30062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04" name="Rectangle"/>
            <p:cNvSpPr/>
            <p:nvPr/>
          </p:nvSpPr>
          <p:spPr>
            <a:xfrm>
              <a:off x="5045004" y="3366948"/>
              <a:ext cx="120229" cy="30062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05" name="Rectangle"/>
            <p:cNvSpPr/>
            <p:nvPr/>
          </p:nvSpPr>
          <p:spPr>
            <a:xfrm>
              <a:off x="5045004" y="2164466"/>
              <a:ext cx="120229" cy="300622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06" name="Point in focus"/>
            <p:cNvSpPr/>
            <p:nvPr/>
          </p:nvSpPr>
          <p:spPr>
            <a:xfrm>
              <a:off x="2700556" y="324419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Point in focus</a:t>
              </a:r>
            </a:p>
          </p:txBody>
        </p:sp>
        <p:sp>
          <p:nvSpPr>
            <p:cNvPr id="1807" name="Object with texture"/>
            <p:cNvSpPr/>
            <p:nvPr/>
          </p:nvSpPr>
          <p:spPr>
            <a:xfrm>
              <a:off x="4262269" y="366506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Object with texture</a:t>
              </a:r>
            </a:p>
          </p:txBody>
        </p:sp>
        <p:grpSp>
          <p:nvGrpSpPr>
            <p:cNvPr id="1812" name="Group"/>
            <p:cNvGrpSpPr/>
            <p:nvPr/>
          </p:nvGrpSpPr>
          <p:grpSpPr>
            <a:xfrm>
              <a:off x="1017362" y="2946079"/>
              <a:ext cx="120229" cy="240497"/>
              <a:chOff x="0" y="0"/>
              <a:chExt cx="120228" cy="240496"/>
            </a:xfrm>
          </p:grpSpPr>
          <p:sp>
            <p:nvSpPr>
              <p:cNvPr id="1808" name="Oval"/>
              <p:cNvSpPr/>
              <p:nvPr/>
            </p:nvSpPr>
            <p:spPr>
              <a:xfrm>
                <a:off x="96990" y="0"/>
                <a:ext cx="23239" cy="240497"/>
              </a:xfrm>
              <a:prstGeom prst="ellipse">
                <a:avLst/>
              </a:prstGeom>
              <a:solidFill>
                <a:srgbClr val="3DACFF"/>
              </a:solidFill>
              <a:ln w="12700" cap="flat">
                <a:noFill/>
                <a:round/>
              </a:ln>
              <a:effectLst/>
            </p:spPr>
            <p:txBody>
              <a:bodyPr wrap="square" lIns="39224" tIns="39224" rIns="39224" bIns="39224" numCol="1" anchor="ctr">
                <a:noAutofit/>
              </a:bodyPr>
              <a:lstStyle/>
              <a:p>
                <a:pPr marL="44628" marR="44628" defTabSz="1000224">
                  <a:defRPr sz="26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809" name="Line"/>
              <p:cNvSpPr/>
              <p:nvPr/>
            </p:nvSpPr>
            <p:spPr>
              <a:xfrm>
                <a:off x="0" y="0"/>
                <a:ext cx="1744" cy="240497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53020">
                  <a:defRPr sz="900"/>
                </a:pPr>
              </a:p>
            </p:txBody>
          </p:sp>
          <p:sp>
            <p:nvSpPr>
              <p:cNvPr id="1810" name="Line"/>
              <p:cNvSpPr/>
              <p:nvPr/>
            </p:nvSpPr>
            <p:spPr>
              <a:xfrm>
                <a:off x="0" y="125475"/>
                <a:ext cx="105074" cy="115021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53020">
                  <a:defRPr sz="900"/>
                </a:pPr>
              </a:p>
            </p:txBody>
          </p:sp>
          <p:sp>
            <p:nvSpPr>
              <p:cNvPr id="1811" name="Line"/>
              <p:cNvSpPr/>
              <p:nvPr/>
            </p:nvSpPr>
            <p:spPr>
              <a:xfrm flipV="1">
                <a:off x="0" y="0"/>
                <a:ext cx="105074" cy="127480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53020">
                  <a:defRPr sz="900"/>
                </a:pPr>
              </a:p>
            </p:txBody>
          </p:sp>
        </p:grpSp>
      </p:grpSp>
      <p:sp>
        <p:nvSpPr>
          <p:cNvPr id="1814" name="Well, except for diffraction (we did not scale wavelength!)"/>
          <p:cNvSpPr txBox="1"/>
          <p:nvPr/>
        </p:nvSpPr>
        <p:spPr>
          <a:xfrm>
            <a:off x="7278257" y="5187437"/>
            <a:ext cx="2598623" cy="158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9224" tIns="39224" rIns="39224" bIns="39224">
            <a:spAutoFit/>
          </a:bodyPr>
          <a:lstStyle/>
          <a:p>
            <a:pPr marL="44628" marR="44628" defTabSz="1000224">
              <a:spcBef>
                <a:spcPts val="1400"/>
              </a:spcBef>
              <a:buClr>
                <a:srgbClr val="000000"/>
              </a:buClr>
              <a:buFont typeface="Times New Roman"/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Well, except for diffraction</a:t>
            </a:r>
            <a:br/>
            <a:r>
              <a:t>(we did not scale wavelength!)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6" name="Mo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</a:t>
            </a:r>
          </a:p>
        </p:txBody>
      </p:sp>
      <p:sp>
        <p:nvSpPr>
          <p:cNvPr id="1817" name="http://grail.cs.washington.edu/projects/photomontage/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13063" indent="-295563">
              <a:defRPr sz="1600"/>
            </a:pPr>
            <a:r>
              <a:rPr u="sng">
                <a:hlinkClick r:id="rId2" invalidUrl="" action="" tgtFrame="" tooltip="" history="1" highlightClick="0" endSnd="0"/>
              </a:rPr>
              <a:t>http://grail.cs.washington.edu/projects/photomontage/</a:t>
            </a:r>
          </a:p>
          <a:p>
            <a:pPr marL="613063" indent="-295563">
              <a:defRPr sz="1600"/>
            </a:pPr>
            <a:r>
              <a:rPr u="sng">
                <a:hlinkClick r:id="rId3" invalidUrl="" action="" tgtFrame="" tooltip="" history="1" highlightClick="0" endSnd="0"/>
              </a:rPr>
              <a:t>http://www.heliconsoft.com/heliconfocus.html</a:t>
            </a:r>
          </a:p>
          <a:p>
            <a:pPr marL="613063" indent="-295563">
              <a:defRPr sz="1600"/>
            </a:pPr>
            <a:r>
              <a:rPr u="sng">
                <a:hlinkClick r:id="rId4" invalidUrl="" action="" tgtFrame="" tooltip="" history="1" highlightClick="0" endSnd="0"/>
              </a:rPr>
              <a:t>http://people.csail.mit.edu/hasinoff/pubs/hasinoff-timeconstrained-2009.pdf</a:t>
            </a:r>
          </a:p>
          <a:p>
            <a:pPr marL="613063" indent="-295563">
              <a:defRPr sz="1600"/>
            </a:pPr>
            <a:r>
              <a:rPr u="sng">
                <a:hlinkClick r:id="rId4" invalidUrl="" action="" tgtFrame="" tooltip="" history="1" highlightClick="0" endSnd="0"/>
              </a:rPr>
              <a:t>http://people.csail.mit.edu/hasinoff/pubs/hasinoff-timeconstrained-2009.pdf</a:t>
            </a:r>
          </a:p>
          <a:p>
            <a:pPr marL="613063" indent="-295563">
              <a:defRPr sz="1600"/>
            </a:pPr>
            <a:r>
              <a:rPr u="sng">
                <a:hlinkClick r:id="rId5" invalidUrl="" action="" tgtFrame="" tooltip="" history="1" highlightClick="0" endSnd="0"/>
              </a:rPr>
              <a:t>http://layersmagazine.com/extended-depth-of-field-with-auto-blend-layers-in-photoshop-cs4.html</a:t>
            </a:r>
          </a:p>
          <a:p>
            <a:pPr marL="613063" indent="-295563">
              <a:defRPr sz="1600"/>
            </a:pPr>
            <a:r>
              <a:rPr u="sng">
                <a:hlinkClick r:id="rId6" invalidUrl="" action="" tgtFrame="" tooltip="" history="1" highlightClick="0" endSnd="0"/>
              </a:rPr>
              <a:t>http://www1.cs.columbia.edu/CAVE/projects/flexible_dof/images/FocalStack/pool_table/</a:t>
            </a:r>
          </a:p>
          <a:p>
            <a:pPr marL="613063" indent="-295563">
              <a:defRPr sz="1600"/>
            </a:pPr>
            <a:r>
              <a:rPr u="sng">
                <a:hlinkClick r:id="rId7" invalidUrl="" action="" tgtFrame="" tooltip="" history="1" highlightClick="0" endSnd="0"/>
              </a:rPr>
              <a:t>http://en.wikipedia.org/wiki/Focus_stacking</a:t>
            </a:r>
          </a:p>
          <a:p>
            <a:pPr marL="613063" indent="-295563">
              <a:defRPr sz="1600"/>
            </a:pPr>
            <a:r>
              <a:rPr u="sng">
                <a:hlinkClick r:id="rId8" invalidUrl="" action="" tgtFrame="" tooltip="" history="1" highlightClick="0" endSnd="0"/>
              </a:rPr>
              <a:t>http://en.wikipedia.org/wiki/Microscopy#Deconvolution</a:t>
            </a:r>
          </a:p>
          <a:p>
            <a:pPr marL="613063" indent="-295563">
              <a:defRPr sz="1600"/>
            </a:pPr>
            <a:r>
              <a:rPr u="sng">
                <a:hlinkClick r:id="rId9" invalidUrl="" action="" tgtFrame="" tooltip="" history="1" highlightClick="0" endSnd="0"/>
              </a:rPr>
              <a:t>http://www.equisetites.de/palbot/tools/focus_stacking.html</a:t>
            </a:r>
          </a:p>
          <a:p>
            <a:pPr marL="613063" indent="-295563">
              <a:defRPr sz="1600"/>
            </a:pPr>
            <a:r>
              <a:rPr u="sng">
                <a:hlinkClick r:id="rId10" invalidUrl="" action="" tgtFrame="" tooltip="" history="1" highlightClick="0" endSnd="0"/>
              </a:rPr>
              <a:t>http://www.youtube.com/watch?v=fJiEw4VCcYU</a:t>
            </a:r>
          </a:p>
          <a:p>
            <a:pPr marL="613063" indent="-295563">
              <a:defRPr sz="1600"/>
            </a:pPr>
            <a:r>
              <a:rPr u="sng">
                <a:hlinkClick r:id="rId11" invalidUrl="" action="" tgtFrame="" tooltip="" history="1" highlightClick="0" endSnd="0"/>
              </a:rPr>
              <a:t>http://www.janrik.net/insects/ExtendedDOF/LepSocNewsFinal/EDOF_NewsLepSoc_2005summer.htm</a:t>
            </a:r>
          </a:p>
          <a:p>
            <a:pPr marL="613063" indent="-295563">
              <a:defRPr sz="1600"/>
            </a:pPr>
            <a:r>
              <a:rPr u="sng">
                <a:hlinkClick r:id="rId12" invalidUrl="" action="" tgtFrame="" tooltip="" history="1" highlightClick="0" endSnd="0"/>
              </a:rPr>
              <a:t>https://alliance.seas.upenn.edu/~cis581/wiki/Lectures/Pyramid.pdf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9" name="Fake depth of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Fake depth of field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82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823" name="Challen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Challenge</a:t>
            </a:r>
          </a:p>
        </p:txBody>
      </p:sp>
      <p:sp>
        <p:nvSpPr>
          <p:cNvPr id="1824" name="Shallow depth of field hard with small sensors"/>
          <p:cNvSpPr txBox="1"/>
          <p:nvPr>
            <p:ph type="body" idx="1"/>
          </p:nvPr>
        </p:nvSpPr>
        <p:spPr>
          <a:xfrm>
            <a:off x="335524" y="1111360"/>
            <a:ext cx="9541356" cy="6442621"/>
          </a:xfrm>
          <a:prstGeom prst="rect">
            <a:avLst/>
          </a:prstGeom>
        </p:spPr>
        <p:txBody>
          <a:bodyPr/>
          <a:lstStyle/>
          <a:p>
            <a:pPr/>
            <a:r>
              <a:t>Shallow depth of field hard with small sensors</a:t>
            </a:r>
          </a:p>
        </p:txBody>
      </p:sp>
      <p:sp>
        <p:nvSpPr>
          <p:cNvPr id="1825" name="sensor"/>
          <p:cNvSpPr txBox="1"/>
          <p:nvPr/>
        </p:nvSpPr>
        <p:spPr>
          <a:xfrm>
            <a:off x="1104627" y="5366654"/>
            <a:ext cx="734237" cy="33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sensor</a:t>
            </a:r>
          </a:p>
        </p:txBody>
      </p:sp>
      <p:sp>
        <p:nvSpPr>
          <p:cNvPr id="1826" name="Oval"/>
          <p:cNvSpPr/>
          <p:nvPr/>
        </p:nvSpPr>
        <p:spPr>
          <a:xfrm>
            <a:off x="2109975" y="2661848"/>
            <a:ext cx="172829" cy="1382855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27" name="Line"/>
          <p:cNvSpPr/>
          <p:nvPr/>
        </p:nvSpPr>
        <p:spPr>
          <a:xfrm>
            <a:off x="1388606" y="2661848"/>
            <a:ext cx="1744" cy="138285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828" name="lens"/>
          <p:cNvSpPr txBox="1"/>
          <p:nvPr/>
        </p:nvSpPr>
        <p:spPr>
          <a:xfrm>
            <a:off x="1929632" y="4042197"/>
            <a:ext cx="504016" cy="33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1829" name="Line"/>
          <p:cNvSpPr/>
          <p:nvPr/>
        </p:nvSpPr>
        <p:spPr>
          <a:xfrm>
            <a:off x="2170089" y="2661848"/>
            <a:ext cx="4989467" cy="150310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830" name="Line"/>
          <p:cNvSpPr/>
          <p:nvPr/>
        </p:nvSpPr>
        <p:spPr>
          <a:xfrm flipV="1">
            <a:off x="2170089" y="2481476"/>
            <a:ext cx="5049582" cy="156322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831" name="Circle"/>
          <p:cNvSpPr/>
          <p:nvPr/>
        </p:nvSpPr>
        <p:spPr>
          <a:xfrm>
            <a:off x="4394308" y="3323213"/>
            <a:ext cx="60115" cy="60125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32" name="Rectangle"/>
          <p:cNvSpPr/>
          <p:nvPr/>
        </p:nvSpPr>
        <p:spPr>
          <a:xfrm>
            <a:off x="6077502" y="2846482"/>
            <a:ext cx="120229" cy="300621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33" name="Rectangle"/>
          <p:cNvSpPr/>
          <p:nvPr/>
        </p:nvSpPr>
        <p:spPr>
          <a:xfrm>
            <a:off x="6077502" y="3142841"/>
            <a:ext cx="120229" cy="300622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34" name="Rectangle"/>
          <p:cNvSpPr/>
          <p:nvPr/>
        </p:nvSpPr>
        <p:spPr>
          <a:xfrm>
            <a:off x="6077502" y="3443461"/>
            <a:ext cx="120229" cy="300622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35" name="Rectangle"/>
          <p:cNvSpPr/>
          <p:nvPr/>
        </p:nvSpPr>
        <p:spPr>
          <a:xfrm>
            <a:off x="6077502" y="3744081"/>
            <a:ext cx="120229" cy="300622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36" name="Rectangle"/>
          <p:cNvSpPr/>
          <p:nvPr/>
        </p:nvSpPr>
        <p:spPr>
          <a:xfrm>
            <a:off x="6077502" y="2541601"/>
            <a:ext cx="120229" cy="30062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37" name="sensor"/>
          <p:cNvSpPr txBox="1"/>
          <p:nvPr/>
        </p:nvSpPr>
        <p:spPr>
          <a:xfrm>
            <a:off x="1032498" y="4042197"/>
            <a:ext cx="719891" cy="33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sensor</a:t>
            </a:r>
          </a:p>
        </p:txBody>
      </p:sp>
      <p:sp>
        <p:nvSpPr>
          <p:cNvPr id="1838" name="Point in focus"/>
          <p:cNvSpPr txBox="1"/>
          <p:nvPr/>
        </p:nvSpPr>
        <p:spPr>
          <a:xfrm>
            <a:off x="3733055" y="3621328"/>
            <a:ext cx="1405802" cy="33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Point in focus</a:t>
            </a:r>
          </a:p>
        </p:txBody>
      </p:sp>
      <p:sp>
        <p:nvSpPr>
          <p:cNvPr id="1839" name="Object with texture"/>
          <p:cNvSpPr txBox="1"/>
          <p:nvPr/>
        </p:nvSpPr>
        <p:spPr>
          <a:xfrm>
            <a:off x="5235905" y="4102321"/>
            <a:ext cx="1900508" cy="33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Object with texture</a:t>
            </a:r>
          </a:p>
        </p:txBody>
      </p:sp>
      <p:sp>
        <p:nvSpPr>
          <p:cNvPr id="1840" name="Line"/>
          <p:cNvSpPr/>
          <p:nvPr/>
        </p:nvSpPr>
        <p:spPr>
          <a:xfrm>
            <a:off x="1388606" y="3383337"/>
            <a:ext cx="781484" cy="66136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841" name="Line"/>
          <p:cNvSpPr/>
          <p:nvPr/>
        </p:nvSpPr>
        <p:spPr>
          <a:xfrm flipV="1">
            <a:off x="1388606" y="2661848"/>
            <a:ext cx="781484" cy="72149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842" name="lens"/>
          <p:cNvSpPr txBox="1"/>
          <p:nvPr/>
        </p:nvSpPr>
        <p:spPr>
          <a:xfrm>
            <a:off x="1388606" y="5185807"/>
            <a:ext cx="504016" cy="33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1843" name="Line"/>
          <p:cNvSpPr/>
          <p:nvPr/>
        </p:nvSpPr>
        <p:spPr>
          <a:xfrm>
            <a:off x="2170089" y="5427555"/>
            <a:ext cx="3967529" cy="6012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844" name="Line"/>
          <p:cNvSpPr/>
          <p:nvPr/>
        </p:nvSpPr>
        <p:spPr>
          <a:xfrm flipV="1">
            <a:off x="2170089" y="5322339"/>
            <a:ext cx="3899900" cy="345714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845" name="Circle"/>
          <p:cNvSpPr/>
          <p:nvPr/>
        </p:nvSpPr>
        <p:spPr>
          <a:xfrm>
            <a:off x="4394308" y="5427555"/>
            <a:ext cx="60115" cy="60125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6" name="Rectangle"/>
          <p:cNvSpPr/>
          <p:nvPr/>
        </p:nvSpPr>
        <p:spPr>
          <a:xfrm>
            <a:off x="6077502" y="4946563"/>
            <a:ext cx="120229" cy="300621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7" name="Rectangle"/>
          <p:cNvSpPr/>
          <p:nvPr/>
        </p:nvSpPr>
        <p:spPr>
          <a:xfrm>
            <a:off x="6077502" y="5247184"/>
            <a:ext cx="120229" cy="30062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8" name="Rectangle"/>
          <p:cNvSpPr/>
          <p:nvPr/>
        </p:nvSpPr>
        <p:spPr>
          <a:xfrm>
            <a:off x="6077502" y="5547804"/>
            <a:ext cx="120229" cy="300621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9" name="Rectangle"/>
          <p:cNvSpPr/>
          <p:nvPr/>
        </p:nvSpPr>
        <p:spPr>
          <a:xfrm>
            <a:off x="6077502" y="5848424"/>
            <a:ext cx="120229" cy="300622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50" name="Rectangle"/>
          <p:cNvSpPr/>
          <p:nvPr/>
        </p:nvSpPr>
        <p:spPr>
          <a:xfrm>
            <a:off x="6077502" y="4645943"/>
            <a:ext cx="120229" cy="30062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51" name="Point in focus"/>
          <p:cNvSpPr txBox="1"/>
          <p:nvPr/>
        </p:nvSpPr>
        <p:spPr>
          <a:xfrm>
            <a:off x="3733055" y="5725671"/>
            <a:ext cx="1405802" cy="33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Point in focus</a:t>
            </a:r>
          </a:p>
        </p:txBody>
      </p:sp>
      <p:sp>
        <p:nvSpPr>
          <p:cNvPr id="1852" name="Object with texture"/>
          <p:cNvSpPr txBox="1"/>
          <p:nvPr/>
        </p:nvSpPr>
        <p:spPr>
          <a:xfrm>
            <a:off x="5294767" y="6146539"/>
            <a:ext cx="1900507" cy="33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Object with texture</a:t>
            </a:r>
          </a:p>
        </p:txBody>
      </p:sp>
      <p:grpSp>
        <p:nvGrpSpPr>
          <p:cNvPr id="1857" name="Group"/>
          <p:cNvGrpSpPr/>
          <p:nvPr/>
        </p:nvGrpSpPr>
        <p:grpSpPr>
          <a:xfrm>
            <a:off x="2049861" y="5427555"/>
            <a:ext cx="120229" cy="240498"/>
            <a:chOff x="0" y="0"/>
            <a:chExt cx="120228" cy="240496"/>
          </a:xfrm>
        </p:grpSpPr>
        <p:sp>
          <p:nvSpPr>
            <p:cNvPr id="1853" name="Oval"/>
            <p:cNvSpPr/>
            <p:nvPr/>
          </p:nvSpPr>
          <p:spPr>
            <a:xfrm>
              <a:off x="96990" y="0"/>
              <a:ext cx="23239" cy="240497"/>
            </a:xfrm>
            <a:prstGeom prst="ellipse">
              <a:avLst/>
            </a:prstGeom>
            <a:solidFill>
              <a:srgbClr val="3DACFF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54" name="Line"/>
            <p:cNvSpPr/>
            <p:nvPr/>
          </p:nvSpPr>
          <p:spPr>
            <a:xfrm>
              <a:off x="0" y="0"/>
              <a:ext cx="1744" cy="240497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855" name="Line"/>
            <p:cNvSpPr/>
            <p:nvPr/>
          </p:nvSpPr>
          <p:spPr>
            <a:xfrm>
              <a:off x="0" y="125475"/>
              <a:ext cx="105074" cy="115021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856" name="Line"/>
            <p:cNvSpPr/>
            <p:nvPr/>
          </p:nvSpPr>
          <p:spPr>
            <a:xfrm flipV="1">
              <a:off x="0" y="0"/>
              <a:ext cx="105074" cy="127480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86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861" name="Challen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Challenge</a:t>
            </a:r>
          </a:p>
        </p:txBody>
      </p:sp>
      <p:sp>
        <p:nvSpPr>
          <p:cNvPr id="1862" name="Shallow depth of field hard with small sensor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Shallow depth of field hard with small sensors</a:t>
            </a:r>
          </a:p>
        </p:txBody>
      </p:sp>
      <p:sp>
        <p:nvSpPr>
          <p:cNvPr id="1863" name="sensor"/>
          <p:cNvSpPr txBox="1"/>
          <p:nvPr/>
        </p:nvSpPr>
        <p:spPr>
          <a:xfrm>
            <a:off x="1104627" y="5366654"/>
            <a:ext cx="734237" cy="33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sensor</a:t>
            </a:r>
          </a:p>
        </p:txBody>
      </p:sp>
      <p:grpSp>
        <p:nvGrpSpPr>
          <p:cNvPr id="1896" name="Group"/>
          <p:cNvGrpSpPr/>
          <p:nvPr/>
        </p:nvGrpSpPr>
        <p:grpSpPr>
          <a:xfrm>
            <a:off x="1032498" y="2481476"/>
            <a:ext cx="6187173" cy="4935064"/>
            <a:chOff x="0" y="0"/>
            <a:chExt cx="6187171" cy="4935063"/>
          </a:xfrm>
        </p:grpSpPr>
        <p:sp>
          <p:nvSpPr>
            <p:cNvPr id="1864" name="Oval"/>
            <p:cNvSpPr/>
            <p:nvPr/>
          </p:nvSpPr>
          <p:spPr>
            <a:xfrm>
              <a:off x="1077476" y="180372"/>
              <a:ext cx="172829" cy="1382855"/>
            </a:xfrm>
            <a:prstGeom prst="ellipse">
              <a:avLst/>
            </a:prstGeom>
            <a:solidFill>
              <a:srgbClr val="3DACFF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65" name="Line"/>
            <p:cNvSpPr/>
            <p:nvPr/>
          </p:nvSpPr>
          <p:spPr>
            <a:xfrm>
              <a:off x="356108" y="180372"/>
              <a:ext cx="1744" cy="138285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866" name="lens"/>
            <p:cNvSpPr/>
            <p:nvPr/>
          </p:nvSpPr>
          <p:spPr>
            <a:xfrm>
              <a:off x="897134" y="156072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lens</a:t>
              </a:r>
            </a:p>
          </p:txBody>
        </p:sp>
        <p:sp>
          <p:nvSpPr>
            <p:cNvPr id="1867" name="Line"/>
            <p:cNvSpPr/>
            <p:nvPr/>
          </p:nvSpPr>
          <p:spPr>
            <a:xfrm>
              <a:off x="1137590" y="180372"/>
              <a:ext cx="4989467" cy="1503104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868" name="Line"/>
            <p:cNvSpPr/>
            <p:nvPr/>
          </p:nvSpPr>
          <p:spPr>
            <a:xfrm flipV="1">
              <a:off x="1137591" y="0"/>
              <a:ext cx="5049581" cy="1563226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869" name="Circle"/>
            <p:cNvSpPr/>
            <p:nvPr/>
          </p:nvSpPr>
          <p:spPr>
            <a:xfrm>
              <a:off x="3361810" y="841737"/>
              <a:ext cx="60115" cy="60125"/>
            </a:xfrm>
            <a:prstGeom prst="ellipse">
              <a:avLst/>
            </a:prstGeom>
            <a:solidFill>
              <a:srgbClr val="FF26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70" name="Rectangle"/>
            <p:cNvSpPr/>
            <p:nvPr/>
          </p:nvSpPr>
          <p:spPr>
            <a:xfrm>
              <a:off x="5045004" y="365005"/>
              <a:ext cx="120229" cy="30062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71" name="Rectangle"/>
            <p:cNvSpPr/>
            <p:nvPr/>
          </p:nvSpPr>
          <p:spPr>
            <a:xfrm>
              <a:off x="5045004" y="661365"/>
              <a:ext cx="120229" cy="30062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72" name="Rectangle"/>
            <p:cNvSpPr/>
            <p:nvPr/>
          </p:nvSpPr>
          <p:spPr>
            <a:xfrm>
              <a:off x="5045004" y="961985"/>
              <a:ext cx="120229" cy="300621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73" name="Rectangle"/>
            <p:cNvSpPr/>
            <p:nvPr/>
          </p:nvSpPr>
          <p:spPr>
            <a:xfrm>
              <a:off x="5045004" y="1262605"/>
              <a:ext cx="120229" cy="30062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74" name="Rectangle"/>
            <p:cNvSpPr/>
            <p:nvPr/>
          </p:nvSpPr>
          <p:spPr>
            <a:xfrm>
              <a:off x="5045004" y="60124"/>
              <a:ext cx="120229" cy="30062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75" name="sensor"/>
            <p:cNvSpPr/>
            <p:nvPr/>
          </p:nvSpPr>
          <p:spPr>
            <a:xfrm>
              <a:off x="0" y="1560720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sensor</a:t>
              </a:r>
            </a:p>
          </p:txBody>
        </p:sp>
        <p:sp>
          <p:nvSpPr>
            <p:cNvPr id="1876" name="Point in focus"/>
            <p:cNvSpPr/>
            <p:nvPr/>
          </p:nvSpPr>
          <p:spPr>
            <a:xfrm>
              <a:off x="2700556" y="113985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Point in focus</a:t>
              </a:r>
            </a:p>
          </p:txBody>
        </p:sp>
        <p:sp>
          <p:nvSpPr>
            <p:cNvPr id="1877" name="Object with texture"/>
            <p:cNvSpPr/>
            <p:nvPr/>
          </p:nvSpPr>
          <p:spPr>
            <a:xfrm>
              <a:off x="4203407" y="162084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Object with texture</a:t>
              </a:r>
            </a:p>
          </p:txBody>
        </p:sp>
        <p:sp>
          <p:nvSpPr>
            <p:cNvPr id="1878" name="Line"/>
            <p:cNvSpPr/>
            <p:nvPr/>
          </p:nvSpPr>
          <p:spPr>
            <a:xfrm>
              <a:off x="356108" y="901861"/>
              <a:ext cx="781484" cy="661365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879" name="Line"/>
            <p:cNvSpPr/>
            <p:nvPr/>
          </p:nvSpPr>
          <p:spPr>
            <a:xfrm flipV="1">
              <a:off x="356108" y="180372"/>
              <a:ext cx="781483" cy="721490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880" name="lens"/>
            <p:cNvSpPr/>
            <p:nvPr/>
          </p:nvSpPr>
          <p:spPr>
            <a:xfrm>
              <a:off x="356108" y="270433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lens</a:t>
              </a:r>
            </a:p>
          </p:txBody>
        </p:sp>
        <p:sp>
          <p:nvSpPr>
            <p:cNvPr id="1881" name="Line"/>
            <p:cNvSpPr/>
            <p:nvPr/>
          </p:nvSpPr>
          <p:spPr>
            <a:xfrm>
              <a:off x="1137590" y="2946079"/>
              <a:ext cx="3967529" cy="60125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882" name="Line"/>
            <p:cNvSpPr/>
            <p:nvPr/>
          </p:nvSpPr>
          <p:spPr>
            <a:xfrm flipV="1">
              <a:off x="1137591" y="2840862"/>
              <a:ext cx="3899900" cy="345714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53020">
                <a:defRPr sz="900"/>
              </a:pPr>
            </a:p>
          </p:txBody>
        </p:sp>
        <p:sp>
          <p:nvSpPr>
            <p:cNvPr id="1883" name="Circle"/>
            <p:cNvSpPr/>
            <p:nvPr/>
          </p:nvSpPr>
          <p:spPr>
            <a:xfrm>
              <a:off x="3361810" y="2946079"/>
              <a:ext cx="60115" cy="60125"/>
            </a:xfrm>
            <a:prstGeom prst="ellipse">
              <a:avLst/>
            </a:prstGeom>
            <a:solidFill>
              <a:srgbClr val="FF26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84" name="Rectangle"/>
            <p:cNvSpPr/>
            <p:nvPr/>
          </p:nvSpPr>
          <p:spPr>
            <a:xfrm>
              <a:off x="5045004" y="2465087"/>
              <a:ext cx="120229" cy="300621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85" name="Rectangle"/>
            <p:cNvSpPr/>
            <p:nvPr/>
          </p:nvSpPr>
          <p:spPr>
            <a:xfrm>
              <a:off x="5045004" y="2765707"/>
              <a:ext cx="120229" cy="300622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86" name="Rectangle"/>
            <p:cNvSpPr/>
            <p:nvPr/>
          </p:nvSpPr>
          <p:spPr>
            <a:xfrm>
              <a:off x="5045004" y="3066327"/>
              <a:ext cx="120229" cy="300622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87" name="Rectangle"/>
            <p:cNvSpPr/>
            <p:nvPr/>
          </p:nvSpPr>
          <p:spPr>
            <a:xfrm>
              <a:off x="5045004" y="3366948"/>
              <a:ext cx="120229" cy="30062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88" name="Rectangle"/>
            <p:cNvSpPr/>
            <p:nvPr/>
          </p:nvSpPr>
          <p:spPr>
            <a:xfrm>
              <a:off x="5045004" y="2164466"/>
              <a:ext cx="120229" cy="300622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round/>
            </a:ln>
            <a:effectLst/>
          </p:spPr>
          <p:txBody>
            <a:bodyPr wrap="square" lIns="39224" tIns="39224" rIns="39224" bIns="39224" numCol="1" anchor="ctr">
              <a:noAutofit/>
            </a:bodyPr>
            <a:lstStyle/>
            <a:p>
              <a:pPr marL="44628" marR="44628" defTabSz="1000224">
                <a:defRPr sz="26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89" name="Point in focus"/>
            <p:cNvSpPr/>
            <p:nvPr/>
          </p:nvSpPr>
          <p:spPr>
            <a:xfrm>
              <a:off x="2700556" y="324419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Point in focus</a:t>
              </a:r>
            </a:p>
          </p:txBody>
        </p:sp>
        <p:sp>
          <p:nvSpPr>
            <p:cNvPr id="1890" name="Object with texture"/>
            <p:cNvSpPr/>
            <p:nvPr/>
          </p:nvSpPr>
          <p:spPr>
            <a:xfrm>
              <a:off x="4262269" y="366506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9224" tIns="39224" rIns="39224" bIns="39224" numCol="1" anchor="t">
              <a:spAutoFit/>
            </a:bodyPr>
            <a:lstStyle>
              <a:lvl1pPr marL="44627" marR="44627" defTabSz="1000224">
                <a:spcBef>
                  <a:spcPts val="1100"/>
                </a:spcBef>
                <a:buClr>
                  <a:srgbClr val="000000"/>
                </a:buClr>
                <a:buFont typeface="Times New Roman"/>
                <a:defRPr sz="1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Object with texture</a:t>
              </a:r>
            </a:p>
          </p:txBody>
        </p:sp>
        <p:grpSp>
          <p:nvGrpSpPr>
            <p:cNvPr id="1895" name="Group"/>
            <p:cNvGrpSpPr/>
            <p:nvPr/>
          </p:nvGrpSpPr>
          <p:grpSpPr>
            <a:xfrm>
              <a:off x="1017362" y="2946079"/>
              <a:ext cx="120229" cy="240497"/>
              <a:chOff x="0" y="0"/>
              <a:chExt cx="120228" cy="240496"/>
            </a:xfrm>
          </p:grpSpPr>
          <p:sp>
            <p:nvSpPr>
              <p:cNvPr id="1891" name="Oval"/>
              <p:cNvSpPr/>
              <p:nvPr/>
            </p:nvSpPr>
            <p:spPr>
              <a:xfrm>
                <a:off x="96990" y="0"/>
                <a:ext cx="23239" cy="240497"/>
              </a:xfrm>
              <a:prstGeom prst="ellipse">
                <a:avLst/>
              </a:prstGeom>
              <a:solidFill>
                <a:srgbClr val="3DACFF"/>
              </a:solidFill>
              <a:ln w="12700" cap="flat">
                <a:noFill/>
                <a:round/>
              </a:ln>
              <a:effectLst/>
            </p:spPr>
            <p:txBody>
              <a:bodyPr wrap="square" lIns="39224" tIns="39224" rIns="39224" bIns="39224" numCol="1" anchor="ctr">
                <a:noAutofit/>
              </a:bodyPr>
              <a:lstStyle/>
              <a:p>
                <a:pPr marL="44628" marR="44628" defTabSz="1000224">
                  <a:defRPr sz="26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892" name="Line"/>
              <p:cNvSpPr/>
              <p:nvPr/>
            </p:nvSpPr>
            <p:spPr>
              <a:xfrm>
                <a:off x="0" y="0"/>
                <a:ext cx="1744" cy="240497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53020">
                  <a:defRPr sz="900"/>
                </a:pPr>
              </a:p>
            </p:txBody>
          </p:sp>
          <p:sp>
            <p:nvSpPr>
              <p:cNvPr id="1893" name="Line"/>
              <p:cNvSpPr/>
              <p:nvPr/>
            </p:nvSpPr>
            <p:spPr>
              <a:xfrm>
                <a:off x="0" y="125475"/>
                <a:ext cx="105074" cy="115021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53020">
                  <a:defRPr sz="900"/>
                </a:pPr>
              </a:p>
            </p:txBody>
          </p:sp>
          <p:sp>
            <p:nvSpPr>
              <p:cNvPr id="1894" name="Line"/>
              <p:cNvSpPr/>
              <p:nvPr/>
            </p:nvSpPr>
            <p:spPr>
              <a:xfrm flipV="1">
                <a:off x="0" y="0"/>
                <a:ext cx="105074" cy="127480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353020">
                  <a:defRPr sz="900"/>
                </a:pPr>
              </a:p>
            </p:txBody>
          </p:sp>
        </p:grpSp>
      </p:grpSp>
      <p:pic>
        <p:nvPicPr>
          <p:cNvPr id="1897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938" y="800797"/>
            <a:ext cx="10045701" cy="3900211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90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90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02" name="https://people.csail.mit.edu/soonmin/dof/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https://people.csail.mit.edu/soonmin/dof/</a:t>
            </a:r>
          </a:p>
        </p:txBody>
      </p:sp>
      <p:pic>
        <p:nvPicPr>
          <p:cNvPr id="1903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570853"/>
            <a:ext cx="10045700" cy="6229828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5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90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907" name="Portrait mod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Portrait mode</a:t>
            </a:r>
          </a:p>
        </p:txBody>
      </p:sp>
      <p:sp>
        <p:nvSpPr>
          <p:cNvPr id="1908" name="https://research.google/blog/portrait-mode-on-the-pixel-2-and-pixel-2-xl-smartphones/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3" invalidUrl="" action="" tgtFrame="" tooltip="" history="1" highlightClick="0" endSnd="0"/>
              </a:rPr>
              <a:t>https://research.google/blog/portrait-mode-on-the-pixel-2-and-pixel-2-xl-smartphones/</a:t>
            </a:r>
          </a:p>
          <a:p>
            <a:pPr/>
            <a:r>
              <a:rPr u="sng">
                <a:hlinkClick r:id="rId4" invalidUrl="" action="" tgtFrame="" tooltip="" history="1" highlightClick="0" endSnd="0"/>
              </a:rPr>
              <a:t>https://arxiv.org/pdf/1806.04171</a:t>
            </a:r>
          </a:p>
        </p:txBody>
      </p:sp>
      <p:pic>
        <p:nvPicPr>
          <p:cNvPr id="1909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55261" y="2684659"/>
            <a:ext cx="7149637" cy="4762874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91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91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14" name="Machine learning-based foreground-background segmentation…"/>
          <p:cNvSpPr txBox="1"/>
          <p:nvPr>
            <p:ph type="body" sz="half" idx="1"/>
          </p:nvPr>
        </p:nvSpPr>
        <p:spPr>
          <a:xfrm>
            <a:off x="335524" y="1088479"/>
            <a:ext cx="4131787" cy="6442621"/>
          </a:xfrm>
          <a:prstGeom prst="rect">
            <a:avLst/>
          </a:prstGeom>
        </p:spPr>
        <p:txBody>
          <a:bodyPr/>
          <a:lstStyle/>
          <a:p>
            <a:pPr/>
            <a:r>
              <a:t>Machine learning-based foreground-background segmentation</a:t>
            </a:r>
          </a:p>
          <a:p>
            <a:pPr/>
            <a:r>
              <a:t>Use dual pixels to get a depth map</a:t>
            </a:r>
            <a:br/>
            <a:r>
              <a:t>(or analyze local defocus)</a:t>
            </a:r>
          </a:p>
          <a:p>
            <a:pPr/>
            <a:r>
              <a:t>Predict desired per-pixel blur radius</a:t>
            </a:r>
          </a:p>
          <a:p>
            <a:pPr/>
            <a:r>
              <a:t>Render with non-linear blur </a:t>
            </a:r>
            <a:br/>
            <a:r>
              <a:t>(more later)</a:t>
            </a:r>
          </a:p>
        </p:txBody>
      </p:sp>
      <p:pic>
        <p:nvPicPr>
          <p:cNvPr id="191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57613" y="3058242"/>
            <a:ext cx="2167869" cy="1658420"/>
          </a:xfrm>
          <a:prstGeom prst="rect">
            <a:avLst/>
          </a:prstGeom>
          <a:ln w="25400"/>
        </p:spPr>
      </p:pic>
      <p:pic>
        <p:nvPicPr>
          <p:cNvPr id="1916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0" t="0" r="50615" b="0"/>
          <a:stretch>
            <a:fillRect/>
          </a:stretch>
        </p:blipFill>
        <p:spPr>
          <a:xfrm>
            <a:off x="8684472" y="2773230"/>
            <a:ext cx="1201694" cy="1551268"/>
          </a:xfrm>
          <a:prstGeom prst="rect">
            <a:avLst/>
          </a:prstGeom>
          <a:ln w="25400"/>
        </p:spPr>
      </p:pic>
      <p:pic>
        <p:nvPicPr>
          <p:cNvPr id="1917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0" t="0" r="0" b="0"/>
          <a:stretch>
            <a:fillRect/>
          </a:stretch>
        </p:blipFill>
        <p:spPr>
          <a:xfrm>
            <a:off x="6835564" y="947953"/>
            <a:ext cx="2983327" cy="1896279"/>
          </a:xfrm>
          <a:prstGeom prst="rect">
            <a:avLst/>
          </a:prstGeom>
          <a:ln w="25400"/>
        </p:spPr>
      </p:pic>
      <p:pic>
        <p:nvPicPr>
          <p:cNvPr id="1918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371421" y="1023170"/>
            <a:ext cx="2440783" cy="1461008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92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922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2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24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705396"/>
            <a:ext cx="10045700" cy="4120308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92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928" name="Challenge with defocus blu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Challenge with defocus blur</a:t>
            </a:r>
          </a:p>
        </p:txBody>
      </p:sp>
      <p:sp>
        <p:nvSpPr>
          <p:cNvPr id="1929" name="Remember, not a convolution!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Remember, not a convolution!</a:t>
            </a:r>
          </a:p>
          <a:p>
            <a:pPr/>
            <a:r>
              <a:t>Blur radius depends on input scene depth, </a:t>
            </a:r>
            <a:br/>
            <a:r>
              <a:t>not output pixel location</a:t>
            </a:r>
          </a:p>
          <a:p>
            <a:pPr/>
            <a:r>
              <a:t>Plus occlusion matters</a:t>
            </a:r>
          </a:p>
        </p:txBody>
      </p:sp>
      <p:pic>
        <p:nvPicPr>
          <p:cNvPr id="1930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0" t="0" r="29252" b="0"/>
          <a:stretch>
            <a:fillRect/>
          </a:stretch>
        </p:blipFill>
        <p:spPr>
          <a:xfrm>
            <a:off x="394700" y="3165213"/>
            <a:ext cx="9422935" cy="3811928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93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934" name="*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*</a:t>
            </a:r>
          </a:p>
        </p:txBody>
      </p:sp>
      <p:sp>
        <p:nvSpPr>
          <p:cNvPr id="193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36" name="Oval"/>
          <p:cNvSpPr/>
          <p:nvPr/>
        </p:nvSpPr>
        <p:spPr>
          <a:xfrm>
            <a:off x="2109975" y="2661848"/>
            <a:ext cx="172829" cy="1382855"/>
          </a:xfrm>
          <a:prstGeom prst="ellipse">
            <a:avLst/>
          </a:prstGeom>
          <a:solidFill>
            <a:srgbClr val="3DACFF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37" name="Line"/>
          <p:cNvSpPr/>
          <p:nvPr/>
        </p:nvSpPr>
        <p:spPr>
          <a:xfrm>
            <a:off x="1388606" y="2661848"/>
            <a:ext cx="1744" cy="1382855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938" name="lens"/>
          <p:cNvSpPr txBox="1"/>
          <p:nvPr/>
        </p:nvSpPr>
        <p:spPr>
          <a:xfrm>
            <a:off x="1929632" y="4042197"/>
            <a:ext cx="504016" cy="33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lens</a:t>
            </a:r>
          </a:p>
        </p:txBody>
      </p:sp>
      <p:sp>
        <p:nvSpPr>
          <p:cNvPr id="1939" name="Line"/>
          <p:cNvSpPr/>
          <p:nvPr/>
        </p:nvSpPr>
        <p:spPr>
          <a:xfrm>
            <a:off x="2170089" y="2661848"/>
            <a:ext cx="4989467" cy="1503105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940" name="Line"/>
          <p:cNvSpPr/>
          <p:nvPr/>
        </p:nvSpPr>
        <p:spPr>
          <a:xfrm flipV="1">
            <a:off x="2170089" y="2481476"/>
            <a:ext cx="5049582" cy="1563227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941" name="Circle"/>
          <p:cNvSpPr/>
          <p:nvPr/>
        </p:nvSpPr>
        <p:spPr>
          <a:xfrm>
            <a:off x="4394308" y="3323213"/>
            <a:ext cx="60115" cy="60125"/>
          </a:xfrm>
          <a:prstGeom prst="ellipse">
            <a:avLst/>
          </a:prstGeom>
          <a:solidFill>
            <a:srgbClr val="FF2600"/>
          </a:solidFill>
          <a:ln w="3175">
            <a:solidFill>
              <a:srgbClr val="000000"/>
            </a:solidFill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2" name="sensor"/>
          <p:cNvSpPr txBox="1"/>
          <p:nvPr/>
        </p:nvSpPr>
        <p:spPr>
          <a:xfrm>
            <a:off x="1032498" y="4042197"/>
            <a:ext cx="719891" cy="33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sensor</a:t>
            </a:r>
          </a:p>
        </p:txBody>
      </p:sp>
      <p:sp>
        <p:nvSpPr>
          <p:cNvPr id="1943" name="Point in focus"/>
          <p:cNvSpPr txBox="1"/>
          <p:nvPr/>
        </p:nvSpPr>
        <p:spPr>
          <a:xfrm>
            <a:off x="3733055" y="3621328"/>
            <a:ext cx="1405802" cy="33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9224" tIns="39224" rIns="39224" bIns="39224">
            <a:spAutoFit/>
          </a:bodyPr>
          <a:lstStyle>
            <a:lvl1pPr marL="44627" marR="44627" defTabSz="1000224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Point in focus</a:t>
            </a:r>
          </a:p>
        </p:txBody>
      </p:sp>
      <p:sp>
        <p:nvSpPr>
          <p:cNvPr id="1944" name="Line"/>
          <p:cNvSpPr/>
          <p:nvPr/>
        </p:nvSpPr>
        <p:spPr>
          <a:xfrm>
            <a:off x="1388606" y="3383337"/>
            <a:ext cx="781484" cy="661366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945" name="Line"/>
          <p:cNvSpPr/>
          <p:nvPr/>
        </p:nvSpPr>
        <p:spPr>
          <a:xfrm flipV="1">
            <a:off x="1388606" y="2661848"/>
            <a:ext cx="781484" cy="721490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sp>
        <p:nvSpPr>
          <p:cNvPr id="1946" name="Rectangle"/>
          <p:cNvSpPr/>
          <p:nvPr/>
        </p:nvSpPr>
        <p:spPr>
          <a:xfrm>
            <a:off x="5978907" y="3613329"/>
            <a:ext cx="120230" cy="300621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7" name="Rectangle"/>
          <p:cNvSpPr/>
          <p:nvPr/>
        </p:nvSpPr>
        <p:spPr>
          <a:xfrm>
            <a:off x="5978907" y="3909688"/>
            <a:ext cx="120230" cy="300622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8" name="Rectangle"/>
          <p:cNvSpPr/>
          <p:nvPr/>
        </p:nvSpPr>
        <p:spPr>
          <a:xfrm>
            <a:off x="5978907" y="4210309"/>
            <a:ext cx="120230" cy="300621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9" name="Rectangle"/>
          <p:cNvSpPr/>
          <p:nvPr/>
        </p:nvSpPr>
        <p:spPr>
          <a:xfrm>
            <a:off x="5978907" y="4510929"/>
            <a:ext cx="120230" cy="30062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0" name="Rectangle"/>
          <p:cNvSpPr/>
          <p:nvPr/>
        </p:nvSpPr>
        <p:spPr>
          <a:xfrm>
            <a:off x="5978907" y="3308448"/>
            <a:ext cx="120230" cy="30062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1" name="Rectangle"/>
          <p:cNvSpPr/>
          <p:nvPr/>
        </p:nvSpPr>
        <p:spPr>
          <a:xfrm>
            <a:off x="7742656" y="1882445"/>
            <a:ext cx="120229" cy="300621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2" name="Rectangle"/>
          <p:cNvSpPr/>
          <p:nvPr/>
        </p:nvSpPr>
        <p:spPr>
          <a:xfrm>
            <a:off x="7742656" y="2178804"/>
            <a:ext cx="120229" cy="300622"/>
          </a:xfrm>
          <a:prstGeom prst="rect">
            <a:avLst/>
          </a:prstGeom>
          <a:solidFill>
            <a:schemeClr val="accent5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3" name="Rectangle"/>
          <p:cNvSpPr/>
          <p:nvPr/>
        </p:nvSpPr>
        <p:spPr>
          <a:xfrm>
            <a:off x="7742656" y="2479425"/>
            <a:ext cx="120229" cy="300621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4" name="Rectangle"/>
          <p:cNvSpPr/>
          <p:nvPr/>
        </p:nvSpPr>
        <p:spPr>
          <a:xfrm>
            <a:off x="7742656" y="2780045"/>
            <a:ext cx="120229" cy="30062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5" name="Rectangle"/>
          <p:cNvSpPr/>
          <p:nvPr/>
        </p:nvSpPr>
        <p:spPr>
          <a:xfrm>
            <a:off x="7742656" y="1577564"/>
            <a:ext cx="120229" cy="300621"/>
          </a:xfrm>
          <a:prstGeom prst="rect">
            <a:avLst/>
          </a:prstGeom>
          <a:solidFill>
            <a:schemeClr val="accent5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6" name="Rectangle"/>
          <p:cNvSpPr/>
          <p:nvPr/>
        </p:nvSpPr>
        <p:spPr>
          <a:xfrm>
            <a:off x="7742656" y="3084926"/>
            <a:ext cx="120229" cy="300621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7" name="Rectangle"/>
          <p:cNvSpPr/>
          <p:nvPr/>
        </p:nvSpPr>
        <p:spPr>
          <a:xfrm>
            <a:off x="7742656" y="3381285"/>
            <a:ext cx="120229" cy="300622"/>
          </a:xfrm>
          <a:prstGeom prst="rect">
            <a:avLst/>
          </a:prstGeom>
          <a:solidFill>
            <a:schemeClr val="accent5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8" name="Rectangle"/>
          <p:cNvSpPr/>
          <p:nvPr/>
        </p:nvSpPr>
        <p:spPr>
          <a:xfrm>
            <a:off x="7742656" y="3681906"/>
            <a:ext cx="120229" cy="300621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9" name="Rectangle"/>
          <p:cNvSpPr/>
          <p:nvPr/>
        </p:nvSpPr>
        <p:spPr>
          <a:xfrm>
            <a:off x="7742656" y="3982526"/>
            <a:ext cx="120229" cy="30062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0" name="Rectangle"/>
          <p:cNvSpPr/>
          <p:nvPr/>
        </p:nvSpPr>
        <p:spPr>
          <a:xfrm>
            <a:off x="7742656" y="2780045"/>
            <a:ext cx="120229" cy="300621"/>
          </a:xfrm>
          <a:prstGeom prst="rect">
            <a:avLst/>
          </a:prstGeom>
          <a:solidFill>
            <a:schemeClr val="accent5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1" name="Rectangle"/>
          <p:cNvSpPr/>
          <p:nvPr/>
        </p:nvSpPr>
        <p:spPr>
          <a:xfrm>
            <a:off x="7742656" y="4279971"/>
            <a:ext cx="120229" cy="300622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2" name="Rectangle"/>
          <p:cNvSpPr/>
          <p:nvPr/>
        </p:nvSpPr>
        <p:spPr>
          <a:xfrm>
            <a:off x="7742656" y="4576331"/>
            <a:ext cx="120229" cy="300621"/>
          </a:xfrm>
          <a:prstGeom prst="rect">
            <a:avLst/>
          </a:prstGeom>
          <a:solidFill>
            <a:schemeClr val="accent5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3" name="Rectangle"/>
          <p:cNvSpPr/>
          <p:nvPr/>
        </p:nvSpPr>
        <p:spPr>
          <a:xfrm>
            <a:off x="7742656" y="4876951"/>
            <a:ext cx="120229" cy="300621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4" name="Rectangle"/>
          <p:cNvSpPr/>
          <p:nvPr/>
        </p:nvSpPr>
        <p:spPr>
          <a:xfrm>
            <a:off x="7742656" y="5177571"/>
            <a:ext cx="120229" cy="300621"/>
          </a:xfrm>
          <a:prstGeom prst="rect">
            <a:avLst/>
          </a:prstGeom>
          <a:solidFill>
            <a:schemeClr val="accent5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5" name="Rectangle"/>
          <p:cNvSpPr/>
          <p:nvPr/>
        </p:nvSpPr>
        <p:spPr>
          <a:xfrm>
            <a:off x="7742656" y="3975090"/>
            <a:ext cx="120229" cy="300622"/>
          </a:xfrm>
          <a:prstGeom prst="rect">
            <a:avLst/>
          </a:prstGeom>
          <a:solidFill>
            <a:schemeClr val="accent5"/>
          </a:solidFill>
          <a:ln w="12700"/>
        </p:spPr>
        <p:txBody>
          <a:bodyPr lIns="39224" tIns="39224" rIns="39224" bIns="39224" anchor="ctr"/>
          <a:lstStyle/>
          <a:p>
            <a:pPr marL="44628" marR="44628" defTabSz="1000224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96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96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7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71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9910" y="1321847"/>
            <a:ext cx="7492581" cy="1508463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3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97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975" name="Occlu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Occlusion</a:t>
            </a:r>
          </a:p>
        </p:txBody>
      </p:sp>
      <p:sp>
        <p:nvSpPr>
          <p:cNvPr id="1976" name="Divide the image into k (=5) depth layers with opacity valu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Divide the image into k (=5) depth layers with opacity values</a:t>
            </a:r>
          </a:p>
          <a:p>
            <a:pPr/>
            <a:r>
              <a:t>Process each layer independently</a:t>
            </a:r>
          </a:p>
          <a:p>
            <a:pPr/>
            <a:r>
              <a:t>Composite back to front (with “over” operator)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8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97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980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8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8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7080" y="476595"/>
            <a:ext cx="10119860" cy="6577910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4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98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986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8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990" name="Group"/>
          <p:cNvGrpSpPr/>
          <p:nvPr/>
        </p:nvGrpSpPr>
        <p:grpSpPr>
          <a:xfrm>
            <a:off x="34173" y="223558"/>
            <a:ext cx="9977354" cy="6646625"/>
            <a:chOff x="0" y="0"/>
            <a:chExt cx="9977353" cy="6646623"/>
          </a:xfrm>
        </p:grpSpPr>
        <p:pic>
          <p:nvPicPr>
            <p:cNvPr id="1988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078121" y="57157"/>
              <a:ext cx="4899233" cy="6532309"/>
            </a:xfrm>
            <a:prstGeom prst="rect">
              <a:avLst/>
            </a:prstGeom>
            <a:ln w="25400" cap="flat">
              <a:noFill/>
              <a:round/>
            </a:ln>
            <a:effectLst/>
          </p:spPr>
        </p:pic>
        <p:pic>
          <p:nvPicPr>
            <p:cNvPr id="1989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52764" b="0"/>
            <a:stretch>
              <a:fillRect/>
            </a:stretch>
          </p:blipFill>
          <p:spPr>
            <a:xfrm>
              <a:off x="0" y="0"/>
              <a:ext cx="4936913" cy="6646624"/>
            </a:xfrm>
            <a:prstGeom prst="rect">
              <a:avLst/>
            </a:prstGeom>
            <a:ln w="25400" cap="flat">
              <a:noFill/>
              <a:round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2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99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994" name="Challen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Challenges</a:t>
            </a:r>
          </a:p>
        </p:txBody>
      </p:sp>
      <p:sp>
        <p:nvSpPr>
          <p:cNvPr id="1995" name="Masks are hard, especially around hair!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Masks are hard, especially around hair!</a:t>
            </a:r>
          </a:p>
          <a:p>
            <a:pPr/>
            <a:r>
              <a:t>Need notion of sub-pixel coverage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Line"/>
          <p:cNvSpPr/>
          <p:nvPr/>
        </p:nvSpPr>
        <p:spPr>
          <a:xfrm>
            <a:off x="335524" y="921775"/>
            <a:ext cx="9541356" cy="1744"/>
          </a:xfrm>
          <a:prstGeom prst="line">
            <a:avLst/>
          </a:prstGeom>
          <a:ln w="25400">
            <a:solidFill>
              <a:srgbClr val="D77A00"/>
            </a:solidFill>
          </a:ln>
        </p:spPr>
        <p:txBody>
          <a:bodyPr lIns="0" tIns="0" rIns="0" bIns="0"/>
          <a:lstStyle/>
          <a:p>
            <a:pPr defTabSz="353020">
              <a:defRPr sz="900"/>
            </a:pPr>
          </a:p>
        </p:txBody>
      </p:sp>
      <p:pic>
        <p:nvPicPr>
          <p:cNvPr id="199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3358" y="-1"/>
            <a:ext cx="1000226" cy="73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999" name="Some more recent wor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Some more recent work</a:t>
            </a:r>
          </a:p>
        </p:txBody>
      </p:sp>
      <p:sp>
        <p:nvSpPr>
          <p:cNvPr id="2000" name="https://arxiv.org/abs/1904.05822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3" invalidUrl="" action="" tgtFrame="" tooltip="" history="1" highlightClick="0" endSnd="0"/>
              </a:rPr>
              <a:t>https://arxiv.org/abs/1904.05822</a:t>
            </a:r>
          </a:p>
          <a:p>
            <a:pPr/>
            <a:r>
              <a:rPr u="sng">
                <a:hlinkClick r:id="rId4" invalidUrl="" action="" tgtFrame="" tooltip="" history="1" highlightClick="0" endSnd="0"/>
              </a:rPr>
              <a:t>https://imaging.cs.cmu.edu/dual_pixels/</a:t>
            </a:r>
          </a:p>
          <a:p>
            <a:pPr/>
          </a:p>
        </p:txBody>
      </p:sp>
      <p:pic>
        <p:nvPicPr>
          <p:cNvPr id="2001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5524" y="1088479"/>
            <a:ext cx="6569203" cy="6360325"/>
          </a:xfrm>
          <a:prstGeom prst="rect">
            <a:avLst/>
          </a:prstGeom>
          <a:ln w="25400"/>
        </p:spPr>
      </p:pic>
      <p:pic>
        <p:nvPicPr>
          <p:cNvPr id="2002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73528" y="3226617"/>
            <a:ext cx="4117718" cy="3986790"/>
          </a:xfrm>
          <a:prstGeom prst="rect">
            <a:avLst/>
          </a:prstGeom>
          <a:ln w="25400"/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254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25400" tIns="25400" rIns="25400" bIns="25400" numCol="1" spcCol="38100" rtlCol="0" anchor="ctr" upright="0">
        <a:spAutoFit/>
      </a:bodyPr>
      <a:lstStyle>
        <a:defPPr marL="38607" marR="38607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254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25400" tIns="25400" rIns="25400" bIns="25400" numCol="1" spcCol="38100" rtlCol="0" anchor="ctr" upright="0">
        <a:spAutoFit/>
      </a:bodyPr>
      <a:lstStyle>
        <a:defPPr marL="38607" marR="38607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